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7"/>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66417D-5ACB-4FE3-B725-B10F34D19F07}" type="datetimeFigureOut">
              <a:rPr lang="en-US" smtClean="0"/>
              <a:t>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EB3417-1944-45A9-BAEC-8F15F2EE8E37}" type="slidenum">
              <a:rPr lang="en-US" smtClean="0"/>
              <a:t>‹#›</a:t>
            </a:fld>
            <a:endParaRPr lang="en-US"/>
          </a:p>
        </p:txBody>
      </p:sp>
    </p:spTree>
    <p:extLst>
      <p:ext uri="{BB962C8B-B14F-4D97-AF65-F5344CB8AC3E}">
        <p14:creationId xmlns:p14="http://schemas.microsoft.com/office/powerpoint/2010/main" val="123789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S PGothic"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Tree>
    <p:extLst>
      <p:ext uri="{BB962C8B-B14F-4D97-AF65-F5344CB8AC3E}">
        <p14:creationId xmlns:p14="http://schemas.microsoft.com/office/powerpoint/2010/main" val="213609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S PGothic"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Tree>
    <p:extLst>
      <p:ext uri="{BB962C8B-B14F-4D97-AF65-F5344CB8AC3E}">
        <p14:creationId xmlns:p14="http://schemas.microsoft.com/office/powerpoint/2010/main" val="2779023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S PGothic"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Tree>
    <p:extLst>
      <p:ext uri="{BB962C8B-B14F-4D97-AF65-F5344CB8AC3E}">
        <p14:creationId xmlns:p14="http://schemas.microsoft.com/office/powerpoint/2010/main" val="1359359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p:spPr>
        <p:txBody>
          <a:bodyPr/>
          <a:lstStyle/>
          <a:p>
            <a:endParaRPr lang="en-US" altLang="en-US" smtClean="0">
              <a:latin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63A030-CDA3-4D78-B914-C6C6BC9B51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S PGothic"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Tree>
    <p:extLst>
      <p:ext uri="{BB962C8B-B14F-4D97-AF65-F5344CB8AC3E}">
        <p14:creationId xmlns:p14="http://schemas.microsoft.com/office/powerpoint/2010/main" val="3245692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defTabSz="933450">
              <a:defRPr sz="1600">
                <a:solidFill>
                  <a:schemeClr val="tx1"/>
                </a:solidFill>
                <a:latin typeface="Tahoma" panose="020B0604030504040204" pitchFamily="34" charset="0"/>
                <a:ea typeface="MS PGothic" panose="020B0600070205080204" pitchFamily="34" charset="-128"/>
              </a:defRPr>
            </a:lvl1pPr>
            <a:lvl2pPr marL="742950" indent="-285750" defTabSz="933450">
              <a:defRPr sz="1600">
                <a:solidFill>
                  <a:schemeClr val="tx1"/>
                </a:solidFill>
                <a:latin typeface="Tahoma" panose="020B0604030504040204" pitchFamily="34" charset="0"/>
                <a:ea typeface="MS PGothic" panose="020B0600070205080204" pitchFamily="34" charset="-128"/>
              </a:defRPr>
            </a:lvl2pPr>
            <a:lvl3pPr marL="1143000" indent="-228600" defTabSz="933450">
              <a:defRPr sz="1600">
                <a:solidFill>
                  <a:schemeClr val="tx1"/>
                </a:solidFill>
                <a:latin typeface="Tahoma" panose="020B0604030504040204" pitchFamily="34" charset="0"/>
                <a:ea typeface="MS PGothic" panose="020B0600070205080204" pitchFamily="34" charset="-128"/>
              </a:defRPr>
            </a:lvl3pPr>
            <a:lvl4pPr marL="1600200" indent="-228600" defTabSz="933450">
              <a:defRPr sz="1600">
                <a:solidFill>
                  <a:schemeClr val="tx1"/>
                </a:solidFill>
                <a:latin typeface="Tahoma" panose="020B0604030504040204" pitchFamily="34" charset="0"/>
                <a:ea typeface="MS PGothic" panose="020B0600070205080204" pitchFamily="34" charset="-128"/>
              </a:defRPr>
            </a:lvl4pPr>
            <a:lvl5pPr marL="2057400" indent="-228600" defTabSz="933450">
              <a:defRPr sz="1600">
                <a:solidFill>
                  <a:schemeClr val="tx1"/>
                </a:solidFill>
                <a:latin typeface="Tahoma" panose="020B0604030504040204" pitchFamily="34" charset="0"/>
                <a:ea typeface="MS PGothic" panose="020B0600070205080204" pitchFamily="34" charset="-128"/>
              </a:defRPr>
            </a:lvl5pPr>
            <a:lvl6pPr marL="2514600" indent="-228600" defTabSz="933450"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defTabSz="933450"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defTabSz="933450"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defTabSz="933450"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r" defTabSz="933450" rtl="0" eaLnBrk="0" fontAlgn="base" latinLnBrk="0" hangingPunct="0">
              <a:lnSpc>
                <a:spcPct val="100000"/>
              </a:lnSpc>
              <a:spcBef>
                <a:spcPct val="0"/>
              </a:spcBef>
              <a:spcAft>
                <a:spcPct val="0"/>
              </a:spcAft>
              <a:buClrTx/>
              <a:buSzTx/>
              <a:buFontTx/>
              <a:buNone/>
              <a:tabLst/>
              <a:defRPr/>
            </a:pPr>
            <a:fld id="{8F2AABD9-0C50-475C-93FB-94DA3DDB1989}"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S PGothic" panose="020B0600070205080204" pitchFamily="34" charset="-128"/>
                <a:cs typeface="+mn-cs"/>
              </a:rPr>
              <a:pPr marL="0" marR="0" lvl="0" indent="0" algn="r" defTabSz="933450" rtl="0" eaLnBrk="0" fontAlgn="base" latinLnBrk="0" hangingPunct="0">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44035"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r>
              <a:rPr lang="en-US">
                <a:latin typeface="Times New Roman" charset="0"/>
                <a:ea typeface="ＭＳ Ｐゴシック" charset="0"/>
                <a:cs typeface="+mn-cs"/>
              </a:rPr>
              <a:t>Kurose and Ross forgot to say anything about wrapping the carry and adding it to low order bit</a:t>
            </a:r>
          </a:p>
        </p:txBody>
      </p:sp>
    </p:spTree>
    <p:extLst>
      <p:ext uri="{BB962C8B-B14F-4D97-AF65-F5344CB8AC3E}">
        <p14:creationId xmlns:p14="http://schemas.microsoft.com/office/powerpoint/2010/main" val="2161712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arrows through reliable data transfer channel is just one way – reliably send from sender to receiver</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S PGothic"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Tree>
    <p:extLst>
      <p:ext uri="{BB962C8B-B14F-4D97-AF65-F5344CB8AC3E}">
        <p14:creationId xmlns:p14="http://schemas.microsoft.com/office/powerpoint/2010/main" val="905231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Spend some time talking about how its to the sender and receiver side protocol that IMPLEMENTS reliable data transfer</a:t>
            </a:r>
          </a:p>
          <a:p>
            <a:endParaRPr lang="en-US" dirty="0"/>
          </a:p>
          <a:p>
            <a:r>
              <a:rPr lang="en-US" dirty="0"/>
              <a:t>Communication over unreliable channel is TWO-way: sender and receiver will exchange messages back and forth to IMPLEMENT one-way  reliable data transfer</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S PGothic"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Tree>
    <p:extLst>
      <p:ext uri="{BB962C8B-B14F-4D97-AF65-F5344CB8AC3E}">
        <p14:creationId xmlns:p14="http://schemas.microsoft.com/office/powerpoint/2010/main" val="1911276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So we have a sender side and a receiver side. How much work they’ll have to do depends on the  IMPAIRMENTS introduced by channel – if the channel is perfect – no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S PGothic"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Tree>
    <p:extLst>
      <p:ext uri="{BB962C8B-B14F-4D97-AF65-F5344CB8AC3E}">
        <p14:creationId xmlns:p14="http://schemas.microsoft.com/office/powerpoint/2010/main" val="3196774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point of view to keep in mind – it’s easy for US to look at sender and receiver together and see what is happening.  OH – that message sent was lost. </a:t>
            </a:r>
          </a:p>
          <a:p>
            <a:endParaRPr lang="en-US" dirty="0"/>
          </a:p>
          <a:p>
            <a:r>
              <a:rPr lang="en-US" dirty="0"/>
              <a:t>But think about it say from senders POV How does the sender know if its transmitted message over the unreliable channel got though??  ONLY if receiver somehow signals to the sender that it was received.</a:t>
            </a:r>
          </a:p>
          <a:p>
            <a:endParaRPr lang="en-US" dirty="0"/>
          </a:p>
          <a:p>
            <a:endParaRPr lang="en-US" dirty="0"/>
          </a:p>
          <a:p>
            <a:r>
              <a:rPr lang="en-US" dirty="0"/>
              <a:t>The key point here is that one side does NOT know what is going on at the other side – it’s as if there’s a curtain between them.  Everything they know about the other can ONLY be learned by sending/receiving messages.</a:t>
            </a:r>
          </a:p>
          <a:p>
            <a:endParaRPr lang="en-US" dirty="0"/>
          </a:p>
          <a:p>
            <a:r>
              <a:rPr lang="en-US" dirty="0"/>
              <a:t>Sender process wants to make sure a segment got through.  But it can just somehow magically look through curtain to see if receiver got it.  It will be up to the receiver to let the sender KNOW that it (the receiver) has correctly received the segment.</a:t>
            </a:r>
          </a:p>
          <a:p>
            <a:endParaRPr lang="en-US" dirty="0"/>
          </a:p>
          <a:p>
            <a:r>
              <a:rPr lang="en-US" dirty="0"/>
              <a:t>How will the sender and receiver do that – that’s the PROTOCOL.</a:t>
            </a:r>
          </a:p>
          <a:p>
            <a:endParaRPr lang="en-US" dirty="0"/>
          </a:p>
          <a:p>
            <a:r>
              <a:rPr lang="en-US" dirty="0"/>
              <a:t> Before starting to develop a protocol, let’s look more closely at the interface (the API if you will)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S PGothic"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Tree>
    <p:extLst>
      <p:ext uri="{BB962C8B-B14F-4D97-AF65-F5344CB8AC3E}">
        <p14:creationId xmlns:p14="http://schemas.microsoft.com/office/powerpoint/2010/main" val="1049232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eaLnBrk="0" fontAlgn="base" hangingPunct="0">
              <a:spcBef>
                <a:spcPct val="0"/>
              </a:spcBef>
              <a:spcAft>
                <a:spcPct val="0"/>
              </a:spcAft>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eaLnBrk="0" fontAlgn="base" hangingPunct="0">
              <a:spcBef>
                <a:spcPct val="0"/>
              </a:spcBef>
              <a:spcAft>
                <a:spcPct val="0"/>
              </a:spcAft>
              <a:defRPr/>
            </a:pPr>
            <a:r>
              <a:rPr lang="en-US" smtClean="0">
                <a:solidFill>
                  <a:srgbClr val="000000"/>
                </a:solidFill>
              </a:rPr>
              <a:t>Transport</a:t>
            </a:r>
            <a:r>
              <a:rPr lang="en-US" sz="1400" smtClean="0">
                <a:solidFill>
                  <a:srgbClr val="000000"/>
                </a:solidFill>
              </a:rPr>
              <a:t> </a:t>
            </a:r>
            <a:r>
              <a:rPr lang="en-US" smtClean="0">
                <a:solidFill>
                  <a:srgbClr val="000000"/>
                </a:solidFill>
              </a:rPr>
              <a:t>Layer</a:t>
            </a: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defRPr/>
            </a:pPr>
            <a:r>
              <a:rPr lang="en-US" altLang="en-US" smtClean="0">
                <a:solidFill>
                  <a:srgbClr val="000000"/>
                </a:solidFill>
                <a:latin typeface="Tahoma" panose="020B0604030504040204" pitchFamily="34" charset="0"/>
                <a:ea typeface="MS PGothic" panose="020B0600070205080204" pitchFamily="34" charset="-128"/>
              </a:rPr>
              <a:t>3-</a:t>
            </a:r>
            <a:fld id="{ED03E7D3-DC09-4E4F-BB1D-C427186720BF}" type="slidenum">
              <a:rPr lang="en-US" altLang="en-US" smtClean="0">
                <a:solidFill>
                  <a:srgbClr val="000000"/>
                </a:solidFill>
                <a:latin typeface="Tahoma" panose="020B0604030504040204" pitchFamily="34" charset="0"/>
                <a:ea typeface="MS PGothic" panose="020B0600070205080204" pitchFamily="34" charset="-128"/>
              </a:rPr>
              <a:pPr eaLnBrk="0" fontAlgn="base" hangingPunct="0">
                <a:spcBef>
                  <a:spcPct val="0"/>
                </a:spcBef>
                <a:spcAft>
                  <a:spcPct val="0"/>
                </a:spcAft>
                <a:defRPr/>
              </a:pPr>
              <a:t>‹#›</a:t>
            </a:fld>
            <a:endParaRPr lang="en-US" altLang="en-US">
              <a:solidFill>
                <a:srgbClr val="000000"/>
              </a:solidFill>
              <a:latin typeface="Tahoma" panose="020B0604030504040204" pitchFamily="34" charset="0"/>
              <a:ea typeface="MS PGothic" panose="020B0600070205080204" pitchFamily="34" charset="-128"/>
            </a:endParaRPr>
          </a:p>
        </p:txBody>
      </p:sp>
    </p:spTree>
    <p:extLst>
      <p:ext uri="{BB962C8B-B14F-4D97-AF65-F5344CB8AC3E}">
        <p14:creationId xmlns:p14="http://schemas.microsoft.com/office/powerpoint/2010/main" val="2269377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eaLnBrk="0" fontAlgn="base" hangingPunct="0">
              <a:spcBef>
                <a:spcPct val="0"/>
              </a:spcBef>
              <a:spcAft>
                <a:spcPct val="0"/>
              </a:spcAft>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eaLnBrk="0" fontAlgn="base" hangingPunct="0">
              <a:spcBef>
                <a:spcPct val="0"/>
              </a:spcBef>
              <a:spcAft>
                <a:spcPct val="0"/>
              </a:spcAft>
              <a:defRPr/>
            </a:pPr>
            <a:r>
              <a:rPr lang="en-US" smtClean="0">
                <a:solidFill>
                  <a:srgbClr val="000000"/>
                </a:solidFill>
              </a:rPr>
              <a:t>Transport</a:t>
            </a:r>
            <a:r>
              <a:rPr lang="en-US" sz="1400" smtClean="0">
                <a:solidFill>
                  <a:srgbClr val="000000"/>
                </a:solidFill>
              </a:rPr>
              <a:t> </a:t>
            </a:r>
            <a:r>
              <a:rPr lang="en-US" smtClean="0">
                <a:solidFill>
                  <a:srgbClr val="000000"/>
                </a:solidFill>
              </a:rPr>
              <a:t>Layer</a:t>
            </a: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defRPr/>
            </a:pPr>
            <a:r>
              <a:rPr lang="en-US" altLang="en-US" smtClean="0">
                <a:solidFill>
                  <a:srgbClr val="000000"/>
                </a:solidFill>
                <a:latin typeface="Tahoma" panose="020B0604030504040204" pitchFamily="34" charset="0"/>
                <a:ea typeface="MS PGothic" panose="020B0600070205080204" pitchFamily="34" charset="-128"/>
              </a:rPr>
              <a:t>3-</a:t>
            </a:r>
            <a:fld id="{5E1FD3A9-2CE2-43A6-B4B1-5320A1F1D034}" type="slidenum">
              <a:rPr lang="en-US" altLang="en-US" smtClean="0">
                <a:solidFill>
                  <a:srgbClr val="000000"/>
                </a:solidFill>
                <a:latin typeface="Tahoma" panose="020B0604030504040204" pitchFamily="34" charset="0"/>
                <a:ea typeface="MS PGothic" panose="020B0600070205080204" pitchFamily="34" charset="-128"/>
              </a:rPr>
              <a:pPr eaLnBrk="0" fontAlgn="base" hangingPunct="0">
                <a:spcBef>
                  <a:spcPct val="0"/>
                </a:spcBef>
                <a:spcAft>
                  <a:spcPct val="0"/>
                </a:spcAft>
                <a:defRPr/>
              </a:pPr>
              <a:t>‹#›</a:t>
            </a:fld>
            <a:endParaRPr lang="en-US" altLang="en-US">
              <a:solidFill>
                <a:srgbClr val="000000"/>
              </a:solidFill>
              <a:latin typeface="Tahoma" panose="020B0604030504040204" pitchFamily="34" charset="0"/>
              <a:ea typeface="MS PGothic" panose="020B0600070205080204" pitchFamily="34" charset="-128"/>
            </a:endParaRPr>
          </a:p>
        </p:txBody>
      </p:sp>
    </p:spTree>
    <p:extLst>
      <p:ext uri="{BB962C8B-B14F-4D97-AF65-F5344CB8AC3E}">
        <p14:creationId xmlns:p14="http://schemas.microsoft.com/office/powerpoint/2010/main" val="2744783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83600" y="228600"/>
            <a:ext cx="25908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11200" y="228600"/>
            <a:ext cx="75692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eaLnBrk="0" fontAlgn="base" hangingPunct="0">
              <a:spcBef>
                <a:spcPct val="0"/>
              </a:spcBef>
              <a:spcAft>
                <a:spcPct val="0"/>
              </a:spcAft>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eaLnBrk="0" fontAlgn="base" hangingPunct="0">
              <a:spcBef>
                <a:spcPct val="0"/>
              </a:spcBef>
              <a:spcAft>
                <a:spcPct val="0"/>
              </a:spcAft>
              <a:defRPr/>
            </a:pPr>
            <a:r>
              <a:rPr lang="en-US" smtClean="0">
                <a:solidFill>
                  <a:srgbClr val="000000"/>
                </a:solidFill>
              </a:rPr>
              <a:t>Transport</a:t>
            </a:r>
            <a:r>
              <a:rPr lang="en-US" sz="1400" smtClean="0">
                <a:solidFill>
                  <a:srgbClr val="000000"/>
                </a:solidFill>
              </a:rPr>
              <a:t> </a:t>
            </a:r>
            <a:r>
              <a:rPr lang="en-US" smtClean="0">
                <a:solidFill>
                  <a:srgbClr val="000000"/>
                </a:solidFill>
              </a:rPr>
              <a:t>Layer</a:t>
            </a: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defRPr/>
            </a:pPr>
            <a:r>
              <a:rPr lang="en-US" altLang="en-US" smtClean="0">
                <a:solidFill>
                  <a:srgbClr val="000000"/>
                </a:solidFill>
                <a:latin typeface="Tahoma" panose="020B0604030504040204" pitchFamily="34" charset="0"/>
                <a:ea typeface="MS PGothic" panose="020B0600070205080204" pitchFamily="34" charset="-128"/>
              </a:rPr>
              <a:t>3-</a:t>
            </a:r>
            <a:fld id="{79B6F10A-49B2-44ED-B229-D7454217A754}" type="slidenum">
              <a:rPr lang="en-US" altLang="en-US" smtClean="0">
                <a:solidFill>
                  <a:srgbClr val="000000"/>
                </a:solidFill>
                <a:latin typeface="Tahoma" panose="020B0604030504040204" pitchFamily="34" charset="0"/>
                <a:ea typeface="MS PGothic" panose="020B0600070205080204" pitchFamily="34" charset="-128"/>
              </a:rPr>
              <a:pPr eaLnBrk="0" fontAlgn="base" hangingPunct="0">
                <a:spcBef>
                  <a:spcPct val="0"/>
                </a:spcBef>
                <a:spcAft>
                  <a:spcPct val="0"/>
                </a:spcAft>
                <a:defRPr/>
              </a:pPr>
              <a:t>‹#›</a:t>
            </a:fld>
            <a:endParaRPr lang="en-US" altLang="en-US">
              <a:solidFill>
                <a:srgbClr val="000000"/>
              </a:solidFill>
              <a:latin typeface="Tahoma" panose="020B0604030504040204" pitchFamily="34" charset="0"/>
              <a:ea typeface="MS PGothic" panose="020B0600070205080204" pitchFamily="34" charset="-128"/>
            </a:endParaRPr>
          </a:p>
        </p:txBody>
      </p:sp>
    </p:spTree>
    <p:extLst>
      <p:ext uri="{BB962C8B-B14F-4D97-AF65-F5344CB8AC3E}">
        <p14:creationId xmlns:p14="http://schemas.microsoft.com/office/powerpoint/2010/main" val="983638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45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91"/>
            <a:ext cx="2743200" cy="365125"/>
          </a:xfrm>
          <a:prstGeom prst="rect">
            <a:avLst/>
          </a:prstGeom>
        </p:spPr>
        <p:txBody>
          <a:bodyPr vert="horz" lIns="91440" tIns="45720" rIns="91440" bIns="45720" rtlCol="0" anchor="ctr"/>
          <a:lstStyle>
            <a:lvl1pPr algn="r">
              <a:defRPr sz="825">
                <a:solidFill>
                  <a:schemeClr val="bg1">
                    <a:lumMod val="50000"/>
                  </a:schemeClr>
                </a:solidFill>
              </a:defRPr>
            </a:lvl1pPr>
          </a:lstStyle>
          <a:p>
            <a:pPr defTabSz="685800"/>
            <a:r>
              <a:rPr lang="en-US" smtClean="0">
                <a:solidFill>
                  <a:prstClr val="white">
                    <a:lumMod val="50000"/>
                  </a:prstClr>
                </a:solidFill>
                <a:ea typeface="MS PGothic" panose="020B0600070205080204" pitchFamily="34" charset="-128"/>
              </a:rPr>
              <a:t>Transport Layer: 3-</a:t>
            </a:r>
            <a:fld id="{C4204591-24BD-A542-B9D5-F8D8A88D2FEE}" type="slidenum">
              <a:rPr lang="en-US" smtClean="0">
                <a:solidFill>
                  <a:prstClr val="white">
                    <a:lumMod val="50000"/>
                  </a:prstClr>
                </a:solidFill>
                <a:ea typeface="MS PGothic" panose="020B0600070205080204" pitchFamily="34" charset="-128"/>
              </a:rPr>
              <a:pPr defTabSz="685800"/>
              <a:t>‹#›</a:t>
            </a:fld>
            <a:endParaRPr lang="en-US" dirty="0">
              <a:solidFill>
                <a:prstClr val="white">
                  <a:lumMod val="50000"/>
                </a:prstClr>
              </a:solidFill>
              <a:ea typeface="MS PGothic" panose="020B0600070205080204" pitchFamily="34" charset="-128"/>
            </a:endParaRPr>
          </a:p>
        </p:txBody>
      </p:sp>
    </p:spTree>
    <p:extLst>
      <p:ext uri="{BB962C8B-B14F-4D97-AF65-F5344CB8AC3E}">
        <p14:creationId xmlns:p14="http://schemas.microsoft.com/office/powerpoint/2010/main" val="1645520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3300">
                <a:latin typeface="+mj-lt"/>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91"/>
            <a:ext cx="2743200" cy="365125"/>
          </a:xfrm>
          <a:prstGeom prst="rect">
            <a:avLst/>
          </a:prstGeom>
        </p:spPr>
        <p:txBody>
          <a:bodyPr vert="horz" lIns="91440" tIns="45720" rIns="91440" bIns="45720" rtlCol="0" anchor="ctr"/>
          <a:lstStyle>
            <a:lvl1pPr algn="r">
              <a:defRPr sz="825">
                <a:solidFill>
                  <a:schemeClr val="bg1">
                    <a:lumMod val="50000"/>
                  </a:schemeClr>
                </a:solidFill>
              </a:defRPr>
            </a:lvl1pPr>
          </a:lstStyle>
          <a:p>
            <a:pPr defTabSz="685800"/>
            <a:r>
              <a:rPr lang="en-US" smtClean="0">
                <a:solidFill>
                  <a:prstClr val="white">
                    <a:lumMod val="50000"/>
                  </a:prstClr>
                </a:solidFill>
                <a:ea typeface="MS PGothic" panose="020B0600070205080204" pitchFamily="34" charset="-128"/>
              </a:rPr>
              <a:t>Transport Layer: 3-</a:t>
            </a:r>
            <a:fld id="{C4204591-24BD-A542-B9D5-F8D8A88D2FEE}" type="slidenum">
              <a:rPr lang="en-US" smtClean="0">
                <a:solidFill>
                  <a:prstClr val="white">
                    <a:lumMod val="50000"/>
                  </a:prstClr>
                </a:solidFill>
                <a:ea typeface="MS PGothic" panose="020B0600070205080204" pitchFamily="34" charset="-128"/>
              </a:rPr>
              <a:pPr defTabSz="685800"/>
              <a:t>‹#›</a:t>
            </a:fld>
            <a:endParaRPr lang="en-US" dirty="0">
              <a:solidFill>
                <a:prstClr val="white">
                  <a:lumMod val="50000"/>
                </a:prstClr>
              </a:solidFill>
              <a:ea typeface="MS PGothic" panose="020B0600070205080204" pitchFamily="34" charset="-128"/>
            </a:endParaRPr>
          </a:p>
        </p:txBody>
      </p:sp>
    </p:spTree>
    <p:extLst>
      <p:ext uri="{BB962C8B-B14F-4D97-AF65-F5344CB8AC3E}">
        <p14:creationId xmlns:p14="http://schemas.microsoft.com/office/powerpoint/2010/main" val="405209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33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E873D4E-4EDA-1349-AB14-5DC995BFCD39}"/>
              </a:ext>
            </a:extLst>
          </p:cNvPr>
          <p:cNvSpPr>
            <a:spLocks noGrp="1"/>
          </p:cNvSpPr>
          <p:nvPr>
            <p:ph type="sldNum" sz="quarter" idx="4"/>
          </p:nvPr>
        </p:nvSpPr>
        <p:spPr>
          <a:xfrm>
            <a:off x="9219616" y="6443091"/>
            <a:ext cx="2743200" cy="365125"/>
          </a:xfrm>
          <a:prstGeom prst="rect">
            <a:avLst/>
          </a:prstGeom>
        </p:spPr>
        <p:txBody>
          <a:bodyPr vert="horz" lIns="91440" tIns="45720" rIns="91440" bIns="45720" rtlCol="0" anchor="ctr"/>
          <a:lstStyle>
            <a:lvl1pPr algn="r">
              <a:defRPr sz="825">
                <a:solidFill>
                  <a:schemeClr val="bg1">
                    <a:lumMod val="50000"/>
                  </a:schemeClr>
                </a:solidFill>
              </a:defRPr>
            </a:lvl1pPr>
          </a:lstStyle>
          <a:p>
            <a:pPr defTabSz="685800"/>
            <a:r>
              <a:rPr lang="en-US" smtClean="0">
                <a:solidFill>
                  <a:prstClr val="white">
                    <a:lumMod val="50000"/>
                  </a:prstClr>
                </a:solidFill>
                <a:ea typeface="MS PGothic" panose="020B0600070205080204" pitchFamily="34" charset="-128"/>
              </a:rPr>
              <a:t>Transport Layer: 3-</a:t>
            </a:r>
            <a:fld id="{C4204591-24BD-A542-B9D5-F8D8A88D2FEE}" type="slidenum">
              <a:rPr lang="en-US" smtClean="0">
                <a:solidFill>
                  <a:prstClr val="white">
                    <a:lumMod val="50000"/>
                  </a:prstClr>
                </a:solidFill>
                <a:ea typeface="MS PGothic" panose="020B0600070205080204" pitchFamily="34" charset="-128"/>
              </a:rPr>
              <a:pPr defTabSz="685800"/>
              <a:t>‹#›</a:t>
            </a:fld>
            <a:endParaRPr lang="en-US" dirty="0">
              <a:solidFill>
                <a:prstClr val="white">
                  <a:lumMod val="50000"/>
                </a:prstClr>
              </a:solidFill>
              <a:ea typeface="MS PGothic" panose="020B0600070205080204" pitchFamily="34" charset="-128"/>
            </a:endParaRPr>
          </a:p>
        </p:txBody>
      </p:sp>
    </p:spTree>
    <p:extLst>
      <p:ext uri="{BB962C8B-B14F-4D97-AF65-F5344CB8AC3E}">
        <p14:creationId xmlns:p14="http://schemas.microsoft.com/office/powerpoint/2010/main" val="2513986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33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91"/>
            <a:ext cx="2743200" cy="365125"/>
          </a:xfrm>
          <a:prstGeom prst="rect">
            <a:avLst/>
          </a:prstGeom>
        </p:spPr>
        <p:txBody>
          <a:bodyPr vert="horz" lIns="91440" tIns="45720" rIns="91440" bIns="45720" rtlCol="0" anchor="ctr"/>
          <a:lstStyle>
            <a:lvl1pPr algn="r">
              <a:defRPr sz="825">
                <a:solidFill>
                  <a:schemeClr val="bg1">
                    <a:lumMod val="50000"/>
                  </a:schemeClr>
                </a:solidFill>
              </a:defRPr>
            </a:lvl1pPr>
          </a:lstStyle>
          <a:p>
            <a:pPr defTabSz="685800"/>
            <a:r>
              <a:rPr lang="en-US" smtClean="0">
                <a:solidFill>
                  <a:prstClr val="white">
                    <a:lumMod val="50000"/>
                  </a:prstClr>
                </a:solidFill>
                <a:ea typeface="MS PGothic" panose="020B0600070205080204" pitchFamily="34" charset="-128"/>
              </a:rPr>
              <a:t>Transport Layer: 3-</a:t>
            </a:r>
            <a:fld id="{C4204591-24BD-A542-B9D5-F8D8A88D2FEE}" type="slidenum">
              <a:rPr lang="en-US" smtClean="0">
                <a:solidFill>
                  <a:prstClr val="white">
                    <a:lumMod val="50000"/>
                  </a:prstClr>
                </a:solidFill>
                <a:ea typeface="MS PGothic" panose="020B0600070205080204" pitchFamily="34" charset="-128"/>
              </a:rPr>
              <a:pPr defTabSz="685800"/>
              <a:t>‹#›</a:t>
            </a:fld>
            <a:endParaRPr lang="en-US" dirty="0">
              <a:solidFill>
                <a:prstClr val="white">
                  <a:lumMod val="50000"/>
                </a:prstClr>
              </a:solidFill>
              <a:ea typeface="MS PGothic" panose="020B0600070205080204" pitchFamily="34" charset="-128"/>
            </a:endParaRPr>
          </a:p>
        </p:txBody>
      </p:sp>
    </p:spTree>
    <p:extLst>
      <p:ext uri="{BB962C8B-B14F-4D97-AF65-F5344CB8AC3E}">
        <p14:creationId xmlns:p14="http://schemas.microsoft.com/office/powerpoint/2010/main" val="1983801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B1D834-9A60-0144-B34B-272570688E2D}"/>
              </a:ext>
            </a:extLst>
          </p:cNvPr>
          <p:cNvSpPr>
            <a:spLocks noGrp="1"/>
          </p:cNvSpPr>
          <p:nvPr>
            <p:ph type="dt" sz="half" idx="10"/>
          </p:nvPr>
        </p:nvSpPr>
        <p:spPr/>
        <p:txBody>
          <a:bodyPr/>
          <a:lstStyle/>
          <a:p>
            <a:pPr defTabSz="685800"/>
            <a:fld id="{5BDE25CE-E254-A94B-B5AF-C5A01BD997AB}" type="datetimeFigureOut">
              <a:rPr lang="en-US" sz="1350" smtClean="0">
                <a:solidFill>
                  <a:prstClr val="black"/>
                </a:solidFill>
                <a:ea typeface="MS PGothic" panose="020B0600070205080204" pitchFamily="34" charset="-128"/>
              </a:rPr>
              <a:pPr defTabSz="685800"/>
              <a:t>2/6/2024</a:t>
            </a:fld>
            <a:endParaRPr lang="en-US" sz="1350">
              <a:solidFill>
                <a:prstClr val="black"/>
              </a:solidFill>
              <a:ea typeface="MS PGothic" panose="020B0600070205080204" pitchFamily="34" charset="-128"/>
            </a:endParaRPr>
          </a:p>
        </p:txBody>
      </p:sp>
      <p:sp>
        <p:nvSpPr>
          <p:cNvPr id="3" name="Footer Placeholder 2">
            <a:extLst>
              <a:ext uri="{FF2B5EF4-FFF2-40B4-BE49-F238E27FC236}">
                <a16:creationId xmlns:a16="http://schemas.microsoft.com/office/drawing/2014/main" id="{12A4ADFA-C513-7947-8FC6-A58318767252}"/>
              </a:ext>
            </a:extLst>
          </p:cNvPr>
          <p:cNvSpPr>
            <a:spLocks noGrp="1"/>
          </p:cNvSpPr>
          <p:nvPr>
            <p:ph type="ftr" sz="quarter" idx="11"/>
          </p:nvPr>
        </p:nvSpPr>
        <p:spPr/>
        <p:txBody>
          <a:bodyPr/>
          <a:lstStyle/>
          <a:p>
            <a:pPr defTabSz="685800"/>
            <a:endParaRPr lang="en-US" sz="1350">
              <a:solidFill>
                <a:prstClr val="black"/>
              </a:solidFill>
              <a:ea typeface="MS PGothic" panose="020B0600070205080204" pitchFamily="34" charset="-128"/>
            </a:endParaRPr>
          </a:p>
        </p:txBody>
      </p:sp>
      <p:sp>
        <p:nvSpPr>
          <p:cNvPr id="4" name="Slide Number Placeholder 3">
            <a:extLst>
              <a:ext uri="{FF2B5EF4-FFF2-40B4-BE49-F238E27FC236}">
                <a16:creationId xmlns:a16="http://schemas.microsoft.com/office/drawing/2014/main" id="{FFBF1950-807A-A347-B7AD-B769A13BC7B1}"/>
              </a:ext>
            </a:extLst>
          </p:cNvPr>
          <p:cNvSpPr>
            <a:spLocks noGrp="1"/>
          </p:cNvSpPr>
          <p:nvPr>
            <p:ph type="sldNum" sz="quarter" idx="12"/>
          </p:nvPr>
        </p:nvSpPr>
        <p:spPr/>
        <p:txBody>
          <a:bodyPr/>
          <a:lstStyle/>
          <a:p>
            <a:pPr defTabSz="685800"/>
            <a:fld id="{8E77583F-9FD8-F447-89A7-11C4555D7609}" type="slidenum">
              <a:rPr lang="en-US" smtClean="0">
                <a:solidFill>
                  <a:prstClr val="white">
                    <a:lumMod val="50000"/>
                  </a:prstClr>
                </a:solidFill>
                <a:ea typeface="MS PGothic" panose="020B0600070205080204" pitchFamily="34" charset="-128"/>
              </a:rPr>
              <a:pPr defTabSz="685800"/>
              <a:t>‹#›</a:t>
            </a:fld>
            <a:endParaRPr lang="en-US">
              <a:solidFill>
                <a:prstClr val="white">
                  <a:lumMod val="50000"/>
                </a:prstClr>
              </a:solidFill>
              <a:ea typeface="MS PGothic" panose="020B0600070205080204" pitchFamily="34" charset="-128"/>
            </a:endParaRPr>
          </a:p>
        </p:txBody>
      </p:sp>
    </p:spTree>
    <p:extLst>
      <p:ext uri="{BB962C8B-B14F-4D97-AF65-F5344CB8AC3E}">
        <p14:creationId xmlns:p14="http://schemas.microsoft.com/office/powerpoint/2010/main" val="1864049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eaLnBrk="0" fontAlgn="base" hangingPunct="0">
              <a:spcBef>
                <a:spcPct val="0"/>
              </a:spcBef>
              <a:spcAft>
                <a:spcPct val="0"/>
              </a:spcAft>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eaLnBrk="0" fontAlgn="base" hangingPunct="0">
              <a:spcBef>
                <a:spcPct val="0"/>
              </a:spcBef>
              <a:spcAft>
                <a:spcPct val="0"/>
              </a:spcAft>
              <a:defRPr/>
            </a:pPr>
            <a:r>
              <a:rPr lang="en-US" smtClean="0">
                <a:solidFill>
                  <a:srgbClr val="000000"/>
                </a:solidFill>
              </a:rPr>
              <a:t>Transport</a:t>
            </a:r>
            <a:r>
              <a:rPr lang="en-US" sz="1400" smtClean="0">
                <a:solidFill>
                  <a:srgbClr val="000000"/>
                </a:solidFill>
              </a:rPr>
              <a:t> </a:t>
            </a:r>
            <a:r>
              <a:rPr lang="en-US" smtClean="0">
                <a:solidFill>
                  <a:srgbClr val="000000"/>
                </a:solidFill>
              </a:rPr>
              <a:t>Layer</a:t>
            </a: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defRPr/>
            </a:pPr>
            <a:r>
              <a:rPr lang="en-US" altLang="en-US" smtClean="0">
                <a:solidFill>
                  <a:srgbClr val="000000"/>
                </a:solidFill>
                <a:latin typeface="Tahoma" panose="020B0604030504040204" pitchFamily="34" charset="0"/>
                <a:ea typeface="MS PGothic" panose="020B0600070205080204" pitchFamily="34" charset="-128"/>
              </a:rPr>
              <a:t>3-</a:t>
            </a:r>
            <a:fld id="{85B1406E-7FD9-48EB-B7DF-1BC862A6FDC5}" type="slidenum">
              <a:rPr lang="en-US" altLang="en-US" smtClean="0">
                <a:solidFill>
                  <a:srgbClr val="000000"/>
                </a:solidFill>
                <a:latin typeface="Tahoma" panose="020B0604030504040204" pitchFamily="34" charset="0"/>
                <a:ea typeface="MS PGothic" panose="020B0600070205080204" pitchFamily="34" charset="-128"/>
              </a:rPr>
              <a:pPr eaLnBrk="0" fontAlgn="base" hangingPunct="0">
                <a:spcBef>
                  <a:spcPct val="0"/>
                </a:spcBef>
                <a:spcAft>
                  <a:spcPct val="0"/>
                </a:spcAft>
                <a:defRPr/>
              </a:pPr>
              <a:t>‹#›</a:t>
            </a:fld>
            <a:endParaRPr lang="en-US" altLang="en-US">
              <a:solidFill>
                <a:srgbClr val="000000"/>
              </a:solidFill>
              <a:latin typeface="Tahoma" panose="020B0604030504040204" pitchFamily="34" charset="0"/>
              <a:ea typeface="MS PGothic" panose="020B0600070205080204" pitchFamily="34" charset="-128"/>
            </a:endParaRPr>
          </a:p>
        </p:txBody>
      </p:sp>
    </p:spTree>
    <p:extLst>
      <p:ext uri="{BB962C8B-B14F-4D97-AF65-F5344CB8AC3E}">
        <p14:creationId xmlns:p14="http://schemas.microsoft.com/office/powerpoint/2010/main" val="2293427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eaLnBrk="0" fontAlgn="base" hangingPunct="0">
              <a:spcBef>
                <a:spcPct val="0"/>
              </a:spcBef>
              <a:spcAft>
                <a:spcPct val="0"/>
              </a:spcAft>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eaLnBrk="0" fontAlgn="base" hangingPunct="0">
              <a:spcBef>
                <a:spcPct val="0"/>
              </a:spcBef>
              <a:spcAft>
                <a:spcPct val="0"/>
              </a:spcAft>
              <a:defRPr/>
            </a:pPr>
            <a:r>
              <a:rPr lang="en-US" smtClean="0">
                <a:solidFill>
                  <a:srgbClr val="000000"/>
                </a:solidFill>
              </a:rPr>
              <a:t>Transport</a:t>
            </a:r>
            <a:r>
              <a:rPr lang="en-US" sz="1400" smtClean="0">
                <a:solidFill>
                  <a:srgbClr val="000000"/>
                </a:solidFill>
              </a:rPr>
              <a:t> </a:t>
            </a:r>
            <a:r>
              <a:rPr lang="en-US" smtClean="0">
                <a:solidFill>
                  <a:srgbClr val="000000"/>
                </a:solidFill>
              </a:rPr>
              <a:t>Layer</a:t>
            </a: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defRPr/>
            </a:pPr>
            <a:r>
              <a:rPr lang="en-US" altLang="en-US" smtClean="0">
                <a:solidFill>
                  <a:srgbClr val="000000"/>
                </a:solidFill>
                <a:latin typeface="Tahoma" panose="020B0604030504040204" pitchFamily="34" charset="0"/>
                <a:ea typeface="MS PGothic" panose="020B0600070205080204" pitchFamily="34" charset="-128"/>
              </a:rPr>
              <a:t>3-</a:t>
            </a:r>
            <a:fld id="{7B99D4CD-4246-4CF0-B761-23DA705A108B}" type="slidenum">
              <a:rPr lang="en-US" altLang="en-US" smtClean="0">
                <a:solidFill>
                  <a:srgbClr val="000000"/>
                </a:solidFill>
                <a:latin typeface="Tahoma" panose="020B0604030504040204" pitchFamily="34" charset="0"/>
                <a:ea typeface="MS PGothic" panose="020B0600070205080204" pitchFamily="34" charset="-128"/>
              </a:rPr>
              <a:pPr eaLnBrk="0" fontAlgn="base" hangingPunct="0">
                <a:spcBef>
                  <a:spcPct val="0"/>
                </a:spcBef>
                <a:spcAft>
                  <a:spcPct val="0"/>
                </a:spcAft>
                <a:defRPr/>
              </a:pPr>
              <a:t>‹#›</a:t>
            </a:fld>
            <a:endParaRPr lang="en-US" altLang="en-US">
              <a:solidFill>
                <a:srgbClr val="000000"/>
              </a:solidFill>
              <a:latin typeface="Tahoma" panose="020B0604030504040204" pitchFamily="34" charset="0"/>
              <a:ea typeface="MS PGothic" panose="020B0600070205080204" pitchFamily="34" charset="-128"/>
            </a:endParaRPr>
          </a:p>
        </p:txBody>
      </p:sp>
    </p:spTree>
    <p:extLst>
      <p:ext uri="{BB962C8B-B14F-4D97-AF65-F5344CB8AC3E}">
        <p14:creationId xmlns:p14="http://schemas.microsoft.com/office/powerpoint/2010/main" val="1399935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11200" y="1600200"/>
            <a:ext cx="508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94400" y="1600200"/>
            <a:ext cx="508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eaLnBrk="0" fontAlgn="base" hangingPunct="0">
              <a:spcBef>
                <a:spcPct val="0"/>
              </a:spcBef>
              <a:spcAft>
                <a:spcPct val="0"/>
              </a:spcAft>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eaLnBrk="0" fontAlgn="base" hangingPunct="0">
              <a:spcBef>
                <a:spcPct val="0"/>
              </a:spcBef>
              <a:spcAft>
                <a:spcPct val="0"/>
              </a:spcAft>
              <a:defRPr/>
            </a:pPr>
            <a:r>
              <a:rPr lang="en-US" smtClean="0">
                <a:solidFill>
                  <a:srgbClr val="000000"/>
                </a:solidFill>
              </a:rPr>
              <a:t>Transport</a:t>
            </a:r>
            <a:r>
              <a:rPr lang="en-US" sz="1400" smtClean="0">
                <a:solidFill>
                  <a:srgbClr val="000000"/>
                </a:solidFill>
              </a:rPr>
              <a:t> </a:t>
            </a:r>
            <a:r>
              <a:rPr lang="en-US" smtClean="0">
                <a:solidFill>
                  <a:srgbClr val="000000"/>
                </a:solidFill>
              </a:rPr>
              <a:t>Layer</a:t>
            </a: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defRPr/>
            </a:pPr>
            <a:r>
              <a:rPr lang="en-US" altLang="en-US" smtClean="0">
                <a:solidFill>
                  <a:srgbClr val="000000"/>
                </a:solidFill>
                <a:latin typeface="Tahoma" panose="020B0604030504040204" pitchFamily="34" charset="0"/>
                <a:ea typeface="MS PGothic" panose="020B0600070205080204" pitchFamily="34" charset="-128"/>
              </a:rPr>
              <a:t>3-</a:t>
            </a:r>
            <a:fld id="{7B5615A9-ECAA-46D7-9BC1-C65B49376511}" type="slidenum">
              <a:rPr lang="en-US" altLang="en-US" smtClean="0">
                <a:solidFill>
                  <a:srgbClr val="000000"/>
                </a:solidFill>
                <a:latin typeface="Tahoma" panose="020B0604030504040204" pitchFamily="34" charset="0"/>
                <a:ea typeface="MS PGothic" panose="020B0600070205080204" pitchFamily="34" charset="-128"/>
              </a:rPr>
              <a:pPr eaLnBrk="0" fontAlgn="base" hangingPunct="0">
                <a:spcBef>
                  <a:spcPct val="0"/>
                </a:spcBef>
                <a:spcAft>
                  <a:spcPct val="0"/>
                </a:spcAft>
                <a:defRPr/>
              </a:pPr>
              <a:t>‹#›</a:t>
            </a:fld>
            <a:endParaRPr lang="en-US" altLang="en-US">
              <a:solidFill>
                <a:srgbClr val="000000"/>
              </a:solidFill>
              <a:latin typeface="Tahoma" panose="020B0604030504040204" pitchFamily="34" charset="0"/>
              <a:ea typeface="MS PGothic" panose="020B0600070205080204" pitchFamily="34" charset="-128"/>
            </a:endParaRPr>
          </a:p>
        </p:txBody>
      </p:sp>
    </p:spTree>
    <p:extLst>
      <p:ext uri="{BB962C8B-B14F-4D97-AF65-F5344CB8AC3E}">
        <p14:creationId xmlns:p14="http://schemas.microsoft.com/office/powerpoint/2010/main" val="3105553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eaLnBrk="0" fontAlgn="base" hangingPunct="0">
              <a:spcBef>
                <a:spcPct val="0"/>
              </a:spcBef>
              <a:spcAft>
                <a:spcPct val="0"/>
              </a:spcAft>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eaLnBrk="0" fontAlgn="base" hangingPunct="0">
              <a:spcBef>
                <a:spcPct val="0"/>
              </a:spcBef>
              <a:spcAft>
                <a:spcPct val="0"/>
              </a:spcAft>
              <a:defRPr/>
            </a:pPr>
            <a:r>
              <a:rPr lang="en-US" smtClean="0">
                <a:solidFill>
                  <a:srgbClr val="000000"/>
                </a:solidFill>
              </a:rPr>
              <a:t>Transport</a:t>
            </a:r>
            <a:r>
              <a:rPr lang="en-US" sz="1400" smtClean="0">
                <a:solidFill>
                  <a:srgbClr val="000000"/>
                </a:solidFill>
              </a:rPr>
              <a:t> </a:t>
            </a:r>
            <a:r>
              <a:rPr lang="en-US" smtClean="0">
                <a:solidFill>
                  <a:srgbClr val="000000"/>
                </a:solidFill>
              </a:rPr>
              <a:t>Layer</a:t>
            </a: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defRPr/>
            </a:pPr>
            <a:r>
              <a:rPr lang="en-US" altLang="en-US" smtClean="0">
                <a:solidFill>
                  <a:srgbClr val="000000"/>
                </a:solidFill>
                <a:latin typeface="Tahoma" panose="020B0604030504040204" pitchFamily="34" charset="0"/>
                <a:ea typeface="MS PGothic" panose="020B0600070205080204" pitchFamily="34" charset="-128"/>
              </a:rPr>
              <a:t>3-</a:t>
            </a:r>
            <a:fld id="{A6D5866B-39BC-4F6D-8EA6-42F4AC722077}" type="slidenum">
              <a:rPr lang="en-US" altLang="en-US" smtClean="0">
                <a:solidFill>
                  <a:srgbClr val="000000"/>
                </a:solidFill>
                <a:latin typeface="Tahoma" panose="020B0604030504040204" pitchFamily="34" charset="0"/>
                <a:ea typeface="MS PGothic" panose="020B0600070205080204" pitchFamily="34" charset="-128"/>
              </a:rPr>
              <a:pPr eaLnBrk="0" fontAlgn="base" hangingPunct="0">
                <a:spcBef>
                  <a:spcPct val="0"/>
                </a:spcBef>
                <a:spcAft>
                  <a:spcPct val="0"/>
                </a:spcAft>
                <a:defRPr/>
              </a:pPr>
              <a:t>‹#›</a:t>
            </a:fld>
            <a:endParaRPr lang="en-US" altLang="en-US">
              <a:solidFill>
                <a:srgbClr val="000000"/>
              </a:solidFill>
              <a:latin typeface="Tahoma" panose="020B0604030504040204" pitchFamily="34" charset="0"/>
              <a:ea typeface="MS PGothic" panose="020B0600070205080204" pitchFamily="34" charset="-128"/>
            </a:endParaRPr>
          </a:p>
        </p:txBody>
      </p:sp>
    </p:spTree>
    <p:extLst>
      <p:ext uri="{BB962C8B-B14F-4D97-AF65-F5344CB8AC3E}">
        <p14:creationId xmlns:p14="http://schemas.microsoft.com/office/powerpoint/2010/main" val="4146988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eaLnBrk="0" fontAlgn="base" hangingPunct="0">
              <a:spcBef>
                <a:spcPct val="0"/>
              </a:spcBef>
              <a:spcAft>
                <a:spcPct val="0"/>
              </a:spcAft>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eaLnBrk="0" fontAlgn="base" hangingPunct="0">
              <a:spcBef>
                <a:spcPct val="0"/>
              </a:spcBef>
              <a:spcAft>
                <a:spcPct val="0"/>
              </a:spcAft>
              <a:defRPr/>
            </a:pPr>
            <a:r>
              <a:rPr lang="en-US" smtClean="0">
                <a:solidFill>
                  <a:srgbClr val="000000"/>
                </a:solidFill>
              </a:rPr>
              <a:t>Transport</a:t>
            </a:r>
            <a:r>
              <a:rPr lang="en-US" sz="1400" smtClean="0">
                <a:solidFill>
                  <a:srgbClr val="000000"/>
                </a:solidFill>
              </a:rPr>
              <a:t> </a:t>
            </a:r>
            <a:r>
              <a:rPr lang="en-US" smtClean="0">
                <a:solidFill>
                  <a:srgbClr val="000000"/>
                </a:solidFill>
              </a:rPr>
              <a:t>Layer</a:t>
            </a: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defRPr/>
            </a:pPr>
            <a:r>
              <a:rPr lang="en-US" altLang="en-US" smtClean="0">
                <a:solidFill>
                  <a:srgbClr val="000000"/>
                </a:solidFill>
                <a:latin typeface="Tahoma" panose="020B0604030504040204" pitchFamily="34" charset="0"/>
                <a:ea typeface="MS PGothic" panose="020B0600070205080204" pitchFamily="34" charset="-128"/>
              </a:rPr>
              <a:t>3-</a:t>
            </a:r>
            <a:fld id="{2E198CA2-22BC-4D65-BFC6-FCB240F9A1B8}" type="slidenum">
              <a:rPr lang="en-US" altLang="en-US" smtClean="0">
                <a:solidFill>
                  <a:srgbClr val="000000"/>
                </a:solidFill>
                <a:latin typeface="Tahoma" panose="020B0604030504040204" pitchFamily="34" charset="0"/>
                <a:ea typeface="MS PGothic" panose="020B0600070205080204" pitchFamily="34" charset="-128"/>
              </a:rPr>
              <a:pPr eaLnBrk="0" fontAlgn="base" hangingPunct="0">
                <a:spcBef>
                  <a:spcPct val="0"/>
                </a:spcBef>
                <a:spcAft>
                  <a:spcPct val="0"/>
                </a:spcAft>
                <a:defRPr/>
              </a:pPr>
              <a:t>‹#›</a:t>
            </a:fld>
            <a:endParaRPr lang="en-US" altLang="en-US">
              <a:solidFill>
                <a:srgbClr val="000000"/>
              </a:solidFill>
              <a:latin typeface="Tahoma" panose="020B0604030504040204" pitchFamily="34" charset="0"/>
              <a:ea typeface="MS PGothic" panose="020B0600070205080204" pitchFamily="34" charset="-128"/>
            </a:endParaRPr>
          </a:p>
        </p:txBody>
      </p:sp>
    </p:spTree>
    <p:extLst>
      <p:ext uri="{BB962C8B-B14F-4D97-AF65-F5344CB8AC3E}">
        <p14:creationId xmlns:p14="http://schemas.microsoft.com/office/powerpoint/2010/main" val="3009601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eaLnBrk="0" fontAlgn="base" hangingPunct="0">
              <a:spcBef>
                <a:spcPct val="0"/>
              </a:spcBef>
              <a:spcAft>
                <a:spcPct val="0"/>
              </a:spcAft>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eaLnBrk="0" fontAlgn="base" hangingPunct="0">
              <a:spcBef>
                <a:spcPct val="0"/>
              </a:spcBef>
              <a:spcAft>
                <a:spcPct val="0"/>
              </a:spcAft>
              <a:defRPr/>
            </a:pPr>
            <a:r>
              <a:rPr lang="en-US" smtClean="0">
                <a:solidFill>
                  <a:srgbClr val="000000"/>
                </a:solidFill>
              </a:rPr>
              <a:t>Transport</a:t>
            </a:r>
            <a:r>
              <a:rPr lang="en-US" sz="1400" smtClean="0">
                <a:solidFill>
                  <a:srgbClr val="000000"/>
                </a:solidFill>
              </a:rPr>
              <a:t> </a:t>
            </a:r>
            <a:r>
              <a:rPr lang="en-US" smtClean="0">
                <a:solidFill>
                  <a:srgbClr val="000000"/>
                </a:solidFill>
              </a:rPr>
              <a:t>Layer</a:t>
            </a: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defRPr/>
            </a:pPr>
            <a:r>
              <a:rPr lang="en-US" altLang="en-US" smtClean="0">
                <a:solidFill>
                  <a:srgbClr val="000000"/>
                </a:solidFill>
                <a:latin typeface="Tahoma" panose="020B0604030504040204" pitchFamily="34" charset="0"/>
                <a:ea typeface="MS PGothic" panose="020B0600070205080204" pitchFamily="34" charset="-128"/>
              </a:rPr>
              <a:t>3-</a:t>
            </a:r>
            <a:fld id="{00F140A2-56AA-4200-B6F0-B8592BBEFD0D}" type="slidenum">
              <a:rPr lang="en-US" altLang="en-US" smtClean="0">
                <a:solidFill>
                  <a:srgbClr val="000000"/>
                </a:solidFill>
                <a:latin typeface="Tahoma" panose="020B0604030504040204" pitchFamily="34" charset="0"/>
                <a:ea typeface="MS PGothic" panose="020B0600070205080204" pitchFamily="34" charset="-128"/>
              </a:rPr>
              <a:pPr eaLnBrk="0" fontAlgn="base" hangingPunct="0">
                <a:spcBef>
                  <a:spcPct val="0"/>
                </a:spcBef>
                <a:spcAft>
                  <a:spcPct val="0"/>
                </a:spcAft>
                <a:defRPr/>
              </a:pPr>
              <a:t>‹#›</a:t>
            </a:fld>
            <a:endParaRPr lang="en-US" altLang="en-US">
              <a:solidFill>
                <a:srgbClr val="000000"/>
              </a:solidFill>
              <a:latin typeface="Tahoma" panose="020B0604030504040204" pitchFamily="34" charset="0"/>
              <a:ea typeface="MS PGothic" panose="020B0600070205080204" pitchFamily="34" charset="-128"/>
            </a:endParaRPr>
          </a:p>
        </p:txBody>
      </p:sp>
    </p:spTree>
    <p:extLst>
      <p:ext uri="{BB962C8B-B14F-4D97-AF65-F5344CB8AC3E}">
        <p14:creationId xmlns:p14="http://schemas.microsoft.com/office/powerpoint/2010/main" val="1284223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eaLnBrk="0" fontAlgn="base" hangingPunct="0">
              <a:spcBef>
                <a:spcPct val="0"/>
              </a:spcBef>
              <a:spcAft>
                <a:spcPct val="0"/>
              </a:spcAft>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eaLnBrk="0" fontAlgn="base" hangingPunct="0">
              <a:spcBef>
                <a:spcPct val="0"/>
              </a:spcBef>
              <a:spcAft>
                <a:spcPct val="0"/>
              </a:spcAft>
              <a:defRPr/>
            </a:pPr>
            <a:r>
              <a:rPr lang="en-US" smtClean="0">
                <a:solidFill>
                  <a:srgbClr val="000000"/>
                </a:solidFill>
              </a:rPr>
              <a:t>Transport</a:t>
            </a:r>
            <a:r>
              <a:rPr lang="en-US" sz="1400" smtClean="0">
                <a:solidFill>
                  <a:srgbClr val="000000"/>
                </a:solidFill>
              </a:rPr>
              <a:t> </a:t>
            </a:r>
            <a:r>
              <a:rPr lang="en-US" smtClean="0">
                <a:solidFill>
                  <a:srgbClr val="000000"/>
                </a:solidFill>
              </a:rPr>
              <a:t>Layer</a:t>
            </a: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defRPr/>
            </a:pPr>
            <a:r>
              <a:rPr lang="en-US" altLang="en-US" smtClean="0">
                <a:solidFill>
                  <a:srgbClr val="000000"/>
                </a:solidFill>
                <a:latin typeface="Tahoma" panose="020B0604030504040204" pitchFamily="34" charset="0"/>
                <a:ea typeface="MS PGothic" panose="020B0600070205080204" pitchFamily="34" charset="-128"/>
              </a:rPr>
              <a:t>3-</a:t>
            </a:r>
            <a:fld id="{8AD3FD78-6750-411F-B79C-9EDA5E2B7278}" type="slidenum">
              <a:rPr lang="en-US" altLang="en-US" smtClean="0">
                <a:solidFill>
                  <a:srgbClr val="000000"/>
                </a:solidFill>
                <a:latin typeface="Tahoma" panose="020B0604030504040204" pitchFamily="34" charset="0"/>
                <a:ea typeface="MS PGothic" panose="020B0600070205080204" pitchFamily="34" charset="-128"/>
              </a:rPr>
              <a:pPr eaLnBrk="0" fontAlgn="base" hangingPunct="0">
                <a:spcBef>
                  <a:spcPct val="0"/>
                </a:spcBef>
                <a:spcAft>
                  <a:spcPct val="0"/>
                </a:spcAft>
                <a:defRPr/>
              </a:pPr>
              <a:t>‹#›</a:t>
            </a:fld>
            <a:endParaRPr lang="en-US" altLang="en-US">
              <a:solidFill>
                <a:srgbClr val="000000"/>
              </a:solidFill>
              <a:latin typeface="Tahoma" panose="020B0604030504040204" pitchFamily="34" charset="0"/>
              <a:ea typeface="MS PGothic" panose="020B0600070205080204" pitchFamily="34" charset="-128"/>
            </a:endParaRPr>
          </a:p>
        </p:txBody>
      </p:sp>
    </p:spTree>
    <p:extLst>
      <p:ext uri="{BB962C8B-B14F-4D97-AF65-F5344CB8AC3E}">
        <p14:creationId xmlns:p14="http://schemas.microsoft.com/office/powerpoint/2010/main" val="1007408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eaLnBrk="0" fontAlgn="base" hangingPunct="0">
              <a:spcBef>
                <a:spcPct val="0"/>
              </a:spcBef>
              <a:spcAft>
                <a:spcPct val="0"/>
              </a:spcAft>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eaLnBrk="0" fontAlgn="base" hangingPunct="0">
              <a:spcBef>
                <a:spcPct val="0"/>
              </a:spcBef>
              <a:spcAft>
                <a:spcPct val="0"/>
              </a:spcAft>
              <a:defRPr/>
            </a:pPr>
            <a:r>
              <a:rPr lang="en-US" smtClean="0">
                <a:solidFill>
                  <a:srgbClr val="000000"/>
                </a:solidFill>
              </a:rPr>
              <a:t>Transport</a:t>
            </a:r>
            <a:r>
              <a:rPr lang="en-US" sz="1400" smtClean="0">
                <a:solidFill>
                  <a:srgbClr val="000000"/>
                </a:solidFill>
              </a:rPr>
              <a:t> </a:t>
            </a:r>
            <a:r>
              <a:rPr lang="en-US" smtClean="0">
                <a:solidFill>
                  <a:srgbClr val="000000"/>
                </a:solidFill>
              </a:rPr>
              <a:t>Layer</a:t>
            </a: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eaLnBrk="0" fontAlgn="base" hangingPunct="0">
              <a:spcBef>
                <a:spcPct val="0"/>
              </a:spcBef>
              <a:spcAft>
                <a:spcPct val="0"/>
              </a:spcAft>
              <a:defRPr/>
            </a:pPr>
            <a:r>
              <a:rPr lang="en-US" altLang="en-US" smtClean="0">
                <a:solidFill>
                  <a:srgbClr val="000000"/>
                </a:solidFill>
                <a:latin typeface="Tahoma" panose="020B0604030504040204" pitchFamily="34" charset="0"/>
                <a:ea typeface="MS PGothic" panose="020B0600070205080204" pitchFamily="34" charset="-128"/>
              </a:rPr>
              <a:t>3-</a:t>
            </a:r>
            <a:fld id="{AC432B39-D7DA-4AA9-9BDB-25C6F44D62CB}" type="slidenum">
              <a:rPr lang="en-US" altLang="en-US" smtClean="0">
                <a:solidFill>
                  <a:srgbClr val="000000"/>
                </a:solidFill>
                <a:latin typeface="Tahoma" panose="020B0604030504040204" pitchFamily="34" charset="0"/>
                <a:ea typeface="MS PGothic" panose="020B0600070205080204" pitchFamily="34" charset="-128"/>
              </a:rPr>
              <a:pPr eaLnBrk="0" fontAlgn="base" hangingPunct="0">
                <a:spcBef>
                  <a:spcPct val="0"/>
                </a:spcBef>
                <a:spcAft>
                  <a:spcPct val="0"/>
                </a:spcAft>
                <a:defRPr/>
              </a:pPr>
              <a:t>‹#›</a:t>
            </a:fld>
            <a:endParaRPr lang="en-US" altLang="en-US">
              <a:solidFill>
                <a:srgbClr val="000000"/>
              </a:solidFill>
              <a:latin typeface="Tahoma" panose="020B0604030504040204" pitchFamily="34" charset="0"/>
              <a:ea typeface="MS PGothic" panose="020B0600070205080204" pitchFamily="34" charset="-128"/>
            </a:endParaRPr>
          </a:p>
        </p:txBody>
      </p:sp>
    </p:spTree>
    <p:extLst>
      <p:ext uri="{BB962C8B-B14F-4D97-AF65-F5344CB8AC3E}">
        <p14:creationId xmlns:p14="http://schemas.microsoft.com/office/powerpoint/2010/main" val="815013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11200" y="228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711200" y="1600200"/>
            <a:ext cx="10363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atin typeface="Times New Roman" pitchFamily="-109" charset="0"/>
                <a:ea typeface="+mn-ea"/>
                <a:cs typeface="+mn-cs"/>
              </a:defRPr>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7435851" y="6445250"/>
            <a:ext cx="386080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cs typeface="+mn-cs"/>
              </a:defRPr>
            </a:lvl1pPr>
          </a:lstStyle>
          <a:p>
            <a:pPr eaLnBrk="0" fontAlgn="base" hangingPunct="0">
              <a:spcBef>
                <a:spcPct val="0"/>
              </a:spcBef>
              <a:spcAft>
                <a:spcPct val="0"/>
              </a:spcAft>
              <a:defRPr/>
            </a:pPr>
            <a:r>
              <a:rPr lang="en-US" smtClean="0">
                <a:solidFill>
                  <a:srgbClr val="000000"/>
                </a:solidFill>
              </a:rPr>
              <a:t>Transport</a:t>
            </a:r>
            <a:r>
              <a:rPr lang="en-US" sz="1400" smtClean="0">
                <a:solidFill>
                  <a:srgbClr val="000000"/>
                </a:solidFill>
              </a:rPr>
              <a:t> </a:t>
            </a:r>
            <a:r>
              <a:rPr lang="en-US" smtClean="0">
                <a:solidFill>
                  <a:srgbClr val="000000"/>
                </a:solidFill>
              </a:rPr>
              <a:t>Layer</a:t>
            </a:r>
            <a:endParaRPr lang="en-US">
              <a:solidFill>
                <a:srgbClr val="000000"/>
              </a:solidFill>
            </a:endParaRPr>
          </a:p>
        </p:txBody>
      </p:sp>
      <p:sp>
        <p:nvSpPr>
          <p:cNvPr id="1030" name="Rectangle 6"/>
          <p:cNvSpPr>
            <a:spLocks noGrp="1" noChangeArrowheads="1"/>
          </p:cNvSpPr>
          <p:nvPr>
            <p:ph type="sldNum" sz="quarter" idx="4"/>
          </p:nvPr>
        </p:nvSpPr>
        <p:spPr bwMode="auto">
          <a:xfrm>
            <a:off x="11099801" y="6462714"/>
            <a:ext cx="9017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pPr eaLnBrk="0" fontAlgn="base" hangingPunct="0">
              <a:spcBef>
                <a:spcPct val="0"/>
              </a:spcBef>
              <a:spcAft>
                <a:spcPct val="0"/>
              </a:spcAft>
              <a:defRPr/>
            </a:pPr>
            <a:r>
              <a:rPr lang="en-US" altLang="en-US" smtClean="0">
                <a:solidFill>
                  <a:srgbClr val="000000"/>
                </a:solidFill>
                <a:latin typeface="Tahoma" panose="020B0604030504040204" pitchFamily="34" charset="0"/>
                <a:ea typeface="MS PGothic" panose="020B0600070205080204" pitchFamily="34" charset="-128"/>
              </a:rPr>
              <a:t>3-</a:t>
            </a:r>
            <a:fld id="{C08594F3-184E-4653-AD47-150D83E622EC}" type="slidenum">
              <a:rPr lang="en-US" altLang="en-US" smtClean="0">
                <a:solidFill>
                  <a:srgbClr val="000000"/>
                </a:solidFill>
                <a:latin typeface="Tahoma" panose="020B0604030504040204" pitchFamily="34" charset="0"/>
                <a:ea typeface="MS PGothic" panose="020B0600070205080204" pitchFamily="34" charset="-128"/>
              </a:rPr>
              <a:pPr eaLnBrk="0" fontAlgn="base" hangingPunct="0">
                <a:spcBef>
                  <a:spcPct val="0"/>
                </a:spcBef>
                <a:spcAft>
                  <a:spcPct val="0"/>
                </a:spcAft>
                <a:defRPr/>
              </a:pPr>
              <a:t>‹#›</a:t>
            </a:fld>
            <a:endParaRPr lang="en-US" altLang="en-US">
              <a:solidFill>
                <a:srgbClr val="000000"/>
              </a:solidFill>
              <a:latin typeface="Tahoma" panose="020B0604030504040204" pitchFamily="34" charset="0"/>
              <a:ea typeface="MS PGothic" panose="020B0600070205080204" pitchFamily="34" charset="-128"/>
            </a:endParaRPr>
          </a:p>
        </p:txBody>
      </p:sp>
    </p:spTree>
    <p:extLst>
      <p:ext uri="{BB962C8B-B14F-4D97-AF65-F5344CB8AC3E}">
        <p14:creationId xmlns:p14="http://schemas.microsoft.com/office/powerpoint/2010/main" val="15276964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dt="0"/>
  <p:txStyles>
    <p:titleStyle>
      <a:lvl1pPr algn="l" rtl="0" eaLnBrk="0" fontAlgn="base" hangingPunct="0">
        <a:spcBef>
          <a:spcPct val="0"/>
        </a:spcBef>
        <a:spcAft>
          <a:spcPct val="0"/>
        </a:spcAft>
        <a:defRPr sz="4400">
          <a:solidFill>
            <a:srgbClr val="000099"/>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5pPr>
      <a:lvl6pPr marL="457200" algn="l" rtl="0" eaLnBrk="0" fontAlgn="base" hangingPunct="0">
        <a:spcBef>
          <a:spcPct val="0"/>
        </a:spcBef>
        <a:spcAft>
          <a:spcPct val="0"/>
        </a:spcAft>
        <a:defRPr sz="4400">
          <a:solidFill>
            <a:srgbClr val="000099"/>
          </a:solidFill>
          <a:latin typeface="Gill Sans MT" pitchFamily="34" charset="0"/>
        </a:defRPr>
      </a:lvl6pPr>
      <a:lvl7pPr marL="914400" algn="l" rtl="0" eaLnBrk="0" fontAlgn="base" hangingPunct="0">
        <a:spcBef>
          <a:spcPct val="0"/>
        </a:spcBef>
        <a:spcAft>
          <a:spcPct val="0"/>
        </a:spcAft>
        <a:defRPr sz="4400">
          <a:solidFill>
            <a:srgbClr val="000099"/>
          </a:solidFill>
          <a:latin typeface="Gill Sans MT" pitchFamily="34" charset="0"/>
        </a:defRPr>
      </a:lvl7pPr>
      <a:lvl8pPr marL="1371600" algn="l" rtl="0" eaLnBrk="0" fontAlgn="base" hangingPunct="0">
        <a:spcBef>
          <a:spcPct val="0"/>
        </a:spcBef>
        <a:spcAft>
          <a:spcPct val="0"/>
        </a:spcAft>
        <a:defRPr sz="4400">
          <a:solidFill>
            <a:srgbClr val="000099"/>
          </a:solidFill>
          <a:latin typeface="Gill Sans MT" pitchFamily="34" charset="0"/>
        </a:defRPr>
      </a:lvl8pPr>
      <a:lvl9pPr marL="1828800" algn="l" rtl="0" eaLnBrk="0" fontAlgn="base" hangingPunct="0">
        <a:spcBef>
          <a:spcPct val="0"/>
        </a:spcBef>
        <a:spcAft>
          <a:spcPct val="0"/>
        </a:spcAft>
        <a:defRPr sz="4400">
          <a:solidFill>
            <a:srgbClr val="000099"/>
          </a:solidFill>
          <a:latin typeface="Gill Sans MT" pitchFamily="34" charset="0"/>
        </a:defRPr>
      </a:lvl9pPr>
    </p:titleStyle>
    <p:bodyStyle>
      <a:lvl1pPr marL="342900" indent="-342900" algn="l" rtl="0" eaLnBrk="0" fontAlgn="base" hangingPunct="0">
        <a:lnSpc>
          <a:spcPct val="85000"/>
        </a:lnSpc>
        <a:spcBef>
          <a:spcPct val="20000"/>
        </a:spcBef>
        <a:spcAft>
          <a:spcPct val="0"/>
        </a:spcAft>
        <a:buClr>
          <a:srgbClr val="000099"/>
        </a:buClr>
        <a:buSzPct val="65000"/>
        <a:buFont typeface="Wingdings" panose="05000000000000000000" pitchFamily="2" charset="2"/>
        <a:buChar char="v"/>
        <a:defRPr sz="3200">
          <a:solidFill>
            <a:schemeClr val="tx1"/>
          </a:solidFill>
          <a:latin typeface="+mn-lt"/>
          <a:ea typeface="MS PGothic" panose="020B0600070205080204" pitchFamily="34" charset="-128"/>
          <a:cs typeface="ＭＳ Ｐゴシック" charset="0"/>
        </a:defRPr>
      </a:lvl1pPr>
      <a:lvl2pPr marL="688975" indent="-231775" algn="l" rtl="0" eaLnBrk="0" fontAlgn="base" hangingPunct="0">
        <a:lnSpc>
          <a:spcPct val="85000"/>
        </a:lnSpc>
        <a:spcBef>
          <a:spcPct val="20000"/>
        </a:spcBef>
        <a:spcAft>
          <a:spcPct val="0"/>
        </a:spcAft>
        <a:buClr>
          <a:srgbClr val="000099"/>
        </a:buClr>
        <a:buFont typeface="Wingdings" panose="05000000000000000000" pitchFamily="2" charset="2"/>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MS PGothic" panose="020B0600070205080204" pitchFamily="34" charset="-128"/>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91"/>
            <a:ext cx="2743200" cy="365125"/>
          </a:xfrm>
          <a:prstGeom prst="rect">
            <a:avLst/>
          </a:prstGeom>
        </p:spPr>
        <p:txBody>
          <a:bodyPr vert="horz" lIns="91440" tIns="45720" rIns="91440" bIns="45720" rtlCol="0" anchor="ctr"/>
          <a:lstStyle>
            <a:lvl1pPr algn="r">
              <a:defRPr sz="825">
                <a:solidFill>
                  <a:schemeClr val="bg1">
                    <a:lumMod val="50000"/>
                  </a:schemeClr>
                </a:solidFill>
              </a:defRPr>
            </a:lvl1pPr>
          </a:lstStyle>
          <a:p>
            <a:pPr defTabSz="685800"/>
            <a:r>
              <a:rPr lang="en-US" smtClean="0">
                <a:solidFill>
                  <a:prstClr val="white">
                    <a:lumMod val="50000"/>
                  </a:prstClr>
                </a:solidFill>
                <a:ea typeface="MS PGothic" panose="020B0600070205080204" pitchFamily="34" charset="-128"/>
              </a:rPr>
              <a:t>Introduction: 1-</a:t>
            </a:r>
            <a:fld id="{C4204591-24BD-A542-B9D5-F8D8A88D2FEE}" type="slidenum">
              <a:rPr lang="en-US" smtClean="0">
                <a:solidFill>
                  <a:prstClr val="white">
                    <a:lumMod val="50000"/>
                  </a:prstClr>
                </a:solidFill>
                <a:ea typeface="MS PGothic" panose="020B0600070205080204" pitchFamily="34" charset="-128"/>
              </a:rPr>
              <a:pPr defTabSz="685800"/>
              <a:t>‹#›</a:t>
            </a:fld>
            <a:endParaRPr lang="en-US" dirty="0">
              <a:solidFill>
                <a:prstClr val="white">
                  <a:lumMod val="50000"/>
                </a:prstClr>
              </a:solidFill>
              <a:ea typeface="MS PGothic" panose="020B0600070205080204" pitchFamily="34" charset="-128"/>
            </a:endParaRPr>
          </a:p>
        </p:txBody>
      </p:sp>
    </p:spTree>
    <p:extLst>
      <p:ext uri="{BB962C8B-B14F-4D97-AF65-F5344CB8AC3E}">
        <p14:creationId xmlns:p14="http://schemas.microsoft.com/office/powerpoint/2010/main" val="9683014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hf hdr="0" ftr="0" dt="0"/>
  <p:txStyles>
    <p:titleStyle>
      <a:lvl1pPr algn="l" defTabSz="685800" rtl="0" eaLnBrk="1" latinLnBrk="0" hangingPunct="1">
        <a:lnSpc>
          <a:spcPct val="90000"/>
        </a:lnSpc>
        <a:spcBef>
          <a:spcPct val="0"/>
        </a:spcBef>
        <a:buNone/>
        <a:defRPr sz="3000" b="1" kern="1200">
          <a:solidFill>
            <a:srgbClr val="0000A3"/>
          </a:solidFill>
          <a:latin typeface="+mn-lt"/>
          <a:ea typeface="+mj-ea"/>
          <a:cs typeface="+mj-cs"/>
        </a:defRPr>
      </a:lvl1pPr>
    </p:titleStyle>
    <p:bodyStyle>
      <a:lvl1pPr marL="264319" indent="-166688" algn="l" defTabSz="685800" rtl="0" eaLnBrk="1" latinLnBrk="0" hangingPunct="1">
        <a:lnSpc>
          <a:spcPct val="90000"/>
        </a:lnSpc>
        <a:spcBef>
          <a:spcPts val="750"/>
        </a:spcBef>
        <a:buClr>
          <a:srgbClr val="0000A3"/>
        </a:buClr>
        <a:buFont typeface="Wingdings" pitchFamily="2" charset="2"/>
        <a:buChar char="§"/>
        <a:tabLst/>
        <a:defRPr sz="2100" kern="1200">
          <a:solidFill>
            <a:schemeClr val="tx1"/>
          </a:solidFill>
          <a:latin typeface="+mn-lt"/>
          <a:ea typeface="+mn-ea"/>
          <a:cs typeface="+mn-cs"/>
        </a:defRPr>
      </a:lvl1pPr>
      <a:lvl2pPr marL="521494" indent="-173831" algn="l" defTabSz="685800" rtl="0" eaLnBrk="1" latinLnBrk="0" hangingPunct="1">
        <a:lnSpc>
          <a:spcPct val="90000"/>
        </a:lnSpc>
        <a:spcBef>
          <a:spcPts val="375"/>
        </a:spcBef>
        <a:buClr>
          <a:srgbClr val="0000A8"/>
        </a:buClr>
        <a:buFont typeface="Arial" panose="020B0604020202020204" pitchFamily="34" charset="0"/>
        <a:buChar char="•"/>
        <a:tabLst/>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5"/>
          <p:cNvSpPr>
            <a:spLocks noGrp="1"/>
          </p:cNvSpPr>
          <p:nvPr>
            <p:ph type="ftr" sz="quarter" idx="11"/>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0" fontAlgn="base" hangingPunct="0">
              <a:lnSpc>
                <a:spcPct val="100000"/>
              </a:lnSpc>
              <a:spcBef>
                <a:spcPct val="0"/>
              </a:spcBef>
              <a:spcAft>
                <a:spcPct val="0"/>
              </a:spcAft>
              <a:buClrTx/>
              <a:buSzTx/>
              <a:buNone/>
            </a:pPr>
            <a:r>
              <a:rPr lang="en-US" altLang="en-US" sz="1200">
                <a:solidFill>
                  <a:srgbClr val="000000"/>
                </a:solidFill>
                <a:latin typeface="Tahoma" panose="020B0604030504040204" pitchFamily="34" charset="0"/>
              </a:rPr>
              <a:t>Transport</a:t>
            </a:r>
            <a:r>
              <a:rPr lang="en-US" altLang="en-US" sz="1400">
                <a:solidFill>
                  <a:srgbClr val="000000"/>
                </a:solidFill>
                <a:latin typeface="Tahoma" panose="020B0604030504040204" pitchFamily="34" charset="0"/>
              </a:rPr>
              <a:t> </a:t>
            </a:r>
            <a:r>
              <a:rPr lang="en-US" altLang="en-US" sz="1200">
                <a:solidFill>
                  <a:srgbClr val="000000"/>
                </a:solidFill>
                <a:latin typeface="Tahoma" panose="020B0604030504040204" pitchFamily="34" charset="0"/>
              </a:rPr>
              <a:t>Layer</a:t>
            </a:r>
          </a:p>
        </p:txBody>
      </p:sp>
      <p:sp>
        <p:nvSpPr>
          <p:cNvPr id="34819"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0" fontAlgn="base" hangingPunct="0">
              <a:lnSpc>
                <a:spcPct val="100000"/>
              </a:lnSpc>
              <a:spcBef>
                <a:spcPct val="0"/>
              </a:spcBef>
              <a:spcAft>
                <a:spcPct val="0"/>
              </a:spcAft>
              <a:buClrTx/>
              <a:buSzTx/>
              <a:buNone/>
            </a:pPr>
            <a:r>
              <a:rPr lang="en-US" altLang="en-US" sz="1200">
                <a:solidFill>
                  <a:srgbClr val="000000"/>
                </a:solidFill>
                <a:latin typeface="Tahoma" panose="020B0604030504040204" pitchFamily="34" charset="0"/>
              </a:rPr>
              <a:t>3-</a:t>
            </a:r>
            <a:fld id="{5B315D68-B158-4343-9BBF-16B215241640}" type="slidenum">
              <a:rPr lang="en-US" altLang="en-US" sz="1200">
                <a:solidFill>
                  <a:srgbClr val="000000"/>
                </a:solidFill>
                <a:latin typeface="Tahoma" panose="020B0604030504040204" pitchFamily="34" charset="0"/>
              </a:rPr>
              <a:pPr eaLnBrk="0" fontAlgn="base" hangingPunct="0">
                <a:lnSpc>
                  <a:spcPct val="100000"/>
                </a:lnSpc>
                <a:spcBef>
                  <a:spcPct val="0"/>
                </a:spcBef>
                <a:spcAft>
                  <a:spcPct val="0"/>
                </a:spcAft>
                <a:buClrTx/>
                <a:buSzTx/>
                <a:buNone/>
              </a:pPr>
              <a:t>1</a:t>
            </a:fld>
            <a:endParaRPr lang="en-US" altLang="en-US" sz="1200">
              <a:solidFill>
                <a:srgbClr val="000000"/>
              </a:solidFill>
              <a:latin typeface="Tahoma" panose="020B0604030504040204" pitchFamily="34" charset="0"/>
            </a:endParaRPr>
          </a:p>
        </p:txBody>
      </p:sp>
      <p:sp>
        <p:nvSpPr>
          <p:cNvPr id="15364" name="Rectangle 3"/>
          <p:cNvSpPr>
            <a:spLocks noGrp="1" noChangeArrowheads="1"/>
          </p:cNvSpPr>
          <p:nvPr>
            <p:ph type="title"/>
          </p:nvPr>
        </p:nvSpPr>
        <p:spPr/>
        <p:txBody>
          <a:bodyPr/>
          <a:lstStyle/>
          <a:p>
            <a:pPr>
              <a:defRPr/>
            </a:pPr>
            <a:r>
              <a:rPr lang="en-US">
                <a:ea typeface="ＭＳ Ｐゴシック" charset="0"/>
                <a:cs typeface="+mj-cs"/>
              </a:rPr>
              <a:t>Chapter 3 outline</a:t>
            </a:r>
          </a:p>
        </p:txBody>
      </p:sp>
      <p:sp>
        <p:nvSpPr>
          <p:cNvPr id="15365" name="Rectangle 4"/>
          <p:cNvSpPr>
            <a:spLocks noGrp="1" noChangeArrowheads="1"/>
          </p:cNvSpPr>
          <p:nvPr>
            <p:ph type="body" sz="half" idx="1"/>
          </p:nvPr>
        </p:nvSpPr>
        <p:spPr/>
        <p:txBody>
          <a:bodyPr/>
          <a:lstStyle/>
          <a:p>
            <a:pPr marL="566738" indent="-566738">
              <a:buNone/>
              <a:defRPr/>
            </a:pPr>
            <a:r>
              <a:rPr lang="en-US">
                <a:ea typeface="ＭＳ Ｐゴシック" charset="0"/>
                <a:cs typeface="+mn-cs"/>
              </a:rPr>
              <a:t>3.1 transport-layer services</a:t>
            </a:r>
          </a:p>
          <a:p>
            <a:pPr marL="566738" indent="-566738">
              <a:buNone/>
              <a:defRPr/>
            </a:pPr>
            <a:r>
              <a:rPr lang="en-US">
                <a:ea typeface="ＭＳ Ｐゴシック" charset="0"/>
                <a:cs typeface="+mn-cs"/>
              </a:rPr>
              <a:t>3.2 multiplexing and demultiplexing</a:t>
            </a:r>
          </a:p>
          <a:p>
            <a:pPr marL="566738" indent="-566738">
              <a:buNone/>
              <a:defRPr/>
            </a:pPr>
            <a:r>
              <a:rPr lang="en-US">
                <a:solidFill>
                  <a:srgbClr val="CC0000"/>
                </a:solidFill>
                <a:ea typeface="ＭＳ Ｐゴシック" charset="0"/>
                <a:cs typeface="+mn-cs"/>
              </a:rPr>
              <a:t>3.3 connectionless transport: UDP</a:t>
            </a:r>
          </a:p>
          <a:p>
            <a:pPr marL="566738" indent="-566738">
              <a:buNone/>
              <a:defRPr/>
            </a:pPr>
            <a:r>
              <a:rPr lang="en-US">
                <a:ea typeface="ＭＳ Ｐゴシック" charset="0"/>
                <a:cs typeface="+mn-cs"/>
              </a:rPr>
              <a:t>3.4 principles of reliable data transfer</a:t>
            </a:r>
          </a:p>
        </p:txBody>
      </p:sp>
      <p:sp>
        <p:nvSpPr>
          <p:cNvPr id="15366" name="Rectangle 5"/>
          <p:cNvSpPr>
            <a:spLocks noGrp="1" noChangeArrowheads="1"/>
          </p:cNvSpPr>
          <p:nvPr>
            <p:ph type="body" sz="half" idx="2"/>
          </p:nvPr>
        </p:nvSpPr>
        <p:spPr>
          <a:xfrm>
            <a:off x="6019801" y="1600200"/>
            <a:ext cx="4251325" cy="4648200"/>
          </a:xfrm>
        </p:spPr>
        <p:txBody>
          <a:bodyPr/>
          <a:lstStyle/>
          <a:p>
            <a:pPr marL="566738" indent="-566738">
              <a:buNone/>
              <a:defRPr/>
            </a:pPr>
            <a:r>
              <a:rPr lang="en-US">
                <a:ea typeface="ＭＳ Ｐゴシック" charset="0"/>
                <a:cs typeface="+mn-cs"/>
              </a:rPr>
              <a:t>3.5 connection-oriented transport: TCP</a:t>
            </a:r>
          </a:p>
          <a:p>
            <a:pPr marL="912813" lvl="1">
              <a:buFont typeface="Wingdings" charset="0"/>
              <a:buChar char="§"/>
              <a:defRPr/>
            </a:pPr>
            <a:r>
              <a:rPr lang="en-US">
                <a:ea typeface="ＭＳ Ｐゴシック" charset="0"/>
              </a:rPr>
              <a:t>segment structure</a:t>
            </a:r>
          </a:p>
          <a:p>
            <a:pPr marL="912813" lvl="1">
              <a:buFont typeface="Wingdings" charset="0"/>
              <a:buChar char="§"/>
              <a:defRPr/>
            </a:pPr>
            <a:r>
              <a:rPr lang="en-US">
                <a:ea typeface="ＭＳ Ｐゴシック" charset="0"/>
              </a:rPr>
              <a:t>reliable data transfer</a:t>
            </a:r>
          </a:p>
          <a:p>
            <a:pPr marL="912813" lvl="1">
              <a:buFont typeface="Wingdings" charset="0"/>
              <a:buChar char="§"/>
              <a:defRPr/>
            </a:pPr>
            <a:r>
              <a:rPr lang="en-US">
                <a:ea typeface="ＭＳ Ｐゴシック" charset="0"/>
              </a:rPr>
              <a:t>flow control</a:t>
            </a:r>
          </a:p>
          <a:p>
            <a:pPr marL="912813" lvl="1">
              <a:buFont typeface="Wingdings" charset="0"/>
              <a:buChar char="§"/>
              <a:defRPr/>
            </a:pPr>
            <a:r>
              <a:rPr lang="en-US">
                <a:ea typeface="ＭＳ Ｐゴシック" charset="0"/>
              </a:rPr>
              <a:t>connection management</a:t>
            </a:r>
          </a:p>
          <a:p>
            <a:pPr marL="566738" indent="-566738">
              <a:buNone/>
              <a:defRPr/>
            </a:pPr>
            <a:r>
              <a:rPr lang="en-US">
                <a:ea typeface="ＭＳ Ｐゴシック" charset="0"/>
                <a:cs typeface="+mn-cs"/>
              </a:rPr>
              <a:t>3.6 principles of congestion control</a:t>
            </a:r>
          </a:p>
          <a:p>
            <a:pPr marL="566738" indent="-566738">
              <a:buNone/>
              <a:defRPr/>
            </a:pPr>
            <a:r>
              <a:rPr lang="en-US">
                <a:ea typeface="ＭＳ Ｐゴシック" charset="0"/>
                <a:cs typeface="+mn-cs"/>
              </a:rPr>
              <a:t>3.7 TCP congestion control</a:t>
            </a:r>
          </a:p>
        </p:txBody>
      </p:sp>
      <p:pic>
        <p:nvPicPr>
          <p:cNvPr id="34823" name="Picture 6"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9313" y="1017589"/>
            <a:ext cx="4387850"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67504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5"/>
          <p:cNvSpPr>
            <a:spLocks noGrp="1"/>
          </p:cNvSpPr>
          <p:nvPr>
            <p:ph type="ftr" sz="quarter" idx="11"/>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0" fontAlgn="base" hangingPunct="0">
              <a:lnSpc>
                <a:spcPct val="100000"/>
              </a:lnSpc>
              <a:spcBef>
                <a:spcPct val="0"/>
              </a:spcBef>
              <a:spcAft>
                <a:spcPct val="0"/>
              </a:spcAft>
              <a:buClrTx/>
              <a:buSzTx/>
              <a:buNone/>
            </a:pPr>
            <a:r>
              <a:rPr lang="en-US" altLang="en-US" sz="1200">
                <a:solidFill>
                  <a:srgbClr val="000000"/>
                </a:solidFill>
                <a:latin typeface="Tahoma" panose="020B0604030504040204" pitchFamily="34" charset="0"/>
              </a:rPr>
              <a:t>Transport</a:t>
            </a:r>
            <a:r>
              <a:rPr lang="en-US" altLang="en-US" sz="1400">
                <a:solidFill>
                  <a:srgbClr val="000000"/>
                </a:solidFill>
                <a:latin typeface="Tahoma" panose="020B0604030504040204" pitchFamily="34" charset="0"/>
              </a:rPr>
              <a:t> </a:t>
            </a:r>
            <a:r>
              <a:rPr lang="en-US" altLang="en-US" sz="1200">
                <a:solidFill>
                  <a:srgbClr val="000000"/>
                </a:solidFill>
                <a:latin typeface="Tahoma" panose="020B0604030504040204" pitchFamily="34" charset="0"/>
              </a:rPr>
              <a:t>Layer</a:t>
            </a:r>
          </a:p>
        </p:txBody>
      </p:sp>
      <p:sp>
        <p:nvSpPr>
          <p:cNvPr id="41987"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0" fontAlgn="base" hangingPunct="0">
              <a:lnSpc>
                <a:spcPct val="100000"/>
              </a:lnSpc>
              <a:spcBef>
                <a:spcPct val="0"/>
              </a:spcBef>
              <a:spcAft>
                <a:spcPct val="0"/>
              </a:spcAft>
              <a:buClrTx/>
              <a:buSzTx/>
              <a:buNone/>
            </a:pPr>
            <a:r>
              <a:rPr lang="en-US" altLang="en-US" sz="1200">
                <a:solidFill>
                  <a:srgbClr val="000000"/>
                </a:solidFill>
                <a:latin typeface="Tahoma" panose="020B0604030504040204" pitchFamily="34" charset="0"/>
              </a:rPr>
              <a:t>3-</a:t>
            </a:r>
            <a:fld id="{C69E86BD-8DB1-46AE-9D83-8327EDBDC7F6}" type="slidenum">
              <a:rPr lang="en-US" altLang="en-US" sz="1200">
                <a:solidFill>
                  <a:srgbClr val="000000"/>
                </a:solidFill>
                <a:latin typeface="Tahoma" panose="020B0604030504040204" pitchFamily="34" charset="0"/>
              </a:rPr>
              <a:pPr eaLnBrk="0" fontAlgn="base" hangingPunct="0">
                <a:lnSpc>
                  <a:spcPct val="100000"/>
                </a:lnSpc>
                <a:spcBef>
                  <a:spcPct val="0"/>
                </a:spcBef>
                <a:spcAft>
                  <a:spcPct val="0"/>
                </a:spcAft>
                <a:buClrTx/>
                <a:buSzTx/>
                <a:buNone/>
              </a:pPr>
              <a:t>10</a:t>
            </a:fld>
            <a:endParaRPr lang="en-US" altLang="en-US" sz="1200">
              <a:solidFill>
                <a:srgbClr val="000000"/>
              </a:solidFill>
              <a:latin typeface="Tahoma" panose="020B0604030504040204" pitchFamily="34" charset="0"/>
            </a:endParaRPr>
          </a:p>
        </p:txBody>
      </p:sp>
      <p:sp>
        <p:nvSpPr>
          <p:cNvPr id="18436" name="Rectangle 2"/>
          <p:cNvSpPr>
            <a:spLocks noGrp="1" noChangeArrowheads="1"/>
          </p:cNvSpPr>
          <p:nvPr>
            <p:ph type="title"/>
          </p:nvPr>
        </p:nvSpPr>
        <p:spPr/>
        <p:txBody>
          <a:bodyPr/>
          <a:lstStyle/>
          <a:p>
            <a:pPr>
              <a:defRPr/>
            </a:pPr>
            <a:r>
              <a:rPr lang="en-US">
                <a:ea typeface="ＭＳ Ｐゴシック" charset="0"/>
                <a:cs typeface="+mj-cs"/>
              </a:rPr>
              <a:t>UDP checksum</a:t>
            </a:r>
          </a:p>
        </p:txBody>
      </p:sp>
      <p:sp>
        <p:nvSpPr>
          <p:cNvPr id="41989" name="Rectangle 3"/>
          <p:cNvSpPr>
            <a:spLocks noGrp="1" noChangeArrowheads="1"/>
          </p:cNvSpPr>
          <p:nvPr>
            <p:ph type="body" sz="half" idx="1"/>
          </p:nvPr>
        </p:nvSpPr>
        <p:spPr>
          <a:xfrm>
            <a:off x="2209800" y="2557464"/>
            <a:ext cx="3657600" cy="3495675"/>
          </a:xfrm>
        </p:spPr>
        <p:txBody>
          <a:bodyPr/>
          <a:lstStyle/>
          <a:p>
            <a:pPr>
              <a:lnSpc>
                <a:spcPct val="70000"/>
              </a:lnSpc>
              <a:buFont typeface="Wingdings" panose="05000000000000000000" pitchFamily="2" charset="2"/>
              <a:buNone/>
            </a:pPr>
            <a:r>
              <a:rPr lang="en-US" altLang="en-US" sz="3200">
                <a:solidFill>
                  <a:srgbClr val="CC0000"/>
                </a:solidFill>
              </a:rPr>
              <a:t>sender:</a:t>
            </a:r>
          </a:p>
          <a:p>
            <a:pPr>
              <a:lnSpc>
                <a:spcPct val="80000"/>
              </a:lnSpc>
            </a:pPr>
            <a:r>
              <a:rPr lang="en-US" altLang="en-US" sz="2400"/>
              <a:t>treat segment contents, including header fields,  as sequence of 16-bit integers</a:t>
            </a:r>
          </a:p>
          <a:p>
            <a:pPr>
              <a:lnSpc>
                <a:spcPct val="80000"/>
              </a:lnSpc>
            </a:pPr>
            <a:r>
              <a:rPr lang="en-US" altLang="en-US" sz="2400"/>
              <a:t>checksum: addition (one</a:t>
            </a:r>
            <a:r>
              <a:rPr lang="ja-JP" altLang="en-US" sz="2400"/>
              <a:t>’</a:t>
            </a:r>
            <a:r>
              <a:rPr lang="en-US" altLang="ja-JP" sz="2400"/>
              <a:t>s complement sum) of segment contents</a:t>
            </a:r>
          </a:p>
          <a:p>
            <a:pPr>
              <a:lnSpc>
                <a:spcPct val="80000"/>
              </a:lnSpc>
            </a:pPr>
            <a:r>
              <a:rPr lang="en-US" altLang="en-US" sz="2400"/>
              <a:t>sender puts checksum value into UDP checksum field</a:t>
            </a:r>
          </a:p>
          <a:p>
            <a:pPr>
              <a:lnSpc>
                <a:spcPct val="70000"/>
              </a:lnSpc>
              <a:buFont typeface="Wingdings" panose="05000000000000000000" pitchFamily="2" charset="2"/>
              <a:buNone/>
            </a:pPr>
            <a:endParaRPr lang="en-US" altLang="en-US" sz="2400"/>
          </a:p>
          <a:p>
            <a:pPr>
              <a:lnSpc>
                <a:spcPct val="70000"/>
              </a:lnSpc>
            </a:pPr>
            <a:endParaRPr lang="en-US" altLang="en-US" sz="3200"/>
          </a:p>
        </p:txBody>
      </p:sp>
      <p:sp>
        <p:nvSpPr>
          <p:cNvPr id="41990" name="Rectangle 4"/>
          <p:cNvSpPr>
            <a:spLocks noGrp="1" noChangeArrowheads="1"/>
          </p:cNvSpPr>
          <p:nvPr>
            <p:ph type="body" sz="half" idx="2"/>
          </p:nvPr>
        </p:nvSpPr>
        <p:spPr>
          <a:xfrm>
            <a:off x="6172200" y="2552700"/>
            <a:ext cx="4057650" cy="3257550"/>
          </a:xfrm>
        </p:spPr>
        <p:txBody>
          <a:bodyPr/>
          <a:lstStyle/>
          <a:p>
            <a:pPr>
              <a:buFont typeface="Wingdings" panose="05000000000000000000" pitchFamily="2" charset="2"/>
              <a:buNone/>
            </a:pPr>
            <a:r>
              <a:rPr lang="en-US" altLang="en-US" smtClean="0">
                <a:solidFill>
                  <a:srgbClr val="CC0000"/>
                </a:solidFill>
              </a:rPr>
              <a:t>receiver:</a:t>
            </a:r>
          </a:p>
          <a:p>
            <a:r>
              <a:rPr lang="en-US" altLang="en-US" sz="2400"/>
              <a:t>compute checksum of received segment</a:t>
            </a:r>
          </a:p>
          <a:p>
            <a:r>
              <a:rPr lang="en-US" altLang="en-US" sz="2400"/>
              <a:t>check if computed checksum equals checksum field value:</a:t>
            </a:r>
          </a:p>
          <a:p>
            <a:pPr lvl="1"/>
            <a:r>
              <a:rPr lang="en-US" altLang="en-US" smtClean="0"/>
              <a:t>NO - error detected</a:t>
            </a:r>
          </a:p>
          <a:p>
            <a:pPr lvl="1"/>
            <a:r>
              <a:rPr lang="en-US" altLang="en-US" smtClean="0"/>
              <a:t>YES - no error detected. </a:t>
            </a:r>
            <a:r>
              <a:rPr lang="en-US" altLang="en-US" i="1" smtClean="0"/>
              <a:t>But maybe errors nonetheless?</a:t>
            </a:r>
            <a:r>
              <a:rPr lang="en-US" altLang="en-US" smtClean="0"/>
              <a:t> More later ….</a:t>
            </a:r>
          </a:p>
          <a:p>
            <a:endParaRPr lang="en-US" altLang="en-US" smtClean="0"/>
          </a:p>
        </p:txBody>
      </p:sp>
      <p:sp>
        <p:nvSpPr>
          <p:cNvPr id="41991" name="Rectangle 5"/>
          <p:cNvSpPr>
            <a:spLocks noChangeArrowheads="1"/>
          </p:cNvSpPr>
          <p:nvPr/>
        </p:nvSpPr>
        <p:spPr bwMode="auto">
          <a:xfrm>
            <a:off x="2219325" y="1512889"/>
            <a:ext cx="79248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0" fontAlgn="base" hangingPunct="0">
              <a:spcAft>
                <a:spcPct val="0"/>
              </a:spcAft>
              <a:buNone/>
            </a:pPr>
            <a:r>
              <a:rPr lang="en-US" altLang="en-US" sz="2800" i="1">
                <a:solidFill>
                  <a:srgbClr val="CC0000"/>
                </a:solidFill>
              </a:rPr>
              <a:t>Goal:</a:t>
            </a:r>
            <a:r>
              <a:rPr lang="en-US" altLang="en-US" sz="2800">
                <a:solidFill>
                  <a:srgbClr val="000000"/>
                </a:solidFill>
              </a:rPr>
              <a:t> detect </a:t>
            </a:r>
            <a:r>
              <a:rPr lang="ja-JP" altLang="en-US" sz="2800">
                <a:solidFill>
                  <a:srgbClr val="000000"/>
                </a:solidFill>
              </a:rPr>
              <a:t>“</a:t>
            </a:r>
            <a:r>
              <a:rPr lang="en-US" altLang="ja-JP" sz="2800">
                <a:solidFill>
                  <a:srgbClr val="000000"/>
                </a:solidFill>
              </a:rPr>
              <a:t>errors</a:t>
            </a:r>
            <a:r>
              <a:rPr lang="ja-JP" altLang="en-US" sz="2800">
                <a:solidFill>
                  <a:srgbClr val="000000"/>
                </a:solidFill>
              </a:rPr>
              <a:t>”</a:t>
            </a:r>
            <a:r>
              <a:rPr lang="en-US" altLang="ja-JP" sz="2800">
                <a:solidFill>
                  <a:srgbClr val="000000"/>
                </a:solidFill>
              </a:rPr>
              <a:t> (e.g., flipped bits) in transmitted segment</a:t>
            </a:r>
          </a:p>
          <a:p>
            <a:pPr eaLnBrk="0" fontAlgn="base" hangingPunct="0">
              <a:spcAft>
                <a:spcPct val="0"/>
              </a:spcAft>
            </a:pPr>
            <a:endParaRPr lang="en-US" altLang="en-US" sz="2800">
              <a:solidFill>
                <a:srgbClr val="000000"/>
              </a:solidFill>
            </a:endParaRPr>
          </a:p>
        </p:txBody>
      </p:sp>
      <p:pic>
        <p:nvPicPr>
          <p:cNvPr id="41992" name="Picture 9"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8989" y="1027114"/>
            <a:ext cx="3838575"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64911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4"/>
          <p:cNvSpPr>
            <a:spLocks noGrp="1"/>
          </p:cNvSpPr>
          <p:nvPr>
            <p:ph type="ftr" sz="quarter" idx="11"/>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0" fontAlgn="base" hangingPunct="0">
              <a:lnSpc>
                <a:spcPct val="100000"/>
              </a:lnSpc>
              <a:spcBef>
                <a:spcPct val="0"/>
              </a:spcBef>
              <a:spcAft>
                <a:spcPct val="0"/>
              </a:spcAft>
              <a:buClrTx/>
              <a:buSzTx/>
              <a:buNone/>
            </a:pPr>
            <a:r>
              <a:rPr lang="en-US" altLang="en-US" sz="1200">
                <a:solidFill>
                  <a:srgbClr val="000000"/>
                </a:solidFill>
                <a:latin typeface="Tahoma" panose="020B0604030504040204" pitchFamily="34" charset="0"/>
              </a:rPr>
              <a:t>Transport</a:t>
            </a:r>
            <a:r>
              <a:rPr lang="en-US" altLang="en-US" sz="1400">
                <a:solidFill>
                  <a:srgbClr val="000000"/>
                </a:solidFill>
                <a:latin typeface="Tahoma" panose="020B0604030504040204" pitchFamily="34" charset="0"/>
              </a:rPr>
              <a:t> </a:t>
            </a:r>
            <a:r>
              <a:rPr lang="en-US" altLang="en-US" sz="1200">
                <a:solidFill>
                  <a:srgbClr val="000000"/>
                </a:solidFill>
                <a:latin typeface="Tahoma" panose="020B0604030504040204" pitchFamily="34" charset="0"/>
              </a:rPr>
              <a:t>Layer</a:t>
            </a:r>
          </a:p>
        </p:txBody>
      </p:sp>
      <p:sp>
        <p:nvSpPr>
          <p:cNvPr id="43011" name="Slide Number Placeholder 5"/>
          <p:cNvSpPr>
            <a:spLocks noGrp="1"/>
          </p:cNvSpPr>
          <p:nvPr>
            <p:ph type="sldNum" sz="quarter" idx="12"/>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0" fontAlgn="base" hangingPunct="0">
              <a:lnSpc>
                <a:spcPct val="100000"/>
              </a:lnSpc>
              <a:spcBef>
                <a:spcPct val="0"/>
              </a:spcBef>
              <a:spcAft>
                <a:spcPct val="0"/>
              </a:spcAft>
              <a:buClrTx/>
              <a:buSzTx/>
              <a:buNone/>
            </a:pPr>
            <a:r>
              <a:rPr lang="en-US" altLang="en-US" sz="1200">
                <a:solidFill>
                  <a:srgbClr val="000000"/>
                </a:solidFill>
                <a:latin typeface="Tahoma" panose="020B0604030504040204" pitchFamily="34" charset="0"/>
              </a:rPr>
              <a:t>3-</a:t>
            </a:r>
            <a:fld id="{1E6180AD-4C4E-41BA-A783-93567E219A39}" type="slidenum">
              <a:rPr lang="en-US" altLang="en-US" sz="1200">
                <a:solidFill>
                  <a:srgbClr val="000000"/>
                </a:solidFill>
                <a:latin typeface="Tahoma" panose="020B0604030504040204" pitchFamily="34" charset="0"/>
              </a:rPr>
              <a:pPr eaLnBrk="0" fontAlgn="base" hangingPunct="0">
                <a:lnSpc>
                  <a:spcPct val="100000"/>
                </a:lnSpc>
                <a:spcBef>
                  <a:spcPct val="0"/>
                </a:spcBef>
                <a:spcAft>
                  <a:spcPct val="0"/>
                </a:spcAft>
                <a:buClrTx/>
                <a:buSzTx/>
                <a:buNone/>
              </a:pPr>
              <a:t>11</a:t>
            </a:fld>
            <a:endParaRPr lang="en-US" altLang="en-US" sz="1200">
              <a:solidFill>
                <a:srgbClr val="000000"/>
              </a:solidFill>
              <a:latin typeface="Tahoma" panose="020B0604030504040204" pitchFamily="34" charset="0"/>
            </a:endParaRPr>
          </a:p>
        </p:txBody>
      </p:sp>
      <p:pic>
        <p:nvPicPr>
          <p:cNvPr id="43012" name="Picture 13"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2463" y="849314"/>
            <a:ext cx="68564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Rectangle 2"/>
          <p:cNvSpPr>
            <a:spLocks noGrp="1" noChangeArrowheads="1"/>
          </p:cNvSpPr>
          <p:nvPr>
            <p:ph type="title"/>
          </p:nvPr>
        </p:nvSpPr>
        <p:spPr>
          <a:xfrm>
            <a:off x="1879600" y="273050"/>
            <a:ext cx="7772400" cy="685800"/>
          </a:xfrm>
        </p:spPr>
        <p:txBody>
          <a:bodyPr/>
          <a:lstStyle/>
          <a:p>
            <a:pPr>
              <a:defRPr/>
            </a:pPr>
            <a:r>
              <a:rPr lang="en-US">
                <a:ea typeface="ＭＳ Ｐゴシック" charset="0"/>
                <a:cs typeface="+mj-cs"/>
              </a:rPr>
              <a:t>Internet checksum: example</a:t>
            </a:r>
          </a:p>
        </p:txBody>
      </p:sp>
      <p:sp>
        <p:nvSpPr>
          <p:cNvPr id="19462" name="Rectangle 3"/>
          <p:cNvSpPr>
            <a:spLocks noGrp="1" noChangeArrowheads="1"/>
          </p:cNvSpPr>
          <p:nvPr>
            <p:ph type="body" idx="1"/>
          </p:nvPr>
        </p:nvSpPr>
        <p:spPr>
          <a:xfrm>
            <a:off x="2057400" y="1400175"/>
            <a:ext cx="7772400" cy="2743200"/>
          </a:xfrm>
        </p:spPr>
        <p:txBody>
          <a:bodyPr/>
          <a:lstStyle/>
          <a:p>
            <a:pPr>
              <a:lnSpc>
                <a:spcPct val="130000"/>
              </a:lnSpc>
              <a:buFont typeface="Wingdings" charset="0"/>
              <a:buNone/>
              <a:defRPr/>
            </a:pPr>
            <a:r>
              <a:rPr lang="en-US" sz="2800">
                <a:ea typeface="ＭＳ Ｐゴシック" charset="0"/>
                <a:cs typeface="+mn-cs"/>
              </a:rPr>
              <a:t>example: add two 16-bit integers</a:t>
            </a:r>
          </a:p>
        </p:txBody>
      </p:sp>
      <p:sp>
        <p:nvSpPr>
          <p:cNvPr id="19463" name="Text Box 4"/>
          <p:cNvSpPr txBox="1">
            <a:spLocks noChangeArrowheads="1"/>
          </p:cNvSpPr>
          <p:nvPr/>
        </p:nvSpPr>
        <p:spPr bwMode="auto">
          <a:xfrm>
            <a:off x="3384550" y="2190750"/>
            <a:ext cx="6400800" cy="236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0" fontAlgn="base" hangingPunct="0">
              <a:lnSpc>
                <a:spcPct val="100000"/>
              </a:lnSpc>
              <a:spcBef>
                <a:spcPct val="0"/>
              </a:spcBef>
              <a:spcAft>
                <a:spcPct val="0"/>
              </a:spcAft>
              <a:buClrTx/>
              <a:buSzTx/>
              <a:buNone/>
            </a:pPr>
            <a:r>
              <a:rPr lang="en-US" altLang="en-US" sz="2000" b="1">
                <a:solidFill>
                  <a:srgbClr val="FFFFFF"/>
                </a:solidFill>
                <a:latin typeface="Comic Sans MS" panose="030F0702030302020204" pitchFamily="66" charset="0"/>
              </a:rPr>
              <a:t>1</a:t>
            </a:r>
            <a:r>
              <a:rPr lang="en-US" altLang="en-US" sz="2000" b="1">
                <a:solidFill>
                  <a:srgbClr val="000000"/>
                </a:solidFill>
                <a:latin typeface="Comic Sans MS" panose="030F0702030302020204" pitchFamily="66" charset="0"/>
              </a:rPr>
              <a:t>  1  1  1  0  0  1  1  0  0  1  1  0  0  1  1  0</a:t>
            </a:r>
          </a:p>
          <a:p>
            <a:pPr eaLnBrk="0" fontAlgn="base" hangingPunct="0">
              <a:lnSpc>
                <a:spcPct val="100000"/>
              </a:lnSpc>
              <a:spcBef>
                <a:spcPct val="0"/>
              </a:spcBef>
              <a:spcAft>
                <a:spcPct val="0"/>
              </a:spcAft>
              <a:buClrTx/>
              <a:buSzTx/>
              <a:buNone/>
            </a:pPr>
            <a:r>
              <a:rPr lang="en-US" altLang="en-US" sz="2000" b="1">
                <a:solidFill>
                  <a:srgbClr val="FFFFFF"/>
                </a:solidFill>
                <a:latin typeface="Comic Sans MS" panose="030F0702030302020204" pitchFamily="66" charset="0"/>
              </a:rPr>
              <a:t>1</a:t>
            </a:r>
            <a:r>
              <a:rPr lang="en-US" altLang="en-US" sz="2000" b="1">
                <a:solidFill>
                  <a:srgbClr val="000000"/>
                </a:solidFill>
                <a:latin typeface="Comic Sans MS" panose="030F0702030302020204" pitchFamily="66" charset="0"/>
              </a:rPr>
              <a:t>  1  1  0  1  0  1  0  1  0  1  0  1  0  1  0  1</a:t>
            </a:r>
          </a:p>
          <a:p>
            <a:pPr eaLnBrk="0" fontAlgn="base" hangingPunct="0">
              <a:lnSpc>
                <a:spcPct val="120000"/>
              </a:lnSpc>
              <a:spcBef>
                <a:spcPct val="0"/>
              </a:spcBef>
              <a:spcAft>
                <a:spcPct val="0"/>
              </a:spcAft>
              <a:buClrTx/>
              <a:buSzTx/>
              <a:buNone/>
            </a:pPr>
            <a:endParaRPr lang="en-US" altLang="en-US" sz="2000" b="1">
              <a:solidFill>
                <a:srgbClr val="000000"/>
              </a:solidFill>
              <a:latin typeface="Comic Sans MS" panose="030F0702030302020204" pitchFamily="66" charset="0"/>
            </a:endParaRPr>
          </a:p>
          <a:p>
            <a:pPr eaLnBrk="0" fontAlgn="base" hangingPunct="0">
              <a:lnSpc>
                <a:spcPct val="100000"/>
              </a:lnSpc>
              <a:spcBef>
                <a:spcPct val="0"/>
              </a:spcBef>
              <a:spcAft>
                <a:spcPct val="0"/>
              </a:spcAft>
              <a:buClrTx/>
              <a:buSzTx/>
              <a:buNone/>
            </a:pPr>
            <a:r>
              <a:rPr lang="en-US" altLang="en-US" sz="2000" b="1">
                <a:solidFill>
                  <a:srgbClr val="000000"/>
                </a:solidFill>
                <a:latin typeface="Comic Sans MS" panose="030F0702030302020204" pitchFamily="66" charset="0"/>
              </a:rPr>
              <a:t>1  1  0  1  1  1  0  1  1  1  0  1  1  1  0  1  1</a:t>
            </a:r>
          </a:p>
          <a:p>
            <a:pPr eaLnBrk="0" fontAlgn="base" hangingPunct="0">
              <a:lnSpc>
                <a:spcPct val="120000"/>
              </a:lnSpc>
              <a:spcBef>
                <a:spcPct val="0"/>
              </a:spcBef>
              <a:spcAft>
                <a:spcPct val="0"/>
              </a:spcAft>
              <a:buClrTx/>
              <a:buSzTx/>
              <a:buNone/>
            </a:pPr>
            <a:endParaRPr lang="en-US" altLang="en-US" sz="2000" b="1">
              <a:solidFill>
                <a:srgbClr val="000000"/>
              </a:solidFill>
              <a:latin typeface="Comic Sans MS" panose="030F0702030302020204" pitchFamily="66" charset="0"/>
            </a:endParaRPr>
          </a:p>
          <a:p>
            <a:pPr eaLnBrk="0" fontAlgn="base" hangingPunct="0">
              <a:lnSpc>
                <a:spcPct val="100000"/>
              </a:lnSpc>
              <a:spcBef>
                <a:spcPct val="0"/>
              </a:spcBef>
              <a:spcAft>
                <a:spcPct val="0"/>
              </a:spcAft>
              <a:buClrTx/>
              <a:buSzTx/>
              <a:buNone/>
            </a:pPr>
            <a:r>
              <a:rPr lang="en-US" altLang="en-US" sz="2000" b="1">
                <a:solidFill>
                  <a:srgbClr val="FFFFFF"/>
                </a:solidFill>
                <a:latin typeface="Comic Sans MS" panose="030F0702030302020204" pitchFamily="66" charset="0"/>
              </a:rPr>
              <a:t>1</a:t>
            </a:r>
            <a:r>
              <a:rPr lang="en-US" altLang="en-US" sz="2000" b="1">
                <a:solidFill>
                  <a:srgbClr val="000000"/>
                </a:solidFill>
                <a:latin typeface="Comic Sans MS" panose="030F0702030302020204" pitchFamily="66" charset="0"/>
              </a:rPr>
              <a:t>  1  0  1  1  1  0  1  1  1  0  1  1  1  1  0  0</a:t>
            </a:r>
          </a:p>
          <a:p>
            <a:pPr eaLnBrk="0" fontAlgn="base" hangingPunct="0">
              <a:lnSpc>
                <a:spcPct val="100000"/>
              </a:lnSpc>
              <a:spcBef>
                <a:spcPct val="0"/>
              </a:spcBef>
              <a:spcAft>
                <a:spcPct val="0"/>
              </a:spcAft>
              <a:buClrTx/>
              <a:buSzTx/>
              <a:buNone/>
            </a:pPr>
            <a:r>
              <a:rPr lang="en-US" altLang="en-US" sz="2000" b="1">
                <a:solidFill>
                  <a:srgbClr val="FFFFFF"/>
                </a:solidFill>
                <a:latin typeface="Comic Sans MS" panose="030F0702030302020204" pitchFamily="66" charset="0"/>
              </a:rPr>
              <a:t>1</a:t>
            </a:r>
            <a:r>
              <a:rPr lang="en-US" altLang="en-US" sz="2000" b="1">
                <a:solidFill>
                  <a:srgbClr val="000000"/>
                </a:solidFill>
                <a:latin typeface="Comic Sans MS" panose="030F0702030302020204" pitchFamily="66" charset="0"/>
              </a:rPr>
              <a:t>  0  1  0  0  0  1  0  0  0  1  0  0  0  0  1  1</a:t>
            </a:r>
            <a:endParaRPr lang="en-US" altLang="en-US" sz="2400" b="1">
              <a:solidFill>
                <a:srgbClr val="000000"/>
              </a:solidFill>
              <a:latin typeface="Comic Sans MS" panose="030F0702030302020204" pitchFamily="66" charset="0"/>
            </a:endParaRPr>
          </a:p>
        </p:txBody>
      </p:sp>
      <p:sp>
        <p:nvSpPr>
          <p:cNvPr id="43016" name="Line 5"/>
          <p:cNvSpPr>
            <a:spLocks noChangeShapeType="1"/>
          </p:cNvSpPr>
          <p:nvPr/>
        </p:nvSpPr>
        <p:spPr bwMode="auto">
          <a:xfrm flipH="1">
            <a:off x="3308350" y="3017838"/>
            <a:ext cx="6477000" cy="0"/>
          </a:xfrm>
          <a:prstGeom prst="line">
            <a:avLst/>
          </a:prstGeom>
          <a:noFill/>
          <a:ln w="12700">
            <a:solidFill>
              <a:schemeClr val="tx1"/>
            </a:solidFill>
            <a:round/>
            <a:headEnd type="none" w="sm" len="me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1600">
              <a:solidFill>
                <a:srgbClr val="000000"/>
              </a:solidFill>
              <a:latin typeface="Tahoma" panose="020B0604030504040204" pitchFamily="34" charset="0"/>
              <a:ea typeface="MS PGothic" panose="020B0600070205080204" pitchFamily="34" charset="-128"/>
            </a:endParaRPr>
          </a:p>
        </p:txBody>
      </p:sp>
      <p:sp>
        <p:nvSpPr>
          <p:cNvPr id="19465" name="Oval 6"/>
          <p:cNvSpPr>
            <a:spLocks noChangeArrowheads="1"/>
          </p:cNvSpPr>
          <p:nvPr/>
        </p:nvSpPr>
        <p:spPr bwMode="auto">
          <a:xfrm>
            <a:off x="3384550" y="3194050"/>
            <a:ext cx="304800" cy="304800"/>
          </a:xfrm>
          <a:prstGeom prst="ellipse">
            <a:avLst/>
          </a:prstGeom>
          <a:noFill/>
          <a:ln w="9525">
            <a:solidFill>
              <a:srgbClr val="FF0000"/>
            </a:solidFill>
            <a:round/>
            <a:headEnd type="none" w="sm" len="med"/>
            <a:tailEnd/>
          </a:ln>
          <a:extLst>
            <a:ext uri="{909E8E84-426E-40DD-AFC4-6F175D3DCCD1}">
              <a14:hiddenFill xmlns:a14="http://schemas.microsoft.com/office/drawing/2010/main">
                <a:solidFill>
                  <a:srgbClr val="FFFFFF"/>
                </a:solidFill>
              </a14:hiddenFill>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0" fontAlgn="base" hangingPunct="0">
              <a:lnSpc>
                <a:spcPct val="100000"/>
              </a:lnSpc>
              <a:spcBef>
                <a:spcPct val="0"/>
              </a:spcBef>
              <a:spcAft>
                <a:spcPct val="0"/>
              </a:spcAft>
              <a:buClrTx/>
              <a:buSzTx/>
              <a:buNone/>
            </a:pPr>
            <a:endParaRPr lang="en-US" altLang="en-US" sz="1600">
              <a:solidFill>
                <a:srgbClr val="000000"/>
              </a:solidFill>
              <a:latin typeface="Tahoma" panose="020B0604030504040204" pitchFamily="34" charset="0"/>
            </a:endParaRPr>
          </a:p>
        </p:txBody>
      </p:sp>
      <p:sp>
        <p:nvSpPr>
          <p:cNvPr id="19466" name="Text Box 7"/>
          <p:cNvSpPr txBox="1">
            <a:spLocks noChangeArrowheads="1"/>
          </p:cNvSpPr>
          <p:nvPr/>
        </p:nvSpPr>
        <p:spPr bwMode="auto">
          <a:xfrm>
            <a:off x="1784351" y="3149601"/>
            <a:ext cx="1546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0" fontAlgn="base" hangingPunct="0">
              <a:lnSpc>
                <a:spcPct val="100000"/>
              </a:lnSpc>
              <a:spcBef>
                <a:spcPct val="0"/>
              </a:spcBef>
              <a:spcAft>
                <a:spcPct val="0"/>
              </a:spcAft>
              <a:buClrTx/>
              <a:buSzTx/>
              <a:buNone/>
            </a:pPr>
            <a:r>
              <a:rPr lang="en-US" altLang="en-US" sz="2000">
                <a:solidFill>
                  <a:srgbClr val="000000"/>
                </a:solidFill>
                <a:latin typeface="Comic Sans MS" panose="030F0702030302020204" pitchFamily="66" charset="0"/>
              </a:rPr>
              <a:t>wraparound</a:t>
            </a:r>
          </a:p>
        </p:txBody>
      </p:sp>
      <p:sp>
        <p:nvSpPr>
          <p:cNvPr id="19467" name="Text Box 8"/>
          <p:cNvSpPr txBox="1">
            <a:spLocks noChangeArrowheads="1"/>
          </p:cNvSpPr>
          <p:nvPr/>
        </p:nvSpPr>
        <p:spPr bwMode="auto">
          <a:xfrm>
            <a:off x="2693989" y="3757614"/>
            <a:ext cx="6365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0" fontAlgn="base" hangingPunct="0">
              <a:lnSpc>
                <a:spcPct val="100000"/>
              </a:lnSpc>
              <a:spcBef>
                <a:spcPct val="0"/>
              </a:spcBef>
              <a:spcAft>
                <a:spcPct val="0"/>
              </a:spcAft>
              <a:buClrTx/>
              <a:buSzTx/>
              <a:buNone/>
            </a:pPr>
            <a:r>
              <a:rPr lang="en-US" altLang="en-US" sz="2000">
                <a:solidFill>
                  <a:srgbClr val="000000"/>
                </a:solidFill>
                <a:latin typeface="Comic Sans MS" panose="030F0702030302020204" pitchFamily="66" charset="0"/>
              </a:rPr>
              <a:t>sum</a:t>
            </a:r>
          </a:p>
        </p:txBody>
      </p:sp>
      <p:sp>
        <p:nvSpPr>
          <p:cNvPr id="19468" name="Text Box 9"/>
          <p:cNvSpPr txBox="1">
            <a:spLocks noChangeArrowheads="1"/>
          </p:cNvSpPr>
          <p:nvPr/>
        </p:nvSpPr>
        <p:spPr bwMode="auto">
          <a:xfrm>
            <a:off x="2011363" y="4110039"/>
            <a:ext cx="13192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0" fontAlgn="base" hangingPunct="0">
              <a:lnSpc>
                <a:spcPct val="100000"/>
              </a:lnSpc>
              <a:spcBef>
                <a:spcPct val="0"/>
              </a:spcBef>
              <a:spcAft>
                <a:spcPct val="0"/>
              </a:spcAft>
              <a:buClrTx/>
              <a:buSzTx/>
              <a:buNone/>
            </a:pPr>
            <a:r>
              <a:rPr lang="en-US" altLang="en-US" sz="2000">
                <a:solidFill>
                  <a:srgbClr val="000000"/>
                </a:solidFill>
                <a:latin typeface="Comic Sans MS" panose="030F0702030302020204" pitchFamily="66" charset="0"/>
              </a:rPr>
              <a:t>checksum</a:t>
            </a:r>
          </a:p>
        </p:txBody>
      </p:sp>
      <p:sp>
        <p:nvSpPr>
          <p:cNvPr id="19469" name="Line 10"/>
          <p:cNvSpPr>
            <a:spLocks noChangeShapeType="1"/>
          </p:cNvSpPr>
          <p:nvPr/>
        </p:nvSpPr>
        <p:spPr bwMode="auto">
          <a:xfrm flipH="1">
            <a:off x="3308350" y="3736975"/>
            <a:ext cx="6477000" cy="0"/>
          </a:xfrm>
          <a:prstGeom prst="line">
            <a:avLst/>
          </a:prstGeom>
          <a:noFill/>
          <a:ln w="12700">
            <a:solidFill>
              <a:schemeClr val="tx1"/>
            </a:solidFill>
            <a:round/>
            <a:headEnd type="none" w="sm" len="me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1600">
              <a:solidFill>
                <a:srgbClr val="000000"/>
              </a:solidFill>
              <a:latin typeface="Tahoma" panose="020B0604030504040204" pitchFamily="34" charset="0"/>
              <a:ea typeface="MS PGothic" panose="020B0600070205080204" pitchFamily="34" charset="-128"/>
            </a:endParaRPr>
          </a:p>
        </p:txBody>
      </p:sp>
      <p:sp>
        <p:nvSpPr>
          <p:cNvPr id="33805" name="Freeform 11"/>
          <p:cNvSpPr>
            <a:spLocks/>
          </p:cNvSpPr>
          <p:nvPr/>
        </p:nvSpPr>
        <p:spPr bwMode="auto">
          <a:xfrm>
            <a:off x="3546475" y="3500439"/>
            <a:ext cx="6013450" cy="92075"/>
          </a:xfrm>
          <a:custGeom>
            <a:avLst/>
            <a:gdLst>
              <a:gd name="T0" fmla="*/ 0 w 3788"/>
              <a:gd name="T1" fmla="*/ 0 h 58"/>
              <a:gd name="T2" fmla="*/ 0 w 3788"/>
              <a:gd name="T3" fmla="*/ 2147483646 h 58"/>
              <a:gd name="T4" fmla="*/ 2147483646 w 3788"/>
              <a:gd name="T5" fmla="*/ 2147483646 h 58"/>
              <a:gd name="T6" fmla="*/ 0 60000 65536"/>
              <a:gd name="T7" fmla="*/ 0 60000 65536"/>
              <a:gd name="T8" fmla="*/ 0 60000 65536"/>
            </a:gdLst>
            <a:ahLst/>
            <a:cxnLst>
              <a:cxn ang="T6">
                <a:pos x="T0" y="T1"/>
              </a:cxn>
              <a:cxn ang="T7">
                <a:pos x="T2" y="T3"/>
              </a:cxn>
              <a:cxn ang="T8">
                <a:pos x="T4" y="T5"/>
              </a:cxn>
            </a:cxnLst>
            <a:rect l="0" t="0" r="r" b="b"/>
            <a:pathLst>
              <a:path w="3788" h="58">
                <a:moveTo>
                  <a:pt x="0" y="0"/>
                </a:moveTo>
                <a:lnTo>
                  <a:pt x="0" y="58"/>
                </a:lnTo>
                <a:lnTo>
                  <a:pt x="3788" y="58"/>
                </a:lnTo>
              </a:path>
            </a:pathLst>
          </a:custGeom>
          <a:noFill/>
          <a:ln w="9525" cap="flat" cmpd="sng">
            <a:solidFill>
              <a:srgbClr val="FF0000"/>
            </a:solidFill>
            <a:prstDash val="solid"/>
            <a:round/>
            <a:headEnd type="none" w="sm"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1600">
              <a:solidFill>
                <a:srgbClr val="000000"/>
              </a:solidFill>
              <a:latin typeface="Tahoma" panose="020B0604030504040204" pitchFamily="34" charset="0"/>
              <a:ea typeface="MS PGothic" panose="020B0600070205080204" pitchFamily="34" charset="-128"/>
            </a:endParaRPr>
          </a:p>
        </p:txBody>
      </p:sp>
      <p:sp>
        <p:nvSpPr>
          <p:cNvPr id="19471" name="Text Box 15"/>
          <p:cNvSpPr txBox="1">
            <a:spLocks noChangeArrowheads="1"/>
          </p:cNvSpPr>
          <p:nvPr/>
        </p:nvSpPr>
        <p:spPr bwMode="auto">
          <a:xfrm>
            <a:off x="2373313" y="5043488"/>
            <a:ext cx="768826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0" fontAlgn="base" hangingPunct="0">
              <a:spcAft>
                <a:spcPct val="0"/>
              </a:spcAft>
              <a:buNone/>
            </a:pPr>
            <a:r>
              <a:rPr lang="en-US" altLang="en-US" sz="2400" i="1">
                <a:solidFill>
                  <a:srgbClr val="000000"/>
                </a:solidFill>
              </a:rPr>
              <a:t>Note:</a:t>
            </a:r>
            <a:r>
              <a:rPr lang="en-US" altLang="en-US" sz="2400">
                <a:solidFill>
                  <a:srgbClr val="000000"/>
                </a:solidFill>
              </a:rPr>
              <a:t> when adding numbers, a carryout from the most significant bit needs to be added to the result</a:t>
            </a:r>
          </a:p>
          <a:p>
            <a:pPr algn="ctr" eaLnBrk="0" fontAlgn="base" hangingPunct="0">
              <a:lnSpc>
                <a:spcPct val="100000"/>
              </a:lnSpc>
              <a:spcBef>
                <a:spcPct val="0"/>
              </a:spcBef>
              <a:spcAft>
                <a:spcPct val="0"/>
              </a:spcAft>
              <a:buClrTx/>
              <a:buSzTx/>
              <a:buNone/>
            </a:pPr>
            <a:endParaRPr lang="en-US" altLang="en-US" sz="2400">
              <a:solidFill>
                <a:srgbClr val="000000"/>
              </a:solidFill>
              <a:latin typeface="Tahoma" panose="020B0604030504040204" pitchFamily="34" charset="0"/>
            </a:endParaRPr>
          </a:p>
        </p:txBody>
      </p:sp>
    </p:spTree>
    <p:extLst>
      <p:ext uri="{BB962C8B-B14F-4D97-AF65-F5344CB8AC3E}">
        <p14:creationId xmlns:p14="http://schemas.microsoft.com/office/powerpoint/2010/main" val="13733303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63">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6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46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8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7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46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46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46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46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4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5" grpId="0" animBg="1"/>
      <p:bldP spid="19466" grpId="0"/>
      <p:bldP spid="19467" grpId="0"/>
      <p:bldP spid="19468" grpId="0"/>
      <p:bldP spid="1947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p:cNvSpPr>
            <a:spLocks noGrp="1"/>
          </p:cNvSpPr>
          <p:nvPr>
            <p:ph idx="1"/>
          </p:nvPr>
        </p:nvSpPr>
        <p:spPr/>
        <p:txBody>
          <a:bodyPr/>
          <a:lstStyle/>
          <a:p>
            <a:r>
              <a:rPr lang="en-US" altLang="en-US" smtClean="0"/>
              <a:t>Isn’t link layer error detection enough?</a:t>
            </a:r>
          </a:p>
          <a:p>
            <a:r>
              <a:rPr lang="en-US" altLang="en-US" smtClean="0"/>
              <a:t>No guarantees</a:t>
            </a:r>
          </a:p>
          <a:p>
            <a:r>
              <a:rPr lang="en-US" altLang="en-US" smtClean="0"/>
              <a:t>In-memory error</a:t>
            </a:r>
          </a:p>
          <a:p>
            <a:r>
              <a:rPr lang="en-US" altLang="en-US" smtClean="0"/>
              <a:t>End to end principle</a:t>
            </a:r>
          </a:p>
        </p:txBody>
      </p:sp>
      <p:sp>
        <p:nvSpPr>
          <p:cNvPr id="4" name="Footer Placeholder 3"/>
          <p:cNvSpPr>
            <a:spLocks noGrp="1"/>
          </p:cNvSpPr>
          <p:nvPr>
            <p:ph type="ftr" sz="quarter" idx="11"/>
          </p:nvPr>
        </p:nvSpPr>
        <p:spPr/>
        <p:txBody>
          <a:bodyPr/>
          <a:lstStyle/>
          <a:p>
            <a:pPr eaLnBrk="0" fontAlgn="base" hangingPunct="0">
              <a:spcBef>
                <a:spcPct val="0"/>
              </a:spcBef>
              <a:spcAft>
                <a:spcPct val="0"/>
              </a:spcAft>
              <a:defRPr/>
            </a:pPr>
            <a:r>
              <a:rPr lang="en-US">
                <a:solidFill>
                  <a:srgbClr val="000000"/>
                </a:solidFill>
              </a:rPr>
              <a:t>Transport</a:t>
            </a:r>
            <a:r>
              <a:rPr lang="en-US" sz="1400">
                <a:solidFill>
                  <a:srgbClr val="000000"/>
                </a:solidFill>
              </a:rPr>
              <a:t> </a:t>
            </a:r>
            <a:r>
              <a:rPr lang="en-US">
                <a:solidFill>
                  <a:srgbClr val="000000"/>
                </a:solidFill>
              </a:rPr>
              <a:t>Layer</a:t>
            </a:r>
            <a:endParaRPr lang="en-US">
              <a:solidFill>
                <a:srgbClr val="000000"/>
              </a:solidFill>
            </a:endParaRPr>
          </a:p>
        </p:txBody>
      </p:sp>
      <p:sp>
        <p:nvSpPr>
          <p:cNvPr id="45060" name="Slide Number Placeholder 4"/>
          <p:cNvSpPr>
            <a:spLocks noGrp="1"/>
          </p:cNvSpPr>
          <p:nvPr>
            <p:ph type="sldNum" sz="quarter" idx="12"/>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0" fontAlgn="base" hangingPunct="0">
              <a:lnSpc>
                <a:spcPct val="100000"/>
              </a:lnSpc>
              <a:spcBef>
                <a:spcPct val="0"/>
              </a:spcBef>
              <a:spcAft>
                <a:spcPct val="0"/>
              </a:spcAft>
              <a:buClrTx/>
              <a:buSzTx/>
              <a:buNone/>
            </a:pPr>
            <a:r>
              <a:rPr lang="en-US" altLang="en-US" sz="1200">
                <a:solidFill>
                  <a:srgbClr val="000000"/>
                </a:solidFill>
                <a:latin typeface="Tahoma" panose="020B0604030504040204" pitchFamily="34" charset="0"/>
              </a:rPr>
              <a:t>3-</a:t>
            </a:r>
            <a:fld id="{DE5D93CF-CAF0-4848-A1D9-31F50354BCC9}" type="slidenum">
              <a:rPr lang="en-US" altLang="en-US" sz="1200">
                <a:solidFill>
                  <a:srgbClr val="000000"/>
                </a:solidFill>
                <a:latin typeface="Tahoma" panose="020B0604030504040204" pitchFamily="34" charset="0"/>
              </a:rPr>
              <a:pPr eaLnBrk="0" fontAlgn="base" hangingPunct="0">
                <a:lnSpc>
                  <a:spcPct val="100000"/>
                </a:lnSpc>
                <a:spcBef>
                  <a:spcPct val="0"/>
                </a:spcBef>
                <a:spcAft>
                  <a:spcPct val="0"/>
                </a:spcAft>
                <a:buClrTx/>
                <a:buSzTx/>
                <a:buNone/>
              </a:pPr>
              <a:t>12</a:t>
            </a:fld>
            <a:endParaRPr lang="en-US" altLang="en-US" sz="1200">
              <a:solidFill>
                <a:srgbClr val="000000"/>
              </a:solidFill>
              <a:latin typeface="Tahoma" panose="020B0604030504040204" pitchFamily="34" charset="0"/>
            </a:endParaRPr>
          </a:p>
        </p:txBody>
      </p:sp>
      <p:pic>
        <p:nvPicPr>
          <p:cNvPr id="45061" name="Picture 13"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2463" y="849314"/>
            <a:ext cx="68564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txBox="1">
            <a:spLocks noChangeArrowheads="1"/>
          </p:cNvSpPr>
          <p:nvPr/>
        </p:nvSpPr>
        <p:spPr bwMode="auto">
          <a:xfrm>
            <a:off x="1524001" y="273050"/>
            <a:ext cx="9637713" cy="6858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anchor="ctr"/>
          <a:lstStyle>
            <a:lvl1pPr algn="l" rtl="0" eaLnBrk="0" fontAlgn="base" hangingPunct="0">
              <a:spcBef>
                <a:spcPct val="0"/>
              </a:spcBef>
              <a:spcAft>
                <a:spcPct val="0"/>
              </a:spcAft>
              <a:defRPr sz="4400">
                <a:solidFill>
                  <a:srgbClr val="000099"/>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5pPr>
            <a:lvl6pPr marL="457200" algn="l" rtl="0" eaLnBrk="0" fontAlgn="base" hangingPunct="0">
              <a:spcBef>
                <a:spcPct val="0"/>
              </a:spcBef>
              <a:spcAft>
                <a:spcPct val="0"/>
              </a:spcAft>
              <a:defRPr sz="4400">
                <a:solidFill>
                  <a:srgbClr val="000099"/>
                </a:solidFill>
                <a:latin typeface="Gill Sans MT" pitchFamily="34" charset="0"/>
              </a:defRPr>
            </a:lvl6pPr>
            <a:lvl7pPr marL="914400" algn="l" rtl="0" eaLnBrk="0" fontAlgn="base" hangingPunct="0">
              <a:spcBef>
                <a:spcPct val="0"/>
              </a:spcBef>
              <a:spcAft>
                <a:spcPct val="0"/>
              </a:spcAft>
              <a:defRPr sz="4400">
                <a:solidFill>
                  <a:srgbClr val="000099"/>
                </a:solidFill>
                <a:latin typeface="Gill Sans MT" pitchFamily="34" charset="0"/>
              </a:defRPr>
            </a:lvl7pPr>
            <a:lvl8pPr marL="1371600" algn="l" rtl="0" eaLnBrk="0" fontAlgn="base" hangingPunct="0">
              <a:spcBef>
                <a:spcPct val="0"/>
              </a:spcBef>
              <a:spcAft>
                <a:spcPct val="0"/>
              </a:spcAft>
              <a:defRPr sz="4400">
                <a:solidFill>
                  <a:srgbClr val="000099"/>
                </a:solidFill>
                <a:latin typeface="Gill Sans MT" pitchFamily="34" charset="0"/>
              </a:defRPr>
            </a:lvl8pPr>
            <a:lvl9pPr marL="1828800" algn="l" rtl="0" eaLnBrk="0" fontAlgn="base" hangingPunct="0">
              <a:spcBef>
                <a:spcPct val="0"/>
              </a:spcBef>
              <a:spcAft>
                <a:spcPct val="0"/>
              </a:spcAft>
              <a:defRPr sz="4400">
                <a:solidFill>
                  <a:srgbClr val="000099"/>
                </a:solidFill>
                <a:latin typeface="Gill Sans MT" pitchFamily="34" charset="0"/>
              </a:defRPr>
            </a:lvl9pPr>
          </a:lstStyle>
          <a:p>
            <a:pPr>
              <a:defRPr/>
            </a:pPr>
            <a:r>
              <a:rPr lang="en-US" sz="3600" kern="0" dirty="0">
                <a:latin typeface="Gill Sans MT"/>
                <a:ea typeface="ＭＳ Ｐゴシック" charset="0"/>
                <a:cs typeface="+mj-cs"/>
              </a:rPr>
              <a:t>Why Internet checksum at Transport Layer?</a:t>
            </a:r>
            <a:endParaRPr lang="en-US" sz="3600" kern="0" dirty="0">
              <a:latin typeface="Gill Sans MT"/>
              <a:ea typeface="ＭＳ Ｐゴシック" charset="0"/>
              <a:cs typeface="+mj-cs"/>
            </a:endParaRPr>
          </a:p>
        </p:txBody>
      </p:sp>
    </p:spTree>
    <p:extLst>
      <p:ext uri="{BB962C8B-B14F-4D97-AF65-F5344CB8AC3E}">
        <p14:creationId xmlns:p14="http://schemas.microsoft.com/office/powerpoint/2010/main" val="3598434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smtClean="0"/>
              <a:t>Checksum example</a:t>
            </a:r>
          </a:p>
        </p:txBody>
      </p:sp>
      <p:sp>
        <p:nvSpPr>
          <p:cNvPr id="46083" name="Content Placeholder 2"/>
          <p:cNvSpPr>
            <a:spLocks noGrp="1"/>
          </p:cNvSpPr>
          <p:nvPr>
            <p:ph idx="1"/>
          </p:nvPr>
        </p:nvSpPr>
        <p:spPr>
          <a:xfrm>
            <a:off x="5962651" y="1600200"/>
            <a:ext cx="4562475" cy="4648200"/>
          </a:xfrm>
        </p:spPr>
        <p:txBody>
          <a:bodyPr/>
          <a:lstStyle/>
          <a:p>
            <a:r>
              <a:rPr lang="en-US" altLang="en-US" sz="2400"/>
              <a:t>1156+0050+000C+F234+FAAA</a:t>
            </a:r>
          </a:p>
          <a:p>
            <a:r>
              <a:rPr lang="en-US" altLang="en-US" sz="2400"/>
              <a:t>=1 FE90</a:t>
            </a:r>
            <a:br>
              <a:rPr lang="en-US" altLang="en-US" sz="2400"/>
            </a:br>
            <a:r>
              <a:rPr lang="en-US" altLang="en-US" sz="2400"/>
              <a:t>wraparound 1</a:t>
            </a:r>
          </a:p>
          <a:p>
            <a:r>
              <a:rPr lang="en-US" altLang="en-US" sz="2400"/>
              <a:t>Sum =FE91</a:t>
            </a:r>
          </a:p>
          <a:p>
            <a:r>
              <a:rPr lang="en-US" altLang="en-US" sz="2400"/>
              <a:t>Checksum = 016E</a:t>
            </a:r>
          </a:p>
          <a:p>
            <a:r>
              <a:rPr lang="en-US" altLang="en-US" sz="2400"/>
              <a:t>Insert this into the checksum field</a:t>
            </a:r>
          </a:p>
          <a:p>
            <a:endParaRPr lang="en-US" altLang="en-US" sz="2400"/>
          </a:p>
          <a:p>
            <a:r>
              <a:rPr lang="en-US" altLang="en-US" sz="2400"/>
              <a:t>At receiver: </a:t>
            </a:r>
          </a:p>
          <a:p>
            <a:pPr lvl="1"/>
            <a:r>
              <a:rPr lang="en-US" altLang="en-US" sz="2000"/>
              <a:t>Do the whole checksum.</a:t>
            </a:r>
          </a:p>
          <a:p>
            <a:pPr lvl="1"/>
            <a:r>
              <a:rPr lang="en-US" altLang="en-US" sz="2000"/>
              <a:t>If sum is FFFF, there is no error</a:t>
            </a:r>
          </a:p>
          <a:p>
            <a:endParaRPr lang="en-US" altLang="en-US" sz="2400"/>
          </a:p>
        </p:txBody>
      </p:sp>
      <p:sp>
        <p:nvSpPr>
          <p:cNvPr id="4" name="Footer Placeholder 3"/>
          <p:cNvSpPr>
            <a:spLocks noGrp="1"/>
          </p:cNvSpPr>
          <p:nvPr>
            <p:ph type="ftr" sz="quarter" idx="11"/>
          </p:nvPr>
        </p:nvSpPr>
        <p:spPr/>
        <p:txBody>
          <a:bodyPr/>
          <a:lstStyle/>
          <a:p>
            <a:pPr eaLnBrk="0" fontAlgn="base" hangingPunct="0">
              <a:spcBef>
                <a:spcPct val="0"/>
              </a:spcBef>
              <a:spcAft>
                <a:spcPct val="0"/>
              </a:spcAft>
              <a:defRPr/>
            </a:pPr>
            <a:r>
              <a:rPr lang="en-US">
                <a:solidFill>
                  <a:srgbClr val="000000"/>
                </a:solidFill>
              </a:rPr>
              <a:t>Transport</a:t>
            </a:r>
            <a:r>
              <a:rPr lang="en-US" sz="1400">
                <a:solidFill>
                  <a:srgbClr val="000000"/>
                </a:solidFill>
              </a:rPr>
              <a:t> </a:t>
            </a:r>
            <a:r>
              <a:rPr lang="en-US">
                <a:solidFill>
                  <a:srgbClr val="000000"/>
                </a:solidFill>
              </a:rPr>
              <a:t>Layer</a:t>
            </a:r>
            <a:endParaRPr lang="en-US">
              <a:solidFill>
                <a:srgbClr val="000000"/>
              </a:solidFill>
            </a:endParaRPr>
          </a:p>
        </p:txBody>
      </p:sp>
      <p:sp>
        <p:nvSpPr>
          <p:cNvPr id="46085" name="Slide Number Placeholder 4"/>
          <p:cNvSpPr>
            <a:spLocks noGrp="1"/>
          </p:cNvSpPr>
          <p:nvPr>
            <p:ph type="sldNum" sz="quarter" idx="12"/>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0" fontAlgn="base" hangingPunct="0">
              <a:lnSpc>
                <a:spcPct val="100000"/>
              </a:lnSpc>
              <a:spcBef>
                <a:spcPct val="0"/>
              </a:spcBef>
              <a:spcAft>
                <a:spcPct val="0"/>
              </a:spcAft>
              <a:buClrTx/>
              <a:buSzTx/>
              <a:buNone/>
            </a:pPr>
            <a:r>
              <a:rPr lang="en-US" altLang="en-US" sz="1200">
                <a:solidFill>
                  <a:srgbClr val="000000"/>
                </a:solidFill>
                <a:latin typeface="Tahoma" panose="020B0604030504040204" pitchFamily="34" charset="0"/>
              </a:rPr>
              <a:t>3-</a:t>
            </a:r>
            <a:fld id="{CA817CEB-D2A4-4F31-8222-70D9C5912B68}" type="slidenum">
              <a:rPr lang="en-US" altLang="en-US" sz="1200">
                <a:solidFill>
                  <a:srgbClr val="000000"/>
                </a:solidFill>
                <a:latin typeface="Tahoma" panose="020B0604030504040204" pitchFamily="34" charset="0"/>
              </a:rPr>
              <a:pPr eaLnBrk="0" fontAlgn="base" hangingPunct="0">
                <a:lnSpc>
                  <a:spcPct val="100000"/>
                </a:lnSpc>
                <a:spcBef>
                  <a:spcPct val="0"/>
                </a:spcBef>
                <a:spcAft>
                  <a:spcPct val="0"/>
                </a:spcAft>
                <a:buClrTx/>
                <a:buSzTx/>
                <a:buNone/>
              </a:pPr>
              <a:t>13</a:t>
            </a:fld>
            <a:endParaRPr lang="en-US" altLang="en-US" sz="1200">
              <a:solidFill>
                <a:srgbClr val="000000"/>
              </a:solidFill>
              <a:latin typeface="Tahoma" panose="020B0604030504040204" pitchFamily="34" charset="0"/>
            </a:endParaRPr>
          </a:p>
        </p:txBody>
      </p:sp>
      <p:sp>
        <p:nvSpPr>
          <p:cNvPr id="6" name="Rectangle 8">
            <a:extLst>
              <a:ext uri="{FF2B5EF4-FFF2-40B4-BE49-F238E27FC236}">
                <a16:creationId xmlns:a16="http://schemas.microsoft.com/office/drawing/2014/main" id="{F52AC6CB-EA5F-E34E-A84B-F6174293B55F}"/>
              </a:ext>
            </a:extLst>
          </p:cNvPr>
          <p:cNvSpPr>
            <a:spLocks noChangeArrowheads="1"/>
          </p:cNvSpPr>
          <p:nvPr/>
        </p:nvSpPr>
        <p:spPr bwMode="auto">
          <a:xfrm>
            <a:off x="2395539" y="1825625"/>
            <a:ext cx="3324225" cy="3200400"/>
          </a:xfrm>
          <a:prstGeom prst="rect">
            <a:avLst/>
          </a:prstGeom>
          <a:solidFill>
            <a:srgbClr val="FFFFFF"/>
          </a:solidFill>
          <a:ln w="34925">
            <a:solidFill>
              <a:srgbClr val="000000"/>
            </a:solidFill>
            <a:miter lim="800000"/>
            <a:headEnd/>
            <a:tailEnd/>
          </a:ln>
          <a:effectLst/>
          <a:extLst>
            <a:ext uri="{AF507438-7753-43e0-B8FC-AC1667EBCBE1}"/>
          </a:extLst>
        </p:spPr>
        <p:txBody>
          <a:bodyPr wrap="none" anchor="ctr"/>
          <a:lstStyle/>
          <a:p>
            <a:pPr algn="ctr" eaLnBrk="0" fontAlgn="base" hangingPunct="0">
              <a:spcBef>
                <a:spcPct val="0"/>
              </a:spcBef>
              <a:spcAft>
                <a:spcPct val="0"/>
              </a:spcAft>
              <a:defRPr/>
            </a:pPr>
            <a:endParaRPr lang="en-US" sz="2400" kern="0" dirty="0">
              <a:solidFill>
                <a:srgbClr val="000000"/>
              </a:solidFill>
              <a:latin typeface="Times New Roman" charset="0"/>
              <a:ea typeface="ＭＳ Ｐゴシック" charset="0"/>
            </a:endParaRPr>
          </a:p>
        </p:txBody>
      </p:sp>
      <p:sp>
        <p:nvSpPr>
          <p:cNvPr id="7" name="Text Box 9">
            <a:extLst>
              <a:ext uri="{FF2B5EF4-FFF2-40B4-BE49-F238E27FC236}">
                <a16:creationId xmlns:a16="http://schemas.microsoft.com/office/drawing/2014/main" id="{C8E7AF66-85A4-6B43-AFFD-45ABC0217297}"/>
              </a:ext>
            </a:extLst>
          </p:cNvPr>
          <p:cNvSpPr txBox="1">
            <a:spLocks noChangeArrowheads="1"/>
          </p:cNvSpPr>
          <p:nvPr/>
        </p:nvSpPr>
        <p:spPr bwMode="auto">
          <a:xfrm>
            <a:off x="2871788" y="1838325"/>
            <a:ext cx="690562" cy="369888"/>
          </a:xfrm>
          <a:prstGeom prst="rect">
            <a:avLst/>
          </a:prstGeom>
          <a:noFill/>
          <a:ln>
            <a:noFill/>
          </a:ln>
          <a:effectLst/>
          <a:extLst>
            <a:ext uri="{909E8E84-426E-40dd-AFC4-6F175D3DCCD1}"/>
            <a:ext uri="{91240B29-F687-4f45-9708-019B960494DF}"/>
            <a:ext uri="{AF507438-7753-43e0-B8FC-AC1667EBCBE1}"/>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eaLnBrk="0" fontAlgn="base" hangingPunct="0">
              <a:spcBef>
                <a:spcPct val="0"/>
              </a:spcBef>
              <a:spcAft>
                <a:spcPct val="0"/>
              </a:spcAft>
              <a:defRPr/>
            </a:pPr>
            <a:r>
              <a:rPr lang="en-US" sz="1800" kern="0" dirty="0">
                <a:solidFill>
                  <a:srgbClr val="000000"/>
                </a:solidFill>
              </a:rPr>
              <a:t>1156</a:t>
            </a:r>
            <a:endParaRPr lang="en-US" sz="2400" kern="0" dirty="0">
              <a:solidFill>
                <a:srgbClr val="000000"/>
              </a:solidFill>
            </a:endParaRPr>
          </a:p>
        </p:txBody>
      </p:sp>
      <p:sp>
        <p:nvSpPr>
          <p:cNvPr id="8" name="Text Box 10">
            <a:extLst>
              <a:ext uri="{FF2B5EF4-FFF2-40B4-BE49-F238E27FC236}">
                <a16:creationId xmlns:a16="http://schemas.microsoft.com/office/drawing/2014/main" id="{2F2912E8-AD40-5541-9C73-5856C97AF53A}"/>
              </a:ext>
            </a:extLst>
          </p:cNvPr>
          <p:cNvSpPr txBox="1">
            <a:spLocks noChangeArrowheads="1"/>
          </p:cNvSpPr>
          <p:nvPr/>
        </p:nvSpPr>
        <p:spPr bwMode="auto">
          <a:xfrm>
            <a:off x="4540251" y="1838325"/>
            <a:ext cx="690563" cy="369888"/>
          </a:xfrm>
          <a:prstGeom prst="rect">
            <a:avLst/>
          </a:prstGeom>
          <a:noFill/>
          <a:ln>
            <a:noFill/>
          </a:ln>
          <a:effectLst/>
          <a:extLst>
            <a:ext uri="{909E8E84-426E-40dd-AFC4-6F175D3DCCD1}"/>
            <a:ext uri="{91240B29-F687-4f45-9708-019B960494DF}"/>
            <a:ext uri="{AF507438-7753-43e0-B8FC-AC1667EBCBE1}"/>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eaLnBrk="0" fontAlgn="base" hangingPunct="0">
              <a:spcBef>
                <a:spcPct val="0"/>
              </a:spcBef>
              <a:spcAft>
                <a:spcPct val="0"/>
              </a:spcAft>
              <a:defRPr/>
            </a:pPr>
            <a:r>
              <a:rPr lang="en-US" sz="1800" kern="0" dirty="0">
                <a:solidFill>
                  <a:srgbClr val="000000"/>
                </a:solidFill>
              </a:rPr>
              <a:t>0050</a:t>
            </a:r>
            <a:endParaRPr lang="en-US" sz="1800" kern="0" dirty="0">
              <a:solidFill>
                <a:srgbClr val="000000"/>
              </a:solidFill>
            </a:endParaRPr>
          </a:p>
        </p:txBody>
      </p:sp>
      <p:sp>
        <p:nvSpPr>
          <p:cNvPr id="9" name="Line 11">
            <a:extLst>
              <a:ext uri="{FF2B5EF4-FFF2-40B4-BE49-F238E27FC236}">
                <a16:creationId xmlns:a16="http://schemas.microsoft.com/office/drawing/2014/main" id="{D9BFD291-F38C-E245-812B-D4A7B44A296C}"/>
              </a:ext>
            </a:extLst>
          </p:cNvPr>
          <p:cNvSpPr>
            <a:spLocks noChangeShapeType="1"/>
          </p:cNvSpPr>
          <p:nvPr/>
        </p:nvSpPr>
        <p:spPr bwMode="auto">
          <a:xfrm flipV="1">
            <a:off x="2386014" y="2225675"/>
            <a:ext cx="3328987" cy="0"/>
          </a:xfrm>
          <a:prstGeom prst="line">
            <a:avLst/>
          </a:prstGeom>
          <a:noFill/>
          <a:ln w="19050">
            <a:solidFill>
              <a:srgbClr val="000000"/>
            </a:solidFill>
            <a:round/>
            <a:headEnd/>
            <a:tailEnd/>
          </a:ln>
          <a:effectLst/>
          <a:extLst>
            <a:ext uri="{909E8E84-426E-40dd-AFC4-6F175D3DCCD1}"/>
            <a:ext uri="{AF507438-7753-43e0-B8FC-AC1667EBCBE1}"/>
          </a:extLst>
        </p:spPr>
        <p:txBody>
          <a:bodyPr wrap="none" anchor="ctr"/>
          <a:lstStyle/>
          <a:p>
            <a:pPr algn="ctr" eaLnBrk="0" fontAlgn="base" hangingPunct="0">
              <a:spcBef>
                <a:spcPct val="0"/>
              </a:spcBef>
              <a:spcAft>
                <a:spcPct val="0"/>
              </a:spcAft>
              <a:defRPr/>
            </a:pPr>
            <a:endParaRPr lang="en-US" sz="1600" kern="0">
              <a:solidFill>
                <a:srgbClr val="000000"/>
              </a:solidFill>
              <a:latin typeface="Tahoma" charset="0"/>
              <a:ea typeface="ＭＳ Ｐゴシック" charset="0"/>
            </a:endParaRPr>
          </a:p>
        </p:txBody>
      </p:sp>
      <p:sp>
        <p:nvSpPr>
          <p:cNvPr id="10" name="Line 12">
            <a:extLst>
              <a:ext uri="{FF2B5EF4-FFF2-40B4-BE49-F238E27FC236}">
                <a16:creationId xmlns:a16="http://schemas.microsoft.com/office/drawing/2014/main" id="{3CE7F4CE-E33B-FD4E-B07F-F5A9DE98853E}"/>
              </a:ext>
            </a:extLst>
          </p:cNvPr>
          <p:cNvSpPr>
            <a:spLocks noChangeShapeType="1"/>
          </p:cNvSpPr>
          <p:nvPr/>
        </p:nvSpPr>
        <p:spPr bwMode="auto">
          <a:xfrm flipV="1">
            <a:off x="2376489" y="2625725"/>
            <a:ext cx="3324225" cy="0"/>
          </a:xfrm>
          <a:prstGeom prst="line">
            <a:avLst/>
          </a:prstGeom>
          <a:noFill/>
          <a:ln w="19050">
            <a:solidFill>
              <a:srgbClr val="000000"/>
            </a:solidFill>
            <a:round/>
            <a:headEnd/>
            <a:tailEnd/>
          </a:ln>
          <a:effectLst/>
          <a:extLst>
            <a:ext uri="{909E8E84-426E-40dd-AFC4-6F175D3DCCD1}"/>
            <a:ext uri="{AF507438-7753-43e0-B8FC-AC1667EBCBE1}"/>
          </a:extLst>
        </p:spPr>
        <p:txBody>
          <a:bodyPr wrap="none" anchor="ctr"/>
          <a:lstStyle/>
          <a:p>
            <a:pPr algn="ctr" eaLnBrk="0" fontAlgn="base" hangingPunct="0">
              <a:spcBef>
                <a:spcPct val="0"/>
              </a:spcBef>
              <a:spcAft>
                <a:spcPct val="0"/>
              </a:spcAft>
              <a:defRPr/>
            </a:pPr>
            <a:endParaRPr lang="en-US" sz="1600" kern="0">
              <a:solidFill>
                <a:srgbClr val="000000"/>
              </a:solidFill>
              <a:latin typeface="Tahoma" charset="0"/>
              <a:ea typeface="ＭＳ Ｐゴシック" charset="0"/>
            </a:endParaRPr>
          </a:p>
        </p:txBody>
      </p:sp>
      <p:sp>
        <p:nvSpPr>
          <p:cNvPr id="11" name="Line 13">
            <a:extLst>
              <a:ext uri="{FF2B5EF4-FFF2-40B4-BE49-F238E27FC236}">
                <a16:creationId xmlns:a16="http://schemas.microsoft.com/office/drawing/2014/main" id="{F55DFF34-EECA-F046-9F88-B6CF84CB8E0C}"/>
              </a:ext>
            </a:extLst>
          </p:cNvPr>
          <p:cNvSpPr>
            <a:spLocks noChangeShapeType="1"/>
          </p:cNvSpPr>
          <p:nvPr/>
        </p:nvSpPr>
        <p:spPr bwMode="auto">
          <a:xfrm flipV="1">
            <a:off x="4033838" y="1825625"/>
            <a:ext cx="0" cy="395288"/>
          </a:xfrm>
          <a:prstGeom prst="line">
            <a:avLst/>
          </a:prstGeom>
          <a:noFill/>
          <a:ln w="19050">
            <a:solidFill>
              <a:srgbClr val="000000"/>
            </a:solidFill>
            <a:round/>
            <a:headEnd/>
            <a:tailEnd/>
          </a:ln>
          <a:effectLst/>
          <a:extLst>
            <a:ext uri="{909E8E84-426E-40dd-AFC4-6F175D3DCCD1}"/>
            <a:ext uri="{AF507438-7753-43e0-B8FC-AC1667EBCBE1}"/>
          </a:extLst>
        </p:spPr>
        <p:txBody>
          <a:bodyPr wrap="none" anchor="ctr"/>
          <a:lstStyle/>
          <a:p>
            <a:pPr algn="ctr" eaLnBrk="0" fontAlgn="base" hangingPunct="0">
              <a:spcBef>
                <a:spcPct val="0"/>
              </a:spcBef>
              <a:spcAft>
                <a:spcPct val="0"/>
              </a:spcAft>
              <a:defRPr/>
            </a:pPr>
            <a:endParaRPr lang="en-US" sz="1600" kern="0">
              <a:solidFill>
                <a:srgbClr val="000000"/>
              </a:solidFill>
              <a:latin typeface="Tahoma" charset="0"/>
              <a:ea typeface="ＭＳ Ｐゴシック" charset="0"/>
            </a:endParaRPr>
          </a:p>
        </p:txBody>
      </p:sp>
      <p:sp>
        <p:nvSpPr>
          <p:cNvPr id="12" name="Text Box 14">
            <a:extLst>
              <a:ext uri="{FF2B5EF4-FFF2-40B4-BE49-F238E27FC236}">
                <a16:creationId xmlns:a16="http://schemas.microsoft.com/office/drawing/2014/main" id="{99267DCE-8159-FC45-B743-B474F3D4558D}"/>
              </a:ext>
            </a:extLst>
          </p:cNvPr>
          <p:cNvSpPr txBox="1">
            <a:spLocks noChangeArrowheads="1"/>
          </p:cNvSpPr>
          <p:nvPr/>
        </p:nvSpPr>
        <p:spPr bwMode="auto">
          <a:xfrm>
            <a:off x="3541714" y="1360489"/>
            <a:ext cx="936625" cy="396875"/>
          </a:xfrm>
          <a:prstGeom prst="rect">
            <a:avLst/>
          </a:prstGeom>
          <a:noFill/>
          <a:ln>
            <a:noFill/>
          </a:ln>
          <a:effectLst/>
          <a:extLst>
            <a:ext uri="{909E8E84-426E-40dd-AFC4-6F175D3DCCD1}"/>
            <a:ext uri="{91240B29-F687-4f45-9708-019B960494DF}"/>
            <a:ext uri="{AF507438-7753-43e0-B8FC-AC1667EBCBE1}"/>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eaLnBrk="0" fontAlgn="base" hangingPunct="0">
              <a:spcBef>
                <a:spcPct val="0"/>
              </a:spcBef>
              <a:spcAft>
                <a:spcPct val="0"/>
              </a:spcAft>
              <a:defRPr/>
            </a:pPr>
            <a:r>
              <a:rPr lang="en-US" sz="2000" kern="0">
                <a:solidFill>
                  <a:srgbClr val="000000"/>
                </a:solidFill>
              </a:rPr>
              <a:t>32 bits</a:t>
            </a:r>
          </a:p>
        </p:txBody>
      </p:sp>
      <p:sp>
        <p:nvSpPr>
          <p:cNvPr id="13" name="Line 15">
            <a:extLst>
              <a:ext uri="{FF2B5EF4-FFF2-40B4-BE49-F238E27FC236}">
                <a16:creationId xmlns:a16="http://schemas.microsoft.com/office/drawing/2014/main" id="{8D62C2C2-8FA0-A54C-8811-9A937D96CD04}"/>
              </a:ext>
            </a:extLst>
          </p:cNvPr>
          <p:cNvSpPr>
            <a:spLocks noChangeShapeType="1"/>
          </p:cNvSpPr>
          <p:nvPr/>
        </p:nvSpPr>
        <p:spPr bwMode="auto">
          <a:xfrm>
            <a:off x="4491038" y="1592263"/>
            <a:ext cx="1200150" cy="4762"/>
          </a:xfrm>
          <a:prstGeom prst="line">
            <a:avLst/>
          </a:prstGeom>
          <a:noFill/>
          <a:ln w="19050">
            <a:solidFill>
              <a:srgbClr val="000000"/>
            </a:solidFill>
            <a:round/>
            <a:headEnd/>
            <a:tailEnd type="triangle" w="med" len="med"/>
          </a:ln>
          <a:effectLst/>
          <a:extLst>
            <a:ext uri="{909E8E84-426E-40dd-AFC4-6F175D3DCCD1}"/>
            <a:ext uri="{AF507438-7753-43e0-B8FC-AC1667EBCBE1}"/>
          </a:extLst>
        </p:spPr>
        <p:txBody>
          <a:bodyPr wrap="none" anchor="ctr"/>
          <a:lstStyle/>
          <a:p>
            <a:pPr algn="ctr" eaLnBrk="0" fontAlgn="base" hangingPunct="0">
              <a:spcBef>
                <a:spcPct val="0"/>
              </a:spcBef>
              <a:spcAft>
                <a:spcPct val="0"/>
              </a:spcAft>
              <a:defRPr/>
            </a:pPr>
            <a:endParaRPr lang="en-US" sz="1600" kern="0">
              <a:solidFill>
                <a:srgbClr val="000000"/>
              </a:solidFill>
              <a:latin typeface="Tahoma" charset="0"/>
              <a:ea typeface="ＭＳ Ｐゴシック" charset="0"/>
            </a:endParaRPr>
          </a:p>
        </p:txBody>
      </p:sp>
      <p:sp>
        <p:nvSpPr>
          <p:cNvPr id="14" name="Line 16">
            <a:extLst>
              <a:ext uri="{FF2B5EF4-FFF2-40B4-BE49-F238E27FC236}">
                <a16:creationId xmlns:a16="http://schemas.microsoft.com/office/drawing/2014/main" id="{DE702B00-23E1-474A-9072-DDEE50F76714}"/>
              </a:ext>
            </a:extLst>
          </p:cNvPr>
          <p:cNvSpPr>
            <a:spLocks noChangeShapeType="1"/>
          </p:cNvSpPr>
          <p:nvPr/>
        </p:nvSpPr>
        <p:spPr bwMode="auto">
          <a:xfrm rot="10800000">
            <a:off x="2381251" y="1601788"/>
            <a:ext cx="1128713" cy="0"/>
          </a:xfrm>
          <a:prstGeom prst="line">
            <a:avLst/>
          </a:prstGeom>
          <a:noFill/>
          <a:ln w="19050">
            <a:solidFill>
              <a:srgbClr val="000000"/>
            </a:solidFill>
            <a:round/>
            <a:headEnd/>
            <a:tailEnd type="triangle" w="med" len="med"/>
          </a:ln>
          <a:effectLst/>
          <a:extLst>
            <a:ext uri="{909E8E84-426E-40dd-AFC4-6F175D3DCCD1}"/>
            <a:ext uri="{AF507438-7753-43e0-B8FC-AC1667EBCBE1}"/>
          </a:extLst>
        </p:spPr>
        <p:txBody>
          <a:bodyPr wrap="none" anchor="ctr"/>
          <a:lstStyle/>
          <a:p>
            <a:pPr algn="ctr" eaLnBrk="0" fontAlgn="base" hangingPunct="0">
              <a:spcBef>
                <a:spcPct val="0"/>
              </a:spcBef>
              <a:spcAft>
                <a:spcPct val="0"/>
              </a:spcAft>
              <a:defRPr/>
            </a:pPr>
            <a:endParaRPr lang="en-US" sz="1600" kern="0">
              <a:solidFill>
                <a:srgbClr val="000000"/>
              </a:solidFill>
              <a:latin typeface="Tahoma" charset="0"/>
              <a:ea typeface="ＭＳ Ｐゴシック" charset="0"/>
            </a:endParaRPr>
          </a:p>
        </p:txBody>
      </p:sp>
      <p:sp>
        <p:nvSpPr>
          <p:cNvPr id="15" name="Text Box 17">
            <a:extLst>
              <a:ext uri="{FF2B5EF4-FFF2-40B4-BE49-F238E27FC236}">
                <a16:creationId xmlns:a16="http://schemas.microsoft.com/office/drawing/2014/main" id="{7A899027-0169-0E41-A632-97B068C6DCF8}"/>
              </a:ext>
            </a:extLst>
          </p:cNvPr>
          <p:cNvSpPr txBox="1">
            <a:spLocks noChangeArrowheads="1"/>
          </p:cNvSpPr>
          <p:nvPr/>
        </p:nvSpPr>
        <p:spPr bwMode="auto">
          <a:xfrm>
            <a:off x="3238501" y="3184526"/>
            <a:ext cx="1389063" cy="1006475"/>
          </a:xfrm>
          <a:prstGeom prst="rect">
            <a:avLst/>
          </a:prstGeom>
          <a:noFill/>
          <a:ln>
            <a:noFill/>
          </a:ln>
          <a:effectLst/>
          <a:extLst>
            <a:ext uri="{909E8E84-426E-40dd-AFC4-6F175D3DCCD1}"/>
            <a:ext uri="{91240B29-F687-4f45-9708-019B960494DF}"/>
            <a:ext uri="{AF507438-7753-43e0-B8FC-AC1667EBCBE1}"/>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eaLnBrk="0" fontAlgn="base" hangingPunct="0">
              <a:spcBef>
                <a:spcPct val="0"/>
              </a:spcBef>
              <a:spcAft>
                <a:spcPct val="0"/>
              </a:spcAft>
              <a:defRPr/>
            </a:pPr>
            <a:r>
              <a:rPr lang="en-US" sz="2000" kern="0">
                <a:solidFill>
                  <a:srgbClr val="000000"/>
                </a:solidFill>
              </a:rPr>
              <a:t>application</a:t>
            </a:r>
          </a:p>
          <a:p>
            <a:pPr algn="ctr" eaLnBrk="0" fontAlgn="base" hangingPunct="0">
              <a:spcBef>
                <a:spcPct val="0"/>
              </a:spcBef>
              <a:spcAft>
                <a:spcPct val="0"/>
              </a:spcAft>
              <a:defRPr/>
            </a:pPr>
            <a:r>
              <a:rPr lang="en-US" sz="2000" kern="0">
                <a:solidFill>
                  <a:srgbClr val="000000"/>
                </a:solidFill>
              </a:rPr>
              <a:t>data </a:t>
            </a:r>
          </a:p>
          <a:p>
            <a:pPr algn="ctr" eaLnBrk="0" fontAlgn="base" hangingPunct="0">
              <a:spcBef>
                <a:spcPct val="0"/>
              </a:spcBef>
              <a:spcAft>
                <a:spcPct val="0"/>
              </a:spcAft>
              <a:defRPr/>
            </a:pPr>
            <a:r>
              <a:rPr lang="en-US" sz="2000" kern="0">
                <a:solidFill>
                  <a:srgbClr val="000000"/>
                </a:solidFill>
              </a:rPr>
              <a:t>(payload)</a:t>
            </a:r>
            <a:endParaRPr lang="en-US" sz="2400" kern="0">
              <a:solidFill>
                <a:srgbClr val="000000"/>
              </a:solidFill>
            </a:endParaRPr>
          </a:p>
        </p:txBody>
      </p:sp>
      <p:sp>
        <p:nvSpPr>
          <p:cNvPr id="16" name="Line 20">
            <a:extLst>
              <a:ext uri="{FF2B5EF4-FFF2-40B4-BE49-F238E27FC236}">
                <a16:creationId xmlns:a16="http://schemas.microsoft.com/office/drawing/2014/main" id="{23E18502-A4AB-B441-8247-C60D9AD14D77}"/>
              </a:ext>
            </a:extLst>
          </p:cNvPr>
          <p:cNvSpPr>
            <a:spLocks noChangeShapeType="1"/>
          </p:cNvSpPr>
          <p:nvPr/>
        </p:nvSpPr>
        <p:spPr bwMode="auto">
          <a:xfrm flipV="1">
            <a:off x="4033838" y="2235200"/>
            <a:ext cx="0" cy="395288"/>
          </a:xfrm>
          <a:prstGeom prst="line">
            <a:avLst/>
          </a:prstGeom>
          <a:noFill/>
          <a:ln w="19050">
            <a:solidFill>
              <a:srgbClr val="000000"/>
            </a:solidFill>
            <a:round/>
            <a:headEnd/>
            <a:tailEnd/>
          </a:ln>
          <a:effectLst/>
          <a:extLst>
            <a:ext uri="{909E8E84-426E-40dd-AFC4-6F175D3DCCD1}"/>
            <a:ext uri="{AF507438-7753-43e0-B8FC-AC1667EBCBE1}"/>
          </a:extLst>
        </p:spPr>
        <p:txBody>
          <a:bodyPr wrap="none" anchor="ctr"/>
          <a:lstStyle/>
          <a:p>
            <a:pPr algn="ctr" eaLnBrk="0" fontAlgn="base" hangingPunct="0">
              <a:spcBef>
                <a:spcPct val="0"/>
              </a:spcBef>
              <a:spcAft>
                <a:spcPct val="0"/>
              </a:spcAft>
              <a:defRPr/>
            </a:pPr>
            <a:endParaRPr lang="en-US" sz="1600" kern="0">
              <a:solidFill>
                <a:srgbClr val="000000"/>
              </a:solidFill>
              <a:latin typeface="Tahoma" charset="0"/>
              <a:ea typeface="ＭＳ Ｐゴシック" charset="0"/>
            </a:endParaRPr>
          </a:p>
        </p:txBody>
      </p:sp>
      <p:sp>
        <p:nvSpPr>
          <p:cNvPr id="17" name="Text Box 22">
            <a:extLst>
              <a:ext uri="{FF2B5EF4-FFF2-40B4-BE49-F238E27FC236}">
                <a16:creationId xmlns:a16="http://schemas.microsoft.com/office/drawing/2014/main" id="{7C44E6B5-339B-1741-B9C3-A1E3E37268B0}"/>
              </a:ext>
            </a:extLst>
          </p:cNvPr>
          <p:cNvSpPr txBox="1">
            <a:spLocks noChangeArrowheads="1"/>
          </p:cNvSpPr>
          <p:nvPr/>
        </p:nvSpPr>
        <p:spPr bwMode="auto">
          <a:xfrm>
            <a:off x="2833688" y="2228850"/>
            <a:ext cx="703262" cy="369888"/>
          </a:xfrm>
          <a:prstGeom prst="rect">
            <a:avLst/>
          </a:prstGeom>
          <a:noFill/>
          <a:ln>
            <a:noFill/>
          </a:ln>
          <a:effectLst/>
          <a:extLst>
            <a:ext uri="{909E8E84-426E-40dd-AFC4-6F175D3DCCD1}"/>
            <a:ext uri="{91240B29-F687-4f45-9708-019B960494DF}"/>
            <a:ext uri="{AF507438-7753-43e0-B8FC-AC1667EBCBE1}"/>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eaLnBrk="0" fontAlgn="base" hangingPunct="0">
              <a:spcBef>
                <a:spcPct val="0"/>
              </a:spcBef>
              <a:spcAft>
                <a:spcPct val="0"/>
              </a:spcAft>
              <a:defRPr/>
            </a:pPr>
            <a:r>
              <a:rPr lang="en-US" sz="1800" kern="0" dirty="0">
                <a:solidFill>
                  <a:srgbClr val="000000"/>
                </a:solidFill>
              </a:rPr>
              <a:t>000C</a:t>
            </a:r>
            <a:endParaRPr lang="en-US" sz="2400" kern="0" dirty="0">
              <a:solidFill>
                <a:srgbClr val="000000"/>
              </a:solidFill>
            </a:endParaRPr>
          </a:p>
        </p:txBody>
      </p:sp>
      <p:sp>
        <p:nvSpPr>
          <p:cNvPr id="18" name="Text Box 23">
            <a:extLst>
              <a:ext uri="{FF2B5EF4-FFF2-40B4-BE49-F238E27FC236}">
                <a16:creationId xmlns:a16="http://schemas.microsoft.com/office/drawing/2014/main" id="{47FFCC22-7372-6744-AEF8-0A8B78529255}"/>
              </a:ext>
            </a:extLst>
          </p:cNvPr>
          <p:cNvSpPr txBox="1">
            <a:spLocks noChangeArrowheads="1"/>
          </p:cNvSpPr>
          <p:nvPr/>
        </p:nvSpPr>
        <p:spPr bwMode="auto">
          <a:xfrm>
            <a:off x="4324350" y="2219326"/>
            <a:ext cx="1176338" cy="366713"/>
          </a:xfrm>
          <a:prstGeom prst="rect">
            <a:avLst/>
          </a:prstGeom>
          <a:noFill/>
          <a:ln>
            <a:noFill/>
          </a:ln>
          <a:effectLst/>
          <a:extLst>
            <a:ext uri="{909E8E84-426E-40dd-AFC4-6F175D3DCCD1}"/>
            <a:ext uri="{91240B29-F687-4f45-9708-019B960494DF}"/>
            <a:ext uri="{AF507438-7753-43e0-B8FC-AC1667EBCBE1}"/>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eaLnBrk="0" fontAlgn="base" hangingPunct="0">
              <a:spcBef>
                <a:spcPct val="0"/>
              </a:spcBef>
              <a:spcAft>
                <a:spcPct val="0"/>
              </a:spcAft>
              <a:defRPr/>
            </a:pPr>
            <a:r>
              <a:rPr lang="en-US" sz="1800" kern="0" dirty="0">
                <a:solidFill>
                  <a:srgbClr val="000000"/>
                </a:solidFill>
              </a:rPr>
              <a:t>checksum</a:t>
            </a:r>
            <a:endParaRPr lang="en-US" sz="2400" kern="0" dirty="0">
              <a:solidFill>
                <a:srgbClr val="000000"/>
              </a:solidFill>
            </a:endParaRPr>
          </a:p>
        </p:txBody>
      </p:sp>
      <p:sp>
        <p:nvSpPr>
          <p:cNvPr id="46099" name="TextBox 23"/>
          <p:cNvSpPr txBox="1">
            <a:spLocks noChangeArrowheads="1"/>
          </p:cNvSpPr>
          <p:nvPr/>
        </p:nvSpPr>
        <p:spPr bwMode="auto">
          <a:xfrm>
            <a:off x="2833688" y="2741614"/>
            <a:ext cx="6286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0" fontAlgn="base" hangingPunct="0">
              <a:lnSpc>
                <a:spcPct val="100000"/>
              </a:lnSpc>
              <a:spcBef>
                <a:spcPct val="0"/>
              </a:spcBef>
              <a:spcAft>
                <a:spcPct val="0"/>
              </a:spcAft>
              <a:buClrTx/>
              <a:buSzTx/>
              <a:buNone/>
            </a:pPr>
            <a:r>
              <a:rPr lang="en-US" altLang="en-US" sz="1600">
                <a:solidFill>
                  <a:srgbClr val="000000"/>
                </a:solidFill>
                <a:latin typeface="Tahoma" panose="020B0604030504040204" pitchFamily="34" charset="0"/>
              </a:rPr>
              <a:t>F234</a:t>
            </a:r>
          </a:p>
        </p:txBody>
      </p:sp>
      <p:sp>
        <p:nvSpPr>
          <p:cNvPr id="46100" name="TextBox 24"/>
          <p:cNvSpPr txBox="1">
            <a:spLocks noChangeArrowheads="1"/>
          </p:cNvSpPr>
          <p:nvPr/>
        </p:nvSpPr>
        <p:spPr bwMode="auto">
          <a:xfrm>
            <a:off x="4491038" y="2762251"/>
            <a:ext cx="65246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0" fontAlgn="base" hangingPunct="0">
              <a:lnSpc>
                <a:spcPct val="100000"/>
              </a:lnSpc>
              <a:spcBef>
                <a:spcPct val="0"/>
              </a:spcBef>
              <a:spcAft>
                <a:spcPct val="0"/>
              </a:spcAft>
              <a:buClrTx/>
              <a:buSzTx/>
              <a:buNone/>
            </a:pPr>
            <a:r>
              <a:rPr lang="en-US" altLang="en-US" sz="1600">
                <a:solidFill>
                  <a:srgbClr val="000000"/>
                </a:solidFill>
                <a:latin typeface="Tahoma" panose="020B0604030504040204" pitchFamily="34" charset="0"/>
              </a:rPr>
              <a:t>FAAA</a:t>
            </a:r>
          </a:p>
        </p:txBody>
      </p:sp>
    </p:spTree>
    <p:extLst>
      <p:ext uri="{BB962C8B-B14F-4D97-AF65-F5344CB8AC3E}">
        <p14:creationId xmlns:p14="http://schemas.microsoft.com/office/powerpoint/2010/main" val="9382268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5"/>
          <p:cNvSpPr>
            <a:spLocks noGrp="1"/>
          </p:cNvSpPr>
          <p:nvPr>
            <p:ph type="ftr" sz="quarter" idx="11"/>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0" fontAlgn="base" hangingPunct="0">
              <a:lnSpc>
                <a:spcPct val="100000"/>
              </a:lnSpc>
              <a:spcBef>
                <a:spcPct val="0"/>
              </a:spcBef>
              <a:spcAft>
                <a:spcPct val="0"/>
              </a:spcAft>
              <a:buClrTx/>
              <a:buSzTx/>
              <a:buNone/>
            </a:pPr>
            <a:r>
              <a:rPr lang="en-US" altLang="en-US" sz="1200">
                <a:solidFill>
                  <a:srgbClr val="000000"/>
                </a:solidFill>
                <a:latin typeface="Tahoma" panose="020B0604030504040204" pitchFamily="34" charset="0"/>
              </a:rPr>
              <a:t>Transport</a:t>
            </a:r>
            <a:r>
              <a:rPr lang="en-US" altLang="en-US" sz="1400">
                <a:solidFill>
                  <a:srgbClr val="000000"/>
                </a:solidFill>
                <a:latin typeface="Tahoma" panose="020B0604030504040204" pitchFamily="34" charset="0"/>
              </a:rPr>
              <a:t> </a:t>
            </a:r>
            <a:r>
              <a:rPr lang="en-US" altLang="en-US" sz="1200">
                <a:solidFill>
                  <a:srgbClr val="000000"/>
                </a:solidFill>
                <a:latin typeface="Tahoma" panose="020B0604030504040204" pitchFamily="34" charset="0"/>
              </a:rPr>
              <a:t>Layer</a:t>
            </a:r>
          </a:p>
        </p:txBody>
      </p:sp>
      <p:sp>
        <p:nvSpPr>
          <p:cNvPr id="47107"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0" fontAlgn="base" hangingPunct="0">
              <a:lnSpc>
                <a:spcPct val="100000"/>
              </a:lnSpc>
              <a:spcBef>
                <a:spcPct val="0"/>
              </a:spcBef>
              <a:spcAft>
                <a:spcPct val="0"/>
              </a:spcAft>
              <a:buClrTx/>
              <a:buSzTx/>
              <a:buNone/>
            </a:pPr>
            <a:r>
              <a:rPr lang="en-US" altLang="en-US" sz="1200">
                <a:solidFill>
                  <a:srgbClr val="000000"/>
                </a:solidFill>
                <a:latin typeface="Tahoma" panose="020B0604030504040204" pitchFamily="34" charset="0"/>
              </a:rPr>
              <a:t>3-</a:t>
            </a:r>
            <a:fld id="{ED9BF0E7-47A1-4F70-8A92-66DD1A276529}" type="slidenum">
              <a:rPr lang="en-US" altLang="en-US" sz="1200">
                <a:solidFill>
                  <a:srgbClr val="000000"/>
                </a:solidFill>
                <a:latin typeface="Tahoma" panose="020B0604030504040204" pitchFamily="34" charset="0"/>
              </a:rPr>
              <a:pPr eaLnBrk="0" fontAlgn="base" hangingPunct="0">
                <a:lnSpc>
                  <a:spcPct val="100000"/>
                </a:lnSpc>
                <a:spcBef>
                  <a:spcPct val="0"/>
                </a:spcBef>
                <a:spcAft>
                  <a:spcPct val="0"/>
                </a:spcAft>
                <a:buClrTx/>
                <a:buSzTx/>
                <a:buNone/>
              </a:pPr>
              <a:t>14</a:t>
            </a:fld>
            <a:endParaRPr lang="en-US" altLang="en-US" sz="1200">
              <a:solidFill>
                <a:srgbClr val="000000"/>
              </a:solidFill>
              <a:latin typeface="Tahoma" panose="020B0604030504040204" pitchFamily="34" charset="0"/>
            </a:endParaRPr>
          </a:p>
        </p:txBody>
      </p:sp>
      <p:sp>
        <p:nvSpPr>
          <p:cNvPr id="20484" name="Rectangle 3"/>
          <p:cNvSpPr>
            <a:spLocks noGrp="1" noChangeArrowheads="1"/>
          </p:cNvSpPr>
          <p:nvPr>
            <p:ph type="title"/>
          </p:nvPr>
        </p:nvSpPr>
        <p:spPr/>
        <p:txBody>
          <a:bodyPr/>
          <a:lstStyle/>
          <a:p>
            <a:pPr>
              <a:defRPr/>
            </a:pPr>
            <a:r>
              <a:rPr lang="en-US">
                <a:ea typeface="ＭＳ Ｐゴシック" charset="0"/>
                <a:cs typeface="+mj-cs"/>
              </a:rPr>
              <a:t>Chapter 3 outline</a:t>
            </a:r>
          </a:p>
        </p:txBody>
      </p:sp>
      <p:sp>
        <p:nvSpPr>
          <p:cNvPr id="20485" name="Rectangle 4"/>
          <p:cNvSpPr>
            <a:spLocks noGrp="1" noChangeArrowheads="1"/>
          </p:cNvSpPr>
          <p:nvPr>
            <p:ph type="body" sz="half" idx="1"/>
          </p:nvPr>
        </p:nvSpPr>
        <p:spPr/>
        <p:txBody>
          <a:bodyPr/>
          <a:lstStyle/>
          <a:p>
            <a:pPr marL="566738" indent="-566738">
              <a:buNone/>
              <a:defRPr/>
            </a:pPr>
            <a:r>
              <a:rPr lang="en-US">
                <a:ea typeface="ＭＳ Ｐゴシック" charset="0"/>
                <a:cs typeface="+mn-cs"/>
              </a:rPr>
              <a:t>3.1 transport-layer services</a:t>
            </a:r>
          </a:p>
          <a:p>
            <a:pPr marL="566738" indent="-566738">
              <a:buNone/>
              <a:defRPr/>
            </a:pPr>
            <a:r>
              <a:rPr lang="en-US">
                <a:ea typeface="ＭＳ Ｐゴシック" charset="0"/>
                <a:cs typeface="+mn-cs"/>
              </a:rPr>
              <a:t>3.2 multiplexing and demultiplexing</a:t>
            </a:r>
          </a:p>
          <a:p>
            <a:pPr marL="566738" indent="-566738">
              <a:buNone/>
              <a:defRPr/>
            </a:pPr>
            <a:r>
              <a:rPr lang="en-US">
                <a:ea typeface="ＭＳ Ｐゴシック" charset="0"/>
                <a:cs typeface="+mn-cs"/>
              </a:rPr>
              <a:t>3.3 connectionless transport: UDP</a:t>
            </a:r>
          </a:p>
          <a:p>
            <a:pPr marL="566738" indent="-566738">
              <a:buNone/>
              <a:defRPr/>
            </a:pPr>
            <a:r>
              <a:rPr lang="en-US">
                <a:solidFill>
                  <a:srgbClr val="CC0000"/>
                </a:solidFill>
                <a:ea typeface="ＭＳ Ｐゴシック" charset="0"/>
                <a:cs typeface="+mn-cs"/>
              </a:rPr>
              <a:t>3.4 principles of reliable data transfer</a:t>
            </a:r>
          </a:p>
        </p:txBody>
      </p:sp>
      <p:sp>
        <p:nvSpPr>
          <p:cNvPr id="20486" name="Rectangle 5"/>
          <p:cNvSpPr>
            <a:spLocks noGrp="1" noChangeArrowheads="1"/>
          </p:cNvSpPr>
          <p:nvPr>
            <p:ph type="body" sz="half" idx="2"/>
          </p:nvPr>
        </p:nvSpPr>
        <p:spPr>
          <a:xfrm>
            <a:off x="6019801" y="1600200"/>
            <a:ext cx="4251325" cy="4648200"/>
          </a:xfrm>
        </p:spPr>
        <p:txBody>
          <a:bodyPr/>
          <a:lstStyle/>
          <a:p>
            <a:pPr marL="566738" indent="-566738">
              <a:buNone/>
              <a:defRPr/>
            </a:pPr>
            <a:r>
              <a:rPr lang="en-US">
                <a:ea typeface="ＭＳ Ｐゴシック" charset="0"/>
                <a:cs typeface="+mn-cs"/>
              </a:rPr>
              <a:t>3.5 connection-oriented transport: TCP</a:t>
            </a:r>
          </a:p>
          <a:p>
            <a:pPr marL="912813" lvl="1">
              <a:buFont typeface="Wingdings" charset="0"/>
              <a:buChar char="§"/>
              <a:defRPr/>
            </a:pPr>
            <a:r>
              <a:rPr lang="en-US">
                <a:ea typeface="ＭＳ Ｐゴシック" charset="0"/>
              </a:rPr>
              <a:t>segment structure</a:t>
            </a:r>
          </a:p>
          <a:p>
            <a:pPr marL="912813" lvl="1">
              <a:buFont typeface="Wingdings" charset="0"/>
              <a:buChar char="§"/>
              <a:defRPr/>
            </a:pPr>
            <a:r>
              <a:rPr lang="en-US">
                <a:ea typeface="ＭＳ Ｐゴシック" charset="0"/>
              </a:rPr>
              <a:t>reliable data transfer</a:t>
            </a:r>
          </a:p>
          <a:p>
            <a:pPr marL="912813" lvl="1">
              <a:buFont typeface="Wingdings" charset="0"/>
              <a:buChar char="§"/>
              <a:defRPr/>
            </a:pPr>
            <a:r>
              <a:rPr lang="en-US">
                <a:ea typeface="ＭＳ Ｐゴシック" charset="0"/>
              </a:rPr>
              <a:t>flow control</a:t>
            </a:r>
          </a:p>
          <a:p>
            <a:pPr marL="912813" lvl="1">
              <a:buFont typeface="Wingdings" charset="0"/>
              <a:buChar char="§"/>
              <a:defRPr/>
            </a:pPr>
            <a:r>
              <a:rPr lang="en-US">
                <a:ea typeface="ＭＳ Ｐゴシック" charset="0"/>
              </a:rPr>
              <a:t>connection management</a:t>
            </a:r>
          </a:p>
          <a:p>
            <a:pPr marL="566738" indent="-566738">
              <a:buNone/>
              <a:defRPr/>
            </a:pPr>
            <a:r>
              <a:rPr lang="en-US">
                <a:ea typeface="ＭＳ Ｐゴシック" charset="0"/>
                <a:cs typeface="+mn-cs"/>
              </a:rPr>
              <a:t>3.6 principles of congestion control</a:t>
            </a:r>
          </a:p>
          <a:p>
            <a:pPr marL="566738" indent="-566738">
              <a:buNone/>
              <a:defRPr/>
            </a:pPr>
            <a:r>
              <a:rPr lang="en-US">
                <a:ea typeface="ＭＳ Ｐゴシック" charset="0"/>
                <a:cs typeface="+mn-cs"/>
              </a:rPr>
              <a:t>3.7 TCP congestion control</a:t>
            </a:r>
          </a:p>
        </p:txBody>
      </p:sp>
      <p:pic>
        <p:nvPicPr>
          <p:cNvPr id="47111" name="Picture 6"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9313" y="1017589"/>
            <a:ext cx="4387850"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48108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0" name="Group 159">
            <a:extLst>
              <a:ext uri="{FF2B5EF4-FFF2-40B4-BE49-F238E27FC236}">
                <a16:creationId xmlns:a16="http://schemas.microsoft.com/office/drawing/2014/main" id="{AA406E8C-63BA-BB42-9548-F314CBF3CE0A}"/>
              </a:ext>
            </a:extLst>
          </p:cNvPr>
          <p:cNvGrpSpPr/>
          <p:nvPr/>
        </p:nvGrpSpPr>
        <p:grpSpPr>
          <a:xfrm>
            <a:off x="1703138" y="2291086"/>
            <a:ext cx="3860507" cy="1578469"/>
            <a:chOff x="737513" y="2398718"/>
            <a:chExt cx="5595549" cy="2104625"/>
          </a:xfrm>
        </p:grpSpPr>
        <p:sp>
          <p:nvSpPr>
            <p:cNvPr id="161" name="Bent-Up Arrow 160">
              <a:extLst>
                <a:ext uri="{FF2B5EF4-FFF2-40B4-BE49-F238E27FC236}">
                  <a16:creationId xmlns:a16="http://schemas.microsoft.com/office/drawing/2014/main" id="{276E236E-C1A2-4743-B99F-615B0894757D}"/>
                </a:ext>
              </a:extLst>
            </p:cNvPr>
            <p:cNvSpPr/>
            <p:nvPr/>
          </p:nvSpPr>
          <p:spPr>
            <a:xfrm>
              <a:off x="4575391" y="3206649"/>
              <a:ext cx="929535" cy="419742"/>
            </a:xfrm>
            <a:prstGeom prst="bentUpArrow">
              <a:avLst>
                <a:gd name="adj1" fmla="val 7688"/>
                <a:gd name="adj2" fmla="val 18199"/>
                <a:gd name="adj3" fmla="val 2019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panose="020F0502020204030204"/>
              </a:endParaRPr>
            </a:p>
          </p:txBody>
        </p:sp>
        <p:grpSp>
          <p:nvGrpSpPr>
            <p:cNvPr id="162" name="Group 161">
              <a:extLst>
                <a:ext uri="{FF2B5EF4-FFF2-40B4-BE49-F238E27FC236}">
                  <a16:creationId xmlns:a16="http://schemas.microsoft.com/office/drawing/2014/main" id="{035F6EC9-F077-9A40-B80E-90308683035B}"/>
                </a:ext>
              </a:extLst>
            </p:cNvPr>
            <p:cNvGrpSpPr/>
            <p:nvPr/>
          </p:nvGrpSpPr>
          <p:grpSpPr>
            <a:xfrm>
              <a:off x="1442223" y="2551892"/>
              <a:ext cx="1245036" cy="593992"/>
              <a:chOff x="9852456" y="608434"/>
              <a:chExt cx="1245036" cy="593992"/>
            </a:xfrm>
          </p:grpSpPr>
          <p:sp>
            <p:nvSpPr>
              <p:cNvPr id="221" name="Oval 19">
                <a:extLst>
                  <a:ext uri="{FF2B5EF4-FFF2-40B4-BE49-F238E27FC236}">
                    <a16:creationId xmlns:a16="http://schemas.microsoft.com/office/drawing/2014/main" id="{883ACB49-E16A-9443-BF20-83102D0AC2E2}"/>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Calibri" panose="020F0502020204030204"/>
                  <a:ea typeface="ＭＳ Ｐゴシック" charset="0"/>
                </a:endParaRPr>
              </a:p>
            </p:txBody>
          </p:sp>
          <p:sp>
            <p:nvSpPr>
              <p:cNvPr id="222" name="TextBox 221">
                <a:extLst>
                  <a:ext uri="{FF2B5EF4-FFF2-40B4-BE49-F238E27FC236}">
                    <a16:creationId xmlns:a16="http://schemas.microsoft.com/office/drawing/2014/main" id="{9B910D5B-F03E-EF4D-8AA8-F0CB2EF771DD}"/>
                  </a:ext>
                </a:extLst>
              </p:cNvPr>
              <p:cNvSpPr txBox="1"/>
              <p:nvPr/>
            </p:nvSpPr>
            <p:spPr>
              <a:xfrm>
                <a:off x="9935581" y="670265"/>
                <a:ext cx="1106492" cy="517064"/>
              </a:xfrm>
              <a:prstGeom prst="rect">
                <a:avLst/>
              </a:prstGeom>
              <a:noFill/>
            </p:spPr>
            <p:txBody>
              <a:bodyPr wrap="square" rtlCol="0">
                <a:spAutoFit/>
              </a:bodyPr>
              <a:lstStyle/>
              <a:p>
                <a:pPr algn="ctr" defTabSz="685800">
                  <a:lnSpc>
                    <a:spcPct val="80000"/>
                  </a:lnSpc>
                  <a:defRPr/>
                </a:pPr>
                <a:r>
                  <a:rPr lang="en-US" sz="1200" dirty="0">
                    <a:solidFill>
                      <a:prstClr val="black"/>
                    </a:solidFill>
                    <a:latin typeface="Calibri" panose="020F0502020204030204"/>
                    <a:ea typeface="MS PGothic" panose="020B0600070205080204" pitchFamily="34" charset="-128"/>
                  </a:rPr>
                  <a:t>sending process</a:t>
                </a:r>
              </a:p>
            </p:txBody>
          </p:sp>
        </p:grpSp>
        <p:grpSp>
          <p:nvGrpSpPr>
            <p:cNvPr id="163" name="Group 162">
              <a:extLst>
                <a:ext uri="{FF2B5EF4-FFF2-40B4-BE49-F238E27FC236}">
                  <a16:creationId xmlns:a16="http://schemas.microsoft.com/office/drawing/2014/main" id="{4711F2A1-3F96-204B-8D76-CA73A72D0541}"/>
                </a:ext>
              </a:extLst>
            </p:cNvPr>
            <p:cNvGrpSpPr/>
            <p:nvPr/>
          </p:nvGrpSpPr>
          <p:grpSpPr>
            <a:xfrm>
              <a:off x="2038693" y="3003923"/>
              <a:ext cx="676272" cy="338555"/>
              <a:chOff x="9950444" y="999755"/>
              <a:chExt cx="676272" cy="338555"/>
            </a:xfrm>
          </p:grpSpPr>
          <p:sp>
            <p:nvSpPr>
              <p:cNvPr id="219" name="Rectangle 218">
                <a:extLst>
                  <a:ext uri="{FF2B5EF4-FFF2-40B4-BE49-F238E27FC236}">
                    <a16:creationId xmlns:a16="http://schemas.microsoft.com/office/drawing/2014/main" id="{22B6EF49-41A6-F849-9F5D-04A31D2F40EF}"/>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panose="020F0502020204030204"/>
                </a:endParaRPr>
              </a:p>
            </p:txBody>
          </p:sp>
          <p:sp>
            <p:nvSpPr>
              <p:cNvPr id="220" name="TextBox 219">
                <a:extLst>
                  <a:ext uri="{FF2B5EF4-FFF2-40B4-BE49-F238E27FC236}">
                    <a16:creationId xmlns:a16="http://schemas.microsoft.com/office/drawing/2014/main" id="{159B749A-0FAF-ED4F-A42F-24ED3C9A2228}"/>
                  </a:ext>
                </a:extLst>
              </p:cNvPr>
              <p:cNvSpPr txBox="1"/>
              <p:nvPr/>
            </p:nvSpPr>
            <p:spPr>
              <a:xfrm>
                <a:off x="9950444" y="999755"/>
                <a:ext cx="676272" cy="338555"/>
              </a:xfrm>
              <a:prstGeom prst="rect">
                <a:avLst/>
              </a:prstGeom>
              <a:noFill/>
            </p:spPr>
            <p:txBody>
              <a:bodyPr wrap="square" rtlCol="0">
                <a:spAutoFit/>
              </a:bodyPr>
              <a:lstStyle/>
              <a:p>
                <a:pPr defTabSz="685800">
                  <a:defRPr/>
                </a:pPr>
                <a:r>
                  <a:rPr lang="en-US" sz="1050" dirty="0">
                    <a:solidFill>
                      <a:prstClr val="white"/>
                    </a:solidFill>
                    <a:latin typeface="Calibri" panose="020F0502020204030204"/>
                    <a:ea typeface="MS PGothic" panose="020B0600070205080204" pitchFamily="34" charset="-128"/>
                  </a:rPr>
                  <a:t>data</a:t>
                </a:r>
                <a:endParaRPr lang="en-US" sz="1350" dirty="0">
                  <a:solidFill>
                    <a:prstClr val="white"/>
                  </a:solidFill>
                  <a:latin typeface="Calibri" panose="020F0502020204030204"/>
                  <a:ea typeface="MS PGothic" panose="020B0600070205080204" pitchFamily="34" charset="-128"/>
                </a:endParaRPr>
              </a:p>
            </p:txBody>
          </p:sp>
        </p:grpSp>
        <p:grpSp>
          <p:nvGrpSpPr>
            <p:cNvPr id="164" name="Group 194">
              <a:extLst>
                <a:ext uri="{FF2B5EF4-FFF2-40B4-BE49-F238E27FC236}">
                  <a16:creationId xmlns:a16="http://schemas.microsoft.com/office/drawing/2014/main" id="{0941CA1D-7B43-3641-AB83-AF3FB0147DB1}"/>
                </a:ext>
              </a:extLst>
            </p:cNvPr>
            <p:cNvGrpSpPr>
              <a:grpSpLocks/>
            </p:cNvGrpSpPr>
            <p:nvPr/>
          </p:nvGrpSpPr>
          <p:grpSpPr bwMode="auto">
            <a:xfrm>
              <a:off x="1175476" y="2432423"/>
              <a:ext cx="545509" cy="512284"/>
              <a:chOff x="-44" y="1473"/>
              <a:chExt cx="981" cy="1105"/>
            </a:xfrm>
          </p:grpSpPr>
          <p:pic>
            <p:nvPicPr>
              <p:cNvPr id="217" name="Picture 195" descr="desktop_computer_stylized_medium">
                <a:extLst>
                  <a:ext uri="{FF2B5EF4-FFF2-40B4-BE49-F238E27FC236}">
                    <a16:creationId xmlns:a16="http://schemas.microsoft.com/office/drawing/2014/main" id="{C9BAD8A3-73FD-504F-969F-7C35A5C98C6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8" name="Freeform 196">
                <a:extLst>
                  <a:ext uri="{FF2B5EF4-FFF2-40B4-BE49-F238E27FC236}">
                    <a16:creationId xmlns:a16="http://schemas.microsoft.com/office/drawing/2014/main" id="{2F736748-6A6F-4A40-841E-F7357D81FD5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kern="0" dirty="0">
                  <a:solidFill>
                    <a:srgbClr val="000000"/>
                  </a:solidFill>
                  <a:latin typeface="Tahoma" panose="020B0604030504040204" pitchFamily="34" charset="0"/>
                  <a:ea typeface="ＭＳ Ｐゴシック" panose="020B0600070205080204" pitchFamily="34" charset="-128"/>
                </a:endParaRPr>
              </a:p>
            </p:txBody>
          </p:sp>
        </p:grpSp>
        <p:grpSp>
          <p:nvGrpSpPr>
            <p:cNvPr id="165" name="Group 164">
              <a:extLst>
                <a:ext uri="{FF2B5EF4-FFF2-40B4-BE49-F238E27FC236}">
                  <a16:creationId xmlns:a16="http://schemas.microsoft.com/office/drawing/2014/main" id="{19DB2C22-7DC2-E741-9E31-4D336DBD41D8}"/>
                </a:ext>
              </a:extLst>
            </p:cNvPr>
            <p:cNvGrpSpPr/>
            <p:nvPr/>
          </p:nvGrpSpPr>
          <p:grpSpPr>
            <a:xfrm>
              <a:off x="4756576" y="2530702"/>
              <a:ext cx="1245036" cy="593992"/>
              <a:chOff x="9852456" y="608434"/>
              <a:chExt cx="1245036" cy="593992"/>
            </a:xfrm>
          </p:grpSpPr>
          <p:sp>
            <p:nvSpPr>
              <p:cNvPr id="215" name="Oval 19">
                <a:extLst>
                  <a:ext uri="{FF2B5EF4-FFF2-40B4-BE49-F238E27FC236}">
                    <a16:creationId xmlns:a16="http://schemas.microsoft.com/office/drawing/2014/main" id="{6000E806-F013-C443-8B87-D5DBEFEDF8C8}"/>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Calibri" panose="020F0502020204030204"/>
                  <a:ea typeface="ＭＳ Ｐゴシック" charset="0"/>
                </a:endParaRPr>
              </a:p>
            </p:txBody>
          </p:sp>
          <p:sp>
            <p:nvSpPr>
              <p:cNvPr id="216" name="TextBox 215">
                <a:extLst>
                  <a:ext uri="{FF2B5EF4-FFF2-40B4-BE49-F238E27FC236}">
                    <a16:creationId xmlns:a16="http://schemas.microsoft.com/office/drawing/2014/main" id="{2D496D32-B730-8F41-BC5C-D46F18E3C27F}"/>
                  </a:ext>
                </a:extLst>
              </p:cNvPr>
              <p:cNvSpPr txBox="1"/>
              <p:nvPr/>
            </p:nvSpPr>
            <p:spPr>
              <a:xfrm>
                <a:off x="9921965" y="670265"/>
                <a:ext cx="1106492" cy="517064"/>
              </a:xfrm>
              <a:prstGeom prst="rect">
                <a:avLst/>
              </a:prstGeom>
              <a:noFill/>
            </p:spPr>
            <p:txBody>
              <a:bodyPr wrap="square" rtlCol="0">
                <a:spAutoFit/>
              </a:bodyPr>
              <a:lstStyle/>
              <a:p>
                <a:pPr algn="ctr" defTabSz="685800">
                  <a:lnSpc>
                    <a:spcPct val="80000"/>
                  </a:lnSpc>
                  <a:defRPr/>
                </a:pPr>
                <a:r>
                  <a:rPr lang="en-US" sz="1200" dirty="0">
                    <a:solidFill>
                      <a:prstClr val="black"/>
                    </a:solidFill>
                    <a:latin typeface="Calibri" panose="020F0502020204030204"/>
                    <a:ea typeface="MS PGothic" panose="020B0600070205080204" pitchFamily="34" charset="-128"/>
                  </a:rPr>
                  <a:t>receiving process</a:t>
                </a:r>
              </a:p>
            </p:txBody>
          </p:sp>
        </p:grpSp>
        <p:grpSp>
          <p:nvGrpSpPr>
            <p:cNvPr id="166" name="Group 165">
              <a:extLst>
                <a:ext uri="{FF2B5EF4-FFF2-40B4-BE49-F238E27FC236}">
                  <a16:creationId xmlns:a16="http://schemas.microsoft.com/office/drawing/2014/main" id="{EA2AE3CE-CD18-494C-A00E-4B2C61F9903E}"/>
                </a:ext>
              </a:extLst>
            </p:cNvPr>
            <p:cNvGrpSpPr/>
            <p:nvPr/>
          </p:nvGrpSpPr>
          <p:grpSpPr>
            <a:xfrm>
              <a:off x="4815705" y="3003923"/>
              <a:ext cx="758730" cy="338554"/>
              <a:chOff x="9678159" y="981583"/>
              <a:chExt cx="758730" cy="338554"/>
            </a:xfrm>
          </p:grpSpPr>
          <p:sp>
            <p:nvSpPr>
              <p:cNvPr id="213" name="Rectangle 212">
                <a:extLst>
                  <a:ext uri="{FF2B5EF4-FFF2-40B4-BE49-F238E27FC236}">
                    <a16:creationId xmlns:a16="http://schemas.microsoft.com/office/drawing/2014/main" id="{68A38E56-F1F2-8D41-B556-9B4F130EE1C0}"/>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panose="020F0502020204030204"/>
                </a:endParaRPr>
              </a:p>
            </p:txBody>
          </p:sp>
          <p:sp>
            <p:nvSpPr>
              <p:cNvPr id="214" name="TextBox 213">
                <a:extLst>
                  <a:ext uri="{FF2B5EF4-FFF2-40B4-BE49-F238E27FC236}">
                    <a16:creationId xmlns:a16="http://schemas.microsoft.com/office/drawing/2014/main" id="{B8FBC38B-338F-F747-943D-E7C01C7B97F9}"/>
                  </a:ext>
                </a:extLst>
              </p:cNvPr>
              <p:cNvSpPr txBox="1"/>
              <p:nvPr/>
            </p:nvSpPr>
            <p:spPr>
              <a:xfrm>
                <a:off x="9678159" y="981583"/>
                <a:ext cx="758730" cy="338554"/>
              </a:xfrm>
              <a:prstGeom prst="rect">
                <a:avLst/>
              </a:prstGeom>
              <a:noFill/>
            </p:spPr>
            <p:txBody>
              <a:bodyPr wrap="square" rtlCol="0">
                <a:spAutoFit/>
              </a:bodyPr>
              <a:lstStyle/>
              <a:p>
                <a:pPr defTabSz="685800">
                  <a:defRPr/>
                </a:pPr>
                <a:r>
                  <a:rPr lang="en-US" sz="1050" dirty="0">
                    <a:solidFill>
                      <a:prstClr val="white"/>
                    </a:solidFill>
                    <a:latin typeface="Calibri" panose="020F0502020204030204"/>
                    <a:ea typeface="MS PGothic" panose="020B0600070205080204" pitchFamily="34" charset="-128"/>
                  </a:rPr>
                  <a:t>data</a:t>
                </a:r>
                <a:endParaRPr lang="en-US" sz="1350" dirty="0">
                  <a:solidFill>
                    <a:prstClr val="white"/>
                  </a:solidFill>
                  <a:latin typeface="Calibri" panose="020F0502020204030204"/>
                  <a:ea typeface="MS PGothic" panose="020B0600070205080204" pitchFamily="34" charset="-128"/>
                </a:endParaRPr>
              </a:p>
            </p:txBody>
          </p:sp>
        </p:grpSp>
        <p:grpSp>
          <p:nvGrpSpPr>
            <p:cNvPr id="167" name="Group 161">
              <a:extLst>
                <a:ext uri="{FF2B5EF4-FFF2-40B4-BE49-F238E27FC236}">
                  <a16:creationId xmlns:a16="http://schemas.microsoft.com/office/drawing/2014/main" id="{77E8EF91-AF21-9340-AC44-97C2982F9039}"/>
                </a:ext>
              </a:extLst>
            </p:cNvPr>
            <p:cNvGrpSpPr>
              <a:grpSpLocks/>
            </p:cNvGrpSpPr>
            <p:nvPr/>
          </p:nvGrpSpPr>
          <p:grpSpPr bwMode="auto">
            <a:xfrm>
              <a:off x="5854223" y="2398718"/>
              <a:ext cx="230514" cy="466725"/>
              <a:chOff x="4140" y="429"/>
              <a:chExt cx="1425" cy="2396"/>
            </a:xfrm>
          </p:grpSpPr>
          <p:sp>
            <p:nvSpPr>
              <p:cNvPr id="181" name="Freeform 162">
                <a:extLst>
                  <a:ext uri="{FF2B5EF4-FFF2-40B4-BE49-F238E27FC236}">
                    <a16:creationId xmlns:a16="http://schemas.microsoft.com/office/drawing/2014/main" id="{9E28FBA5-541A-AC4F-AE71-5951515DCF0F}"/>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dirty="0">
                  <a:solidFill>
                    <a:srgbClr val="000000"/>
                  </a:solidFill>
                  <a:latin typeface="Tahoma" panose="020B0604030504040204" pitchFamily="34" charset="0"/>
                  <a:ea typeface="ＭＳ Ｐゴシック" panose="020B0600070205080204" pitchFamily="34" charset="-128"/>
                </a:endParaRPr>
              </a:p>
            </p:txBody>
          </p:sp>
          <p:sp>
            <p:nvSpPr>
              <p:cNvPr id="182" name="Rectangle 163">
                <a:extLst>
                  <a:ext uri="{FF2B5EF4-FFF2-40B4-BE49-F238E27FC236}">
                    <a16:creationId xmlns:a16="http://schemas.microsoft.com/office/drawing/2014/main" id="{CC415C09-33EA-A142-8461-9672CCFF0F16}"/>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183" name="Freeform 164">
                <a:extLst>
                  <a:ext uri="{FF2B5EF4-FFF2-40B4-BE49-F238E27FC236}">
                    <a16:creationId xmlns:a16="http://schemas.microsoft.com/office/drawing/2014/main" id="{2A5E6FB5-B778-F24C-A601-95339A953800}"/>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dirty="0">
                  <a:solidFill>
                    <a:srgbClr val="000000"/>
                  </a:solidFill>
                  <a:latin typeface="Tahoma" panose="020B0604030504040204" pitchFamily="34" charset="0"/>
                  <a:ea typeface="ＭＳ Ｐゴシック" panose="020B0600070205080204" pitchFamily="34" charset="-128"/>
                </a:endParaRPr>
              </a:p>
            </p:txBody>
          </p:sp>
          <p:sp>
            <p:nvSpPr>
              <p:cNvPr id="184" name="Freeform 165">
                <a:extLst>
                  <a:ext uri="{FF2B5EF4-FFF2-40B4-BE49-F238E27FC236}">
                    <a16:creationId xmlns:a16="http://schemas.microsoft.com/office/drawing/2014/main" id="{70415A3C-7C91-7E46-9BA5-D62360FC3F51}"/>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dirty="0">
                  <a:solidFill>
                    <a:srgbClr val="000000"/>
                  </a:solidFill>
                  <a:latin typeface="Tahoma" panose="020B0604030504040204" pitchFamily="34" charset="0"/>
                  <a:ea typeface="ＭＳ Ｐゴシック" panose="020B0600070205080204" pitchFamily="34" charset="-128"/>
                </a:endParaRPr>
              </a:p>
            </p:txBody>
          </p:sp>
          <p:sp>
            <p:nvSpPr>
              <p:cNvPr id="185" name="Rectangle 166">
                <a:extLst>
                  <a:ext uri="{FF2B5EF4-FFF2-40B4-BE49-F238E27FC236}">
                    <a16:creationId xmlns:a16="http://schemas.microsoft.com/office/drawing/2014/main" id="{4A157385-49EC-A345-8675-63A8A4717EE4}"/>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grpSp>
            <p:nvGrpSpPr>
              <p:cNvPr id="186" name="Group 167">
                <a:extLst>
                  <a:ext uri="{FF2B5EF4-FFF2-40B4-BE49-F238E27FC236}">
                    <a16:creationId xmlns:a16="http://schemas.microsoft.com/office/drawing/2014/main" id="{1DBB8188-6E4B-DB44-A618-1833910E6891}"/>
                  </a:ext>
                </a:extLst>
              </p:cNvPr>
              <p:cNvGrpSpPr>
                <a:grpSpLocks/>
              </p:cNvGrpSpPr>
              <p:nvPr/>
            </p:nvGrpSpPr>
            <p:grpSpPr bwMode="auto">
              <a:xfrm>
                <a:off x="4749" y="668"/>
                <a:ext cx="581" cy="145"/>
                <a:chOff x="614" y="2568"/>
                <a:chExt cx="725" cy="139"/>
              </a:xfrm>
            </p:grpSpPr>
            <p:sp>
              <p:nvSpPr>
                <p:cNvPr id="211" name="AutoShape 168">
                  <a:extLst>
                    <a:ext uri="{FF2B5EF4-FFF2-40B4-BE49-F238E27FC236}">
                      <a16:creationId xmlns:a16="http://schemas.microsoft.com/office/drawing/2014/main" id="{CE1ED7B1-4BA4-A84D-9114-C8CBB4BC5149}"/>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212" name="AutoShape 169">
                  <a:extLst>
                    <a:ext uri="{FF2B5EF4-FFF2-40B4-BE49-F238E27FC236}">
                      <a16:creationId xmlns:a16="http://schemas.microsoft.com/office/drawing/2014/main" id="{B7844D79-0009-B94B-8989-919CDF6A9788}"/>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grpSp>
          <p:sp>
            <p:nvSpPr>
              <p:cNvPr id="187" name="Rectangle 170">
                <a:extLst>
                  <a:ext uri="{FF2B5EF4-FFF2-40B4-BE49-F238E27FC236}">
                    <a16:creationId xmlns:a16="http://schemas.microsoft.com/office/drawing/2014/main" id="{51286867-B08D-0C40-A917-0F4029DD6072}"/>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grpSp>
            <p:nvGrpSpPr>
              <p:cNvPr id="188" name="Group 171">
                <a:extLst>
                  <a:ext uri="{FF2B5EF4-FFF2-40B4-BE49-F238E27FC236}">
                    <a16:creationId xmlns:a16="http://schemas.microsoft.com/office/drawing/2014/main" id="{D9A8F55B-F86B-6649-A1E4-8F24F95BCCED}"/>
                  </a:ext>
                </a:extLst>
              </p:cNvPr>
              <p:cNvGrpSpPr>
                <a:grpSpLocks/>
              </p:cNvGrpSpPr>
              <p:nvPr/>
            </p:nvGrpSpPr>
            <p:grpSpPr bwMode="auto">
              <a:xfrm>
                <a:off x="4747" y="994"/>
                <a:ext cx="581" cy="134"/>
                <a:chOff x="614" y="2568"/>
                <a:chExt cx="725" cy="139"/>
              </a:xfrm>
            </p:grpSpPr>
            <p:sp>
              <p:nvSpPr>
                <p:cNvPr id="209" name="AutoShape 172">
                  <a:extLst>
                    <a:ext uri="{FF2B5EF4-FFF2-40B4-BE49-F238E27FC236}">
                      <a16:creationId xmlns:a16="http://schemas.microsoft.com/office/drawing/2014/main" id="{16943728-8B67-F648-BF99-75B1A2EB8B65}"/>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210" name="AutoShape 173">
                  <a:extLst>
                    <a:ext uri="{FF2B5EF4-FFF2-40B4-BE49-F238E27FC236}">
                      <a16:creationId xmlns:a16="http://schemas.microsoft.com/office/drawing/2014/main" id="{E5C59DE8-B381-7841-BEF2-A71119B6CD8F}"/>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grpSp>
          <p:sp>
            <p:nvSpPr>
              <p:cNvPr id="189" name="Rectangle 174">
                <a:extLst>
                  <a:ext uri="{FF2B5EF4-FFF2-40B4-BE49-F238E27FC236}">
                    <a16:creationId xmlns:a16="http://schemas.microsoft.com/office/drawing/2014/main" id="{E2A441E4-4B95-2D4B-8D2B-A39444E730C9}"/>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190" name="Rectangle 175">
                <a:extLst>
                  <a:ext uri="{FF2B5EF4-FFF2-40B4-BE49-F238E27FC236}">
                    <a16:creationId xmlns:a16="http://schemas.microsoft.com/office/drawing/2014/main" id="{4C56D3D2-1E9D-9A4E-A8E6-C02F387A41EB}"/>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grpSp>
            <p:nvGrpSpPr>
              <p:cNvPr id="191" name="Group 176">
                <a:extLst>
                  <a:ext uri="{FF2B5EF4-FFF2-40B4-BE49-F238E27FC236}">
                    <a16:creationId xmlns:a16="http://schemas.microsoft.com/office/drawing/2014/main" id="{4DEFC4BF-D38C-4E4F-8FF6-784D2ECC1D20}"/>
                  </a:ext>
                </a:extLst>
              </p:cNvPr>
              <p:cNvGrpSpPr>
                <a:grpSpLocks/>
              </p:cNvGrpSpPr>
              <p:nvPr/>
            </p:nvGrpSpPr>
            <p:grpSpPr bwMode="auto">
              <a:xfrm>
                <a:off x="4735" y="1627"/>
                <a:ext cx="582" cy="151"/>
                <a:chOff x="614" y="2568"/>
                <a:chExt cx="725" cy="139"/>
              </a:xfrm>
            </p:grpSpPr>
            <p:sp>
              <p:nvSpPr>
                <p:cNvPr id="207" name="AutoShape 177">
                  <a:extLst>
                    <a:ext uri="{FF2B5EF4-FFF2-40B4-BE49-F238E27FC236}">
                      <a16:creationId xmlns:a16="http://schemas.microsoft.com/office/drawing/2014/main" id="{1E6EF7BF-0973-4748-B890-B3787B883BAA}"/>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208" name="AutoShape 178">
                  <a:extLst>
                    <a:ext uri="{FF2B5EF4-FFF2-40B4-BE49-F238E27FC236}">
                      <a16:creationId xmlns:a16="http://schemas.microsoft.com/office/drawing/2014/main" id="{E5D7BCD8-55E5-614E-8991-523BADFCB547}"/>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grpSp>
          <p:sp>
            <p:nvSpPr>
              <p:cNvPr id="192" name="Freeform 179">
                <a:extLst>
                  <a:ext uri="{FF2B5EF4-FFF2-40B4-BE49-F238E27FC236}">
                    <a16:creationId xmlns:a16="http://schemas.microsoft.com/office/drawing/2014/main" id="{9D08C936-65B2-7540-81A7-902915A9F68D}"/>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dirty="0">
                  <a:solidFill>
                    <a:srgbClr val="000000"/>
                  </a:solidFill>
                  <a:latin typeface="Tahoma" panose="020B0604030504040204" pitchFamily="34" charset="0"/>
                  <a:ea typeface="ＭＳ Ｐゴシック" panose="020B0600070205080204" pitchFamily="34" charset="-128"/>
                </a:endParaRPr>
              </a:p>
            </p:txBody>
          </p:sp>
          <p:grpSp>
            <p:nvGrpSpPr>
              <p:cNvPr id="193" name="Group 180">
                <a:extLst>
                  <a:ext uri="{FF2B5EF4-FFF2-40B4-BE49-F238E27FC236}">
                    <a16:creationId xmlns:a16="http://schemas.microsoft.com/office/drawing/2014/main" id="{E99B1C69-E2B6-2944-ADFF-75BD1E5CCF82}"/>
                  </a:ext>
                </a:extLst>
              </p:cNvPr>
              <p:cNvGrpSpPr>
                <a:grpSpLocks/>
              </p:cNvGrpSpPr>
              <p:nvPr/>
            </p:nvGrpSpPr>
            <p:grpSpPr bwMode="auto">
              <a:xfrm>
                <a:off x="4739" y="1327"/>
                <a:ext cx="582" cy="139"/>
                <a:chOff x="614" y="2568"/>
                <a:chExt cx="725" cy="139"/>
              </a:xfrm>
            </p:grpSpPr>
            <p:sp>
              <p:nvSpPr>
                <p:cNvPr id="205" name="AutoShape 181">
                  <a:extLst>
                    <a:ext uri="{FF2B5EF4-FFF2-40B4-BE49-F238E27FC236}">
                      <a16:creationId xmlns:a16="http://schemas.microsoft.com/office/drawing/2014/main" id="{40AB9F71-EF2B-814B-9AA0-68CABE04DD9B}"/>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206" name="AutoShape 182">
                  <a:extLst>
                    <a:ext uri="{FF2B5EF4-FFF2-40B4-BE49-F238E27FC236}">
                      <a16:creationId xmlns:a16="http://schemas.microsoft.com/office/drawing/2014/main" id="{61BBD585-034C-FE44-8C4C-5732B02C9B93}"/>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grpSp>
          <p:sp>
            <p:nvSpPr>
              <p:cNvPr id="194" name="Rectangle 183">
                <a:extLst>
                  <a:ext uri="{FF2B5EF4-FFF2-40B4-BE49-F238E27FC236}">
                    <a16:creationId xmlns:a16="http://schemas.microsoft.com/office/drawing/2014/main" id="{3003C525-2BE0-154F-83E7-C0B0EEC1A63C}"/>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195" name="Freeform 184">
                <a:extLst>
                  <a:ext uri="{FF2B5EF4-FFF2-40B4-BE49-F238E27FC236}">
                    <a16:creationId xmlns:a16="http://schemas.microsoft.com/office/drawing/2014/main" id="{87688AC3-3CC5-0947-8699-28651834F6F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dirty="0">
                  <a:solidFill>
                    <a:srgbClr val="000000"/>
                  </a:solidFill>
                  <a:latin typeface="Tahoma" panose="020B0604030504040204" pitchFamily="34" charset="0"/>
                  <a:ea typeface="ＭＳ Ｐゴシック" panose="020B0600070205080204" pitchFamily="34" charset="-128"/>
                </a:endParaRPr>
              </a:p>
            </p:txBody>
          </p:sp>
          <p:sp>
            <p:nvSpPr>
              <p:cNvPr id="196" name="Freeform 185">
                <a:extLst>
                  <a:ext uri="{FF2B5EF4-FFF2-40B4-BE49-F238E27FC236}">
                    <a16:creationId xmlns:a16="http://schemas.microsoft.com/office/drawing/2014/main" id="{3B30373F-530B-FF4A-A69C-611E391F9885}"/>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dirty="0">
                  <a:solidFill>
                    <a:srgbClr val="000000"/>
                  </a:solidFill>
                  <a:latin typeface="Tahoma" panose="020B0604030504040204" pitchFamily="34" charset="0"/>
                  <a:ea typeface="ＭＳ Ｐゴシック" panose="020B0600070205080204" pitchFamily="34" charset="-128"/>
                </a:endParaRPr>
              </a:p>
            </p:txBody>
          </p:sp>
          <p:sp>
            <p:nvSpPr>
              <p:cNvPr id="197" name="Oval 186">
                <a:extLst>
                  <a:ext uri="{FF2B5EF4-FFF2-40B4-BE49-F238E27FC236}">
                    <a16:creationId xmlns:a16="http://schemas.microsoft.com/office/drawing/2014/main" id="{BE74818C-974F-C344-AF1C-A571C38F7674}"/>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198" name="Freeform 187">
                <a:extLst>
                  <a:ext uri="{FF2B5EF4-FFF2-40B4-BE49-F238E27FC236}">
                    <a16:creationId xmlns:a16="http://schemas.microsoft.com/office/drawing/2014/main" id="{C9128504-5E1F-1F4A-BF9E-EFE7472C0309}"/>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dirty="0">
                  <a:solidFill>
                    <a:srgbClr val="000000"/>
                  </a:solidFill>
                  <a:latin typeface="Tahoma" panose="020B0604030504040204" pitchFamily="34" charset="0"/>
                  <a:ea typeface="ＭＳ Ｐゴシック" panose="020B0600070205080204" pitchFamily="34" charset="-128"/>
                </a:endParaRPr>
              </a:p>
            </p:txBody>
          </p:sp>
          <p:sp>
            <p:nvSpPr>
              <p:cNvPr id="199" name="AutoShape 188">
                <a:extLst>
                  <a:ext uri="{FF2B5EF4-FFF2-40B4-BE49-F238E27FC236}">
                    <a16:creationId xmlns:a16="http://schemas.microsoft.com/office/drawing/2014/main" id="{E1404165-9D6F-1942-BB52-FCC831E9A239}"/>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200" name="AutoShape 189">
                <a:extLst>
                  <a:ext uri="{FF2B5EF4-FFF2-40B4-BE49-F238E27FC236}">
                    <a16:creationId xmlns:a16="http://schemas.microsoft.com/office/drawing/2014/main" id="{7F94C469-5406-364A-84E2-47B5F8B49B4C}"/>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201" name="Oval 190">
                <a:extLst>
                  <a:ext uri="{FF2B5EF4-FFF2-40B4-BE49-F238E27FC236}">
                    <a16:creationId xmlns:a16="http://schemas.microsoft.com/office/drawing/2014/main" id="{A0E8CAFD-652A-E647-BA6D-055C853C8A16}"/>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202" name="Oval 191">
                <a:extLst>
                  <a:ext uri="{FF2B5EF4-FFF2-40B4-BE49-F238E27FC236}">
                    <a16:creationId xmlns:a16="http://schemas.microsoft.com/office/drawing/2014/main" id="{1A58DA79-10F0-C94E-9A96-4E39E4332121}"/>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fontAlgn="base">
                  <a:spcBef>
                    <a:spcPct val="0"/>
                  </a:spcBef>
                  <a:spcAft>
                    <a:spcPct val="0"/>
                  </a:spcAft>
                  <a:defRPr/>
                </a:pPr>
                <a:endParaRPr lang="en-US" sz="1350" kern="0" dirty="0">
                  <a:solidFill>
                    <a:srgbClr val="FF0000"/>
                  </a:solidFill>
                  <a:latin typeface="Arial" charset="0"/>
                  <a:ea typeface="ＭＳ Ｐゴシック" charset="0"/>
                  <a:cs typeface="Arial" charset="0"/>
                </a:endParaRPr>
              </a:p>
            </p:txBody>
          </p:sp>
          <p:sp>
            <p:nvSpPr>
              <p:cNvPr id="203" name="Oval 192">
                <a:extLst>
                  <a:ext uri="{FF2B5EF4-FFF2-40B4-BE49-F238E27FC236}">
                    <a16:creationId xmlns:a16="http://schemas.microsoft.com/office/drawing/2014/main" id="{E5153F60-CA4E-AD46-AA61-51967FAF6727}"/>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204" name="Rectangle 193">
                <a:extLst>
                  <a:ext uri="{FF2B5EF4-FFF2-40B4-BE49-F238E27FC236}">
                    <a16:creationId xmlns:a16="http://schemas.microsoft.com/office/drawing/2014/main" id="{FDB88677-8689-BF48-AD1F-09182168736F}"/>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grpSp>
        <p:grpSp>
          <p:nvGrpSpPr>
            <p:cNvPr id="168" name="Group 167">
              <a:extLst>
                <a:ext uri="{FF2B5EF4-FFF2-40B4-BE49-F238E27FC236}">
                  <a16:creationId xmlns:a16="http://schemas.microsoft.com/office/drawing/2014/main" id="{EAFBA5EB-DA0C-3243-87AB-B89E8E79E894}"/>
                </a:ext>
              </a:extLst>
            </p:cNvPr>
            <p:cNvGrpSpPr/>
            <p:nvPr/>
          </p:nvGrpSpPr>
          <p:grpSpPr>
            <a:xfrm>
              <a:off x="2669417" y="3423937"/>
              <a:ext cx="2086764" cy="400109"/>
              <a:chOff x="7504363" y="3141846"/>
              <a:chExt cx="2086764" cy="400109"/>
            </a:xfrm>
          </p:grpSpPr>
          <p:grpSp>
            <p:nvGrpSpPr>
              <p:cNvPr id="175" name="Group 174">
                <a:extLst>
                  <a:ext uri="{FF2B5EF4-FFF2-40B4-BE49-F238E27FC236}">
                    <a16:creationId xmlns:a16="http://schemas.microsoft.com/office/drawing/2014/main" id="{11FC8479-D121-CF45-BE67-D2FC95EAF7B9}"/>
                  </a:ext>
                </a:extLst>
              </p:cNvPr>
              <p:cNvGrpSpPr/>
              <p:nvPr/>
            </p:nvGrpSpPr>
            <p:grpSpPr>
              <a:xfrm>
                <a:off x="7504363" y="3183676"/>
                <a:ext cx="2003932" cy="306163"/>
                <a:chOff x="1616358" y="2551230"/>
                <a:chExt cx="2141698" cy="218510"/>
              </a:xfrm>
            </p:grpSpPr>
            <p:sp>
              <p:nvSpPr>
                <p:cNvPr id="177" name="Rectangle 176">
                  <a:extLst>
                    <a:ext uri="{FF2B5EF4-FFF2-40B4-BE49-F238E27FC236}">
                      <a16:creationId xmlns:a16="http://schemas.microsoft.com/office/drawing/2014/main" id="{553693F6-B250-A94A-973B-A2B9E24D52C4}"/>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dirty="0">
                    <a:solidFill>
                      <a:prstClr val="white"/>
                    </a:solidFill>
                    <a:latin typeface="Calibri" panose="020F0502020204030204"/>
                  </a:endParaRPr>
                </a:p>
              </p:txBody>
            </p:sp>
            <p:sp>
              <p:nvSpPr>
                <p:cNvPr id="178" name="Oval 177">
                  <a:extLst>
                    <a:ext uri="{FF2B5EF4-FFF2-40B4-BE49-F238E27FC236}">
                      <a16:creationId xmlns:a16="http://schemas.microsoft.com/office/drawing/2014/main" id="{90731F76-7DB6-864C-9B95-2487D9D7B8DE}"/>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dirty="0">
                    <a:solidFill>
                      <a:prstClr val="white"/>
                    </a:solidFill>
                    <a:latin typeface="Calibri" panose="020F0502020204030204"/>
                  </a:endParaRPr>
                </a:p>
              </p:txBody>
            </p:sp>
            <p:sp>
              <p:nvSpPr>
                <p:cNvPr id="179" name="Oval 178">
                  <a:extLst>
                    <a:ext uri="{FF2B5EF4-FFF2-40B4-BE49-F238E27FC236}">
                      <a16:creationId xmlns:a16="http://schemas.microsoft.com/office/drawing/2014/main" id="{31CDAEAB-9168-0E4F-9A8E-E906655A076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dirty="0">
                    <a:solidFill>
                      <a:prstClr val="white"/>
                    </a:solidFill>
                    <a:latin typeface="Calibri" panose="020F0502020204030204"/>
                  </a:endParaRPr>
                </a:p>
              </p:txBody>
            </p:sp>
            <p:sp>
              <p:nvSpPr>
                <p:cNvPr id="180" name="Rectangle 179">
                  <a:extLst>
                    <a:ext uri="{FF2B5EF4-FFF2-40B4-BE49-F238E27FC236}">
                      <a16:creationId xmlns:a16="http://schemas.microsoft.com/office/drawing/2014/main" id="{34315B0F-7173-EA4C-98E3-3F4A8474AFE9}"/>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dirty="0">
                    <a:solidFill>
                      <a:prstClr val="white"/>
                    </a:solidFill>
                    <a:latin typeface="Calibri" panose="020F0502020204030204"/>
                  </a:endParaRPr>
                </a:p>
              </p:txBody>
            </p:sp>
          </p:grpSp>
          <p:sp>
            <p:nvSpPr>
              <p:cNvPr id="176" name="TextBox 175">
                <a:extLst>
                  <a:ext uri="{FF2B5EF4-FFF2-40B4-BE49-F238E27FC236}">
                    <a16:creationId xmlns:a16="http://schemas.microsoft.com/office/drawing/2014/main" id="{997FB701-F3E4-214A-918C-4E8D192B2BB3}"/>
                  </a:ext>
                </a:extLst>
              </p:cNvPr>
              <p:cNvSpPr txBox="1"/>
              <p:nvPr/>
            </p:nvSpPr>
            <p:spPr>
              <a:xfrm>
                <a:off x="7695752" y="3141846"/>
                <a:ext cx="1895375" cy="400109"/>
              </a:xfrm>
              <a:prstGeom prst="rect">
                <a:avLst/>
              </a:prstGeom>
              <a:noFill/>
            </p:spPr>
            <p:txBody>
              <a:bodyPr wrap="none" rtlCol="0">
                <a:spAutoFit/>
              </a:bodyPr>
              <a:lstStyle/>
              <a:p>
                <a:pPr defTabSz="685800">
                  <a:defRPr/>
                </a:pPr>
                <a:r>
                  <a:rPr lang="en-US" sz="1350" dirty="0">
                    <a:solidFill>
                      <a:prstClr val="white"/>
                    </a:solidFill>
                    <a:latin typeface="Calibri" panose="020F0502020204030204"/>
                    <a:ea typeface="MS PGothic" panose="020B0600070205080204" pitchFamily="34" charset="-128"/>
                  </a:rPr>
                  <a:t>reliable channel</a:t>
                </a:r>
              </a:p>
            </p:txBody>
          </p:sp>
        </p:grpSp>
        <p:cxnSp>
          <p:nvCxnSpPr>
            <p:cNvPr id="169" name="Straight Connector 168">
              <a:extLst>
                <a:ext uri="{FF2B5EF4-FFF2-40B4-BE49-F238E27FC236}">
                  <a16:creationId xmlns:a16="http://schemas.microsoft.com/office/drawing/2014/main" id="{82CF18A5-E8B1-C44A-855D-BC2E13F5D131}"/>
                </a:ext>
              </a:extLst>
            </p:cNvPr>
            <p:cNvCxnSpPr>
              <a:cxnSpLocks/>
            </p:cNvCxnSpPr>
            <p:nvPr/>
          </p:nvCxnSpPr>
          <p:spPr>
            <a:xfrm>
              <a:off x="1082232" y="3325543"/>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70" name="Bent-Up Arrow 169">
              <a:extLst>
                <a:ext uri="{FF2B5EF4-FFF2-40B4-BE49-F238E27FC236}">
                  <a16:creationId xmlns:a16="http://schemas.microsoft.com/office/drawing/2014/main" id="{35B9DBBD-4E46-054F-AF2A-3048455F5FA1}"/>
                </a:ext>
              </a:extLst>
            </p:cNvPr>
            <p:cNvSpPr/>
            <p:nvPr/>
          </p:nvSpPr>
          <p:spPr>
            <a:xfrm rot="5400000">
              <a:off x="2152182" y="3067004"/>
              <a:ext cx="462111" cy="773811"/>
            </a:xfrm>
            <a:prstGeom prst="bentUpArrow">
              <a:avLst>
                <a:gd name="adj1" fmla="val 7999"/>
                <a:gd name="adj2" fmla="val 16334"/>
                <a:gd name="adj3" fmla="val 213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panose="020F0502020204030204"/>
              </a:endParaRPr>
            </a:p>
          </p:txBody>
        </p:sp>
        <p:cxnSp>
          <p:nvCxnSpPr>
            <p:cNvPr id="171" name="Straight Connector 170">
              <a:extLst>
                <a:ext uri="{FF2B5EF4-FFF2-40B4-BE49-F238E27FC236}">
                  <a16:creationId xmlns:a16="http://schemas.microsoft.com/office/drawing/2014/main" id="{CFAA8010-49E9-EB46-BD2B-D57E00E6F5CD}"/>
                </a:ext>
              </a:extLst>
            </p:cNvPr>
            <p:cNvCxnSpPr>
              <a:cxnSpLocks/>
            </p:cNvCxnSpPr>
            <p:nvPr/>
          </p:nvCxnSpPr>
          <p:spPr>
            <a:xfrm>
              <a:off x="4645151" y="3325543"/>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72" name="TextBox 171">
              <a:extLst>
                <a:ext uri="{FF2B5EF4-FFF2-40B4-BE49-F238E27FC236}">
                  <a16:creationId xmlns:a16="http://schemas.microsoft.com/office/drawing/2014/main" id="{F1100341-F7A9-1D41-8489-9128E671B607}"/>
                </a:ext>
              </a:extLst>
            </p:cNvPr>
            <p:cNvSpPr txBox="1"/>
            <p:nvPr/>
          </p:nvSpPr>
          <p:spPr>
            <a:xfrm>
              <a:off x="737513" y="3044384"/>
              <a:ext cx="1143602" cy="338555"/>
            </a:xfrm>
            <a:prstGeom prst="rect">
              <a:avLst/>
            </a:prstGeom>
            <a:noFill/>
          </p:spPr>
          <p:txBody>
            <a:bodyPr wrap="none" rtlCol="0">
              <a:spAutoFit/>
            </a:bodyPr>
            <a:lstStyle/>
            <a:p>
              <a:pPr defTabSz="685800">
                <a:defRPr/>
              </a:pPr>
              <a:r>
                <a:rPr lang="en-US" sz="1050" dirty="0">
                  <a:solidFill>
                    <a:prstClr val="black"/>
                  </a:solidFill>
                  <a:latin typeface="Calibri" panose="020F0502020204030204"/>
                  <a:ea typeface="MS PGothic" panose="020B0600070205080204" pitchFamily="34" charset="-128"/>
                </a:rPr>
                <a:t>application</a:t>
              </a:r>
              <a:endParaRPr lang="en-US" sz="1350" dirty="0">
                <a:solidFill>
                  <a:prstClr val="black"/>
                </a:solidFill>
                <a:latin typeface="Calibri" panose="020F0502020204030204"/>
                <a:ea typeface="MS PGothic" panose="020B0600070205080204" pitchFamily="34" charset="-128"/>
              </a:endParaRPr>
            </a:p>
          </p:txBody>
        </p:sp>
        <p:sp>
          <p:nvSpPr>
            <p:cNvPr id="173" name="TextBox 172">
              <a:extLst>
                <a:ext uri="{FF2B5EF4-FFF2-40B4-BE49-F238E27FC236}">
                  <a16:creationId xmlns:a16="http://schemas.microsoft.com/office/drawing/2014/main" id="{30DCEE24-EC49-B244-B451-278656DCCEBE}"/>
                </a:ext>
              </a:extLst>
            </p:cNvPr>
            <p:cNvSpPr txBox="1"/>
            <p:nvPr/>
          </p:nvSpPr>
          <p:spPr>
            <a:xfrm>
              <a:off x="828116" y="3272132"/>
              <a:ext cx="1008841" cy="338555"/>
            </a:xfrm>
            <a:prstGeom prst="rect">
              <a:avLst/>
            </a:prstGeom>
            <a:noFill/>
          </p:spPr>
          <p:txBody>
            <a:bodyPr wrap="none" rtlCol="0">
              <a:spAutoFit/>
            </a:bodyPr>
            <a:lstStyle/>
            <a:p>
              <a:pPr defTabSz="685800">
                <a:defRPr/>
              </a:pPr>
              <a:r>
                <a:rPr lang="en-US" sz="1050" dirty="0">
                  <a:solidFill>
                    <a:prstClr val="black"/>
                  </a:solidFill>
                  <a:latin typeface="Calibri" panose="020F0502020204030204"/>
                  <a:ea typeface="MS PGothic" panose="020B0600070205080204" pitchFamily="34" charset="-128"/>
                </a:rPr>
                <a:t>transport</a:t>
              </a:r>
              <a:endParaRPr lang="en-US" sz="1350" dirty="0">
                <a:solidFill>
                  <a:prstClr val="black"/>
                </a:solidFill>
                <a:latin typeface="Calibri" panose="020F0502020204030204"/>
                <a:ea typeface="MS PGothic" panose="020B0600070205080204" pitchFamily="34" charset="-128"/>
              </a:endParaRPr>
            </a:p>
          </p:txBody>
        </p:sp>
        <p:sp>
          <p:nvSpPr>
            <p:cNvPr id="174" name="TextBox 173">
              <a:extLst>
                <a:ext uri="{FF2B5EF4-FFF2-40B4-BE49-F238E27FC236}">
                  <a16:creationId xmlns:a16="http://schemas.microsoft.com/office/drawing/2014/main" id="{15EB50A4-0F12-A743-8A7B-907E5EE4A2F5}"/>
                </a:ext>
              </a:extLst>
            </p:cNvPr>
            <p:cNvSpPr txBox="1"/>
            <p:nvPr/>
          </p:nvSpPr>
          <p:spPr>
            <a:xfrm flipH="1">
              <a:off x="1817206" y="4010900"/>
              <a:ext cx="4025651" cy="492443"/>
            </a:xfrm>
            <a:prstGeom prst="rect">
              <a:avLst/>
            </a:prstGeom>
            <a:noFill/>
          </p:spPr>
          <p:txBody>
            <a:bodyPr wrap="square" rtlCol="0">
              <a:spAutoFit/>
            </a:bodyPr>
            <a:lstStyle/>
            <a:p>
              <a:pPr defTabSz="685800">
                <a:defRPr/>
              </a:pPr>
              <a:r>
                <a:rPr lang="en-US" dirty="0">
                  <a:solidFill>
                    <a:prstClr val="black"/>
                  </a:solidFill>
                  <a:latin typeface="Calibri" panose="020F0502020204030204"/>
                  <a:ea typeface="MS PGothic" panose="020B0600070205080204" pitchFamily="34" charset="-128"/>
                </a:rPr>
                <a:t>reliable service </a:t>
              </a:r>
              <a:r>
                <a:rPr lang="en-US" i="1" dirty="0">
                  <a:solidFill>
                    <a:srgbClr val="C00000"/>
                  </a:solidFill>
                  <a:latin typeface="Calibri" panose="020F0502020204030204"/>
                  <a:ea typeface="MS PGothic" panose="020B0600070205080204" pitchFamily="34" charset="-128"/>
                </a:rPr>
                <a:t>abstraction</a:t>
              </a:r>
            </a:p>
          </p:txBody>
        </p:sp>
      </p:grpSp>
      <p:sp>
        <p:nvSpPr>
          <p:cNvPr id="66" name="Slide Number Placeholder 2">
            <a:extLst>
              <a:ext uri="{FF2B5EF4-FFF2-40B4-BE49-F238E27FC236}">
                <a16:creationId xmlns:a16="http://schemas.microsoft.com/office/drawing/2014/main" id="{F496148B-2840-6E48-8844-F185577E4A6A}"/>
              </a:ext>
            </a:extLst>
          </p:cNvPr>
          <p:cNvSpPr>
            <a:spLocks noGrp="1"/>
          </p:cNvSpPr>
          <p:nvPr>
            <p:ph type="sldNum" sz="quarter" idx="4294967295"/>
          </p:nvPr>
        </p:nvSpPr>
        <p:spPr>
          <a:xfrm>
            <a:off x="8438712" y="5689567"/>
            <a:ext cx="2057400" cy="273844"/>
          </a:xfrm>
        </p:spPr>
        <p:txBody>
          <a:bodyPr/>
          <a:lstStyle/>
          <a:p>
            <a:pPr eaLnBrk="0" fontAlgn="base" hangingPunct="0">
              <a:spcBef>
                <a:spcPct val="0"/>
              </a:spcBef>
              <a:spcAft>
                <a:spcPct val="0"/>
              </a:spcAft>
            </a:pPr>
            <a:r>
              <a:rPr lang="en-US" dirty="0">
                <a:solidFill>
                  <a:srgbClr val="000000"/>
                </a:solidFill>
                <a:latin typeface="Tahoma" panose="020B0604030504040204" pitchFamily="34" charset="0"/>
                <a:ea typeface="MS PGothic" panose="020B0600070205080204" pitchFamily="34" charset="-128"/>
              </a:rPr>
              <a:t>Transport Layer: 3-</a:t>
            </a:r>
            <a:fld id="{C4204591-24BD-A542-B9D5-F8D8A88D2FEE}" type="slidenum">
              <a:rPr lang="en-US">
                <a:solidFill>
                  <a:srgbClr val="000000"/>
                </a:solidFill>
                <a:latin typeface="Tahoma" panose="020B0604030504040204" pitchFamily="34" charset="0"/>
                <a:ea typeface="MS PGothic" panose="020B0600070205080204" pitchFamily="34" charset="-128"/>
              </a:rPr>
              <a:pPr eaLnBrk="0" fontAlgn="base" hangingPunct="0">
                <a:spcBef>
                  <a:spcPct val="0"/>
                </a:spcBef>
                <a:spcAft>
                  <a:spcPct val="0"/>
                </a:spcAft>
              </a:pPr>
              <a:t>15</a:t>
            </a:fld>
            <a:endParaRPr lang="en-US" dirty="0">
              <a:solidFill>
                <a:srgbClr val="000000"/>
              </a:solidFill>
              <a:latin typeface="Tahoma" panose="020B0604030504040204" pitchFamily="34" charset="0"/>
              <a:ea typeface="MS PGothic" panose="020B0600070205080204" pitchFamily="34" charset="-128"/>
            </a:endParaRPr>
          </a:p>
        </p:txBody>
      </p:sp>
      <p:pic>
        <p:nvPicPr>
          <p:cNvPr id="68" name="Picture 8" descr="underline_bas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4214" y="885825"/>
            <a:ext cx="77692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Rectangle 2"/>
          <p:cNvSpPr>
            <a:spLocks noGrp="1" noChangeArrowheads="1"/>
          </p:cNvSpPr>
          <p:nvPr>
            <p:ph type="title"/>
          </p:nvPr>
        </p:nvSpPr>
        <p:spPr>
          <a:xfrm>
            <a:off x="1946275" y="95250"/>
            <a:ext cx="7772400" cy="1143000"/>
          </a:xfrm>
        </p:spPr>
        <p:txBody>
          <a:bodyPr/>
          <a:lstStyle/>
          <a:p>
            <a:pPr>
              <a:defRPr/>
            </a:pPr>
            <a:r>
              <a:rPr lang="en-US">
                <a:ea typeface="ＭＳ Ｐゴシック" charset="0"/>
                <a:cs typeface="+mj-cs"/>
              </a:rPr>
              <a:t>Principles of reliable data transfer</a:t>
            </a:r>
            <a:endParaRPr lang="en-US" sz="4800">
              <a:ea typeface="ＭＳ Ｐゴシック" charset="0"/>
              <a:cs typeface="+mj-cs"/>
            </a:endParaRPr>
          </a:p>
        </p:txBody>
      </p:sp>
    </p:spTree>
    <p:extLst>
      <p:ext uri="{BB962C8B-B14F-4D97-AF65-F5344CB8AC3E}">
        <p14:creationId xmlns:p14="http://schemas.microsoft.com/office/powerpoint/2010/main" val="7524217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7D89CDE-A98B-A64B-A840-9A38508B9B43}"/>
              </a:ext>
            </a:extLst>
          </p:cNvPr>
          <p:cNvGrpSpPr/>
          <p:nvPr/>
        </p:nvGrpSpPr>
        <p:grpSpPr>
          <a:xfrm>
            <a:off x="6193561" y="2282929"/>
            <a:ext cx="4198938" cy="3094846"/>
            <a:chOff x="6226081" y="2364366"/>
            <a:chExt cx="5598584" cy="4126462"/>
          </a:xfrm>
        </p:grpSpPr>
        <p:grpSp>
          <p:nvGrpSpPr>
            <p:cNvPr id="98" name="Group 97">
              <a:extLst>
                <a:ext uri="{FF2B5EF4-FFF2-40B4-BE49-F238E27FC236}">
                  <a16:creationId xmlns:a16="http://schemas.microsoft.com/office/drawing/2014/main" id="{6F69B15D-5882-BD4E-83B7-5C85A253A430}"/>
                </a:ext>
              </a:extLst>
            </p:cNvPr>
            <p:cNvGrpSpPr/>
            <p:nvPr/>
          </p:nvGrpSpPr>
          <p:grpSpPr>
            <a:xfrm>
              <a:off x="6944646" y="2545250"/>
              <a:ext cx="1245036" cy="603088"/>
              <a:chOff x="9852456" y="608434"/>
              <a:chExt cx="1245036" cy="603088"/>
            </a:xfrm>
          </p:grpSpPr>
          <p:sp>
            <p:nvSpPr>
              <p:cNvPr id="157" name="Oval 19">
                <a:extLst>
                  <a:ext uri="{FF2B5EF4-FFF2-40B4-BE49-F238E27FC236}">
                    <a16:creationId xmlns:a16="http://schemas.microsoft.com/office/drawing/2014/main" id="{056D9101-B295-BE4A-9002-B9C75319D4B3}"/>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Calibri" panose="020F0502020204030204"/>
                  <a:ea typeface="ＭＳ Ｐゴシック" charset="0"/>
                </a:endParaRPr>
              </a:p>
            </p:txBody>
          </p:sp>
          <p:sp>
            <p:nvSpPr>
              <p:cNvPr id="158" name="TextBox 157">
                <a:extLst>
                  <a:ext uri="{FF2B5EF4-FFF2-40B4-BE49-F238E27FC236}">
                    <a16:creationId xmlns:a16="http://schemas.microsoft.com/office/drawing/2014/main" id="{B98075D5-1094-EA42-8C93-9C2D954BC121}"/>
                  </a:ext>
                </a:extLst>
              </p:cNvPr>
              <p:cNvSpPr txBox="1"/>
              <p:nvPr/>
            </p:nvSpPr>
            <p:spPr>
              <a:xfrm>
                <a:off x="9935581" y="645213"/>
                <a:ext cx="1106491" cy="566309"/>
              </a:xfrm>
              <a:prstGeom prst="rect">
                <a:avLst/>
              </a:prstGeom>
              <a:noFill/>
            </p:spPr>
            <p:txBody>
              <a:bodyPr wrap="square" rtlCol="0">
                <a:spAutoFit/>
              </a:bodyPr>
              <a:lstStyle/>
              <a:p>
                <a:pPr algn="ctr" defTabSz="685800">
                  <a:lnSpc>
                    <a:spcPct val="80000"/>
                  </a:lnSpc>
                  <a:defRPr/>
                </a:pPr>
                <a:r>
                  <a:rPr lang="en-US" sz="1350" dirty="0">
                    <a:solidFill>
                      <a:prstClr val="black"/>
                    </a:solidFill>
                    <a:latin typeface="Calibri" panose="020F0502020204030204"/>
                    <a:ea typeface="MS PGothic" panose="020B0600070205080204" pitchFamily="34" charset="-128"/>
                  </a:rPr>
                  <a:t>sending process</a:t>
                </a:r>
              </a:p>
            </p:txBody>
          </p:sp>
        </p:grpSp>
        <p:grpSp>
          <p:nvGrpSpPr>
            <p:cNvPr id="99" name="Group 98">
              <a:extLst>
                <a:ext uri="{FF2B5EF4-FFF2-40B4-BE49-F238E27FC236}">
                  <a16:creationId xmlns:a16="http://schemas.microsoft.com/office/drawing/2014/main" id="{5402A96E-C536-5E4C-BB36-5F57DDFFE613}"/>
                </a:ext>
              </a:extLst>
            </p:cNvPr>
            <p:cNvGrpSpPr/>
            <p:nvPr/>
          </p:nvGrpSpPr>
          <p:grpSpPr>
            <a:xfrm>
              <a:off x="7541116" y="2997281"/>
              <a:ext cx="635024" cy="369332"/>
              <a:chOff x="9950444" y="999755"/>
              <a:chExt cx="635024" cy="369332"/>
            </a:xfrm>
          </p:grpSpPr>
          <p:sp>
            <p:nvSpPr>
              <p:cNvPr id="155" name="Rectangle 154">
                <a:extLst>
                  <a:ext uri="{FF2B5EF4-FFF2-40B4-BE49-F238E27FC236}">
                    <a16:creationId xmlns:a16="http://schemas.microsoft.com/office/drawing/2014/main" id="{0D3BE65A-11E7-ED41-B532-DDED3A87485C}"/>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panose="020F0502020204030204"/>
                </a:endParaRPr>
              </a:p>
            </p:txBody>
          </p:sp>
          <p:sp>
            <p:nvSpPr>
              <p:cNvPr id="156" name="TextBox 155">
                <a:extLst>
                  <a:ext uri="{FF2B5EF4-FFF2-40B4-BE49-F238E27FC236}">
                    <a16:creationId xmlns:a16="http://schemas.microsoft.com/office/drawing/2014/main" id="{05315891-C43B-4E47-AA7C-98881DCEDB55}"/>
                  </a:ext>
                </a:extLst>
              </p:cNvPr>
              <p:cNvSpPr txBox="1"/>
              <p:nvPr/>
            </p:nvSpPr>
            <p:spPr>
              <a:xfrm>
                <a:off x="9950444" y="999755"/>
                <a:ext cx="635024" cy="369332"/>
              </a:xfrm>
              <a:prstGeom prst="rect">
                <a:avLst/>
              </a:prstGeom>
              <a:noFill/>
            </p:spPr>
            <p:txBody>
              <a:bodyPr wrap="square" rtlCol="0">
                <a:spAutoFit/>
              </a:bodyPr>
              <a:lstStyle/>
              <a:p>
                <a:pPr defTabSz="685800">
                  <a:defRPr/>
                </a:pPr>
                <a:r>
                  <a:rPr lang="en-US" sz="1200" dirty="0">
                    <a:solidFill>
                      <a:prstClr val="white"/>
                    </a:solidFill>
                    <a:latin typeface="Calibri" panose="020F0502020204030204"/>
                    <a:ea typeface="MS PGothic" panose="020B0600070205080204" pitchFamily="34" charset="-128"/>
                  </a:rPr>
                  <a:t>data</a:t>
                </a:r>
                <a:endParaRPr lang="en-US" sz="1350" dirty="0">
                  <a:solidFill>
                    <a:prstClr val="white"/>
                  </a:solidFill>
                  <a:latin typeface="Calibri" panose="020F0502020204030204"/>
                  <a:ea typeface="MS PGothic" panose="020B0600070205080204" pitchFamily="34" charset="-128"/>
                </a:endParaRPr>
              </a:p>
            </p:txBody>
          </p:sp>
        </p:grpSp>
        <p:grpSp>
          <p:nvGrpSpPr>
            <p:cNvPr id="100" name="Group 194">
              <a:extLst>
                <a:ext uri="{FF2B5EF4-FFF2-40B4-BE49-F238E27FC236}">
                  <a16:creationId xmlns:a16="http://schemas.microsoft.com/office/drawing/2014/main" id="{54168ABB-31DA-FD4E-B361-85C3C0971BE8}"/>
                </a:ext>
              </a:extLst>
            </p:cNvPr>
            <p:cNvGrpSpPr>
              <a:grpSpLocks/>
            </p:cNvGrpSpPr>
            <p:nvPr/>
          </p:nvGrpSpPr>
          <p:grpSpPr bwMode="auto">
            <a:xfrm>
              <a:off x="6677899" y="2425781"/>
              <a:ext cx="545509" cy="512284"/>
              <a:chOff x="-44" y="1473"/>
              <a:chExt cx="981" cy="1105"/>
            </a:xfrm>
          </p:grpSpPr>
          <p:pic>
            <p:nvPicPr>
              <p:cNvPr id="153" name="Picture 195" descr="desktop_computer_stylized_medium">
                <a:extLst>
                  <a:ext uri="{FF2B5EF4-FFF2-40B4-BE49-F238E27FC236}">
                    <a16:creationId xmlns:a16="http://schemas.microsoft.com/office/drawing/2014/main" id="{272E925C-57A6-144C-A625-180C395BBE2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Freeform 196">
                <a:extLst>
                  <a:ext uri="{FF2B5EF4-FFF2-40B4-BE49-F238E27FC236}">
                    <a16:creationId xmlns:a16="http://schemas.microsoft.com/office/drawing/2014/main" id="{5E936CF8-605C-F948-973D-474011FE90E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kern="0" dirty="0">
                  <a:solidFill>
                    <a:srgbClr val="000000"/>
                  </a:solidFill>
                  <a:latin typeface="Tahoma" panose="020B0604030504040204" pitchFamily="34" charset="0"/>
                  <a:ea typeface="ＭＳ Ｐゴシック" panose="020B0600070205080204" pitchFamily="34" charset="-128"/>
                </a:endParaRPr>
              </a:p>
            </p:txBody>
          </p:sp>
        </p:grpSp>
        <p:grpSp>
          <p:nvGrpSpPr>
            <p:cNvPr id="101" name="Group 100">
              <a:extLst>
                <a:ext uri="{FF2B5EF4-FFF2-40B4-BE49-F238E27FC236}">
                  <a16:creationId xmlns:a16="http://schemas.microsoft.com/office/drawing/2014/main" id="{94E6CD2B-9DBD-9847-AE43-1F20A9F4B7A7}"/>
                </a:ext>
              </a:extLst>
            </p:cNvPr>
            <p:cNvGrpSpPr/>
            <p:nvPr/>
          </p:nvGrpSpPr>
          <p:grpSpPr>
            <a:xfrm>
              <a:off x="10189724" y="2496350"/>
              <a:ext cx="1245036" cy="603088"/>
              <a:chOff x="9852456" y="608434"/>
              <a:chExt cx="1245036" cy="603088"/>
            </a:xfrm>
          </p:grpSpPr>
          <p:sp>
            <p:nvSpPr>
              <p:cNvPr id="151" name="Oval 19">
                <a:extLst>
                  <a:ext uri="{FF2B5EF4-FFF2-40B4-BE49-F238E27FC236}">
                    <a16:creationId xmlns:a16="http://schemas.microsoft.com/office/drawing/2014/main" id="{65C8DA48-6ECB-6D4D-80B9-2E7231D021E7}"/>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Calibri" panose="020F0502020204030204"/>
                  <a:ea typeface="ＭＳ Ｐゴシック" charset="0"/>
                </a:endParaRPr>
              </a:p>
            </p:txBody>
          </p:sp>
          <p:sp>
            <p:nvSpPr>
              <p:cNvPr id="152" name="TextBox 151">
                <a:extLst>
                  <a:ext uri="{FF2B5EF4-FFF2-40B4-BE49-F238E27FC236}">
                    <a16:creationId xmlns:a16="http://schemas.microsoft.com/office/drawing/2014/main" id="{F98362D2-A31F-1547-A061-D0BD0AD53B62}"/>
                  </a:ext>
                </a:extLst>
              </p:cNvPr>
              <p:cNvSpPr txBox="1"/>
              <p:nvPr/>
            </p:nvSpPr>
            <p:spPr>
              <a:xfrm>
                <a:off x="9935581" y="645213"/>
                <a:ext cx="1106491" cy="566309"/>
              </a:xfrm>
              <a:prstGeom prst="rect">
                <a:avLst/>
              </a:prstGeom>
              <a:noFill/>
            </p:spPr>
            <p:txBody>
              <a:bodyPr wrap="square" rtlCol="0">
                <a:spAutoFit/>
              </a:bodyPr>
              <a:lstStyle/>
              <a:p>
                <a:pPr algn="ctr" defTabSz="685800">
                  <a:lnSpc>
                    <a:spcPct val="80000"/>
                  </a:lnSpc>
                  <a:defRPr/>
                </a:pPr>
                <a:r>
                  <a:rPr lang="en-US" sz="1350" dirty="0">
                    <a:solidFill>
                      <a:prstClr val="black"/>
                    </a:solidFill>
                    <a:latin typeface="Calibri" panose="020F0502020204030204"/>
                    <a:ea typeface="MS PGothic" panose="020B0600070205080204" pitchFamily="34" charset="-128"/>
                  </a:rPr>
                  <a:t>receiving process</a:t>
                </a:r>
              </a:p>
            </p:txBody>
          </p:sp>
        </p:grpSp>
        <p:grpSp>
          <p:nvGrpSpPr>
            <p:cNvPr id="102" name="Group 101">
              <a:extLst>
                <a:ext uri="{FF2B5EF4-FFF2-40B4-BE49-F238E27FC236}">
                  <a16:creationId xmlns:a16="http://schemas.microsoft.com/office/drawing/2014/main" id="{E2053A92-714B-3A4D-BA72-E2002B5EB226}"/>
                </a:ext>
              </a:extLst>
            </p:cNvPr>
            <p:cNvGrpSpPr/>
            <p:nvPr/>
          </p:nvGrpSpPr>
          <p:grpSpPr>
            <a:xfrm>
              <a:off x="10248853" y="2969571"/>
              <a:ext cx="631688" cy="369332"/>
              <a:chOff x="9678159" y="981583"/>
              <a:chExt cx="631688" cy="369332"/>
            </a:xfrm>
          </p:grpSpPr>
          <p:sp>
            <p:nvSpPr>
              <p:cNvPr id="149" name="Rectangle 148">
                <a:extLst>
                  <a:ext uri="{FF2B5EF4-FFF2-40B4-BE49-F238E27FC236}">
                    <a16:creationId xmlns:a16="http://schemas.microsoft.com/office/drawing/2014/main" id="{87AF5445-F895-274D-B4CA-4B559C14920A}"/>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panose="020F0502020204030204"/>
                </a:endParaRPr>
              </a:p>
            </p:txBody>
          </p:sp>
          <p:sp>
            <p:nvSpPr>
              <p:cNvPr id="150" name="TextBox 149">
                <a:extLst>
                  <a:ext uri="{FF2B5EF4-FFF2-40B4-BE49-F238E27FC236}">
                    <a16:creationId xmlns:a16="http://schemas.microsoft.com/office/drawing/2014/main" id="{405D7A89-0963-7D45-9872-8A6C26AFF4EB}"/>
                  </a:ext>
                </a:extLst>
              </p:cNvPr>
              <p:cNvSpPr txBox="1"/>
              <p:nvPr/>
            </p:nvSpPr>
            <p:spPr>
              <a:xfrm>
                <a:off x="9678159" y="981583"/>
                <a:ext cx="631688" cy="369332"/>
              </a:xfrm>
              <a:prstGeom prst="rect">
                <a:avLst/>
              </a:prstGeom>
              <a:noFill/>
            </p:spPr>
            <p:txBody>
              <a:bodyPr wrap="square" rtlCol="0">
                <a:spAutoFit/>
              </a:bodyPr>
              <a:lstStyle/>
              <a:p>
                <a:pPr defTabSz="685800">
                  <a:defRPr/>
                </a:pPr>
                <a:r>
                  <a:rPr lang="en-US" sz="1200" dirty="0">
                    <a:solidFill>
                      <a:prstClr val="white"/>
                    </a:solidFill>
                    <a:latin typeface="Calibri" panose="020F0502020204030204"/>
                    <a:ea typeface="MS PGothic" panose="020B0600070205080204" pitchFamily="34" charset="-128"/>
                  </a:rPr>
                  <a:t>data</a:t>
                </a:r>
                <a:endParaRPr lang="en-US" sz="1350" dirty="0">
                  <a:solidFill>
                    <a:prstClr val="white"/>
                  </a:solidFill>
                  <a:latin typeface="Calibri" panose="020F0502020204030204"/>
                  <a:ea typeface="MS PGothic" panose="020B0600070205080204" pitchFamily="34" charset="-128"/>
                </a:endParaRPr>
              </a:p>
            </p:txBody>
          </p:sp>
        </p:grpSp>
        <p:grpSp>
          <p:nvGrpSpPr>
            <p:cNvPr id="103" name="Group 161">
              <a:extLst>
                <a:ext uri="{FF2B5EF4-FFF2-40B4-BE49-F238E27FC236}">
                  <a16:creationId xmlns:a16="http://schemas.microsoft.com/office/drawing/2014/main" id="{72242579-6133-6C4E-BF67-26CF5BCBECC7}"/>
                </a:ext>
              </a:extLst>
            </p:cNvPr>
            <p:cNvGrpSpPr>
              <a:grpSpLocks/>
            </p:cNvGrpSpPr>
            <p:nvPr/>
          </p:nvGrpSpPr>
          <p:grpSpPr bwMode="auto">
            <a:xfrm>
              <a:off x="11287371" y="2364366"/>
              <a:ext cx="230514" cy="466725"/>
              <a:chOff x="4140" y="429"/>
              <a:chExt cx="1425" cy="2396"/>
            </a:xfrm>
          </p:grpSpPr>
          <p:sp>
            <p:nvSpPr>
              <p:cNvPr id="117" name="Freeform 162">
                <a:extLst>
                  <a:ext uri="{FF2B5EF4-FFF2-40B4-BE49-F238E27FC236}">
                    <a16:creationId xmlns:a16="http://schemas.microsoft.com/office/drawing/2014/main" id="{508C64E2-5C75-8B42-912F-0F4DAB5E11F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dirty="0">
                  <a:solidFill>
                    <a:srgbClr val="000000"/>
                  </a:solidFill>
                  <a:latin typeface="Tahoma" panose="020B0604030504040204" pitchFamily="34" charset="0"/>
                  <a:ea typeface="ＭＳ Ｐゴシック" panose="020B0600070205080204" pitchFamily="34" charset="-128"/>
                </a:endParaRPr>
              </a:p>
            </p:txBody>
          </p:sp>
          <p:sp>
            <p:nvSpPr>
              <p:cNvPr id="118" name="Rectangle 163">
                <a:extLst>
                  <a:ext uri="{FF2B5EF4-FFF2-40B4-BE49-F238E27FC236}">
                    <a16:creationId xmlns:a16="http://schemas.microsoft.com/office/drawing/2014/main" id="{1F2031F6-89EC-AD4C-B442-1E0A3C270EA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119" name="Freeform 164">
                <a:extLst>
                  <a:ext uri="{FF2B5EF4-FFF2-40B4-BE49-F238E27FC236}">
                    <a16:creationId xmlns:a16="http://schemas.microsoft.com/office/drawing/2014/main" id="{0BA0DD87-2FD6-244B-82C8-88C2D0A5833C}"/>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dirty="0">
                  <a:solidFill>
                    <a:srgbClr val="000000"/>
                  </a:solidFill>
                  <a:latin typeface="Tahoma" panose="020B0604030504040204" pitchFamily="34" charset="0"/>
                  <a:ea typeface="ＭＳ Ｐゴシック" panose="020B0600070205080204" pitchFamily="34" charset="-128"/>
                </a:endParaRPr>
              </a:p>
            </p:txBody>
          </p:sp>
          <p:sp>
            <p:nvSpPr>
              <p:cNvPr id="120" name="Freeform 165">
                <a:extLst>
                  <a:ext uri="{FF2B5EF4-FFF2-40B4-BE49-F238E27FC236}">
                    <a16:creationId xmlns:a16="http://schemas.microsoft.com/office/drawing/2014/main" id="{7207167F-9D03-3F47-8166-127D9E26F058}"/>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dirty="0">
                  <a:solidFill>
                    <a:srgbClr val="000000"/>
                  </a:solidFill>
                  <a:latin typeface="Tahoma" panose="020B0604030504040204" pitchFamily="34" charset="0"/>
                  <a:ea typeface="ＭＳ Ｐゴシック" panose="020B0600070205080204" pitchFamily="34" charset="-128"/>
                </a:endParaRPr>
              </a:p>
            </p:txBody>
          </p:sp>
          <p:sp>
            <p:nvSpPr>
              <p:cNvPr id="121" name="Rectangle 166">
                <a:extLst>
                  <a:ext uri="{FF2B5EF4-FFF2-40B4-BE49-F238E27FC236}">
                    <a16:creationId xmlns:a16="http://schemas.microsoft.com/office/drawing/2014/main" id="{D8ACE697-B009-5441-8959-DAC8BF3B1CB8}"/>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grpSp>
            <p:nvGrpSpPr>
              <p:cNvPr id="122" name="Group 167">
                <a:extLst>
                  <a:ext uri="{FF2B5EF4-FFF2-40B4-BE49-F238E27FC236}">
                    <a16:creationId xmlns:a16="http://schemas.microsoft.com/office/drawing/2014/main" id="{AFAFE92F-768B-0E40-8189-F135D4962862}"/>
                  </a:ext>
                </a:extLst>
              </p:cNvPr>
              <p:cNvGrpSpPr>
                <a:grpSpLocks/>
              </p:cNvGrpSpPr>
              <p:nvPr/>
            </p:nvGrpSpPr>
            <p:grpSpPr bwMode="auto">
              <a:xfrm>
                <a:off x="4749" y="668"/>
                <a:ext cx="581" cy="145"/>
                <a:chOff x="614" y="2568"/>
                <a:chExt cx="725" cy="139"/>
              </a:xfrm>
            </p:grpSpPr>
            <p:sp>
              <p:nvSpPr>
                <p:cNvPr id="147" name="AutoShape 168">
                  <a:extLst>
                    <a:ext uri="{FF2B5EF4-FFF2-40B4-BE49-F238E27FC236}">
                      <a16:creationId xmlns:a16="http://schemas.microsoft.com/office/drawing/2014/main" id="{6617210C-BFB6-0D4D-B38A-5E9106661AF0}"/>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148" name="AutoShape 169">
                  <a:extLst>
                    <a:ext uri="{FF2B5EF4-FFF2-40B4-BE49-F238E27FC236}">
                      <a16:creationId xmlns:a16="http://schemas.microsoft.com/office/drawing/2014/main" id="{5EE6018A-C9AA-184F-B7ED-42AFC16D772E}"/>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grpSp>
          <p:sp>
            <p:nvSpPr>
              <p:cNvPr id="123" name="Rectangle 170">
                <a:extLst>
                  <a:ext uri="{FF2B5EF4-FFF2-40B4-BE49-F238E27FC236}">
                    <a16:creationId xmlns:a16="http://schemas.microsoft.com/office/drawing/2014/main" id="{F82DB15E-18D1-4A4D-80D4-EAB41BA5033C}"/>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grpSp>
            <p:nvGrpSpPr>
              <p:cNvPr id="124" name="Group 171">
                <a:extLst>
                  <a:ext uri="{FF2B5EF4-FFF2-40B4-BE49-F238E27FC236}">
                    <a16:creationId xmlns:a16="http://schemas.microsoft.com/office/drawing/2014/main" id="{52997F44-9E26-5F46-914A-DD4ADC8770B4}"/>
                  </a:ext>
                </a:extLst>
              </p:cNvPr>
              <p:cNvGrpSpPr>
                <a:grpSpLocks/>
              </p:cNvGrpSpPr>
              <p:nvPr/>
            </p:nvGrpSpPr>
            <p:grpSpPr bwMode="auto">
              <a:xfrm>
                <a:off x="4747" y="994"/>
                <a:ext cx="581" cy="134"/>
                <a:chOff x="614" y="2568"/>
                <a:chExt cx="725" cy="139"/>
              </a:xfrm>
            </p:grpSpPr>
            <p:sp>
              <p:nvSpPr>
                <p:cNvPr id="145" name="AutoShape 172">
                  <a:extLst>
                    <a:ext uri="{FF2B5EF4-FFF2-40B4-BE49-F238E27FC236}">
                      <a16:creationId xmlns:a16="http://schemas.microsoft.com/office/drawing/2014/main" id="{7DD2F60B-01B7-A848-9111-DBA2C17DC6C0}"/>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146" name="AutoShape 173">
                  <a:extLst>
                    <a:ext uri="{FF2B5EF4-FFF2-40B4-BE49-F238E27FC236}">
                      <a16:creationId xmlns:a16="http://schemas.microsoft.com/office/drawing/2014/main" id="{399E173F-3471-434E-8657-60AF028897C5}"/>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grpSp>
          <p:sp>
            <p:nvSpPr>
              <p:cNvPr id="125" name="Rectangle 174">
                <a:extLst>
                  <a:ext uri="{FF2B5EF4-FFF2-40B4-BE49-F238E27FC236}">
                    <a16:creationId xmlns:a16="http://schemas.microsoft.com/office/drawing/2014/main" id="{CC1F5612-3C85-EF42-8C7F-34C5C7ED07E7}"/>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126" name="Rectangle 175">
                <a:extLst>
                  <a:ext uri="{FF2B5EF4-FFF2-40B4-BE49-F238E27FC236}">
                    <a16:creationId xmlns:a16="http://schemas.microsoft.com/office/drawing/2014/main" id="{608F68F9-0FC6-8540-8955-44F7FC3BA2D3}"/>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grpSp>
            <p:nvGrpSpPr>
              <p:cNvPr id="127" name="Group 176">
                <a:extLst>
                  <a:ext uri="{FF2B5EF4-FFF2-40B4-BE49-F238E27FC236}">
                    <a16:creationId xmlns:a16="http://schemas.microsoft.com/office/drawing/2014/main" id="{ECCEFB02-32C8-8940-8A0B-AB56D987ACE8}"/>
                  </a:ext>
                </a:extLst>
              </p:cNvPr>
              <p:cNvGrpSpPr>
                <a:grpSpLocks/>
              </p:cNvGrpSpPr>
              <p:nvPr/>
            </p:nvGrpSpPr>
            <p:grpSpPr bwMode="auto">
              <a:xfrm>
                <a:off x="4735" y="1627"/>
                <a:ext cx="582" cy="151"/>
                <a:chOff x="614" y="2568"/>
                <a:chExt cx="725" cy="139"/>
              </a:xfrm>
            </p:grpSpPr>
            <p:sp>
              <p:nvSpPr>
                <p:cNvPr id="143" name="AutoShape 177">
                  <a:extLst>
                    <a:ext uri="{FF2B5EF4-FFF2-40B4-BE49-F238E27FC236}">
                      <a16:creationId xmlns:a16="http://schemas.microsoft.com/office/drawing/2014/main" id="{9748E381-A81E-B241-A522-B9A17C2A8B39}"/>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144" name="AutoShape 178">
                  <a:extLst>
                    <a:ext uri="{FF2B5EF4-FFF2-40B4-BE49-F238E27FC236}">
                      <a16:creationId xmlns:a16="http://schemas.microsoft.com/office/drawing/2014/main" id="{3E8CC9C2-8373-D54C-873D-9F47F61D751A}"/>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grpSp>
          <p:sp>
            <p:nvSpPr>
              <p:cNvPr id="128" name="Freeform 179">
                <a:extLst>
                  <a:ext uri="{FF2B5EF4-FFF2-40B4-BE49-F238E27FC236}">
                    <a16:creationId xmlns:a16="http://schemas.microsoft.com/office/drawing/2014/main" id="{3AFA0A16-38BD-F347-95DC-13669F1BC291}"/>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dirty="0">
                  <a:solidFill>
                    <a:srgbClr val="000000"/>
                  </a:solidFill>
                  <a:latin typeface="Tahoma" panose="020B0604030504040204" pitchFamily="34" charset="0"/>
                  <a:ea typeface="ＭＳ Ｐゴシック" panose="020B0600070205080204" pitchFamily="34" charset="-128"/>
                </a:endParaRPr>
              </a:p>
            </p:txBody>
          </p:sp>
          <p:grpSp>
            <p:nvGrpSpPr>
              <p:cNvPr id="129" name="Group 180">
                <a:extLst>
                  <a:ext uri="{FF2B5EF4-FFF2-40B4-BE49-F238E27FC236}">
                    <a16:creationId xmlns:a16="http://schemas.microsoft.com/office/drawing/2014/main" id="{3CE589A0-5A73-794D-ABC2-A1B10BB78C09}"/>
                  </a:ext>
                </a:extLst>
              </p:cNvPr>
              <p:cNvGrpSpPr>
                <a:grpSpLocks/>
              </p:cNvGrpSpPr>
              <p:nvPr/>
            </p:nvGrpSpPr>
            <p:grpSpPr bwMode="auto">
              <a:xfrm>
                <a:off x="4739" y="1327"/>
                <a:ext cx="582" cy="139"/>
                <a:chOff x="614" y="2568"/>
                <a:chExt cx="725" cy="139"/>
              </a:xfrm>
            </p:grpSpPr>
            <p:sp>
              <p:nvSpPr>
                <p:cNvPr id="141" name="AutoShape 181">
                  <a:extLst>
                    <a:ext uri="{FF2B5EF4-FFF2-40B4-BE49-F238E27FC236}">
                      <a16:creationId xmlns:a16="http://schemas.microsoft.com/office/drawing/2014/main" id="{89FB1F6B-6C98-F24F-A895-DC97628788D2}"/>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142" name="AutoShape 182">
                  <a:extLst>
                    <a:ext uri="{FF2B5EF4-FFF2-40B4-BE49-F238E27FC236}">
                      <a16:creationId xmlns:a16="http://schemas.microsoft.com/office/drawing/2014/main" id="{A55EACC1-1331-7842-9049-9FB02F3B1F27}"/>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grpSp>
          <p:sp>
            <p:nvSpPr>
              <p:cNvPr id="130" name="Rectangle 183">
                <a:extLst>
                  <a:ext uri="{FF2B5EF4-FFF2-40B4-BE49-F238E27FC236}">
                    <a16:creationId xmlns:a16="http://schemas.microsoft.com/office/drawing/2014/main" id="{46F63067-A332-D94A-A7BC-02C7CEAE0C38}"/>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131" name="Freeform 184">
                <a:extLst>
                  <a:ext uri="{FF2B5EF4-FFF2-40B4-BE49-F238E27FC236}">
                    <a16:creationId xmlns:a16="http://schemas.microsoft.com/office/drawing/2014/main" id="{359C02C4-AE3C-424E-88A6-A84CCF30229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dirty="0">
                  <a:solidFill>
                    <a:srgbClr val="000000"/>
                  </a:solidFill>
                  <a:latin typeface="Tahoma" panose="020B0604030504040204" pitchFamily="34" charset="0"/>
                  <a:ea typeface="ＭＳ Ｐゴシック" panose="020B0600070205080204" pitchFamily="34" charset="-128"/>
                </a:endParaRPr>
              </a:p>
            </p:txBody>
          </p:sp>
          <p:sp>
            <p:nvSpPr>
              <p:cNvPr id="132" name="Freeform 185">
                <a:extLst>
                  <a:ext uri="{FF2B5EF4-FFF2-40B4-BE49-F238E27FC236}">
                    <a16:creationId xmlns:a16="http://schemas.microsoft.com/office/drawing/2014/main" id="{1CC2B8AD-B212-0745-A970-E79786EB0CD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dirty="0">
                  <a:solidFill>
                    <a:srgbClr val="000000"/>
                  </a:solidFill>
                  <a:latin typeface="Tahoma" panose="020B0604030504040204" pitchFamily="34" charset="0"/>
                  <a:ea typeface="ＭＳ Ｐゴシック" panose="020B0600070205080204" pitchFamily="34" charset="-128"/>
                </a:endParaRPr>
              </a:p>
            </p:txBody>
          </p:sp>
          <p:sp>
            <p:nvSpPr>
              <p:cNvPr id="133" name="Oval 186">
                <a:extLst>
                  <a:ext uri="{FF2B5EF4-FFF2-40B4-BE49-F238E27FC236}">
                    <a16:creationId xmlns:a16="http://schemas.microsoft.com/office/drawing/2014/main" id="{5D94AEF0-68E4-7046-B0ED-DCCE63C2396F}"/>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134" name="Freeform 187">
                <a:extLst>
                  <a:ext uri="{FF2B5EF4-FFF2-40B4-BE49-F238E27FC236}">
                    <a16:creationId xmlns:a16="http://schemas.microsoft.com/office/drawing/2014/main" id="{C6292415-0292-8D4A-AB56-DF120D9C1935}"/>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dirty="0">
                  <a:solidFill>
                    <a:srgbClr val="000000"/>
                  </a:solidFill>
                  <a:latin typeface="Tahoma" panose="020B0604030504040204" pitchFamily="34" charset="0"/>
                  <a:ea typeface="ＭＳ Ｐゴシック" panose="020B0600070205080204" pitchFamily="34" charset="-128"/>
                </a:endParaRPr>
              </a:p>
            </p:txBody>
          </p:sp>
          <p:sp>
            <p:nvSpPr>
              <p:cNvPr id="135" name="AutoShape 188">
                <a:extLst>
                  <a:ext uri="{FF2B5EF4-FFF2-40B4-BE49-F238E27FC236}">
                    <a16:creationId xmlns:a16="http://schemas.microsoft.com/office/drawing/2014/main" id="{412209D6-3554-F94F-B517-9F6DB7F4931D}"/>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136" name="AutoShape 189">
                <a:extLst>
                  <a:ext uri="{FF2B5EF4-FFF2-40B4-BE49-F238E27FC236}">
                    <a16:creationId xmlns:a16="http://schemas.microsoft.com/office/drawing/2014/main" id="{C870F13A-A9EC-F445-8D64-37F050C0AC07}"/>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137" name="Oval 190">
                <a:extLst>
                  <a:ext uri="{FF2B5EF4-FFF2-40B4-BE49-F238E27FC236}">
                    <a16:creationId xmlns:a16="http://schemas.microsoft.com/office/drawing/2014/main" id="{A39E8A5C-F61E-744E-836D-41A7361D6DC4}"/>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138" name="Oval 191">
                <a:extLst>
                  <a:ext uri="{FF2B5EF4-FFF2-40B4-BE49-F238E27FC236}">
                    <a16:creationId xmlns:a16="http://schemas.microsoft.com/office/drawing/2014/main" id="{9B90C8D9-94E0-5945-8363-EDFE59BB315C}"/>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fontAlgn="base">
                  <a:spcBef>
                    <a:spcPct val="0"/>
                  </a:spcBef>
                  <a:spcAft>
                    <a:spcPct val="0"/>
                  </a:spcAft>
                  <a:defRPr/>
                </a:pPr>
                <a:endParaRPr lang="en-US" sz="1350" kern="0" dirty="0">
                  <a:solidFill>
                    <a:srgbClr val="FF0000"/>
                  </a:solidFill>
                  <a:latin typeface="Arial" charset="0"/>
                  <a:ea typeface="ＭＳ Ｐゴシック" charset="0"/>
                  <a:cs typeface="Arial" charset="0"/>
                </a:endParaRPr>
              </a:p>
            </p:txBody>
          </p:sp>
          <p:sp>
            <p:nvSpPr>
              <p:cNvPr id="139" name="Oval 192">
                <a:extLst>
                  <a:ext uri="{FF2B5EF4-FFF2-40B4-BE49-F238E27FC236}">
                    <a16:creationId xmlns:a16="http://schemas.microsoft.com/office/drawing/2014/main" id="{DE44202E-E28C-0E4D-8741-6A031871E8E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140" name="Rectangle 193">
                <a:extLst>
                  <a:ext uri="{FF2B5EF4-FFF2-40B4-BE49-F238E27FC236}">
                    <a16:creationId xmlns:a16="http://schemas.microsoft.com/office/drawing/2014/main" id="{D8BFBA71-4557-6B46-A05C-92CAEC49ECC1}"/>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grpSp>
        <p:cxnSp>
          <p:nvCxnSpPr>
            <p:cNvPr id="105" name="Straight Connector 104">
              <a:extLst>
                <a:ext uri="{FF2B5EF4-FFF2-40B4-BE49-F238E27FC236}">
                  <a16:creationId xmlns:a16="http://schemas.microsoft.com/office/drawing/2014/main" id="{11F9B693-3039-7842-B826-C79453DC74BC}"/>
                </a:ext>
              </a:extLst>
            </p:cNvPr>
            <p:cNvCxnSpPr>
              <a:cxnSpLocks/>
            </p:cNvCxnSpPr>
            <p:nvPr/>
          </p:nvCxnSpPr>
          <p:spPr>
            <a:xfrm>
              <a:off x="6584655" y="33189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2E3D64B-7462-DF45-A72D-0EEE887E1FC6}"/>
                </a:ext>
              </a:extLst>
            </p:cNvPr>
            <p:cNvCxnSpPr>
              <a:cxnSpLocks/>
            </p:cNvCxnSpPr>
            <p:nvPr/>
          </p:nvCxnSpPr>
          <p:spPr>
            <a:xfrm>
              <a:off x="10078299" y="329119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E0A94F7F-9401-4C4F-80C6-4F0C25C18F5C}"/>
                </a:ext>
              </a:extLst>
            </p:cNvPr>
            <p:cNvSpPr txBox="1"/>
            <p:nvPr/>
          </p:nvSpPr>
          <p:spPr>
            <a:xfrm>
              <a:off x="6226081" y="3037743"/>
              <a:ext cx="1051999" cy="338555"/>
            </a:xfrm>
            <a:prstGeom prst="rect">
              <a:avLst/>
            </a:prstGeom>
            <a:noFill/>
          </p:spPr>
          <p:txBody>
            <a:bodyPr wrap="none" rtlCol="0">
              <a:spAutoFit/>
            </a:bodyPr>
            <a:lstStyle/>
            <a:p>
              <a:pPr defTabSz="685800">
                <a:defRPr/>
              </a:pPr>
              <a:r>
                <a:rPr lang="en-US" sz="1050" dirty="0">
                  <a:solidFill>
                    <a:prstClr val="black"/>
                  </a:solidFill>
                  <a:latin typeface="Calibri" panose="020F0502020204030204"/>
                  <a:ea typeface="MS PGothic" panose="020B0600070205080204" pitchFamily="34" charset="-128"/>
                </a:rPr>
                <a:t>application</a:t>
              </a:r>
              <a:endParaRPr lang="en-US" sz="1350" dirty="0">
                <a:solidFill>
                  <a:prstClr val="black"/>
                </a:solidFill>
                <a:latin typeface="Calibri" panose="020F0502020204030204"/>
                <a:ea typeface="MS PGothic" panose="020B0600070205080204" pitchFamily="34" charset="-128"/>
              </a:endParaRPr>
            </a:p>
          </p:txBody>
        </p:sp>
        <p:sp>
          <p:nvSpPr>
            <p:cNvPr id="109" name="TextBox 108">
              <a:extLst>
                <a:ext uri="{FF2B5EF4-FFF2-40B4-BE49-F238E27FC236}">
                  <a16:creationId xmlns:a16="http://schemas.microsoft.com/office/drawing/2014/main" id="{28F3F5F7-78A1-3C45-AC73-9F2A188FD37C}"/>
                </a:ext>
              </a:extLst>
            </p:cNvPr>
            <p:cNvSpPr txBox="1"/>
            <p:nvPr/>
          </p:nvSpPr>
          <p:spPr>
            <a:xfrm>
              <a:off x="6344394" y="3265491"/>
              <a:ext cx="928032" cy="338555"/>
            </a:xfrm>
            <a:prstGeom prst="rect">
              <a:avLst/>
            </a:prstGeom>
            <a:noFill/>
          </p:spPr>
          <p:txBody>
            <a:bodyPr wrap="none" rtlCol="0">
              <a:spAutoFit/>
            </a:bodyPr>
            <a:lstStyle/>
            <a:p>
              <a:pPr defTabSz="685800">
                <a:defRPr/>
              </a:pPr>
              <a:r>
                <a:rPr lang="en-US" sz="1050" dirty="0">
                  <a:solidFill>
                    <a:prstClr val="black"/>
                  </a:solidFill>
                  <a:latin typeface="Calibri" panose="020F0502020204030204"/>
                  <a:ea typeface="MS PGothic" panose="020B0600070205080204" pitchFamily="34" charset="-128"/>
                </a:rPr>
                <a:t>transport</a:t>
              </a:r>
              <a:endParaRPr lang="en-US" sz="1350" dirty="0">
                <a:solidFill>
                  <a:prstClr val="black"/>
                </a:solidFill>
                <a:latin typeface="Calibri" panose="020F0502020204030204"/>
                <a:ea typeface="MS PGothic" panose="020B0600070205080204" pitchFamily="34" charset="-128"/>
              </a:endParaRPr>
            </a:p>
          </p:txBody>
        </p:sp>
        <p:sp>
          <p:nvSpPr>
            <p:cNvPr id="110" name="TextBox 109">
              <a:extLst>
                <a:ext uri="{FF2B5EF4-FFF2-40B4-BE49-F238E27FC236}">
                  <a16:creationId xmlns:a16="http://schemas.microsoft.com/office/drawing/2014/main" id="{3D73C66D-8F36-5E4B-BBC6-B804471BAAF5}"/>
                </a:ext>
              </a:extLst>
            </p:cNvPr>
            <p:cNvSpPr txBox="1"/>
            <p:nvPr/>
          </p:nvSpPr>
          <p:spPr>
            <a:xfrm flipH="1">
              <a:off x="7109034" y="5998385"/>
              <a:ext cx="4657176" cy="492443"/>
            </a:xfrm>
            <a:prstGeom prst="rect">
              <a:avLst/>
            </a:prstGeom>
            <a:noFill/>
          </p:spPr>
          <p:txBody>
            <a:bodyPr wrap="square" rtlCol="0">
              <a:spAutoFit/>
            </a:bodyPr>
            <a:lstStyle/>
            <a:p>
              <a:pPr defTabSz="685800">
                <a:defRPr/>
              </a:pPr>
              <a:r>
                <a:rPr lang="en-US" dirty="0">
                  <a:solidFill>
                    <a:prstClr val="black"/>
                  </a:solidFill>
                  <a:latin typeface="Calibri" panose="020F0502020204030204"/>
                  <a:ea typeface="MS PGothic" panose="020B0600070205080204" pitchFamily="34" charset="-128"/>
                </a:rPr>
                <a:t>reliable service </a:t>
              </a:r>
              <a:r>
                <a:rPr lang="en-US" i="1" dirty="0">
                  <a:solidFill>
                    <a:srgbClr val="C00000"/>
                  </a:solidFill>
                  <a:latin typeface="Calibri" panose="020F0502020204030204"/>
                  <a:ea typeface="MS PGothic" panose="020B0600070205080204" pitchFamily="34" charset="-128"/>
                </a:rPr>
                <a:t>implementation</a:t>
              </a:r>
            </a:p>
          </p:txBody>
        </p:sp>
        <p:grpSp>
          <p:nvGrpSpPr>
            <p:cNvPr id="233" name="Group 232">
              <a:extLst>
                <a:ext uri="{FF2B5EF4-FFF2-40B4-BE49-F238E27FC236}">
                  <a16:creationId xmlns:a16="http://schemas.microsoft.com/office/drawing/2014/main" id="{0D04F411-4AAF-BC49-BC7A-363692477E93}"/>
                </a:ext>
              </a:extLst>
            </p:cNvPr>
            <p:cNvGrpSpPr/>
            <p:nvPr/>
          </p:nvGrpSpPr>
          <p:grpSpPr>
            <a:xfrm>
              <a:off x="6573835" y="5301907"/>
              <a:ext cx="5250830" cy="512359"/>
              <a:chOff x="6737055" y="3471301"/>
              <a:chExt cx="5250830" cy="512359"/>
            </a:xfrm>
          </p:grpSpPr>
          <p:grpSp>
            <p:nvGrpSpPr>
              <p:cNvPr id="223" name="Group 222">
                <a:extLst>
                  <a:ext uri="{FF2B5EF4-FFF2-40B4-BE49-F238E27FC236}">
                    <a16:creationId xmlns:a16="http://schemas.microsoft.com/office/drawing/2014/main" id="{C5146927-C3B8-DF48-9CFC-4B18E58EBBED}"/>
                  </a:ext>
                </a:extLst>
              </p:cNvPr>
              <p:cNvGrpSpPr/>
              <p:nvPr/>
            </p:nvGrpSpPr>
            <p:grpSpPr>
              <a:xfrm>
                <a:off x="8324240" y="3583550"/>
                <a:ext cx="2109326" cy="400110"/>
                <a:chOff x="7504363" y="3155701"/>
                <a:chExt cx="2109326" cy="400110"/>
              </a:xfrm>
            </p:grpSpPr>
            <p:grpSp>
              <p:nvGrpSpPr>
                <p:cNvPr id="224" name="Group 223">
                  <a:extLst>
                    <a:ext uri="{FF2B5EF4-FFF2-40B4-BE49-F238E27FC236}">
                      <a16:creationId xmlns:a16="http://schemas.microsoft.com/office/drawing/2014/main" id="{36331F64-A8EF-C84E-B30D-A7547D452764}"/>
                    </a:ext>
                  </a:extLst>
                </p:cNvPr>
                <p:cNvGrpSpPr/>
                <p:nvPr/>
              </p:nvGrpSpPr>
              <p:grpSpPr>
                <a:xfrm>
                  <a:off x="7504363" y="3183676"/>
                  <a:ext cx="2003932" cy="306163"/>
                  <a:chOff x="1616358" y="2551230"/>
                  <a:chExt cx="2141698" cy="218510"/>
                </a:xfrm>
              </p:grpSpPr>
              <p:sp>
                <p:nvSpPr>
                  <p:cNvPr id="226" name="Rectangle 225">
                    <a:extLst>
                      <a:ext uri="{FF2B5EF4-FFF2-40B4-BE49-F238E27FC236}">
                        <a16:creationId xmlns:a16="http://schemas.microsoft.com/office/drawing/2014/main" id="{A58BC41B-0FE4-7548-8B41-7D58F1B562DA}"/>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dirty="0">
                      <a:solidFill>
                        <a:prstClr val="white"/>
                      </a:solidFill>
                      <a:latin typeface="Calibri" panose="020F0502020204030204"/>
                    </a:endParaRPr>
                  </a:p>
                </p:txBody>
              </p:sp>
              <p:sp>
                <p:nvSpPr>
                  <p:cNvPr id="227" name="Oval 226">
                    <a:extLst>
                      <a:ext uri="{FF2B5EF4-FFF2-40B4-BE49-F238E27FC236}">
                        <a16:creationId xmlns:a16="http://schemas.microsoft.com/office/drawing/2014/main" id="{02FB0512-C154-9E47-9EBA-D924E2099BE6}"/>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dirty="0">
                      <a:solidFill>
                        <a:prstClr val="white"/>
                      </a:solidFill>
                      <a:latin typeface="Calibri" panose="020F0502020204030204"/>
                    </a:endParaRPr>
                  </a:p>
                </p:txBody>
              </p:sp>
              <p:sp>
                <p:nvSpPr>
                  <p:cNvPr id="228" name="Oval 227">
                    <a:extLst>
                      <a:ext uri="{FF2B5EF4-FFF2-40B4-BE49-F238E27FC236}">
                        <a16:creationId xmlns:a16="http://schemas.microsoft.com/office/drawing/2014/main" id="{C63F6E63-7445-F243-9368-2132BE86292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dirty="0">
                      <a:solidFill>
                        <a:prstClr val="white"/>
                      </a:solidFill>
                      <a:latin typeface="Calibri" panose="020F0502020204030204"/>
                    </a:endParaRPr>
                  </a:p>
                </p:txBody>
              </p:sp>
              <p:sp>
                <p:nvSpPr>
                  <p:cNvPr id="229" name="Rectangle 228">
                    <a:extLst>
                      <a:ext uri="{FF2B5EF4-FFF2-40B4-BE49-F238E27FC236}">
                        <a16:creationId xmlns:a16="http://schemas.microsoft.com/office/drawing/2014/main" id="{EE8FCEBF-7EAA-0647-A2EA-4FF2A92ADD8C}"/>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dirty="0">
                      <a:solidFill>
                        <a:prstClr val="white"/>
                      </a:solidFill>
                      <a:latin typeface="Calibri" panose="020F0502020204030204"/>
                    </a:endParaRPr>
                  </a:p>
                </p:txBody>
              </p:sp>
            </p:grpSp>
            <p:sp>
              <p:nvSpPr>
                <p:cNvPr id="225" name="TextBox 224">
                  <a:extLst>
                    <a:ext uri="{FF2B5EF4-FFF2-40B4-BE49-F238E27FC236}">
                      <a16:creationId xmlns:a16="http://schemas.microsoft.com/office/drawing/2014/main" id="{68623763-0736-1640-9198-34E20A0A0952}"/>
                    </a:ext>
                  </a:extLst>
                </p:cNvPr>
                <p:cNvSpPr txBox="1"/>
                <p:nvPr/>
              </p:nvSpPr>
              <p:spPr>
                <a:xfrm>
                  <a:off x="7626478" y="3155701"/>
                  <a:ext cx="1987211" cy="400110"/>
                </a:xfrm>
                <a:prstGeom prst="rect">
                  <a:avLst/>
                </a:prstGeom>
                <a:noFill/>
              </p:spPr>
              <p:txBody>
                <a:bodyPr wrap="none" rtlCol="0">
                  <a:spAutoFit/>
                </a:bodyPr>
                <a:lstStyle/>
                <a:p>
                  <a:pPr defTabSz="685800">
                    <a:defRPr/>
                  </a:pPr>
                  <a:r>
                    <a:rPr lang="en-US" sz="1350" dirty="0">
                      <a:solidFill>
                        <a:prstClr val="white"/>
                      </a:solidFill>
                      <a:latin typeface="Calibri" panose="020F0502020204030204"/>
                      <a:ea typeface="MS PGothic" panose="020B0600070205080204" pitchFamily="34" charset="-128"/>
                    </a:rPr>
                    <a:t>unreliable channel</a:t>
                  </a:r>
                </a:p>
              </p:txBody>
            </p:sp>
          </p:grpSp>
          <p:cxnSp>
            <p:nvCxnSpPr>
              <p:cNvPr id="230" name="Straight Connector 229">
                <a:extLst>
                  <a:ext uri="{FF2B5EF4-FFF2-40B4-BE49-F238E27FC236}">
                    <a16:creationId xmlns:a16="http://schemas.microsoft.com/office/drawing/2014/main" id="{DBEEB1A6-0E73-AB48-B495-F487B566C625}"/>
                  </a:ext>
                </a:extLst>
              </p:cNvPr>
              <p:cNvCxnSpPr>
                <a:cxnSpLocks/>
              </p:cNvCxnSpPr>
              <p:nvPr/>
            </p:nvCxnSpPr>
            <p:spPr>
              <a:xfrm>
                <a:off x="6737055"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B7BF7B94-FA7B-2246-B803-641BA21FAD78}"/>
                  </a:ext>
                </a:extLst>
              </p:cNvPr>
              <p:cNvCxnSpPr>
                <a:cxnSpLocks/>
              </p:cNvCxnSpPr>
              <p:nvPr/>
            </p:nvCxnSpPr>
            <p:spPr>
              <a:xfrm>
                <a:off x="10299974"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34" name="TextBox 233">
              <a:extLst>
                <a:ext uri="{FF2B5EF4-FFF2-40B4-BE49-F238E27FC236}">
                  <a16:creationId xmlns:a16="http://schemas.microsoft.com/office/drawing/2014/main" id="{AEB73EE5-0075-EE47-B5CC-61EAD4F66FC9}"/>
                </a:ext>
              </a:extLst>
            </p:cNvPr>
            <p:cNvSpPr txBox="1"/>
            <p:nvPr/>
          </p:nvSpPr>
          <p:spPr>
            <a:xfrm>
              <a:off x="6413644" y="5279980"/>
              <a:ext cx="855363" cy="338555"/>
            </a:xfrm>
            <a:prstGeom prst="rect">
              <a:avLst/>
            </a:prstGeom>
            <a:noFill/>
          </p:spPr>
          <p:txBody>
            <a:bodyPr wrap="none" rtlCol="0">
              <a:spAutoFit/>
            </a:bodyPr>
            <a:lstStyle/>
            <a:p>
              <a:pPr defTabSz="685800">
                <a:defRPr/>
              </a:pPr>
              <a:r>
                <a:rPr lang="en-US" sz="1050" dirty="0">
                  <a:solidFill>
                    <a:prstClr val="black"/>
                  </a:solidFill>
                  <a:latin typeface="Calibri" panose="020F0502020204030204"/>
                  <a:ea typeface="MS PGothic" panose="020B0600070205080204" pitchFamily="34" charset="-128"/>
                </a:rPr>
                <a:t>network</a:t>
              </a:r>
              <a:endParaRPr lang="en-US" sz="1350" dirty="0">
                <a:solidFill>
                  <a:prstClr val="black"/>
                </a:solidFill>
                <a:latin typeface="Calibri" panose="020F0502020204030204"/>
                <a:ea typeface="MS PGothic" panose="020B0600070205080204" pitchFamily="34" charset="-128"/>
              </a:endParaRPr>
            </a:p>
          </p:txBody>
        </p:sp>
        <p:sp>
          <p:nvSpPr>
            <p:cNvPr id="235" name="TextBox 234">
              <a:extLst>
                <a:ext uri="{FF2B5EF4-FFF2-40B4-BE49-F238E27FC236}">
                  <a16:creationId xmlns:a16="http://schemas.microsoft.com/office/drawing/2014/main" id="{6021091A-40C7-3E48-A368-62B168C379FE}"/>
                </a:ext>
              </a:extLst>
            </p:cNvPr>
            <p:cNvSpPr txBox="1"/>
            <p:nvPr/>
          </p:nvSpPr>
          <p:spPr>
            <a:xfrm>
              <a:off x="6358993" y="5023850"/>
              <a:ext cx="928032" cy="338555"/>
            </a:xfrm>
            <a:prstGeom prst="rect">
              <a:avLst/>
            </a:prstGeom>
            <a:noFill/>
          </p:spPr>
          <p:txBody>
            <a:bodyPr wrap="none" rtlCol="0">
              <a:spAutoFit/>
            </a:bodyPr>
            <a:lstStyle/>
            <a:p>
              <a:pPr defTabSz="685800">
                <a:defRPr/>
              </a:pPr>
              <a:r>
                <a:rPr lang="en-US" sz="1050" dirty="0">
                  <a:solidFill>
                    <a:prstClr val="black"/>
                  </a:solidFill>
                  <a:latin typeface="Calibri" panose="020F0502020204030204"/>
                  <a:ea typeface="MS PGothic" panose="020B0600070205080204" pitchFamily="34" charset="-128"/>
                </a:rPr>
                <a:t>transport</a:t>
              </a:r>
              <a:endParaRPr lang="en-US" sz="1350" dirty="0">
                <a:solidFill>
                  <a:prstClr val="black"/>
                </a:solidFill>
                <a:latin typeface="Calibri" panose="020F0502020204030204"/>
                <a:ea typeface="MS PGothic" panose="020B0600070205080204" pitchFamily="34" charset="-128"/>
              </a:endParaRPr>
            </a:p>
          </p:txBody>
        </p:sp>
        <p:cxnSp>
          <p:nvCxnSpPr>
            <p:cNvPr id="237" name="Straight Arrow Connector 236">
              <a:extLst>
                <a:ext uri="{FF2B5EF4-FFF2-40B4-BE49-F238E27FC236}">
                  <a16:creationId xmlns:a16="http://schemas.microsoft.com/office/drawing/2014/main" id="{05D4C2CD-9395-C64F-91D1-D32BF3685F81}"/>
                </a:ext>
              </a:extLst>
            </p:cNvPr>
            <p:cNvCxnSpPr>
              <a:cxnSpLocks/>
            </p:cNvCxnSpPr>
            <p:nvPr/>
          </p:nvCxnSpPr>
          <p:spPr>
            <a:xfrm>
              <a:off x="7532988" y="3216212"/>
              <a:ext cx="0" cy="40353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A7F37CC4-8A14-554D-96BA-B69174DD341C}"/>
                </a:ext>
              </a:extLst>
            </p:cNvPr>
            <p:cNvCxnSpPr>
              <a:cxnSpLocks/>
            </p:cNvCxnSpPr>
            <p:nvPr/>
          </p:nvCxnSpPr>
          <p:spPr>
            <a:xfrm flipV="1">
              <a:off x="10867079" y="3152635"/>
              <a:ext cx="0" cy="43940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a16="http://schemas.microsoft.com/office/drawing/2014/main" id="{414248C8-665E-0640-BFD4-2689CB960EDD}"/>
                </a:ext>
              </a:extLst>
            </p:cNvPr>
            <p:cNvSpPr txBox="1"/>
            <p:nvPr/>
          </p:nvSpPr>
          <p:spPr>
            <a:xfrm>
              <a:off x="6584496" y="3824138"/>
              <a:ext cx="1896984" cy="871008"/>
            </a:xfrm>
            <a:prstGeom prst="rect">
              <a:avLst/>
            </a:prstGeom>
            <a:noFill/>
          </p:spPr>
          <p:txBody>
            <a:bodyPr wrap="square" rtlCol="0">
              <a:spAutoFit/>
            </a:bodyPr>
            <a:lstStyle/>
            <a:p>
              <a:pPr algn="ctr" defTabSz="685800">
                <a:lnSpc>
                  <a:spcPct val="90000"/>
                </a:lnSpc>
                <a:defRPr/>
              </a:pPr>
              <a:r>
                <a:rPr lang="en-US" sz="1350" dirty="0">
                  <a:solidFill>
                    <a:prstClr val="black"/>
                  </a:solidFill>
                  <a:latin typeface="Calibri" panose="020F0502020204030204"/>
                  <a:ea typeface="MS PGothic" panose="020B0600070205080204" pitchFamily="34" charset="-128"/>
                </a:rPr>
                <a:t>sender-side of</a:t>
              </a:r>
            </a:p>
            <a:p>
              <a:pPr algn="ctr" defTabSz="685800">
                <a:lnSpc>
                  <a:spcPct val="90000"/>
                </a:lnSpc>
                <a:defRPr/>
              </a:pPr>
              <a:r>
                <a:rPr lang="en-US" sz="1350" dirty="0">
                  <a:solidFill>
                    <a:prstClr val="black"/>
                  </a:solidFill>
                  <a:latin typeface="Calibri" panose="020F0502020204030204"/>
                  <a:ea typeface="MS PGothic" panose="020B0600070205080204" pitchFamily="34" charset="-128"/>
                </a:rPr>
                <a:t>reliable data transfer protocol</a:t>
              </a:r>
            </a:p>
          </p:txBody>
        </p:sp>
        <p:sp>
          <p:nvSpPr>
            <p:cNvPr id="244" name="TextBox 243">
              <a:extLst>
                <a:ext uri="{FF2B5EF4-FFF2-40B4-BE49-F238E27FC236}">
                  <a16:creationId xmlns:a16="http://schemas.microsoft.com/office/drawing/2014/main" id="{026C4778-F96F-564F-92C4-81A147260836}"/>
                </a:ext>
              </a:extLst>
            </p:cNvPr>
            <p:cNvSpPr txBox="1"/>
            <p:nvPr/>
          </p:nvSpPr>
          <p:spPr>
            <a:xfrm>
              <a:off x="9914976" y="3826493"/>
              <a:ext cx="1896984" cy="871008"/>
            </a:xfrm>
            <a:prstGeom prst="rect">
              <a:avLst/>
            </a:prstGeom>
            <a:noFill/>
          </p:spPr>
          <p:txBody>
            <a:bodyPr wrap="square" rtlCol="0">
              <a:spAutoFit/>
            </a:bodyPr>
            <a:lstStyle/>
            <a:p>
              <a:pPr algn="ctr" defTabSz="685800">
                <a:lnSpc>
                  <a:spcPct val="90000"/>
                </a:lnSpc>
                <a:defRPr/>
              </a:pPr>
              <a:r>
                <a:rPr lang="en-US" sz="1350" dirty="0">
                  <a:solidFill>
                    <a:prstClr val="black"/>
                  </a:solidFill>
                  <a:latin typeface="Calibri" panose="020F0502020204030204"/>
                  <a:ea typeface="MS PGothic" panose="020B0600070205080204" pitchFamily="34" charset="-128"/>
                </a:rPr>
                <a:t>receiver-side</a:t>
              </a:r>
            </a:p>
            <a:p>
              <a:pPr algn="ctr" defTabSz="685800">
                <a:lnSpc>
                  <a:spcPct val="90000"/>
                </a:lnSpc>
                <a:defRPr/>
              </a:pPr>
              <a:r>
                <a:rPr lang="en-US" sz="1350" dirty="0">
                  <a:solidFill>
                    <a:prstClr val="black"/>
                  </a:solidFill>
                  <a:latin typeface="Calibri" panose="020F0502020204030204"/>
                  <a:ea typeface="MS PGothic" panose="020B0600070205080204" pitchFamily="34" charset="-128"/>
                </a:rPr>
                <a:t>of reliable data transfer protocol</a:t>
              </a:r>
            </a:p>
          </p:txBody>
        </p:sp>
        <p:grpSp>
          <p:nvGrpSpPr>
            <p:cNvPr id="250" name="Group 249">
              <a:extLst>
                <a:ext uri="{FF2B5EF4-FFF2-40B4-BE49-F238E27FC236}">
                  <a16:creationId xmlns:a16="http://schemas.microsoft.com/office/drawing/2014/main" id="{3A5444DE-2616-4949-A343-9AB06B194D91}"/>
                </a:ext>
              </a:extLst>
            </p:cNvPr>
            <p:cNvGrpSpPr/>
            <p:nvPr/>
          </p:nvGrpSpPr>
          <p:grpSpPr>
            <a:xfrm>
              <a:off x="7535360" y="5023850"/>
              <a:ext cx="632009" cy="632009"/>
              <a:chOff x="7408198" y="4955748"/>
              <a:chExt cx="632009" cy="632009"/>
            </a:xfrm>
          </p:grpSpPr>
          <p:cxnSp>
            <p:nvCxnSpPr>
              <p:cNvPr id="247" name="Straight Connector 246">
                <a:extLst>
                  <a:ext uri="{FF2B5EF4-FFF2-40B4-BE49-F238E27FC236}">
                    <a16:creationId xmlns:a16="http://schemas.microsoft.com/office/drawing/2014/main" id="{3C799D3A-CE2A-E048-B2D1-4A59AF4A4487}"/>
                  </a:ext>
                </a:extLst>
              </p:cNvPr>
              <p:cNvCxnSpPr>
                <a:cxnSpLocks/>
              </p:cNvCxnSpPr>
              <p:nvPr/>
            </p:nvCxnSpPr>
            <p:spPr>
              <a:xfrm>
                <a:off x="7417790" y="4955748"/>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594AB361-99B5-124A-BC74-926DDD1383FA}"/>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nvGrpSpPr>
            <p:cNvPr id="251" name="Group 250">
              <a:extLst>
                <a:ext uri="{FF2B5EF4-FFF2-40B4-BE49-F238E27FC236}">
                  <a16:creationId xmlns:a16="http://schemas.microsoft.com/office/drawing/2014/main" id="{BA49793A-2EFA-244E-B721-948595E86530}"/>
                </a:ext>
              </a:extLst>
            </p:cNvPr>
            <p:cNvGrpSpPr/>
            <p:nvPr/>
          </p:nvGrpSpPr>
          <p:grpSpPr>
            <a:xfrm rot="16200000">
              <a:off x="10248530" y="5019009"/>
              <a:ext cx="632009" cy="632009"/>
              <a:chOff x="7408198" y="4948974"/>
              <a:chExt cx="632009" cy="632009"/>
            </a:xfrm>
          </p:grpSpPr>
          <p:cxnSp>
            <p:nvCxnSpPr>
              <p:cNvPr id="252" name="Straight Connector 251">
                <a:extLst>
                  <a:ext uri="{FF2B5EF4-FFF2-40B4-BE49-F238E27FC236}">
                    <a16:creationId xmlns:a16="http://schemas.microsoft.com/office/drawing/2014/main" id="{E0252BA6-E2F4-EA40-A719-21D09BB00749}"/>
                  </a:ext>
                </a:extLst>
              </p:cNvPr>
              <p:cNvCxnSpPr>
                <a:cxnSpLocks/>
              </p:cNvCxnSpPr>
              <p:nvPr/>
            </p:nvCxnSpPr>
            <p:spPr>
              <a:xfrm>
                <a:off x="7427960" y="4948974"/>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42B1015B-F6E9-1049-9672-7C7605BFFCB3}"/>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grpSp>
        <p:nvGrpSpPr>
          <p:cNvPr id="160" name="Group 159">
            <a:extLst>
              <a:ext uri="{FF2B5EF4-FFF2-40B4-BE49-F238E27FC236}">
                <a16:creationId xmlns:a16="http://schemas.microsoft.com/office/drawing/2014/main" id="{AA406E8C-63BA-BB42-9548-F314CBF3CE0A}"/>
              </a:ext>
            </a:extLst>
          </p:cNvPr>
          <p:cNvGrpSpPr/>
          <p:nvPr/>
        </p:nvGrpSpPr>
        <p:grpSpPr>
          <a:xfrm>
            <a:off x="1703138" y="2291086"/>
            <a:ext cx="3860507" cy="1578469"/>
            <a:chOff x="737513" y="2398718"/>
            <a:chExt cx="5595549" cy="2104625"/>
          </a:xfrm>
        </p:grpSpPr>
        <p:sp>
          <p:nvSpPr>
            <p:cNvPr id="161" name="Bent-Up Arrow 160">
              <a:extLst>
                <a:ext uri="{FF2B5EF4-FFF2-40B4-BE49-F238E27FC236}">
                  <a16:creationId xmlns:a16="http://schemas.microsoft.com/office/drawing/2014/main" id="{276E236E-C1A2-4743-B99F-615B0894757D}"/>
                </a:ext>
              </a:extLst>
            </p:cNvPr>
            <p:cNvSpPr/>
            <p:nvPr/>
          </p:nvSpPr>
          <p:spPr>
            <a:xfrm>
              <a:off x="4575391" y="3206649"/>
              <a:ext cx="929535" cy="419742"/>
            </a:xfrm>
            <a:prstGeom prst="bentUpArrow">
              <a:avLst>
                <a:gd name="adj1" fmla="val 7688"/>
                <a:gd name="adj2" fmla="val 18199"/>
                <a:gd name="adj3" fmla="val 2019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panose="020F0502020204030204"/>
              </a:endParaRPr>
            </a:p>
          </p:txBody>
        </p:sp>
        <p:grpSp>
          <p:nvGrpSpPr>
            <p:cNvPr id="162" name="Group 161">
              <a:extLst>
                <a:ext uri="{FF2B5EF4-FFF2-40B4-BE49-F238E27FC236}">
                  <a16:creationId xmlns:a16="http://schemas.microsoft.com/office/drawing/2014/main" id="{035F6EC9-F077-9A40-B80E-90308683035B}"/>
                </a:ext>
              </a:extLst>
            </p:cNvPr>
            <p:cNvGrpSpPr/>
            <p:nvPr/>
          </p:nvGrpSpPr>
          <p:grpSpPr>
            <a:xfrm>
              <a:off x="1442223" y="2551892"/>
              <a:ext cx="1245036" cy="593992"/>
              <a:chOff x="9852456" y="608434"/>
              <a:chExt cx="1245036" cy="593992"/>
            </a:xfrm>
          </p:grpSpPr>
          <p:sp>
            <p:nvSpPr>
              <p:cNvPr id="221" name="Oval 19">
                <a:extLst>
                  <a:ext uri="{FF2B5EF4-FFF2-40B4-BE49-F238E27FC236}">
                    <a16:creationId xmlns:a16="http://schemas.microsoft.com/office/drawing/2014/main" id="{883ACB49-E16A-9443-BF20-83102D0AC2E2}"/>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Calibri" panose="020F0502020204030204"/>
                  <a:ea typeface="ＭＳ Ｐゴシック" charset="0"/>
                </a:endParaRPr>
              </a:p>
            </p:txBody>
          </p:sp>
          <p:sp>
            <p:nvSpPr>
              <p:cNvPr id="222" name="TextBox 221">
                <a:extLst>
                  <a:ext uri="{FF2B5EF4-FFF2-40B4-BE49-F238E27FC236}">
                    <a16:creationId xmlns:a16="http://schemas.microsoft.com/office/drawing/2014/main" id="{9B910D5B-F03E-EF4D-8AA8-F0CB2EF771DD}"/>
                  </a:ext>
                </a:extLst>
              </p:cNvPr>
              <p:cNvSpPr txBox="1"/>
              <p:nvPr/>
            </p:nvSpPr>
            <p:spPr>
              <a:xfrm>
                <a:off x="9935581" y="670265"/>
                <a:ext cx="1106492" cy="517064"/>
              </a:xfrm>
              <a:prstGeom prst="rect">
                <a:avLst/>
              </a:prstGeom>
              <a:noFill/>
            </p:spPr>
            <p:txBody>
              <a:bodyPr wrap="square" rtlCol="0">
                <a:spAutoFit/>
              </a:bodyPr>
              <a:lstStyle/>
              <a:p>
                <a:pPr algn="ctr" defTabSz="685800">
                  <a:lnSpc>
                    <a:spcPct val="80000"/>
                  </a:lnSpc>
                  <a:defRPr/>
                </a:pPr>
                <a:r>
                  <a:rPr lang="en-US" sz="1200" dirty="0">
                    <a:solidFill>
                      <a:prstClr val="black"/>
                    </a:solidFill>
                    <a:latin typeface="Calibri" panose="020F0502020204030204"/>
                    <a:ea typeface="MS PGothic" panose="020B0600070205080204" pitchFamily="34" charset="-128"/>
                  </a:rPr>
                  <a:t>sending process</a:t>
                </a:r>
              </a:p>
            </p:txBody>
          </p:sp>
        </p:grpSp>
        <p:grpSp>
          <p:nvGrpSpPr>
            <p:cNvPr id="163" name="Group 162">
              <a:extLst>
                <a:ext uri="{FF2B5EF4-FFF2-40B4-BE49-F238E27FC236}">
                  <a16:creationId xmlns:a16="http://schemas.microsoft.com/office/drawing/2014/main" id="{4711F2A1-3F96-204B-8D76-CA73A72D0541}"/>
                </a:ext>
              </a:extLst>
            </p:cNvPr>
            <p:cNvGrpSpPr/>
            <p:nvPr/>
          </p:nvGrpSpPr>
          <p:grpSpPr>
            <a:xfrm>
              <a:off x="2038693" y="3003923"/>
              <a:ext cx="577241" cy="553996"/>
              <a:chOff x="9950444" y="999755"/>
              <a:chExt cx="577241" cy="553996"/>
            </a:xfrm>
          </p:grpSpPr>
          <p:sp>
            <p:nvSpPr>
              <p:cNvPr id="219" name="Rectangle 218">
                <a:extLst>
                  <a:ext uri="{FF2B5EF4-FFF2-40B4-BE49-F238E27FC236}">
                    <a16:creationId xmlns:a16="http://schemas.microsoft.com/office/drawing/2014/main" id="{22B6EF49-41A6-F849-9F5D-04A31D2F40EF}"/>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panose="020F0502020204030204"/>
                </a:endParaRPr>
              </a:p>
            </p:txBody>
          </p:sp>
          <p:sp>
            <p:nvSpPr>
              <p:cNvPr id="220" name="TextBox 219">
                <a:extLst>
                  <a:ext uri="{FF2B5EF4-FFF2-40B4-BE49-F238E27FC236}">
                    <a16:creationId xmlns:a16="http://schemas.microsoft.com/office/drawing/2014/main" id="{159B749A-0FAF-ED4F-A42F-24ED3C9A2228}"/>
                  </a:ext>
                </a:extLst>
              </p:cNvPr>
              <p:cNvSpPr txBox="1"/>
              <p:nvPr/>
            </p:nvSpPr>
            <p:spPr>
              <a:xfrm>
                <a:off x="9950444" y="999755"/>
                <a:ext cx="577241" cy="553996"/>
              </a:xfrm>
              <a:prstGeom prst="rect">
                <a:avLst/>
              </a:prstGeom>
              <a:noFill/>
            </p:spPr>
            <p:txBody>
              <a:bodyPr wrap="square" rtlCol="0">
                <a:spAutoFit/>
              </a:bodyPr>
              <a:lstStyle/>
              <a:p>
                <a:pPr defTabSz="685800">
                  <a:defRPr/>
                </a:pPr>
                <a:r>
                  <a:rPr lang="en-US" sz="1050" dirty="0">
                    <a:solidFill>
                      <a:prstClr val="white"/>
                    </a:solidFill>
                    <a:latin typeface="Calibri" panose="020F0502020204030204"/>
                    <a:ea typeface="MS PGothic" panose="020B0600070205080204" pitchFamily="34" charset="-128"/>
                  </a:rPr>
                  <a:t>data</a:t>
                </a:r>
                <a:endParaRPr lang="en-US" sz="1350" dirty="0">
                  <a:solidFill>
                    <a:prstClr val="white"/>
                  </a:solidFill>
                  <a:latin typeface="Calibri" panose="020F0502020204030204"/>
                  <a:ea typeface="MS PGothic" panose="020B0600070205080204" pitchFamily="34" charset="-128"/>
                </a:endParaRPr>
              </a:p>
            </p:txBody>
          </p:sp>
        </p:grpSp>
        <p:grpSp>
          <p:nvGrpSpPr>
            <p:cNvPr id="164" name="Group 194">
              <a:extLst>
                <a:ext uri="{FF2B5EF4-FFF2-40B4-BE49-F238E27FC236}">
                  <a16:creationId xmlns:a16="http://schemas.microsoft.com/office/drawing/2014/main" id="{0941CA1D-7B43-3641-AB83-AF3FB0147DB1}"/>
                </a:ext>
              </a:extLst>
            </p:cNvPr>
            <p:cNvGrpSpPr>
              <a:grpSpLocks/>
            </p:cNvGrpSpPr>
            <p:nvPr/>
          </p:nvGrpSpPr>
          <p:grpSpPr bwMode="auto">
            <a:xfrm>
              <a:off x="1175476" y="2432423"/>
              <a:ext cx="545509" cy="512284"/>
              <a:chOff x="-44" y="1473"/>
              <a:chExt cx="981" cy="1105"/>
            </a:xfrm>
          </p:grpSpPr>
          <p:pic>
            <p:nvPicPr>
              <p:cNvPr id="217" name="Picture 195" descr="desktop_computer_stylized_medium">
                <a:extLst>
                  <a:ext uri="{FF2B5EF4-FFF2-40B4-BE49-F238E27FC236}">
                    <a16:creationId xmlns:a16="http://schemas.microsoft.com/office/drawing/2014/main" id="{C9BAD8A3-73FD-504F-969F-7C35A5C98C6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8" name="Freeform 196">
                <a:extLst>
                  <a:ext uri="{FF2B5EF4-FFF2-40B4-BE49-F238E27FC236}">
                    <a16:creationId xmlns:a16="http://schemas.microsoft.com/office/drawing/2014/main" id="{2F736748-6A6F-4A40-841E-F7357D81FD5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kern="0" dirty="0">
                  <a:solidFill>
                    <a:srgbClr val="000000"/>
                  </a:solidFill>
                  <a:latin typeface="Tahoma" panose="020B0604030504040204" pitchFamily="34" charset="0"/>
                  <a:ea typeface="ＭＳ Ｐゴシック" panose="020B0600070205080204" pitchFamily="34" charset="-128"/>
                </a:endParaRPr>
              </a:p>
            </p:txBody>
          </p:sp>
        </p:grpSp>
        <p:grpSp>
          <p:nvGrpSpPr>
            <p:cNvPr id="165" name="Group 164">
              <a:extLst>
                <a:ext uri="{FF2B5EF4-FFF2-40B4-BE49-F238E27FC236}">
                  <a16:creationId xmlns:a16="http://schemas.microsoft.com/office/drawing/2014/main" id="{19DB2C22-7DC2-E741-9E31-4D336DBD41D8}"/>
                </a:ext>
              </a:extLst>
            </p:cNvPr>
            <p:cNvGrpSpPr/>
            <p:nvPr/>
          </p:nvGrpSpPr>
          <p:grpSpPr>
            <a:xfrm>
              <a:off x="4756576" y="2530702"/>
              <a:ext cx="1245036" cy="593992"/>
              <a:chOff x="9852456" y="608434"/>
              <a:chExt cx="1245036" cy="593992"/>
            </a:xfrm>
          </p:grpSpPr>
          <p:sp>
            <p:nvSpPr>
              <p:cNvPr id="215" name="Oval 19">
                <a:extLst>
                  <a:ext uri="{FF2B5EF4-FFF2-40B4-BE49-F238E27FC236}">
                    <a16:creationId xmlns:a16="http://schemas.microsoft.com/office/drawing/2014/main" id="{6000E806-F013-C443-8B87-D5DBEFEDF8C8}"/>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Calibri" panose="020F0502020204030204"/>
                  <a:ea typeface="ＭＳ Ｐゴシック" charset="0"/>
                </a:endParaRPr>
              </a:p>
            </p:txBody>
          </p:sp>
          <p:sp>
            <p:nvSpPr>
              <p:cNvPr id="216" name="TextBox 215">
                <a:extLst>
                  <a:ext uri="{FF2B5EF4-FFF2-40B4-BE49-F238E27FC236}">
                    <a16:creationId xmlns:a16="http://schemas.microsoft.com/office/drawing/2014/main" id="{2D496D32-B730-8F41-BC5C-D46F18E3C27F}"/>
                  </a:ext>
                </a:extLst>
              </p:cNvPr>
              <p:cNvSpPr txBox="1"/>
              <p:nvPr/>
            </p:nvSpPr>
            <p:spPr>
              <a:xfrm>
                <a:off x="9921965" y="670265"/>
                <a:ext cx="1106492" cy="517064"/>
              </a:xfrm>
              <a:prstGeom prst="rect">
                <a:avLst/>
              </a:prstGeom>
              <a:noFill/>
            </p:spPr>
            <p:txBody>
              <a:bodyPr wrap="square" rtlCol="0">
                <a:spAutoFit/>
              </a:bodyPr>
              <a:lstStyle/>
              <a:p>
                <a:pPr algn="ctr" defTabSz="685800">
                  <a:lnSpc>
                    <a:spcPct val="80000"/>
                  </a:lnSpc>
                  <a:defRPr/>
                </a:pPr>
                <a:r>
                  <a:rPr lang="en-US" sz="1200" dirty="0">
                    <a:solidFill>
                      <a:prstClr val="black"/>
                    </a:solidFill>
                    <a:latin typeface="Calibri" panose="020F0502020204030204"/>
                    <a:ea typeface="MS PGothic" panose="020B0600070205080204" pitchFamily="34" charset="-128"/>
                  </a:rPr>
                  <a:t>receiving process</a:t>
                </a:r>
              </a:p>
            </p:txBody>
          </p:sp>
        </p:grpSp>
        <p:grpSp>
          <p:nvGrpSpPr>
            <p:cNvPr id="166" name="Group 165">
              <a:extLst>
                <a:ext uri="{FF2B5EF4-FFF2-40B4-BE49-F238E27FC236}">
                  <a16:creationId xmlns:a16="http://schemas.microsoft.com/office/drawing/2014/main" id="{EA2AE3CE-CD18-494C-A00E-4B2C61F9903E}"/>
                </a:ext>
              </a:extLst>
            </p:cNvPr>
            <p:cNvGrpSpPr/>
            <p:nvPr/>
          </p:nvGrpSpPr>
          <p:grpSpPr>
            <a:xfrm>
              <a:off x="4815705" y="3003923"/>
              <a:ext cx="577241" cy="553997"/>
              <a:chOff x="9678159" y="981583"/>
              <a:chExt cx="577241" cy="553997"/>
            </a:xfrm>
          </p:grpSpPr>
          <p:sp>
            <p:nvSpPr>
              <p:cNvPr id="213" name="Rectangle 212">
                <a:extLst>
                  <a:ext uri="{FF2B5EF4-FFF2-40B4-BE49-F238E27FC236}">
                    <a16:creationId xmlns:a16="http://schemas.microsoft.com/office/drawing/2014/main" id="{68A38E56-F1F2-8D41-B556-9B4F130EE1C0}"/>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panose="020F0502020204030204"/>
                </a:endParaRPr>
              </a:p>
            </p:txBody>
          </p:sp>
          <p:sp>
            <p:nvSpPr>
              <p:cNvPr id="214" name="TextBox 213">
                <a:extLst>
                  <a:ext uri="{FF2B5EF4-FFF2-40B4-BE49-F238E27FC236}">
                    <a16:creationId xmlns:a16="http://schemas.microsoft.com/office/drawing/2014/main" id="{B8FBC38B-338F-F747-943D-E7C01C7B97F9}"/>
                  </a:ext>
                </a:extLst>
              </p:cNvPr>
              <p:cNvSpPr txBox="1"/>
              <p:nvPr/>
            </p:nvSpPr>
            <p:spPr>
              <a:xfrm>
                <a:off x="9678159" y="981583"/>
                <a:ext cx="577241" cy="553997"/>
              </a:xfrm>
              <a:prstGeom prst="rect">
                <a:avLst/>
              </a:prstGeom>
              <a:noFill/>
            </p:spPr>
            <p:txBody>
              <a:bodyPr wrap="square" rtlCol="0">
                <a:spAutoFit/>
              </a:bodyPr>
              <a:lstStyle/>
              <a:p>
                <a:pPr defTabSz="685800">
                  <a:defRPr/>
                </a:pPr>
                <a:r>
                  <a:rPr lang="en-US" sz="1050" dirty="0">
                    <a:solidFill>
                      <a:prstClr val="white"/>
                    </a:solidFill>
                    <a:latin typeface="Calibri" panose="020F0502020204030204"/>
                    <a:ea typeface="MS PGothic" panose="020B0600070205080204" pitchFamily="34" charset="-128"/>
                  </a:rPr>
                  <a:t>data</a:t>
                </a:r>
                <a:endParaRPr lang="en-US" sz="1350" dirty="0">
                  <a:solidFill>
                    <a:prstClr val="white"/>
                  </a:solidFill>
                  <a:latin typeface="Calibri" panose="020F0502020204030204"/>
                  <a:ea typeface="MS PGothic" panose="020B0600070205080204" pitchFamily="34" charset="-128"/>
                </a:endParaRPr>
              </a:p>
            </p:txBody>
          </p:sp>
        </p:grpSp>
        <p:grpSp>
          <p:nvGrpSpPr>
            <p:cNvPr id="167" name="Group 161">
              <a:extLst>
                <a:ext uri="{FF2B5EF4-FFF2-40B4-BE49-F238E27FC236}">
                  <a16:creationId xmlns:a16="http://schemas.microsoft.com/office/drawing/2014/main" id="{77E8EF91-AF21-9340-AC44-97C2982F9039}"/>
                </a:ext>
              </a:extLst>
            </p:cNvPr>
            <p:cNvGrpSpPr>
              <a:grpSpLocks/>
            </p:cNvGrpSpPr>
            <p:nvPr/>
          </p:nvGrpSpPr>
          <p:grpSpPr bwMode="auto">
            <a:xfrm>
              <a:off x="5854223" y="2398718"/>
              <a:ext cx="230514" cy="466725"/>
              <a:chOff x="4140" y="429"/>
              <a:chExt cx="1425" cy="2396"/>
            </a:xfrm>
          </p:grpSpPr>
          <p:sp>
            <p:nvSpPr>
              <p:cNvPr id="181" name="Freeform 162">
                <a:extLst>
                  <a:ext uri="{FF2B5EF4-FFF2-40B4-BE49-F238E27FC236}">
                    <a16:creationId xmlns:a16="http://schemas.microsoft.com/office/drawing/2014/main" id="{9E28FBA5-541A-AC4F-AE71-5951515DCF0F}"/>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dirty="0">
                  <a:solidFill>
                    <a:srgbClr val="000000"/>
                  </a:solidFill>
                  <a:latin typeface="Tahoma" panose="020B0604030504040204" pitchFamily="34" charset="0"/>
                  <a:ea typeface="ＭＳ Ｐゴシック" panose="020B0600070205080204" pitchFamily="34" charset="-128"/>
                </a:endParaRPr>
              </a:p>
            </p:txBody>
          </p:sp>
          <p:sp>
            <p:nvSpPr>
              <p:cNvPr id="182" name="Rectangle 163">
                <a:extLst>
                  <a:ext uri="{FF2B5EF4-FFF2-40B4-BE49-F238E27FC236}">
                    <a16:creationId xmlns:a16="http://schemas.microsoft.com/office/drawing/2014/main" id="{CC415C09-33EA-A142-8461-9672CCFF0F16}"/>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183" name="Freeform 164">
                <a:extLst>
                  <a:ext uri="{FF2B5EF4-FFF2-40B4-BE49-F238E27FC236}">
                    <a16:creationId xmlns:a16="http://schemas.microsoft.com/office/drawing/2014/main" id="{2A5E6FB5-B778-F24C-A601-95339A953800}"/>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dirty="0">
                  <a:solidFill>
                    <a:srgbClr val="000000"/>
                  </a:solidFill>
                  <a:latin typeface="Tahoma" panose="020B0604030504040204" pitchFamily="34" charset="0"/>
                  <a:ea typeface="ＭＳ Ｐゴシック" panose="020B0600070205080204" pitchFamily="34" charset="-128"/>
                </a:endParaRPr>
              </a:p>
            </p:txBody>
          </p:sp>
          <p:sp>
            <p:nvSpPr>
              <p:cNvPr id="184" name="Freeform 165">
                <a:extLst>
                  <a:ext uri="{FF2B5EF4-FFF2-40B4-BE49-F238E27FC236}">
                    <a16:creationId xmlns:a16="http://schemas.microsoft.com/office/drawing/2014/main" id="{70415A3C-7C91-7E46-9BA5-D62360FC3F51}"/>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dirty="0">
                  <a:solidFill>
                    <a:srgbClr val="000000"/>
                  </a:solidFill>
                  <a:latin typeface="Tahoma" panose="020B0604030504040204" pitchFamily="34" charset="0"/>
                  <a:ea typeface="ＭＳ Ｐゴシック" panose="020B0600070205080204" pitchFamily="34" charset="-128"/>
                </a:endParaRPr>
              </a:p>
            </p:txBody>
          </p:sp>
          <p:sp>
            <p:nvSpPr>
              <p:cNvPr id="185" name="Rectangle 166">
                <a:extLst>
                  <a:ext uri="{FF2B5EF4-FFF2-40B4-BE49-F238E27FC236}">
                    <a16:creationId xmlns:a16="http://schemas.microsoft.com/office/drawing/2014/main" id="{4A157385-49EC-A345-8675-63A8A4717EE4}"/>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grpSp>
            <p:nvGrpSpPr>
              <p:cNvPr id="186" name="Group 167">
                <a:extLst>
                  <a:ext uri="{FF2B5EF4-FFF2-40B4-BE49-F238E27FC236}">
                    <a16:creationId xmlns:a16="http://schemas.microsoft.com/office/drawing/2014/main" id="{1DBB8188-6E4B-DB44-A618-1833910E6891}"/>
                  </a:ext>
                </a:extLst>
              </p:cNvPr>
              <p:cNvGrpSpPr>
                <a:grpSpLocks/>
              </p:cNvGrpSpPr>
              <p:nvPr/>
            </p:nvGrpSpPr>
            <p:grpSpPr bwMode="auto">
              <a:xfrm>
                <a:off x="4749" y="668"/>
                <a:ext cx="581" cy="145"/>
                <a:chOff x="614" y="2568"/>
                <a:chExt cx="725" cy="139"/>
              </a:xfrm>
            </p:grpSpPr>
            <p:sp>
              <p:nvSpPr>
                <p:cNvPr id="211" name="AutoShape 168">
                  <a:extLst>
                    <a:ext uri="{FF2B5EF4-FFF2-40B4-BE49-F238E27FC236}">
                      <a16:creationId xmlns:a16="http://schemas.microsoft.com/office/drawing/2014/main" id="{CE1ED7B1-4BA4-A84D-9114-C8CBB4BC5149}"/>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212" name="AutoShape 169">
                  <a:extLst>
                    <a:ext uri="{FF2B5EF4-FFF2-40B4-BE49-F238E27FC236}">
                      <a16:creationId xmlns:a16="http://schemas.microsoft.com/office/drawing/2014/main" id="{B7844D79-0009-B94B-8989-919CDF6A9788}"/>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grpSp>
          <p:sp>
            <p:nvSpPr>
              <p:cNvPr id="187" name="Rectangle 170">
                <a:extLst>
                  <a:ext uri="{FF2B5EF4-FFF2-40B4-BE49-F238E27FC236}">
                    <a16:creationId xmlns:a16="http://schemas.microsoft.com/office/drawing/2014/main" id="{51286867-B08D-0C40-A917-0F4029DD6072}"/>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grpSp>
            <p:nvGrpSpPr>
              <p:cNvPr id="188" name="Group 171">
                <a:extLst>
                  <a:ext uri="{FF2B5EF4-FFF2-40B4-BE49-F238E27FC236}">
                    <a16:creationId xmlns:a16="http://schemas.microsoft.com/office/drawing/2014/main" id="{D9A8F55B-F86B-6649-A1E4-8F24F95BCCED}"/>
                  </a:ext>
                </a:extLst>
              </p:cNvPr>
              <p:cNvGrpSpPr>
                <a:grpSpLocks/>
              </p:cNvGrpSpPr>
              <p:nvPr/>
            </p:nvGrpSpPr>
            <p:grpSpPr bwMode="auto">
              <a:xfrm>
                <a:off x="4747" y="994"/>
                <a:ext cx="581" cy="134"/>
                <a:chOff x="614" y="2568"/>
                <a:chExt cx="725" cy="139"/>
              </a:xfrm>
            </p:grpSpPr>
            <p:sp>
              <p:nvSpPr>
                <p:cNvPr id="209" name="AutoShape 172">
                  <a:extLst>
                    <a:ext uri="{FF2B5EF4-FFF2-40B4-BE49-F238E27FC236}">
                      <a16:creationId xmlns:a16="http://schemas.microsoft.com/office/drawing/2014/main" id="{16943728-8B67-F648-BF99-75B1A2EB8B65}"/>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210" name="AutoShape 173">
                  <a:extLst>
                    <a:ext uri="{FF2B5EF4-FFF2-40B4-BE49-F238E27FC236}">
                      <a16:creationId xmlns:a16="http://schemas.microsoft.com/office/drawing/2014/main" id="{E5C59DE8-B381-7841-BEF2-A71119B6CD8F}"/>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grpSp>
          <p:sp>
            <p:nvSpPr>
              <p:cNvPr id="189" name="Rectangle 174">
                <a:extLst>
                  <a:ext uri="{FF2B5EF4-FFF2-40B4-BE49-F238E27FC236}">
                    <a16:creationId xmlns:a16="http://schemas.microsoft.com/office/drawing/2014/main" id="{E2A441E4-4B95-2D4B-8D2B-A39444E730C9}"/>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190" name="Rectangle 175">
                <a:extLst>
                  <a:ext uri="{FF2B5EF4-FFF2-40B4-BE49-F238E27FC236}">
                    <a16:creationId xmlns:a16="http://schemas.microsoft.com/office/drawing/2014/main" id="{4C56D3D2-1E9D-9A4E-A8E6-C02F387A41EB}"/>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grpSp>
            <p:nvGrpSpPr>
              <p:cNvPr id="191" name="Group 176">
                <a:extLst>
                  <a:ext uri="{FF2B5EF4-FFF2-40B4-BE49-F238E27FC236}">
                    <a16:creationId xmlns:a16="http://schemas.microsoft.com/office/drawing/2014/main" id="{4DEFC4BF-D38C-4E4F-8FF6-784D2ECC1D20}"/>
                  </a:ext>
                </a:extLst>
              </p:cNvPr>
              <p:cNvGrpSpPr>
                <a:grpSpLocks/>
              </p:cNvGrpSpPr>
              <p:nvPr/>
            </p:nvGrpSpPr>
            <p:grpSpPr bwMode="auto">
              <a:xfrm>
                <a:off x="4735" y="1627"/>
                <a:ext cx="582" cy="151"/>
                <a:chOff x="614" y="2568"/>
                <a:chExt cx="725" cy="139"/>
              </a:xfrm>
            </p:grpSpPr>
            <p:sp>
              <p:nvSpPr>
                <p:cNvPr id="207" name="AutoShape 177">
                  <a:extLst>
                    <a:ext uri="{FF2B5EF4-FFF2-40B4-BE49-F238E27FC236}">
                      <a16:creationId xmlns:a16="http://schemas.microsoft.com/office/drawing/2014/main" id="{1E6EF7BF-0973-4748-B890-B3787B883BAA}"/>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208" name="AutoShape 178">
                  <a:extLst>
                    <a:ext uri="{FF2B5EF4-FFF2-40B4-BE49-F238E27FC236}">
                      <a16:creationId xmlns:a16="http://schemas.microsoft.com/office/drawing/2014/main" id="{E5D7BCD8-55E5-614E-8991-523BADFCB547}"/>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grpSp>
          <p:sp>
            <p:nvSpPr>
              <p:cNvPr id="192" name="Freeform 179">
                <a:extLst>
                  <a:ext uri="{FF2B5EF4-FFF2-40B4-BE49-F238E27FC236}">
                    <a16:creationId xmlns:a16="http://schemas.microsoft.com/office/drawing/2014/main" id="{9D08C936-65B2-7540-81A7-902915A9F68D}"/>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dirty="0">
                  <a:solidFill>
                    <a:srgbClr val="000000"/>
                  </a:solidFill>
                  <a:latin typeface="Tahoma" panose="020B0604030504040204" pitchFamily="34" charset="0"/>
                  <a:ea typeface="ＭＳ Ｐゴシック" panose="020B0600070205080204" pitchFamily="34" charset="-128"/>
                </a:endParaRPr>
              </a:p>
            </p:txBody>
          </p:sp>
          <p:grpSp>
            <p:nvGrpSpPr>
              <p:cNvPr id="193" name="Group 180">
                <a:extLst>
                  <a:ext uri="{FF2B5EF4-FFF2-40B4-BE49-F238E27FC236}">
                    <a16:creationId xmlns:a16="http://schemas.microsoft.com/office/drawing/2014/main" id="{E99B1C69-E2B6-2944-ADFF-75BD1E5CCF82}"/>
                  </a:ext>
                </a:extLst>
              </p:cNvPr>
              <p:cNvGrpSpPr>
                <a:grpSpLocks/>
              </p:cNvGrpSpPr>
              <p:nvPr/>
            </p:nvGrpSpPr>
            <p:grpSpPr bwMode="auto">
              <a:xfrm>
                <a:off x="4739" y="1327"/>
                <a:ext cx="582" cy="139"/>
                <a:chOff x="614" y="2568"/>
                <a:chExt cx="725" cy="139"/>
              </a:xfrm>
            </p:grpSpPr>
            <p:sp>
              <p:nvSpPr>
                <p:cNvPr id="205" name="AutoShape 181">
                  <a:extLst>
                    <a:ext uri="{FF2B5EF4-FFF2-40B4-BE49-F238E27FC236}">
                      <a16:creationId xmlns:a16="http://schemas.microsoft.com/office/drawing/2014/main" id="{40AB9F71-EF2B-814B-9AA0-68CABE04DD9B}"/>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206" name="AutoShape 182">
                  <a:extLst>
                    <a:ext uri="{FF2B5EF4-FFF2-40B4-BE49-F238E27FC236}">
                      <a16:creationId xmlns:a16="http://schemas.microsoft.com/office/drawing/2014/main" id="{61BBD585-034C-FE44-8C4C-5732B02C9B93}"/>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grpSp>
          <p:sp>
            <p:nvSpPr>
              <p:cNvPr id="194" name="Rectangle 183">
                <a:extLst>
                  <a:ext uri="{FF2B5EF4-FFF2-40B4-BE49-F238E27FC236}">
                    <a16:creationId xmlns:a16="http://schemas.microsoft.com/office/drawing/2014/main" id="{3003C525-2BE0-154F-83E7-C0B0EEC1A63C}"/>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195" name="Freeform 184">
                <a:extLst>
                  <a:ext uri="{FF2B5EF4-FFF2-40B4-BE49-F238E27FC236}">
                    <a16:creationId xmlns:a16="http://schemas.microsoft.com/office/drawing/2014/main" id="{87688AC3-3CC5-0947-8699-28651834F6F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dirty="0">
                  <a:solidFill>
                    <a:srgbClr val="000000"/>
                  </a:solidFill>
                  <a:latin typeface="Tahoma" panose="020B0604030504040204" pitchFamily="34" charset="0"/>
                  <a:ea typeface="ＭＳ Ｐゴシック" panose="020B0600070205080204" pitchFamily="34" charset="-128"/>
                </a:endParaRPr>
              </a:p>
            </p:txBody>
          </p:sp>
          <p:sp>
            <p:nvSpPr>
              <p:cNvPr id="196" name="Freeform 185">
                <a:extLst>
                  <a:ext uri="{FF2B5EF4-FFF2-40B4-BE49-F238E27FC236}">
                    <a16:creationId xmlns:a16="http://schemas.microsoft.com/office/drawing/2014/main" id="{3B30373F-530B-FF4A-A69C-611E391F9885}"/>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dirty="0">
                  <a:solidFill>
                    <a:srgbClr val="000000"/>
                  </a:solidFill>
                  <a:latin typeface="Tahoma" panose="020B0604030504040204" pitchFamily="34" charset="0"/>
                  <a:ea typeface="ＭＳ Ｐゴシック" panose="020B0600070205080204" pitchFamily="34" charset="-128"/>
                </a:endParaRPr>
              </a:p>
            </p:txBody>
          </p:sp>
          <p:sp>
            <p:nvSpPr>
              <p:cNvPr id="197" name="Oval 186">
                <a:extLst>
                  <a:ext uri="{FF2B5EF4-FFF2-40B4-BE49-F238E27FC236}">
                    <a16:creationId xmlns:a16="http://schemas.microsoft.com/office/drawing/2014/main" id="{BE74818C-974F-C344-AF1C-A571C38F7674}"/>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198" name="Freeform 187">
                <a:extLst>
                  <a:ext uri="{FF2B5EF4-FFF2-40B4-BE49-F238E27FC236}">
                    <a16:creationId xmlns:a16="http://schemas.microsoft.com/office/drawing/2014/main" id="{C9128504-5E1F-1F4A-BF9E-EFE7472C0309}"/>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dirty="0">
                  <a:solidFill>
                    <a:srgbClr val="000000"/>
                  </a:solidFill>
                  <a:latin typeface="Tahoma" panose="020B0604030504040204" pitchFamily="34" charset="0"/>
                  <a:ea typeface="ＭＳ Ｐゴシック" panose="020B0600070205080204" pitchFamily="34" charset="-128"/>
                </a:endParaRPr>
              </a:p>
            </p:txBody>
          </p:sp>
          <p:sp>
            <p:nvSpPr>
              <p:cNvPr id="199" name="AutoShape 188">
                <a:extLst>
                  <a:ext uri="{FF2B5EF4-FFF2-40B4-BE49-F238E27FC236}">
                    <a16:creationId xmlns:a16="http://schemas.microsoft.com/office/drawing/2014/main" id="{E1404165-9D6F-1942-BB52-FCC831E9A239}"/>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200" name="AutoShape 189">
                <a:extLst>
                  <a:ext uri="{FF2B5EF4-FFF2-40B4-BE49-F238E27FC236}">
                    <a16:creationId xmlns:a16="http://schemas.microsoft.com/office/drawing/2014/main" id="{7F94C469-5406-364A-84E2-47B5F8B49B4C}"/>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201" name="Oval 190">
                <a:extLst>
                  <a:ext uri="{FF2B5EF4-FFF2-40B4-BE49-F238E27FC236}">
                    <a16:creationId xmlns:a16="http://schemas.microsoft.com/office/drawing/2014/main" id="{A0E8CAFD-652A-E647-BA6D-055C853C8A16}"/>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202" name="Oval 191">
                <a:extLst>
                  <a:ext uri="{FF2B5EF4-FFF2-40B4-BE49-F238E27FC236}">
                    <a16:creationId xmlns:a16="http://schemas.microsoft.com/office/drawing/2014/main" id="{1A58DA79-10F0-C94E-9A96-4E39E4332121}"/>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fontAlgn="base">
                  <a:spcBef>
                    <a:spcPct val="0"/>
                  </a:spcBef>
                  <a:spcAft>
                    <a:spcPct val="0"/>
                  </a:spcAft>
                  <a:defRPr/>
                </a:pPr>
                <a:endParaRPr lang="en-US" sz="1350" kern="0" dirty="0">
                  <a:solidFill>
                    <a:srgbClr val="FF0000"/>
                  </a:solidFill>
                  <a:latin typeface="Arial" charset="0"/>
                  <a:ea typeface="ＭＳ Ｐゴシック" charset="0"/>
                  <a:cs typeface="Arial" charset="0"/>
                </a:endParaRPr>
              </a:p>
            </p:txBody>
          </p:sp>
          <p:sp>
            <p:nvSpPr>
              <p:cNvPr id="203" name="Oval 192">
                <a:extLst>
                  <a:ext uri="{FF2B5EF4-FFF2-40B4-BE49-F238E27FC236}">
                    <a16:creationId xmlns:a16="http://schemas.microsoft.com/office/drawing/2014/main" id="{E5153F60-CA4E-AD46-AA61-51967FAF6727}"/>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204" name="Rectangle 193">
                <a:extLst>
                  <a:ext uri="{FF2B5EF4-FFF2-40B4-BE49-F238E27FC236}">
                    <a16:creationId xmlns:a16="http://schemas.microsoft.com/office/drawing/2014/main" id="{FDB88677-8689-BF48-AD1F-09182168736F}"/>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grpSp>
        <p:grpSp>
          <p:nvGrpSpPr>
            <p:cNvPr id="168" name="Group 167">
              <a:extLst>
                <a:ext uri="{FF2B5EF4-FFF2-40B4-BE49-F238E27FC236}">
                  <a16:creationId xmlns:a16="http://schemas.microsoft.com/office/drawing/2014/main" id="{EAFBA5EB-DA0C-3243-87AB-B89E8E79E894}"/>
                </a:ext>
              </a:extLst>
            </p:cNvPr>
            <p:cNvGrpSpPr/>
            <p:nvPr/>
          </p:nvGrpSpPr>
          <p:grpSpPr>
            <a:xfrm>
              <a:off x="2669417" y="3423937"/>
              <a:ext cx="2086764" cy="400109"/>
              <a:chOff x="7504363" y="3141846"/>
              <a:chExt cx="2086764" cy="400109"/>
            </a:xfrm>
          </p:grpSpPr>
          <p:grpSp>
            <p:nvGrpSpPr>
              <p:cNvPr id="175" name="Group 174">
                <a:extLst>
                  <a:ext uri="{FF2B5EF4-FFF2-40B4-BE49-F238E27FC236}">
                    <a16:creationId xmlns:a16="http://schemas.microsoft.com/office/drawing/2014/main" id="{11FC8479-D121-CF45-BE67-D2FC95EAF7B9}"/>
                  </a:ext>
                </a:extLst>
              </p:cNvPr>
              <p:cNvGrpSpPr/>
              <p:nvPr/>
            </p:nvGrpSpPr>
            <p:grpSpPr>
              <a:xfrm>
                <a:off x="7504363" y="3183676"/>
                <a:ext cx="2003932" cy="306163"/>
                <a:chOff x="1616358" y="2551230"/>
                <a:chExt cx="2141698" cy="218510"/>
              </a:xfrm>
            </p:grpSpPr>
            <p:sp>
              <p:nvSpPr>
                <p:cNvPr id="177" name="Rectangle 176">
                  <a:extLst>
                    <a:ext uri="{FF2B5EF4-FFF2-40B4-BE49-F238E27FC236}">
                      <a16:creationId xmlns:a16="http://schemas.microsoft.com/office/drawing/2014/main" id="{553693F6-B250-A94A-973B-A2B9E24D52C4}"/>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dirty="0">
                    <a:solidFill>
                      <a:prstClr val="white"/>
                    </a:solidFill>
                    <a:latin typeface="Calibri" panose="020F0502020204030204"/>
                  </a:endParaRPr>
                </a:p>
              </p:txBody>
            </p:sp>
            <p:sp>
              <p:nvSpPr>
                <p:cNvPr id="178" name="Oval 177">
                  <a:extLst>
                    <a:ext uri="{FF2B5EF4-FFF2-40B4-BE49-F238E27FC236}">
                      <a16:creationId xmlns:a16="http://schemas.microsoft.com/office/drawing/2014/main" id="{90731F76-7DB6-864C-9B95-2487D9D7B8DE}"/>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dirty="0">
                    <a:solidFill>
                      <a:prstClr val="white"/>
                    </a:solidFill>
                    <a:latin typeface="Calibri" panose="020F0502020204030204"/>
                  </a:endParaRPr>
                </a:p>
              </p:txBody>
            </p:sp>
            <p:sp>
              <p:nvSpPr>
                <p:cNvPr id="179" name="Oval 178">
                  <a:extLst>
                    <a:ext uri="{FF2B5EF4-FFF2-40B4-BE49-F238E27FC236}">
                      <a16:creationId xmlns:a16="http://schemas.microsoft.com/office/drawing/2014/main" id="{31CDAEAB-9168-0E4F-9A8E-E906655A076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dirty="0">
                    <a:solidFill>
                      <a:prstClr val="white"/>
                    </a:solidFill>
                    <a:latin typeface="Calibri" panose="020F0502020204030204"/>
                  </a:endParaRPr>
                </a:p>
              </p:txBody>
            </p:sp>
            <p:sp>
              <p:nvSpPr>
                <p:cNvPr id="180" name="Rectangle 179">
                  <a:extLst>
                    <a:ext uri="{FF2B5EF4-FFF2-40B4-BE49-F238E27FC236}">
                      <a16:creationId xmlns:a16="http://schemas.microsoft.com/office/drawing/2014/main" id="{34315B0F-7173-EA4C-98E3-3F4A8474AFE9}"/>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dirty="0">
                    <a:solidFill>
                      <a:prstClr val="white"/>
                    </a:solidFill>
                    <a:latin typeface="Calibri" panose="020F0502020204030204"/>
                  </a:endParaRPr>
                </a:p>
              </p:txBody>
            </p:sp>
          </p:grpSp>
          <p:sp>
            <p:nvSpPr>
              <p:cNvPr id="176" name="TextBox 175">
                <a:extLst>
                  <a:ext uri="{FF2B5EF4-FFF2-40B4-BE49-F238E27FC236}">
                    <a16:creationId xmlns:a16="http://schemas.microsoft.com/office/drawing/2014/main" id="{997FB701-F3E4-214A-918C-4E8D192B2BB3}"/>
                  </a:ext>
                </a:extLst>
              </p:cNvPr>
              <p:cNvSpPr txBox="1"/>
              <p:nvPr/>
            </p:nvSpPr>
            <p:spPr>
              <a:xfrm>
                <a:off x="7695752" y="3141846"/>
                <a:ext cx="1895375" cy="400109"/>
              </a:xfrm>
              <a:prstGeom prst="rect">
                <a:avLst/>
              </a:prstGeom>
              <a:noFill/>
            </p:spPr>
            <p:txBody>
              <a:bodyPr wrap="none" rtlCol="0">
                <a:spAutoFit/>
              </a:bodyPr>
              <a:lstStyle/>
              <a:p>
                <a:pPr defTabSz="685800">
                  <a:defRPr/>
                </a:pPr>
                <a:r>
                  <a:rPr lang="en-US" sz="1350" dirty="0">
                    <a:solidFill>
                      <a:prstClr val="white"/>
                    </a:solidFill>
                    <a:latin typeface="Calibri" panose="020F0502020204030204"/>
                    <a:ea typeface="MS PGothic" panose="020B0600070205080204" pitchFamily="34" charset="-128"/>
                  </a:rPr>
                  <a:t>reliable channel</a:t>
                </a:r>
              </a:p>
            </p:txBody>
          </p:sp>
        </p:grpSp>
        <p:cxnSp>
          <p:nvCxnSpPr>
            <p:cNvPr id="169" name="Straight Connector 168">
              <a:extLst>
                <a:ext uri="{FF2B5EF4-FFF2-40B4-BE49-F238E27FC236}">
                  <a16:creationId xmlns:a16="http://schemas.microsoft.com/office/drawing/2014/main" id="{82CF18A5-E8B1-C44A-855D-BC2E13F5D131}"/>
                </a:ext>
              </a:extLst>
            </p:cNvPr>
            <p:cNvCxnSpPr>
              <a:cxnSpLocks/>
            </p:cNvCxnSpPr>
            <p:nvPr/>
          </p:nvCxnSpPr>
          <p:spPr>
            <a:xfrm>
              <a:off x="1082232" y="3325543"/>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70" name="Bent-Up Arrow 169">
              <a:extLst>
                <a:ext uri="{FF2B5EF4-FFF2-40B4-BE49-F238E27FC236}">
                  <a16:creationId xmlns:a16="http://schemas.microsoft.com/office/drawing/2014/main" id="{35B9DBBD-4E46-054F-AF2A-3048455F5FA1}"/>
                </a:ext>
              </a:extLst>
            </p:cNvPr>
            <p:cNvSpPr/>
            <p:nvPr/>
          </p:nvSpPr>
          <p:spPr>
            <a:xfrm rot="5400000">
              <a:off x="2152182" y="3067004"/>
              <a:ext cx="462111" cy="773811"/>
            </a:xfrm>
            <a:prstGeom prst="bentUpArrow">
              <a:avLst>
                <a:gd name="adj1" fmla="val 7999"/>
                <a:gd name="adj2" fmla="val 16334"/>
                <a:gd name="adj3" fmla="val 213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panose="020F0502020204030204"/>
              </a:endParaRPr>
            </a:p>
          </p:txBody>
        </p:sp>
        <p:cxnSp>
          <p:nvCxnSpPr>
            <p:cNvPr id="171" name="Straight Connector 170">
              <a:extLst>
                <a:ext uri="{FF2B5EF4-FFF2-40B4-BE49-F238E27FC236}">
                  <a16:creationId xmlns:a16="http://schemas.microsoft.com/office/drawing/2014/main" id="{CFAA8010-49E9-EB46-BD2B-D57E00E6F5CD}"/>
                </a:ext>
              </a:extLst>
            </p:cNvPr>
            <p:cNvCxnSpPr>
              <a:cxnSpLocks/>
            </p:cNvCxnSpPr>
            <p:nvPr/>
          </p:nvCxnSpPr>
          <p:spPr>
            <a:xfrm>
              <a:off x="4645151" y="3325543"/>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72" name="TextBox 171">
              <a:extLst>
                <a:ext uri="{FF2B5EF4-FFF2-40B4-BE49-F238E27FC236}">
                  <a16:creationId xmlns:a16="http://schemas.microsoft.com/office/drawing/2014/main" id="{F1100341-F7A9-1D41-8489-9128E671B607}"/>
                </a:ext>
              </a:extLst>
            </p:cNvPr>
            <p:cNvSpPr txBox="1"/>
            <p:nvPr/>
          </p:nvSpPr>
          <p:spPr>
            <a:xfrm>
              <a:off x="737513" y="3044384"/>
              <a:ext cx="1143602" cy="338555"/>
            </a:xfrm>
            <a:prstGeom prst="rect">
              <a:avLst/>
            </a:prstGeom>
            <a:noFill/>
          </p:spPr>
          <p:txBody>
            <a:bodyPr wrap="none" rtlCol="0">
              <a:spAutoFit/>
            </a:bodyPr>
            <a:lstStyle/>
            <a:p>
              <a:pPr defTabSz="685800">
                <a:defRPr/>
              </a:pPr>
              <a:r>
                <a:rPr lang="en-US" sz="1050" dirty="0">
                  <a:solidFill>
                    <a:prstClr val="black"/>
                  </a:solidFill>
                  <a:latin typeface="Calibri" panose="020F0502020204030204"/>
                  <a:ea typeface="MS PGothic" panose="020B0600070205080204" pitchFamily="34" charset="-128"/>
                </a:rPr>
                <a:t>application</a:t>
              </a:r>
              <a:endParaRPr lang="en-US" sz="1350" dirty="0">
                <a:solidFill>
                  <a:prstClr val="black"/>
                </a:solidFill>
                <a:latin typeface="Calibri" panose="020F0502020204030204"/>
                <a:ea typeface="MS PGothic" panose="020B0600070205080204" pitchFamily="34" charset="-128"/>
              </a:endParaRPr>
            </a:p>
          </p:txBody>
        </p:sp>
        <p:sp>
          <p:nvSpPr>
            <p:cNvPr id="173" name="TextBox 172">
              <a:extLst>
                <a:ext uri="{FF2B5EF4-FFF2-40B4-BE49-F238E27FC236}">
                  <a16:creationId xmlns:a16="http://schemas.microsoft.com/office/drawing/2014/main" id="{30DCEE24-EC49-B244-B451-278656DCCEBE}"/>
                </a:ext>
              </a:extLst>
            </p:cNvPr>
            <p:cNvSpPr txBox="1"/>
            <p:nvPr/>
          </p:nvSpPr>
          <p:spPr>
            <a:xfrm>
              <a:off x="828116" y="3272132"/>
              <a:ext cx="1008841" cy="338555"/>
            </a:xfrm>
            <a:prstGeom prst="rect">
              <a:avLst/>
            </a:prstGeom>
            <a:noFill/>
          </p:spPr>
          <p:txBody>
            <a:bodyPr wrap="none" rtlCol="0">
              <a:spAutoFit/>
            </a:bodyPr>
            <a:lstStyle/>
            <a:p>
              <a:pPr defTabSz="685800">
                <a:defRPr/>
              </a:pPr>
              <a:r>
                <a:rPr lang="en-US" sz="1050" dirty="0">
                  <a:solidFill>
                    <a:prstClr val="black"/>
                  </a:solidFill>
                  <a:latin typeface="Calibri" panose="020F0502020204030204"/>
                  <a:ea typeface="MS PGothic" panose="020B0600070205080204" pitchFamily="34" charset="-128"/>
                </a:rPr>
                <a:t>transport</a:t>
              </a:r>
              <a:endParaRPr lang="en-US" sz="1350" dirty="0">
                <a:solidFill>
                  <a:prstClr val="black"/>
                </a:solidFill>
                <a:latin typeface="Calibri" panose="020F0502020204030204"/>
                <a:ea typeface="MS PGothic" panose="020B0600070205080204" pitchFamily="34" charset="-128"/>
              </a:endParaRPr>
            </a:p>
          </p:txBody>
        </p:sp>
        <p:sp>
          <p:nvSpPr>
            <p:cNvPr id="174" name="TextBox 173">
              <a:extLst>
                <a:ext uri="{FF2B5EF4-FFF2-40B4-BE49-F238E27FC236}">
                  <a16:creationId xmlns:a16="http://schemas.microsoft.com/office/drawing/2014/main" id="{15EB50A4-0F12-A743-8A7B-907E5EE4A2F5}"/>
                </a:ext>
              </a:extLst>
            </p:cNvPr>
            <p:cNvSpPr txBox="1"/>
            <p:nvPr/>
          </p:nvSpPr>
          <p:spPr>
            <a:xfrm flipH="1">
              <a:off x="1817206" y="4010900"/>
              <a:ext cx="4025651" cy="492443"/>
            </a:xfrm>
            <a:prstGeom prst="rect">
              <a:avLst/>
            </a:prstGeom>
            <a:noFill/>
          </p:spPr>
          <p:txBody>
            <a:bodyPr wrap="square" rtlCol="0">
              <a:spAutoFit/>
            </a:bodyPr>
            <a:lstStyle/>
            <a:p>
              <a:pPr defTabSz="685800">
                <a:defRPr/>
              </a:pPr>
              <a:r>
                <a:rPr lang="en-US" dirty="0">
                  <a:solidFill>
                    <a:prstClr val="black"/>
                  </a:solidFill>
                  <a:latin typeface="Calibri" panose="020F0502020204030204"/>
                  <a:ea typeface="MS PGothic" panose="020B0600070205080204" pitchFamily="34" charset="-128"/>
                </a:rPr>
                <a:t>reliable service </a:t>
              </a:r>
              <a:r>
                <a:rPr lang="en-US" i="1" dirty="0">
                  <a:solidFill>
                    <a:prstClr val="black"/>
                  </a:solidFill>
                  <a:latin typeface="Calibri" panose="020F0502020204030204"/>
                  <a:ea typeface="MS PGothic" panose="020B0600070205080204" pitchFamily="34" charset="-128"/>
                </a:rPr>
                <a:t>abstraction</a:t>
              </a:r>
            </a:p>
          </p:txBody>
        </p:sp>
      </p:grpSp>
      <p:sp>
        <p:nvSpPr>
          <p:cNvPr id="8" name="Rectangle 7">
            <a:extLst>
              <a:ext uri="{FF2B5EF4-FFF2-40B4-BE49-F238E27FC236}">
                <a16:creationId xmlns:a16="http://schemas.microsoft.com/office/drawing/2014/main" id="{7A8CA74F-CA34-FE4D-BBA8-48490B128E60}"/>
              </a:ext>
            </a:extLst>
          </p:cNvPr>
          <p:cNvSpPr/>
          <p:nvPr/>
        </p:nvSpPr>
        <p:spPr>
          <a:xfrm>
            <a:off x="1745920" y="2219457"/>
            <a:ext cx="3949248" cy="1795956"/>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panose="020F0502020204030204"/>
            </a:endParaRPr>
          </a:p>
        </p:txBody>
      </p:sp>
      <p:sp>
        <p:nvSpPr>
          <p:cNvPr id="14" name="Right Arrow 13">
            <a:extLst>
              <a:ext uri="{FF2B5EF4-FFF2-40B4-BE49-F238E27FC236}">
                <a16:creationId xmlns:a16="http://schemas.microsoft.com/office/drawing/2014/main" id="{801B4EA5-1C05-1743-AB9A-0E0C38CDA1C5}"/>
              </a:ext>
            </a:extLst>
          </p:cNvPr>
          <p:cNvSpPr/>
          <p:nvPr/>
        </p:nvSpPr>
        <p:spPr>
          <a:xfrm>
            <a:off x="5610617" y="3187092"/>
            <a:ext cx="479120" cy="760956"/>
          </a:xfrm>
          <a:prstGeom prst="rightArrow">
            <a:avLst/>
          </a:prstGeom>
          <a:gradFill>
            <a:gsLst>
              <a:gs pos="0">
                <a:schemeClr val="accent1">
                  <a:lumMod val="5000"/>
                  <a:lumOff val="95000"/>
                </a:schemeClr>
              </a:gs>
              <a:gs pos="56000">
                <a:srgbClr val="C000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panose="020F0502020204030204"/>
            </a:endParaRPr>
          </a:p>
        </p:txBody>
      </p:sp>
      <p:sp>
        <p:nvSpPr>
          <p:cNvPr id="3" name="Oval 2">
            <a:extLst>
              <a:ext uri="{FF2B5EF4-FFF2-40B4-BE49-F238E27FC236}">
                <a16:creationId xmlns:a16="http://schemas.microsoft.com/office/drawing/2014/main" id="{5B614158-9985-B744-A5F2-706D5EF5D7E9}"/>
              </a:ext>
            </a:extLst>
          </p:cNvPr>
          <p:cNvSpPr/>
          <p:nvPr/>
        </p:nvSpPr>
        <p:spPr>
          <a:xfrm>
            <a:off x="6464084" y="3240115"/>
            <a:ext cx="1464590" cy="929899"/>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panose="020F0502020204030204"/>
            </a:endParaRPr>
          </a:p>
        </p:txBody>
      </p:sp>
      <p:sp>
        <p:nvSpPr>
          <p:cNvPr id="231" name="Oval 230">
            <a:extLst>
              <a:ext uri="{FF2B5EF4-FFF2-40B4-BE49-F238E27FC236}">
                <a16:creationId xmlns:a16="http://schemas.microsoft.com/office/drawing/2014/main" id="{4368BA48-D0C1-5949-880D-4FFAA26CCECD}"/>
              </a:ext>
            </a:extLst>
          </p:cNvPr>
          <p:cNvSpPr/>
          <p:nvPr/>
        </p:nvSpPr>
        <p:spPr>
          <a:xfrm>
            <a:off x="8938002" y="3238178"/>
            <a:ext cx="1464590" cy="929899"/>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panose="020F0502020204030204"/>
            </a:endParaRPr>
          </a:p>
        </p:txBody>
      </p:sp>
      <p:sp>
        <p:nvSpPr>
          <p:cNvPr id="159" name="Slide Number Placeholder 2">
            <a:extLst>
              <a:ext uri="{FF2B5EF4-FFF2-40B4-BE49-F238E27FC236}">
                <a16:creationId xmlns:a16="http://schemas.microsoft.com/office/drawing/2014/main" id="{F8B5D732-7735-9D4B-9D7A-0E2219A426F1}"/>
              </a:ext>
            </a:extLst>
          </p:cNvPr>
          <p:cNvSpPr>
            <a:spLocks noGrp="1"/>
          </p:cNvSpPr>
          <p:nvPr>
            <p:ph type="sldNum" sz="quarter" idx="4294967295"/>
          </p:nvPr>
        </p:nvSpPr>
        <p:spPr>
          <a:xfrm>
            <a:off x="8438712" y="5689567"/>
            <a:ext cx="2057400" cy="273844"/>
          </a:xfrm>
        </p:spPr>
        <p:txBody>
          <a:bodyPr/>
          <a:lstStyle/>
          <a:p>
            <a:pPr eaLnBrk="0" fontAlgn="base" hangingPunct="0">
              <a:spcBef>
                <a:spcPct val="0"/>
              </a:spcBef>
              <a:spcAft>
                <a:spcPct val="0"/>
              </a:spcAft>
            </a:pPr>
            <a:r>
              <a:rPr lang="en-US" dirty="0">
                <a:solidFill>
                  <a:srgbClr val="000000"/>
                </a:solidFill>
                <a:latin typeface="Tahoma" panose="020B0604030504040204" pitchFamily="34" charset="0"/>
                <a:ea typeface="MS PGothic" panose="020B0600070205080204" pitchFamily="34" charset="-128"/>
              </a:rPr>
              <a:t>Transport Layer: 3-</a:t>
            </a:r>
            <a:fld id="{C4204591-24BD-A542-B9D5-F8D8A88D2FEE}" type="slidenum">
              <a:rPr lang="en-US">
                <a:solidFill>
                  <a:srgbClr val="000000"/>
                </a:solidFill>
                <a:latin typeface="Tahoma" panose="020B0604030504040204" pitchFamily="34" charset="0"/>
                <a:ea typeface="MS PGothic" panose="020B0600070205080204" pitchFamily="34" charset="-128"/>
              </a:rPr>
              <a:pPr eaLnBrk="0" fontAlgn="base" hangingPunct="0">
                <a:spcBef>
                  <a:spcPct val="0"/>
                </a:spcBef>
                <a:spcAft>
                  <a:spcPct val="0"/>
                </a:spcAft>
              </a:pPr>
              <a:t>16</a:t>
            </a:fld>
            <a:endParaRPr lang="en-US" dirty="0">
              <a:solidFill>
                <a:srgbClr val="000000"/>
              </a:solidFill>
              <a:latin typeface="Tahoma" panose="020B0604030504040204" pitchFamily="34" charset="0"/>
              <a:ea typeface="MS PGothic" panose="020B0600070205080204" pitchFamily="34" charset="-128"/>
            </a:endParaRPr>
          </a:p>
        </p:txBody>
      </p:sp>
      <p:pic>
        <p:nvPicPr>
          <p:cNvPr id="236" name="Picture 8" descr="underline_bas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214" y="885825"/>
            <a:ext cx="77692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 name="Rectangle 2"/>
          <p:cNvSpPr>
            <a:spLocks noGrp="1" noChangeArrowheads="1"/>
          </p:cNvSpPr>
          <p:nvPr>
            <p:ph type="title"/>
          </p:nvPr>
        </p:nvSpPr>
        <p:spPr>
          <a:xfrm>
            <a:off x="1946275" y="95250"/>
            <a:ext cx="7772400" cy="1143000"/>
          </a:xfrm>
        </p:spPr>
        <p:txBody>
          <a:bodyPr/>
          <a:lstStyle/>
          <a:p>
            <a:pPr>
              <a:defRPr/>
            </a:pPr>
            <a:r>
              <a:rPr lang="en-US">
                <a:ea typeface="ＭＳ Ｐゴシック" charset="0"/>
                <a:cs typeface="+mj-cs"/>
              </a:rPr>
              <a:t>Principles of reliable data transfer</a:t>
            </a:r>
            <a:endParaRPr lang="en-US" sz="4800">
              <a:ea typeface="ＭＳ Ｐゴシック" charset="0"/>
              <a:cs typeface="+mj-cs"/>
            </a:endParaRPr>
          </a:p>
        </p:txBody>
      </p:sp>
    </p:spTree>
    <p:extLst>
      <p:ext uri="{BB962C8B-B14F-4D97-AF65-F5344CB8AC3E}">
        <p14:creationId xmlns:p14="http://schemas.microsoft.com/office/powerpoint/2010/main" val="2382848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1000"/>
                                        <p:tgtEl>
                                          <p:spTgt spid="9"/>
                                        </p:tgtEl>
                                      </p:cBhvr>
                                    </p:animEffect>
                                  </p:childTnLst>
                                </p:cTn>
                              </p:par>
                            </p:childTnLst>
                          </p:cTn>
                        </p:par>
                        <p:par>
                          <p:cTn id="12" fill="hold">
                            <p:stCondLst>
                              <p:cond delay="1500"/>
                            </p:stCondLst>
                            <p:childTnLst>
                              <p:par>
                                <p:cTn id="13" presetID="9" presetClass="exit" presetSubtype="0" fill="hold" grpId="1" nodeType="afterEffect">
                                  <p:stCondLst>
                                    <p:cond delay="0"/>
                                  </p:stCondLst>
                                  <p:childTnLst>
                                    <p:animEffect transition="out" filter="dissolve">
                                      <p:cBhvr>
                                        <p:cTn id="14" dur="500"/>
                                        <p:tgtEl>
                                          <p:spTgt spid="14"/>
                                        </p:tgtEl>
                                      </p:cBhvr>
                                    </p:animEffect>
                                    <p:set>
                                      <p:cBhvr>
                                        <p:cTn id="15" dur="1" fill="hold">
                                          <p:stCondLst>
                                            <p:cond delay="499"/>
                                          </p:stCondLst>
                                        </p:cTn>
                                        <p:tgtEl>
                                          <p:spTgt spid="1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dissolve">
                                      <p:cBhvr>
                                        <p:cTn id="20" dur="500"/>
                                        <p:tgtEl>
                                          <p:spTgt spid="3"/>
                                        </p:tgtEl>
                                      </p:cBhvr>
                                    </p:animEffect>
                                  </p:childTnLst>
                                </p:cTn>
                              </p:par>
                            </p:childTnLst>
                          </p:cTn>
                        </p:par>
                        <p:par>
                          <p:cTn id="21" fill="hold">
                            <p:stCondLst>
                              <p:cond delay="500"/>
                            </p:stCondLst>
                            <p:childTnLst>
                              <p:par>
                                <p:cTn id="22" presetID="9" presetClass="entr" presetSubtype="0" fill="hold" grpId="0" nodeType="afterEffect">
                                  <p:stCondLst>
                                    <p:cond delay="1000"/>
                                  </p:stCondLst>
                                  <p:childTnLst>
                                    <p:set>
                                      <p:cBhvr>
                                        <p:cTn id="23" dur="1" fill="hold">
                                          <p:stCondLst>
                                            <p:cond delay="0"/>
                                          </p:stCondLst>
                                        </p:cTn>
                                        <p:tgtEl>
                                          <p:spTgt spid="231"/>
                                        </p:tgtEl>
                                        <p:attrNameLst>
                                          <p:attrName>style.visibility</p:attrName>
                                        </p:attrNameLst>
                                      </p:cBhvr>
                                      <p:to>
                                        <p:strVal val="visible"/>
                                      </p:to>
                                    </p:set>
                                    <p:animEffect transition="in" filter="dissolve">
                                      <p:cBhvr>
                                        <p:cTn id="24" dur="500"/>
                                        <p:tgtEl>
                                          <p:spTgt spid="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3" grpId="0" animBg="1"/>
      <p:bldP spid="23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7D89CDE-A98B-A64B-A840-9A38508B9B43}"/>
              </a:ext>
            </a:extLst>
          </p:cNvPr>
          <p:cNvGrpSpPr/>
          <p:nvPr/>
        </p:nvGrpSpPr>
        <p:grpSpPr>
          <a:xfrm>
            <a:off x="6193561" y="2282929"/>
            <a:ext cx="4198938" cy="3094846"/>
            <a:chOff x="6226081" y="2364366"/>
            <a:chExt cx="5598584" cy="4126462"/>
          </a:xfrm>
        </p:grpSpPr>
        <p:grpSp>
          <p:nvGrpSpPr>
            <p:cNvPr id="98" name="Group 97">
              <a:extLst>
                <a:ext uri="{FF2B5EF4-FFF2-40B4-BE49-F238E27FC236}">
                  <a16:creationId xmlns:a16="http://schemas.microsoft.com/office/drawing/2014/main" id="{6F69B15D-5882-BD4E-83B7-5C85A253A430}"/>
                </a:ext>
              </a:extLst>
            </p:cNvPr>
            <p:cNvGrpSpPr/>
            <p:nvPr/>
          </p:nvGrpSpPr>
          <p:grpSpPr>
            <a:xfrm>
              <a:off x="6944646" y="2545250"/>
              <a:ext cx="1245036" cy="603088"/>
              <a:chOff x="9852456" y="608434"/>
              <a:chExt cx="1245036" cy="603088"/>
            </a:xfrm>
          </p:grpSpPr>
          <p:sp>
            <p:nvSpPr>
              <p:cNvPr id="157" name="Oval 19">
                <a:extLst>
                  <a:ext uri="{FF2B5EF4-FFF2-40B4-BE49-F238E27FC236}">
                    <a16:creationId xmlns:a16="http://schemas.microsoft.com/office/drawing/2014/main" id="{056D9101-B295-BE4A-9002-B9C75319D4B3}"/>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Calibri" panose="020F0502020204030204"/>
                  <a:ea typeface="ＭＳ Ｐゴシック" charset="0"/>
                </a:endParaRPr>
              </a:p>
            </p:txBody>
          </p:sp>
          <p:sp>
            <p:nvSpPr>
              <p:cNvPr id="158" name="TextBox 157">
                <a:extLst>
                  <a:ext uri="{FF2B5EF4-FFF2-40B4-BE49-F238E27FC236}">
                    <a16:creationId xmlns:a16="http://schemas.microsoft.com/office/drawing/2014/main" id="{B98075D5-1094-EA42-8C93-9C2D954BC121}"/>
                  </a:ext>
                </a:extLst>
              </p:cNvPr>
              <p:cNvSpPr txBox="1"/>
              <p:nvPr/>
            </p:nvSpPr>
            <p:spPr>
              <a:xfrm>
                <a:off x="9935581" y="645213"/>
                <a:ext cx="1106491" cy="566309"/>
              </a:xfrm>
              <a:prstGeom prst="rect">
                <a:avLst/>
              </a:prstGeom>
              <a:noFill/>
            </p:spPr>
            <p:txBody>
              <a:bodyPr wrap="square" rtlCol="0">
                <a:spAutoFit/>
              </a:bodyPr>
              <a:lstStyle/>
              <a:p>
                <a:pPr algn="ctr" defTabSz="685800">
                  <a:lnSpc>
                    <a:spcPct val="80000"/>
                  </a:lnSpc>
                  <a:defRPr/>
                </a:pPr>
                <a:r>
                  <a:rPr lang="en-US" sz="1350" dirty="0">
                    <a:solidFill>
                      <a:prstClr val="black"/>
                    </a:solidFill>
                    <a:latin typeface="Calibri" panose="020F0502020204030204"/>
                    <a:ea typeface="MS PGothic" panose="020B0600070205080204" pitchFamily="34" charset="-128"/>
                  </a:rPr>
                  <a:t>sending process</a:t>
                </a:r>
              </a:p>
            </p:txBody>
          </p:sp>
        </p:grpSp>
        <p:grpSp>
          <p:nvGrpSpPr>
            <p:cNvPr id="99" name="Group 98">
              <a:extLst>
                <a:ext uri="{FF2B5EF4-FFF2-40B4-BE49-F238E27FC236}">
                  <a16:creationId xmlns:a16="http://schemas.microsoft.com/office/drawing/2014/main" id="{5402A96E-C536-5E4C-BB36-5F57DDFFE613}"/>
                </a:ext>
              </a:extLst>
            </p:cNvPr>
            <p:cNvGrpSpPr/>
            <p:nvPr/>
          </p:nvGrpSpPr>
          <p:grpSpPr>
            <a:xfrm>
              <a:off x="7541116" y="2997281"/>
              <a:ext cx="626254" cy="369332"/>
              <a:chOff x="9950444" y="999755"/>
              <a:chExt cx="626254" cy="369332"/>
            </a:xfrm>
          </p:grpSpPr>
          <p:sp>
            <p:nvSpPr>
              <p:cNvPr id="155" name="Rectangle 154">
                <a:extLst>
                  <a:ext uri="{FF2B5EF4-FFF2-40B4-BE49-F238E27FC236}">
                    <a16:creationId xmlns:a16="http://schemas.microsoft.com/office/drawing/2014/main" id="{0D3BE65A-11E7-ED41-B532-DDED3A87485C}"/>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panose="020F0502020204030204"/>
                </a:endParaRPr>
              </a:p>
            </p:txBody>
          </p:sp>
          <p:sp>
            <p:nvSpPr>
              <p:cNvPr id="156" name="TextBox 155">
                <a:extLst>
                  <a:ext uri="{FF2B5EF4-FFF2-40B4-BE49-F238E27FC236}">
                    <a16:creationId xmlns:a16="http://schemas.microsoft.com/office/drawing/2014/main" id="{05315891-C43B-4E47-AA7C-98881DCEDB55}"/>
                  </a:ext>
                </a:extLst>
              </p:cNvPr>
              <p:cNvSpPr txBox="1"/>
              <p:nvPr/>
            </p:nvSpPr>
            <p:spPr>
              <a:xfrm>
                <a:off x="9950444" y="999755"/>
                <a:ext cx="626254" cy="369332"/>
              </a:xfrm>
              <a:prstGeom prst="rect">
                <a:avLst/>
              </a:prstGeom>
              <a:noFill/>
            </p:spPr>
            <p:txBody>
              <a:bodyPr wrap="square" rtlCol="0">
                <a:spAutoFit/>
              </a:bodyPr>
              <a:lstStyle/>
              <a:p>
                <a:pPr defTabSz="685800">
                  <a:defRPr/>
                </a:pPr>
                <a:r>
                  <a:rPr lang="en-US" sz="1200" dirty="0">
                    <a:solidFill>
                      <a:prstClr val="white"/>
                    </a:solidFill>
                    <a:latin typeface="Calibri" panose="020F0502020204030204"/>
                    <a:ea typeface="MS PGothic" panose="020B0600070205080204" pitchFamily="34" charset="-128"/>
                  </a:rPr>
                  <a:t>data</a:t>
                </a:r>
                <a:endParaRPr lang="en-US" sz="1350" dirty="0">
                  <a:solidFill>
                    <a:prstClr val="white"/>
                  </a:solidFill>
                  <a:latin typeface="Calibri" panose="020F0502020204030204"/>
                  <a:ea typeface="MS PGothic" panose="020B0600070205080204" pitchFamily="34" charset="-128"/>
                </a:endParaRPr>
              </a:p>
            </p:txBody>
          </p:sp>
        </p:grpSp>
        <p:grpSp>
          <p:nvGrpSpPr>
            <p:cNvPr id="100" name="Group 194">
              <a:extLst>
                <a:ext uri="{FF2B5EF4-FFF2-40B4-BE49-F238E27FC236}">
                  <a16:creationId xmlns:a16="http://schemas.microsoft.com/office/drawing/2014/main" id="{54168ABB-31DA-FD4E-B361-85C3C0971BE8}"/>
                </a:ext>
              </a:extLst>
            </p:cNvPr>
            <p:cNvGrpSpPr>
              <a:grpSpLocks/>
            </p:cNvGrpSpPr>
            <p:nvPr/>
          </p:nvGrpSpPr>
          <p:grpSpPr bwMode="auto">
            <a:xfrm>
              <a:off x="6677899" y="2425781"/>
              <a:ext cx="545509" cy="512284"/>
              <a:chOff x="-44" y="1473"/>
              <a:chExt cx="981" cy="1105"/>
            </a:xfrm>
          </p:grpSpPr>
          <p:pic>
            <p:nvPicPr>
              <p:cNvPr id="153" name="Picture 195" descr="desktop_computer_stylized_medium">
                <a:extLst>
                  <a:ext uri="{FF2B5EF4-FFF2-40B4-BE49-F238E27FC236}">
                    <a16:creationId xmlns:a16="http://schemas.microsoft.com/office/drawing/2014/main" id="{272E925C-57A6-144C-A625-180C395BBE2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Freeform 196">
                <a:extLst>
                  <a:ext uri="{FF2B5EF4-FFF2-40B4-BE49-F238E27FC236}">
                    <a16:creationId xmlns:a16="http://schemas.microsoft.com/office/drawing/2014/main" id="{5E936CF8-605C-F948-973D-474011FE90E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kern="0" dirty="0">
                  <a:solidFill>
                    <a:srgbClr val="000000"/>
                  </a:solidFill>
                  <a:latin typeface="Tahoma" panose="020B0604030504040204" pitchFamily="34" charset="0"/>
                  <a:ea typeface="ＭＳ Ｐゴシック" panose="020B0600070205080204" pitchFamily="34" charset="-128"/>
                </a:endParaRPr>
              </a:p>
            </p:txBody>
          </p:sp>
        </p:grpSp>
        <p:grpSp>
          <p:nvGrpSpPr>
            <p:cNvPr id="101" name="Group 100">
              <a:extLst>
                <a:ext uri="{FF2B5EF4-FFF2-40B4-BE49-F238E27FC236}">
                  <a16:creationId xmlns:a16="http://schemas.microsoft.com/office/drawing/2014/main" id="{94E6CD2B-9DBD-9847-AE43-1F20A9F4B7A7}"/>
                </a:ext>
              </a:extLst>
            </p:cNvPr>
            <p:cNvGrpSpPr/>
            <p:nvPr/>
          </p:nvGrpSpPr>
          <p:grpSpPr>
            <a:xfrm>
              <a:off x="10189724" y="2496350"/>
              <a:ext cx="1245036" cy="603088"/>
              <a:chOff x="9852456" y="608434"/>
              <a:chExt cx="1245036" cy="603088"/>
            </a:xfrm>
          </p:grpSpPr>
          <p:sp>
            <p:nvSpPr>
              <p:cNvPr id="151" name="Oval 19">
                <a:extLst>
                  <a:ext uri="{FF2B5EF4-FFF2-40B4-BE49-F238E27FC236}">
                    <a16:creationId xmlns:a16="http://schemas.microsoft.com/office/drawing/2014/main" id="{65C8DA48-6ECB-6D4D-80B9-2E7231D021E7}"/>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Calibri" panose="020F0502020204030204"/>
                  <a:ea typeface="ＭＳ Ｐゴシック" charset="0"/>
                </a:endParaRPr>
              </a:p>
            </p:txBody>
          </p:sp>
          <p:sp>
            <p:nvSpPr>
              <p:cNvPr id="152" name="TextBox 151">
                <a:extLst>
                  <a:ext uri="{FF2B5EF4-FFF2-40B4-BE49-F238E27FC236}">
                    <a16:creationId xmlns:a16="http://schemas.microsoft.com/office/drawing/2014/main" id="{F98362D2-A31F-1547-A061-D0BD0AD53B62}"/>
                  </a:ext>
                </a:extLst>
              </p:cNvPr>
              <p:cNvSpPr txBox="1"/>
              <p:nvPr/>
            </p:nvSpPr>
            <p:spPr>
              <a:xfrm>
                <a:off x="9935581" y="645213"/>
                <a:ext cx="1106491" cy="566309"/>
              </a:xfrm>
              <a:prstGeom prst="rect">
                <a:avLst/>
              </a:prstGeom>
              <a:noFill/>
            </p:spPr>
            <p:txBody>
              <a:bodyPr wrap="square" rtlCol="0">
                <a:spAutoFit/>
              </a:bodyPr>
              <a:lstStyle/>
              <a:p>
                <a:pPr algn="ctr" defTabSz="685800">
                  <a:lnSpc>
                    <a:spcPct val="80000"/>
                  </a:lnSpc>
                  <a:defRPr/>
                </a:pPr>
                <a:r>
                  <a:rPr lang="en-US" sz="1350" dirty="0">
                    <a:solidFill>
                      <a:prstClr val="black"/>
                    </a:solidFill>
                    <a:latin typeface="Calibri" panose="020F0502020204030204"/>
                    <a:ea typeface="MS PGothic" panose="020B0600070205080204" pitchFamily="34" charset="-128"/>
                  </a:rPr>
                  <a:t>receiving process</a:t>
                </a:r>
              </a:p>
            </p:txBody>
          </p:sp>
        </p:grpSp>
        <p:grpSp>
          <p:nvGrpSpPr>
            <p:cNvPr id="102" name="Group 101">
              <a:extLst>
                <a:ext uri="{FF2B5EF4-FFF2-40B4-BE49-F238E27FC236}">
                  <a16:creationId xmlns:a16="http://schemas.microsoft.com/office/drawing/2014/main" id="{E2053A92-714B-3A4D-BA72-E2002B5EB226}"/>
                </a:ext>
              </a:extLst>
            </p:cNvPr>
            <p:cNvGrpSpPr/>
            <p:nvPr/>
          </p:nvGrpSpPr>
          <p:grpSpPr>
            <a:xfrm>
              <a:off x="10248853" y="2969571"/>
              <a:ext cx="611220" cy="369332"/>
              <a:chOff x="9678159" y="981583"/>
              <a:chExt cx="611220" cy="369332"/>
            </a:xfrm>
          </p:grpSpPr>
          <p:sp>
            <p:nvSpPr>
              <p:cNvPr id="149" name="Rectangle 148">
                <a:extLst>
                  <a:ext uri="{FF2B5EF4-FFF2-40B4-BE49-F238E27FC236}">
                    <a16:creationId xmlns:a16="http://schemas.microsoft.com/office/drawing/2014/main" id="{87AF5445-F895-274D-B4CA-4B559C14920A}"/>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panose="020F0502020204030204"/>
                </a:endParaRPr>
              </a:p>
            </p:txBody>
          </p:sp>
          <p:sp>
            <p:nvSpPr>
              <p:cNvPr id="150" name="TextBox 149">
                <a:extLst>
                  <a:ext uri="{FF2B5EF4-FFF2-40B4-BE49-F238E27FC236}">
                    <a16:creationId xmlns:a16="http://schemas.microsoft.com/office/drawing/2014/main" id="{405D7A89-0963-7D45-9872-8A6C26AFF4EB}"/>
                  </a:ext>
                </a:extLst>
              </p:cNvPr>
              <p:cNvSpPr txBox="1"/>
              <p:nvPr/>
            </p:nvSpPr>
            <p:spPr>
              <a:xfrm>
                <a:off x="9678159" y="981583"/>
                <a:ext cx="611220" cy="369332"/>
              </a:xfrm>
              <a:prstGeom prst="rect">
                <a:avLst/>
              </a:prstGeom>
              <a:noFill/>
            </p:spPr>
            <p:txBody>
              <a:bodyPr wrap="square" rtlCol="0">
                <a:spAutoFit/>
              </a:bodyPr>
              <a:lstStyle/>
              <a:p>
                <a:pPr defTabSz="685800">
                  <a:defRPr/>
                </a:pPr>
                <a:r>
                  <a:rPr lang="en-US" sz="1200" dirty="0">
                    <a:solidFill>
                      <a:prstClr val="white"/>
                    </a:solidFill>
                    <a:latin typeface="Calibri" panose="020F0502020204030204"/>
                    <a:ea typeface="MS PGothic" panose="020B0600070205080204" pitchFamily="34" charset="-128"/>
                  </a:rPr>
                  <a:t>data</a:t>
                </a:r>
                <a:endParaRPr lang="en-US" sz="1350" dirty="0">
                  <a:solidFill>
                    <a:prstClr val="white"/>
                  </a:solidFill>
                  <a:latin typeface="Calibri" panose="020F0502020204030204"/>
                  <a:ea typeface="MS PGothic" panose="020B0600070205080204" pitchFamily="34" charset="-128"/>
                </a:endParaRPr>
              </a:p>
            </p:txBody>
          </p:sp>
        </p:grpSp>
        <p:grpSp>
          <p:nvGrpSpPr>
            <p:cNvPr id="103" name="Group 161">
              <a:extLst>
                <a:ext uri="{FF2B5EF4-FFF2-40B4-BE49-F238E27FC236}">
                  <a16:creationId xmlns:a16="http://schemas.microsoft.com/office/drawing/2014/main" id="{72242579-6133-6C4E-BF67-26CF5BCBECC7}"/>
                </a:ext>
              </a:extLst>
            </p:cNvPr>
            <p:cNvGrpSpPr>
              <a:grpSpLocks/>
            </p:cNvGrpSpPr>
            <p:nvPr/>
          </p:nvGrpSpPr>
          <p:grpSpPr bwMode="auto">
            <a:xfrm>
              <a:off x="11287371" y="2364366"/>
              <a:ext cx="230514" cy="466725"/>
              <a:chOff x="4140" y="429"/>
              <a:chExt cx="1425" cy="2396"/>
            </a:xfrm>
          </p:grpSpPr>
          <p:sp>
            <p:nvSpPr>
              <p:cNvPr id="117" name="Freeform 162">
                <a:extLst>
                  <a:ext uri="{FF2B5EF4-FFF2-40B4-BE49-F238E27FC236}">
                    <a16:creationId xmlns:a16="http://schemas.microsoft.com/office/drawing/2014/main" id="{508C64E2-5C75-8B42-912F-0F4DAB5E11F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dirty="0">
                  <a:solidFill>
                    <a:srgbClr val="000000"/>
                  </a:solidFill>
                  <a:latin typeface="Tahoma" panose="020B0604030504040204" pitchFamily="34" charset="0"/>
                  <a:ea typeface="ＭＳ Ｐゴシック" panose="020B0600070205080204" pitchFamily="34" charset="-128"/>
                </a:endParaRPr>
              </a:p>
            </p:txBody>
          </p:sp>
          <p:sp>
            <p:nvSpPr>
              <p:cNvPr id="118" name="Rectangle 163">
                <a:extLst>
                  <a:ext uri="{FF2B5EF4-FFF2-40B4-BE49-F238E27FC236}">
                    <a16:creationId xmlns:a16="http://schemas.microsoft.com/office/drawing/2014/main" id="{1F2031F6-89EC-AD4C-B442-1E0A3C270EA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119" name="Freeform 164">
                <a:extLst>
                  <a:ext uri="{FF2B5EF4-FFF2-40B4-BE49-F238E27FC236}">
                    <a16:creationId xmlns:a16="http://schemas.microsoft.com/office/drawing/2014/main" id="{0BA0DD87-2FD6-244B-82C8-88C2D0A5833C}"/>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dirty="0">
                  <a:solidFill>
                    <a:srgbClr val="000000"/>
                  </a:solidFill>
                  <a:latin typeface="Tahoma" panose="020B0604030504040204" pitchFamily="34" charset="0"/>
                  <a:ea typeface="ＭＳ Ｐゴシック" panose="020B0600070205080204" pitchFamily="34" charset="-128"/>
                </a:endParaRPr>
              </a:p>
            </p:txBody>
          </p:sp>
          <p:sp>
            <p:nvSpPr>
              <p:cNvPr id="120" name="Freeform 165">
                <a:extLst>
                  <a:ext uri="{FF2B5EF4-FFF2-40B4-BE49-F238E27FC236}">
                    <a16:creationId xmlns:a16="http://schemas.microsoft.com/office/drawing/2014/main" id="{7207167F-9D03-3F47-8166-127D9E26F058}"/>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dirty="0">
                  <a:solidFill>
                    <a:srgbClr val="000000"/>
                  </a:solidFill>
                  <a:latin typeface="Tahoma" panose="020B0604030504040204" pitchFamily="34" charset="0"/>
                  <a:ea typeface="ＭＳ Ｐゴシック" panose="020B0600070205080204" pitchFamily="34" charset="-128"/>
                </a:endParaRPr>
              </a:p>
            </p:txBody>
          </p:sp>
          <p:sp>
            <p:nvSpPr>
              <p:cNvPr id="121" name="Rectangle 166">
                <a:extLst>
                  <a:ext uri="{FF2B5EF4-FFF2-40B4-BE49-F238E27FC236}">
                    <a16:creationId xmlns:a16="http://schemas.microsoft.com/office/drawing/2014/main" id="{D8ACE697-B009-5441-8959-DAC8BF3B1CB8}"/>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grpSp>
            <p:nvGrpSpPr>
              <p:cNvPr id="122" name="Group 167">
                <a:extLst>
                  <a:ext uri="{FF2B5EF4-FFF2-40B4-BE49-F238E27FC236}">
                    <a16:creationId xmlns:a16="http://schemas.microsoft.com/office/drawing/2014/main" id="{AFAFE92F-768B-0E40-8189-F135D4962862}"/>
                  </a:ext>
                </a:extLst>
              </p:cNvPr>
              <p:cNvGrpSpPr>
                <a:grpSpLocks/>
              </p:cNvGrpSpPr>
              <p:nvPr/>
            </p:nvGrpSpPr>
            <p:grpSpPr bwMode="auto">
              <a:xfrm>
                <a:off x="4749" y="668"/>
                <a:ext cx="581" cy="145"/>
                <a:chOff x="614" y="2568"/>
                <a:chExt cx="725" cy="139"/>
              </a:xfrm>
            </p:grpSpPr>
            <p:sp>
              <p:nvSpPr>
                <p:cNvPr id="147" name="AutoShape 168">
                  <a:extLst>
                    <a:ext uri="{FF2B5EF4-FFF2-40B4-BE49-F238E27FC236}">
                      <a16:creationId xmlns:a16="http://schemas.microsoft.com/office/drawing/2014/main" id="{6617210C-BFB6-0D4D-B38A-5E9106661AF0}"/>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148" name="AutoShape 169">
                  <a:extLst>
                    <a:ext uri="{FF2B5EF4-FFF2-40B4-BE49-F238E27FC236}">
                      <a16:creationId xmlns:a16="http://schemas.microsoft.com/office/drawing/2014/main" id="{5EE6018A-C9AA-184F-B7ED-42AFC16D772E}"/>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grpSp>
          <p:sp>
            <p:nvSpPr>
              <p:cNvPr id="123" name="Rectangle 170">
                <a:extLst>
                  <a:ext uri="{FF2B5EF4-FFF2-40B4-BE49-F238E27FC236}">
                    <a16:creationId xmlns:a16="http://schemas.microsoft.com/office/drawing/2014/main" id="{F82DB15E-18D1-4A4D-80D4-EAB41BA5033C}"/>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grpSp>
            <p:nvGrpSpPr>
              <p:cNvPr id="124" name="Group 171">
                <a:extLst>
                  <a:ext uri="{FF2B5EF4-FFF2-40B4-BE49-F238E27FC236}">
                    <a16:creationId xmlns:a16="http://schemas.microsoft.com/office/drawing/2014/main" id="{52997F44-9E26-5F46-914A-DD4ADC8770B4}"/>
                  </a:ext>
                </a:extLst>
              </p:cNvPr>
              <p:cNvGrpSpPr>
                <a:grpSpLocks/>
              </p:cNvGrpSpPr>
              <p:nvPr/>
            </p:nvGrpSpPr>
            <p:grpSpPr bwMode="auto">
              <a:xfrm>
                <a:off x="4747" y="994"/>
                <a:ext cx="581" cy="134"/>
                <a:chOff x="614" y="2568"/>
                <a:chExt cx="725" cy="139"/>
              </a:xfrm>
            </p:grpSpPr>
            <p:sp>
              <p:nvSpPr>
                <p:cNvPr id="145" name="AutoShape 172">
                  <a:extLst>
                    <a:ext uri="{FF2B5EF4-FFF2-40B4-BE49-F238E27FC236}">
                      <a16:creationId xmlns:a16="http://schemas.microsoft.com/office/drawing/2014/main" id="{7DD2F60B-01B7-A848-9111-DBA2C17DC6C0}"/>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146" name="AutoShape 173">
                  <a:extLst>
                    <a:ext uri="{FF2B5EF4-FFF2-40B4-BE49-F238E27FC236}">
                      <a16:creationId xmlns:a16="http://schemas.microsoft.com/office/drawing/2014/main" id="{399E173F-3471-434E-8657-60AF028897C5}"/>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grpSp>
          <p:sp>
            <p:nvSpPr>
              <p:cNvPr id="125" name="Rectangle 174">
                <a:extLst>
                  <a:ext uri="{FF2B5EF4-FFF2-40B4-BE49-F238E27FC236}">
                    <a16:creationId xmlns:a16="http://schemas.microsoft.com/office/drawing/2014/main" id="{CC1F5612-3C85-EF42-8C7F-34C5C7ED07E7}"/>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126" name="Rectangle 175">
                <a:extLst>
                  <a:ext uri="{FF2B5EF4-FFF2-40B4-BE49-F238E27FC236}">
                    <a16:creationId xmlns:a16="http://schemas.microsoft.com/office/drawing/2014/main" id="{608F68F9-0FC6-8540-8955-44F7FC3BA2D3}"/>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grpSp>
            <p:nvGrpSpPr>
              <p:cNvPr id="127" name="Group 176">
                <a:extLst>
                  <a:ext uri="{FF2B5EF4-FFF2-40B4-BE49-F238E27FC236}">
                    <a16:creationId xmlns:a16="http://schemas.microsoft.com/office/drawing/2014/main" id="{ECCEFB02-32C8-8940-8A0B-AB56D987ACE8}"/>
                  </a:ext>
                </a:extLst>
              </p:cNvPr>
              <p:cNvGrpSpPr>
                <a:grpSpLocks/>
              </p:cNvGrpSpPr>
              <p:nvPr/>
            </p:nvGrpSpPr>
            <p:grpSpPr bwMode="auto">
              <a:xfrm>
                <a:off x="4735" y="1627"/>
                <a:ext cx="582" cy="151"/>
                <a:chOff x="614" y="2568"/>
                <a:chExt cx="725" cy="139"/>
              </a:xfrm>
            </p:grpSpPr>
            <p:sp>
              <p:nvSpPr>
                <p:cNvPr id="143" name="AutoShape 177">
                  <a:extLst>
                    <a:ext uri="{FF2B5EF4-FFF2-40B4-BE49-F238E27FC236}">
                      <a16:creationId xmlns:a16="http://schemas.microsoft.com/office/drawing/2014/main" id="{9748E381-A81E-B241-A522-B9A17C2A8B39}"/>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144" name="AutoShape 178">
                  <a:extLst>
                    <a:ext uri="{FF2B5EF4-FFF2-40B4-BE49-F238E27FC236}">
                      <a16:creationId xmlns:a16="http://schemas.microsoft.com/office/drawing/2014/main" id="{3E8CC9C2-8373-D54C-873D-9F47F61D751A}"/>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grpSp>
          <p:sp>
            <p:nvSpPr>
              <p:cNvPr id="128" name="Freeform 179">
                <a:extLst>
                  <a:ext uri="{FF2B5EF4-FFF2-40B4-BE49-F238E27FC236}">
                    <a16:creationId xmlns:a16="http://schemas.microsoft.com/office/drawing/2014/main" id="{3AFA0A16-38BD-F347-95DC-13669F1BC291}"/>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dirty="0">
                  <a:solidFill>
                    <a:srgbClr val="000000"/>
                  </a:solidFill>
                  <a:latin typeface="Tahoma" panose="020B0604030504040204" pitchFamily="34" charset="0"/>
                  <a:ea typeface="ＭＳ Ｐゴシック" panose="020B0600070205080204" pitchFamily="34" charset="-128"/>
                </a:endParaRPr>
              </a:p>
            </p:txBody>
          </p:sp>
          <p:grpSp>
            <p:nvGrpSpPr>
              <p:cNvPr id="129" name="Group 180">
                <a:extLst>
                  <a:ext uri="{FF2B5EF4-FFF2-40B4-BE49-F238E27FC236}">
                    <a16:creationId xmlns:a16="http://schemas.microsoft.com/office/drawing/2014/main" id="{3CE589A0-5A73-794D-ABC2-A1B10BB78C09}"/>
                  </a:ext>
                </a:extLst>
              </p:cNvPr>
              <p:cNvGrpSpPr>
                <a:grpSpLocks/>
              </p:cNvGrpSpPr>
              <p:nvPr/>
            </p:nvGrpSpPr>
            <p:grpSpPr bwMode="auto">
              <a:xfrm>
                <a:off x="4739" y="1327"/>
                <a:ext cx="582" cy="139"/>
                <a:chOff x="614" y="2568"/>
                <a:chExt cx="725" cy="139"/>
              </a:xfrm>
            </p:grpSpPr>
            <p:sp>
              <p:nvSpPr>
                <p:cNvPr id="141" name="AutoShape 181">
                  <a:extLst>
                    <a:ext uri="{FF2B5EF4-FFF2-40B4-BE49-F238E27FC236}">
                      <a16:creationId xmlns:a16="http://schemas.microsoft.com/office/drawing/2014/main" id="{89FB1F6B-6C98-F24F-A895-DC97628788D2}"/>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142" name="AutoShape 182">
                  <a:extLst>
                    <a:ext uri="{FF2B5EF4-FFF2-40B4-BE49-F238E27FC236}">
                      <a16:creationId xmlns:a16="http://schemas.microsoft.com/office/drawing/2014/main" id="{A55EACC1-1331-7842-9049-9FB02F3B1F27}"/>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grpSp>
          <p:sp>
            <p:nvSpPr>
              <p:cNvPr id="130" name="Rectangle 183">
                <a:extLst>
                  <a:ext uri="{FF2B5EF4-FFF2-40B4-BE49-F238E27FC236}">
                    <a16:creationId xmlns:a16="http://schemas.microsoft.com/office/drawing/2014/main" id="{46F63067-A332-D94A-A7BC-02C7CEAE0C38}"/>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131" name="Freeform 184">
                <a:extLst>
                  <a:ext uri="{FF2B5EF4-FFF2-40B4-BE49-F238E27FC236}">
                    <a16:creationId xmlns:a16="http://schemas.microsoft.com/office/drawing/2014/main" id="{359C02C4-AE3C-424E-88A6-A84CCF30229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dirty="0">
                  <a:solidFill>
                    <a:srgbClr val="000000"/>
                  </a:solidFill>
                  <a:latin typeface="Tahoma" panose="020B0604030504040204" pitchFamily="34" charset="0"/>
                  <a:ea typeface="ＭＳ Ｐゴシック" panose="020B0600070205080204" pitchFamily="34" charset="-128"/>
                </a:endParaRPr>
              </a:p>
            </p:txBody>
          </p:sp>
          <p:sp>
            <p:nvSpPr>
              <p:cNvPr id="132" name="Freeform 185">
                <a:extLst>
                  <a:ext uri="{FF2B5EF4-FFF2-40B4-BE49-F238E27FC236}">
                    <a16:creationId xmlns:a16="http://schemas.microsoft.com/office/drawing/2014/main" id="{1CC2B8AD-B212-0745-A970-E79786EB0CD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dirty="0">
                  <a:solidFill>
                    <a:srgbClr val="000000"/>
                  </a:solidFill>
                  <a:latin typeface="Tahoma" panose="020B0604030504040204" pitchFamily="34" charset="0"/>
                  <a:ea typeface="ＭＳ Ｐゴシック" panose="020B0600070205080204" pitchFamily="34" charset="-128"/>
                </a:endParaRPr>
              </a:p>
            </p:txBody>
          </p:sp>
          <p:sp>
            <p:nvSpPr>
              <p:cNvPr id="133" name="Oval 186">
                <a:extLst>
                  <a:ext uri="{FF2B5EF4-FFF2-40B4-BE49-F238E27FC236}">
                    <a16:creationId xmlns:a16="http://schemas.microsoft.com/office/drawing/2014/main" id="{5D94AEF0-68E4-7046-B0ED-DCCE63C2396F}"/>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134" name="Freeform 187">
                <a:extLst>
                  <a:ext uri="{FF2B5EF4-FFF2-40B4-BE49-F238E27FC236}">
                    <a16:creationId xmlns:a16="http://schemas.microsoft.com/office/drawing/2014/main" id="{C6292415-0292-8D4A-AB56-DF120D9C1935}"/>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dirty="0">
                  <a:solidFill>
                    <a:srgbClr val="000000"/>
                  </a:solidFill>
                  <a:latin typeface="Tahoma" panose="020B0604030504040204" pitchFamily="34" charset="0"/>
                  <a:ea typeface="ＭＳ Ｐゴシック" panose="020B0600070205080204" pitchFamily="34" charset="-128"/>
                </a:endParaRPr>
              </a:p>
            </p:txBody>
          </p:sp>
          <p:sp>
            <p:nvSpPr>
              <p:cNvPr id="135" name="AutoShape 188">
                <a:extLst>
                  <a:ext uri="{FF2B5EF4-FFF2-40B4-BE49-F238E27FC236}">
                    <a16:creationId xmlns:a16="http://schemas.microsoft.com/office/drawing/2014/main" id="{412209D6-3554-F94F-B517-9F6DB7F4931D}"/>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136" name="AutoShape 189">
                <a:extLst>
                  <a:ext uri="{FF2B5EF4-FFF2-40B4-BE49-F238E27FC236}">
                    <a16:creationId xmlns:a16="http://schemas.microsoft.com/office/drawing/2014/main" id="{C870F13A-A9EC-F445-8D64-37F050C0AC07}"/>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137" name="Oval 190">
                <a:extLst>
                  <a:ext uri="{FF2B5EF4-FFF2-40B4-BE49-F238E27FC236}">
                    <a16:creationId xmlns:a16="http://schemas.microsoft.com/office/drawing/2014/main" id="{A39E8A5C-F61E-744E-836D-41A7361D6DC4}"/>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138" name="Oval 191">
                <a:extLst>
                  <a:ext uri="{FF2B5EF4-FFF2-40B4-BE49-F238E27FC236}">
                    <a16:creationId xmlns:a16="http://schemas.microsoft.com/office/drawing/2014/main" id="{9B90C8D9-94E0-5945-8363-EDFE59BB315C}"/>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fontAlgn="base">
                  <a:spcBef>
                    <a:spcPct val="0"/>
                  </a:spcBef>
                  <a:spcAft>
                    <a:spcPct val="0"/>
                  </a:spcAft>
                  <a:defRPr/>
                </a:pPr>
                <a:endParaRPr lang="en-US" sz="1350" kern="0" dirty="0">
                  <a:solidFill>
                    <a:srgbClr val="FF0000"/>
                  </a:solidFill>
                  <a:latin typeface="Arial" charset="0"/>
                  <a:ea typeface="ＭＳ Ｐゴシック" charset="0"/>
                  <a:cs typeface="Arial" charset="0"/>
                </a:endParaRPr>
              </a:p>
            </p:txBody>
          </p:sp>
          <p:sp>
            <p:nvSpPr>
              <p:cNvPr id="139" name="Oval 192">
                <a:extLst>
                  <a:ext uri="{FF2B5EF4-FFF2-40B4-BE49-F238E27FC236}">
                    <a16:creationId xmlns:a16="http://schemas.microsoft.com/office/drawing/2014/main" id="{DE44202E-E28C-0E4D-8741-6A031871E8E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140" name="Rectangle 193">
                <a:extLst>
                  <a:ext uri="{FF2B5EF4-FFF2-40B4-BE49-F238E27FC236}">
                    <a16:creationId xmlns:a16="http://schemas.microsoft.com/office/drawing/2014/main" id="{D8BFBA71-4557-6B46-A05C-92CAEC49ECC1}"/>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grpSp>
        <p:cxnSp>
          <p:nvCxnSpPr>
            <p:cNvPr id="105" name="Straight Connector 104">
              <a:extLst>
                <a:ext uri="{FF2B5EF4-FFF2-40B4-BE49-F238E27FC236}">
                  <a16:creationId xmlns:a16="http://schemas.microsoft.com/office/drawing/2014/main" id="{11F9B693-3039-7842-B826-C79453DC74BC}"/>
                </a:ext>
              </a:extLst>
            </p:cNvPr>
            <p:cNvCxnSpPr>
              <a:cxnSpLocks/>
            </p:cNvCxnSpPr>
            <p:nvPr/>
          </p:nvCxnSpPr>
          <p:spPr>
            <a:xfrm>
              <a:off x="6584655" y="33189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2E3D64B-7462-DF45-A72D-0EEE887E1FC6}"/>
                </a:ext>
              </a:extLst>
            </p:cNvPr>
            <p:cNvCxnSpPr>
              <a:cxnSpLocks/>
            </p:cNvCxnSpPr>
            <p:nvPr/>
          </p:nvCxnSpPr>
          <p:spPr>
            <a:xfrm>
              <a:off x="10078299" y="329119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E0A94F7F-9401-4C4F-80C6-4F0C25C18F5C}"/>
                </a:ext>
              </a:extLst>
            </p:cNvPr>
            <p:cNvSpPr txBox="1"/>
            <p:nvPr/>
          </p:nvSpPr>
          <p:spPr>
            <a:xfrm>
              <a:off x="6226081" y="3037743"/>
              <a:ext cx="1051999" cy="338555"/>
            </a:xfrm>
            <a:prstGeom prst="rect">
              <a:avLst/>
            </a:prstGeom>
            <a:noFill/>
          </p:spPr>
          <p:txBody>
            <a:bodyPr wrap="none" rtlCol="0">
              <a:spAutoFit/>
            </a:bodyPr>
            <a:lstStyle/>
            <a:p>
              <a:pPr defTabSz="685800">
                <a:defRPr/>
              </a:pPr>
              <a:r>
                <a:rPr lang="en-US" sz="1050" dirty="0">
                  <a:solidFill>
                    <a:prstClr val="black"/>
                  </a:solidFill>
                  <a:latin typeface="Calibri" panose="020F0502020204030204"/>
                  <a:ea typeface="MS PGothic" panose="020B0600070205080204" pitchFamily="34" charset="-128"/>
                </a:rPr>
                <a:t>application</a:t>
              </a:r>
              <a:endParaRPr lang="en-US" sz="1350" dirty="0">
                <a:solidFill>
                  <a:prstClr val="black"/>
                </a:solidFill>
                <a:latin typeface="Calibri" panose="020F0502020204030204"/>
                <a:ea typeface="MS PGothic" panose="020B0600070205080204" pitchFamily="34" charset="-128"/>
              </a:endParaRPr>
            </a:p>
          </p:txBody>
        </p:sp>
        <p:sp>
          <p:nvSpPr>
            <p:cNvPr id="109" name="TextBox 108">
              <a:extLst>
                <a:ext uri="{FF2B5EF4-FFF2-40B4-BE49-F238E27FC236}">
                  <a16:creationId xmlns:a16="http://schemas.microsoft.com/office/drawing/2014/main" id="{28F3F5F7-78A1-3C45-AC73-9F2A188FD37C}"/>
                </a:ext>
              </a:extLst>
            </p:cNvPr>
            <p:cNvSpPr txBox="1"/>
            <p:nvPr/>
          </p:nvSpPr>
          <p:spPr>
            <a:xfrm>
              <a:off x="6344394" y="3265491"/>
              <a:ext cx="928032" cy="338555"/>
            </a:xfrm>
            <a:prstGeom prst="rect">
              <a:avLst/>
            </a:prstGeom>
            <a:noFill/>
          </p:spPr>
          <p:txBody>
            <a:bodyPr wrap="none" rtlCol="0">
              <a:spAutoFit/>
            </a:bodyPr>
            <a:lstStyle/>
            <a:p>
              <a:pPr defTabSz="685800">
                <a:defRPr/>
              </a:pPr>
              <a:r>
                <a:rPr lang="en-US" sz="1050" dirty="0">
                  <a:solidFill>
                    <a:prstClr val="black"/>
                  </a:solidFill>
                  <a:latin typeface="Calibri" panose="020F0502020204030204"/>
                  <a:ea typeface="MS PGothic" panose="020B0600070205080204" pitchFamily="34" charset="-128"/>
                </a:rPr>
                <a:t>transport</a:t>
              </a:r>
              <a:endParaRPr lang="en-US" sz="1350" dirty="0">
                <a:solidFill>
                  <a:prstClr val="black"/>
                </a:solidFill>
                <a:latin typeface="Calibri" panose="020F0502020204030204"/>
                <a:ea typeface="MS PGothic" panose="020B0600070205080204" pitchFamily="34" charset="-128"/>
              </a:endParaRPr>
            </a:p>
          </p:txBody>
        </p:sp>
        <p:sp>
          <p:nvSpPr>
            <p:cNvPr id="110" name="TextBox 109">
              <a:extLst>
                <a:ext uri="{FF2B5EF4-FFF2-40B4-BE49-F238E27FC236}">
                  <a16:creationId xmlns:a16="http://schemas.microsoft.com/office/drawing/2014/main" id="{3D73C66D-8F36-5E4B-BBC6-B804471BAAF5}"/>
                </a:ext>
              </a:extLst>
            </p:cNvPr>
            <p:cNvSpPr txBox="1"/>
            <p:nvPr/>
          </p:nvSpPr>
          <p:spPr>
            <a:xfrm flipH="1">
              <a:off x="7109034" y="5998385"/>
              <a:ext cx="4657176" cy="492443"/>
            </a:xfrm>
            <a:prstGeom prst="rect">
              <a:avLst/>
            </a:prstGeom>
            <a:noFill/>
          </p:spPr>
          <p:txBody>
            <a:bodyPr wrap="square" rtlCol="0">
              <a:spAutoFit/>
            </a:bodyPr>
            <a:lstStyle/>
            <a:p>
              <a:pPr defTabSz="685800">
                <a:defRPr/>
              </a:pPr>
              <a:r>
                <a:rPr lang="en-US" dirty="0">
                  <a:solidFill>
                    <a:prstClr val="black"/>
                  </a:solidFill>
                  <a:latin typeface="Calibri" panose="020F0502020204030204"/>
                  <a:ea typeface="MS PGothic" panose="020B0600070205080204" pitchFamily="34" charset="-128"/>
                </a:rPr>
                <a:t>reliable service </a:t>
              </a:r>
              <a:r>
                <a:rPr lang="en-US" i="1" dirty="0">
                  <a:solidFill>
                    <a:srgbClr val="C00000"/>
                  </a:solidFill>
                  <a:latin typeface="Calibri" panose="020F0502020204030204"/>
                  <a:ea typeface="MS PGothic" panose="020B0600070205080204" pitchFamily="34" charset="-128"/>
                </a:rPr>
                <a:t>implementation</a:t>
              </a:r>
            </a:p>
          </p:txBody>
        </p:sp>
        <p:grpSp>
          <p:nvGrpSpPr>
            <p:cNvPr id="233" name="Group 232">
              <a:extLst>
                <a:ext uri="{FF2B5EF4-FFF2-40B4-BE49-F238E27FC236}">
                  <a16:creationId xmlns:a16="http://schemas.microsoft.com/office/drawing/2014/main" id="{0D04F411-4AAF-BC49-BC7A-363692477E93}"/>
                </a:ext>
              </a:extLst>
            </p:cNvPr>
            <p:cNvGrpSpPr/>
            <p:nvPr/>
          </p:nvGrpSpPr>
          <p:grpSpPr>
            <a:xfrm>
              <a:off x="6573835" y="5301907"/>
              <a:ext cx="5250830" cy="512359"/>
              <a:chOff x="6737055" y="3471301"/>
              <a:chExt cx="5250830" cy="512359"/>
            </a:xfrm>
          </p:grpSpPr>
          <p:grpSp>
            <p:nvGrpSpPr>
              <p:cNvPr id="223" name="Group 222">
                <a:extLst>
                  <a:ext uri="{FF2B5EF4-FFF2-40B4-BE49-F238E27FC236}">
                    <a16:creationId xmlns:a16="http://schemas.microsoft.com/office/drawing/2014/main" id="{C5146927-C3B8-DF48-9CFC-4B18E58EBBED}"/>
                  </a:ext>
                </a:extLst>
              </p:cNvPr>
              <p:cNvGrpSpPr/>
              <p:nvPr/>
            </p:nvGrpSpPr>
            <p:grpSpPr>
              <a:xfrm>
                <a:off x="8324240" y="3583550"/>
                <a:ext cx="2109326" cy="400110"/>
                <a:chOff x="7504363" y="3155701"/>
                <a:chExt cx="2109326" cy="400110"/>
              </a:xfrm>
            </p:grpSpPr>
            <p:grpSp>
              <p:nvGrpSpPr>
                <p:cNvPr id="224" name="Group 223">
                  <a:extLst>
                    <a:ext uri="{FF2B5EF4-FFF2-40B4-BE49-F238E27FC236}">
                      <a16:creationId xmlns:a16="http://schemas.microsoft.com/office/drawing/2014/main" id="{36331F64-A8EF-C84E-B30D-A7547D452764}"/>
                    </a:ext>
                  </a:extLst>
                </p:cNvPr>
                <p:cNvGrpSpPr/>
                <p:nvPr/>
              </p:nvGrpSpPr>
              <p:grpSpPr>
                <a:xfrm>
                  <a:off x="7504363" y="3183676"/>
                  <a:ext cx="2003932" cy="306163"/>
                  <a:chOff x="1616358" y="2551230"/>
                  <a:chExt cx="2141698" cy="218510"/>
                </a:xfrm>
              </p:grpSpPr>
              <p:sp>
                <p:nvSpPr>
                  <p:cNvPr id="226" name="Rectangle 225">
                    <a:extLst>
                      <a:ext uri="{FF2B5EF4-FFF2-40B4-BE49-F238E27FC236}">
                        <a16:creationId xmlns:a16="http://schemas.microsoft.com/office/drawing/2014/main" id="{A58BC41B-0FE4-7548-8B41-7D58F1B562DA}"/>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dirty="0">
                      <a:solidFill>
                        <a:prstClr val="white"/>
                      </a:solidFill>
                      <a:latin typeface="Calibri" panose="020F0502020204030204"/>
                    </a:endParaRPr>
                  </a:p>
                </p:txBody>
              </p:sp>
              <p:sp>
                <p:nvSpPr>
                  <p:cNvPr id="227" name="Oval 226">
                    <a:extLst>
                      <a:ext uri="{FF2B5EF4-FFF2-40B4-BE49-F238E27FC236}">
                        <a16:creationId xmlns:a16="http://schemas.microsoft.com/office/drawing/2014/main" id="{02FB0512-C154-9E47-9EBA-D924E2099BE6}"/>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dirty="0">
                      <a:solidFill>
                        <a:prstClr val="white"/>
                      </a:solidFill>
                      <a:latin typeface="Calibri" panose="020F0502020204030204"/>
                    </a:endParaRPr>
                  </a:p>
                </p:txBody>
              </p:sp>
              <p:sp>
                <p:nvSpPr>
                  <p:cNvPr id="228" name="Oval 227">
                    <a:extLst>
                      <a:ext uri="{FF2B5EF4-FFF2-40B4-BE49-F238E27FC236}">
                        <a16:creationId xmlns:a16="http://schemas.microsoft.com/office/drawing/2014/main" id="{C63F6E63-7445-F243-9368-2132BE86292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dirty="0">
                      <a:solidFill>
                        <a:prstClr val="white"/>
                      </a:solidFill>
                      <a:latin typeface="Calibri" panose="020F0502020204030204"/>
                    </a:endParaRPr>
                  </a:p>
                </p:txBody>
              </p:sp>
              <p:sp>
                <p:nvSpPr>
                  <p:cNvPr id="229" name="Rectangle 228">
                    <a:extLst>
                      <a:ext uri="{FF2B5EF4-FFF2-40B4-BE49-F238E27FC236}">
                        <a16:creationId xmlns:a16="http://schemas.microsoft.com/office/drawing/2014/main" id="{EE8FCEBF-7EAA-0647-A2EA-4FF2A92ADD8C}"/>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dirty="0">
                      <a:solidFill>
                        <a:prstClr val="white"/>
                      </a:solidFill>
                      <a:latin typeface="Calibri" panose="020F0502020204030204"/>
                    </a:endParaRPr>
                  </a:p>
                </p:txBody>
              </p:sp>
            </p:grpSp>
            <p:sp>
              <p:nvSpPr>
                <p:cNvPr id="225" name="TextBox 224">
                  <a:extLst>
                    <a:ext uri="{FF2B5EF4-FFF2-40B4-BE49-F238E27FC236}">
                      <a16:creationId xmlns:a16="http://schemas.microsoft.com/office/drawing/2014/main" id="{68623763-0736-1640-9198-34E20A0A0952}"/>
                    </a:ext>
                  </a:extLst>
                </p:cNvPr>
                <p:cNvSpPr txBox="1"/>
                <p:nvPr/>
              </p:nvSpPr>
              <p:spPr>
                <a:xfrm>
                  <a:off x="7626478" y="3155701"/>
                  <a:ext cx="1987211" cy="400110"/>
                </a:xfrm>
                <a:prstGeom prst="rect">
                  <a:avLst/>
                </a:prstGeom>
                <a:noFill/>
              </p:spPr>
              <p:txBody>
                <a:bodyPr wrap="none" rtlCol="0">
                  <a:spAutoFit/>
                </a:bodyPr>
                <a:lstStyle/>
                <a:p>
                  <a:pPr defTabSz="685800">
                    <a:defRPr/>
                  </a:pPr>
                  <a:r>
                    <a:rPr lang="en-US" sz="1350" dirty="0">
                      <a:solidFill>
                        <a:prstClr val="white"/>
                      </a:solidFill>
                      <a:latin typeface="Calibri" panose="020F0502020204030204"/>
                      <a:ea typeface="MS PGothic" panose="020B0600070205080204" pitchFamily="34" charset="-128"/>
                    </a:rPr>
                    <a:t>unreliable channel</a:t>
                  </a:r>
                </a:p>
              </p:txBody>
            </p:sp>
          </p:grpSp>
          <p:cxnSp>
            <p:nvCxnSpPr>
              <p:cNvPr id="230" name="Straight Connector 229">
                <a:extLst>
                  <a:ext uri="{FF2B5EF4-FFF2-40B4-BE49-F238E27FC236}">
                    <a16:creationId xmlns:a16="http://schemas.microsoft.com/office/drawing/2014/main" id="{DBEEB1A6-0E73-AB48-B495-F487B566C625}"/>
                  </a:ext>
                </a:extLst>
              </p:cNvPr>
              <p:cNvCxnSpPr>
                <a:cxnSpLocks/>
              </p:cNvCxnSpPr>
              <p:nvPr/>
            </p:nvCxnSpPr>
            <p:spPr>
              <a:xfrm>
                <a:off x="6737055"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B7BF7B94-FA7B-2246-B803-641BA21FAD78}"/>
                  </a:ext>
                </a:extLst>
              </p:cNvPr>
              <p:cNvCxnSpPr>
                <a:cxnSpLocks/>
              </p:cNvCxnSpPr>
              <p:nvPr/>
            </p:nvCxnSpPr>
            <p:spPr>
              <a:xfrm>
                <a:off x="10299974"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34" name="TextBox 233">
              <a:extLst>
                <a:ext uri="{FF2B5EF4-FFF2-40B4-BE49-F238E27FC236}">
                  <a16:creationId xmlns:a16="http://schemas.microsoft.com/office/drawing/2014/main" id="{AEB73EE5-0075-EE47-B5CC-61EAD4F66FC9}"/>
                </a:ext>
              </a:extLst>
            </p:cNvPr>
            <p:cNvSpPr txBox="1"/>
            <p:nvPr/>
          </p:nvSpPr>
          <p:spPr>
            <a:xfrm>
              <a:off x="6413644" y="5279980"/>
              <a:ext cx="855363" cy="338555"/>
            </a:xfrm>
            <a:prstGeom prst="rect">
              <a:avLst/>
            </a:prstGeom>
            <a:noFill/>
          </p:spPr>
          <p:txBody>
            <a:bodyPr wrap="none" rtlCol="0">
              <a:spAutoFit/>
            </a:bodyPr>
            <a:lstStyle/>
            <a:p>
              <a:pPr defTabSz="685800">
                <a:defRPr/>
              </a:pPr>
              <a:r>
                <a:rPr lang="en-US" sz="1050" dirty="0">
                  <a:solidFill>
                    <a:prstClr val="black"/>
                  </a:solidFill>
                  <a:latin typeface="Calibri" panose="020F0502020204030204"/>
                  <a:ea typeface="MS PGothic" panose="020B0600070205080204" pitchFamily="34" charset="-128"/>
                </a:rPr>
                <a:t>network</a:t>
              </a:r>
              <a:endParaRPr lang="en-US" sz="1350" dirty="0">
                <a:solidFill>
                  <a:prstClr val="black"/>
                </a:solidFill>
                <a:latin typeface="Calibri" panose="020F0502020204030204"/>
                <a:ea typeface="MS PGothic" panose="020B0600070205080204" pitchFamily="34" charset="-128"/>
              </a:endParaRPr>
            </a:p>
          </p:txBody>
        </p:sp>
        <p:sp>
          <p:nvSpPr>
            <p:cNvPr id="235" name="TextBox 234">
              <a:extLst>
                <a:ext uri="{FF2B5EF4-FFF2-40B4-BE49-F238E27FC236}">
                  <a16:creationId xmlns:a16="http://schemas.microsoft.com/office/drawing/2014/main" id="{6021091A-40C7-3E48-A368-62B168C379FE}"/>
                </a:ext>
              </a:extLst>
            </p:cNvPr>
            <p:cNvSpPr txBox="1"/>
            <p:nvPr/>
          </p:nvSpPr>
          <p:spPr>
            <a:xfrm>
              <a:off x="6358993" y="5023850"/>
              <a:ext cx="928032" cy="338555"/>
            </a:xfrm>
            <a:prstGeom prst="rect">
              <a:avLst/>
            </a:prstGeom>
            <a:noFill/>
          </p:spPr>
          <p:txBody>
            <a:bodyPr wrap="none" rtlCol="0">
              <a:spAutoFit/>
            </a:bodyPr>
            <a:lstStyle/>
            <a:p>
              <a:pPr defTabSz="685800">
                <a:defRPr/>
              </a:pPr>
              <a:r>
                <a:rPr lang="en-US" sz="1050" dirty="0">
                  <a:solidFill>
                    <a:prstClr val="black"/>
                  </a:solidFill>
                  <a:latin typeface="Calibri" panose="020F0502020204030204"/>
                  <a:ea typeface="MS PGothic" panose="020B0600070205080204" pitchFamily="34" charset="-128"/>
                </a:rPr>
                <a:t>transport</a:t>
              </a:r>
              <a:endParaRPr lang="en-US" sz="1350" dirty="0">
                <a:solidFill>
                  <a:prstClr val="black"/>
                </a:solidFill>
                <a:latin typeface="Calibri" panose="020F0502020204030204"/>
                <a:ea typeface="MS PGothic" panose="020B0600070205080204" pitchFamily="34" charset="-128"/>
              </a:endParaRPr>
            </a:p>
          </p:txBody>
        </p:sp>
        <p:cxnSp>
          <p:nvCxnSpPr>
            <p:cNvPr id="237" name="Straight Arrow Connector 236">
              <a:extLst>
                <a:ext uri="{FF2B5EF4-FFF2-40B4-BE49-F238E27FC236}">
                  <a16:creationId xmlns:a16="http://schemas.microsoft.com/office/drawing/2014/main" id="{05D4C2CD-9395-C64F-91D1-D32BF3685F81}"/>
                </a:ext>
              </a:extLst>
            </p:cNvPr>
            <p:cNvCxnSpPr>
              <a:cxnSpLocks/>
            </p:cNvCxnSpPr>
            <p:nvPr/>
          </p:nvCxnSpPr>
          <p:spPr>
            <a:xfrm>
              <a:off x="7532988" y="3216212"/>
              <a:ext cx="0" cy="40353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A7F37CC4-8A14-554D-96BA-B69174DD341C}"/>
                </a:ext>
              </a:extLst>
            </p:cNvPr>
            <p:cNvCxnSpPr>
              <a:cxnSpLocks/>
            </p:cNvCxnSpPr>
            <p:nvPr/>
          </p:nvCxnSpPr>
          <p:spPr>
            <a:xfrm flipV="1">
              <a:off x="10867079" y="3152635"/>
              <a:ext cx="0" cy="43940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a16="http://schemas.microsoft.com/office/drawing/2014/main" id="{414248C8-665E-0640-BFD4-2689CB960EDD}"/>
                </a:ext>
              </a:extLst>
            </p:cNvPr>
            <p:cNvSpPr txBox="1"/>
            <p:nvPr/>
          </p:nvSpPr>
          <p:spPr>
            <a:xfrm>
              <a:off x="6584496" y="3824138"/>
              <a:ext cx="1896984" cy="871008"/>
            </a:xfrm>
            <a:prstGeom prst="rect">
              <a:avLst/>
            </a:prstGeom>
            <a:noFill/>
          </p:spPr>
          <p:txBody>
            <a:bodyPr wrap="square" rtlCol="0">
              <a:spAutoFit/>
            </a:bodyPr>
            <a:lstStyle/>
            <a:p>
              <a:pPr algn="ctr" defTabSz="685800">
                <a:lnSpc>
                  <a:spcPct val="90000"/>
                </a:lnSpc>
                <a:defRPr/>
              </a:pPr>
              <a:r>
                <a:rPr lang="en-US" sz="1350" dirty="0">
                  <a:solidFill>
                    <a:prstClr val="black"/>
                  </a:solidFill>
                  <a:latin typeface="Calibri" panose="020F0502020204030204"/>
                  <a:ea typeface="MS PGothic" panose="020B0600070205080204" pitchFamily="34" charset="-128"/>
                </a:rPr>
                <a:t>sender-side of</a:t>
              </a:r>
            </a:p>
            <a:p>
              <a:pPr algn="ctr" defTabSz="685800">
                <a:lnSpc>
                  <a:spcPct val="90000"/>
                </a:lnSpc>
                <a:defRPr/>
              </a:pPr>
              <a:r>
                <a:rPr lang="en-US" sz="1350" dirty="0">
                  <a:solidFill>
                    <a:prstClr val="black"/>
                  </a:solidFill>
                  <a:latin typeface="Calibri" panose="020F0502020204030204"/>
                  <a:ea typeface="MS PGothic" panose="020B0600070205080204" pitchFamily="34" charset="-128"/>
                </a:rPr>
                <a:t>reliable data transfer protocol</a:t>
              </a:r>
            </a:p>
          </p:txBody>
        </p:sp>
        <p:sp>
          <p:nvSpPr>
            <p:cNvPr id="244" name="TextBox 243">
              <a:extLst>
                <a:ext uri="{FF2B5EF4-FFF2-40B4-BE49-F238E27FC236}">
                  <a16:creationId xmlns:a16="http://schemas.microsoft.com/office/drawing/2014/main" id="{026C4778-F96F-564F-92C4-81A147260836}"/>
                </a:ext>
              </a:extLst>
            </p:cNvPr>
            <p:cNvSpPr txBox="1"/>
            <p:nvPr/>
          </p:nvSpPr>
          <p:spPr>
            <a:xfrm>
              <a:off x="9914976" y="3826493"/>
              <a:ext cx="1896984" cy="871008"/>
            </a:xfrm>
            <a:prstGeom prst="rect">
              <a:avLst/>
            </a:prstGeom>
            <a:noFill/>
          </p:spPr>
          <p:txBody>
            <a:bodyPr wrap="square" rtlCol="0">
              <a:spAutoFit/>
            </a:bodyPr>
            <a:lstStyle/>
            <a:p>
              <a:pPr algn="ctr" defTabSz="685800">
                <a:lnSpc>
                  <a:spcPct val="90000"/>
                </a:lnSpc>
                <a:defRPr/>
              </a:pPr>
              <a:r>
                <a:rPr lang="en-US" sz="1350" dirty="0">
                  <a:solidFill>
                    <a:prstClr val="black"/>
                  </a:solidFill>
                  <a:latin typeface="Calibri" panose="020F0502020204030204"/>
                  <a:ea typeface="MS PGothic" panose="020B0600070205080204" pitchFamily="34" charset="-128"/>
                </a:rPr>
                <a:t>receiver-side</a:t>
              </a:r>
            </a:p>
            <a:p>
              <a:pPr algn="ctr" defTabSz="685800">
                <a:lnSpc>
                  <a:spcPct val="90000"/>
                </a:lnSpc>
                <a:defRPr/>
              </a:pPr>
              <a:r>
                <a:rPr lang="en-US" sz="1350" dirty="0">
                  <a:solidFill>
                    <a:prstClr val="black"/>
                  </a:solidFill>
                  <a:latin typeface="Calibri" panose="020F0502020204030204"/>
                  <a:ea typeface="MS PGothic" panose="020B0600070205080204" pitchFamily="34" charset="-128"/>
                </a:rPr>
                <a:t>of reliable data transfer protocol</a:t>
              </a:r>
            </a:p>
          </p:txBody>
        </p:sp>
        <p:grpSp>
          <p:nvGrpSpPr>
            <p:cNvPr id="250" name="Group 249">
              <a:extLst>
                <a:ext uri="{FF2B5EF4-FFF2-40B4-BE49-F238E27FC236}">
                  <a16:creationId xmlns:a16="http://schemas.microsoft.com/office/drawing/2014/main" id="{3A5444DE-2616-4949-A343-9AB06B194D91}"/>
                </a:ext>
              </a:extLst>
            </p:cNvPr>
            <p:cNvGrpSpPr/>
            <p:nvPr/>
          </p:nvGrpSpPr>
          <p:grpSpPr>
            <a:xfrm>
              <a:off x="7535360" y="5023850"/>
              <a:ext cx="632009" cy="632009"/>
              <a:chOff x="7408198" y="4955748"/>
              <a:chExt cx="632009" cy="632009"/>
            </a:xfrm>
          </p:grpSpPr>
          <p:cxnSp>
            <p:nvCxnSpPr>
              <p:cNvPr id="247" name="Straight Connector 246">
                <a:extLst>
                  <a:ext uri="{FF2B5EF4-FFF2-40B4-BE49-F238E27FC236}">
                    <a16:creationId xmlns:a16="http://schemas.microsoft.com/office/drawing/2014/main" id="{3C799D3A-CE2A-E048-B2D1-4A59AF4A4487}"/>
                  </a:ext>
                </a:extLst>
              </p:cNvPr>
              <p:cNvCxnSpPr>
                <a:cxnSpLocks/>
              </p:cNvCxnSpPr>
              <p:nvPr/>
            </p:nvCxnSpPr>
            <p:spPr>
              <a:xfrm>
                <a:off x="7417790" y="4955748"/>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594AB361-99B5-124A-BC74-926DDD1383FA}"/>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nvGrpSpPr>
            <p:cNvPr id="251" name="Group 250">
              <a:extLst>
                <a:ext uri="{FF2B5EF4-FFF2-40B4-BE49-F238E27FC236}">
                  <a16:creationId xmlns:a16="http://schemas.microsoft.com/office/drawing/2014/main" id="{BA49793A-2EFA-244E-B721-948595E86530}"/>
                </a:ext>
              </a:extLst>
            </p:cNvPr>
            <p:cNvGrpSpPr/>
            <p:nvPr/>
          </p:nvGrpSpPr>
          <p:grpSpPr>
            <a:xfrm rot="16200000">
              <a:off x="10248530" y="5019009"/>
              <a:ext cx="632009" cy="632009"/>
              <a:chOff x="7408198" y="4948974"/>
              <a:chExt cx="632009" cy="632009"/>
            </a:xfrm>
          </p:grpSpPr>
          <p:cxnSp>
            <p:nvCxnSpPr>
              <p:cNvPr id="252" name="Straight Connector 251">
                <a:extLst>
                  <a:ext uri="{FF2B5EF4-FFF2-40B4-BE49-F238E27FC236}">
                    <a16:creationId xmlns:a16="http://schemas.microsoft.com/office/drawing/2014/main" id="{E0252BA6-E2F4-EA40-A719-21D09BB00749}"/>
                  </a:ext>
                </a:extLst>
              </p:cNvPr>
              <p:cNvCxnSpPr>
                <a:cxnSpLocks/>
              </p:cNvCxnSpPr>
              <p:nvPr/>
            </p:nvCxnSpPr>
            <p:spPr>
              <a:xfrm>
                <a:off x="7427960" y="4948974"/>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42B1015B-F6E9-1049-9672-7C7605BFFCB3}"/>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grpSp>
        <p:nvGrpSpPr>
          <p:cNvPr id="16" name="Group 15">
            <a:extLst>
              <a:ext uri="{FF2B5EF4-FFF2-40B4-BE49-F238E27FC236}">
                <a16:creationId xmlns:a16="http://schemas.microsoft.com/office/drawing/2014/main" id="{3F910FC6-F569-2147-8E13-9C3CBF349C22}"/>
              </a:ext>
            </a:extLst>
          </p:cNvPr>
          <p:cNvGrpSpPr/>
          <p:nvPr/>
        </p:nvGrpSpPr>
        <p:grpSpPr>
          <a:xfrm>
            <a:off x="2270768" y="3520100"/>
            <a:ext cx="6762563" cy="1708160"/>
            <a:chOff x="995688" y="4013928"/>
            <a:chExt cx="9016751" cy="2277547"/>
          </a:xfrm>
        </p:grpSpPr>
        <p:sp>
          <p:nvSpPr>
            <p:cNvPr id="254" name="TextBox 253">
              <a:extLst>
                <a:ext uri="{FF2B5EF4-FFF2-40B4-BE49-F238E27FC236}">
                  <a16:creationId xmlns:a16="http://schemas.microsoft.com/office/drawing/2014/main" id="{B694493B-88BF-134F-B1BA-C0BD341D486C}"/>
                </a:ext>
              </a:extLst>
            </p:cNvPr>
            <p:cNvSpPr txBox="1"/>
            <p:nvPr/>
          </p:nvSpPr>
          <p:spPr>
            <a:xfrm>
              <a:off x="995688" y="4013928"/>
              <a:ext cx="4815358" cy="2277547"/>
            </a:xfrm>
            <a:prstGeom prst="rect">
              <a:avLst/>
            </a:prstGeom>
            <a:noFill/>
          </p:spPr>
          <p:txBody>
            <a:bodyPr wrap="square" rtlCol="0">
              <a:spAutoFit/>
            </a:bodyPr>
            <a:lstStyle/>
            <a:p>
              <a:pPr algn="r" defTabSz="685800">
                <a:defRPr/>
              </a:pPr>
              <a:r>
                <a:rPr lang="en-US" sz="2100" dirty="0">
                  <a:solidFill>
                    <a:prstClr val="black"/>
                  </a:solidFill>
                  <a:latin typeface="Calibri" panose="020F0502020204030204"/>
                  <a:ea typeface="MS PGothic" panose="020B0600070205080204" pitchFamily="34" charset="-128"/>
                </a:rPr>
                <a:t>Complexity of reliable data transfer protocol  will depend (strongly) on characteristics of unreliable channel (lose, corrupt, reorder data?)</a:t>
              </a:r>
            </a:p>
          </p:txBody>
        </p:sp>
        <p:cxnSp>
          <p:nvCxnSpPr>
            <p:cNvPr id="10" name="Straight Connector 9">
              <a:extLst>
                <a:ext uri="{FF2B5EF4-FFF2-40B4-BE49-F238E27FC236}">
                  <a16:creationId xmlns:a16="http://schemas.microsoft.com/office/drawing/2014/main" id="{CF6FCEAF-463D-2648-AB33-C825C90C616E}"/>
                </a:ext>
              </a:extLst>
            </p:cNvPr>
            <p:cNvCxnSpPr>
              <a:cxnSpLocks/>
            </p:cNvCxnSpPr>
            <p:nvPr/>
          </p:nvCxnSpPr>
          <p:spPr>
            <a:xfrm flipH="1">
              <a:off x="5799610" y="4167212"/>
              <a:ext cx="1091351" cy="10011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E0B021F0-9489-874C-A482-48774A1F4135}"/>
                </a:ext>
              </a:extLst>
            </p:cNvPr>
            <p:cNvCxnSpPr>
              <a:cxnSpLocks/>
            </p:cNvCxnSpPr>
            <p:nvPr/>
          </p:nvCxnSpPr>
          <p:spPr>
            <a:xfrm flipH="1">
              <a:off x="5800941" y="4291381"/>
              <a:ext cx="4211498" cy="8863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31" name="Oval 230">
            <a:extLst>
              <a:ext uri="{FF2B5EF4-FFF2-40B4-BE49-F238E27FC236}">
                <a16:creationId xmlns:a16="http://schemas.microsoft.com/office/drawing/2014/main" id="{05A41E28-36B5-F84E-9E12-7529960E3C65}"/>
              </a:ext>
            </a:extLst>
          </p:cNvPr>
          <p:cNvSpPr/>
          <p:nvPr/>
        </p:nvSpPr>
        <p:spPr>
          <a:xfrm>
            <a:off x="6464084" y="3240115"/>
            <a:ext cx="1464590" cy="929899"/>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panose="020F0502020204030204"/>
            </a:endParaRPr>
          </a:p>
        </p:txBody>
      </p:sp>
      <p:sp>
        <p:nvSpPr>
          <p:cNvPr id="236" name="Oval 235">
            <a:extLst>
              <a:ext uri="{FF2B5EF4-FFF2-40B4-BE49-F238E27FC236}">
                <a16:creationId xmlns:a16="http://schemas.microsoft.com/office/drawing/2014/main" id="{1C1568F9-7215-6C43-8C2A-E0D8D4F2877D}"/>
              </a:ext>
            </a:extLst>
          </p:cNvPr>
          <p:cNvSpPr/>
          <p:nvPr/>
        </p:nvSpPr>
        <p:spPr>
          <a:xfrm>
            <a:off x="8938002" y="3238178"/>
            <a:ext cx="1464590" cy="929899"/>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panose="020F0502020204030204"/>
            </a:endParaRPr>
          </a:p>
        </p:txBody>
      </p:sp>
      <p:sp>
        <p:nvSpPr>
          <p:cNvPr id="85" name="Slide Number Placeholder 2">
            <a:extLst>
              <a:ext uri="{FF2B5EF4-FFF2-40B4-BE49-F238E27FC236}">
                <a16:creationId xmlns:a16="http://schemas.microsoft.com/office/drawing/2014/main" id="{ADF8FD71-EE62-D045-9E44-162D85579691}"/>
              </a:ext>
            </a:extLst>
          </p:cNvPr>
          <p:cNvSpPr>
            <a:spLocks noGrp="1"/>
          </p:cNvSpPr>
          <p:nvPr>
            <p:ph type="sldNum" sz="quarter" idx="4294967295"/>
          </p:nvPr>
        </p:nvSpPr>
        <p:spPr>
          <a:xfrm>
            <a:off x="8438712" y="5689567"/>
            <a:ext cx="2057400" cy="273844"/>
          </a:xfrm>
        </p:spPr>
        <p:txBody>
          <a:bodyPr/>
          <a:lstStyle/>
          <a:p>
            <a:pPr eaLnBrk="0" fontAlgn="base" hangingPunct="0">
              <a:spcBef>
                <a:spcPct val="0"/>
              </a:spcBef>
              <a:spcAft>
                <a:spcPct val="0"/>
              </a:spcAft>
            </a:pPr>
            <a:r>
              <a:rPr lang="en-US" dirty="0">
                <a:solidFill>
                  <a:srgbClr val="000000"/>
                </a:solidFill>
                <a:latin typeface="Tahoma" panose="020B0604030504040204" pitchFamily="34" charset="0"/>
                <a:ea typeface="MS PGothic" panose="020B0600070205080204" pitchFamily="34" charset="-128"/>
              </a:rPr>
              <a:t>Transport Layer: 3-</a:t>
            </a:r>
            <a:fld id="{C4204591-24BD-A542-B9D5-F8D8A88D2FEE}" type="slidenum">
              <a:rPr lang="en-US">
                <a:solidFill>
                  <a:srgbClr val="000000"/>
                </a:solidFill>
                <a:latin typeface="Tahoma" panose="020B0604030504040204" pitchFamily="34" charset="0"/>
                <a:ea typeface="MS PGothic" panose="020B0600070205080204" pitchFamily="34" charset="-128"/>
              </a:rPr>
              <a:pPr eaLnBrk="0" fontAlgn="base" hangingPunct="0">
                <a:spcBef>
                  <a:spcPct val="0"/>
                </a:spcBef>
                <a:spcAft>
                  <a:spcPct val="0"/>
                </a:spcAft>
              </a:pPr>
              <a:t>17</a:t>
            </a:fld>
            <a:endParaRPr lang="en-US" dirty="0">
              <a:solidFill>
                <a:srgbClr val="000000"/>
              </a:solidFill>
              <a:latin typeface="Tahoma" panose="020B0604030504040204" pitchFamily="34" charset="0"/>
              <a:ea typeface="MS PGothic" panose="020B0600070205080204" pitchFamily="34" charset="-128"/>
            </a:endParaRPr>
          </a:p>
        </p:txBody>
      </p:sp>
      <p:pic>
        <p:nvPicPr>
          <p:cNvPr id="87" name="Picture 8" descr="underline_bas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4214" y="885825"/>
            <a:ext cx="77692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Rectangle 2"/>
          <p:cNvSpPr>
            <a:spLocks noGrp="1" noChangeArrowheads="1"/>
          </p:cNvSpPr>
          <p:nvPr>
            <p:ph type="title"/>
          </p:nvPr>
        </p:nvSpPr>
        <p:spPr>
          <a:xfrm>
            <a:off x="1946275" y="95250"/>
            <a:ext cx="7772400" cy="1143000"/>
          </a:xfrm>
        </p:spPr>
        <p:txBody>
          <a:bodyPr/>
          <a:lstStyle/>
          <a:p>
            <a:pPr>
              <a:defRPr/>
            </a:pPr>
            <a:r>
              <a:rPr lang="en-US">
                <a:ea typeface="ＭＳ Ｐゴシック" charset="0"/>
                <a:cs typeface="+mj-cs"/>
              </a:rPr>
              <a:t>Principles of reliable data transfer</a:t>
            </a:r>
            <a:endParaRPr lang="en-US" sz="4800">
              <a:ea typeface="ＭＳ Ｐゴシック" charset="0"/>
              <a:cs typeface="+mj-cs"/>
            </a:endParaRPr>
          </a:p>
        </p:txBody>
      </p:sp>
    </p:spTree>
    <p:extLst>
      <p:ext uri="{BB962C8B-B14F-4D97-AF65-F5344CB8AC3E}">
        <p14:creationId xmlns:p14="http://schemas.microsoft.com/office/powerpoint/2010/main" val="39792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7D89CDE-A98B-A64B-A840-9A38508B9B43}"/>
              </a:ext>
            </a:extLst>
          </p:cNvPr>
          <p:cNvGrpSpPr/>
          <p:nvPr/>
        </p:nvGrpSpPr>
        <p:grpSpPr>
          <a:xfrm>
            <a:off x="6193561" y="2282929"/>
            <a:ext cx="4198938" cy="3094846"/>
            <a:chOff x="6226081" y="2364366"/>
            <a:chExt cx="5598584" cy="4126462"/>
          </a:xfrm>
        </p:grpSpPr>
        <p:grpSp>
          <p:nvGrpSpPr>
            <p:cNvPr id="98" name="Group 97">
              <a:extLst>
                <a:ext uri="{FF2B5EF4-FFF2-40B4-BE49-F238E27FC236}">
                  <a16:creationId xmlns:a16="http://schemas.microsoft.com/office/drawing/2014/main" id="{6F69B15D-5882-BD4E-83B7-5C85A253A430}"/>
                </a:ext>
              </a:extLst>
            </p:cNvPr>
            <p:cNvGrpSpPr/>
            <p:nvPr/>
          </p:nvGrpSpPr>
          <p:grpSpPr>
            <a:xfrm>
              <a:off x="6944646" y="2545250"/>
              <a:ext cx="1245036" cy="603088"/>
              <a:chOff x="9852456" y="608434"/>
              <a:chExt cx="1245036" cy="603088"/>
            </a:xfrm>
          </p:grpSpPr>
          <p:sp>
            <p:nvSpPr>
              <p:cNvPr id="157" name="Oval 19">
                <a:extLst>
                  <a:ext uri="{FF2B5EF4-FFF2-40B4-BE49-F238E27FC236}">
                    <a16:creationId xmlns:a16="http://schemas.microsoft.com/office/drawing/2014/main" id="{056D9101-B295-BE4A-9002-B9C75319D4B3}"/>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Calibri" panose="020F0502020204030204"/>
                  <a:ea typeface="ＭＳ Ｐゴシック" charset="0"/>
                </a:endParaRPr>
              </a:p>
            </p:txBody>
          </p:sp>
          <p:sp>
            <p:nvSpPr>
              <p:cNvPr id="158" name="TextBox 157">
                <a:extLst>
                  <a:ext uri="{FF2B5EF4-FFF2-40B4-BE49-F238E27FC236}">
                    <a16:creationId xmlns:a16="http://schemas.microsoft.com/office/drawing/2014/main" id="{B98075D5-1094-EA42-8C93-9C2D954BC121}"/>
                  </a:ext>
                </a:extLst>
              </p:cNvPr>
              <p:cNvSpPr txBox="1"/>
              <p:nvPr/>
            </p:nvSpPr>
            <p:spPr>
              <a:xfrm>
                <a:off x="9935581" y="645213"/>
                <a:ext cx="1106491" cy="566309"/>
              </a:xfrm>
              <a:prstGeom prst="rect">
                <a:avLst/>
              </a:prstGeom>
              <a:noFill/>
            </p:spPr>
            <p:txBody>
              <a:bodyPr wrap="square" rtlCol="0">
                <a:spAutoFit/>
              </a:bodyPr>
              <a:lstStyle/>
              <a:p>
                <a:pPr algn="ctr" defTabSz="685800">
                  <a:lnSpc>
                    <a:spcPct val="80000"/>
                  </a:lnSpc>
                  <a:defRPr/>
                </a:pPr>
                <a:r>
                  <a:rPr lang="en-US" sz="1350" dirty="0">
                    <a:solidFill>
                      <a:prstClr val="black"/>
                    </a:solidFill>
                    <a:latin typeface="Calibri" panose="020F0502020204030204"/>
                    <a:ea typeface="MS PGothic" panose="020B0600070205080204" pitchFamily="34" charset="-128"/>
                  </a:rPr>
                  <a:t>sending process</a:t>
                </a:r>
              </a:p>
            </p:txBody>
          </p:sp>
        </p:grpSp>
        <p:grpSp>
          <p:nvGrpSpPr>
            <p:cNvPr id="99" name="Group 98">
              <a:extLst>
                <a:ext uri="{FF2B5EF4-FFF2-40B4-BE49-F238E27FC236}">
                  <a16:creationId xmlns:a16="http://schemas.microsoft.com/office/drawing/2014/main" id="{5402A96E-C536-5E4C-BB36-5F57DDFFE613}"/>
                </a:ext>
              </a:extLst>
            </p:cNvPr>
            <p:cNvGrpSpPr/>
            <p:nvPr/>
          </p:nvGrpSpPr>
          <p:grpSpPr>
            <a:xfrm>
              <a:off x="7541116" y="2997281"/>
              <a:ext cx="678173" cy="369332"/>
              <a:chOff x="9950444" y="999755"/>
              <a:chExt cx="678173" cy="369332"/>
            </a:xfrm>
          </p:grpSpPr>
          <p:sp>
            <p:nvSpPr>
              <p:cNvPr id="155" name="Rectangle 154">
                <a:extLst>
                  <a:ext uri="{FF2B5EF4-FFF2-40B4-BE49-F238E27FC236}">
                    <a16:creationId xmlns:a16="http://schemas.microsoft.com/office/drawing/2014/main" id="{0D3BE65A-11E7-ED41-B532-DDED3A87485C}"/>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panose="020F0502020204030204"/>
                </a:endParaRPr>
              </a:p>
            </p:txBody>
          </p:sp>
          <p:sp>
            <p:nvSpPr>
              <p:cNvPr id="156" name="TextBox 155">
                <a:extLst>
                  <a:ext uri="{FF2B5EF4-FFF2-40B4-BE49-F238E27FC236}">
                    <a16:creationId xmlns:a16="http://schemas.microsoft.com/office/drawing/2014/main" id="{05315891-C43B-4E47-AA7C-98881DCEDB55}"/>
                  </a:ext>
                </a:extLst>
              </p:cNvPr>
              <p:cNvSpPr txBox="1"/>
              <p:nvPr/>
            </p:nvSpPr>
            <p:spPr>
              <a:xfrm>
                <a:off x="9950444" y="999755"/>
                <a:ext cx="678173" cy="369332"/>
              </a:xfrm>
              <a:prstGeom prst="rect">
                <a:avLst/>
              </a:prstGeom>
              <a:noFill/>
            </p:spPr>
            <p:txBody>
              <a:bodyPr wrap="square" rtlCol="0">
                <a:spAutoFit/>
              </a:bodyPr>
              <a:lstStyle/>
              <a:p>
                <a:pPr defTabSz="685800">
                  <a:defRPr/>
                </a:pPr>
                <a:r>
                  <a:rPr lang="en-US" sz="1200" dirty="0">
                    <a:solidFill>
                      <a:prstClr val="white"/>
                    </a:solidFill>
                    <a:latin typeface="Calibri" panose="020F0502020204030204"/>
                    <a:ea typeface="MS PGothic" panose="020B0600070205080204" pitchFamily="34" charset="-128"/>
                  </a:rPr>
                  <a:t>data</a:t>
                </a:r>
                <a:endParaRPr lang="en-US" sz="1350" dirty="0">
                  <a:solidFill>
                    <a:prstClr val="white"/>
                  </a:solidFill>
                  <a:latin typeface="Calibri" panose="020F0502020204030204"/>
                  <a:ea typeface="MS PGothic" panose="020B0600070205080204" pitchFamily="34" charset="-128"/>
                </a:endParaRPr>
              </a:p>
            </p:txBody>
          </p:sp>
        </p:grpSp>
        <p:grpSp>
          <p:nvGrpSpPr>
            <p:cNvPr id="100" name="Group 194">
              <a:extLst>
                <a:ext uri="{FF2B5EF4-FFF2-40B4-BE49-F238E27FC236}">
                  <a16:creationId xmlns:a16="http://schemas.microsoft.com/office/drawing/2014/main" id="{54168ABB-31DA-FD4E-B361-85C3C0971BE8}"/>
                </a:ext>
              </a:extLst>
            </p:cNvPr>
            <p:cNvGrpSpPr>
              <a:grpSpLocks/>
            </p:cNvGrpSpPr>
            <p:nvPr/>
          </p:nvGrpSpPr>
          <p:grpSpPr bwMode="auto">
            <a:xfrm>
              <a:off x="6677899" y="2425781"/>
              <a:ext cx="545509" cy="512284"/>
              <a:chOff x="-44" y="1473"/>
              <a:chExt cx="981" cy="1105"/>
            </a:xfrm>
          </p:grpSpPr>
          <p:pic>
            <p:nvPicPr>
              <p:cNvPr id="153" name="Picture 195" descr="desktop_computer_stylized_medium">
                <a:extLst>
                  <a:ext uri="{FF2B5EF4-FFF2-40B4-BE49-F238E27FC236}">
                    <a16:creationId xmlns:a16="http://schemas.microsoft.com/office/drawing/2014/main" id="{272E925C-57A6-144C-A625-180C395BBE2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Freeform 196">
                <a:extLst>
                  <a:ext uri="{FF2B5EF4-FFF2-40B4-BE49-F238E27FC236}">
                    <a16:creationId xmlns:a16="http://schemas.microsoft.com/office/drawing/2014/main" id="{5E936CF8-605C-F948-973D-474011FE90E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685800" eaLnBrk="0" fontAlgn="base" hangingPunct="0">
                  <a:spcBef>
                    <a:spcPct val="0"/>
                  </a:spcBef>
                  <a:spcAft>
                    <a:spcPct val="0"/>
                  </a:spcAft>
                  <a:defRPr/>
                </a:pPr>
                <a:endParaRPr lang="en-US" sz="1200" kern="0" dirty="0">
                  <a:solidFill>
                    <a:srgbClr val="000000"/>
                  </a:solidFill>
                  <a:latin typeface="Tahoma" panose="020B0604030504040204" pitchFamily="34" charset="0"/>
                  <a:ea typeface="ＭＳ Ｐゴシック" panose="020B0600070205080204" pitchFamily="34" charset="-128"/>
                </a:endParaRPr>
              </a:p>
            </p:txBody>
          </p:sp>
        </p:grpSp>
        <p:grpSp>
          <p:nvGrpSpPr>
            <p:cNvPr id="101" name="Group 100">
              <a:extLst>
                <a:ext uri="{FF2B5EF4-FFF2-40B4-BE49-F238E27FC236}">
                  <a16:creationId xmlns:a16="http://schemas.microsoft.com/office/drawing/2014/main" id="{94E6CD2B-9DBD-9847-AE43-1F20A9F4B7A7}"/>
                </a:ext>
              </a:extLst>
            </p:cNvPr>
            <p:cNvGrpSpPr/>
            <p:nvPr/>
          </p:nvGrpSpPr>
          <p:grpSpPr>
            <a:xfrm>
              <a:off x="10189724" y="2496350"/>
              <a:ext cx="1245036" cy="603088"/>
              <a:chOff x="9852456" y="608434"/>
              <a:chExt cx="1245036" cy="603088"/>
            </a:xfrm>
          </p:grpSpPr>
          <p:sp>
            <p:nvSpPr>
              <p:cNvPr id="151" name="Oval 19">
                <a:extLst>
                  <a:ext uri="{FF2B5EF4-FFF2-40B4-BE49-F238E27FC236}">
                    <a16:creationId xmlns:a16="http://schemas.microsoft.com/office/drawing/2014/main" id="{65C8DA48-6ECB-6D4D-80B9-2E7231D021E7}"/>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Calibri" panose="020F0502020204030204"/>
                  <a:ea typeface="ＭＳ Ｐゴシック" charset="0"/>
                </a:endParaRPr>
              </a:p>
            </p:txBody>
          </p:sp>
          <p:sp>
            <p:nvSpPr>
              <p:cNvPr id="152" name="TextBox 151">
                <a:extLst>
                  <a:ext uri="{FF2B5EF4-FFF2-40B4-BE49-F238E27FC236}">
                    <a16:creationId xmlns:a16="http://schemas.microsoft.com/office/drawing/2014/main" id="{F98362D2-A31F-1547-A061-D0BD0AD53B62}"/>
                  </a:ext>
                </a:extLst>
              </p:cNvPr>
              <p:cNvSpPr txBox="1"/>
              <p:nvPr/>
            </p:nvSpPr>
            <p:spPr>
              <a:xfrm>
                <a:off x="9935581" y="645213"/>
                <a:ext cx="1106491" cy="566309"/>
              </a:xfrm>
              <a:prstGeom prst="rect">
                <a:avLst/>
              </a:prstGeom>
              <a:noFill/>
            </p:spPr>
            <p:txBody>
              <a:bodyPr wrap="square" rtlCol="0">
                <a:spAutoFit/>
              </a:bodyPr>
              <a:lstStyle/>
              <a:p>
                <a:pPr algn="ctr" defTabSz="685800">
                  <a:lnSpc>
                    <a:spcPct val="80000"/>
                  </a:lnSpc>
                  <a:defRPr/>
                </a:pPr>
                <a:r>
                  <a:rPr lang="en-US" sz="1350" dirty="0">
                    <a:solidFill>
                      <a:prstClr val="black"/>
                    </a:solidFill>
                    <a:latin typeface="Calibri" panose="020F0502020204030204"/>
                    <a:ea typeface="MS PGothic" panose="020B0600070205080204" pitchFamily="34" charset="-128"/>
                  </a:rPr>
                  <a:t>receiving process</a:t>
                </a:r>
              </a:p>
            </p:txBody>
          </p:sp>
        </p:grpSp>
        <p:grpSp>
          <p:nvGrpSpPr>
            <p:cNvPr id="102" name="Group 101">
              <a:extLst>
                <a:ext uri="{FF2B5EF4-FFF2-40B4-BE49-F238E27FC236}">
                  <a16:creationId xmlns:a16="http://schemas.microsoft.com/office/drawing/2014/main" id="{E2053A92-714B-3A4D-BA72-E2002B5EB226}"/>
                </a:ext>
              </a:extLst>
            </p:cNvPr>
            <p:cNvGrpSpPr/>
            <p:nvPr/>
          </p:nvGrpSpPr>
          <p:grpSpPr>
            <a:xfrm>
              <a:off x="10248853" y="2969571"/>
              <a:ext cx="577241" cy="615553"/>
              <a:chOff x="9678159" y="981583"/>
              <a:chExt cx="577241" cy="615553"/>
            </a:xfrm>
          </p:grpSpPr>
          <p:sp>
            <p:nvSpPr>
              <p:cNvPr id="149" name="Rectangle 148">
                <a:extLst>
                  <a:ext uri="{FF2B5EF4-FFF2-40B4-BE49-F238E27FC236}">
                    <a16:creationId xmlns:a16="http://schemas.microsoft.com/office/drawing/2014/main" id="{87AF5445-F895-274D-B4CA-4B559C14920A}"/>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panose="020F0502020204030204"/>
                </a:endParaRPr>
              </a:p>
            </p:txBody>
          </p:sp>
          <p:sp>
            <p:nvSpPr>
              <p:cNvPr id="150" name="TextBox 149">
                <a:extLst>
                  <a:ext uri="{FF2B5EF4-FFF2-40B4-BE49-F238E27FC236}">
                    <a16:creationId xmlns:a16="http://schemas.microsoft.com/office/drawing/2014/main" id="{405D7A89-0963-7D45-9872-8A6C26AFF4EB}"/>
                  </a:ext>
                </a:extLst>
              </p:cNvPr>
              <p:cNvSpPr txBox="1"/>
              <p:nvPr/>
            </p:nvSpPr>
            <p:spPr>
              <a:xfrm>
                <a:off x="9678159" y="981583"/>
                <a:ext cx="577241" cy="615553"/>
              </a:xfrm>
              <a:prstGeom prst="rect">
                <a:avLst/>
              </a:prstGeom>
              <a:noFill/>
            </p:spPr>
            <p:txBody>
              <a:bodyPr wrap="square" rtlCol="0">
                <a:spAutoFit/>
              </a:bodyPr>
              <a:lstStyle/>
              <a:p>
                <a:pPr defTabSz="685800">
                  <a:defRPr/>
                </a:pPr>
                <a:r>
                  <a:rPr lang="en-US" sz="1200" dirty="0">
                    <a:solidFill>
                      <a:prstClr val="white"/>
                    </a:solidFill>
                    <a:latin typeface="Calibri" panose="020F0502020204030204"/>
                    <a:ea typeface="MS PGothic" panose="020B0600070205080204" pitchFamily="34" charset="-128"/>
                  </a:rPr>
                  <a:t>data</a:t>
                </a:r>
                <a:endParaRPr lang="en-US" sz="1350" dirty="0">
                  <a:solidFill>
                    <a:prstClr val="white"/>
                  </a:solidFill>
                  <a:latin typeface="Calibri" panose="020F0502020204030204"/>
                  <a:ea typeface="MS PGothic" panose="020B0600070205080204" pitchFamily="34" charset="-128"/>
                </a:endParaRPr>
              </a:p>
            </p:txBody>
          </p:sp>
        </p:grpSp>
        <p:grpSp>
          <p:nvGrpSpPr>
            <p:cNvPr id="103" name="Group 161">
              <a:extLst>
                <a:ext uri="{FF2B5EF4-FFF2-40B4-BE49-F238E27FC236}">
                  <a16:creationId xmlns:a16="http://schemas.microsoft.com/office/drawing/2014/main" id="{72242579-6133-6C4E-BF67-26CF5BCBECC7}"/>
                </a:ext>
              </a:extLst>
            </p:cNvPr>
            <p:cNvGrpSpPr>
              <a:grpSpLocks/>
            </p:cNvGrpSpPr>
            <p:nvPr/>
          </p:nvGrpSpPr>
          <p:grpSpPr bwMode="auto">
            <a:xfrm>
              <a:off x="11287371" y="2364366"/>
              <a:ext cx="230514" cy="466725"/>
              <a:chOff x="4140" y="429"/>
              <a:chExt cx="1425" cy="2396"/>
            </a:xfrm>
          </p:grpSpPr>
          <p:sp>
            <p:nvSpPr>
              <p:cNvPr id="117" name="Freeform 162">
                <a:extLst>
                  <a:ext uri="{FF2B5EF4-FFF2-40B4-BE49-F238E27FC236}">
                    <a16:creationId xmlns:a16="http://schemas.microsoft.com/office/drawing/2014/main" id="{508C64E2-5C75-8B42-912F-0F4DAB5E11F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dirty="0">
                  <a:solidFill>
                    <a:srgbClr val="000000"/>
                  </a:solidFill>
                  <a:latin typeface="Tahoma" panose="020B0604030504040204" pitchFamily="34" charset="0"/>
                  <a:ea typeface="ＭＳ Ｐゴシック" panose="020B0600070205080204" pitchFamily="34" charset="-128"/>
                </a:endParaRPr>
              </a:p>
            </p:txBody>
          </p:sp>
          <p:sp>
            <p:nvSpPr>
              <p:cNvPr id="118" name="Rectangle 163">
                <a:extLst>
                  <a:ext uri="{FF2B5EF4-FFF2-40B4-BE49-F238E27FC236}">
                    <a16:creationId xmlns:a16="http://schemas.microsoft.com/office/drawing/2014/main" id="{1F2031F6-89EC-AD4C-B442-1E0A3C270EA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119" name="Freeform 164">
                <a:extLst>
                  <a:ext uri="{FF2B5EF4-FFF2-40B4-BE49-F238E27FC236}">
                    <a16:creationId xmlns:a16="http://schemas.microsoft.com/office/drawing/2014/main" id="{0BA0DD87-2FD6-244B-82C8-88C2D0A5833C}"/>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dirty="0">
                  <a:solidFill>
                    <a:srgbClr val="000000"/>
                  </a:solidFill>
                  <a:latin typeface="Tahoma" panose="020B0604030504040204" pitchFamily="34" charset="0"/>
                  <a:ea typeface="ＭＳ Ｐゴシック" panose="020B0600070205080204" pitchFamily="34" charset="-128"/>
                </a:endParaRPr>
              </a:p>
            </p:txBody>
          </p:sp>
          <p:sp>
            <p:nvSpPr>
              <p:cNvPr id="120" name="Freeform 165">
                <a:extLst>
                  <a:ext uri="{FF2B5EF4-FFF2-40B4-BE49-F238E27FC236}">
                    <a16:creationId xmlns:a16="http://schemas.microsoft.com/office/drawing/2014/main" id="{7207167F-9D03-3F47-8166-127D9E26F058}"/>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dirty="0">
                  <a:solidFill>
                    <a:srgbClr val="000000"/>
                  </a:solidFill>
                  <a:latin typeface="Tahoma" panose="020B0604030504040204" pitchFamily="34" charset="0"/>
                  <a:ea typeface="ＭＳ Ｐゴシック" panose="020B0600070205080204" pitchFamily="34" charset="-128"/>
                </a:endParaRPr>
              </a:p>
            </p:txBody>
          </p:sp>
          <p:sp>
            <p:nvSpPr>
              <p:cNvPr id="121" name="Rectangle 166">
                <a:extLst>
                  <a:ext uri="{FF2B5EF4-FFF2-40B4-BE49-F238E27FC236}">
                    <a16:creationId xmlns:a16="http://schemas.microsoft.com/office/drawing/2014/main" id="{D8ACE697-B009-5441-8959-DAC8BF3B1CB8}"/>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grpSp>
            <p:nvGrpSpPr>
              <p:cNvPr id="122" name="Group 167">
                <a:extLst>
                  <a:ext uri="{FF2B5EF4-FFF2-40B4-BE49-F238E27FC236}">
                    <a16:creationId xmlns:a16="http://schemas.microsoft.com/office/drawing/2014/main" id="{AFAFE92F-768B-0E40-8189-F135D4962862}"/>
                  </a:ext>
                </a:extLst>
              </p:cNvPr>
              <p:cNvGrpSpPr>
                <a:grpSpLocks/>
              </p:cNvGrpSpPr>
              <p:nvPr/>
            </p:nvGrpSpPr>
            <p:grpSpPr bwMode="auto">
              <a:xfrm>
                <a:off x="4749" y="668"/>
                <a:ext cx="581" cy="145"/>
                <a:chOff x="614" y="2568"/>
                <a:chExt cx="725" cy="139"/>
              </a:xfrm>
            </p:grpSpPr>
            <p:sp>
              <p:nvSpPr>
                <p:cNvPr id="147" name="AutoShape 168">
                  <a:extLst>
                    <a:ext uri="{FF2B5EF4-FFF2-40B4-BE49-F238E27FC236}">
                      <a16:creationId xmlns:a16="http://schemas.microsoft.com/office/drawing/2014/main" id="{6617210C-BFB6-0D4D-B38A-5E9106661AF0}"/>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148" name="AutoShape 169">
                  <a:extLst>
                    <a:ext uri="{FF2B5EF4-FFF2-40B4-BE49-F238E27FC236}">
                      <a16:creationId xmlns:a16="http://schemas.microsoft.com/office/drawing/2014/main" id="{5EE6018A-C9AA-184F-B7ED-42AFC16D772E}"/>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grpSp>
          <p:sp>
            <p:nvSpPr>
              <p:cNvPr id="123" name="Rectangle 170">
                <a:extLst>
                  <a:ext uri="{FF2B5EF4-FFF2-40B4-BE49-F238E27FC236}">
                    <a16:creationId xmlns:a16="http://schemas.microsoft.com/office/drawing/2014/main" id="{F82DB15E-18D1-4A4D-80D4-EAB41BA5033C}"/>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grpSp>
            <p:nvGrpSpPr>
              <p:cNvPr id="124" name="Group 171">
                <a:extLst>
                  <a:ext uri="{FF2B5EF4-FFF2-40B4-BE49-F238E27FC236}">
                    <a16:creationId xmlns:a16="http://schemas.microsoft.com/office/drawing/2014/main" id="{52997F44-9E26-5F46-914A-DD4ADC8770B4}"/>
                  </a:ext>
                </a:extLst>
              </p:cNvPr>
              <p:cNvGrpSpPr>
                <a:grpSpLocks/>
              </p:cNvGrpSpPr>
              <p:nvPr/>
            </p:nvGrpSpPr>
            <p:grpSpPr bwMode="auto">
              <a:xfrm>
                <a:off x="4747" y="994"/>
                <a:ext cx="581" cy="134"/>
                <a:chOff x="614" y="2568"/>
                <a:chExt cx="725" cy="139"/>
              </a:xfrm>
            </p:grpSpPr>
            <p:sp>
              <p:nvSpPr>
                <p:cNvPr id="145" name="AutoShape 172">
                  <a:extLst>
                    <a:ext uri="{FF2B5EF4-FFF2-40B4-BE49-F238E27FC236}">
                      <a16:creationId xmlns:a16="http://schemas.microsoft.com/office/drawing/2014/main" id="{7DD2F60B-01B7-A848-9111-DBA2C17DC6C0}"/>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146" name="AutoShape 173">
                  <a:extLst>
                    <a:ext uri="{FF2B5EF4-FFF2-40B4-BE49-F238E27FC236}">
                      <a16:creationId xmlns:a16="http://schemas.microsoft.com/office/drawing/2014/main" id="{399E173F-3471-434E-8657-60AF028897C5}"/>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grpSp>
          <p:sp>
            <p:nvSpPr>
              <p:cNvPr id="125" name="Rectangle 174">
                <a:extLst>
                  <a:ext uri="{FF2B5EF4-FFF2-40B4-BE49-F238E27FC236}">
                    <a16:creationId xmlns:a16="http://schemas.microsoft.com/office/drawing/2014/main" id="{CC1F5612-3C85-EF42-8C7F-34C5C7ED07E7}"/>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126" name="Rectangle 175">
                <a:extLst>
                  <a:ext uri="{FF2B5EF4-FFF2-40B4-BE49-F238E27FC236}">
                    <a16:creationId xmlns:a16="http://schemas.microsoft.com/office/drawing/2014/main" id="{608F68F9-0FC6-8540-8955-44F7FC3BA2D3}"/>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grpSp>
            <p:nvGrpSpPr>
              <p:cNvPr id="127" name="Group 176">
                <a:extLst>
                  <a:ext uri="{FF2B5EF4-FFF2-40B4-BE49-F238E27FC236}">
                    <a16:creationId xmlns:a16="http://schemas.microsoft.com/office/drawing/2014/main" id="{ECCEFB02-32C8-8940-8A0B-AB56D987ACE8}"/>
                  </a:ext>
                </a:extLst>
              </p:cNvPr>
              <p:cNvGrpSpPr>
                <a:grpSpLocks/>
              </p:cNvGrpSpPr>
              <p:nvPr/>
            </p:nvGrpSpPr>
            <p:grpSpPr bwMode="auto">
              <a:xfrm>
                <a:off x="4735" y="1627"/>
                <a:ext cx="582" cy="151"/>
                <a:chOff x="614" y="2568"/>
                <a:chExt cx="725" cy="139"/>
              </a:xfrm>
            </p:grpSpPr>
            <p:sp>
              <p:nvSpPr>
                <p:cNvPr id="143" name="AutoShape 177">
                  <a:extLst>
                    <a:ext uri="{FF2B5EF4-FFF2-40B4-BE49-F238E27FC236}">
                      <a16:creationId xmlns:a16="http://schemas.microsoft.com/office/drawing/2014/main" id="{9748E381-A81E-B241-A522-B9A17C2A8B39}"/>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144" name="AutoShape 178">
                  <a:extLst>
                    <a:ext uri="{FF2B5EF4-FFF2-40B4-BE49-F238E27FC236}">
                      <a16:creationId xmlns:a16="http://schemas.microsoft.com/office/drawing/2014/main" id="{3E8CC9C2-8373-D54C-873D-9F47F61D751A}"/>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grpSp>
          <p:sp>
            <p:nvSpPr>
              <p:cNvPr id="128" name="Freeform 179">
                <a:extLst>
                  <a:ext uri="{FF2B5EF4-FFF2-40B4-BE49-F238E27FC236}">
                    <a16:creationId xmlns:a16="http://schemas.microsoft.com/office/drawing/2014/main" id="{3AFA0A16-38BD-F347-95DC-13669F1BC291}"/>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dirty="0">
                  <a:solidFill>
                    <a:srgbClr val="000000"/>
                  </a:solidFill>
                  <a:latin typeface="Tahoma" panose="020B0604030504040204" pitchFamily="34" charset="0"/>
                  <a:ea typeface="ＭＳ Ｐゴシック" panose="020B0600070205080204" pitchFamily="34" charset="-128"/>
                </a:endParaRPr>
              </a:p>
            </p:txBody>
          </p:sp>
          <p:grpSp>
            <p:nvGrpSpPr>
              <p:cNvPr id="129" name="Group 180">
                <a:extLst>
                  <a:ext uri="{FF2B5EF4-FFF2-40B4-BE49-F238E27FC236}">
                    <a16:creationId xmlns:a16="http://schemas.microsoft.com/office/drawing/2014/main" id="{3CE589A0-5A73-794D-ABC2-A1B10BB78C09}"/>
                  </a:ext>
                </a:extLst>
              </p:cNvPr>
              <p:cNvGrpSpPr>
                <a:grpSpLocks/>
              </p:cNvGrpSpPr>
              <p:nvPr/>
            </p:nvGrpSpPr>
            <p:grpSpPr bwMode="auto">
              <a:xfrm>
                <a:off x="4739" y="1327"/>
                <a:ext cx="582" cy="139"/>
                <a:chOff x="614" y="2568"/>
                <a:chExt cx="725" cy="139"/>
              </a:xfrm>
            </p:grpSpPr>
            <p:sp>
              <p:nvSpPr>
                <p:cNvPr id="141" name="AutoShape 181">
                  <a:extLst>
                    <a:ext uri="{FF2B5EF4-FFF2-40B4-BE49-F238E27FC236}">
                      <a16:creationId xmlns:a16="http://schemas.microsoft.com/office/drawing/2014/main" id="{89FB1F6B-6C98-F24F-A895-DC97628788D2}"/>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142" name="AutoShape 182">
                  <a:extLst>
                    <a:ext uri="{FF2B5EF4-FFF2-40B4-BE49-F238E27FC236}">
                      <a16:creationId xmlns:a16="http://schemas.microsoft.com/office/drawing/2014/main" id="{A55EACC1-1331-7842-9049-9FB02F3B1F27}"/>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grpSp>
          <p:sp>
            <p:nvSpPr>
              <p:cNvPr id="130" name="Rectangle 183">
                <a:extLst>
                  <a:ext uri="{FF2B5EF4-FFF2-40B4-BE49-F238E27FC236}">
                    <a16:creationId xmlns:a16="http://schemas.microsoft.com/office/drawing/2014/main" id="{46F63067-A332-D94A-A7BC-02C7CEAE0C38}"/>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131" name="Freeform 184">
                <a:extLst>
                  <a:ext uri="{FF2B5EF4-FFF2-40B4-BE49-F238E27FC236}">
                    <a16:creationId xmlns:a16="http://schemas.microsoft.com/office/drawing/2014/main" id="{359C02C4-AE3C-424E-88A6-A84CCF30229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dirty="0">
                  <a:solidFill>
                    <a:srgbClr val="000000"/>
                  </a:solidFill>
                  <a:latin typeface="Tahoma" panose="020B0604030504040204" pitchFamily="34" charset="0"/>
                  <a:ea typeface="ＭＳ Ｐゴシック" panose="020B0600070205080204" pitchFamily="34" charset="-128"/>
                </a:endParaRPr>
              </a:p>
            </p:txBody>
          </p:sp>
          <p:sp>
            <p:nvSpPr>
              <p:cNvPr id="132" name="Freeform 185">
                <a:extLst>
                  <a:ext uri="{FF2B5EF4-FFF2-40B4-BE49-F238E27FC236}">
                    <a16:creationId xmlns:a16="http://schemas.microsoft.com/office/drawing/2014/main" id="{1CC2B8AD-B212-0745-A970-E79786EB0CD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dirty="0">
                  <a:solidFill>
                    <a:srgbClr val="000000"/>
                  </a:solidFill>
                  <a:latin typeface="Tahoma" panose="020B0604030504040204" pitchFamily="34" charset="0"/>
                  <a:ea typeface="ＭＳ Ｐゴシック" panose="020B0600070205080204" pitchFamily="34" charset="-128"/>
                </a:endParaRPr>
              </a:p>
            </p:txBody>
          </p:sp>
          <p:sp>
            <p:nvSpPr>
              <p:cNvPr id="133" name="Oval 186">
                <a:extLst>
                  <a:ext uri="{FF2B5EF4-FFF2-40B4-BE49-F238E27FC236}">
                    <a16:creationId xmlns:a16="http://schemas.microsoft.com/office/drawing/2014/main" id="{5D94AEF0-68E4-7046-B0ED-DCCE63C2396F}"/>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134" name="Freeform 187">
                <a:extLst>
                  <a:ext uri="{FF2B5EF4-FFF2-40B4-BE49-F238E27FC236}">
                    <a16:creationId xmlns:a16="http://schemas.microsoft.com/office/drawing/2014/main" id="{C6292415-0292-8D4A-AB56-DF120D9C1935}"/>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sz="1200" kern="0" dirty="0">
                  <a:solidFill>
                    <a:srgbClr val="000000"/>
                  </a:solidFill>
                  <a:latin typeface="Tahoma" panose="020B0604030504040204" pitchFamily="34" charset="0"/>
                  <a:ea typeface="ＭＳ Ｐゴシック" panose="020B0600070205080204" pitchFamily="34" charset="-128"/>
                </a:endParaRPr>
              </a:p>
            </p:txBody>
          </p:sp>
          <p:sp>
            <p:nvSpPr>
              <p:cNvPr id="135" name="AutoShape 188">
                <a:extLst>
                  <a:ext uri="{FF2B5EF4-FFF2-40B4-BE49-F238E27FC236}">
                    <a16:creationId xmlns:a16="http://schemas.microsoft.com/office/drawing/2014/main" id="{412209D6-3554-F94F-B517-9F6DB7F4931D}"/>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136" name="AutoShape 189">
                <a:extLst>
                  <a:ext uri="{FF2B5EF4-FFF2-40B4-BE49-F238E27FC236}">
                    <a16:creationId xmlns:a16="http://schemas.microsoft.com/office/drawing/2014/main" id="{C870F13A-A9EC-F445-8D64-37F050C0AC07}"/>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137" name="Oval 190">
                <a:extLst>
                  <a:ext uri="{FF2B5EF4-FFF2-40B4-BE49-F238E27FC236}">
                    <a16:creationId xmlns:a16="http://schemas.microsoft.com/office/drawing/2014/main" id="{A39E8A5C-F61E-744E-836D-41A7361D6DC4}"/>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138" name="Oval 191">
                <a:extLst>
                  <a:ext uri="{FF2B5EF4-FFF2-40B4-BE49-F238E27FC236}">
                    <a16:creationId xmlns:a16="http://schemas.microsoft.com/office/drawing/2014/main" id="{9B90C8D9-94E0-5945-8363-EDFE59BB315C}"/>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fontAlgn="base">
                  <a:spcBef>
                    <a:spcPct val="0"/>
                  </a:spcBef>
                  <a:spcAft>
                    <a:spcPct val="0"/>
                  </a:spcAft>
                  <a:defRPr/>
                </a:pPr>
                <a:endParaRPr lang="en-US" sz="1350" kern="0" dirty="0">
                  <a:solidFill>
                    <a:srgbClr val="FF0000"/>
                  </a:solidFill>
                  <a:latin typeface="Arial" charset="0"/>
                  <a:ea typeface="ＭＳ Ｐゴシック" charset="0"/>
                  <a:cs typeface="Arial" charset="0"/>
                </a:endParaRPr>
              </a:p>
            </p:txBody>
          </p:sp>
          <p:sp>
            <p:nvSpPr>
              <p:cNvPr id="139" name="Oval 192">
                <a:extLst>
                  <a:ext uri="{FF2B5EF4-FFF2-40B4-BE49-F238E27FC236}">
                    <a16:creationId xmlns:a16="http://schemas.microsoft.com/office/drawing/2014/main" id="{DE44202E-E28C-0E4D-8741-6A031871E8E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140" name="Rectangle 193">
                <a:extLst>
                  <a:ext uri="{FF2B5EF4-FFF2-40B4-BE49-F238E27FC236}">
                    <a16:creationId xmlns:a16="http://schemas.microsoft.com/office/drawing/2014/main" id="{D8BFBA71-4557-6B46-A05C-92CAEC49ECC1}"/>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grpSp>
        <p:cxnSp>
          <p:nvCxnSpPr>
            <p:cNvPr id="105" name="Straight Connector 104">
              <a:extLst>
                <a:ext uri="{FF2B5EF4-FFF2-40B4-BE49-F238E27FC236}">
                  <a16:creationId xmlns:a16="http://schemas.microsoft.com/office/drawing/2014/main" id="{11F9B693-3039-7842-B826-C79453DC74BC}"/>
                </a:ext>
              </a:extLst>
            </p:cNvPr>
            <p:cNvCxnSpPr>
              <a:cxnSpLocks/>
            </p:cNvCxnSpPr>
            <p:nvPr/>
          </p:nvCxnSpPr>
          <p:spPr>
            <a:xfrm>
              <a:off x="6584655" y="33189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2E3D64B-7462-DF45-A72D-0EEE887E1FC6}"/>
                </a:ext>
              </a:extLst>
            </p:cNvPr>
            <p:cNvCxnSpPr>
              <a:cxnSpLocks/>
            </p:cNvCxnSpPr>
            <p:nvPr/>
          </p:nvCxnSpPr>
          <p:spPr>
            <a:xfrm>
              <a:off x="10078299" y="329119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E0A94F7F-9401-4C4F-80C6-4F0C25C18F5C}"/>
                </a:ext>
              </a:extLst>
            </p:cNvPr>
            <p:cNvSpPr txBox="1"/>
            <p:nvPr/>
          </p:nvSpPr>
          <p:spPr>
            <a:xfrm>
              <a:off x="6226081" y="3037743"/>
              <a:ext cx="1051999" cy="338555"/>
            </a:xfrm>
            <a:prstGeom prst="rect">
              <a:avLst/>
            </a:prstGeom>
            <a:noFill/>
          </p:spPr>
          <p:txBody>
            <a:bodyPr wrap="none" rtlCol="0">
              <a:spAutoFit/>
            </a:bodyPr>
            <a:lstStyle/>
            <a:p>
              <a:pPr defTabSz="685800">
                <a:defRPr/>
              </a:pPr>
              <a:r>
                <a:rPr lang="en-US" sz="1050" dirty="0">
                  <a:solidFill>
                    <a:prstClr val="black"/>
                  </a:solidFill>
                  <a:latin typeface="Calibri" panose="020F0502020204030204"/>
                  <a:ea typeface="MS PGothic" panose="020B0600070205080204" pitchFamily="34" charset="-128"/>
                </a:rPr>
                <a:t>application</a:t>
              </a:r>
              <a:endParaRPr lang="en-US" sz="1350" dirty="0">
                <a:solidFill>
                  <a:prstClr val="black"/>
                </a:solidFill>
                <a:latin typeface="Calibri" panose="020F0502020204030204"/>
                <a:ea typeface="MS PGothic" panose="020B0600070205080204" pitchFamily="34" charset="-128"/>
              </a:endParaRPr>
            </a:p>
          </p:txBody>
        </p:sp>
        <p:sp>
          <p:nvSpPr>
            <p:cNvPr id="109" name="TextBox 108">
              <a:extLst>
                <a:ext uri="{FF2B5EF4-FFF2-40B4-BE49-F238E27FC236}">
                  <a16:creationId xmlns:a16="http://schemas.microsoft.com/office/drawing/2014/main" id="{28F3F5F7-78A1-3C45-AC73-9F2A188FD37C}"/>
                </a:ext>
              </a:extLst>
            </p:cNvPr>
            <p:cNvSpPr txBox="1"/>
            <p:nvPr/>
          </p:nvSpPr>
          <p:spPr>
            <a:xfrm>
              <a:off x="6344394" y="3265491"/>
              <a:ext cx="928032" cy="338555"/>
            </a:xfrm>
            <a:prstGeom prst="rect">
              <a:avLst/>
            </a:prstGeom>
            <a:noFill/>
          </p:spPr>
          <p:txBody>
            <a:bodyPr wrap="none" rtlCol="0">
              <a:spAutoFit/>
            </a:bodyPr>
            <a:lstStyle/>
            <a:p>
              <a:pPr defTabSz="685800">
                <a:defRPr/>
              </a:pPr>
              <a:r>
                <a:rPr lang="en-US" sz="1050" dirty="0">
                  <a:solidFill>
                    <a:prstClr val="black"/>
                  </a:solidFill>
                  <a:latin typeface="Calibri" panose="020F0502020204030204"/>
                  <a:ea typeface="MS PGothic" panose="020B0600070205080204" pitchFamily="34" charset="-128"/>
                </a:rPr>
                <a:t>transport</a:t>
              </a:r>
              <a:endParaRPr lang="en-US" sz="1350" dirty="0">
                <a:solidFill>
                  <a:prstClr val="black"/>
                </a:solidFill>
                <a:latin typeface="Calibri" panose="020F0502020204030204"/>
                <a:ea typeface="MS PGothic" panose="020B0600070205080204" pitchFamily="34" charset="-128"/>
              </a:endParaRPr>
            </a:p>
          </p:txBody>
        </p:sp>
        <p:sp>
          <p:nvSpPr>
            <p:cNvPr id="110" name="TextBox 109">
              <a:extLst>
                <a:ext uri="{FF2B5EF4-FFF2-40B4-BE49-F238E27FC236}">
                  <a16:creationId xmlns:a16="http://schemas.microsoft.com/office/drawing/2014/main" id="{3D73C66D-8F36-5E4B-BBC6-B804471BAAF5}"/>
                </a:ext>
              </a:extLst>
            </p:cNvPr>
            <p:cNvSpPr txBox="1"/>
            <p:nvPr/>
          </p:nvSpPr>
          <p:spPr>
            <a:xfrm flipH="1">
              <a:off x="7109034" y="5998385"/>
              <a:ext cx="4657176" cy="492443"/>
            </a:xfrm>
            <a:prstGeom prst="rect">
              <a:avLst/>
            </a:prstGeom>
            <a:noFill/>
          </p:spPr>
          <p:txBody>
            <a:bodyPr wrap="square" rtlCol="0">
              <a:spAutoFit/>
            </a:bodyPr>
            <a:lstStyle/>
            <a:p>
              <a:pPr defTabSz="685800">
                <a:defRPr/>
              </a:pPr>
              <a:r>
                <a:rPr lang="en-US" dirty="0">
                  <a:solidFill>
                    <a:prstClr val="black"/>
                  </a:solidFill>
                  <a:latin typeface="Calibri" panose="020F0502020204030204"/>
                  <a:ea typeface="MS PGothic" panose="020B0600070205080204" pitchFamily="34" charset="-128"/>
                </a:rPr>
                <a:t>reliable service </a:t>
              </a:r>
              <a:r>
                <a:rPr lang="en-US" i="1" dirty="0">
                  <a:solidFill>
                    <a:srgbClr val="C00000"/>
                  </a:solidFill>
                  <a:latin typeface="Calibri" panose="020F0502020204030204"/>
                  <a:ea typeface="MS PGothic" panose="020B0600070205080204" pitchFamily="34" charset="-128"/>
                </a:rPr>
                <a:t>implementation</a:t>
              </a:r>
            </a:p>
          </p:txBody>
        </p:sp>
        <p:grpSp>
          <p:nvGrpSpPr>
            <p:cNvPr id="233" name="Group 232">
              <a:extLst>
                <a:ext uri="{FF2B5EF4-FFF2-40B4-BE49-F238E27FC236}">
                  <a16:creationId xmlns:a16="http://schemas.microsoft.com/office/drawing/2014/main" id="{0D04F411-4AAF-BC49-BC7A-363692477E93}"/>
                </a:ext>
              </a:extLst>
            </p:cNvPr>
            <p:cNvGrpSpPr/>
            <p:nvPr/>
          </p:nvGrpSpPr>
          <p:grpSpPr>
            <a:xfrm>
              <a:off x="6573835" y="5301907"/>
              <a:ext cx="5250830" cy="512359"/>
              <a:chOff x="6737055" y="3471301"/>
              <a:chExt cx="5250830" cy="512359"/>
            </a:xfrm>
          </p:grpSpPr>
          <p:grpSp>
            <p:nvGrpSpPr>
              <p:cNvPr id="223" name="Group 222">
                <a:extLst>
                  <a:ext uri="{FF2B5EF4-FFF2-40B4-BE49-F238E27FC236}">
                    <a16:creationId xmlns:a16="http://schemas.microsoft.com/office/drawing/2014/main" id="{C5146927-C3B8-DF48-9CFC-4B18E58EBBED}"/>
                  </a:ext>
                </a:extLst>
              </p:cNvPr>
              <p:cNvGrpSpPr/>
              <p:nvPr/>
            </p:nvGrpSpPr>
            <p:grpSpPr>
              <a:xfrm>
                <a:off x="8324240" y="3583550"/>
                <a:ext cx="2109326" cy="400110"/>
                <a:chOff x="7504363" y="3155701"/>
                <a:chExt cx="2109326" cy="400110"/>
              </a:xfrm>
            </p:grpSpPr>
            <p:grpSp>
              <p:nvGrpSpPr>
                <p:cNvPr id="224" name="Group 223">
                  <a:extLst>
                    <a:ext uri="{FF2B5EF4-FFF2-40B4-BE49-F238E27FC236}">
                      <a16:creationId xmlns:a16="http://schemas.microsoft.com/office/drawing/2014/main" id="{36331F64-A8EF-C84E-B30D-A7547D452764}"/>
                    </a:ext>
                  </a:extLst>
                </p:cNvPr>
                <p:cNvGrpSpPr/>
                <p:nvPr/>
              </p:nvGrpSpPr>
              <p:grpSpPr>
                <a:xfrm>
                  <a:off x="7504363" y="3183676"/>
                  <a:ext cx="2003932" cy="306163"/>
                  <a:chOff x="1616358" y="2551230"/>
                  <a:chExt cx="2141698" cy="218510"/>
                </a:xfrm>
              </p:grpSpPr>
              <p:sp>
                <p:nvSpPr>
                  <p:cNvPr id="226" name="Rectangle 225">
                    <a:extLst>
                      <a:ext uri="{FF2B5EF4-FFF2-40B4-BE49-F238E27FC236}">
                        <a16:creationId xmlns:a16="http://schemas.microsoft.com/office/drawing/2014/main" id="{A58BC41B-0FE4-7548-8B41-7D58F1B562DA}"/>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dirty="0">
                      <a:solidFill>
                        <a:prstClr val="white"/>
                      </a:solidFill>
                      <a:latin typeface="Calibri" panose="020F0502020204030204"/>
                    </a:endParaRPr>
                  </a:p>
                </p:txBody>
              </p:sp>
              <p:sp>
                <p:nvSpPr>
                  <p:cNvPr id="227" name="Oval 226">
                    <a:extLst>
                      <a:ext uri="{FF2B5EF4-FFF2-40B4-BE49-F238E27FC236}">
                        <a16:creationId xmlns:a16="http://schemas.microsoft.com/office/drawing/2014/main" id="{02FB0512-C154-9E47-9EBA-D924E2099BE6}"/>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dirty="0">
                      <a:solidFill>
                        <a:prstClr val="white"/>
                      </a:solidFill>
                      <a:latin typeface="Calibri" panose="020F0502020204030204"/>
                    </a:endParaRPr>
                  </a:p>
                </p:txBody>
              </p:sp>
              <p:sp>
                <p:nvSpPr>
                  <p:cNvPr id="228" name="Oval 227">
                    <a:extLst>
                      <a:ext uri="{FF2B5EF4-FFF2-40B4-BE49-F238E27FC236}">
                        <a16:creationId xmlns:a16="http://schemas.microsoft.com/office/drawing/2014/main" id="{C63F6E63-7445-F243-9368-2132BE86292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dirty="0">
                      <a:solidFill>
                        <a:prstClr val="white"/>
                      </a:solidFill>
                      <a:latin typeface="Calibri" panose="020F0502020204030204"/>
                    </a:endParaRPr>
                  </a:p>
                </p:txBody>
              </p:sp>
              <p:sp>
                <p:nvSpPr>
                  <p:cNvPr id="229" name="Rectangle 228">
                    <a:extLst>
                      <a:ext uri="{FF2B5EF4-FFF2-40B4-BE49-F238E27FC236}">
                        <a16:creationId xmlns:a16="http://schemas.microsoft.com/office/drawing/2014/main" id="{EE8FCEBF-7EAA-0647-A2EA-4FF2A92ADD8C}"/>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dirty="0">
                      <a:solidFill>
                        <a:prstClr val="white"/>
                      </a:solidFill>
                      <a:latin typeface="Calibri" panose="020F0502020204030204"/>
                    </a:endParaRPr>
                  </a:p>
                </p:txBody>
              </p:sp>
            </p:grpSp>
            <p:sp>
              <p:nvSpPr>
                <p:cNvPr id="225" name="TextBox 224">
                  <a:extLst>
                    <a:ext uri="{FF2B5EF4-FFF2-40B4-BE49-F238E27FC236}">
                      <a16:creationId xmlns:a16="http://schemas.microsoft.com/office/drawing/2014/main" id="{68623763-0736-1640-9198-34E20A0A0952}"/>
                    </a:ext>
                  </a:extLst>
                </p:cNvPr>
                <p:cNvSpPr txBox="1"/>
                <p:nvPr/>
              </p:nvSpPr>
              <p:spPr>
                <a:xfrm>
                  <a:off x="7626478" y="3155701"/>
                  <a:ext cx="1987211" cy="400110"/>
                </a:xfrm>
                <a:prstGeom prst="rect">
                  <a:avLst/>
                </a:prstGeom>
                <a:noFill/>
              </p:spPr>
              <p:txBody>
                <a:bodyPr wrap="none" rtlCol="0">
                  <a:spAutoFit/>
                </a:bodyPr>
                <a:lstStyle/>
                <a:p>
                  <a:pPr defTabSz="685800">
                    <a:defRPr/>
                  </a:pPr>
                  <a:r>
                    <a:rPr lang="en-US" sz="1350" dirty="0">
                      <a:solidFill>
                        <a:prstClr val="white"/>
                      </a:solidFill>
                      <a:latin typeface="Calibri" panose="020F0502020204030204"/>
                      <a:ea typeface="MS PGothic" panose="020B0600070205080204" pitchFamily="34" charset="-128"/>
                    </a:rPr>
                    <a:t>unreliable channel</a:t>
                  </a:r>
                </a:p>
              </p:txBody>
            </p:sp>
          </p:grpSp>
          <p:cxnSp>
            <p:nvCxnSpPr>
              <p:cNvPr id="230" name="Straight Connector 229">
                <a:extLst>
                  <a:ext uri="{FF2B5EF4-FFF2-40B4-BE49-F238E27FC236}">
                    <a16:creationId xmlns:a16="http://schemas.microsoft.com/office/drawing/2014/main" id="{DBEEB1A6-0E73-AB48-B495-F487B566C625}"/>
                  </a:ext>
                </a:extLst>
              </p:cNvPr>
              <p:cNvCxnSpPr>
                <a:cxnSpLocks/>
              </p:cNvCxnSpPr>
              <p:nvPr/>
            </p:nvCxnSpPr>
            <p:spPr>
              <a:xfrm>
                <a:off x="6737055"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B7BF7B94-FA7B-2246-B803-641BA21FAD78}"/>
                  </a:ext>
                </a:extLst>
              </p:cNvPr>
              <p:cNvCxnSpPr>
                <a:cxnSpLocks/>
              </p:cNvCxnSpPr>
              <p:nvPr/>
            </p:nvCxnSpPr>
            <p:spPr>
              <a:xfrm>
                <a:off x="10299974"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34" name="TextBox 233">
              <a:extLst>
                <a:ext uri="{FF2B5EF4-FFF2-40B4-BE49-F238E27FC236}">
                  <a16:creationId xmlns:a16="http://schemas.microsoft.com/office/drawing/2014/main" id="{AEB73EE5-0075-EE47-B5CC-61EAD4F66FC9}"/>
                </a:ext>
              </a:extLst>
            </p:cNvPr>
            <p:cNvSpPr txBox="1"/>
            <p:nvPr/>
          </p:nvSpPr>
          <p:spPr>
            <a:xfrm>
              <a:off x="6413644" y="5279980"/>
              <a:ext cx="855363" cy="338555"/>
            </a:xfrm>
            <a:prstGeom prst="rect">
              <a:avLst/>
            </a:prstGeom>
            <a:noFill/>
          </p:spPr>
          <p:txBody>
            <a:bodyPr wrap="none" rtlCol="0">
              <a:spAutoFit/>
            </a:bodyPr>
            <a:lstStyle/>
            <a:p>
              <a:pPr defTabSz="685800">
                <a:defRPr/>
              </a:pPr>
              <a:r>
                <a:rPr lang="en-US" sz="1050" dirty="0">
                  <a:solidFill>
                    <a:prstClr val="black"/>
                  </a:solidFill>
                  <a:latin typeface="Calibri" panose="020F0502020204030204"/>
                  <a:ea typeface="MS PGothic" panose="020B0600070205080204" pitchFamily="34" charset="-128"/>
                </a:rPr>
                <a:t>network</a:t>
              </a:r>
              <a:endParaRPr lang="en-US" sz="1350" dirty="0">
                <a:solidFill>
                  <a:prstClr val="black"/>
                </a:solidFill>
                <a:latin typeface="Calibri" panose="020F0502020204030204"/>
                <a:ea typeface="MS PGothic" panose="020B0600070205080204" pitchFamily="34" charset="-128"/>
              </a:endParaRPr>
            </a:p>
          </p:txBody>
        </p:sp>
        <p:sp>
          <p:nvSpPr>
            <p:cNvPr id="235" name="TextBox 234">
              <a:extLst>
                <a:ext uri="{FF2B5EF4-FFF2-40B4-BE49-F238E27FC236}">
                  <a16:creationId xmlns:a16="http://schemas.microsoft.com/office/drawing/2014/main" id="{6021091A-40C7-3E48-A368-62B168C379FE}"/>
                </a:ext>
              </a:extLst>
            </p:cNvPr>
            <p:cNvSpPr txBox="1"/>
            <p:nvPr/>
          </p:nvSpPr>
          <p:spPr>
            <a:xfrm>
              <a:off x="6358993" y="5023850"/>
              <a:ext cx="928032" cy="338555"/>
            </a:xfrm>
            <a:prstGeom prst="rect">
              <a:avLst/>
            </a:prstGeom>
            <a:noFill/>
          </p:spPr>
          <p:txBody>
            <a:bodyPr wrap="none" rtlCol="0">
              <a:spAutoFit/>
            </a:bodyPr>
            <a:lstStyle/>
            <a:p>
              <a:pPr defTabSz="685800">
                <a:defRPr/>
              </a:pPr>
              <a:r>
                <a:rPr lang="en-US" sz="1050" dirty="0">
                  <a:solidFill>
                    <a:prstClr val="black"/>
                  </a:solidFill>
                  <a:latin typeface="Calibri" panose="020F0502020204030204"/>
                  <a:ea typeface="MS PGothic" panose="020B0600070205080204" pitchFamily="34" charset="-128"/>
                </a:rPr>
                <a:t>transport</a:t>
              </a:r>
              <a:endParaRPr lang="en-US" sz="1350" dirty="0">
                <a:solidFill>
                  <a:prstClr val="black"/>
                </a:solidFill>
                <a:latin typeface="Calibri" panose="020F0502020204030204"/>
                <a:ea typeface="MS PGothic" panose="020B0600070205080204" pitchFamily="34" charset="-128"/>
              </a:endParaRPr>
            </a:p>
          </p:txBody>
        </p:sp>
        <p:cxnSp>
          <p:nvCxnSpPr>
            <p:cNvPr id="237" name="Straight Arrow Connector 236">
              <a:extLst>
                <a:ext uri="{FF2B5EF4-FFF2-40B4-BE49-F238E27FC236}">
                  <a16:creationId xmlns:a16="http://schemas.microsoft.com/office/drawing/2014/main" id="{05D4C2CD-9395-C64F-91D1-D32BF3685F81}"/>
                </a:ext>
              </a:extLst>
            </p:cNvPr>
            <p:cNvCxnSpPr>
              <a:cxnSpLocks/>
            </p:cNvCxnSpPr>
            <p:nvPr/>
          </p:nvCxnSpPr>
          <p:spPr>
            <a:xfrm>
              <a:off x="7532988" y="3216212"/>
              <a:ext cx="0" cy="40353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A7F37CC4-8A14-554D-96BA-B69174DD341C}"/>
                </a:ext>
              </a:extLst>
            </p:cNvPr>
            <p:cNvCxnSpPr>
              <a:cxnSpLocks/>
            </p:cNvCxnSpPr>
            <p:nvPr/>
          </p:nvCxnSpPr>
          <p:spPr>
            <a:xfrm flipV="1">
              <a:off x="10867079" y="3152635"/>
              <a:ext cx="0" cy="43940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a16="http://schemas.microsoft.com/office/drawing/2014/main" id="{414248C8-665E-0640-BFD4-2689CB960EDD}"/>
                </a:ext>
              </a:extLst>
            </p:cNvPr>
            <p:cNvSpPr txBox="1"/>
            <p:nvPr/>
          </p:nvSpPr>
          <p:spPr>
            <a:xfrm>
              <a:off x="6584496" y="3824138"/>
              <a:ext cx="1896984" cy="871008"/>
            </a:xfrm>
            <a:prstGeom prst="rect">
              <a:avLst/>
            </a:prstGeom>
            <a:noFill/>
          </p:spPr>
          <p:txBody>
            <a:bodyPr wrap="square" rtlCol="0">
              <a:spAutoFit/>
            </a:bodyPr>
            <a:lstStyle/>
            <a:p>
              <a:pPr algn="ctr" defTabSz="685800">
                <a:lnSpc>
                  <a:spcPct val="90000"/>
                </a:lnSpc>
                <a:defRPr/>
              </a:pPr>
              <a:r>
                <a:rPr lang="en-US" sz="1350" dirty="0">
                  <a:solidFill>
                    <a:prstClr val="black"/>
                  </a:solidFill>
                  <a:latin typeface="Calibri" panose="020F0502020204030204"/>
                  <a:ea typeface="MS PGothic" panose="020B0600070205080204" pitchFamily="34" charset="-128"/>
                </a:rPr>
                <a:t>sender-side of</a:t>
              </a:r>
            </a:p>
            <a:p>
              <a:pPr algn="ctr" defTabSz="685800">
                <a:lnSpc>
                  <a:spcPct val="90000"/>
                </a:lnSpc>
                <a:defRPr/>
              </a:pPr>
              <a:r>
                <a:rPr lang="en-US" sz="1350" dirty="0">
                  <a:solidFill>
                    <a:prstClr val="black"/>
                  </a:solidFill>
                  <a:latin typeface="Calibri" panose="020F0502020204030204"/>
                  <a:ea typeface="MS PGothic" panose="020B0600070205080204" pitchFamily="34" charset="-128"/>
                </a:rPr>
                <a:t>reliable data transfer protocol</a:t>
              </a:r>
            </a:p>
          </p:txBody>
        </p:sp>
        <p:sp>
          <p:nvSpPr>
            <p:cNvPr id="244" name="TextBox 243">
              <a:extLst>
                <a:ext uri="{FF2B5EF4-FFF2-40B4-BE49-F238E27FC236}">
                  <a16:creationId xmlns:a16="http://schemas.microsoft.com/office/drawing/2014/main" id="{026C4778-F96F-564F-92C4-81A147260836}"/>
                </a:ext>
              </a:extLst>
            </p:cNvPr>
            <p:cNvSpPr txBox="1"/>
            <p:nvPr/>
          </p:nvSpPr>
          <p:spPr>
            <a:xfrm>
              <a:off x="9914976" y="3826493"/>
              <a:ext cx="1896984" cy="871008"/>
            </a:xfrm>
            <a:prstGeom prst="rect">
              <a:avLst/>
            </a:prstGeom>
            <a:noFill/>
          </p:spPr>
          <p:txBody>
            <a:bodyPr wrap="square" rtlCol="0">
              <a:spAutoFit/>
            </a:bodyPr>
            <a:lstStyle/>
            <a:p>
              <a:pPr algn="ctr" defTabSz="685800">
                <a:lnSpc>
                  <a:spcPct val="90000"/>
                </a:lnSpc>
                <a:defRPr/>
              </a:pPr>
              <a:r>
                <a:rPr lang="en-US" sz="1350" dirty="0">
                  <a:solidFill>
                    <a:prstClr val="black"/>
                  </a:solidFill>
                  <a:latin typeface="Calibri" panose="020F0502020204030204"/>
                  <a:ea typeface="MS PGothic" panose="020B0600070205080204" pitchFamily="34" charset="-128"/>
                </a:rPr>
                <a:t>receiver-side</a:t>
              </a:r>
            </a:p>
            <a:p>
              <a:pPr algn="ctr" defTabSz="685800">
                <a:lnSpc>
                  <a:spcPct val="90000"/>
                </a:lnSpc>
                <a:defRPr/>
              </a:pPr>
              <a:r>
                <a:rPr lang="en-US" sz="1350" dirty="0">
                  <a:solidFill>
                    <a:prstClr val="black"/>
                  </a:solidFill>
                  <a:latin typeface="Calibri" panose="020F0502020204030204"/>
                  <a:ea typeface="MS PGothic" panose="020B0600070205080204" pitchFamily="34" charset="-128"/>
                </a:rPr>
                <a:t>of reliable data transfer protocol</a:t>
              </a:r>
            </a:p>
          </p:txBody>
        </p:sp>
        <p:grpSp>
          <p:nvGrpSpPr>
            <p:cNvPr id="250" name="Group 249">
              <a:extLst>
                <a:ext uri="{FF2B5EF4-FFF2-40B4-BE49-F238E27FC236}">
                  <a16:creationId xmlns:a16="http://schemas.microsoft.com/office/drawing/2014/main" id="{3A5444DE-2616-4949-A343-9AB06B194D91}"/>
                </a:ext>
              </a:extLst>
            </p:cNvPr>
            <p:cNvGrpSpPr/>
            <p:nvPr/>
          </p:nvGrpSpPr>
          <p:grpSpPr>
            <a:xfrm>
              <a:off x="7535360" y="5023850"/>
              <a:ext cx="632009" cy="632009"/>
              <a:chOff x="7408198" y="4955748"/>
              <a:chExt cx="632009" cy="632009"/>
            </a:xfrm>
          </p:grpSpPr>
          <p:cxnSp>
            <p:nvCxnSpPr>
              <p:cNvPr id="247" name="Straight Connector 246">
                <a:extLst>
                  <a:ext uri="{FF2B5EF4-FFF2-40B4-BE49-F238E27FC236}">
                    <a16:creationId xmlns:a16="http://schemas.microsoft.com/office/drawing/2014/main" id="{3C799D3A-CE2A-E048-B2D1-4A59AF4A4487}"/>
                  </a:ext>
                </a:extLst>
              </p:cNvPr>
              <p:cNvCxnSpPr>
                <a:cxnSpLocks/>
              </p:cNvCxnSpPr>
              <p:nvPr/>
            </p:nvCxnSpPr>
            <p:spPr>
              <a:xfrm>
                <a:off x="7417790" y="4955748"/>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594AB361-99B5-124A-BC74-926DDD1383FA}"/>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nvGrpSpPr>
            <p:cNvPr id="251" name="Group 250">
              <a:extLst>
                <a:ext uri="{FF2B5EF4-FFF2-40B4-BE49-F238E27FC236}">
                  <a16:creationId xmlns:a16="http://schemas.microsoft.com/office/drawing/2014/main" id="{BA49793A-2EFA-244E-B721-948595E86530}"/>
                </a:ext>
              </a:extLst>
            </p:cNvPr>
            <p:cNvGrpSpPr/>
            <p:nvPr/>
          </p:nvGrpSpPr>
          <p:grpSpPr>
            <a:xfrm rot="16200000">
              <a:off x="10248530" y="5019009"/>
              <a:ext cx="632009" cy="632009"/>
              <a:chOff x="7408198" y="4948974"/>
              <a:chExt cx="632009" cy="632009"/>
            </a:xfrm>
          </p:grpSpPr>
          <p:cxnSp>
            <p:nvCxnSpPr>
              <p:cNvPr id="252" name="Straight Connector 251">
                <a:extLst>
                  <a:ext uri="{FF2B5EF4-FFF2-40B4-BE49-F238E27FC236}">
                    <a16:creationId xmlns:a16="http://schemas.microsoft.com/office/drawing/2014/main" id="{E0252BA6-E2F4-EA40-A719-21D09BB00749}"/>
                  </a:ext>
                </a:extLst>
              </p:cNvPr>
              <p:cNvCxnSpPr>
                <a:cxnSpLocks/>
              </p:cNvCxnSpPr>
              <p:nvPr/>
            </p:nvCxnSpPr>
            <p:spPr>
              <a:xfrm>
                <a:off x="7427960" y="4948974"/>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42B1015B-F6E9-1049-9672-7C7605BFFCB3}"/>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grpSp>
        <p:nvGrpSpPr>
          <p:cNvPr id="88" name="Group 87">
            <a:extLst>
              <a:ext uri="{FF2B5EF4-FFF2-40B4-BE49-F238E27FC236}">
                <a16:creationId xmlns:a16="http://schemas.microsoft.com/office/drawing/2014/main" id="{CC1537B2-998E-7649-AE3E-ACB471EB73E8}"/>
              </a:ext>
            </a:extLst>
          </p:cNvPr>
          <p:cNvGrpSpPr/>
          <p:nvPr/>
        </p:nvGrpSpPr>
        <p:grpSpPr>
          <a:xfrm>
            <a:off x="2305637" y="3543348"/>
            <a:ext cx="6727692" cy="1708160"/>
            <a:chOff x="1042183" y="4044925"/>
            <a:chExt cx="8970256" cy="2277547"/>
          </a:xfrm>
        </p:grpSpPr>
        <p:sp>
          <p:nvSpPr>
            <p:cNvPr id="89" name="TextBox 88">
              <a:extLst>
                <a:ext uri="{FF2B5EF4-FFF2-40B4-BE49-F238E27FC236}">
                  <a16:creationId xmlns:a16="http://schemas.microsoft.com/office/drawing/2014/main" id="{910591A5-B3B8-B947-A7F1-BDBD4F667F70}"/>
                </a:ext>
              </a:extLst>
            </p:cNvPr>
            <p:cNvSpPr txBox="1"/>
            <p:nvPr/>
          </p:nvSpPr>
          <p:spPr>
            <a:xfrm>
              <a:off x="1042183" y="4044925"/>
              <a:ext cx="4815357" cy="2277547"/>
            </a:xfrm>
            <a:prstGeom prst="rect">
              <a:avLst/>
            </a:prstGeom>
            <a:noFill/>
          </p:spPr>
          <p:txBody>
            <a:bodyPr wrap="square" rtlCol="0">
              <a:spAutoFit/>
            </a:bodyPr>
            <a:lstStyle/>
            <a:p>
              <a:pPr defTabSz="685800">
                <a:defRPr/>
              </a:pPr>
              <a:r>
                <a:rPr lang="en-US" sz="2100" dirty="0">
                  <a:solidFill>
                    <a:prstClr val="black"/>
                  </a:solidFill>
                  <a:latin typeface="Calibri" panose="020F0502020204030204"/>
                  <a:ea typeface="MS PGothic" panose="020B0600070205080204" pitchFamily="34" charset="-128"/>
                </a:rPr>
                <a:t>Sender, receiver do </a:t>
              </a:r>
              <a:r>
                <a:rPr lang="en-US" sz="2100" i="1" dirty="0">
                  <a:solidFill>
                    <a:prstClr val="black"/>
                  </a:solidFill>
                  <a:latin typeface="Calibri" panose="020F0502020204030204"/>
                  <a:ea typeface="MS PGothic" panose="020B0600070205080204" pitchFamily="34" charset="-128"/>
                </a:rPr>
                <a:t>not</a:t>
              </a:r>
              <a:r>
                <a:rPr lang="en-US" sz="2100" dirty="0">
                  <a:solidFill>
                    <a:prstClr val="black"/>
                  </a:solidFill>
                  <a:latin typeface="Calibri" panose="020F0502020204030204"/>
                  <a:ea typeface="MS PGothic" panose="020B0600070205080204" pitchFamily="34" charset="-128"/>
                </a:rPr>
                <a:t> know the “state” of each other, e.g., was a message received?</a:t>
              </a:r>
            </a:p>
            <a:p>
              <a:pPr marL="342900" indent="-342900" defTabSz="685800">
                <a:buClr>
                  <a:srgbClr val="0013A3"/>
                </a:buClr>
                <a:buFont typeface="Wingdings" pitchFamily="2" charset="2"/>
                <a:buChar char="§"/>
                <a:defRPr/>
              </a:pPr>
              <a:r>
                <a:rPr lang="en-US" sz="2100" dirty="0">
                  <a:solidFill>
                    <a:prstClr val="black"/>
                  </a:solidFill>
                  <a:latin typeface="Calibri" panose="020F0502020204030204"/>
                  <a:ea typeface="MS PGothic" panose="020B0600070205080204" pitchFamily="34" charset="-128"/>
                </a:rPr>
                <a:t>unless communicated via a message</a:t>
              </a:r>
            </a:p>
          </p:txBody>
        </p:sp>
        <p:cxnSp>
          <p:nvCxnSpPr>
            <p:cNvPr id="90" name="Straight Connector 89">
              <a:extLst>
                <a:ext uri="{FF2B5EF4-FFF2-40B4-BE49-F238E27FC236}">
                  <a16:creationId xmlns:a16="http://schemas.microsoft.com/office/drawing/2014/main" id="{655271F5-62E0-BF47-BF60-FE01086FB678}"/>
                </a:ext>
              </a:extLst>
            </p:cNvPr>
            <p:cNvCxnSpPr>
              <a:cxnSpLocks/>
            </p:cNvCxnSpPr>
            <p:nvPr/>
          </p:nvCxnSpPr>
          <p:spPr>
            <a:xfrm flipH="1">
              <a:off x="5799610" y="4167212"/>
              <a:ext cx="1091351" cy="10011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33B8B2C-3583-1D4A-9253-C59A292E0DE2}"/>
                </a:ext>
              </a:extLst>
            </p:cNvPr>
            <p:cNvCxnSpPr>
              <a:cxnSpLocks/>
            </p:cNvCxnSpPr>
            <p:nvPr/>
          </p:nvCxnSpPr>
          <p:spPr>
            <a:xfrm flipH="1">
              <a:off x="5800941" y="4291381"/>
              <a:ext cx="4211498" cy="8863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3" name="Oval 92">
            <a:extLst>
              <a:ext uri="{FF2B5EF4-FFF2-40B4-BE49-F238E27FC236}">
                <a16:creationId xmlns:a16="http://schemas.microsoft.com/office/drawing/2014/main" id="{80A6EEAE-C014-954F-ADE6-66049A46FFBE}"/>
              </a:ext>
            </a:extLst>
          </p:cNvPr>
          <p:cNvSpPr/>
          <p:nvPr/>
        </p:nvSpPr>
        <p:spPr>
          <a:xfrm>
            <a:off x="6464084" y="3240115"/>
            <a:ext cx="1464590" cy="929899"/>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panose="020F0502020204030204"/>
            </a:endParaRPr>
          </a:p>
        </p:txBody>
      </p:sp>
      <p:sp>
        <p:nvSpPr>
          <p:cNvPr id="94" name="Oval 93">
            <a:extLst>
              <a:ext uri="{FF2B5EF4-FFF2-40B4-BE49-F238E27FC236}">
                <a16:creationId xmlns:a16="http://schemas.microsoft.com/office/drawing/2014/main" id="{0FE70045-1128-264B-A4F3-CC9AAED801DA}"/>
              </a:ext>
            </a:extLst>
          </p:cNvPr>
          <p:cNvSpPr/>
          <p:nvPr/>
        </p:nvSpPr>
        <p:spPr>
          <a:xfrm>
            <a:off x="8938002" y="3238178"/>
            <a:ext cx="1464590" cy="929899"/>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panose="020F0502020204030204"/>
            </a:endParaRPr>
          </a:p>
        </p:txBody>
      </p:sp>
      <p:pic>
        <p:nvPicPr>
          <p:cNvPr id="6" name="Picture 5" descr="A shower curtain&#10;&#10;Description automatically generated">
            <a:extLst>
              <a:ext uri="{FF2B5EF4-FFF2-40B4-BE49-F238E27FC236}">
                <a16:creationId xmlns:a16="http://schemas.microsoft.com/office/drawing/2014/main" id="{916F2FD5-AF05-E24C-BB57-482FB6C40C8C}"/>
              </a:ext>
            </a:extLst>
          </p:cNvPr>
          <p:cNvPicPr>
            <a:picLocks noChangeAspect="1"/>
          </p:cNvPicPr>
          <p:nvPr/>
        </p:nvPicPr>
        <p:blipFill>
          <a:blip r:embed="rId4"/>
          <a:stretch>
            <a:fillRect/>
          </a:stretch>
        </p:blipFill>
        <p:spPr>
          <a:xfrm>
            <a:off x="7743358" y="1826218"/>
            <a:ext cx="1482009" cy="3295327"/>
          </a:xfrm>
          <a:prstGeom prst="rect">
            <a:avLst/>
          </a:prstGeom>
        </p:spPr>
      </p:pic>
      <p:pic>
        <p:nvPicPr>
          <p:cNvPr id="92" name="Picture 91" descr="A shower curtain&#10;&#10;Description automatically generated">
            <a:extLst>
              <a:ext uri="{FF2B5EF4-FFF2-40B4-BE49-F238E27FC236}">
                <a16:creationId xmlns:a16="http://schemas.microsoft.com/office/drawing/2014/main" id="{60AABE17-DADA-B14B-B0C4-01EC1B9C6813}"/>
              </a:ext>
            </a:extLst>
          </p:cNvPr>
          <p:cNvPicPr>
            <a:picLocks noChangeAspect="1"/>
          </p:cNvPicPr>
          <p:nvPr/>
        </p:nvPicPr>
        <p:blipFill>
          <a:blip r:embed="rId4"/>
          <a:stretch>
            <a:fillRect/>
          </a:stretch>
        </p:blipFill>
        <p:spPr>
          <a:xfrm>
            <a:off x="7688468" y="1731129"/>
            <a:ext cx="2979533" cy="3434812"/>
          </a:xfrm>
          <a:prstGeom prst="rect">
            <a:avLst/>
          </a:prstGeom>
        </p:spPr>
      </p:pic>
      <p:sp>
        <p:nvSpPr>
          <p:cNvPr id="87" name="Slide Number Placeholder 2">
            <a:extLst>
              <a:ext uri="{FF2B5EF4-FFF2-40B4-BE49-F238E27FC236}">
                <a16:creationId xmlns:a16="http://schemas.microsoft.com/office/drawing/2014/main" id="{A2229121-4A15-DF44-A869-74D8C822A5F1}"/>
              </a:ext>
            </a:extLst>
          </p:cNvPr>
          <p:cNvSpPr>
            <a:spLocks noGrp="1"/>
          </p:cNvSpPr>
          <p:nvPr>
            <p:ph type="sldNum" sz="quarter" idx="4294967295"/>
          </p:nvPr>
        </p:nvSpPr>
        <p:spPr>
          <a:xfrm>
            <a:off x="8438712" y="5689567"/>
            <a:ext cx="2057400" cy="273844"/>
          </a:xfrm>
        </p:spPr>
        <p:txBody>
          <a:bodyPr/>
          <a:lstStyle/>
          <a:p>
            <a:pPr eaLnBrk="0" fontAlgn="base" hangingPunct="0">
              <a:spcBef>
                <a:spcPct val="0"/>
              </a:spcBef>
              <a:spcAft>
                <a:spcPct val="0"/>
              </a:spcAft>
            </a:pPr>
            <a:r>
              <a:rPr lang="en-US" dirty="0">
                <a:solidFill>
                  <a:srgbClr val="000000"/>
                </a:solidFill>
                <a:latin typeface="Tahoma" panose="020B0604030504040204" pitchFamily="34" charset="0"/>
                <a:ea typeface="MS PGothic" panose="020B0600070205080204" pitchFamily="34" charset="-128"/>
              </a:rPr>
              <a:t>Transport Layer: 3-</a:t>
            </a:r>
            <a:fld id="{C4204591-24BD-A542-B9D5-F8D8A88D2FEE}" type="slidenum">
              <a:rPr lang="en-US">
                <a:solidFill>
                  <a:srgbClr val="000000"/>
                </a:solidFill>
                <a:latin typeface="Tahoma" panose="020B0604030504040204" pitchFamily="34" charset="0"/>
                <a:ea typeface="MS PGothic" panose="020B0600070205080204" pitchFamily="34" charset="-128"/>
              </a:rPr>
              <a:pPr eaLnBrk="0" fontAlgn="base" hangingPunct="0">
                <a:spcBef>
                  <a:spcPct val="0"/>
                </a:spcBef>
                <a:spcAft>
                  <a:spcPct val="0"/>
                </a:spcAft>
              </a:pPr>
              <a:t>18</a:t>
            </a:fld>
            <a:endParaRPr lang="en-US" dirty="0">
              <a:solidFill>
                <a:srgbClr val="000000"/>
              </a:solidFill>
              <a:latin typeface="Tahoma" panose="020B0604030504040204" pitchFamily="34" charset="0"/>
              <a:ea typeface="MS PGothic" panose="020B0600070205080204" pitchFamily="34" charset="-128"/>
            </a:endParaRPr>
          </a:p>
        </p:txBody>
      </p:sp>
      <p:pic>
        <p:nvPicPr>
          <p:cNvPr id="95" name="Picture 8" descr="underline_bas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214" y="885825"/>
            <a:ext cx="77692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 name="Rectangle 2"/>
          <p:cNvSpPr txBox="1">
            <a:spLocks noChangeArrowheads="1"/>
          </p:cNvSpPr>
          <p:nvPr/>
        </p:nvSpPr>
        <p:spPr bwMode="auto">
          <a:xfrm>
            <a:off x="1946275" y="9525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rgbClr val="000099"/>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5pPr>
            <a:lvl6pPr marL="457200" algn="l" rtl="0" eaLnBrk="0" fontAlgn="base" hangingPunct="0">
              <a:spcBef>
                <a:spcPct val="0"/>
              </a:spcBef>
              <a:spcAft>
                <a:spcPct val="0"/>
              </a:spcAft>
              <a:defRPr sz="4400">
                <a:solidFill>
                  <a:srgbClr val="000099"/>
                </a:solidFill>
                <a:latin typeface="Gill Sans MT" pitchFamily="34" charset="0"/>
              </a:defRPr>
            </a:lvl6pPr>
            <a:lvl7pPr marL="914400" algn="l" rtl="0" eaLnBrk="0" fontAlgn="base" hangingPunct="0">
              <a:spcBef>
                <a:spcPct val="0"/>
              </a:spcBef>
              <a:spcAft>
                <a:spcPct val="0"/>
              </a:spcAft>
              <a:defRPr sz="4400">
                <a:solidFill>
                  <a:srgbClr val="000099"/>
                </a:solidFill>
                <a:latin typeface="Gill Sans MT" pitchFamily="34" charset="0"/>
              </a:defRPr>
            </a:lvl7pPr>
            <a:lvl8pPr marL="1371600" algn="l" rtl="0" eaLnBrk="0" fontAlgn="base" hangingPunct="0">
              <a:spcBef>
                <a:spcPct val="0"/>
              </a:spcBef>
              <a:spcAft>
                <a:spcPct val="0"/>
              </a:spcAft>
              <a:defRPr sz="4400">
                <a:solidFill>
                  <a:srgbClr val="000099"/>
                </a:solidFill>
                <a:latin typeface="Gill Sans MT" pitchFamily="34" charset="0"/>
              </a:defRPr>
            </a:lvl8pPr>
            <a:lvl9pPr marL="1828800" algn="l" rtl="0" eaLnBrk="0" fontAlgn="base" hangingPunct="0">
              <a:spcBef>
                <a:spcPct val="0"/>
              </a:spcBef>
              <a:spcAft>
                <a:spcPct val="0"/>
              </a:spcAft>
              <a:defRPr sz="4400">
                <a:solidFill>
                  <a:srgbClr val="000099"/>
                </a:solidFill>
                <a:latin typeface="Gill Sans MT" pitchFamily="34" charset="0"/>
              </a:defRPr>
            </a:lvl9pPr>
          </a:lstStyle>
          <a:p>
            <a:pPr>
              <a:defRPr/>
            </a:pPr>
            <a:r>
              <a:rPr lang="en-US" kern="0">
                <a:latin typeface="Gill Sans MT"/>
                <a:ea typeface="ＭＳ Ｐゴシック" charset="0"/>
                <a:cs typeface="+mj-cs"/>
              </a:rPr>
              <a:t>Principles of reliable data transfer</a:t>
            </a:r>
            <a:endParaRPr lang="en-US" sz="4800" kern="0">
              <a:latin typeface="Gill Sans MT"/>
              <a:ea typeface="ＭＳ Ｐゴシック" charset="0"/>
              <a:cs typeface="+mj-cs"/>
            </a:endParaRPr>
          </a:p>
        </p:txBody>
      </p:sp>
      <p:sp>
        <p:nvSpPr>
          <p:cNvPr id="5" name="Smiley Face 4"/>
          <p:cNvSpPr/>
          <p:nvPr/>
        </p:nvSpPr>
        <p:spPr bwMode="auto">
          <a:xfrm>
            <a:off x="1954214" y="2316656"/>
            <a:ext cx="264731" cy="304935"/>
          </a:xfrm>
          <a:prstGeom prst="smileyFac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600">
              <a:solidFill>
                <a:srgbClr val="000000"/>
              </a:solidFill>
              <a:latin typeface="Tahoma" pitchFamily="34" charset="0"/>
              <a:ea typeface="MS PGothic" panose="020B0600070205080204" pitchFamily="34" charset="-128"/>
            </a:endParaRPr>
          </a:p>
        </p:txBody>
      </p:sp>
      <p:sp>
        <p:nvSpPr>
          <p:cNvPr id="106" name="Smiley Face 105"/>
          <p:cNvSpPr/>
          <p:nvPr/>
        </p:nvSpPr>
        <p:spPr bwMode="auto">
          <a:xfrm>
            <a:off x="2106614" y="2469056"/>
            <a:ext cx="264731" cy="304935"/>
          </a:xfrm>
          <a:prstGeom prst="smileyFac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600">
              <a:solidFill>
                <a:srgbClr val="000000"/>
              </a:solidFill>
              <a:latin typeface="Tahoma" pitchFamily="34" charset="0"/>
              <a:ea typeface="MS PGothic" panose="020B0600070205080204" pitchFamily="34" charset="-128"/>
            </a:endParaRPr>
          </a:p>
        </p:txBody>
      </p:sp>
      <p:sp>
        <p:nvSpPr>
          <p:cNvPr id="111" name="Smiley Face 110"/>
          <p:cNvSpPr/>
          <p:nvPr/>
        </p:nvSpPr>
        <p:spPr bwMode="auto">
          <a:xfrm>
            <a:off x="2953435" y="1076323"/>
            <a:ext cx="264731" cy="304935"/>
          </a:xfrm>
          <a:prstGeom prst="smileyFace">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600">
              <a:solidFill>
                <a:srgbClr val="000000"/>
              </a:solidFill>
              <a:latin typeface="Tahoma" pitchFamily="34" charset="0"/>
              <a:ea typeface="MS PGothic" panose="020B0600070205080204" pitchFamily="34" charset="-128"/>
            </a:endParaRPr>
          </a:p>
        </p:txBody>
      </p:sp>
      <p:sp>
        <p:nvSpPr>
          <p:cNvPr id="112" name="Smiley Face 111"/>
          <p:cNvSpPr/>
          <p:nvPr/>
        </p:nvSpPr>
        <p:spPr bwMode="auto">
          <a:xfrm>
            <a:off x="3216148" y="1092042"/>
            <a:ext cx="264731" cy="304935"/>
          </a:xfrm>
          <a:prstGeom prst="smileyFace">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600">
              <a:solidFill>
                <a:srgbClr val="000000"/>
              </a:solidFill>
              <a:latin typeface="Tahoma" pitchFamily="34" charset="0"/>
              <a:ea typeface="MS PGothic" panose="020B0600070205080204" pitchFamily="34" charset="-128"/>
            </a:endParaRPr>
          </a:p>
        </p:txBody>
      </p:sp>
      <p:sp>
        <p:nvSpPr>
          <p:cNvPr id="113" name="Smiley Face 112"/>
          <p:cNvSpPr/>
          <p:nvPr/>
        </p:nvSpPr>
        <p:spPr bwMode="auto">
          <a:xfrm>
            <a:off x="3502120" y="1099214"/>
            <a:ext cx="264731" cy="304935"/>
          </a:xfrm>
          <a:prstGeom prst="smileyFace">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600">
              <a:solidFill>
                <a:srgbClr val="000000"/>
              </a:solidFill>
              <a:latin typeface="Tahoma" pitchFamily="34" charset="0"/>
              <a:ea typeface="MS PGothic" panose="020B0600070205080204" pitchFamily="34" charset="-128"/>
            </a:endParaRPr>
          </a:p>
        </p:txBody>
      </p:sp>
      <p:sp>
        <p:nvSpPr>
          <p:cNvPr id="114" name="Smiley Face 113"/>
          <p:cNvSpPr/>
          <p:nvPr/>
        </p:nvSpPr>
        <p:spPr bwMode="auto">
          <a:xfrm>
            <a:off x="4623719" y="2491670"/>
            <a:ext cx="264731" cy="304935"/>
          </a:xfrm>
          <a:prstGeom prst="smileyFac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600">
              <a:solidFill>
                <a:srgbClr val="000000"/>
              </a:solidFill>
              <a:latin typeface="Tahoma" pitchFamily="34" charset="0"/>
              <a:ea typeface="MS PGothic" panose="020B0600070205080204" pitchFamily="34" charset="-128"/>
            </a:endParaRPr>
          </a:p>
        </p:txBody>
      </p:sp>
      <p:sp>
        <p:nvSpPr>
          <p:cNvPr id="115" name="Smiley Face 114"/>
          <p:cNvSpPr/>
          <p:nvPr/>
        </p:nvSpPr>
        <p:spPr bwMode="auto">
          <a:xfrm>
            <a:off x="4667223" y="2339270"/>
            <a:ext cx="264731" cy="304935"/>
          </a:xfrm>
          <a:prstGeom prst="smileyFac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600">
              <a:solidFill>
                <a:srgbClr val="000000"/>
              </a:solidFill>
              <a:latin typeface="Tahoma" pitchFamily="34" charset="0"/>
              <a:ea typeface="MS PGothic" panose="020B0600070205080204" pitchFamily="34" charset="-128"/>
            </a:endParaRPr>
          </a:p>
        </p:txBody>
      </p:sp>
      <p:sp>
        <p:nvSpPr>
          <p:cNvPr id="8" name="Right Bracket 7"/>
          <p:cNvSpPr/>
          <p:nvPr/>
        </p:nvSpPr>
        <p:spPr bwMode="auto">
          <a:xfrm rot="16200000">
            <a:off x="2764228" y="1148481"/>
            <a:ext cx="1389146" cy="1935401"/>
          </a:xfrm>
          <a:prstGeom prst="rightBracket">
            <a:avLst/>
          </a:prstGeom>
          <a:solidFill>
            <a:srgbClr val="99660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600">
              <a:solidFill>
                <a:srgbClr val="000000"/>
              </a:solidFill>
              <a:latin typeface="Tahoma" pitchFamily="34" charset="0"/>
              <a:ea typeface="MS PGothic" panose="020B0600070205080204" pitchFamily="34" charset="-128"/>
            </a:endParaRPr>
          </a:p>
        </p:txBody>
      </p:sp>
    </p:spTree>
    <p:extLst>
      <p:ext uri="{BB962C8B-B14F-4D97-AF65-F5344CB8AC3E}">
        <p14:creationId xmlns:p14="http://schemas.microsoft.com/office/powerpoint/2010/main" val="2899203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dissolve">
                                      <p:cBhvr>
                                        <p:cTn id="7" dur="1000"/>
                                        <p:tgtEl>
                                          <p:spTgt spid="8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wipe(left)">
                                      <p:cBhvr>
                                        <p:cTn id="17" dur="10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5"/>
          <p:cNvSpPr>
            <a:spLocks noGrp="1"/>
          </p:cNvSpPr>
          <p:nvPr>
            <p:ph type="ftr" sz="quarter" idx="11"/>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0" fontAlgn="base" hangingPunct="0">
              <a:lnSpc>
                <a:spcPct val="100000"/>
              </a:lnSpc>
              <a:spcBef>
                <a:spcPct val="0"/>
              </a:spcBef>
              <a:spcAft>
                <a:spcPct val="0"/>
              </a:spcAft>
              <a:buClrTx/>
              <a:buSzTx/>
              <a:buNone/>
            </a:pPr>
            <a:r>
              <a:rPr lang="en-US" altLang="en-US" sz="1200">
                <a:solidFill>
                  <a:srgbClr val="000000"/>
                </a:solidFill>
                <a:latin typeface="Tahoma" panose="020B0604030504040204" pitchFamily="34" charset="0"/>
              </a:rPr>
              <a:t>Transport</a:t>
            </a:r>
            <a:r>
              <a:rPr lang="en-US" altLang="en-US" sz="1400">
                <a:solidFill>
                  <a:srgbClr val="000000"/>
                </a:solidFill>
                <a:latin typeface="Tahoma" panose="020B0604030504040204" pitchFamily="34" charset="0"/>
              </a:rPr>
              <a:t> </a:t>
            </a:r>
            <a:r>
              <a:rPr lang="en-US" altLang="en-US" sz="1200">
                <a:solidFill>
                  <a:srgbClr val="000000"/>
                </a:solidFill>
                <a:latin typeface="Tahoma" panose="020B0604030504040204" pitchFamily="34" charset="0"/>
              </a:rPr>
              <a:t>Layer</a:t>
            </a:r>
          </a:p>
        </p:txBody>
      </p:sp>
      <p:sp>
        <p:nvSpPr>
          <p:cNvPr id="48131"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0" fontAlgn="base" hangingPunct="0">
              <a:lnSpc>
                <a:spcPct val="100000"/>
              </a:lnSpc>
              <a:spcBef>
                <a:spcPct val="0"/>
              </a:spcBef>
              <a:spcAft>
                <a:spcPct val="0"/>
              </a:spcAft>
              <a:buClrTx/>
              <a:buSzTx/>
              <a:buNone/>
            </a:pPr>
            <a:r>
              <a:rPr lang="en-US" altLang="en-US" sz="1200">
                <a:solidFill>
                  <a:srgbClr val="000000"/>
                </a:solidFill>
                <a:latin typeface="Tahoma" panose="020B0604030504040204" pitchFamily="34" charset="0"/>
              </a:rPr>
              <a:t>3-</a:t>
            </a:r>
            <a:fld id="{14DB493D-88F1-44FF-902A-EDF617BBDBAF}" type="slidenum">
              <a:rPr lang="en-US" altLang="en-US" sz="1200">
                <a:solidFill>
                  <a:srgbClr val="000000"/>
                </a:solidFill>
                <a:latin typeface="Tahoma" panose="020B0604030504040204" pitchFamily="34" charset="0"/>
              </a:rPr>
              <a:pPr eaLnBrk="0" fontAlgn="base" hangingPunct="0">
                <a:lnSpc>
                  <a:spcPct val="100000"/>
                </a:lnSpc>
                <a:spcBef>
                  <a:spcPct val="0"/>
                </a:spcBef>
                <a:spcAft>
                  <a:spcPct val="0"/>
                </a:spcAft>
                <a:buClrTx/>
                <a:buSzTx/>
                <a:buNone/>
              </a:pPr>
              <a:t>19</a:t>
            </a:fld>
            <a:endParaRPr lang="en-US" altLang="en-US" sz="1200">
              <a:solidFill>
                <a:srgbClr val="000000"/>
              </a:solidFill>
              <a:latin typeface="Tahoma" panose="020B0604030504040204" pitchFamily="34" charset="0"/>
            </a:endParaRPr>
          </a:p>
        </p:txBody>
      </p:sp>
      <p:pic>
        <p:nvPicPr>
          <p:cNvPr id="48132" name="Picture 8"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4214" y="885825"/>
            <a:ext cx="77692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Rectangle 2"/>
          <p:cNvSpPr>
            <a:spLocks noGrp="1" noChangeArrowheads="1"/>
          </p:cNvSpPr>
          <p:nvPr>
            <p:ph type="title"/>
          </p:nvPr>
        </p:nvSpPr>
        <p:spPr>
          <a:xfrm>
            <a:off x="1946275" y="95250"/>
            <a:ext cx="7772400" cy="1143000"/>
          </a:xfrm>
        </p:spPr>
        <p:txBody>
          <a:bodyPr/>
          <a:lstStyle/>
          <a:p>
            <a:pPr>
              <a:defRPr/>
            </a:pPr>
            <a:r>
              <a:rPr lang="en-US">
                <a:ea typeface="ＭＳ Ｐゴシック" charset="0"/>
                <a:cs typeface="+mj-cs"/>
              </a:rPr>
              <a:t>Principles of reliable data transfer</a:t>
            </a:r>
            <a:endParaRPr lang="en-US" sz="4800">
              <a:ea typeface="ＭＳ Ｐゴシック" charset="0"/>
              <a:cs typeface="+mj-cs"/>
            </a:endParaRPr>
          </a:p>
        </p:txBody>
      </p:sp>
      <p:sp>
        <p:nvSpPr>
          <p:cNvPr id="21510" name="Rectangle 3"/>
          <p:cNvSpPr>
            <a:spLocks noGrp="1" noChangeArrowheads="1"/>
          </p:cNvSpPr>
          <p:nvPr>
            <p:ph type="body" sz="half" idx="1"/>
          </p:nvPr>
        </p:nvSpPr>
        <p:spPr>
          <a:xfrm>
            <a:off x="1981200" y="1177925"/>
            <a:ext cx="7658100" cy="838200"/>
          </a:xfrm>
        </p:spPr>
        <p:txBody>
          <a:bodyPr/>
          <a:lstStyle/>
          <a:p>
            <a:pPr>
              <a:buFont typeface="Wingdings" charset="0"/>
              <a:buChar char="v"/>
              <a:defRPr/>
            </a:pPr>
            <a:r>
              <a:rPr lang="en-US" dirty="0" smtClean="0">
                <a:ea typeface="ＭＳ Ｐゴシック" charset="0"/>
                <a:cs typeface="+mn-cs"/>
              </a:rPr>
              <a:t>Important </a:t>
            </a:r>
            <a:r>
              <a:rPr lang="en-US" dirty="0">
                <a:ea typeface="ＭＳ Ｐゴシック" charset="0"/>
                <a:cs typeface="+mn-cs"/>
              </a:rPr>
              <a:t>in application, transport, link layers</a:t>
            </a:r>
          </a:p>
          <a:p>
            <a:pPr lvl="1">
              <a:buFont typeface="Wingdings" charset="0"/>
              <a:buChar char="§"/>
              <a:defRPr/>
            </a:pPr>
            <a:r>
              <a:rPr lang="en-US" dirty="0">
                <a:ea typeface="ＭＳ Ｐゴシック" charset="0"/>
              </a:rPr>
              <a:t>top-10 list of important networking topics!</a:t>
            </a:r>
          </a:p>
          <a:p>
            <a:pPr>
              <a:buFont typeface="Wingdings" charset="0"/>
              <a:buChar char="v"/>
              <a:defRPr/>
            </a:pPr>
            <a:endParaRPr lang="en-US" sz="3200" dirty="0">
              <a:ea typeface="ＭＳ Ｐゴシック" charset="0"/>
              <a:cs typeface="+mn-cs"/>
            </a:endParaRPr>
          </a:p>
        </p:txBody>
      </p:sp>
      <p:sp>
        <p:nvSpPr>
          <p:cNvPr id="21511" name="Rectangle 4"/>
          <p:cNvSpPr>
            <a:spLocks noGrp="1" noChangeArrowheads="1"/>
          </p:cNvSpPr>
          <p:nvPr>
            <p:ph type="body" sz="half" idx="2"/>
          </p:nvPr>
        </p:nvSpPr>
        <p:spPr>
          <a:xfrm>
            <a:off x="2028826" y="5619751"/>
            <a:ext cx="7781925" cy="466725"/>
          </a:xfrm>
        </p:spPr>
        <p:txBody>
          <a:bodyPr/>
          <a:lstStyle/>
          <a:p>
            <a:pPr>
              <a:buFont typeface="Wingdings" charset="0"/>
              <a:buChar char="v"/>
              <a:defRPr/>
            </a:pPr>
            <a:r>
              <a:rPr lang="en-US" sz="2400" dirty="0">
                <a:ea typeface="ＭＳ Ｐゴシック" charset="0"/>
                <a:cs typeface="+mn-cs"/>
              </a:rPr>
              <a:t>Characteristics of unreliable channel will determine complexity of reliable data transfer protocol (</a:t>
            </a:r>
            <a:r>
              <a:rPr lang="en-US" sz="2400" dirty="0" err="1">
                <a:ea typeface="ＭＳ Ｐゴシック" charset="0"/>
                <a:cs typeface="+mn-cs"/>
              </a:rPr>
              <a:t>rdt</a:t>
            </a:r>
            <a:r>
              <a:rPr lang="en-US" sz="2400" dirty="0">
                <a:ea typeface="ＭＳ Ｐゴシック" charset="0"/>
                <a:cs typeface="+mn-cs"/>
              </a:rPr>
              <a:t>)</a:t>
            </a:r>
            <a:endParaRPr lang="en-US" dirty="0">
              <a:ea typeface="ＭＳ Ｐゴシック" charset="0"/>
              <a:cs typeface="+mn-cs"/>
            </a:endParaRPr>
          </a:p>
        </p:txBody>
      </p:sp>
      <p:pic>
        <p:nvPicPr>
          <p:cNvPr id="48136" name="Picture 5" descr="rdt_serv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3151" y="2114550"/>
            <a:ext cx="7623175"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7" name="Rectangle 7"/>
          <p:cNvSpPr>
            <a:spLocks noChangeArrowheads="1"/>
          </p:cNvSpPr>
          <p:nvPr/>
        </p:nvSpPr>
        <p:spPr bwMode="auto">
          <a:xfrm>
            <a:off x="5486400" y="3276600"/>
            <a:ext cx="4800600" cy="2209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0" fontAlgn="base" hangingPunct="0">
              <a:lnSpc>
                <a:spcPct val="100000"/>
              </a:lnSpc>
              <a:spcBef>
                <a:spcPct val="0"/>
              </a:spcBef>
              <a:spcAft>
                <a:spcPct val="0"/>
              </a:spcAft>
              <a:buClrTx/>
              <a:buSzTx/>
              <a:buNone/>
            </a:pPr>
            <a:endParaRPr lang="en-US" altLang="en-US" sz="1600">
              <a:solidFill>
                <a:srgbClr val="000000"/>
              </a:solidFill>
              <a:latin typeface="Tahoma" panose="020B0604030504040204" pitchFamily="34" charset="0"/>
            </a:endParaRPr>
          </a:p>
        </p:txBody>
      </p:sp>
    </p:spTree>
    <p:extLst>
      <p:ext uri="{BB962C8B-B14F-4D97-AF65-F5344CB8AC3E}">
        <p14:creationId xmlns:p14="http://schemas.microsoft.com/office/powerpoint/2010/main" val="7935154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5"/>
          <p:cNvSpPr>
            <a:spLocks noGrp="1"/>
          </p:cNvSpPr>
          <p:nvPr>
            <p:ph type="ftr" sz="quarter" idx="11"/>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0" fontAlgn="base" hangingPunct="0">
              <a:lnSpc>
                <a:spcPct val="100000"/>
              </a:lnSpc>
              <a:spcBef>
                <a:spcPct val="0"/>
              </a:spcBef>
              <a:spcAft>
                <a:spcPct val="0"/>
              </a:spcAft>
              <a:buClrTx/>
              <a:buSzTx/>
              <a:buNone/>
            </a:pPr>
            <a:r>
              <a:rPr lang="en-US" altLang="en-US" sz="1200">
                <a:solidFill>
                  <a:srgbClr val="000000"/>
                </a:solidFill>
                <a:latin typeface="Tahoma" panose="020B0604030504040204" pitchFamily="34" charset="0"/>
              </a:rPr>
              <a:t>Transport</a:t>
            </a:r>
            <a:r>
              <a:rPr lang="en-US" altLang="en-US" sz="1400">
                <a:solidFill>
                  <a:srgbClr val="000000"/>
                </a:solidFill>
                <a:latin typeface="Tahoma" panose="020B0604030504040204" pitchFamily="34" charset="0"/>
              </a:rPr>
              <a:t> </a:t>
            </a:r>
            <a:r>
              <a:rPr lang="en-US" altLang="en-US" sz="1200">
                <a:solidFill>
                  <a:srgbClr val="000000"/>
                </a:solidFill>
                <a:latin typeface="Tahoma" panose="020B0604030504040204" pitchFamily="34" charset="0"/>
              </a:rPr>
              <a:t>Layer</a:t>
            </a:r>
          </a:p>
        </p:txBody>
      </p:sp>
      <p:sp>
        <p:nvSpPr>
          <p:cNvPr id="35843"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0" fontAlgn="base" hangingPunct="0">
              <a:lnSpc>
                <a:spcPct val="100000"/>
              </a:lnSpc>
              <a:spcBef>
                <a:spcPct val="0"/>
              </a:spcBef>
              <a:spcAft>
                <a:spcPct val="0"/>
              </a:spcAft>
              <a:buClrTx/>
              <a:buSzTx/>
              <a:buNone/>
            </a:pPr>
            <a:r>
              <a:rPr lang="en-US" altLang="en-US" sz="1200">
                <a:solidFill>
                  <a:srgbClr val="000000"/>
                </a:solidFill>
                <a:latin typeface="Tahoma" panose="020B0604030504040204" pitchFamily="34" charset="0"/>
              </a:rPr>
              <a:t>3-</a:t>
            </a:r>
            <a:fld id="{AD5FC20F-1F15-4ED3-BDE1-4644FD7E7BAA}" type="slidenum">
              <a:rPr lang="en-US" altLang="en-US" sz="1200">
                <a:solidFill>
                  <a:srgbClr val="000000"/>
                </a:solidFill>
                <a:latin typeface="Tahoma" panose="020B0604030504040204" pitchFamily="34" charset="0"/>
              </a:rPr>
              <a:pPr eaLnBrk="0" fontAlgn="base" hangingPunct="0">
                <a:lnSpc>
                  <a:spcPct val="100000"/>
                </a:lnSpc>
                <a:spcBef>
                  <a:spcPct val="0"/>
                </a:spcBef>
                <a:spcAft>
                  <a:spcPct val="0"/>
                </a:spcAft>
                <a:buClrTx/>
                <a:buSzTx/>
                <a:buNone/>
              </a:pPr>
              <a:t>2</a:t>
            </a:fld>
            <a:endParaRPr lang="en-US" altLang="en-US" sz="1200">
              <a:solidFill>
                <a:srgbClr val="000000"/>
              </a:solidFill>
              <a:latin typeface="Tahoma" panose="020B0604030504040204" pitchFamily="34" charset="0"/>
            </a:endParaRPr>
          </a:p>
        </p:txBody>
      </p:sp>
      <p:pic>
        <p:nvPicPr>
          <p:cNvPr id="35844" name="Picture 10" descr="underline_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1" y="847725"/>
            <a:ext cx="82280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Rectangle 2"/>
          <p:cNvSpPr>
            <a:spLocks noGrp="1" noChangeArrowheads="1"/>
          </p:cNvSpPr>
          <p:nvPr>
            <p:ph type="title"/>
          </p:nvPr>
        </p:nvSpPr>
        <p:spPr>
          <a:xfrm>
            <a:off x="1820864" y="182564"/>
            <a:ext cx="8529637" cy="922337"/>
          </a:xfrm>
        </p:spPr>
        <p:txBody>
          <a:bodyPr/>
          <a:lstStyle/>
          <a:p>
            <a:pPr>
              <a:defRPr/>
            </a:pPr>
            <a:r>
              <a:rPr lang="en-US" sz="4000" dirty="0">
                <a:ea typeface="ＭＳ Ｐゴシック" charset="0"/>
                <a:cs typeface="+mj-cs"/>
              </a:rPr>
              <a:t>UDP: User Datagram Protocol </a:t>
            </a:r>
            <a:r>
              <a:rPr lang="en-US" sz="3200" dirty="0">
                <a:ea typeface="ＭＳ Ｐゴシック" charset="0"/>
                <a:cs typeface="+mj-cs"/>
              </a:rPr>
              <a:t>[RFC 768]</a:t>
            </a:r>
            <a:endParaRPr lang="en-US" dirty="0">
              <a:ea typeface="ＭＳ Ｐゴシック" charset="0"/>
              <a:cs typeface="+mj-cs"/>
            </a:endParaRPr>
          </a:p>
        </p:txBody>
      </p:sp>
      <p:sp>
        <p:nvSpPr>
          <p:cNvPr id="35846" name="Rectangle 3"/>
          <p:cNvSpPr>
            <a:spLocks noGrp="1" noChangeArrowheads="1"/>
          </p:cNvSpPr>
          <p:nvPr>
            <p:ph type="body" sz="half" idx="1"/>
          </p:nvPr>
        </p:nvSpPr>
        <p:spPr>
          <a:xfrm>
            <a:off x="1952625" y="1325563"/>
            <a:ext cx="3810000" cy="4648200"/>
          </a:xfrm>
        </p:spPr>
        <p:txBody>
          <a:bodyPr/>
          <a:lstStyle/>
          <a:p>
            <a:r>
              <a:rPr lang="ja-JP" altLang="en-US" sz="2400"/>
              <a:t>“</a:t>
            </a:r>
            <a:r>
              <a:rPr lang="en-US" altLang="ja-JP" sz="2400"/>
              <a:t>no frills,</a:t>
            </a:r>
            <a:r>
              <a:rPr lang="ja-JP" altLang="en-US" sz="2400"/>
              <a:t>”</a:t>
            </a:r>
            <a:r>
              <a:rPr lang="en-US" altLang="ja-JP" sz="2400"/>
              <a:t> </a:t>
            </a:r>
            <a:r>
              <a:rPr lang="ja-JP" altLang="en-US" sz="2400"/>
              <a:t>“</a:t>
            </a:r>
            <a:r>
              <a:rPr lang="en-US" altLang="ja-JP" sz="2400"/>
              <a:t>bare bones</a:t>
            </a:r>
            <a:r>
              <a:rPr lang="ja-JP" altLang="en-US" sz="2400"/>
              <a:t>”</a:t>
            </a:r>
            <a:r>
              <a:rPr lang="en-US" altLang="ja-JP" sz="2400"/>
              <a:t> Internet transport protocol</a:t>
            </a:r>
          </a:p>
          <a:p>
            <a:r>
              <a:rPr lang="ja-JP" altLang="en-US" sz="2400"/>
              <a:t>“</a:t>
            </a:r>
            <a:r>
              <a:rPr lang="en-US" altLang="ja-JP" sz="2400"/>
              <a:t>best effort</a:t>
            </a:r>
            <a:r>
              <a:rPr lang="ja-JP" altLang="en-US" sz="2400"/>
              <a:t>”</a:t>
            </a:r>
            <a:r>
              <a:rPr lang="en-US" altLang="ja-JP" sz="2400"/>
              <a:t> service, UDP segments may be:</a:t>
            </a:r>
          </a:p>
          <a:p>
            <a:pPr lvl="1"/>
            <a:r>
              <a:rPr lang="en-US" altLang="en-US" smtClean="0"/>
              <a:t>lost</a:t>
            </a:r>
          </a:p>
          <a:p>
            <a:pPr lvl="1"/>
            <a:r>
              <a:rPr lang="en-US" altLang="en-US" smtClean="0"/>
              <a:t>delivered out-of-order to app</a:t>
            </a:r>
          </a:p>
          <a:p>
            <a:r>
              <a:rPr lang="en-US" altLang="en-US" sz="2400" i="1">
                <a:solidFill>
                  <a:srgbClr val="CC0000"/>
                </a:solidFill>
              </a:rPr>
              <a:t>connectionless:</a:t>
            </a:r>
            <a:endParaRPr lang="en-US" altLang="en-US" smtClean="0">
              <a:solidFill>
                <a:srgbClr val="CC0000"/>
              </a:solidFill>
            </a:endParaRPr>
          </a:p>
          <a:p>
            <a:pPr lvl="1"/>
            <a:r>
              <a:rPr lang="en-US" altLang="en-US" smtClean="0"/>
              <a:t>no handshaking between UDP sender, receiver</a:t>
            </a:r>
          </a:p>
          <a:p>
            <a:pPr lvl="1"/>
            <a:r>
              <a:rPr lang="en-US" altLang="en-US" smtClean="0"/>
              <a:t>each UDP segment handled independently of others</a:t>
            </a:r>
          </a:p>
        </p:txBody>
      </p:sp>
      <p:sp>
        <p:nvSpPr>
          <p:cNvPr id="16391" name="Rectangle 9"/>
          <p:cNvSpPr>
            <a:spLocks noChangeArrowheads="1"/>
          </p:cNvSpPr>
          <p:nvPr/>
        </p:nvSpPr>
        <p:spPr bwMode="auto">
          <a:xfrm>
            <a:off x="6269039" y="1271589"/>
            <a:ext cx="4052887"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688975" indent="-231775">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0" fontAlgn="base" hangingPunct="0">
              <a:spcAft>
                <a:spcPct val="0"/>
              </a:spcAft>
            </a:pPr>
            <a:r>
              <a:rPr lang="en-US" altLang="en-US" sz="2800" dirty="0">
                <a:solidFill>
                  <a:srgbClr val="000000"/>
                </a:solidFill>
              </a:rPr>
              <a:t>UDP use:</a:t>
            </a:r>
          </a:p>
          <a:p>
            <a:pPr lvl="1" eaLnBrk="0" fontAlgn="base" hangingPunct="0">
              <a:spcAft>
                <a:spcPct val="0"/>
              </a:spcAft>
            </a:pPr>
            <a:r>
              <a:rPr lang="en-US" altLang="en-US" sz="2400" dirty="0">
                <a:solidFill>
                  <a:srgbClr val="000000"/>
                </a:solidFill>
              </a:rPr>
              <a:t>streaming multimedia apps (loss tolerant, rate sensitive)</a:t>
            </a:r>
          </a:p>
          <a:p>
            <a:pPr lvl="1" eaLnBrk="0" fontAlgn="base" hangingPunct="0">
              <a:spcAft>
                <a:spcPct val="0"/>
              </a:spcAft>
            </a:pPr>
            <a:r>
              <a:rPr lang="en-US" altLang="en-US" sz="2400" dirty="0">
                <a:solidFill>
                  <a:srgbClr val="000000"/>
                </a:solidFill>
              </a:rPr>
              <a:t>DNS</a:t>
            </a:r>
          </a:p>
          <a:p>
            <a:pPr lvl="1" eaLnBrk="0" fontAlgn="base" hangingPunct="0">
              <a:spcAft>
                <a:spcPct val="0"/>
              </a:spcAft>
            </a:pPr>
            <a:r>
              <a:rPr lang="en-US" altLang="en-US" sz="2400" dirty="0">
                <a:solidFill>
                  <a:srgbClr val="000000"/>
                </a:solidFill>
              </a:rPr>
              <a:t>SNMP</a:t>
            </a:r>
          </a:p>
          <a:p>
            <a:pPr lvl="1" eaLnBrk="0" fontAlgn="base" hangingPunct="0">
              <a:spcAft>
                <a:spcPct val="0"/>
              </a:spcAft>
            </a:pPr>
            <a:r>
              <a:rPr lang="en-US" altLang="en-US" sz="2400" dirty="0">
                <a:solidFill>
                  <a:srgbClr val="000000"/>
                </a:solidFill>
              </a:rPr>
              <a:t>HTTP/3</a:t>
            </a:r>
          </a:p>
          <a:p>
            <a:pPr eaLnBrk="0" fontAlgn="base" hangingPunct="0">
              <a:spcAft>
                <a:spcPct val="0"/>
              </a:spcAft>
            </a:pPr>
            <a:r>
              <a:rPr lang="en-US" altLang="en-US" sz="2800" dirty="0">
                <a:solidFill>
                  <a:srgbClr val="000000"/>
                </a:solidFill>
              </a:rPr>
              <a:t>reliable transfer over UDP: </a:t>
            </a:r>
          </a:p>
          <a:p>
            <a:pPr lvl="1" eaLnBrk="0" fontAlgn="base" hangingPunct="0">
              <a:spcAft>
                <a:spcPct val="0"/>
              </a:spcAft>
            </a:pPr>
            <a:r>
              <a:rPr lang="en-US" altLang="en-US" sz="2400" dirty="0">
                <a:solidFill>
                  <a:srgbClr val="000000"/>
                </a:solidFill>
              </a:rPr>
              <a:t>add reliability at application layer</a:t>
            </a:r>
          </a:p>
          <a:p>
            <a:pPr lvl="1" eaLnBrk="0" fontAlgn="base" hangingPunct="0">
              <a:spcAft>
                <a:spcPct val="0"/>
              </a:spcAft>
            </a:pPr>
            <a:r>
              <a:rPr lang="en-US" altLang="en-US" sz="2400" dirty="0">
                <a:solidFill>
                  <a:srgbClr val="000000"/>
                </a:solidFill>
              </a:rPr>
              <a:t>application-specific error recovery!</a:t>
            </a:r>
          </a:p>
        </p:txBody>
      </p:sp>
    </p:spTree>
    <p:extLst>
      <p:ext uri="{BB962C8B-B14F-4D97-AF65-F5344CB8AC3E}">
        <p14:creationId xmlns:p14="http://schemas.microsoft.com/office/powerpoint/2010/main" val="39775121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9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9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9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9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9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91">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91">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3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5"/>
          <p:cNvSpPr>
            <a:spLocks noGrp="1"/>
          </p:cNvSpPr>
          <p:nvPr>
            <p:ph type="ftr" sz="quarter" idx="11"/>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0" fontAlgn="base" hangingPunct="0">
              <a:lnSpc>
                <a:spcPct val="100000"/>
              </a:lnSpc>
              <a:spcBef>
                <a:spcPct val="0"/>
              </a:spcBef>
              <a:spcAft>
                <a:spcPct val="0"/>
              </a:spcAft>
              <a:buClrTx/>
              <a:buSzTx/>
              <a:buNone/>
            </a:pPr>
            <a:r>
              <a:rPr lang="en-US" altLang="en-US" sz="1200">
                <a:solidFill>
                  <a:srgbClr val="000000"/>
                </a:solidFill>
                <a:latin typeface="Tahoma" panose="020B0604030504040204" pitchFamily="34" charset="0"/>
              </a:rPr>
              <a:t>Transport</a:t>
            </a:r>
            <a:r>
              <a:rPr lang="en-US" altLang="en-US" sz="1400">
                <a:solidFill>
                  <a:srgbClr val="000000"/>
                </a:solidFill>
                <a:latin typeface="Tahoma" panose="020B0604030504040204" pitchFamily="34" charset="0"/>
              </a:rPr>
              <a:t> </a:t>
            </a:r>
            <a:r>
              <a:rPr lang="en-US" altLang="en-US" sz="1200">
                <a:solidFill>
                  <a:srgbClr val="000000"/>
                </a:solidFill>
                <a:latin typeface="Tahoma" panose="020B0604030504040204" pitchFamily="34" charset="0"/>
              </a:rPr>
              <a:t>Layer</a:t>
            </a:r>
          </a:p>
        </p:txBody>
      </p:sp>
      <p:sp>
        <p:nvSpPr>
          <p:cNvPr id="49155"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0" fontAlgn="base" hangingPunct="0">
              <a:lnSpc>
                <a:spcPct val="100000"/>
              </a:lnSpc>
              <a:spcBef>
                <a:spcPct val="0"/>
              </a:spcBef>
              <a:spcAft>
                <a:spcPct val="0"/>
              </a:spcAft>
              <a:buClrTx/>
              <a:buSzTx/>
              <a:buNone/>
            </a:pPr>
            <a:r>
              <a:rPr lang="en-US" altLang="en-US" sz="1200">
                <a:solidFill>
                  <a:srgbClr val="000000"/>
                </a:solidFill>
                <a:latin typeface="Tahoma" panose="020B0604030504040204" pitchFamily="34" charset="0"/>
              </a:rPr>
              <a:t>3-</a:t>
            </a:r>
            <a:fld id="{74859C44-D31A-408B-94D1-39EB05B01070}" type="slidenum">
              <a:rPr lang="en-US" altLang="en-US" sz="1200">
                <a:solidFill>
                  <a:srgbClr val="000000"/>
                </a:solidFill>
                <a:latin typeface="Tahoma" panose="020B0604030504040204" pitchFamily="34" charset="0"/>
              </a:rPr>
              <a:pPr eaLnBrk="0" fontAlgn="base" hangingPunct="0">
                <a:lnSpc>
                  <a:spcPct val="100000"/>
                </a:lnSpc>
                <a:spcBef>
                  <a:spcPct val="0"/>
                </a:spcBef>
                <a:spcAft>
                  <a:spcPct val="0"/>
                </a:spcAft>
                <a:buClrTx/>
                <a:buSzTx/>
                <a:buNone/>
              </a:pPr>
              <a:t>20</a:t>
            </a:fld>
            <a:endParaRPr lang="en-US" altLang="en-US" sz="1200">
              <a:solidFill>
                <a:srgbClr val="000000"/>
              </a:solidFill>
              <a:latin typeface="Tahoma" panose="020B0604030504040204" pitchFamily="34" charset="0"/>
            </a:endParaRPr>
          </a:p>
        </p:txBody>
      </p:sp>
      <p:sp>
        <p:nvSpPr>
          <p:cNvPr id="22532" name="Rectangle 4"/>
          <p:cNvSpPr>
            <a:spLocks noGrp="1" noChangeArrowheads="1"/>
          </p:cNvSpPr>
          <p:nvPr>
            <p:ph type="body" sz="half" idx="2"/>
          </p:nvPr>
        </p:nvSpPr>
        <p:spPr>
          <a:xfrm>
            <a:off x="2028826" y="5619751"/>
            <a:ext cx="7781925" cy="466725"/>
          </a:xfrm>
        </p:spPr>
        <p:txBody>
          <a:bodyPr/>
          <a:lstStyle/>
          <a:p>
            <a:pPr>
              <a:buFont typeface="Wingdings" charset="0"/>
              <a:buChar char="v"/>
              <a:defRPr/>
            </a:pPr>
            <a:r>
              <a:rPr lang="en-US" sz="2400" dirty="0">
                <a:ea typeface="ＭＳ Ｐゴシック" charset="0"/>
                <a:cs typeface="+mn-cs"/>
              </a:rPr>
              <a:t>Characteristics of unreliable channel will determine complexity of reliable data transfer protocol (</a:t>
            </a:r>
            <a:r>
              <a:rPr lang="en-US" sz="2400" dirty="0" err="1">
                <a:ea typeface="ＭＳ Ｐゴシック" charset="0"/>
                <a:cs typeface="+mn-cs"/>
              </a:rPr>
              <a:t>rdt</a:t>
            </a:r>
            <a:r>
              <a:rPr lang="en-US" sz="2400" dirty="0">
                <a:ea typeface="ＭＳ Ｐゴシック" charset="0"/>
                <a:cs typeface="+mn-cs"/>
              </a:rPr>
              <a:t>)</a:t>
            </a:r>
            <a:endParaRPr lang="en-US" dirty="0">
              <a:ea typeface="ＭＳ Ｐゴシック" charset="0"/>
              <a:cs typeface="+mn-cs"/>
            </a:endParaRPr>
          </a:p>
        </p:txBody>
      </p:sp>
      <p:pic>
        <p:nvPicPr>
          <p:cNvPr id="49157" name="Picture 5" descr="rdt_serv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3151" y="2114550"/>
            <a:ext cx="7623175"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8" name="Rectangle 6"/>
          <p:cNvSpPr>
            <a:spLocks noChangeArrowheads="1"/>
          </p:cNvSpPr>
          <p:nvPr/>
        </p:nvSpPr>
        <p:spPr bwMode="auto">
          <a:xfrm>
            <a:off x="5486400" y="3352800"/>
            <a:ext cx="4648200" cy="1295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0" fontAlgn="base" hangingPunct="0">
              <a:lnSpc>
                <a:spcPct val="100000"/>
              </a:lnSpc>
              <a:spcBef>
                <a:spcPct val="0"/>
              </a:spcBef>
              <a:spcAft>
                <a:spcPct val="0"/>
              </a:spcAft>
              <a:buClrTx/>
              <a:buSzTx/>
              <a:buNone/>
            </a:pPr>
            <a:endParaRPr lang="en-US" altLang="en-US" sz="1600">
              <a:solidFill>
                <a:srgbClr val="000000"/>
              </a:solidFill>
              <a:latin typeface="Tahoma" panose="020B0604030504040204" pitchFamily="34" charset="0"/>
            </a:endParaRPr>
          </a:p>
        </p:txBody>
      </p:sp>
      <p:pic>
        <p:nvPicPr>
          <p:cNvPr id="49159" name="Picture 9"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214" y="885825"/>
            <a:ext cx="77692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6" name="Rectangle 10"/>
          <p:cNvSpPr>
            <a:spLocks noGrp="1" noChangeArrowheads="1"/>
          </p:cNvSpPr>
          <p:nvPr>
            <p:ph type="title"/>
          </p:nvPr>
        </p:nvSpPr>
        <p:spPr>
          <a:xfrm>
            <a:off x="1946275" y="95250"/>
            <a:ext cx="7772400" cy="1143000"/>
          </a:xfrm>
        </p:spPr>
        <p:txBody>
          <a:bodyPr/>
          <a:lstStyle/>
          <a:p>
            <a:pPr>
              <a:defRPr/>
            </a:pPr>
            <a:r>
              <a:rPr lang="en-US">
                <a:ea typeface="ＭＳ Ｐゴシック" charset="0"/>
                <a:cs typeface="+mj-cs"/>
              </a:rPr>
              <a:t>Principles of reliable data transfer</a:t>
            </a:r>
          </a:p>
        </p:txBody>
      </p:sp>
      <p:sp>
        <p:nvSpPr>
          <p:cNvPr id="22537" name="Rectangle 11"/>
          <p:cNvSpPr>
            <a:spLocks noGrp="1" noChangeArrowheads="1"/>
          </p:cNvSpPr>
          <p:nvPr>
            <p:ph type="body" sz="half" idx="1"/>
          </p:nvPr>
        </p:nvSpPr>
        <p:spPr>
          <a:xfrm>
            <a:off x="1981200" y="1177925"/>
            <a:ext cx="7658100" cy="838200"/>
          </a:xfrm>
        </p:spPr>
        <p:txBody>
          <a:bodyPr/>
          <a:lstStyle/>
          <a:p>
            <a:pPr>
              <a:buFont typeface="Wingdings" charset="0"/>
              <a:buChar char="v"/>
              <a:defRPr/>
            </a:pPr>
            <a:r>
              <a:rPr lang="en-US" dirty="0" smtClean="0">
                <a:ea typeface="ＭＳ Ｐゴシック" charset="0"/>
                <a:cs typeface="+mn-cs"/>
              </a:rPr>
              <a:t>Important </a:t>
            </a:r>
            <a:r>
              <a:rPr lang="en-US" dirty="0">
                <a:ea typeface="ＭＳ Ｐゴシック" charset="0"/>
                <a:cs typeface="+mn-cs"/>
              </a:rPr>
              <a:t>in application, transport, link layers</a:t>
            </a:r>
          </a:p>
          <a:p>
            <a:pPr lvl="1">
              <a:buFont typeface="Wingdings" charset="0"/>
              <a:buChar char="§"/>
              <a:defRPr/>
            </a:pPr>
            <a:r>
              <a:rPr lang="en-US" dirty="0">
                <a:ea typeface="ＭＳ Ｐゴシック" charset="0"/>
              </a:rPr>
              <a:t>top-10 list of important networking topics!</a:t>
            </a:r>
          </a:p>
          <a:p>
            <a:pPr>
              <a:buFont typeface="Wingdings" charset="0"/>
              <a:buChar char="v"/>
              <a:defRPr/>
            </a:pPr>
            <a:endParaRPr lang="en-US" sz="3200" dirty="0">
              <a:ea typeface="ＭＳ Ｐゴシック" charset="0"/>
              <a:cs typeface="+mn-cs"/>
            </a:endParaRPr>
          </a:p>
        </p:txBody>
      </p:sp>
    </p:spTree>
    <p:extLst>
      <p:ext uri="{BB962C8B-B14F-4D97-AF65-F5344CB8AC3E}">
        <p14:creationId xmlns:p14="http://schemas.microsoft.com/office/powerpoint/2010/main" val="800127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5"/>
          <p:cNvSpPr>
            <a:spLocks noGrp="1"/>
          </p:cNvSpPr>
          <p:nvPr>
            <p:ph type="ftr" sz="quarter" idx="11"/>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0" fontAlgn="base" hangingPunct="0">
              <a:lnSpc>
                <a:spcPct val="100000"/>
              </a:lnSpc>
              <a:spcBef>
                <a:spcPct val="0"/>
              </a:spcBef>
              <a:spcAft>
                <a:spcPct val="0"/>
              </a:spcAft>
              <a:buClrTx/>
              <a:buSzTx/>
              <a:buNone/>
            </a:pPr>
            <a:r>
              <a:rPr lang="en-US" altLang="en-US" sz="1200">
                <a:solidFill>
                  <a:srgbClr val="000000"/>
                </a:solidFill>
                <a:latin typeface="Tahoma" panose="020B0604030504040204" pitchFamily="34" charset="0"/>
              </a:rPr>
              <a:t>Transport</a:t>
            </a:r>
            <a:r>
              <a:rPr lang="en-US" altLang="en-US" sz="1400">
                <a:solidFill>
                  <a:srgbClr val="000000"/>
                </a:solidFill>
                <a:latin typeface="Tahoma" panose="020B0604030504040204" pitchFamily="34" charset="0"/>
              </a:rPr>
              <a:t> </a:t>
            </a:r>
            <a:r>
              <a:rPr lang="en-US" altLang="en-US" sz="1200">
                <a:solidFill>
                  <a:srgbClr val="000000"/>
                </a:solidFill>
                <a:latin typeface="Tahoma" panose="020B0604030504040204" pitchFamily="34" charset="0"/>
              </a:rPr>
              <a:t>Layer</a:t>
            </a:r>
          </a:p>
        </p:txBody>
      </p:sp>
      <p:sp>
        <p:nvSpPr>
          <p:cNvPr id="50179"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0" fontAlgn="base" hangingPunct="0">
              <a:lnSpc>
                <a:spcPct val="100000"/>
              </a:lnSpc>
              <a:spcBef>
                <a:spcPct val="0"/>
              </a:spcBef>
              <a:spcAft>
                <a:spcPct val="0"/>
              </a:spcAft>
              <a:buClrTx/>
              <a:buSzTx/>
              <a:buNone/>
            </a:pPr>
            <a:r>
              <a:rPr lang="en-US" altLang="en-US" sz="1200">
                <a:solidFill>
                  <a:srgbClr val="000000"/>
                </a:solidFill>
                <a:latin typeface="Tahoma" panose="020B0604030504040204" pitchFamily="34" charset="0"/>
              </a:rPr>
              <a:t>3-</a:t>
            </a:r>
            <a:fld id="{6AA3F723-564C-4575-AF66-D09C4DAFD1F8}" type="slidenum">
              <a:rPr lang="en-US" altLang="en-US" sz="1200">
                <a:solidFill>
                  <a:srgbClr val="000000"/>
                </a:solidFill>
                <a:latin typeface="Tahoma" panose="020B0604030504040204" pitchFamily="34" charset="0"/>
              </a:rPr>
              <a:pPr eaLnBrk="0" fontAlgn="base" hangingPunct="0">
                <a:lnSpc>
                  <a:spcPct val="100000"/>
                </a:lnSpc>
                <a:spcBef>
                  <a:spcPct val="0"/>
                </a:spcBef>
                <a:spcAft>
                  <a:spcPct val="0"/>
                </a:spcAft>
                <a:buClrTx/>
                <a:buSzTx/>
                <a:buNone/>
              </a:pPr>
              <a:t>21</a:t>
            </a:fld>
            <a:endParaRPr lang="en-US" altLang="en-US" sz="1200">
              <a:solidFill>
                <a:srgbClr val="000000"/>
              </a:solidFill>
              <a:latin typeface="Tahoma" panose="020B0604030504040204" pitchFamily="34" charset="0"/>
            </a:endParaRPr>
          </a:p>
        </p:txBody>
      </p:sp>
      <p:sp>
        <p:nvSpPr>
          <p:cNvPr id="23556" name="Rectangle 4"/>
          <p:cNvSpPr>
            <a:spLocks noGrp="1" noChangeArrowheads="1"/>
          </p:cNvSpPr>
          <p:nvPr>
            <p:ph type="body" sz="half" idx="2"/>
          </p:nvPr>
        </p:nvSpPr>
        <p:spPr>
          <a:xfrm>
            <a:off x="2028826" y="5619751"/>
            <a:ext cx="7781925" cy="466725"/>
          </a:xfrm>
        </p:spPr>
        <p:txBody>
          <a:bodyPr/>
          <a:lstStyle/>
          <a:p>
            <a:pPr>
              <a:buFont typeface="Wingdings" charset="0"/>
              <a:buChar char="v"/>
              <a:defRPr/>
            </a:pPr>
            <a:r>
              <a:rPr lang="en-US" sz="2400" dirty="0">
                <a:ea typeface="ＭＳ Ｐゴシック" charset="0"/>
                <a:cs typeface="+mn-cs"/>
              </a:rPr>
              <a:t>Characteristics of unreliable channel will determine complexity of reliable data transfer protocol (</a:t>
            </a:r>
            <a:r>
              <a:rPr lang="en-US" sz="2400" dirty="0" err="1">
                <a:ea typeface="ＭＳ Ｐゴシック" charset="0"/>
                <a:cs typeface="+mn-cs"/>
              </a:rPr>
              <a:t>rdt</a:t>
            </a:r>
            <a:r>
              <a:rPr lang="en-US" sz="2400" dirty="0">
                <a:ea typeface="ＭＳ Ｐゴシック" charset="0"/>
                <a:cs typeface="+mn-cs"/>
              </a:rPr>
              <a:t>)</a:t>
            </a:r>
            <a:endParaRPr lang="en-US" dirty="0">
              <a:ea typeface="ＭＳ Ｐゴシック" charset="0"/>
              <a:cs typeface="+mn-cs"/>
            </a:endParaRPr>
          </a:p>
        </p:txBody>
      </p:sp>
      <p:pic>
        <p:nvPicPr>
          <p:cNvPr id="50181" name="Picture 5" descr="rdt_serv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3151" y="2114550"/>
            <a:ext cx="7623175"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Rectangle 10"/>
          <p:cNvSpPr>
            <a:spLocks noGrp="1" noChangeArrowheads="1"/>
          </p:cNvSpPr>
          <p:nvPr>
            <p:ph type="body" sz="half" idx="1"/>
          </p:nvPr>
        </p:nvSpPr>
        <p:spPr>
          <a:xfrm>
            <a:off x="1981200" y="1177925"/>
            <a:ext cx="7658100" cy="838200"/>
          </a:xfrm>
        </p:spPr>
        <p:txBody>
          <a:bodyPr/>
          <a:lstStyle/>
          <a:p>
            <a:pPr>
              <a:buFont typeface="Wingdings" charset="0"/>
              <a:buChar char="v"/>
              <a:defRPr/>
            </a:pPr>
            <a:r>
              <a:rPr lang="en-US" dirty="0" smtClean="0">
                <a:ea typeface="ＭＳ Ｐゴシック" charset="0"/>
                <a:cs typeface="+mn-cs"/>
              </a:rPr>
              <a:t>Important </a:t>
            </a:r>
            <a:r>
              <a:rPr lang="en-US" dirty="0">
                <a:ea typeface="ＭＳ Ｐゴシック" charset="0"/>
                <a:cs typeface="+mn-cs"/>
              </a:rPr>
              <a:t>in application, transport, link layers</a:t>
            </a:r>
          </a:p>
          <a:p>
            <a:pPr lvl="1">
              <a:buFont typeface="Wingdings" charset="0"/>
              <a:buChar char="§"/>
              <a:defRPr/>
            </a:pPr>
            <a:r>
              <a:rPr lang="en-US" dirty="0">
                <a:ea typeface="ＭＳ Ｐゴシック" charset="0"/>
              </a:rPr>
              <a:t>top-10 list of important networking topics!</a:t>
            </a:r>
          </a:p>
          <a:p>
            <a:pPr>
              <a:buFont typeface="Wingdings" charset="0"/>
              <a:buChar char="v"/>
              <a:defRPr/>
            </a:pPr>
            <a:endParaRPr lang="en-US" sz="3200" dirty="0">
              <a:ea typeface="ＭＳ Ｐゴシック" charset="0"/>
              <a:cs typeface="+mn-cs"/>
            </a:endParaRPr>
          </a:p>
        </p:txBody>
      </p:sp>
      <p:pic>
        <p:nvPicPr>
          <p:cNvPr id="50183" name="Picture 14"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214" y="885825"/>
            <a:ext cx="77692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0" name="Rectangle 15"/>
          <p:cNvSpPr>
            <a:spLocks noGrp="1" noChangeArrowheads="1"/>
          </p:cNvSpPr>
          <p:nvPr>
            <p:ph type="title"/>
          </p:nvPr>
        </p:nvSpPr>
        <p:spPr>
          <a:xfrm>
            <a:off x="1946275" y="95250"/>
            <a:ext cx="7772400" cy="1143000"/>
          </a:xfrm>
        </p:spPr>
        <p:txBody>
          <a:bodyPr/>
          <a:lstStyle/>
          <a:p>
            <a:pPr>
              <a:defRPr/>
            </a:pPr>
            <a:r>
              <a:rPr lang="en-US">
                <a:ea typeface="ＭＳ Ｐゴシック" charset="0"/>
                <a:cs typeface="+mj-cs"/>
              </a:rPr>
              <a:t>Principles of reliable data transfer</a:t>
            </a:r>
          </a:p>
        </p:txBody>
      </p:sp>
    </p:spTree>
    <p:extLst>
      <p:ext uri="{BB962C8B-B14F-4D97-AF65-F5344CB8AC3E}">
        <p14:creationId xmlns:p14="http://schemas.microsoft.com/office/powerpoint/2010/main" val="13049454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5"/>
          <p:cNvSpPr>
            <a:spLocks noGrp="1"/>
          </p:cNvSpPr>
          <p:nvPr>
            <p:ph type="ftr" sz="quarter" idx="11"/>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0" fontAlgn="base" hangingPunct="0">
              <a:lnSpc>
                <a:spcPct val="100000"/>
              </a:lnSpc>
              <a:spcBef>
                <a:spcPct val="0"/>
              </a:spcBef>
              <a:spcAft>
                <a:spcPct val="0"/>
              </a:spcAft>
              <a:buClrTx/>
              <a:buSzTx/>
              <a:buNone/>
            </a:pPr>
            <a:r>
              <a:rPr lang="en-US" altLang="en-US" sz="1200">
                <a:solidFill>
                  <a:srgbClr val="000000"/>
                </a:solidFill>
                <a:latin typeface="Tahoma" panose="020B0604030504040204" pitchFamily="34" charset="0"/>
              </a:rPr>
              <a:t>Transport</a:t>
            </a:r>
            <a:r>
              <a:rPr lang="en-US" altLang="en-US" sz="1400">
                <a:solidFill>
                  <a:srgbClr val="000000"/>
                </a:solidFill>
                <a:latin typeface="Tahoma" panose="020B0604030504040204" pitchFamily="34" charset="0"/>
              </a:rPr>
              <a:t> </a:t>
            </a:r>
            <a:r>
              <a:rPr lang="en-US" altLang="en-US" sz="1200">
                <a:solidFill>
                  <a:srgbClr val="000000"/>
                </a:solidFill>
                <a:latin typeface="Tahoma" panose="020B0604030504040204" pitchFamily="34" charset="0"/>
              </a:rPr>
              <a:t>Layer</a:t>
            </a:r>
          </a:p>
        </p:txBody>
      </p:sp>
      <p:sp>
        <p:nvSpPr>
          <p:cNvPr id="51203"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0" fontAlgn="base" hangingPunct="0">
              <a:lnSpc>
                <a:spcPct val="100000"/>
              </a:lnSpc>
              <a:spcBef>
                <a:spcPct val="0"/>
              </a:spcBef>
              <a:spcAft>
                <a:spcPct val="0"/>
              </a:spcAft>
              <a:buClrTx/>
              <a:buSzTx/>
              <a:buNone/>
            </a:pPr>
            <a:r>
              <a:rPr lang="en-US" altLang="en-US" sz="1200">
                <a:solidFill>
                  <a:srgbClr val="000000"/>
                </a:solidFill>
                <a:latin typeface="Tahoma" panose="020B0604030504040204" pitchFamily="34" charset="0"/>
              </a:rPr>
              <a:t>3-</a:t>
            </a:r>
            <a:fld id="{F1174011-6AE4-4777-9894-99D2DEDBAD03}" type="slidenum">
              <a:rPr lang="en-US" altLang="en-US" sz="1200">
                <a:solidFill>
                  <a:srgbClr val="000000"/>
                </a:solidFill>
                <a:latin typeface="Tahoma" panose="020B0604030504040204" pitchFamily="34" charset="0"/>
              </a:rPr>
              <a:pPr eaLnBrk="0" fontAlgn="base" hangingPunct="0">
                <a:lnSpc>
                  <a:spcPct val="100000"/>
                </a:lnSpc>
                <a:spcBef>
                  <a:spcPct val="0"/>
                </a:spcBef>
                <a:spcAft>
                  <a:spcPct val="0"/>
                </a:spcAft>
                <a:buClrTx/>
                <a:buSzTx/>
                <a:buNone/>
              </a:pPr>
              <a:t>22</a:t>
            </a:fld>
            <a:endParaRPr lang="en-US" altLang="en-US" sz="1200">
              <a:solidFill>
                <a:srgbClr val="000000"/>
              </a:solidFill>
              <a:latin typeface="Tahoma" panose="020B0604030504040204" pitchFamily="34" charset="0"/>
            </a:endParaRPr>
          </a:p>
        </p:txBody>
      </p:sp>
      <p:pic>
        <p:nvPicPr>
          <p:cNvPr id="51204" name="Picture 26"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6751" y="831850"/>
            <a:ext cx="7313613" cy="13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Rectangle 2"/>
          <p:cNvSpPr>
            <a:spLocks noGrp="1" noChangeArrowheads="1"/>
          </p:cNvSpPr>
          <p:nvPr>
            <p:ph type="title"/>
          </p:nvPr>
        </p:nvSpPr>
        <p:spPr>
          <a:xfrm>
            <a:off x="1935163" y="193675"/>
            <a:ext cx="7772400" cy="889000"/>
          </a:xfrm>
        </p:spPr>
        <p:txBody>
          <a:bodyPr/>
          <a:lstStyle/>
          <a:p>
            <a:pPr>
              <a:defRPr/>
            </a:pPr>
            <a:r>
              <a:rPr lang="en-US" sz="3600">
                <a:ea typeface="ＭＳ Ｐゴシック" charset="0"/>
                <a:cs typeface="+mj-cs"/>
              </a:rPr>
              <a:t>Reliable data transfer: getting started</a:t>
            </a:r>
            <a:endParaRPr lang="en-US">
              <a:ea typeface="ＭＳ Ｐゴシック" charset="0"/>
              <a:cs typeface="+mj-cs"/>
            </a:endParaRPr>
          </a:p>
        </p:txBody>
      </p:sp>
      <p:pic>
        <p:nvPicPr>
          <p:cNvPr id="51206" name="Picture 3" descr="rdt_part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6100" y="2652713"/>
            <a:ext cx="5969000" cy="238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7" name="Text Box 4"/>
          <p:cNvSpPr txBox="1">
            <a:spLocks noChangeArrowheads="1"/>
          </p:cNvSpPr>
          <p:nvPr/>
        </p:nvSpPr>
        <p:spPr bwMode="auto">
          <a:xfrm>
            <a:off x="2538098" y="3106739"/>
            <a:ext cx="85311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0" fontAlgn="base" hangingPunct="0">
              <a:lnSpc>
                <a:spcPct val="100000"/>
              </a:lnSpc>
              <a:spcBef>
                <a:spcPct val="0"/>
              </a:spcBef>
              <a:spcAft>
                <a:spcPct val="0"/>
              </a:spcAft>
              <a:buClrTx/>
              <a:buSzTx/>
              <a:buNone/>
            </a:pPr>
            <a:r>
              <a:rPr lang="en-US" altLang="en-US" sz="2400">
                <a:solidFill>
                  <a:srgbClr val="000099"/>
                </a:solidFill>
                <a:latin typeface="Arial" panose="020B0604020202020204" pitchFamily="34" charset="0"/>
              </a:rPr>
              <a:t>send</a:t>
            </a:r>
          </a:p>
          <a:p>
            <a:pPr algn="ctr" eaLnBrk="0" fontAlgn="base" hangingPunct="0">
              <a:lnSpc>
                <a:spcPct val="100000"/>
              </a:lnSpc>
              <a:spcBef>
                <a:spcPct val="0"/>
              </a:spcBef>
              <a:spcAft>
                <a:spcPct val="0"/>
              </a:spcAft>
              <a:buClrTx/>
              <a:buSzTx/>
              <a:buNone/>
            </a:pPr>
            <a:r>
              <a:rPr lang="en-US" altLang="en-US" sz="2400">
                <a:solidFill>
                  <a:srgbClr val="000099"/>
                </a:solidFill>
                <a:latin typeface="Arial" panose="020B0604020202020204" pitchFamily="34" charset="0"/>
              </a:rPr>
              <a:t>side</a:t>
            </a:r>
          </a:p>
        </p:txBody>
      </p:sp>
      <p:sp>
        <p:nvSpPr>
          <p:cNvPr id="51208" name="Text Box 5"/>
          <p:cNvSpPr txBox="1">
            <a:spLocks noChangeArrowheads="1"/>
          </p:cNvSpPr>
          <p:nvPr/>
        </p:nvSpPr>
        <p:spPr bwMode="auto">
          <a:xfrm>
            <a:off x="8711899" y="3116264"/>
            <a:ext cx="117852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0" fontAlgn="base" hangingPunct="0">
              <a:lnSpc>
                <a:spcPct val="100000"/>
              </a:lnSpc>
              <a:spcBef>
                <a:spcPct val="0"/>
              </a:spcBef>
              <a:spcAft>
                <a:spcPct val="0"/>
              </a:spcAft>
              <a:buClrTx/>
              <a:buSzTx/>
              <a:buNone/>
            </a:pPr>
            <a:r>
              <a:rPr lang="en-US" altLang="en-US" sz="2400">
                <a:solidFill>
                  <a:srgbClr val="000099"/>
                </a:solidFill>
                <a:latin typeface="Arial" panose="020B0604020202020204" pitchFamily="34" charset="0"/>
              </a:rPr>
              <a:t>receive</a:t>
            </a:r>
          </a:p>
          <a:p>
            <a:pPr algn="ctr" eaLnBrk="0" fontAlgn="base" hangingPunct="0">
              <a:lnSpc>
                <a:spcPct val="100000"/>
              </a:lnSpc>
              <a:spcBef>
                <a:spcPct val="0"/>
              </a:spcBef>
              <a:spcAft>
                <a:spcPct val="0"/>
              </a:spcAft>
              <a:buClrTx/>
              <a:buSzTx/>
              <a:buNone/>
            </a:pPr>
            <a:r>
              <a:rPr lang="en-US" altLang="en-US" sz="2400">
                <a:solidFill>
                  <a:srgbClr val="000099"/>
                </a:solidFill>
                <a:latin typeface="Arial" panose="020B0604020202020204" pitchFamily="34" charset="0"/>
              </a:rPr>
              <a:t>side</a:t>
            </a:r>
          </a:p>
        </p:txBody>
      </p:sp>
      <p:grpSp>
        <p:nvGrpSpPr>
          <p:cNvPr id="283654" name="Group 6"/>
          <p:cNvGrpSpPr>
            <a:grpSpLocks/>
          </p:cNvGrpSpPr>
          <p:nvPr/>
        </p:nvGrpSpPr>
        <p:grpSpPr bwMode="auto">
          <a:xfrm>
            <a:off x="1751014" y="1460500"/>
            <a:ext cx="3965575" cy="1416050"/>
            <a:chOff x="143" y="920"/>
            <a:chExt cx="2498" cy="892"/>
          </a:xfrm>
        </p:grpSpPr>
        <p:sp>
          <p:nvSpPr>
            <p:cNvPr id="51225" name="Text Box 7"/>
            <p:cNvSpPr txBox="1">
              <a:spLocks noChangeArrowheads="1"/>
            </p:cNvSpPr>
            <p:nvPr/>
          </p:nvSpPr>
          <p:spPr bwMode="auto">
            <a:xfrm>
              <a:off x="143" y="920"/>
              <a:ext cx="2498"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0" fontAlgn="base" hangingPunct="0">
                <a:lnSpc>
                  <a:spcPct val="100000"/>
                </a:lnSpc>
                <a:spcBef>
                  <a:spcPct val="0"/>
                </a:spcBef>
                <a:spcAft>
                  <a:spcPct val="0"/>
                </a:spcAft>
                <a:buClrTx/>
                <a:buSzTx/>
                <a:buNone/>
              </a:pPr>
              <a:r>
                <a:rPr lang="en-US" altLang="en-US" sz="1800" b="1">
                  <a:solidFill>
                    <a:srgbClr val="FF0000"/>
                  </a:solidFill>
                  <a:latin typeface="Courier New" panose="02070309020205020404" pitchFamily="49" charset="0"/>
                </a:rPr>
                <a:t>rdt_send():</a:t>
              </a:r>
              <a:r>
                <a:rPr lang="en-US" altLang="en-US" sz="1800">
                  <a:solidFill>
                    <a:srgbClr val="000000"/>
                  </a:solidFill>
                  <a:latin typeface="Times New Roman" panose="02020603050405020304" pitchFamily="18" charset="0"/>
                </a:rPr>
                <a:t> </a:t>
              </a:r>
              <a:r>
                <a:rPr lang="en-US" altLang="en-US" sz="1800">
                  <a:solidFill>
                    <a:srgbClr val="000000"/>
                  </a:solidFill>
                  <a:latin typeface="Tahoma" panose="020B0604030504040204" pitchFamily="34" charset="0"/>
                </a:rPr>
                <a:t>called from above, (e.g., by app.). Passed data to </a:t>
              </a:r>
            </a:p>
            <a:p>
              <a:pPr algn="ctr" eaLnBrk="0" fontAlgn="base" hangingPunct="0">
                <a:lnSpc>
                  <a:spcPct val="100000"/>
                </a:lnSpc>
                <a:spcBef>
                  <a:spcPct val="0"/>
                </a:spcBef>
                <a:spcAft>
                  <a:spcPct val="0"/>
                </a:spcAft>
                <a:buClrTx/>
                <a:buSzTx/>
                <a:buNone/>
              </a:pPr>
              <a:r>
                <a:rPr lang="en-US" altLang="en-US" sz="1800">
                  <a:solidFill>
                    <a:srgbClr val="000000"/>
                  </a:solidFill>
                  <a:latin typeface="Tahoma" panose="020B0604030504040204" pitchFamily="34" charset="0"/>
                </a:rPr>
                <a:t>deliver to receiver upper layer</a:t>
              </a:r>
              <a:endParaRPr lang="en-US" altLang="en-US" sz="2400">
                <a:solidFill>
                  <a:srgbClr val="000000"/>
                </a:solidFill>
                <a:latin typeface="Tahoma" panose="020B0604030504040204" pitchFamily="34" charset="0"/>
              </a:endParaRPr>
            </a:p>
          </p:txBody>
        </p:sp>
        <p:grpSp>
          <p:nvGrpSpPr>
            <p:cNvPr id="51226" name="Group 8"/>
            <p:cNvGrpSpPr>
              <a:grpSpLocks/>
            </p:cNvGrpSpPr>
            <p:nvPr/>
          </p:nvGrpSpPr>
          <p:grpSpPr bwMode="auto">
            <a:xfrm>
              <a:off x="240" y="930"/>
              <a:ext cx="2370" cy="882"/>
              <a:chOff x="240" y="942"/>
              <a:chExt cx="2370" cy="882"/>
            </a:xfrm>
          </p:grpSpPr>
          <p:sp>
            <p:nvSpPr>
              <p:cNvPr id="51227" name="Line 9"/>
              <p:cNvSpPr>
                <a:spLocks noChangeShapeType="1"/>
              </p:cNvSpPr>
              <p:nvPr/>
            </p:nvSpPr>
            <p:spPr bwMode="auto">
              <a:xfrm>
                <a:off x="942" y="1500"/>
                <a:ext cx="174" cy="32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1600">
                  <a:solidFill>
                    <a:srgbClr val="000000"/>
                  </a:solidFill>
                  <a:latin typeface="Tahoma" panose="020B0604030504040204" pitchFamily="34" charset="0"/>
                  <a:ea typeface="MS PGothic" panose="020B0600070205080204" pitchFamily="34" charset="-128"/>
                </a:endParaRPr>
              </a:p>
            </p:txBody>
          </p:sp>
          <p:sp>
            <p:nvSpPr>
              <p:cNvPr id="51228" name="Rectangle 10"/>
              <p:cNvSpPr>
                <a:spLocks noChangeArrowheads="1"/>
              </p:cNvSpPr>
              <p:nvPr/>
            </p:nvSpPr>
            <p:spPr bwMode="auto">
              <a:xfrm>
                <a:off x="240" y="942"/>
                <a:ext cx="2370" cy="558"/>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0" fontAlgn="base" hangingPunct="0">
                  <a:lnSpc>
                    <a:spcPct val="100000"/>
                  </a:lnSpc>
                  <a:spcBef>
                    <a:spcPct val="0"/>
                  </a:spcBef>
                  <a:spcAft>
                    <a:spcPct val="0"/>
                  </a:spcAft>
                  <a:buClrTx/>
                  <a:buSzTx/>
                  <a:buNone/>
                </a:pPr>
                <a:endParaRPr lang="en-US" altLang="en-US" sz="1600">
                  <a:solidFill>
                    <a:srgbClr val="000000"/>
                  </a:solidFill>
                  <a:latin typeface="Tahoma" panose="020B0604030504040204" pitchFamily="34" charset="0"/>
                </a:endParaRPr>
              </a:p>
            </p:txBody>
          </p:sp>
        </p:grpSp>
      </p:grpSp>
      <p:grpSp>
        <p:nvGrpSpPr>
          <p:cNvPr id="283659" name="Group 11"/>
          <p:cNvGrpSpPr>
            <a:grpSpLocks/>
          </p:cNvGrpSpPr>
          <p:nvPr/>
        </p:nvGrpSpPr>
        <p:grpSpPr bwMode="auto">
          <a:xfrm>
            <a:off x="1800226" y="4381500"/>
            <a:ext cx="3762375" cy="1862138"/>
            <a:chOff x="174" y="2760"/>
            <a:chExt cx="2370" cy="1173"/>
          </a:xfrm>
        </p:grpSpPr>
        <p:sp>
          <p:nvSpPr>
            <p:cNvPr id="51221" name="Text Box 12"/>
            <p:cNvSpPr txBox="1">
              <a:spLocks noChangeArrowheads="1"/>
            </p:cNvSpPr>
            <p:nvPr/>
          </p:nvSpPr>
          <p:spPr bwMode="auto">
            <a:xfrm>
              <a:off x="233" y="3356"/>
              <a:ext cx="214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0" fontAlgn="base" hangingPunct="0">
                <a:lnSpc>
                  <a:spcPct val="100000"/>
                </a:lnSpc>
                <a:spcBef>
                  <a:spcPct val="0"/>
                </a:spcBef>
                <a:spcAft>
                  <a:spcPct val="0"/>
                </a:spcAft>
                <a:buClrTx/>
                <a:buSzTx/>
                <a:buNone/>
              </a:pPr>
              <a:r>
                <a:rPr lang="en-US" altLang="en-US" sz="1800" b="1">
                  <a:solidFill>
                    <a:srgbClr val="FF0000"/>
                  </a:solidFill>
                  <a:latin typeface="Courier New" panose="02070309020205020404" pitchFamily="49" charset="0"/>
                </a:rPr>
                <a:t>udt_send():</a:t>
              </a:r>
              <a:r>
                <a:rPr lang="en-US" altLang="en-US" sz="1800">
                  <a:solidFill>
                    <a:srgbClr val="000000"/>
                  </a:solidFill>
                  <a:latin typeface="Times New Roman" panose="02020603050405020304" pitchFamily="18" charset="0"/>
                </a:rPr>
                <a:t> </a:t>
              </a:r>
              <a:r>
                <a:rPr lang="en-US" altLang="en-US" sz="1800">
                  <a:solidFill>
                    <a:srgbClr val="000000"/>
                  </a:solidFill>
                  <a:latin typeface="Tahoma" panose="020B0604030504040204" pitchFamily="34" charset="0"/>
                </a:rPr>
                <a:t>called by rdt,</a:t>
              </a:r>
            </a:p>
            <a:p>
              <a:pPr algn="ctr" eaLnBrk="0" fontAlgn="base" hangingPunct="0">
                <a:lnSpc>
                  <a:spcPct val="100000"/>
                </a:lnSpc>
                <a:spcBef>
                  <a:spcPct val="0"/>
                </a:spcBef>
                <a:spcAft>
                  <a:spcPct val="0"/>
                </a:spcAft>
                <a:buClrTx/>
                <a:buSzTx/>
                <a:buNone/>
              </a:pPr>
              <a:r>
                <a:rPr lang="en-US" altLang="en-US" sz="1800">
                  <a:solidFill>
                    <a:srgbClr val="000000"/>
                  </a:solidFill>
                  <a:latin typeface="Tahoma" panose="020B0604030504040204" pitchFamily="34" charset="0"/>
                </a:rPr>
                <a:t>to transfer packet over </a:t>
              </a:r>
            </a:p>
            <a:p>
              <a:pPr algn="ctr" eaLnBrk="0" fontAlgn="base" hangingPunct="0">
                <a:lnSpc>
                  <a:spcPct val="100000"/>
                </a:lnSpc>
                <a:spcBef>
                  <a:spcPct val="0"/>
                </a:spcBef>
                <a:spcAft>
                  <a:spcPct val="0"/>
                </a:spcAft>
                <a:buClrTx/>
                <a:buSzTx/>
                <a:buNone/>
              </a:pPr>
              <a:r>
                <a:rPr lang="en-US" altLang="en-US" sz="1800">
                  <a:solidFill>
                    <a:srgbClr val="000000"/>
                  </a:solidFill>
                  <a:latin typeface="Tahoma" panose="020B0604030504040204" pitchFamily="34" charset="0"/>
                </a:rPr>
                <a:t>unreliable channel to receiver</a:t>
              </a:r>
              <a:endParaRPr lang="en-US" altLang="en-US" sz="2400">
                <a:solidFill>
                  <a:srgbClr val="000000"/>
                </a:solidFill>
                <a:latin typeface="Tahoma" panose="020B0604030504040204" pitchFamily="34" charset="0"/>
              </a:endParaRPr>
            </a:p>
          </p:txBody>
        </p:sp>
        <p:grpSp>
          <p:nvGrpSpPr>
            <p:cNvPr id="51222" name="Group 13"/>
            <p:cNvGrpSpPr>
              <a:grpSpLocks/>
            </p:cNvGrpSpPr>
            <p:nvPr/>
          </p:nvGrpSpPr>
          <p:grpSpPr bwMode="auto">
            <a:xfrm>
              <a:off x="174" y="2760"/>
              <a:ext cx="2370" cy="1170"/>
              <a:chOff x="174" y="2760"/>
              <a:chExt cx="2370" cy="1170"/>
            </a:xfrm>
          </p:grpSpPr>
          <p:sp>
            <p:nvSpPr>
              <p:cNvPr id="51223" name="Line 14"/>
              <p:cNvSpPr>
                <a:spLocks noChangeShapeType="1"/>
              </p:cNvSpPr>
              <p:nvPr/>
            </p:nvSpPr>
            <p:spPr bwMode="auto">
              <a:xfrm flipV="1">
                <a:off x="882" y="2760"/>
                <a:ext cx="228" cy="60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1600">
                  <a:solidFill>
                    <a:srgbClr val="000000"/>
                  </a:solidFill>
                  <a:latin typeface="Tahoma" panose="020B0604030504040204" pitchFamily="34" charset="0"/>
                  <a:ea typeface="MS PGothic" panose="020B0600070205080204" pitchFamily="34" charset="-128"/>
                </a:endParaRPr>
              </a:p>
            </p:txBody>
          </p:sp>
          <p:sp>
            <p:nvSpPr>
              <p:cNvPr id="51224" name="Rectangle 15"/>
              <p:cNvSpPr>
                <a:spLocks noChangeArrowheads="1"/>
              </p:cNvSpPr>
              <p:nvPr/>
            </p:nvSpPr>
            <p:spPr bwMode="auto">
              <a:xfrm>
                <a:off x="174" y="3372"/>
                <a:ext cx="2370" cy="558"/>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0" fontAlgn="base" hangingPunct="0">
                  <a:lnSpc>
                    <a:spcPct val="100000"/>
                  </a:lnSpc>
                  <a:spcBef>
                    <a:spcPct val="0"/>
                  </a:spcBef>
                  <a:spcAft>
                    <a:spcPct val="0"/>
                  </a:spcAft>
                  <a:buClrTx/>
                  <a:buSzTx/>
                  <a:buNone/>
                </a:pPr>
                <a:endParaRPr lang="en-US" altLang="en-US" sz="1600">
                  <a:solidFill>
                    <a:srgbClr val="000000"/>
                  </a:solidFill>
                  <a:latin typeface="Tahoma" panose="020B0604030504040204" pitchFamily="34" charset="0"/>
                </a:endParaRPr>
              </a:p>
            </p:txBody>
          </p:sp>
        </p:grpSp>
      </p:grpSp>
      <p:grpSp>
        <p:nvGrpSpPr>
          <p:cNvPr id="283664" name="Group 16"/>
          <p:cNvGrpSpPr>
            <a:grpSpLocks/>
          </p:cNvGrpSpPr>
          <p:nvPr/>
        </p:nvGrpSpPr>
        <p:grpSpPr bwMode="auto">
          <a:xfrm>
            <a:off x="6446839" y="4362451"/>
            <a:ext cx="3965575" cy="1647825"/>
            <a:chOff x="3101" y="2748"/>
            <a:chExt cx="2498" cy="1038"/>
          </a:xfrm>
        </p:grpSpPr>
        <p:sp>
          <p:nvSpPr>
            <p:cNvPr id="51217" name="Text Box 17"/>
            <p:cNvSpPr txBox="1">
              <a:spLocks noChangeArrowheads="1"/>
            </p:cNvSpPr>
            <p:nvPr/>
          </p:nvSpPr>
          <p:spPr bwMode="auto">
            <a:xfrm>
              <a:off x="3101" y="3368"/>
              <a:ext cx="249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0" fontAlgn="base" hangingPunct="0">
                <a:lnSpc>
                  <a:spcPct val="100000"/>
                </a:lnSpc>
                <a:spcBef>
                  <a:spcPct val="0"/>
                </a:spcBef>
                <a:spcAft>
                  <a:spcPct val="0"/>
                </a:spcAft>
                <a:buClrTx/>
                <a:buSzTx/>
                <a:buNone/>
              </a:pPr>
              <a:r>
                <a:rPr lang="en-US" altLang="en-US" sz="1800" b="1">
                  <a:solidFill>
                    <a:srgbClr val="FF0000"/>
                  </a:solidFill>
                  <a:latin typeface="Courier New" panose="02070309020205020404" pitchFamily="49" charset="0"/>
                </a:rPr>
                <a:t>rdt_rcv():</a:t>
              </a:r>
              <a:r>
                <a:rPr lang="en-US" altLang="en-US" sz="1800">
                  <a:solidFill>
                    <a:srgbClr val="000000"/>
                  </a:solidFill>
                  <a:latin typeface="Times New Roman" panose="02020603050405020304" pitchFamily="18" charset="0"/>
                </a:rPr>
                <a:t> </a:t>
              </a:r>
              <a:r>
                <a:rPr lang="en-US" altLang="en-US" sz="1800">
                  <a:solidFill>
                    <a:srgbClr val="000000"/>
                  </a:solidFill>
                  <a:latin typeface="Tahoma" panose="020B0604030504040204" pitchFamily="34" charset="0"/>
                </a:rPr>
                <a:t>called when packet arrives on rcv-side of channel</a:t>
              </a:r>
              <a:endParaRPr lang="en-US" altLang="en-US" sz="2400">
                <a:solidFill>
                  <a:srgbClr val="000000"/>
                </a:solidFill>
                <a:latin typeface="Tahoma" panose="020B0604030504040204" pitchFamily="34" charset="0"/>
              </a:endParaRPr>
            </a:p>
          </p:txBody>
        </p:sp>
        <p:grpSp>
          <p:nvGrpSpPr>
            <p:cNvPr id="51218" name="Group 18"/>
            <p:cNvGrpSpPr>
              <a:grpSpLocks/>
            </p:cNvGrpSpPr>
            <p:nvPr/>
          </p:nvGrpSpPr>
          <p:grpSpPr bwMode="auto">
            <a:xfrm>
              <a:off x="3162" y="2748"/>
              <a:ext cx="2370" cy="1038"/>
              <a:chOff x="3162" y="2748"/>
              <a:chExt cx="2370" cy="1038"/>
            </a:xfrm>
          </p:grpSpPr>
          <p:sp>
            <p:nvSpPr>
              <p:cNvPr id="51219" name="Line 19"/>
              <p:cNvSpPr>
                <a:spLocks noChangeShapeType="1"/>
              </p:cNvSpPr>
              <p:nvPr/>
            </p:nvSpPr>
            <p:spPr bwMode="auto">
              <a:xfrm flipH="1" flipV="1">
                <a:off x="4596" y="2748"/>
                <a:ext cx="300" cy="63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1600">
                  <a:solidFill>
                    <a:srgbClr val="000000"/>
                  </a:solidFill>
                  <a:latin typeface="Tahoma" panose="020B0604030504040204" pitchFamily="34" charset="0"/>
                  <a:ea typeface="MS PGothic" panose="020B0600070205080204" pitchFamily="34" charset="-128"/>
                </a:endParaRPr>
              </a:p>
            </p:txBody>
          </p:sp>
          <p:sp>
            <p:nvSpPr>
              <p:cNvPr id="51220" name="Rectangle 20"/>
              <p:cNvSpPr>
                <a:spLocks noChangeArrowheads="1"/>
              </p:cNvSpPr>
              <p:nvPr/>
            </p:nvSpPr>
            <p:spPr bwMode="auto">
              <a:xfrm>
                <a:off x="3162" y="3390"/>
                <a:ext cx="2370" cy="396"/>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0" fontAlgn="base" hangingPunct="0">
                  <a:lnSpc>
                    <a:spcPct val="100000"/>
                  </a:lnSpc>
                  <a:spcBef>
                    <a:spcPct val="0"/>
                  </a:spcBef>
                  <a:spcAft>
                    <a:spcPct val="0"/>
                  </a:spcAft>
                  <a:buClrTx/>
                  <a:buSzTx/>
                  <a:buNone/>
                </a:pPr>
                <a:endParaRPr lang="en-US" altLang="en-US" sz="1600">
                  <a:solidFill>
                    <a:srgbClr val="000000"/>
                  </a:solidFill>
                  <a:latin typeface="Tahoma" panose="020B0604030504040204" pitchFamily="34" charset="0"/>
                </a:endParaRPr>
              </a:p>
            </p:txBody>
          </p:sp>
        </p:grpSp>
      </p:grpSp>
      <p:grpSp>
        <p:nvGrpSpPr>
          <p:cNvPr id="283669" name="Group 21"/>
          <p:cNvGrpSpPr>
            <a:grpSpLocks/>
          </p:cNvGrpSpPr>
          <p:nvPr/>
        </p:nvGrpSpPr>
        <p:grpSpPr bwMode="auto">
          <a:xfrm>
            <a:off x="6505576" y="1470026"/>
            <a:ext cx="3762375" cy="1349375"/>
            <a:chOff x="3138" y="926"/>
            <a:chExt cx="2370" cy="850"/>
          </a:xfrm>
        </p:grpSpPr>
        <p:sp>
          <p:nvSpPr>
            <p:cNvPr id="51213" name="Text Box 22"/>
            <p:cNvSpPr txBox="1">
              <a:spLocks noChangeArrowheads="1"/>
            </p:cNvSpPr>
            <p:nvPr/>
          </p:nvSpPr>
          <p:spPr bwMode="auto">
            <a:xfrm>
              <a:off x="3215" y="926"/>
              <a:ext cx="207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0" fontAlgn="base" hangingPunct="0">
                <a:lnSpc>
                  <a:spcPct val="100000"/>
                </a:lnSpc>
                <a:spcBef>
                  <a:spcPct val="0"/>
                </a:spcBef>
                <a:spcAft>
                  <a:spcPct val="0"/>
                </a:spcAft>
                <a:buClrTx/>
                <a:buSzTx/>
                <a:buNone/>
              </a:pPr>
              <a:r>
                <a:rPr lang="en-US" altLang="en-US" sz="1800" b="1">
                  <a:solidFill>
                    <a:srgbClr val="FF0000"/>
                  </a:solidFill>
                  <a:latin typeface="Courier New" panose="02070309020205020404" pitchFamily="49" charset="0"/>
                </a:rPr>
                <a:t>deliver_data():</a:t>
              </a:r>
              <a:r>
                <a:rPr lang="en-US" altLang="en-US" sz="1800">
                  <a:solidFill>
                    <a:srgbClr val="000000"/>
                  </a:solidFill>
                  <a:latin typeface="Times New Roman" panose="02020603050405020304" pitchFamily="18" charset="0"/>
                </a:rPr>
                <a:t> </a:t>
              </a:r>
              <a:r>
                <a:rPr lang="en-US" altLang="en-US" sz="1800">
                  <a:solidFill>
                    <a:srgbClr val="000000"/>
                  </a:solidFill>
                  <a:latin typeface="Tahoma" panose="020B0604030504040204" pitchFamily="34" charset="0"/>
                </a:rPr>
                <a:t>called by </a:t>
              </a:r>
              <a:r>
                <a:rPr lang="en-US" altLang="en-US" sz="1800" b="1">
                  <a:solidFill>
                    <a:srgbClr val="000000"/>
                  </a:solidFill>
                  <a:latin typeface="Tahoma" panose="020B0604030504040204" pitchFamily="34" charset="0"/>
                </a:rPr>
                <a:t>rdt</a:t>
              </a:r>
              <a:r>
                <a:rPr lang="en-US" altLang="en-US" sz="1800">
                  <a:solidFill>
                    <a:srgbClr val="000000"/>
                  </a:solidFill>
                  <a:latin typeface="Tahoma" panose="020B0604030504040204" pitchFamily="34" charset="0"/>
                </a:rPr>
                <a:t> to deliver data to upper</a:t>
              </a:r>
              <a:endParaRPr lang="en-US" altLang="en-US" sz="2400">
                <a:solidFill>
                  <a:srgbClr val="000000"/>
                </a:solidFill>
                <a:latin typeface="Tahoma" panose="020B0604030504040204" pitchFamily="34" charset="0"/>
              </a:endParaRPr>
            </a:p>
          </p:txBody>
        </p:sp>
        <p:grpSp>
          <p:nvGrpSpPr>
            <p:cNvPr id="51214" name="Group 23"/>
            <p:cNvGrpSpPr>
              <a:grpSpLocks/>
            </p:cNvGrpSpPr>
            <p:nvPr/>
          </p:nvGrpSpPr>
          <p:grpSpPr bwMode="auto">
            <a:xfrm>
              <a:off x="3138" y="942"/>
              <a:ext cx="2370" cy="834"/>
              <a:chOff x="3138" y="942"/>
              <a:chExt cx="2370" cy="834"/>
            </a:xfrm>
          </p:grpSpPr>
          <p:sp>
            <p:nvSpPr>
              <p:cNvPr id="51215" name="Line 24"/>
              <p:cNvSpPr>
                <a:spLocks noChangeShapeType="1"/>
              </p:cNvSpPr>
              <p:nvPr/>
            </p:nvSpPr>
            <p:spPr bwMode="auto">
              <a:xfrm flipH="1">
                <a:off x="4560" y="1344"/>
                <a:ext cx="150" cy="43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1600">
                  <a:solidFill>
                    <a:srgbClr val="000000"/>
                  </a:solidFill>
                  <a:latin typeface="Tahoma" panose="020B0604030504040204" pitchFamily="34" charset="0"/>
                  <a:ea typeface="MS PGothic" panose="020B0600070205080204" pitchFamily="34" charset="-128"/>
                </a:endParaRPr>
              </a:p>
            </p:txBody>
          </p:sp>
          <p:sp>
            <p:nvSpPr>
              <p:cNvPr id="51216" name="Rectangle 25"/>
              <p:cNvSpPr>
                <a:spLocks noChangeArrowheads="1"/>
              </p:cNvSpPr>
              <p:nvPr/>
            </p:nvSpPr>
            <p:spPr bwMode="auto">
              <a:xfrm>
                <a:off x="3138" y="942"/>
                <a:ext cx="2370" cy="396"/>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0" fontAlgn="base" hangingPunct="0">
                  <a:lnSpc>
                    <a:spcPct val="100000"/>
                  </a:lnSpc>
                  <a:spcBef>
                    <a:spcPct val="0"/>
                  </a:spcBef>
                  <a:spcAft>
                    <a:spcPct val="0"/>
                  </a:spcAft>
                  <a:buClrTx/>
                  <a:buSzTx/>
                  <a:buNone/>
                </a:pPr>
                <a:endParaRPr lang="en-US" altLang="en-US" sz="1600">
                  <a:solidFill>
                    <a:srgbClr val="000000"/>
                  </a:solidFill>
                  <a:latin typeface="Tahoma" panose="020B0604030504040204" pitchFamily="34" charset="0"/>
                </a:endParaRPr>
              </a:p>
            </p:txBody>
          </p:sp>
        </p:grpSp>
      </p:grpSp>
    </p:spTree>
    <p:extLst>
      <p:ext uri="{BB962C8B-B14F-4D97-AF65-F5344CB8AC3E}">
        <p14:creationId xmlns:p14="http://schemas.microsoft.com/office/powerpoint/2010/main" val="10170583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83654"/>
                                        </p:tgtEl>
                                        <p:attrNameLst>
                                          <p:attrName>style.visibility</p:attrName>
                                        </p:attrNameLst>
                                      </p:cBhvr>
                                      <p:to>
                                        <p:strVal val="visible"/>
                                      </p:to>
                                    </p:set>
                                    <p:anim calcmode="lin" valueType="num">
                                      <p:cBhvr additive="base">
                                        <p:cTn id="7" dur="500" fill="hold"/>
                                        <p:tgtEl>
                                          <p:spTgt spid="283654"/>
                                        </p:tgtEl>
                                        <p:attrNameLst>
                                          <p:attrName>ppt_x</p:attrName>
                                        </p:attrNameLst>
                                      </p:cBhvr>
                                      <p:tavLst>
                                        <p:tav tm="0">
                                          <p:val>
                                            <p:strVal val="0-#ppt_w/2"/>
                                          </p:val>
                                        </p:tav>
                                        <p:tav tm="100000">
                                          <p:val>
                                            <p:strVal val="#ppt_x"/>
                                          </p:val>
                                        </p:tav>
                                      </p:tavLst>
                                    </p:anim>
                                    <p:anim calcmode="lin" valueType="num">
                                      <p:cBhvr additive="base">
                                        <p:cTn id="8" dur="500" fill="hold"/>
                                        <p:tgtEl>
                                          <p:spTgt spid="28365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83659"/>
                                        </p:tgtEl>
                                        <p:attrNameLst>
                                          <p:attrName>style.visibility</p:attrName>
                                        </p:attrNameLst>
                                      </p:cBhvr>
                                      <p:to>
                                        <p:strVal val="visible"/>
                                      </p:to>
                                    </p:set>
                                    <p:anim calcmode="lin" valueType="num">
                                      <p:cBhvr additive="base">
                                        <p:cTn id="13" dur="500" fill="hold"/>
                                        <p:tgtEl>
                                          <p:spTgt spid="283659"/>
                                        </p:tgtEl>
                                        <p:attrNameLst>
                                          <p:attrName>ppt_x</p:attrName>
                                        </p:attrNameLst>
                                      </p:cBhvr>
                                      <p:tavLst>
                                        <p:tav tm="0">
                                          <p:val>
                                            <p:strVal val="0-#ppt_w/2"/>
                                          </p:val>
                                        </p:tav>
                                        <p:tav tm="100000">
                                          <p:val>
                                            <p:strVal val="#ppt_x"/>
                                          </p:val>
                                        </p:tav>
                                      </p:tavLst>
                                    </p:anim>
                                    <p:anim calcmode="lin" valueType="num">
                                      <p:cBhvr additive="base">
                                        <p:cTn id="14" dur="500" fill="hold"/>
                                        <p:tgtEl>
                                          <p:spTgt spid="28365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283664"/>
                                        </p:tgtEl>
                                        <p:attrNameLst>
                                          <p:attrName>style.visibility</p:attrName>
                                        </p:attrNameLst>
                                      </p:cBhvr>
                                      <p:to>
                                        <p:strVal val="visible"/>
                                      </p:to>
                                    </p:set>
                                    <p:anim calcmode="lin" valueType="num">
                                      <p:cBhvr additive="base">
                                        <p:cTn id="19" dur="500" fill="hold"/>
                                        <p:tgtEl>
                                          <p:spTgt spid="283664"/>
                                        </p:tgtEl>
                                        <p:attrNameLst>
                                          <p:attrName>ppt_x</p:attrName>
                                        </p:attrNameLst>
                                      </p:cBhvr>
                                      <p:tavLst>
                                        <p:tav tm="0">
                                          <p:val>
                                            <p:strVal val="1+#ppt_w/2"/>
                                          </p:val>
                                        </p:tav>
                                        <p:tav tm="100000">
                                          <p:val>
                                            <p:strVal val="#ppt_x"/>
                                          </p:val>
                                        </p:tav>
                                      </p:tavLst>
                                    </p:anim>
                                    <p:anim calcmode="lin" valueType="num">
                                      <p:cBhvr additive="base">
                                        <p:cTn id="20" dur="500" fill="hold"/>
                                        <p:tgtEl>
                                          <p:spTgt spid="28366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283669"/>
                                        </p:tgtEl>
                                        <p:attrNameLst>
                                          <p:attrName>style.visibility</p:attrName>
                                        </p:attrNameLst>
                                      </p:cBhvr>
                                      <p:to>
                                        <p:strVal val="visible"/>
                                      </p:to>
                                    </p:set>
                                    <p:anim calcmode="lin" valueType="num">
                                      <p:cBhvr additive="base">
                                        <p:cTn id="25" dur="500" fill="hold"/>
                                        <p:tgtEl>
                                          <p:spTgt spid="283669"/>
                                        </p:tgtEl>
                                        <p:attrNameLst>
                                          <p:attrName>ppt_x</p:attrName>
                                        </p:attrNameLst>
                                      </p:cBhvr>
                                      <p:tavLst>
                                        <p:tav tm="0">
                                          <p:val>
                                            <p:strVal val="1+#ppt_w/2"/>
                                          </p:val>
                                        </p:tav>
                                        <p:tav tm="100000">
                                          <p:val>
                                            <p:strVal val="#ppt_x"/>
                                          </p:val>
                                        </p:tav>
                                      </p:tavLst>
                                    </p:anim>
                                    <p:anim calcmode="lin" valueType="num">
                                      <p:cBhvr additive="base">
                                        <p:cTn id="26" dur="500" fill="hold"/>
                                        <p:tgtEl>
                                          <p:spTgt spid="2836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5"/>
          <p:cNvSpPr>
            <a:spLocks noGrp="1"/>
          </p:cNvSpPr>
          <p:nvPr>
            <p:ph type="ftr" sz="quarter" idx="11"/>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0" fontAlgn="base" hangingPunct="0">
              <a:lnSpc>
                <a:spcPct val="100000"/>
              </a:lnSpc>
              <a:spcBef>
                <a:spcPct val="0"/>
              </a:spcBef>
              <a:spcAft>
                <a:spcPct val="0"/>
              </a:spcAft>
              <a:buClrTx/>
              <a:buSzTx/>
              <a:buNone/>
            </a:pPr>
            <a:r>
              <a:rPr lang="en-US" altLang="en-US" sz="1200">
                <a:solidFill>
                  <a:srgbClr val="000000"/>
                </a:solidFill>
                <a:latin typeface="Tahoma" panose="020B0604030504040204" pitchFamily="34" charset="0"/>
              </a:rPr>
              <a:t>Transport</a:t>
            </a:r>
            <a:r>
              <a:rPr lang="en-US" altLang="en-US" sz="1400">
                <a:solidFill>
                  <a:srgbClr val="000000"/>
                </a:solidFill>
                <a:latin typeface="Tahoma" panose="020B0604030504040204" pitchFamily="34" charset="0"/>
              </a:rPr>
              <a:t> </a:t>
            </a:r>
            <a:r>
              <a:rPr lang="en-US" altLang="en-US" sz="1200">
                <a:solidFill>
                  <a:srgbClr val="000000"/>
                </a:solidFill>
                <a:latin typeface="Tahoma" panose="020B0604030504040204" pitchFamily="34" charset="0"/>
              </a:rPr>
              <a:t>Layer</a:t>
            </a:r>
          </a:p>
        </p:txBody>
      </p:sp>
      <p:sp>
        <p:nvSpPr>
          <p:cNvPr id="52227"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0" fontAlgn="base" hangingPunct="0">
              <a:lnSpc>
                <a:spcPct val="100000"/>
              </a:lnSpc>
              <a:spcBef>
                <a:spcPct val="0"/>
              </a:spcBef>
              <a:spcAft>
                <a:spcPct val="0"/>
              </a:spcAft>
              <a:buClrTx/>
              <a:buSzTx/>
              <a:buNone/>
            </a:pPr>
            <a:r>
              <a:rPr lang="en-US" altLang="en-US" sz="1200">
                <a:solidFill>
                  <a:srgbClr val="000000"/>
                </a:solidFill>
                <a:latin typeface="Tahoma" panose="020B0604030504040204" pitchFamily="34" charset="0"/>
              </a:rPr>
              <a:t>3-</a:t>
            </a:r>
            <a:fld id="{261DC85F-563E-48EF-ACEF-1715D5C2716C}" type="slidenum">
              <a:rPr lang="en-US" altLang="en-US" sz="1200">
                <a:solidFill>
                  <a:srgbClr val="000000"/>
                </a:solidFill>
                <a:latin typeface="Tahoma" panose="020B0604030504040204" pitchFamily="34" charset="0"/>
              </a:rPr>
              <a:pPr eaLnBrk="0" fontAlgn="base" hangingPunct="0">
                <a:lnSpc>
                  <a:spcPct val="100000"/>
                </a:lnSpc>
                <a:spcBef>
                  <a:spcPct val="0"/>
                </a:spcBef>
                <a:spcAft>
                  <a:spcPct val="0"/>
                </a:spcAft>
                <a:buClrTx/>
                <a:buSzTx/>
                <a:buNone/>
              </a:pPr>
              <a:t>23</a:t>
            </a:fld>
            <a:endParaRPr lang="en-US" altLang="en-US" sz="1200">
              <a:solidFill>
                <a:srgbClr val="000000"/>
              </a:solidFill>
              <a:latin typeface="Tahoma" panose="020B0604030504040204" pitchFamily="34" charset="0"/>
            </a:endParaRPr>
          </a:p>
        </p:txBody>
      </p:sp>
      <p:sp>
        <p:nvSpPr>
          <p:cNvPr id="52228" name="Rectangle 3"/>
          <p:cNvSpPr>
            <a:spLocks noGrp="1" noChangeArrowheads="1"/>
          </p:cNvSpPr>
          <p:nvPr>
            <p:ph type="body" sz="half" idx="1"/>
          </p:nvPr>
        </p:nvSpPr>
        <p:spPr>
          <a:xfrm>
            <a:off x="2038351" y="1193800"/>
            <a:ext cx="7947025" cy="3352800"/>
          </a:xfrm>
        </p:spPr>
        <p:txBody>
          <a:bodyPr/>
          <a:lstStyle/>
          <a:p>
            <a:pPr>
              <a:buFont typeface="Wingdings" panose="05000000000000000000" pitchFamily="2" charset="2"/>
              <a:buNone/>
            </a:pPr>
            <a:r>
              <a:rPr lang="en-US" altLang="en-US" smtClean="0">
                <a:solidFill>
                  <a:srgbClr val="CC0000"/>
                </a:solidFill>
              </a:rPr>
              <a:t>We</a:t>
            </a:r>
            <a:r>
              <a:rPr lang="ja-JP" altLang="en-US" smtClean="0">
                <a:solidFill>
                  <a:srgbClr val="CC0000"/>
                </a:solidFill>
              </a:rPr>
              <a:t> </a:t>
            </a:r>
            <a:r>
              <a:rPr lang="en-US" altLang="ja-JP" smtClean="0">
                <a:solidFill>
                  <a:srgbClr val="CC0000"/>
                </a:solidFill>
              </a:rPr>
              <a:t>will:</a:t>
            </a:r>
          </a:p>
          <a:p>
            <a:r>
              <a:rPr lang="en-US" altLang="en-US" smtClean="0"/>
              <a:t>Incrementally develop sender, receiver sides of </a:t>
            </a:r>
            <a:r>
              <a:rPr lang="en-US" altLang="en-US" u="sng" smtClean="0">
                <a:solidFill>
                  <a:srgbClr val="CC0000"/>
                </a:solidFill>
              </a:rPr>
              <a:t>r</a:t>
            </a:r>
            <a:r>
              <a:rPr lang="en-US" altLang="en-US" smtClean="0"/>
              <a:t>eliable </a:t>
            </a:r>
            <a:r>
              <a:rPr lang="en-US" altLang="en-US" u="sng" smtClean="0">
                <a:solidFill>
                  <a:srgbClr val="CC0000"/>
                </a:solidFill>
              </a:rPr>
              <a:t>d</a:t>
            </a:r>
            <a:r>
              <a:rPr lang="en-US" altLang="en-US" smtClean="0"/>
              <a:t>ata </a:t>
            </a:r>
            <a:r>
              <a:rPr lang="en-US" altLang="en-US" u="sng" smtClean="0">
                <a:solidFill>
                  <a:srgbClr val="CC0000"/>
                </a:solidFill>
              </a:rPr>
              <a:t>t</a:t>
            </a:r>
            <a:r>
              <a:rPr lang="en-US" altLang="en-US" smtClean="0"/>
              <a:t>ransfer protocol (rdt)</a:t>
            </a:r>
          </a:p>
          <a:p>
            <a:r>
              <a:rPr lang="en-US" altLang="en-US" smtClean="0"/>
              <a:t>Consider only unidirectional data transfer</a:t>
            </a:r>
          </a:p>
          <a:p>
            <a:pPr lvl="1"/>
            <a:r>
              <a:rPr lang="en-US" altLang="en-US" smtClean="0"/>
              <a:t>but control info will flow on both directions!</a:t>
            </a:r>
          </a:p>
          <a:p>
            <a:r>
              <a:rPr lang="en-US" altLang="en-US" smtClean="0"/>
              <a:t>Use finite state machines (FSM)  to specify sender, receiver</a:t>
            </a:r>
          </a:p>
        </p:txBody>
      </p:sp>
      <p:sp>
        <p:nvSpPr>
          <p:cNvPr id="52229" name="Oval 5"/>
          <p:cNvSpPr>
            <a:spLocks noChangeArrowheads="1"/>
          </p:cNvSpPr>
          <p:nvPr/>
        </p:nvSpPr>
        <p:spPr bwMode="auto">
          <a:xfrm>
            <a:off x="4684714" y="4652963"/>
            <a:ext cx="809625" cy="876300"/>
          </a:xfrm>
          <a:prstGeom prst="ellipse">
            <a:avLst/>
          </a:pr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0" fontAlgn="base" hangingPunct="0">
              <a:lnSpc>
                <a:spcPct val="100000"/>
              </a:lnSpc>
              <a:spcBef>
                <a:spcPct val="0"/>
              </a:spcBef>
              <a:spcAft>
                <a:spcPct val="0"/>
              </a:spcAft>
              <a:buClrTx/>
              <a:buSzTx/>
              <a:buNone/>
            </a:pPr>
            <a:endParaRPr lang="en-US" altLang="en-US" sz="1600">
              <a:solidFill>
                <a:srgbClr val="000000"/>
              </a:solidFill>
              <a:latin typeface="Tahoma" panose="020B0604030504040204" pitchFamily="34" charset="0"/>
            </a:endParaRPr>
          </a:p>
        </p:txBody>
      </p:sp>
      <p:sp>
        <p:nvSpPr>
          <p:cNvPr id="52230" name="Oval 6"/>
          <p:cNvSpPr>
            <a:spLocks noChangeArrowheads="1"/>
          </p:cNvSpPr>
          <p:nvPr/>
        </p:nvSpPr>
        <p:spPr bwMode="auto">
          <a:xfrm>
            <a:off x="4619626" y="4686300"/>
            <a:ext cx="809625" cy="876300"/>
          </a:xfrm>
          <a:prstGeom prst="ellipse">
            <a:avLst/>
          </a:prstGeom>
          <a:solidFill>
            <a:schemeClr val="bg1"/>
          </a:solidFill>
          <a:ln w="19050">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0" fontAlgn="base" hangingPunct="0">
              <a:lnSpc>
                <a:spcPct val="100000"/>
              </a:lnSpc>
              <a:spcBef>
                <a:spcPct val="0"/>
              </a:spcBef>
              <a:spcAft>
                <a:spcPct val="0"/>
              </a:spcAft>
              <a:buClrTx/>
              <a:buSzTx/>
              <a:buNone/>
            </a:pPr>
            <a:endParaRPr lang="en-US" altLang="en-US" sz="1600">
              <a:solidFill>
                <a:srgbClr val="000000"/>
              </a:solidFill>
              <a:latin typeface="Tahoma" panose="020B0604030504040204" pitchFamily="34" charset="0"/>
            </a:endParaRPr>
          </a:p>
        </p:txBody>
      </p:sp>
      <p:sp>
        <p:nvSpPr>
          <p:cNvPr id="52231" name="Text Box 7"/>
          <p:cNvSpPr txBox="1">
            <a:spLocks noChangeArrowheads="1"/>
          </p:cNvSpPr>
          <p:nvPr/>
        </p:nvSpPr>
        <p:spPr bwMode="auto">
          <a:xfrm>
            <a:off x="4627563" y="4816476"/>
            <a:ext cx="7350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0" fontAlgn="base" hangingPunct="0">
              <a:lnSpc>
                <a:spcPct val="100000"/>
              </a:lnSpc>
              <a:spcBef>
                <a:spcPct val="0"/>
              </a:spcBef>
              <a:spcAft>
                <a:spcPct val="0"/>
              </a:spcAft>
              <a:buClrTx/>
              <a:buSzTx/>
              <a:buNone/>
            </a:pPr>
            <a:r>
              <a:rPr lang="en-US" altLang="en-US" sz="2000">
                <a:solidFill>
                  <a:srgbClr val="000000"/>
                </a:solidFill>
                <a:latin typeface="Tahoma" panose="020B0604030504040204" pitchFamily="34" charset="0"/>
              </a:rPr>
              <a:t>state</a:t>
            </a:r>
          </a:p>
          <a:p>
            <a:pPr algn="ctr" eaLnBrk="0" fontAlgn="base" hangingPunct="0">
              <a:lnSpc>
                <a:spcPct val="100000"/>
              </a:lnSpc>
              <a:spcBef>
                <a:spcPct val="0"/>
              </a:spcBef>
              <a:spcAft>
                <a:spcPct val="0"/>
              </a:spcAft>
              <a:buClrTx/>
              <a:buSzTx/>
              <a:buNone/>
            </a:pPr>
            <a:r>
              <a:rPr lang="en-US" altLang="en-US" sz="2000">
                <a:solidFill>
                  <a:srgbClr val="000000"/>
                </a:solidFill>
                <a:latin typeface="Tahoma" panose="020B0604030504040204" pitchFamily="34" charset="0"/>
              </a:rPr>
              <a:t>1</a:t>
            </a:r>
          </a:p>
        </p:txBody>
      </p:sp>
      <p:sp>
        <p:nvSpPr>
          <p:cNvPr id="52232" name="Freeform 8"/>
          <p:cNvSpPr>
            <a:spLocks/>
          </p:cNvSpPr>
          <p:nvPr/>
        </p:nvSpPr>
        <p:spPr bwMode="auto">
          <a:xfrm>
            <a:off x="5505451" y="4638675"/>
            <a:ext cx="3952875" cy="285750"/>
          </a:xfrm>
          <a:custGeom>
            <a:avLst/>
            <a:gdLst>
              <a:gd name="T0" fmla="*/ 0 w 1446"/>
              <a:gd name="T1" fmla="*/ 2147483646 h 180"/>
              <a:gd name="T2" fmla="*/ 2147483646 w 1446"/>
              <a:gd name="T3" fmla="*/ 2147483646 h 180"/>
              <a:gd name="T4" fmla="*/ 0 60000 65536"/>
              <a:gd name="T5" fmla="*/ 0 60000 65536"/>
            </a:gdLst>
            <a:ahLst/>
            <a:cxnLst>
              <a:cxn ang="T4">
                <a:pos x="T0" y="T1"/>
              </a:cxn>
              <a:cxn ang="T5">
                <a:pos x="T2" y="T3"/>
              </a:cxn>
            </a:cxnLst>
            <a:rect l="0" t="0" r="r" b="b"/>
            <a:pathLst>
              <a:path w="1446" h="180">
                <a:moveTo>
                  <a:pt x="0" y="180"/>
                </a:moveTo>
                <a:cubicBezTo>
                  <a:pt x="540" y="30"/>
                  <a:pt x="972" y="0"/>
                  <a:pt x="1446" y="168"/>
                </a:cubicBezTo>
              </a:path>
            </a:pathLst>
          </a:custGeom>
          <a:noFill/>
          <a:ln w="28575" cap="flat" cmpd="sng">
            <a:solidFill>
              <a:srgbClr val="CC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1600">
              <a:solidFill>
                <a:srgbClr val="000000"/>
              </a:solidFill>
              <a:latin typeface="Tahoma" panose="020B0604030504040204" pitchFamily="34" charset="0"/>
              <a:ea typeface="MS PGothic" panose="020B0600070205080204" pitchFamily="34" charset="-128"/>
            </a:endParaRPr>
          </a:p>
        </p:txBody>
      </p:sp>
      <p:sp>
        <p:nvSpPr>
          <p:cNvPr id="52233" name="Oval 10"/>
          <p:cNvSpPr>
            <a:spLocks noChangeArrowheads="1"/>
          </p:cNvSpPr>
          <p:nvPr/>
        </p:nvSpPr>
        <p:spPr bwMode="auto">
          <a:xfrm>
            <a:off x="9437689" y="4746625"/>
            <a:ext cx="809625" cy="876300"/>
          </a:xfrm>
          <a:prstGeom prst="ellipse">
            <a:avLst/>
          </a:pr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0" fontAlgn="base" hangingPunct="0">
              <a:lnSpc>
                <a:spcPct val="100000"/>
              </a:lnSpc>
              <a:spcBef>
                <a:spcPct val="0"/>
              </a:spcBef>
              <a:spcAft>
                <a:spcPct val="0"/>
              </a:spcAft>
              <a:buClrTx/>
              <a:buSzTx/>
              <a:buNone/>
            </a:pPr>
            <a:endParaRPr lang="en-US" altLang="en-US" sz="1600">
              <a:solidFill>
                <a:srgbClr val="000000"/>
              </a:solidFill>
              <a:latin typeface="Tahoma" panose="020B0604030504040204" pitchFamily="34" charset="0"/>
            </a:endParaRPr>
          </a:p>
        </p:txBody>
      </p:sp>
      <p:sp>
        <p:nvSpPr>
          <p:cNvPr id="52234" name="Oval 11"/>
          <p:cNvSpPr>
            <a:spLocks noChangeArrowheads="1"/>
          </p:cNvSpPr>
          <p:nvPr/>
        </p:nvSpPr>
        <p:spPr bwMode="auto">
          <a:xfrm>
            <a:off x="9372601" y="4791075"/>
            <a:ext cx="809625" cy="876300"/>
          </a:xfrm>
          <a:prstGeom prst="ellipse">
            <a:avLst/>
          </a:prstGeom>
          <a:solidFill>
            <a:schemeClr val="bg1"/>
          </a:solidFill>
          <a:ln w="19050">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0" fontAlgn="base" hangingPunct="0">
              <a:lnSpc>
                <a:spcPct val="100000"/>
              </a:lnSpc>
              <a:spcBef>
                <a:spcPct val="0"/>
              </a:spcBef>
              <a:spcAft>
                <a:spcPct val="0"/>
              </a:spcAft>
              <a:buClrTx/>
              <a:buSzTx/>
              <a:buNone/>
            </a:pPr>
            <a:endParaRPr lang="en-US" altLang="en-US" sz="1600">
              <a:solidFill>
                <a:srgbClr val="000000"/>
              </a:solidFill>
              <a:latin typeface="Tahoma" panose="020B0604030504040204" pitchFamily="34" charset="0"/>
            </a:endParaRPr>
          </a:p>
        </p:txBody>
      </p:sp>
      <p:sp>
        <p:nvSpPr>
          <p:cNvPr id="52235" name="Text Box 12"/>
          <p:cNvSpPr txBox="1">
            <a:spLocks noChangeArrowheads="1"/>
          </p:cNvSpPr>
          <p:nvPr/>
        </p:nvSpPr>
        <p:spPr bwMode="auto">
          <a:xfrm>
            <a:off x="9380538" y="4921251"/>
            <a:ext cx="7350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0" fontAlgn="base" hangingPunct="0">
              <a:lnSpc>
                <a:spcPct val="100000"/>
              </a:lnSpc>
              <a:spcBef>
                <a:spcPct val="0"/>
              </a:spcBef>
              <a:spcAft>
                <a:spcPct val="0"/>
              </a:spcAft>
              <a:buClrTx/>
              <a:buSzTx/>
              <a:buNone/>
            </a:pPr>
            <a:r>
              <a:rPr lang="en-US" altLang="en-US" sz="2000">
                <a:solidFill>
                  <a:srgbClr val="000000"/>
                </a:solidFill>
                <a:latin typeface="Tahoma" panose="020B0604030504040204" pitchFamily="34" charset="0"/>
              </a:rPr>
              <a:t>state</a:t>
            </a:r>
          </a:p>
          <a:p>
            <a:pPr algn="ctr" eaLnBrk="0" fontAlgn="base" hangingPunct="0">
              <a:lnSpc>
                <a:spcPct val="100000"/>
              </a:lnSpc>
              <a:spcBef>
                <a:spcPct val="0"/>
              </a:spcBef>
              <a:spcAft>
                <a:spcPct val="0"/>
              </a:spcAft>
              <a:buClrTx/>
              <a:buSzTx/>
              <a:buNone/>
            </a:pPr>
            <a:r>
              <a:rPr lang="en-US" altLang="en-US" sz="2000">
                <a:solidFill>
                  <a:srgbClr val="000000"/>
                </a:solidFill>
                <a:latin typeface="Tahoma" panose="020B0604030504040204" pitchFamily="34" charset="0"/>
              </a:rPr>
              <a:t>2</a:t>
            </a:r>
          </a:p>
        </p:txBody>
      </p:sp>
      <p:sp>
        <p:nvSpPr>
          <p:cNvPr id="52236" name="Text Box 13"/>
          <p:cNvSpPr txBox="1">
            <a:spLocks noChangeArrowheads="1"/>
          </p:cNvSpPr>
          <p:nvPr/>
        </p:nvSpPr>
        <p:spPr bwMode="auto">
          <a:xfrm>
            <a:off x="5735639" y="4003676"/>
            <a:ext cx="31527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0" fontAlgn="base" hangingPunct="0">
              <a:lnSpc>
                <a:spcPct val="100000"/>
              </a:lnSpc>
              <a:spcBef>
                <a:spcPct val="0"/>
              </a:spcBef>
              <a:spcAft>
                <a:spcPct val="0"/>
              </a:spcAft>
              <a:buClrTx/>
              <a:buSzTx/>
              <a:buNone/>
            </a:pPr>
            <a:r>
              <a:rPr lang="en-US" altLang="en-US" sz="1800">
                <a:solidFill>
                  <a:srgbClr val="CC0000"/>
                </a:solidFill>
                <a:latin typeface="Tahoma" panose="020B0604030504040204" pitchFamily="34" charset="0"/>
              </a:rPr>
              <a:t>event causing state transition</a:t>
            </a:r>
            <a:endParaRPr lang="en-US" altLang="en-US" sz="2400">
              <a:solidFill>
                <a:srgbClr val="CC0000"/>
              </a:solidFill>
              <a:latin typeface="Tahoma" panose="020B0604030504040204" pitchFamily="34" charset="0"/>
            </a:endParaRPr>
          </a:p>
        </p:txBody>
      </p:sp>
      <p:sp>
        <p:nvSpPr>
          <p:cNvPr id="52237" name="Text Box 14"/>
          <p:cNvSpPr txBox="1">
            <a:spLocks noChangeArrowheads="1"/>
          </p:cNvSpPr>
          <p:nvPr/>
        </p:nvSpPr>
        <p:spPr bwMode="auto">
          <a:xfrm>
            <a:off x="5662613" y="4298951"/>
            <a:ext cx="34210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0" fontAlgn="base" hangingPunct="0">
              <a:lnSpc>
                <a:spcPct val="100000"/>
              </a:lnSpc>
              <a:spcBef>
                <a:spcPct val="0"/>
              </a:spcBef>
              <a:spcAft>
                <a:spcPct val="0"/>
              </a:spcAft>
              <a:buClrTx/>
              <a:buSzTx/>
              <a:buNone/>
            </a:pPr>
            <a:r>
              <a:rPr lang="en-US" altLang="en-US" sz="1800">
                <a:solidFill>
                  <a:srgbClr val="CC0000"/>
                </a:solidFill>
                <a:latin typeface="Tahoma" panose="020B0604030504040204" pitchFamily="34" charset="0"/>
              </a:rPr>
              <a:t>actions taken on state transition</a:t>
            </a:r>
            <a:endParaRPr lang="en-US" altLang="en-US" sz="2400">
              <a:solidFill>
                <a:srgbClr val="CC0000"/>
              </a:solidFill>
              <a:latin typeface="Tahoma" panose="020B0604030504040204" pitchFamily="34" charset="0"/>
            </a:endParaRPr>
          </a:p>
        </p:txBody>
      </p:sp>
      <p:sp>
        <p:nvSpPr>
          <p:cNvPr id="52238" name="Line 15"/>
          <p:cNvSpPr>
            <a:spLocks noChangeShapeType="1"/>
          </p:cNvSpPr>
          <p:nvPr/>
        </p:nvSpPr>
        <p:spPr bwMode="auto">
          <a:xfrm>
            <a:off x="5629276" y="4352925"/>
            <a:ext cx="3381375"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1600">
              <a:solidFill>
                <a:srgbClr val="000000"/>
              </a:solidFill>
              <a:latin typeface="Tahoma" panose="020B0604030504040204" pitchFamily="34" charset="0"/>
              <a:ea typeface="MS PGothic" panose="020B0600070205080204" pitchFamily="34" charset="-128"/>
            </a:endParaRPr>
          </a:p>
        </p:txBody>
      </p:sp>
      <p:sp>
        <p:nvSpPr>
          <p:cNvPr id="52239" name="Rectangle 16"/>
          <p:cNvSpPr>
            <a:spLocks noChangeArrowheads="1"/>
          </p:cNvSpPr>
          <p:nvPr/>
        </p:nvSpPr>
        <p:spPr bwMode="auto">
          <a:xfrm>
            <a:off x="1647826" y="4686300"/>
            <a:ext cx="2771775"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r" eaLnBrk="0" fontAlgn="base" hangingPunct="0">
              <a:spcAft>
                <a:spcPct val="0"/>
              </a:spcAft>
              <a:buNone/>
            </a:pPr>
            <a:r>
              <a:rPr lang="en-US" altLang="en-US" sz="1800">
                <a:solidFill>
                  <a:srgbClr val="CC0000"/>
                </a:solidFill>
                <a:latin typeface="Tahoma" panose="020B0604030504040204" pitchFamily="34" charset="0"/>
              </a:rPr>
              <a:t>state:</a:t>
            </a:r>
            <a:r>
              <a:rPr lang="en-US" altLang="en-US" sz="1800">
                <a:solidFill>
                  <a:srgbClr val="000000"/>
                </a:solidFill>
                <a:latin typeface="Tahoma" panose="020B0604030504040204" pitchFamily="34" charset="0"/>
              </a:rPr>
              <a:t> when in this </a:t>
            </a:r>
            <a:r>
              <a:rPr lang="ja-JP" altLang="en-US" sz="1800">
                <a:solidFill>
                  <a:srgbClr val="000000"/>
                </a:solidFill>
                <a:latin typeface="Tahoma" panose="020B0604030504040204" pitchFamily="34" charset="0"/>
              </a:rPr>
              <a:t>“</a:t>
            </a:r>
            <a:r>
              <a:rPr lang="en-US" altLang="ja-JP" sz="1800">
                <a:solidFill>
                  <a:srgbClr val="000000"/>
                </a:solidFill>
                <a:latin typeface="Tahoma" panose="020B0604030504040204" pitchFamily="34" charset="0"/>
              </a:rPr>
              <a:t>state</a:t>
            </a:r>
            <a:r>
              <a:rPr lang="ja-JP" altLang="en-US" sz="1800">
                <a:solidFill>
                  <a:srgbClr val="000000"/>
                </a:solidFill>
                <a:latin typeface="Tahoma" panose="020B0604030504040204" pitchFamily="34" charset="0"/>
              </a:rPr>
              <a:t>”</a:t>
            </a:r>
            <a:r>
              <a:rPr lang="en-US" altLang="ja-JP" sz="1800">
                <a:solidFill>
                  <a:srgbClr val="000000"/>
                </a:solidFill>
                <a:latin typeface="Tahoma" panose="020B0604030504040204" pitchFamily="34" charset="0"/>
              </a:rPr>
              <a:t> next state uniquely determined by next event</a:t>
            </a:r>
            <a:endParaRPr lang="en-US" altLang="en-US" sz="1800">
              <a:solidFill>
                <a:srgbClr val="000000"/>
              </a:solidFill>
              <a:latin typeface="Tahoma" panose="020B0604030504040204" pitchFamily="34" charset="0"/>
            </a:endParaRPr>
          </a:p>
        </p:txBody>
      </p:sp>
      <p:sp>
        <p:nvSpPr>
          <p:cNvPr id="52240" name="Freeform 17"/>
          <p:cNvSpPr>
            <a:spLocks/>
          </p:cNvSpPr>
          <p:nvPr/>
        </p:nvSpPr>
        <p:spPr bwMode="auto">
          <a:xfrm>
            <a:off x="4905375" y="5562601"/>
            <a:ext cx="95250" cy="581025"/>
          </a:xfrm>
          <a:custGeom>
            <a:avLst/>
            <a:gdLst>
              <a:gd name="T0" fmla="*/ 2147483646 w 60"/>
              <a:gd name="T1" fmla="*/ 2147483646 h 366"/>
              <a:gd name="T2" fmla="*/ 2147483646 w 60"/>
              <a:gd name="T3" fmla="*/ 0 h 366"/>
              <a:gd name="T4" fmla="*/ 0 60000 65536"/>
              <a:gd name="T5" fmla="*/ 0 60000 65536"/>
            </a:gdLst>
            <a:ahLst/>
            <a:cxnLst>
              <a:cxn ang="T4">
                <a:pos x="T0" y="T1"/>
              </a:cxn>
              <a:cxn ang="T5">
                <a:pos x="T2" y="T3"/>
              </a:cxn>
            </a:cxnLst>
            <a:rect l="0" t="0" r="r" b="b"/>
            <a:pathLst>
              <a:path w="60" h="366">
                <a:moveTo>
                  <a:pt x="48" y="366"/>
                </a:moveTo>
                <a:cubicBezTo>
                  <a:pt x="0" y="204"/>
                  <a:pt x="60" y="55"/>
                  <a:pt x="60" y="0"/>
                </a:cubicBezTo>
              </a:path>
            </a:pathLst>
          </a:custGeom>
          <a:noFill/>
          <a:ln w="28575" cap="flat" cmpd="sng">
            <a:solidFill>
              <a:srgbClr val="CC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1600">
              <a:solidFill>
                <a:srgbClr val="000000"/>
              </a:solidFill>
              <a:latin typeface="Tahoma" panose="020B0604030504040204" pitchFamily="34" charset="0"/>
              <a:ea typeface="MS PGothic" panose="020B0600070205080204" pitchFamily="34" charset="-128"/>
            </a:endParaRPr>
          </a:p>
        </p:txBody>
      </p:sp>
      <p:sp>
        <p:nvSpPr>
          <p:cNvPr id="52241" name="Freeform 18"/>
          <p:cNvSpPr>
            <a:spLocks/>
          </p:cNvSpPr>
          <p:nvPr/>
        </p:nvSpPr>
        <p:spPr bwMode="auto">
          <a:xfrm flipH="1" flipV="1">
            <a:off x="10048875" y="5600701"/>
            <a:ext cx="95250" cy="581025"/>
          </a:xfrm>
          <a:custGeom>
            <a:avLst/>
            <a:gdLst>
              <a:gd name="T0" fmla="*/ 2147483646 w 60"/>
              <a:gd name="T1" fmla="*/ 2147483646 h 366"/>
              <a:gd name="T2" fmla="*/ 2147483646 w 60"/>
              <a:gd name="T3" fmla="*/ 0 h 366"/>
              <a:gd name="T4" fmla="*/ 0 60000 65536"/>
              <a:gd name="T5" fmla="*/ 0 60000 65536"/>
            </a:gdLst>
            <a:ahLst/>
            <a:cxnLst>
              <a:cxn ang="T4">
                <a:pos x="T0" y="T1"/>
              </a:cxn>
              <a:cxn ang="T5">
                <a:pos x="T2" y="T3"/>
              </a:cxn>
            </a:cxnLst>
            <a:rect l="0" t="0" r="r" b="b"/>
            <a:pathLst>
              <a:path w="60" h="366">
                <a:moveTo>
                  <a:pt x="48" y="366"/>
                </a:moveTo>
                <a:cubicBezTo>
                  <a:pt x="0" y="204"/>
                  <a:pt x="60" y="55"/>
                  <a:pt x="60" y="0"/>
                </a:cubicBezTo>
              </a:path>
            </a:pathLst>
          </a:custGeom>
          <a:noFill/>
          <a:ln w="28575" cap="flat" cmpd="sng">
            <a:solidFill>
              <a:srgbClr val="CC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1600">
              <a:solidFill>
                <a:srgbClr val="000000"/>
              </a:solidFill>
              <a:latin typeface="Tahoma" panose="020B0604030504040204" pitchFamily="34" charset="0"/>
              <a:ea typeface="MS PGothic" panose="020B0600070205080204" pitchFamily="34" charset="-128"/>
            </a:endParaRPr>
          </a:p>
        </p:txBody>
      </p:sp>
      <p:sp>
        <p:nvSpPr>
          <p:cNvPr id="52242" name="Line 19"/>
          <p:cNvSpPr>
            <a:spLocks noChangeShapeType="1"/>
          </p:cNvSpPr>
          <p:nvPr/>
        </p:nvSpPr>
        <p:spPr bwMode="auto">
          <a:xfrm>
            <a:off x="5429251" y="5305426"/>
            <a:ext cx="1571625" cy="752475"/>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1600">
              <a:solidFill>
                <a:srgbClr val="000000"/>
              </a:solidFill>
              <a:latin typeface="Tahoma" panose="020B0604030504040204" pitchFamily="34" charset="0"/>
              <a:ea typeface="MS PGothic" panose="020B0600070205080204" pitchFamily="34" charset="-128"/>
            </a:endParaRPr>
          </a:p>
        </p:txBody>
      </p:sp>
      <p:sp>
        <p:nvSpPr>
          <p:cNvPr id="52243" name="Text Box 21"/>
          <p:cNvSpPr txBox="1">
            <a:spLocks noChangeArrowheads="1"/>
          </p:cNvSpPr>
          <p:nvPr/>
        </p:nvSpPr>
        <p:spPr bwMode="auto">
          <a:xfrm>
            <a:off x="6196013" y="5099051"/>
            <a:ext cx="74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0" fontAlgn="base" hangingPunct="0">
              <a:lnSpc>
                <a:spcPct val="100000"/>
              </a:lnSpc>
              <a:spcBef>
                <a:spcPct val="0"/>
              </a:spcBef>
              <a:spcAft>
                <a:spcPct val="0"/>
              </a:spcAft>
              <a:buClrTx/>
              <a:buSzTx/>
              <a:buNone/>
            </a:pPr>
            <a:r>
              <a:rPr lang="en-US" altLang="en-US" sz="1800">
                <a:solidFill>
                  <a:srgbClr val="CC0000"/>
                </a:solidFill>
                <a:latin typeface="Tahoma" panose="020B0604030504040204" pitchFamily="34" charset="0"/>
              </a:rPr>
              <a:t>event</a:t>
            </a:r>
            <a:endParaRPr lang="en-US" altLang="en-US" sz="2400">
              <a:solidFill>
                <a:srgbClr val="CC0000"/>
              </a:solidFill>
              <a:latin typeface="Tahoma" panose="020B0604030504040204" pitchFamily="34" charset="0"/>
            </a:endParaRPr>
          </a:p>
        </p:txBody>
      </p:sp>
      <p:sp>
        <p:nvSpPr>
          <p:cNvPr id="52244" name="Text Box 22"/>
          <p:cNvSpPr txBox="1">
            <a:spLocks noChangeArrowheads="1"/>
          </p:cNvSpPr>
          <p:nvPr/>
        </p:nvSpPr>
        <p:spPr bwMode="auto">
          <a:xfrm>
            <a:off x="6156325" y="5403851"/>
            <a:ext cx="8905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0" fontAlgn="base" hangingPunct="0">
              <a:lnSpc>
                <a:spcPct val="100000"/>
              </a:lnSpc>
              <a:spcBef>
                <a:spcPct val="0"/>
              </a:spcBef>
              <a:spcAft>
                <a:spcPct val="0"/>
              </a:spcAft>
              <a:buClrTx/>
              <a:buSzTx/>
              <a:buNone/>
            </a:pPr>
            <a:r>
              <a:rPr lang="en-US" altLang="en-US" sz="1800">
                <a:solidFill>
                  <a:srgbClr val="CC0000"/>
                </a:solidFill>
                <a:latin typeface="Tahoma" panose="020B0604030504040204" pitchFamily="34" charset="0"/>
              </a:rPr>
              <a:t>actions</a:t>
            </a:r>
            <a:endParaRPr lang="en-US" altLang="en-US" sz="2400">
              <a:solidFill>
                <a:srgbClr val="CC0000"/>
              </a:solidFill>
              <a:latin typeface="Tahoma" panose="020B0604030504040204" pitchFamily="34" charset="0"/>
            </a:endParaRPr>
          </a:p>
        </p:txBody>
      </p:sp>
      <p:sp>
        <p:nvSpPr>
          <p:cNvPr id="52245" name="Line 23"/>
          <p:cNvSpPr>
            <a:spLocks noChangeShapeType="1"/>
          </p:cNvSpPr>
          <p:nvPr/>
        </p:nvSpPr>
        <p:spPr bwMode="auto">
          <a:xfrm>
            <a:off x="6105526" y="5457825"/>
            <a:ext cx="942975"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1600">
              <a:solidFill>
                <a:srgbClr val="000000"/>
              </a:solidFill>
              <a:latin typeface="Tahoma" panose="020B0604030504040204" pitchFamily="34" charset="0"/>
              <a:ea typeface="MS PGothic" panose="020B0600070205080204" pitchFamily="34" charset="-128"/>
            </a:endParaRPr>
          </a:p>
        </p:txBody>
      </p:sp>
      <p:pic>
        <p:nvPicPr>
          <p:cNvPr id="52246" name="Picture 27"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6751" y="831850"/>
            <a:ext cx="7313613" cy="13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23" name="Rectangle 28"/>
          <p:cNvSpPr>
            <a:spLocks noGrp="1" noChangeArrowheads="1"/>
          </p:cNvSpPr>
          <p:nvPr>
            <p:ph type="title"/>
          </p:nvPr>
        </p:nvSpPr>
        <p:spPr>
          <a:xfrm>
            <a:off x="1935163" y="193675"/>
            <a:ext cx="7772400" cy="889000"/>
          </a:xfrm>
        </p:spPr>
        <p:txBody>
          <a:bodyPr/>
          <a:lstStyle/>
          <a:p>
            <a:pPr>
              <a:defRPr/>
            </a:pPr>
            <a:r>
              <a:rPr lang="en-US" sz="3600">
                <a:ea typeface="ＭＳ Ｐゴシック" charset="0"/>
                <a:cs typeface="+mj-cs"/>
              </a:rPr>
              <a:t>Reliable data transfer: getting started</a:t>
            </a:r>
          </a:p>
        </p:txBody>
      </p:sp>
    </p:spTree>
    <p:extLst>
      <p:ext uri="{BB962C8B-B14F-4D97-AF65-F5344CB8AC3E}">
        <p14:creationId xmlns:p14="http://schemas.microsoft.com/office/powerpoint/2010/main" val="25472169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5"/>
          <p:cNvSpPr>
            <a:spLocks noGrp="1"/>
          </p:cNvSpPr>
          <p:nvPr>
            <p:ph type="ftr" sz="quarter" idx="11"/>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0" fontAlgn="base" hangingPunct="0">
              <a:lnSpc>
                <a:spcPct val="100000"/>
              </a:lnSpc>
              <a:spcBef>
                <a:spcPct val="0"/>
              </a:spcBef>
              <a:spcAft>
                <a:spcPct val="0"/>
              </a:spcAft>
              <a:buClrTx/>
              <a:buSzTx/>
              <a:buNone/>
            </a:pPr>
            <a:r>
              <a:rPr lang="en-US" altLang="en-US" sz="1200">
                <a:solidFill>
                  <a:srgbClr val="000000"/>
                </a:solidFill>
                <a:latin typeface="Tahoma" panose="020B0604030504040204" pitchFamily="34" charset="0"/>
              </a:rPr>
              <a:t>Transport</a:t>
            </a:r>
            <a:r>
              <a:rPr lang="en-US" altLang="en-US" sz="1400">
                <a:solidFill>
                  <a:srgbClr val="000000"/>
                </a:solidFill>
                <a:latin typeface="Tahoma" panose="020B0604030504040204" pitchFamily="34" charset="0"/>
              </a:rPr>
              <a:t> </a:t>
            </a:r>
            <a:r>
              <a:rPr lang="en-US" altLang="en-US" sz="1200">
                <a:solidFill>
                  <a:srgbClr val="000000"/>
                </a:solidFill>
                <a:latin typeface="Tahoma" panose="020B0604030504040204" pitchFamily="34" charset="0"/>
              </a:rPr>
              <a:t>Layer</a:t>
            </a:r>
          </a:p>
        </p:txBody>
      </p:sp>
      <p:sp>
        <p:nvSpPr>
          <p:cNvPr id="53251"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0" fontAlgn="base" hangingPunct="0">
              <a:lnSpc>
                <a:spcPct val="100000"/>
              </a:lnSpc>
              <a:spcBef>
                <a:spcPct val="0"/>
              </a:spcBef>
              <a:spcAft>
                <a:spcPct val="0"/>
              </a:spcAft>
              <a:buClrTx/>
              <a:buSzTx/>
              <a:buNone/>
            </a:pPr>
            <a:r>
              <a:rPr lang="en-US" altLang="en-US" sz="1200">
                <a:solidFill>
                  <a:srgbClr val="000000"/>
                </a:solidFill>
                <a:latin typeface="Tahoma" panose="020B0604030504040204" pitchFamily="34" charset="0"/>
              </a:rPr>
              <a:t>3-</a:t>
            </a:r>
            <a:fld id="{37EFDA48-1717-4B2D-846A-A67638EFFD8B}" type="slidenum">
              <a:rPr lang="en-US" altLang="en-US" sz="1200">
                <a:solidFill>
                  <a:srgbClr val="000000"/>
                </a:solidFill>
                <a:latin typeface="Tahoma" panose="020B0604030504040204" pitchFamily="34" charset="0"/>
              </a:rPr>
              <a:pPr eaLnBrk="0" fontAlgn="base" hangingPunct="0">
                <a:lnSpc>
                  <a:spcPct val="100000"/>
                </a:lnSpc>
                <a:spcBef>
                  <a:spcPct val="0"/>
                </a:spcBef>
                <a:spcAft>
                  <a:spcPct val="0"/>
                </a:spcAft>
                <a:buClrTx/>
                <a:buSzTx/>
                <a:buNone/>
              </a:pPr>
              <a:t>24</a:t>
            </a:fld>
            <a:endParaRPr lang="en-US" altLang="en-US" sz="1200">
              <a:solidFill>
                <a:srgbClr val="000000"/>
              </a:solidFill>
              <a:latin typeface="Tahoma" panose="020B0604030504040204" pitchFamily="34" charset="0"/>
            </a:endParaRPr>
          </a:p>
        </p:txBody>
      </p:sp>
      <p:sp>
        <p:nvSpPr>
          <p:cNvPr id="26628" name="Rectangle 2"/>
          <p:cNvSpPr>
            <a:spLocks noGrp="1" noChangeArrowheads="1"/>
          </p:cNvSpPr>
          <p:nvPr>
            <p:ph type="title"/>
          </p:nvPr>
        </p:nvSpPr>
        <p:spPr>
          <a:xfrm>
            <a:off x="1935163" y="188914"/>
            <a:ext cx="8001000" cy="1004887"/>
          </a:xfrm>
        </p:spPr>
        <p:txBody>
          <a:bodyPr/>
          <a:lstStyle/>
          <a:p>
            <a:pPr>
              <a:defRPr/>
            </a:pPr>
            <a:r>
              <a:rPr lang="en-US" sz="3600">
                <a:ea typeface="ＭＳ Ｐゴシック" charset="0"/>
                <a:cs typeface="+mj-cs"/>
              </a:rPr>
              <a:t>rdt1.0: </a:t>
            </a:r>
            <a:r>
              <a:rPr lang="en-US" sz="3200">
                <a:ea typeface="ＭＳ Ｐゴシック" charset="0"/>
                <a:cs typeface="+mj-cs"/>
              </a:rPr>
              <a:t>reliable transfer over a reliable channel</a:t>
            </a:r>
          </a:p>
        </p:txBody>
      </p:sp>
      <p:sp>
        <p:nvSpPr>
          <p:cNvPr id="26629" name="Rectangle 3"/>
          <p:cNvSpPr>
            <a:spLocks noGrp="1" noChangeArrowheads="1"/>
          </p:cNvSpPr>
          <p:nvPr>
            <p:ph type="body" sz="half" idx="1"/>
          </p:nvPr>
        </p:nvSpPr>
        <p:spPr>
          <a:xfrm>
            <a:off x="1955801" y="1331914"/>
            <a:ext cx="7896225" cy="3019425"/>
          </a:xfrm>
        </p:spPr>
        <p:txBody>
          <a:bodyPr/>
          <a:lstStyle/>
          <a:p>
            <a:pPr>
              <a:buFont typeface="Wingdings" charset="0"/>
              <a:buChar char="v"/>
              <a:defRPr/>
            </a:pPr>
            <a:r>
              <a:rPr lang="en-US" dirty="0" smtClean="0">
                <a:ea typeface="ＭＳ Ｐゴシック" charset="0"/>
                <a:cs typeface="+mn-cs"/>
              </a:rPr>
              <a:t>Underlying </a:t>
            </a:r>
            <a:r>
              <a:rPr lang="en-US" dirty="0">
                <a:ea typeface="ＭＳ Ｐゴシック" charset="0"/>
                <a:cs typeface="+mn-cs"/>
              </a:rPr>
              <a:t>channel perfectly reliable</a:t>
            </a:r>
          </a:p>
          <a:p>
            <a:pPr lvl="1">
              <a:buFont typeface="Wingdings" charset="0"/>
              <a:buChar char="§"/>
              <a:defRPr/>
            </a:pPr>
            <a:r>
              <a:rPr lang="en-US" dirty="0">
                <a:ea typeface="ＭＳ Ｐゴシック" charset="0"/>
              </a:rPr>
              <a:t>no bit errors</a:t>
            </a:r>
          </a:p>
          <a:p>
            <a:pPr lvl="1">
              <a:buFont typeface="Wingdings" charset="0"/>
              <a:buChar char="§"/>
              <a:defRPr/>
            </a:pPr>
            <a:r>
              <a:rPr lang="en-US" dirty="0">
                <a:ea typeface="ＭＳ Ｐゴシック" charset="0"/>
              </a:rPr>
              <a:t>no loss of packets</a:t>
            </a:r>
          </a:p>
          <a:p>
            <a:pPr>
              <a:buFont typeface="Wingdings" charset="0"/>
              <a:buChar char="v"/>
              <a:defRPr/>
            </a:pPr>
            <a:r>
              <a:rPr lang="en-US" dirty="0" smtClean="0">
                <a:ea typeface="ＭＳ Ｐゴシック" charset="0"/>
                <a:cs typeface="+mn-cs"/>
              </a:rPr>
              <a:t>Separate </a:t>
            </a:r>
            <a:r>
              <a:rPr lang="en-US" dirty="0">
                <a:ea typeface="ＭＳ Ｐゴシック" charset="0"/>
                <a:cs typeface="+mn-cs"/>
              </a:rPr>
              <a:t>FSMs for sender, receiver:</a:t>
            </a:r>
          </a:p>
          <a:p>
            <a:pPr lvl="1">
              <a:buFont typeface="Wingdings" charset="0"/>
              <a:buChar char="§"/>
              <a:defRPr/>
            </a:pPr>
            <a:r>
              <a:rPr lang="en-US" dirty="0">
                <a:ea typeface="ＭＳ Ｐゴシック" charset="0"/>
              </a:rPr>
              <a:t>sender sends data into underlying channel</a:t>
            </a:r>
          </a:p>
          <a:p>
            <a:pPr lvl="1">
              <a:buFont typeface="Wingdings" charset="0"/>
              <a:buChar char="§"/>
              <a:defRPr/>
            </a:pPr>
            <a:r>
              <a:rPr lang="en-US" dirty="0">
                <a:ea typeface="ＭＳ Ｐゴシック" charset="0"/>
              </a:rPr>
              <a:t>receiver reads data from underlying channel</a:t>
            </a:r>
          </a:p>
        </p:txBody>
      </p:sp>
      <p:sp>
        <p:nvSpPr>
          <p:cNvPr id="41989" name="Oval 4"/>
          <p:cNvSpPr>
            <a:spLocks noChangeArrowheads="1"/>
          </p:cNvSpPr>
          <p:nvPr/>
        </p:nvSpPr>
        <p:spPr bwMode="auto">
          <a:xfrm>
            <a:off x="2332039" y="4246564"/>
            <a:ext cx="955675" cy="1011237"/>
          </a:xfrm>
          <a:prstGeom prst="ellipse">
            <a:avLst/>
          </a:prstGeom>
          <a:solidFill>
            <a:srgbClr val="FFFFFF"/>
          </a:solidFill>
          <a:ln w="19050">
            <a:solidFill>
              <a:srgbClr val="000000"/>
            </a:solidFill>
            <a:round/>
            <a:headEnd/>
            <a:tailEnd/>
          </a:ln>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0" fontAlgn="base" hangingPunct="0">
              <a:lnSpc>
                <a:spcPct val="100000"/>
              </a:lnSpc>
              <a:spcBef>
                <a:spcPct val="0"/>
              </a:spcBef>
              <a:spcAft>
                <a:spcPct val="0"/>
              </a:spcAft>
              <a:buClrTx/>
              <a:buSzTx/>
              <a:buNone/>
            </a:pPr>
            <a:endParaRPr lang="en-US" altLang="en-US" sz="1600">
              <a:solidFill>
                <a:srgbClr val="000000"/>
              </a:solidFill>
              <a:latin typeface="Tahoma" panose="020B0604030504040204" pitchFamily="34" charset="0"/>
            </a:endParaRPr>
          </a:p>
        </p:txBody>
      </p:sp>
      <p:sp>
        <p:nvSpPr>
          <p:cNvPr id="41990" name="Text Box 5"/>
          <p:cNvSpPr txBox="1">
            <a:spLocks noChangeArrowheads="1"/>
          </p:cNvSpPr>
          <p:nvPr/>
        </p:nvSpPr>
        <p:spPr bwMode="auto">
          <a:xfrm>
            <a:off x="2268538" y="4332288"/>
            <a:ext cx="1098550"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0" fontAlgn="base" hangingPunct="0">
              <a:lnSpc>
                <a:spcPct val="100000"/>
              </a:lnSpc>
              <a:spcBef>
                <a:spcPct val="0"/>
              </a:spcBef>
              <a:spcAft>
                <a:spcPct val="0"/>
              </a:spcAft>
              <a:buClrTx/>
              <a:buSzTx/>
              <a:buNone/>
            </a:pPr>
            <a:r>
              <a:rPr lang="en-US" altLang="en-US" sz="1600">
                <a:solidFill>
                  <a:srgbClr val="000000"/>
                </a:solidFill>
                <a:latin typeface="Arial" panose="020B0604020202020204" pitchFamily="34" charset="0"/>
              </a:rPr>
              <a:t>Wait for call from above</a:t>
            </a:r>
            <a:endParaRPr lang="en-US" altLang="en-US" sz="1600">
              <a:solidFill>
                <a:srgbClr val="000000"/>
              </a:solidFill>
              <a:latin typeface="Times New Roman" panose="02020603050405020304" pitchFamily="18" charset="0"/>
            </a:endParaRPr>
          </a:p>
        </p:txBody>
      </p:sp>
      <p:sp>
        <p:nvSpPr>
          <p:cNvPr id="41991" name="Freeform 6"/>
          <p:cNvSpPr>
            <a:spLocks/>
          </p:cNvSpPr>
          <p:nvPr/>
        </p:nvSpPr>
        <p:spPr bwMode="auto">
          <a:xfrm>
            <a:off x="3141664" y="4230688"/>
            <a:ext cx="611187" cy="1027112"/>
          </a:xfrm>
          <a:custGeom>
            <a:avLst/>
            <a:gdLst>
              <a:gd name="T0" fmla="*/ 0 w 735"/>
              <a:gd name="T1" fmla="*/ 2147483646 h 1080"/>
              <a:gd name="T2" fmla="*/ 0 w 735"/>
              <a:gd name="T3" fmla="*/ 2147483646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1600">
              <a:solidFill>
                <a:srgbClr val="000000"/>
              </a:solidFill>
              <a:latin typeface="Tahoma" panose="020B0604030504040204" pitchFamily="34" charset="0"/>
              <a:ea typeface="MS PGothic" panose="020B0600070205080204" pitchFamily="34" charset="-128"/>
            </a:endParaRPr>
          </a:p>
        </p:txBody>
      </p:sp>
      <p:sp>
        <p:nvSpPr>
          <p:cNvPr id="41992" name="Text Box 7"/>
          <p:cNvSpPr txBox="1">
            <a:spLocks noChangeArrowheads="1"/>
          </p:cNvSpPr>
          <p:nvPr/>
        </p:nvSpPr>
        <p:spPr bwMode="auto">
          <a:xfrm>
            <a:off x="3594101" y="4754564"/>
            <a:ext cx="2682875"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0" fontAlgn="base" hangingPunct="0">
              <a:lnSpc>
                <a:spcPct val="100000"/>
              </a:lnSpc>
              <a:spcBef>
                <a:spcPct val="0"/>
              </a:spcBef>
              <a:spcAft>
                <a:spcPct val="0"/>
              </a:spcAft>
              <a:buClrTx/>
              <a:buSzTx/>
              <a:buNone/>
            </a:pPr>
            <a:r>
              <a:rPr lang="en-US" altLang="en-US" sz="1600">
                <a:solidFill>
                  <a:srgbClr val="000000"/>
                </a:solidFill>
                <a:latin typeface="Arial" panose="020B0604020202020204" pitchFamily="34" charset="0"/>
              </a:rPr>
              <a:t>packet = make_pkt(data)</a:t>
            </a:r>
          </a:p>
          <a:p>
            <a:pPr eaLnBrk="0" fontAlgn="base" hangingPunct="0">
              <a:lnSpc>
                <a:spcPct val="100000"/>
              </a:lnSpc>
              <a:spcBef>
                <a:spcPct val="0"/>
              </a:spcBef>
              <a:spcAft>
                <a:spcPct val="0"/>
              </a:spcAft>
              <a:buClrTx/>
              <a:buSzTx/>
              <a:buNone/>
            </a:pPr>
            <a:r>
              <a:rPr lang="en-US" altLang="en-US" sz="1600">
                <a:solidFill>
                  <a:srgbClr val="000000"/>
                </a:solidFill>
                <a:latin typeface="Arial" panose="020B0604020202020204" pitchFamily="34" charset="0"/>
              </a:rPr>
              <a:t>udt_send(packet)</a:t>
            </a:r>
            <a:endParaRPr lang="en-US" altLang="en-US" sz="1600">
              <a:solidFill>
                <a:srgbClr val="000000"/>
              </a:solidFill>
              <a:latin typeface="Times New Roman" panose="02020603050405020304" pitchFamily="18" charset="0"/>
            </a:endParaRPr>
          </a:p>
        </p:txBody>
      </p:sp>
      <p:sp>
        <p:nvSpPr>
          <p:cNvPr id="41993" name="Text Box 8"/>
          <p:cNvSpPr txBox="1">
            <a:spLocks noChangeArrowheads="1"/>
          </p:cNvSpPr>
          <p:nvPr/>
        </p:nvSpPr>
        <p:spPr bwMode="auto">
          <a:xfrm>
            <a:off x="3552825" y="4287839"/>
            <a:ext cx="22558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0" fontAlgn="base" hangingPunct="0">
              <a:lnSpc>
                <a:spcPct val="100000"/>
              </a:lnSpc>
              <a:spcBef>
                <a:spcPct val="0"/>
              </a:spcBef>
              <a:spcAft>
                <a:spcPct val="0"/>
              </a:spcAft>
              <a:buClrTx/>
              <a:buSzTx/>
              <a:buNone/>
            </a:pPr>
            <a:r>
              <a:rPr lang="en-US" altLang="en-US" sz="1600">
                <a:solidFill>
                  <a:srgbClr val="000000"/>
                </a:solidFill>
                <a:latin typeface="Arial" panose="020B0604020202020204" pitchFamily="34" charset="0"/>
              </a:rPr>
              <a:t>rdt_send(data)</a:t>
            </a:r>
            <a:endParaRPr lang="en-US" altLang="en-US" sz="1600">
              <a:solidFill>
                <a:srgbClr val="000000"/>
              </a:solidFill>
              <a:latin typeface="Times New Roman" panose="02020603050405020304" pitchFamily="18" charset="0"/>
            </a:endParaRPr>
          </a:p>
        </p:txBody>
      </p:sp>
      <p:sp>
        <p:nvSpPr>
          <p:cNvPr id="41994" name="Line 9"/>
          <p:cNvSpPr>
            <a:spLocks noChangeShapeType="1"/>
          </p:cNvSpPr>
          <p:nvPr/>
        </p:nvSpPr>
        <p:spPr bwMode="auto">
          <a:xfrm>
            <a:off x="3652839" y="4630738"/>
            <a:ext cx="129698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1600">
              <a:solidFill>
                <a:srgbClr val="000000"/>
              </a:solidFill>
              <a:latin typeface="Tahoma" panose="020B0604030504040204" pitchFamily="34" charset="0"/>
              <a:ea typeface="MS PGothic" panose="020B0600070205080204" pitchFamily="34" charset="-128"/>
            </a:endParaRPr>
          </a:p>
        </p:txBody>
      </p:sp>
      <p:sp>
        <p:nvSpPr>
          <p:cNvPr id="41995" name="Line 10"/>
          <p:cNvSpPr>
            <a:spLocks noChangeShapeType="1"/>
          </p:cNvSpPr>
          <p:nvPr/>
        </p:nvSpPr>
        <p:spPr bwMode="auto">
          <a:xfrm>
            <a:off x="2008188" y="4230689"/>
            <a:ext cx="385762" cy="242887"/>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1600">
              <a:solidFill>
                <a:srgbClr val="000000"/>
              </a:solidFill>
              <a:latin typeface="Tahoma" panose="020B0604030504040204" pitchFamily="34" charset="0"/>
              <a:ea typeface="MS PGothic" panose="020B0600070205080204" pitchFamily="34" charset="-128"/>
            </a:endParaRPr>
          </a:p>
        </p:txBody>
      </p:sp>
      <p:sp>
        <p:nvSpPr>
          <p:cNvPr id="41996" name="Text Box 11"/>
          <p:cNvSpPr txBox="1">
            <a:spLocks noChangeArrowheads="1"/>
          </p:cNvSpPr>
          <p:nvPr/>
        </p:nvSpPr>
        <p:spPr bwMode="auto">
          <a:xfrm>
            <a:off x="7859713" y="4613276"/>
            <a:ext cx="248761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0" fontAlgn="base" hangingPunct="0">
              <a:lnSpc>
                <a:spcPct val="100000"/>
              </a:lnSpc>
              <a:spcBef>
                <a:spcPct val="0"/>
              </a:spcBef>
              <a:spcAft>
                <a:spcPct val="0"/>
              </a:spcAft>
              <a:buClrTx/>
              <a:buSzTx/>
              <a:buNone/>
            </a:pPr>
            <a:r>
              <a:rPr lang="en-US" altLang="en-US" sz="1600">
                <a:solidFill>
                  <a:srgbClr val="000000"/>
                </a:solidFill>
                <a:latin typeface="Arial" panose="020B0604020202020204" pitchFamily="34" charset="0"/>
              </a:rPr>
              <a:t>extract (packet,data)</a:t>
            </a:r>
          </a:p>
          <a:p>
            <a:pPr eaLnBrk="0" fontAlgn="base" hangingPunct="0">
              <a:lnSpc>
                <a:spcPct val="100000"/>
              </a:lnSpc>
              <a:spcBef>
                <a:spcPct val="0"/>
              </a:spcBef>
              <a:spcAft>
                <a:spcPct val="0"/>
              </a:spcAft>
              <a:buClrTx/>
              <a:buSzTx/>
              <a:buNone/>
            </a:pPr>
            <a:r>
              <a:rPr lang="en-US" altLang="en-US" sz="1600">
                <a:solidFill>
                  <a:srgbClr val="000000"/>
                </a:solidFill>
                <a:latin typeface="Arial" panose="020B0604020202020204" pitchFamily="34" charset="0"/>
              </a:rPr>
              <a:t>deliver_data(data)</a:t>
            </a:r>
            <a:endParaRPr lang="en-US" altLang="en-US" sz="1600">
              <a:solidFill>
                <a:srgbClr val="000000"/>
              </a:solidFill>
              <a:latin typeface="Times New Roman" panose="02020603050405020304" pitchFamily="18" charset="0"/>
            </a:endParaRPr>
          </a:p>
        </p:txBody>
      </p:sp>
      <p:sp>
        <p:nvSpPr>
          <p:cNvPr id="41997" name="Oval 12"/>
          <p:cNvSpPr>
            <a:spLocks noChangeArrowheads="1"/>
          </p:cNvSpPr>
          <p:nvPr/>
        </p:nvSpPr>
        <p:spPr bwMode="auto">
          <a:xfrm>
            <a:off x="6640514" y="4232275"/>
            <a:ext cx="955675" cy="1011238"/>
          </a:xfrm>
          <a:prstGeom prst="ellipse">
            <a:avLst/>
          </a:prstGeom>
          <a:solidFill>
            <a:srgbClr val="FFFFFF"/>
          </a:solidFill>
          <a:ln w="19050">
            <a:solidFill>
              <a:srgbClr val="000000"/>
            </a:solidFill>
            <a:round/>
            <a:headEnd/>
            <a:tailEnd/>
          </a:ln>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0" fontAlgn="base" hangingPunct="0">
              <a:lnSpc>
                <a:spcPct val="100000"/>
              </a:lnSpc>
              <a:spcBef>
                <a:spcPct val="0"/>
              </a:spcBef>
              <a:spcAft>
                <a:spcPct val="0"/>
              </a:spcAft>
              <a:buClrTx/>
              <a:buSzTx/>
              <a:buNone/>
            </a:pPr>
            <a:endParaRPr lang="en-US" altLang="en-US" sz="1600">
              <a:solidFill>
                <a:srgbClr val="000000"/>
              </a:solidFill>
              <a:latin typeface="Tahoma" panose="020B0604030504040204" pitchFamily="34" charset="0"/>
            </a:endParaRPr>
          </a:p>
        </p:txBody>
      </p:sp>
      <p:sp>
        <p:nvSpPr>
          <p:cNvPr id="41998" name="Text Box 13"/>
          <p:cNvSpPr txBox="1">
            <a:spLocks noChangeArrowheads="1"/>
          </p:cNvSpPr>
          <p:nvPr/>
        </p:nvSpPr>
        <p:spPr bwMode="auto">
          <a:xfrm>
            <a:off x="6577013" y="4318001"/>
            <a:ext cx="1098550"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0" fontAlgn="base" hangingPunct="0">
              <a:lnSpc>
                <a:spcPct val="100000"/>
              </a:lnSpc>
              <a:spcBef>
                <a:spcPct val="0"/>
              </a:spcBef>
              <a:spcAft>
                <a:spcPct val="0"/>
              </a:spcAft>
              <a:buClrTx/>
              <a:buSzTx/>
              <a:buNone/>
            </a:pPr>
            <a:r>
              <a:rPr lang="en-US" altLang="en-US" sz="1600">
                <a:solidFill>
                  <a:srgbClr val="000000"/>
                </a:solidFill>
                <a:latin typeface="Arial" panose="020B0604020202020204" pitchFamily="34" charset="0"/>
              </a:rPr>
              <a:t>Wait for call from below</a:t>
            </a:r>
            <a:endParaRPr lang="en-US" altLang="en-US" sz="1600">
              <a:solidFill>
                <a:srgbClr val="000000"/>
              </a:solidFill>
              <a:latin typeface="Times New Roman" panose="02020603050405020304" pitchFamily="18" charset="0"/>
            </a:endParaRPr>
          </a:p>
        </p:txBody>
      </p:sp>
      <p:sp>
        <p:nvSpPr>
          <p:cNvPr id="41999" name="Freeform 14"/>
          <p:cNvSpPr>
            <a:spLocks/>
          </p:cNvSpPr>
          <p:nvPr/>
        </p:nvSpPr>
        <p:spPr bwMode="auto">
          <a:xfrm>
            <a:off x="7450139" y="4216401"/>
            <a:ext cx="611187" cy="1027113"/>
          </a:xfrm>
          <a:custGeom>
            <a:avLst/>
            <a:gdLst>
              <a:gd name="T0" fmla="*/ 0 w 735"/>
              <a:gd name="T1" fmla="*/ 2147483646 h 1080"/>
              <a:gd name="T2" fmla="*/ 0 w 735"/>
              <a:gd name="T3" fmla="*/ 2147483646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1600">
              <a:solidFill>
                <a:srgbClr val="000000"/>
              </a:solidFill>
              <a:latin typeface="Tahoma" panose="020B0604030504040204" pitchFamily="34" charset="0"/>
              <a:ea typeface="MS PGothic" panose="020B0600070205080204" pitchFamily="34" charset="-128"/>
            </a:endParaRPr>
          </a:p>
        </p:txBody>
      </p:sp>
      <p:sp>
        <p:nvSpPr>
          <p:cNvPr id="42000" name="Text Box 15"/>
          <p:cNvSpPr txBox="1">
            <a:spLocks noChangeArrowheads="1"/>
          </p:cNvSpPr>
          <p:nvPr/>
        </p:nvSpPr>
        <p:spPr bwMode="auto">
          <a:xfrm>
            <a:off x="7861300" y="4273551"/>
            <a:ext cx="22558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0" fontAlgn="base" hangingPunct="0">
              <a:lnSpc>
                <a:spcPct val="100000"/>
              </a:lnSpc>
              <a:spcBef>
                <a:spcPct val="0"/>
              </a:spcBef>
              <a:spcAft>
                <a:spcPct val="0"/>
              </a:spcAft>
              <a:buClrTx/>
              <a:buSzTx/>
              <a:buNone/>
            </a:pPr>
            <a:endParaRPr lang="en-US" altLang="en-US" sz="1600">
              <a:solidFill>
                <a:srgbClr val="000000"/>
              </a:solidFill>
              <a:latin typeface="Times New Roman" panose="02020603050405020304" pitchFamily="18" charset="0"/>
            </a:endParaRPr>
          </a:p>
        </p:txBody>
      </p:sp>
      <p:sp>
        <p:nvSpPr>
          <p:cNvPr id="42001" name="Line 16"/>
          <p:cNvSpPr>
            <a:spLocks noChangeShapeType="1"/>
          </p:cNvSpPr>
          <p:nvPr/>
        </p:nvSpPr>
        <p:spPr bwMode="auto">
          <a:xfrm>
            <a:off x="7961314" y="4616450"/>
            <a:ext cx="129698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1600">
              <a:solidFill>
                <a:srgbClr val="000000"/>
              </a:solidFill>
              <a:latin typeface="Tahoma" panose="020B0604030504040204" pitchFamily="34" charset="0"/>
              <a:ea typeface="MS PGothic" panose="020B0600070205080204" pitchFamily="34" charset="-128"/>
            </a:endParaRPr>
          </a:p>
        </p:txBody>
      </p:sp>
      <p:sp>
        <p:nvSpPr>
          <p:cNvPr id="42002" name="Line 17"/>
          <p:cNvSpPr>
            <a:spLocks noChangeShapeType="1"/>
          </p:cNvSpPr>
          <p:nvPr/>
        </p:nvSpPr>
        <p:spPr bwMode="auto">
          <a:xfrm>
            <a:off x="6316663" y="4216400"/>
            <a:ext cx="385762" cy="242888"/>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1600">
              <a:solidFill>
                <a:srgbClr val="000000"/>
              </a:solidFill>
              <a:latin typeface="Tahoma" panose="020B0604030504040204" pitchFamily="34" charset="0"/>
              <a:ea typeface="MS PGothic" panose="020B0600070205080204" pitchFamily="34" charset="-128"/>
            </a:endParaRPr>
          </a:p>
        </p:txBody>
      </p:sp>
      <p:sp>
        <p:nvSpPr>
          <p:cNvPr id="26644" name="Rectangle 18"/>
          <p:cNvSpPr>
            <a:spLocks noChangeArrowheads="1"/>
          </p:cNvSpPr>
          <p:nvPr/>
        </p:nvSpPr>
        <p:spPr bwMode="auto">
          <a:xfrm>
            <a:off x="7875588" y="4292600"/>
            <a:ext cx="15414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0" fontAlgn="base" hangingPunct="0">
              <a:lnSpc>
                <a:spcPct val="100000"/>
              </a:lnSpc>
              <a:spcBef>
                <a:spcPct val="0"/>
              </a:spcBef>
              <a:spcAft>
                <a:spcPct val="0"/>
              </a:spcAft>
              <a:buClrTx/>
              <a:buSzTx/>
              <a:buNone/>
            </a:pPr>
            <a:r>
              <a:rPr lang="en-US" altLang="en-US" sz="1600">
                <a:solidFill>
                  <a:srgbClr val="000000"/>
                </a:solidFill>
                <a:latin typeface="Arial" panose="020B0604020202020204" pitchFamily="34" charset="0"/>
              </a:rPr>
              <a:t>rdt_rcv(packet)</a:t>
            </a:r>
          </a:p>
        </p:txBody>
      </p:sp>
      <p:sp>
        <p:nvSpPr>
          <p:cNvPr id="26645" name="Text Box 19"/>
          <p:cNvSpPr txBox="1">
            <a:spLocks noChangeArrowheads="1"/>
          </p:cNvSpPr>
          <p:nvPr/>
        </p:nvSpPr>
        <p:spPr bwMode="auto">
          <a:xfrm>
            <a:off x="3640139" y="5540375"/>
            <a:ext cx="1089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0" fontAlgn="base" hangingPunct="0">
              <a:lnSpc>
                <a:spcPct val="100000"/>
              </a:lnSpc>
              <a:spcBef>
                <a:spcPct val="0"/>
              </a:spcBef>
              <a:spcAft>
                <a:spcPct val="0"/>
              </a:spcAft>
              <a:buClrTx/>
              <a:buSzTx/>
              <a:buNone/>
            </a:pPr>
            <a:r>
              <a:rPr lang="en-US" altLang="en-US" sz="2400">
                <a:solidFill>
                  <a:srgbClr val="CC0000"/>
                </a:solidFill>
                <a:latin typeface="Tahoma" panose="020B0604030504040204" pitchFamily="34" charset="0"/>
              </a:rPr>
              <a:t>sender</a:t>
            </a:r>
          </a:p>
        </p:txBody>
      </p:sp>
      <p:sp>
        <p:nvSpPr>
          <p:cNvPr id="26646" name="Text Box 20"/>
          <p:cNvSpPr txBox="1">
            <a:spLocks noChangeArrowheads="1"/>
          </p:cNvSpPr>
          <p:nvPr/>
        </p:nvSpPr>
        <p:spPr bwMode="auto">
          <a:xfrm>
            <a:off x="7485064" y="5537200"/>
            <a:ext cx="1247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0" fontAlgn="base" hangingPunct="0">
              <a:lnSpc>
                <a:spcPct val="100000"/>
              </a:lnSpc>
              <a:spcBef>
                <a:spcPct val="0"/>
              </a:spcBef>
              <a:spcAft>
                <a:spcPct val="0"/>
              </a:spcAft>
              <a:buClrTx/>
              <a:buSzTx/>
              <a:buNone/>
            </a:pPr>
            <a:r>
              <a:rPr lang="en-US" altLang="en-US" sz="2400">
                <a:solidFill>
                  <a:srgbClr val="CC0000"/>
                </a:solidFill>
                <a:latin typeface="Tahoma" panose="020B0604030504040204" pitchFamily="34" charset="0"/>
              </a:rPr>
              <a:t>receiver</a:t>
            </a:r>
          </a:p>
        </p:txBody>
      </p:sp>
      <p:pic>
        <p:nvPicPr>
          <p:cNvPr id="53271" name="Picture 21"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2951" y="904875"/>
            <a:ext cx="73136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64796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9">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8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99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99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99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99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99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199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64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199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99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99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999"/>
                                        </p:tgtEl>
                                        <p:attrNameLst>
                                          <p:attrName>style.visibility</p:attrName>
                                        </p:attrNameLst>
                                      </p:cBhvr>
                                      <p:to>
                                        <p:strVal val="visible"/>
                                      </p:to>
                                    </p:set>
                                  </p:childTnLst>
                                </p:cTn>
                              </p:par>
                              <p:par>
                                <p:cTn id="39" presetID="1" presetClass="entr" presetSubtype="0" fill="hold" grpId="0" nodeType="withEffect" nodePh="1">
                                  <p:stCondLst>
                                    <p:cond delay="0"/>
                                  </p:stCondLst>
                                  <p:endCondLst>
                                    <p:cond evt="begin" delay="0">
                                      <p:tn val="39"/>
                                    </p:cond>
                                  </p:endCondLst>
                                  <p:childTnLst>
                                    <p:set>
                                      <p:cBhvr>
                                        <p:cTn id="40" dur="1" fill="hold">
                                          <p:stCondLst>
                                            <p:cond delay="0"/>
                                          </p:stCondLst>
                                        </p:cTn>
                                        <p:tgtEl>
                                          <p:spTgt spid="4200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00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200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64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6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9" grpId="0" animBg="1"/>
      <p:bldP spid="41990" grpId="0"/>
      <p:bldP spid="41992" grpId="0"/>
      <p:bldP spid="41993" grpId="0"/>
      <p:bldP spid="41996" grpId="0"/>
      <p:bldP spid="41997" grpId="0" animBg="1"/>
      <p:bldP spid="41998" grpId="0"/>
      <p:bldP spid="42000" grpId="0"/>
      <p:bldP spid="26644" grpId="0"/>
      <p:bldP spid="26645" grpId="0"/>
      <p:bldP spid="2664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p:cNvSpPr>
            <a:spLocks noGrp="1"/>
          </p:cNvSpPr>
          <p:nvPr>
            <p:ph sz="half" idx="1"/>
          </p:nvPr>
        </p:nvSpPr>
        <p:spPr>
          <a:xfrm>
            <a:off x="2057400" y="1600200"/>
            <a:ext cx="7558088" cy="4648200"/>
          </a:xfrm>
        </p:spPr>
        <p:txBody>
          <a:bodyPr/>
          <a:lstStyle/>
          <a:p>
            <a:r>
              <a:rPr lang="en-US" altLang="en-US" smtClean="0"/>
              <a:t>No connection establishment (which can add delay)</a:t>
            </a:r>
          </a:p>
          <a:p>
            <a:r>
              <a:rPr lang="en-US" altLang="en-US" smtClean="0"/>
              <a:t>Simple: no connection state at sender, receiver</a:t>
            </a:r>
          </a:p>
          <a:p>
            <a:r>
              <a:rPr lang="en-US" altLang="en-US" smtClean="0"/>
              <a:t>Small header size</a:t>
            </a:r>
          </a:p>
          <a:p>
            <a:r>
              <a:rPr lang="en-US" altLang="en-US" smtClean="0"/>
              <a:t>No congestion control: UDP can blast away as fast as desired</a:t>
            </a:r>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en-US">
                <a:solidFill>
                  <a:srgbClr val="000000"/>
                </a:solidFill>
              </a:rPr>
              <a:t>Transport</a:t>
            </a:r>
            <a:r>
              <a:rPr lang="en-US" sz="1400">
                <a:solidFill>
                  <a:srgbClr val="000000"/>
                </a:solidFill>
              </a:rPr>
              <a:t> </a:t>
            </a:r>
            <a:r>
              <a:rPr lang="en-US">
                <a:solidFill>
                  <a:srgbClr val="000000"/>
                </a:solidFill>
              </a:rPr>
              <a:t>Layer</a:t>
            </a:r>
            <a:endParaRPr lang="en-US">
              <a:solidFill>
                <a:srgbClr val="000000"/>
              </a:solidFill>
            </a:endParaRPr>
          </a:p>
        </p:txBody>
      </p:sp>
      <p:sp>
        <p:nvSpPr>
          <p:cNvPr id="37892" name="Slide Number Placeholder 5"/>
          <p:cNvSpPr>
            <a:spLocks noGrp="1"/>
          </p:cNvSpPr>
          <p:nvPr>
            <p:ph type="sldNum" sz="quarter" idx="12"/>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0" fontAlgn="base" hangingPunct="0">
              <a:lnSpc>
                <a:spcPct val="100000"/>
              </a:lnSpc>
              <a:spcBef>
                <a:spcPct val="0"/>
              </a:spcBef>
              <a:spcAft>
                <a:spcPct val="0"/>
              </a:spcAft>
              <a:buClrTx/>
              <a:buSzTx/>
              <a:buNone/>
            </a:pPr>
            <a:r>
              <a:rPr lang="en-US" altLang="en-US" sz="1200">
                <a:solidFill>
                  <a:srgbClr val="000000"/>
                </a:solidFill>
                <a:latin typeface="Tahoma" panose="020B0604030504040204" pitchFamily="34" charset="0"/>
              </a:rPr>
              <a:t>3-</a:t>
            </a:r>
            <a:fld id="{3A0DF3EC-768D-4ECD-935B-675E8BE6753B}" type="slidenum">
              <a:rPr lang="en-US" altLang="en-US" sz="1200">
                <a:solidFill>
                  <a:srgbClr val="000000"/>
                </a:solidFill>
                <a:latin typeface="Tahoma" panose="020B0604030504040204" pitchFamily="34" charset="0"/>
              </a:rPr>
              <a:pPr eaLnBrk="0" fontAlgn="base" hangingPunct="0">
                <a:lnSpc>
                  <a:spcPct val="100000"/>
                </a:lnSpc>
                <a:spcBef>
                  <a:spcPct val="0"/>
                </a:spcBef>
                <a:spcAft>
                  <a:spcPct val="0"/>
                </a:spcAft>
                <a:buClrTx/>
                <a:buSzTx/>
                <a:buNone/>
              </a:pPr>
              <a:t>3</a:t>
            </a:fld>
            <a:endParaRPr lang="en-US" altLang="en-US" sz="1200">
              <a:solidFill>
                <a:srgbClr val="000000"/>
              </a:solidFill>
              <a:latin typeface="Tahoma" panose="020B0604030504040204" pitchFamily="34" charset="0"/>
            </a:endParaRPr>
          </a:p>
        </p:txBody>
      </p:sp>
      <p:pic>
        <p:nvPicPr>
          <p:cNvPr id="37893" name="Picture 10" descr="underline_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1" y="847725"/>
            <a:ext cx="82280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p:cNvSpPr txBox="1">
            <a:spLocks noChangeArrowheads="1"/>
          </p:cNvSpPr>
          <p:nvPr/>
        </p:nvSpPr>
        <p:spPr bwMode="auto">
          <a:xfrm>
            <a:off x="1820864" y="182564"/>
            <a:ext cx="8529637" cy="922337"/>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anchor="ctr"/>
          <a:lstStyle>
            <a:lvl1pPr algn="l" rtl="0" eaLnBrk="0" fontAlgn="base" hangingPunct="0">
              <a:spcBef>
                <a:spcPct val="0"/>
              </a:spcBef>
              <a:spcAft>
                <a:spcPct val="0"/>
              </a:spcAft>
              <a:defRPr sz="4400">
                <a:solidFill>
                  <a:srgbClr val="000099"/>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5pPr>
            <a:lvl6pPr marL="457200" algn="l" rtl="0" eaLnBrk="0" fontAlgn="base" hangingPunct="0">
              <a:spcBef>
                <a:spcPct val="0"/>
              </a:spcBef>
              <a:spcAft>
                <a:spcPct val="0"/>
              </a:spcAft>
              <a:defRPr sz="4400">
                <a:solidFill>
                  <a:srgbClr val="000099"/>
                </a:solidFill>
                <a:latin typeface="Gill Sans MT" pitchFamily="34" charset="0"/>
              </a:defRPr>
            </a:lvl6pPr>
            <a:lvl7pPr marL="914400" algn="l" rtl="0" eaLnBrk="0" fontAlgn="base" hangingPunct="0">
              <a:spcBef>
                <a:spcPct val="0"/>
              </a:spcBef>
              <a:spcAft>
                <a:spcPct val="0"/>
              </a:spcAft>
              <a:defRPr sz="4400">
                <a:solidFill>
                  <a:srgbClr val="000099"/>
                </a:solidFill>
                <a:latin typeface="Gill Sans MT" pitchFamily="34" charset="0"/>
              </a:defRPr>
            </a:lvl7pPr>
            <a:lvl8pPr marL="1371600" algn="l" rtl="0" eaLnBrk="0" fontAlgn="base" hangingPunct="0">
              <a:spcBef>
                <a:spcPct val="0"/>
              </a:spcBef>
              <a:spcAft>
                <a:spcPct val="0"/>
              </a:spcAft>
              <a:defRPr sz="4400">
                <a:solidFill>
                  <a:srgbClr val="000099"/>
                </a:solidFill>
                <a:latin typeface="Gill Sans MT" pitchFamily="34" charset="0"/>
              </a:defRPr>
            </a:lvl8pPr>
            <a:lvl9pPr marL="1828800" algn="l" rtl="0" eaLnBrk="0" fontAlgn="base" hangingPunct="0">
              <a:spcBef>
                <a:spcPct val="0"/>
              </a:spcBef>
              <a:spcAft>
                <a:spcPct val="0"/>
              </a:spcAft>
              <a:defRPr sz="4400">
                <a:solidFill>
                  <a:srgbClr val="000099"/>
                </a:solidFill>
                <a:latin typeface="Gill Sans MT" pitchFamily="34" charset="0"/>
              </a:defRPr>
            </a:lvl9pPr>
          </a:lstStyle>
          <a:p>
            <a:pPr>
              <a:defRPr/>
            </a:pPr>
            <a:r>
              <a:rPr lang="en-US" sz="4000" kern="0" dirty="0">
                <a:latin typeface="Gill Sans MT"/>
                <a:ea typeface="ＭＳ Ｐゴシック" charset="0"/>
                <a:cs typeface="+mj-cs"/>
              </a:rPr>
              <a:t>Why UDP?</a:t>
            </a:r>
            <a:endParaRPr lang="en-US" kern="0" dirty="0">
              <a:latin typeface="Gill Sans MT"/>
              <a:ea typeface="ＭＳ Ｐゴシック" charset="0"/>
              <a:cs typeface="+mj-cs"/>
            </a:endParaRPr>
          </a:p>
        </p:txBody>
      </p:sp>
    </p:spTree>
    <p:extLst>
      <p:ext uri="{BB962C8B-B14F-4D97-AF65-F5344CB8AC3E}">
        <p14:creationId xmlns:p14="http://schemas.microsoft.com/office/powerpoint/2010/main" val="9896644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endParaRPr lang="en-US" altLang="en-US" smtClean="0"/>
          </a:p>
        </p:txBody>
      </p:sp>
      <p:sp>
        <p:nvSpPr>
          <p:cNvPr id="36867" name="Content Placeholder 2"/>
          <p:cNvSpPr>
            <a:spLocks noGrp="1"/>
          </p:cNvSpPr>
          <p:nvPr>
            <p:ph sz="half" idx="1"/>
          </p:nvPr>
        </p:nvSpPr>
        <p:spPr/>
        <p:txBody>
          <a:bodyPr/>
          <a:lstStyle/>
          <a:p>
            <a:endParaRPr lang="en-US" altLang="en-US" smtClean="0"/>
          </a:p>
        </p:txBody>
      </p:sp>
      <p:sp>
        <p:nvSpPr>
          <p:cNvPr id="36868" name="Content Placeholder 3"/>
          <p:cNvSpPr>
            <a:spLocks noGrp="1"/>
          </p:cNvSpPr>
          <p:nvPr>
            <p:ph sz="half" idx="2"/>
          </p:nvPr>
        </p:nvSpPr>
        <p:spPr/>
        <p:txBody>
          <a:bodyPr/>
          <a:lstStyle/>
          <a:p>
            <a:endParaRPr lang="en-US" altLang="en-US" smtClean="0"/>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en-US">
                <a:solidFill>
                  <a:srgbClr val="000000"/>
                </a:solidFill>
              </a:rPr>
              <a:t>Transport</a:t>
            </a:r>
            <a:r>
              <a:rPr lang="en-US" sz="1400">
                <a:solidFill>
                  <a:srgbClr val="000000"/>
                </a:solidFill>
              </a:rPr>
              <a:t> </a:t>
            </a:r>
            <a:r>
              <a:rPr lang="en-US">
                <a:solidFill>
                  <a:srgbClr val="000000"/>
                </a:solidFill>
              </a:rPr>
              <a:t>Layer</a:t>
            </a:r>
            <a:endParaRPr lang="en-US">
              <a:solidFill>
                <a:srgbClr val="000000"/>
              </a:solidFill>
            </a:endParaRPr>
          </a:p>
        </p:txBody>
      </p:sp>
      <p:sp>
        <p:nvSpPr>
          <p:cNvPr id="36870" name="Slide Number Placeholder 5"/>
          <p:cNvSpPr>
            <a:spLocks noGrp="1"/>
          </p:cNvSpPr>
          <p:nvPr>
            <p:ph type="sldNum" sz="quarter" idx="12"/>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0" fontAlgn="base" hangingPunct="0">
              <a:lnSpc>
                <a:spcPct val="100000"/>
              </a:lnSpc>
              <a:spcBef>
                <a:spcPct val="0"/>
              </a:spcBef>
              <a:spcAft>
                <a:spcPct val="0"/>
              </a:spcAft>
              <a:buClrTx/>
              <a:buSzTx/>
              <a:buNone/>
            </a:pPr>
            <a:r>
              <a:rPr lang="en-US" altLang="en-US" sz="1200">
                <a:solidFill>
                  <a:srgbClr val="000000"/>
                </a:solidFill>
                <a:latin typeface="Tahoma" panose="020B0604030504040204" pitchFamily="34" charset="0"/>
              </a:rPr>
              <a:t>3-</a:t>
            </a:r>
            <a:fld id="{3C921658-3120-4207-80B6-B197BACE364A}" type="slidenum">
              <a:rPr lang="en-US" altLang="en-US" sz="1200">
                <a:solidFill>
                  <a:srgbClr val="000000"/>
                </a:solidFill>
                <a:latin typeface="Tahoma" panose="020B0604030504040204" pitchFamily="34" charset="0"/>
              </a:rPr>
              <a:pPr eaLnBrk="0" fontAlgn="base" hangingPunct="0">
                <a:lnSpc>
                  <a:spcPct val="100000"/>
                </a:lnSpc>
                <a:spcBef>
                  <a:spcPct val="0"/>
                </a:spcBef>
                <a:spcAft>
                  <a:spcPct val="0"/>
                </a:spcAft>
                <a:buClrTx/>
                <a:buSzTx/>
                <a:buNone/>
              </a:pPr>
              <a:t>4</a:t>
            </a:fld>
            <a:endParaRPr lang="en-US" altLang="en-US" sz="1200">
              <a:solidFill>
                <a:srgbClr val="000000"/>
              </a:solidFill>
              <a:latin typeface="Tahoma" panose="020B0604030504040204" pitchFamily="34" charset="0"/>
            </a:endParaRPr>
          </a:p>
        </p:txBody>
      </p:sp>
      <p:pic>
        <p:nvPicPr>
          <p:cNvPr id="36871"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5329238" cy="262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2"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590801"/>
            <a:ext cx="5329238"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3"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848100"/>
            <a:ext cx="5329238" cy="280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36631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Freeform 103">
            <a:extLst>
              <a:ext uri="{FF2B5EF4-FFF2-40B4-BE49-F238E27FC236}">
                <a16:creationId xmlns:a16="http://schemas.microsoft.com/office/drawing/2014/main" id="{DEF6D5D3-E4DA-4B46-BBC5-93311E115D92}"/>
              </a:ext>
            </a:extLst>
          </p:cNvPr>
          <p:cNvSpPr>
            <a:spLocks/>
          </p:cNvSpPr>
          <p:nvPr/>
        </p:nvSpPr>
        <p:spPr bwMode="auto">
          <a:xfrm>
            <a:off x="9245260" y="2482855"/>
            <a:ext cx="667827" cy="2184419"/>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kern="0" dirty="0">
              <a:solidFill>
                <a:srgbClr val="000000"/>
              </a:solidFill>
              <a:latin typeface="Tahoma" panose="020B0604030504040204" pitchFamily="34" charset="0"/>
              <a:ea typeface="ＭＳ Ｐゴシック" panose="020B0600070205080204" pitchFamily="34" charset="-128"/>
            </a:endParaRPr>
          </a:p>
        </p:txBody>
      </p:sp>
      <p:grpSp>
        <p:nvGrpSpPr>
          <p:cNvPr id="222" name="Group 185">
            <a:extLst>
              <a:ext uri="{FF2B5EF4-FFF2-40B4-BE49-F238E27FC236}">
                <a16:creationId xmlns:a16="http://schemas.microsoft.com/office/drawing/2014/main" id="{7750F2FB-96FA-374A-AF56-26502EF04672}"/>
              </a:ext>
            </a:extLst>
          </p:cNvPr>
          <p:cNvGrpSpPr>
            <a:grpSpLocks/>
          </p:cNvGrpSpPr>
          <p:nvPr/>
        </p:nvGrpSpPr>
        <p:grpSpPr bwMode="auto">
          <a:xfrm>
            <a:off x="9740766" y="4042321"/>
            <a:ext cx="412374" cy="802661"/>
            <a:chOff x="4140" y="429"/>
            <a:chExt cx="1425" cy="2396"/>
          </a:xfrm>
        </p:grpSpPr>
        <p:sp>
          <p:nvSpPr>
            <p:cNvPr id="223" name="Freeform 186">
              <a:extLst>
                <a:ext uri="{FF2B5EF4-FFF2-40B4-BE49-F238E27FC236}">
                  <a16:creationId xmlns:a16="http://schemas.microsoft.com/office/drawing/2014/main" id="{E441858B-A566-F746-B48C-912CA3020CC8}"/>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kern="0" dirty="0">
                <a:solidFill>
                  <a:srgbClr val="000000"/>
                </a:solidFill>
                <a:latin typeface="Tahoma" panose="020B0604030504040204" pitchFamily="34" charset="0"/>
                <a:ea typeface="ＭＳ Ｐゴシック" panose="020B0600070205080204" pitchFamily="34" charset="-128"/>
              </a:endParaRPr>
            </a:p>
          </p:txBody>
        </p:sp>
        <p:sp>
          <p:nvSpPr>
            <p:cNvPr id="224" name="Rectangle 187">
              <a:extLst>
                <a:ext uri="{FF2B5EF4-FFF2-40B4-BE49-F238E27FC236}">
                  <a16:creationId xmlns:a16="http://schemas.microsoft.com/office/drawing/2014/main" id="{20003129-35A4-1E46-8065-8AF4C6403D5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sp>
          <p:nvSpPr>
            <p:cNvPr id="225" name="Freeform 188">
              <a:extLst>
                <a:ext uri="{FF2B5EF4-FFF2-40B4-BE49-F238E27FC236}">
                  <a16:creationId xmlns:a16="http://schemas.microsoft.com/office/drawing/2014/main" id="{6F94D7AE-C4D1-AF4A-B970-086B7D245AC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kern="0" dirty="0">
                <a:solidFill>
                  <a:srgbClr val="000000"/>
                </a:solidFill>
                <a:latin typeface="Tahoma" panose="020B0604030504040204" pitchFamily="34" charset="0"/>
                <a:ea typeface="ＭＳ Ｐゴシック" panose="020B0600070205080204" pitchFamily="34" charset="-128"/>
              </a:endParaRPr>
            </a:p>
          </p:txBody>
        </p:sp>
        <p:sp>
          <p:nvSpPr>
            <p:cNvPr id="226" name="Freeform 189">
              <a:extLst>
                <a:ext uri="{FF2B5EF4-FFF2-40B4-BE49-F238E27FC236}">
                  <a16:creationId xmlns:a16="http://schemas.microsoft.com/office/drawing/2014/main" id="{EAFC03EF-54DF-8942-9852-25739DA158B4}"/>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kern="0" dirty="0">
                <a:solidFill>
                  <a:srgbClr val="000000"/>
                </a:solidFill>
                <a:latin typeface="Tahoma" panose="020B0604030504040204" pitchFamily="34" charset="0"/>
                <a:ea typeface="ＭＳ Ｐゴシック" panose="020B0600070205080204" pitchFamily="34" charset="-128"/>
              </a:endParaRPr>
            </a:p>
          </p:txBody>
        </p:sp>
        <p:sp>
          <p:nvSpPr>
            <p:cNvPr id="227" name="Rectangle 190">
              <a:extLst>
                <a:ext uri="{FF2B5EF4-FFF2-40B4-BE49-F238E27FC236}">
                  <a16:creationId xmlns:a16="http://schemas.microsoft.com/office/drawing/2014/main" id="{2241F7B6-5281-A74E-8DCB-3BE3777E9369}"/>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grpSp>
          <p:nvGrpSpPr>
            <p:cNvPr id="228" name="Group 191">
              <a:extLst>
                <a:ext uri="{FF2B5EF4-FFF2-40B4-BE49-F238E27FC236}">
                  <a16:creationId xmlns:a16="http://schemas.microsoft.com/office/drawing/2014/main" id="{02DB0249-6EBB-FF4B-B17F-CC771B255D00}"/>
                </a:ext>
              </a:extLst>
            </p:cNvPr>
            <p:cNvGrpSpPr>
              <a:grpSpLocks/>
            </p:cNvGrpSpPr>
            <p:nvPr/>
          </p:nvGrpSpPr>
          <p:grpSpPr bwMode="auto">
            <a:xfrm>
              <a:off x="4749" y="668"/>
              <a:ext cx="581" cy="145"/>
              <a:chOff x="614" y="2568"/>
              <a:chExt cx="725" cy="139"/>
            </a:xfrm>
          </p:grpSpPr>
          <p:sp>
            <p:nvSpPr>
              <p:cNvPr id="253" name="AutoShape 192">
                <a:extLst>
                  <a:ext uri="{FF2B5EF4-FFF2-40B4-BE49-F238E27FC236}">
                    <a16:creationId xmlns:a16="http://schemas.microsoft.com/office/drawing/2014/main" id="{BE55370E-BC12-1B42-9E3C-C950033EEF89}"/>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sp>
            <p:nvSpPr>
              <p:cNvPr id="254" name="AutoShape 193">
                <a:extLst>
                  <a:ext uri="{FF2B5EF4-FFF2-40B4-BE49-F238E27FC236}">
                    <a16:creationId xmlns:a16="http://schemas.microsoft.com/office/drawing/2014/main" id="{1BBB99EB-2FFB-5942-9855-24BEE1C68997}"/>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grpSp>
        <p:sp>
          <p:nvSpPr>
            <p:cNvPr id="229" name="Rectangle 194">
              <a:extLst>
                <a:ext uri="{FF2B5EF4-FFF2-40B4-BE49-F238E27FC236}">
                  <a16:creationId xmlns:a16="http://schemas.microsoft.com/office/drawing/2014/main" id="{9C5699FC-2B4E-BD46-B9CC-CA578E2EA709}"/>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grpSp>
          <p:nvGrpSpPr>
            <p:cNvPr id="230" name="Group 195">
              <a:extLst>
                <a:ext uri="{FF2B5EF4-FFF2-40B4-BE49-F238E27FC236}">
                  <a16:creationId xmlns:a16="http://schemas.microsoft.com/office/drawing/2014/main" id="{676615F3-A30A-9740-8080-AFEE6BAAEF98}"/>
                </a:ext>
              </a:extLst>
            </p:cNvPr>
            <p:cNvGrpSpPr>
              <a:grpSpLocks/>
            </p:cNvGrpSpPr>
            <p:nvPr/>
          </p:nvGrpSpPr>
          <p:grpSpPr bwMode="auto">
            <a:xfrm>
              <a:off x="4747" y="994"/>
              <a:ext cx="581" cy="134"/>
              <a:chOff x="614" y="2568"/>
              <a:chExt cx="725" cy="139"/>
            </a:xfrm>
          </p:grpSpPr>
          <p:sp>
            <p:nvSpPr>
              <p:cNvPr id="251" name="AutoShape 196">
                <a:extLst>
                  <a:ext uri="{FF2B5EF4-FFF2-40B4-BE49-F238E27FC236}">
                    <a16:creationId xmlns:a16="http://schemas.microsoft.com/office/drawing/2014/main" id="{D31569A0-2CDC-3B4B-B7FA-067BF2CB0D93}"/>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sp>
            <p:nvSpPr>
              <p:cNvPr id="252" name="AutoShape 197">
                <a:extLst>
                  <a:ext uri="{FF2B5EF4-FFF2-40B4-BE49-F238E27FC236}">
                    <a16:creationId xmlns:a16="http://schemas.microsoft.com/office/drawing/2014/main" id="{5D70C5E6-3DFB-1D45-8469-DE5EA96E13E8}"/>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grpSp>
        <p:sp>
          <p:nvSpPr>
            <p:cNvPr id="231" name="Rectangle 198">
              <a:extLst>
                <a:ext uri="{FF2B5EF4-FFF2-40B4-BE49-F238E27FC236}">
                  <a16:creationId xmlns:a16="http://schemas.microsoft.com/office/drawing/2014/main" id="{AE060187-10EA-1F4E-AEDE-8C6C0E8358D2}"/>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sp>
          <p:nvSpPr>
            <p:cNvPr id="232" name="Rectangle 199">
              <a:extLst>
                <a:ext uri="{FF2B5EF4-FFF2-40B4-BE49-F238E27FC236}">
                  <a16:creationId xmlns:a16="http://schemas.microsoft.com/office/drawing/2014/main" id="{32874526-51C0-C749-BDC8-3D9F62AFE767}"/>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grpSp>
          <p:nvGrpSpPr>
            <p:cNvPr id="233" name="Group 200">
              <a:extLst>
                <a:ext uri="{FF2B5EF4-FFF2-40B4-BE49-F238E27FC236}">
                  <a16:creationId xmlns:a16="http://schemas.microsoft.com/office/drawing/2014/main" id="{09E63F43-E74F-6045-A673-3756891EE94D}"/>
                </a:ext>
              </a:extLst>
            </p:cNvPr>
            <p:cNvGrpSpPr>
              <a:grpSpLocks/>
            </p:cNvGrpSpPr>
            <p:nvPr/>
          </p:nvGrpSpPr>
          <p:grpSpPr bwMode="auto">
            <a:xfrm>
              <a:off x="4735" y="1627"/>
              <a:ext cx="582" cy="151"/>
              <a:chOff x="614" y="2568"/>
              <a:chExt cx="725" cy="139"/>
            </a:xfrm>
          </p:grpSpPr>
          <p:sp>
            <p:nvSpPr>
              <p:cNvPr id="249" name="AutoShape 201">
                <a:extLst>
                  <a:ext uri="{FF2B5EF4-FFF2-40B4-BE49-F238E27FC236}">
                    <a16:creationId xmlns:a16="http://schemas.microsoft.com/office/drawing/2014/main" id="{0296B9BB-82CD-2A45-8E56-F4ACF6FCC028}"/>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sp>
            <p:nvSpPr>
              <p:cNvPr id="250" name="AutoShape 202">
                <a:extLst>
                  <a:ext uri="{FF2B5EF4-FFF2-40B4-BE49-F238E27FC236}">
                    <a16:creationId xmlns:a16="http://schemas.microsoft.com/office/drawing/2014/main" id="{DD3C3254-A817-B449-AE0F-31BEFF504A04}"/>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grpSp>
        <p:sp>
          <p:nvSpPr>
            <p:cNvPr id="234" name="Freeform 203">
              <a:extLst>
                <a:ext uri="{FF2B5EF4-FFF2-40B4-BE49-F238E27FC236}">
                  <a16:creationId xmlns:a16="http://schemas.microsoft.com/office/drawing/2014/main" id="{D05041BE-8046-EB49-A23A-C7FEB06D9108}"/>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kern="0" dirty="0">
                <a:solidFill>
                  <a:srgbClr val="000000"/>
                </a:solidFill>
                <a:latin typeface="Tahoma" panose="020B0604030504040204" pitchFamily="34" charset="0"/>
                <a:ea typeface="ＭＳ Ｐゴシック" panose="020B0600070205080204" pitchFamily="34" charset="-128"/>
              </a:endParaRPr>
            </a:p>
          </p:txBody>
        </p:sp>
        <p:grpSp>
          <p:nvGrpSpPr>
            <p:cNvPr id="235" name="Group 204">
              <a:extLst>
                <a:ext uri="{FF2B5EF4-FFF2-40B4-BE49-F238E27FC236}">
                  <a16:creationId xmlns:a16="http://schemas.microsoft.com/office/drawing/2014/main" id="{BD1D997D-F690-4C4E-9473-F0433427C91F}"/>
                </a:ext>
              </a:extLst>
            </p:cNvPr>
            <p:cNvGrpSpPr>
              <a:grpSpLocks/>
            </p:cNvGrpSpPr>
            <p:nvPr/>
          </p:nvGrpSpPr>
          <p:grpSpPr bwMode="auto">
            <a:xfrm>
              <a:off x="4739" y="1327"/>
              <a:ext cx="582" cy="139"/>
              <a:chOff x="614" y="2568"/>
              <a:chExt cx="725" cy="139"/>
            </a:xfrm>
          </p:grpSpPr>
          <p:sp>
            <p:nvSpPr>
              <p:cNvPr id="247" name="AutoShape 205">
                <a:extLst>
                  <a:ext uri="{FF2B5EF4-FFF2-40B4-BE49-F238E27FC236}">
                    <a16:creationId xmlns:a16="http://schemas.microsoft.com/office/drawing/2014/main" id="{631C3D3D-8F7D-6F44-AD56-665A5242B691}"/>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sp>
            <p:nvSpPr>
              <p:cNvPr id="248" name="AutoShape 206">
                <a:extLst>
                  <a:ext uri="{FF2B5EF4-FFF2-40B4-BE49-F238E27FC236}">
                    <a16:creationId xmlns:a16="http://schemas.microsoft.com/office/drawing/2014/main" id="{E7F87D38-4528-0F45-9911-B79B599D25FC}"/>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grpSp>
        <p:sp>
          <p:nvSpPr>
            <p:cNvPr id="236" name="Rectangle 207">
              <a:extLst>
                <a:ext uri="{FF2B5EF4-FFF2-40B4-BE49-F238E27FC236}">
                  <a16:creationId xmlns:a16="http://schemas.microsoft.com/office/drawing/2014/main" id="{60B24777-81BE-BC42-AC64-6F2229E5FBE5}"/>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sp>
          <p:nvSpPr>
            <p:cNvPr id="237" name="Freeform 208">
              <a:extLst>
                <a:ext uri="{FF2B5EF4-FFF2-40B4-BE49-F238E27FC236}">
                  <a16:creationId xmlns:a16="http://schemas.microsoft.com/office/drawing/2014/main" id="{FD1049FD-ADAC-FC43-A186-6585ECAE4331}"/>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kern="0" dirty="0">
                <a:solidFill>
                  <a:srgbClr val="000000"/>
                </a:solidFill>
                <a:latin typeface="Tahoma" panose="020B0604030504040204" pitchFamily="34" charset="0"/>
                <a:ea typeface="ＭＳ Ｐゴシック" panose="020B0600070205080204" pitchFamily="34" charset="-128"/>
              </a:endParaRPr>
            </a:p>
          </p:txBody>
        </p:sp>
        <p:sp>
          <p:nvSpPr>
            <p:cNvPr id="238" name="Freeform 209">
              <a:extLst>
                <a:ext uri="{FF2B5EF4-FFF2-40B4-BE49-F238E27FC236}">
                  <a16:creationId xmlns:a16="http://schemas.microsoft.com/office/drawing/2014/main" id="{A25585BA-2AFC-3047-B9D5-7CC45D5DBC49}"/>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kern="0" dirty="0">
                <a:solidFill>
                  <a:srgbClr val="000000"/>
                </a:solidFill>
                <a:latin typeface="Tahoma" panose="020B0604030504040204" pitchFamily="34" charset="0"/>
                <a:ea typeface="ＭＳ Ｐゴシック" panose="020B0600070205080204" pitchFamily="34" charset="-128"/>
              </a:endParaRPr>
            </a:p>
          </p:txBody>
        </p:sp>
        <p:sp>
          <p:nvSpPr>
            <p:cNvPr id="239" name="Oval 210">
              <a:extLst>
                <a:ext uri="{FF2B5EF4-FFF2-40B4-BE49-F238E27FC236}">
                  <a16:creationId xmlns:a16="http://schemas.microsoft.com/office/drawing/2014/main" id="{78C608B6-FCB9-3F43-A504-D33DD77827D8}"/>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sp>
          <p:nvSpPr>
            <p:cNvPr id="240" name="Freeform 211">
              <a:extLst>
                <a:ext uri="{FF2B5EF4-FFF2-40B4-BE49-F238E27FC236}">
                  <a16:creationId xmlns:a16="http://schemas.microsoft.com/office/drawing/2014/main" id="{F24BE4FA-86B6-5840-8B76-BF70EF006A8E}"/>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kern="0" dirty="0">
                <a:solidFill>
                  <a:srgbClr val="000000"/>
                </a:solidFill>
                <a:latin typeface="Tahoma" panose="020B0604030504040204" pitchFamily="34" charset="0"/>
                <a:ea typeface="ＭＳ Ｐゴシック" panose="020B0600070205080204" pitchFamily="34" charset="-128"/>
              </a:endParaRPr>
            </a:p>
          </p:txBody>
        </p:sp>
        <p:sp>
          <p:nvSpPr>
            <p:cNvPr id="241" name="AutoShape 212">
              <a:extLst>
                <a:ext uri="{FF2B5EF4-FFF2-40B4-BE49-F238E27FC236}">
                  <a16:creationId xmlns:a16="http://schemas.microsoft.com/office/drawing/2014/main" id="{22C6B4EC-00C6-BA43-95E2-370E8204DDA3}"/>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sp>
          <p:nvSpPr>
            <p:cNvPr id="242" name="AutoShape 213">
              <a:extLst>
                <a:ext uri="{FF2B5EF4-FFF2-40B4-BE49-F238E27FC236}">
                  <a16:creationId xmlns:a16="http://schemas.microsoft.com/office/drawing/2014/main" id="{7B9210ED-D802-C84E-8A67-93399801B5DA}"/>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sp>
          <p:nvSpPr>
            <p:cNvPr id="243" name="Oval 214">
              <a:extLst>
                <a:ext uri="{FF2B5EF4-FFF2-40B4-BE49-F238E27FC236}">
                  <a16:creationId xmlns:a16="http://schemas.microsoft.com/office/drawing/2014/main" id="{552E77C8-7BFE-BF4D-8F0B-DF6513BE6459}"/>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sp>
          <p:nvSpPr>
            <p:cNvPr id="244" name="Oval 215">
              <a:extLst>
                <a:ext uri="{FF2B5EF4-FFF2-40B4-BE49-F238E27FC236}">
                  <a16:creationId xmlns:a16="http://schemas.microsoft.com/office/drawing/2014/main" id="{86496A7E-E21F-444D-B883-E410329FF242}"/>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fontAlgn="base">
                <a:spcBef>
                  <a:spcPct val="0"/>
                </a:spcBef>
                <a:spcAft>
                  <a:spcPct val="0"/>
                </a:spcAft>
                <a:defRPr/>
              </a:pPr>
              <a:endParaRPr lang="en-US" sz="2100" kern="0" dirty="0">
                <a:solidFill>
                  <a:srgbClr val="FF0000"/>
                </a:solidFill>
                <a:latin typeface="Arial" charset="0"/>
                <a:ea typeface="ＭＳ Ｐゴシック" charset="0"/>
                <a:cs typeface="Arial" charset="0"/>
              </a:endParaRPr>
            </a:p>
          </p:txBody>
        </p:sp>
        <p:sp>
          <p:nvSpPr>
            <p:cNvPr id="245" name="Oval 216">
              <a:extLst>
                <a:ext uri="{FF2B5EF4-FFF2-40B4-BE49-F238E27FC236}">
                  <a16:creationId xmlns:a16="http://schemas.microsoft.com/office/drawing/2014/main" id="{555E4B0D-EDB2-D04B-B9AD-93FA92DDAA2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sp>
          <p:nvSpPr>
            <p:cNvPr id="246" name="Rectangle 217">
              <a:extLst>
                <a:ext uri="{FF2B5EF4-FFF2-40B4-BE49-F238E27FC236}">
                  <a16:creationId xmlns:a16="http://schemas.microsoft.com/office/drawing/2014/main" id="{DE659B39-E72A-634A-A2AC-C4BA4DC9C619}"/>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grpSp>
      <p:sp>
        <p:nvSpPr>
          <p:cNvPr id="8" name="TextBox 7">
            <a:extLst>
              <a:ext uri="{FF2B5EF4-FFF2-40B4-BE49-F238E27FC236}">
                <a16:creationId xmlns:a16="http://schemas.microsoft.com/office/drawing/2014/main" id="{95E1F04B-A3B3-534D-A252-A4AC29C657DE}"/>
              </a:ext>
            </a:extLst>
          </p:cNvPr>
          <p:cNvSpPr txBox="1"/>
          <p:nvPr/>
        </p:nvSpPr>
        <p:spPr>
          <a:xfrm>
            <a:off x="7884778" y="2010842"/>
            <a:ext cx="1598386" cy="415498"/>
          </a:xfrm>
          <a:prstGeom prst="rect">
            <a:avLst/>
          </a:prstGeom>
          <a:noFill/>
        </p:spPr>
        <p:txBody>
          <a:bodyPr wrap="none" rtlCol="0">
            <a:spAutoFit/>
          </a:bodyPr>
          <a:lstStyle/>
          <a:p>
            <a:pPr defTabSz="685800">
              <a:defRPr/>
            </a:pPr>
            <a:r>
              <a:rPr lang="en-US" sz="2100" dirty="0">
                <a:solidFill>
                  <a:prstClr val="black"/>
                </a:solidFill>
                <a:latin typeface="Calibri"/>
                <a:ea typeface="MS PGothic" panose="020B0600070205080204" pitchFamily="34" charset="-128"/>
              </a:rPr>
              <a:t>SNMP server</a:t>
            </a:r>
          </a:p>
        </p:txBody>
      </p:sp>
      <p:sp>
        <p:nvSpPr>
          <p:cNvPr id="263" name="TextBox 262">
            <a:extLst>
              <a:ext uri="{FF2B5EF4-FFF2-40B4-BE49-F238E27FC236}">
                <a16:creationId xmlns:a16="http://schemas.microsoft.com/office/drawing/2014/main" id="{DC4B02DA-C340-9945-87C2-952E1901FB43}"/>
              </a:ext>
            </a:extLst>
          </p:cNvPr>
          <p:cNvSpPr txBox="1"/>
          <p:nvPr/>
        </p:nvSpPr>
        <p:spPr>
          <a:xfrm>
            <a:off x="2975491" y="2104298"/>
            <a:ext cx="1514261" cy="415498"/>
          </a:xfrm>
          <a:prstGeom prst="rect">
            <a:avLst/>
          </a:prstGeom>
          <a:noFill/>
        </p:spPr>
        <p:txBody>
          <a:bodyPr wrap="none" rtlCol="0">
            <a:spAutoFit/>
          </a:bodyPr>
          <a:lstStyle/>
          <a:p>
            <a:pPr defTabSz="685800">
              <a:defRPr/>
            </a:pPr>
            <a:r>
              <a:rPr lang="en-US" sz="2100" dirty="0">
                <a:solidFill>
                  <a:prstClr val="black"/>
                </a:solidFill>
                <a:latin typeface="Calibri"/>
                <a:ea typeface="MS PGothic" panose="020B0600070205080204" pitchFamily="34" charset="-128"/>
              </a:rPr>
              <a:t>SNMP client</a:t>
            </a:r>
          </a:p>
        </p:txBody>
      </p:sp>
      <p:grpSp>
        <p:nvGrpSpPr>
          <p:cNvPr id="3" name="Group 2">
            <a:extLst>
              <a:ext uri="{FF2B5EF4-FFF2-40B4-BE49-F238E27FC236}">
                <a16:creationId xmlns:a16="http://schemas.microsoft.com/office/drawing/2014/main" id="{64AFD9EC-1CA1-D34D-965E-2E8D95748C38}"/>
              </a:ext>
            </a:extLst>
          </p:cNvPr>
          <p:cNvGrpSpPr/>
          <p:nvPr/>
        </p:nvGrpSpPr>
        <p:grpSpPr>
          <a:xfrm>
            <a:off x="7906764" y="2415966"/>
            <a:ext cx="1459754" cy="2187358"/>
            <a:chOff x="8091785" y="2078288"/>
            <a:chExt cx="2364905" cy="2916476"/>
          </a:xfrm>
        </p:grpSpPr>
        <p:sp>
          <p:nvSpPr>
            <p:cNvPr id="145" name="Rectangle 23">
              <a:extLst>
                <a:ext uri="{FF2B5EF4-FFF2-40B4-BE49-F238E27FC236}">
                  <a16:creationId xmlns:a16="http://schemas.microsoft.com/office/drawing/2014/main" id="{F1314FFD-BA11-A042-BA84-1061E3729058}"/>
                </a:ext>
              </a:extLst>
            </p:cNvPr>
            <p:cNvSpPr>
              <a:spLocks noChangeArrowheads="1"/>
            </p:cNvSpPr>
            <p:nvPr/>
          </p:nvSpPr>
          <p:spPr bwMode="auto">
            <a:xfrm>
              <a:off x="8179440" y="2078288"/>
              <a:ext cx="2277250" cy="2799267"/>
            </a:xfrm>
            <a:prstGeom prst="rect">
              <a:avLst/>
            </a:prstGeom>
            <a:solidFill>
              <a:srgbClr val="0000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2700" dirty="0">
                <a:solidFill>
                  <a:srgbClr val="000000"/>
                </a:solidFill>
                <a:latin typeface="Times New Roman" panose="02020603050405020304" pitchFamily="18" charset="0"/>
              </a:endParaRPr>
            </a:p>
          </p:txBody>
        </p:sp>
        <p:sp>
          <p:nvSpPr>
            <p:cNvPr id="146" name="Rectangle 24">
              <a:extLst>
                <a:ext uri="{FF2B5EF4-FFF2-40B4-BE49-F238E27FC236}">
                  <a16:creationId xmlns:a16="http://schemas.microsoft.com/office/drawing/2014/main" id="{89D8A59C-E128-B74A-B94F-06FAC9DB7326}"/>
                </a:ext>
              </a:extLst>
            </p:cNvPr>
            <p:cNvSpPr>
              <a:spLocks noChangeArrowheads="1"/>
            </p:cNvSpPr>
            <p:nvPr/>
          </p:nvSpPr>
          <p:spPr bwMode="auto">
            <a:xfrm>
              <a:off x="8091785" y="2167472"/>
              <a:ext cx="2254867" cy="2823374"/>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2700" kern="0" dirty="0">
                <a:solidFill>
                  <a:srgbClr val="000000"/>
                </a:solidFill>
                <a:latin typeface="Times New Roman" panose="02020603050405020304" pitchFamily="18" charset="0"/>
              </a:endParaRPr>
            </a:p>
          </p:txBody>
        </p:sp>
        <p:sp>
          <p:nvSpPr>
            <p:cNvPr id="147" name="Line 25">
              <a:extLst>
                <a:ext uri="{FF2B5EF4-FFF2-40B4-BE49-F238E27FC236}">
                  <a16:creationId xmlns:a16="http://schemas.microsoft.com/office/drawing/2014/main" id="{B922FB1F-8B1A-1843-A740-29E910EB3E97}"/>
                </a:ext>
              </a:extLst>
            </p:cNvPr>
            <p:cNvSpPr>
              <a:spLocks noChangeShapeType="1"/>
            </p:cNvSpPr>
            <p:nvPr/>
          </p:nvSpPr>
          <p:spPr bwMode="auto">
            <a:xfrm>
              <a:off x="8108956" y="2749010"/>
              <a:ext cx="2238254" cy="4821"/>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panose="020B0604030504040204" pitchFamily="34" charset="0"/>
                <a:ea typeface="ＭＳ Ｐゴシック" panose="020B0600070205080204" pitchFamily="34" charset="-128"/>
              </a:endParaRPr>
            </a:p>
          </p:txBody>
        </p:sp>
        <p:sp>
          <p:nvSpPr>
            <p:cNvPr id="148" name="Text Box 26">
              <a:extLst>
                <a:ext uri="{FF2B5EF4-FFF2-40B4-BE49-F238E27FC236}">
                  <a16:creationId xmlns:a16="http://schemas.microsoft.com/office/drawing/2014/main" id="{BE3B5056-5F96-5946-AEC3-17140DB163F4}"/>
                </a:ext>
              </a:extLst>
            </p:cNvPr>
            <p:cNvSpPr txBox="1">
              <a:spLocks noChangeArrowheads="1"/>
            </p:cNvSpPr>
            <p:nvPr/>
          </p:nvSpPr>
          <p:spPr bwMode="auto">
            <a:xfrm>
              <a:off x="8376444" y="2832513"/>
              <a:ext cx="1703276" cy="800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lnSpc>
                  <a:spcPct val="110000"/>
                </a:lnSpc>
                <a:spcBef>
                  <a:spcPct val="0"/>
                </a:spcBef>
                <a:spcAft>
                  <a:spcPct val="0"/>
                </a:spcAft>
                <a:defRPr/>
              </a:pPr>
              <a:r>
                <a:rPr lang="en-US" altLang="en-US" sz="1500" kern="0" dirty="0">
                  <a:solidFill>
                    <a:srgbClr val="000000"/>
                  </a:solidFill>
                </a:rPr>
                <a:t>transport</a:t>
              </a:r>
            </a:p>
            <a:p>
              <a:pPr algn="ctr" defTabSz="685800" eaLnBrk="0" fontAlgn="base" hangingPunct="0">
                <a:lnSpc>
                  <a:spcPct val="110000"/>
                </a:lnSpc>
                <a:spcBef>
                  <a:spcPct val="0"/>
                </a:spcBef>
                <a:spcAft>
                  <a:spcPct val="0"/>
                </a:spcAft>
                <a:defRPr/>
              </a:pPr>
              <a:r>
                <a:rPr lang="en-US" altLang="en-US" sz="1500" kern="0" dirty="0">
                  <a:solidFill>
                    <a:srgbClr val="000000"/>
                  </a:solidFill>
                </a:rPr>
                <a:t>(UDP)</a:t>
              </a:r>
            </a:p>
          </p:txBody>
        </p:sp>
        <p:sp>
          <p:nvSpPr>
            <p:cNvPr id="149" name="Line 27">
              <a:extLst>
                <a:ext uri="{FF2B5EF4-FFF2-40B4-BE49-F238E27FC236}">
                  <a16:creationId xmlns:a16="http://schemas.microsoft.com/office/drawing/2014/main" id="{FF1A214D-FBCE-7342-8332-F3FA9C577B4A}"/>
                </a:ext>
              </a:extLst>
            </p:cNvPr>
            <p:cNvSpPr>
              <a:spLocks noChangeShapeType="1"/>
            </p:cNvSpPr>
            <p:nvPr/>
          </p:nvSpPr>
          <p:spPr bwMode="auto">
            <a:xfrm>
              <a:off x="8108201" y="3602458"/>
              <a:ext cx="2233387"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panose="020B0604030504040204" pitchFamily="34" charset="0"/>
                <a:ea typeface="ＭＳ Ｐゴシック" panose="020B0600070205080204" pitchFamily="34" charset="-128"/>
              </a:endParaRPr>
            </a:p>
          </p:txBody>
        </p:sp>
        <p:sp>
          <p:nvSpPr>
            <p:cNvPr id="151" name="Text Box 26">
              <a:extLst>
                <a:ext uri="{FF2B5EF4-FFF2-40B4-BE49-F238E27FC236}">
                  <a16:creationId xmlns:a16="http://schemas.microsoft.com/office/drawing/2014/main" id="{50D62C6A-4C80-854F-A4B8-723E99A5A7F0}"/>
                </a:ext>
              </a:extLst>
            </p:cNvPr>
            <p:cNvSpPr txBox="1">
              <a:spLocks noChangeArrowheads="1"/>
            </p:cNvSpPr>
            <p:nvPr/>
          </p:nvSpPr>
          <p:spPr bwMode="auto">
            <a:xfrm>
              <a:off x="8218436" y="4533099"/>
              <a:ext cx="201929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lnSpc>
                  <a:spcPct val="110000"/>
                </a:lnSpc>
                <a:spcBef>
                  <a:spcPct val="0"/>
                </a:spcBef>
                <a:spcAft>
                  <a:spcPct val="0"/>
                </a:spcAft>
                <a:defRPr/>
              </a:pPr>
              <a:r>
                <a:rPr lang="en-US" altLang="en-US" sz="1500" kern="0" dirty="0">
                  <a:solidFill>
                    <a:srgbClr val="000000"/>
                  </a:solidFill>
                </a:rPr>
                <a:t>physical</a:t>
              </a:r>
            </a:p>
          </p:txBody>
        </p:sp>
        <p:sp>
          <p:nvSpPr>
            <p:cNvPr id="152" name="Text Box 26">
              <a:extLst>
                <a:ext uri="{FF2B5EF4-FFF2-40B4-BE49-F238E27FC236}">
                  <a16:creationId xmlns:a16="http://schemas.microsoft.com/office/drawing/2014/main" id="{A79D3A45-C33B-7046-9088-A02FAACCA14B}"/>
                </a:ext>
              </a:extLst>
            </p:cNvPr>
            <p:cNvSpPr txBox="1">
              <a:spLocks noChangeArrowheads="1"/>
            </p:cNvSpPr>
            <p:nvPr/>
          </p:nvSpPr>
          <p:spPr bwMode="auto">
            <a:xfrm>
              <a:off x="8218436" y="4088344"/>
              <a:ext cx="201929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lnSpc>
                  <a:spcPct val="110000"/>
                </a:lnSpc>
                <a:spcBef>
                  <a:spcPct val="0"/>
                </a:spcBef>
                <a:spcAft>
                  <a:spcPct val="0"/>
                </a:spcAft>
                <a:defRPr/>
              </a:pPr>
              <a:r>
                <a:rPr lang="en-US" altLang="en-US" sz="1500" kern="0" dirty="0">
                  <a:solidFill>
                    <a:srgbClr val="000000"/>
                  </a:solidFill>
                </a:rPr>
                <a:t>link</a:t>
              </a:r>
            </a:p>
          </p:txBody>
        </p:sp>
        <p:sp>
          <p:nvSpPr>
            <p:cNvPr id="153" name="Text Box 26">
              <a:extLst>
                <a:ext uri="{FF2B5EF4-FFF2-40B4-BE49-F238E27FC236}">
                  <a16:creationId xmlns:a16="http://schemas.microsoft.com/office/drawing/2014/main" id="{F3520259-D4C5-3340-8000-3B8C746A7797}"/>
                </a:ext>
              </a:extLst>
            </p:cNvPr>
            <p:cNvSpPr txBox="1">
              <a:spLocks noChangeArrowheads="1"/>
            </p:cNvSpPr>
            <p:nvPr/>
          </p:nvSpPr>
          <p:spPr bwMode="auto">
            <a:xfrm>
              <a:off x="8218436" y="3646079"/>
              <a:ext cx="201929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lnSpc>
                  <a:spcPct val="110000"/>
                </a:lnSpc>
                <a:spcBef>
                  <a:spcPct val="0"/>
                </a:spcBef>
                <a:spcAft>
                  <a:spcPct val="0"/>
                </a:spcAft>
                <a:defRPr/>
              </a:pPr>
              <a:r>
                <a:rPr lang="en-US" altLang="en-US" sz="1500" kern="0" dirty="0">
                  <a:solidFill>
                    <a:srgbClr val="000000"/>
                  </a:solidFill>
                </a:rPr>
                <a:t>network (IP)</a:t>
              </a:r>
            </a:p>
          </p:txBody>
        </p:sp>
        <p:sp>
          <p:nvSpPr>
            <p:cNvPr id="155" name="Line 27">
              <a:extLst>
                <a:ext uri="{FF2B5EF4-FFF2-40B4-BE49-F238E27FC236}">
                  <a16:creationId xmlns:a16="http://schemas.microsoft.com/office/drawing/2014/main" id="{E1326351-38D1-A440-A7B8-5079367D54AC}"/>
                </a:ext>
              </a:extLst>
            </p:cNvPr>
            <p:cNvSpPr>
              <a:spLocks noChangeShapeType="1"/>
            </p:cNvSpPr>
            <p:nvPr/>
          </p:nvSpPr>
          <p:spPr bwMode="auto">
            <a:xfrm>
              <a:off x="8116255" y="4074895"/>
              <a:ext cx="2233388"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panose="020B0604030504040204" pitchFamily="34" charset="0"/>
                <a:ea typeface="ＭＳ Ｐゴシック" panose="020B0600070205080204" pitchFamily="34" charset="-128"/>
              </a:endParaRPr>
            </a:p>
          </p:txBody>
        </p:sp>
        <p:sp>
          <p:nvSpPr>
            <p:cNvPr id="156" name="Line 27">
              <a:extLst>
                <a:ext uri="{FF2B5EF4-FFF2-40B4-BE49-F238E27FC236}">
                  <a16:creationId xmlns:a16="http://schemas.microsoft.com/office/drawing/2014/main" id="{891B0B5D-A14D-1A40-B291-CC1A04A094FC}"/>
                </a:ext>
              </a:extLst>
            </p:cNvPr>
            <p:cNvSpPr>
              <a:spLocks noChangeShapeType="1"/>
            </p:cNvSpPr>
            <p:nvPr/>
          </p:nvSpPr>
          <p:spPr bwMode="auto">
            <a:xfrm>
              <a:off x="8111389" y="4528049"/>
              <a:ext cx="2233388"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panose="020B0604030504040204" pitchFamily="34" charset="0"/>
                <a:ea typeface="ＭＳ Ｐゴシック" panose="020B0600070205080204" pitchFamily="34" charset="-128"/>
              </a:endParaRPr>
            </a:p>
          </p:txBody>
        </p:sp>
        <p:sp>
          <p:nvSpPr>
            <p:cNvPr id="74" name="Text Box 26">
              <a:extLst>
                <a:ext uri="{FF2B5EF4-FFF2-40B4-BE49-F238E27FC236}">
                  <a16:creationId xmlns:a16="http://schemas.microsoft.com/office/drawing/2014/main" id="{D8A757BB-1762-8B47-A046-060F718CBC6B}"/>
                </a:ext>
              </a:extLst>
            </p:cNvPr>
            <p:cNvSpPr txBox="1">
              <a:spLocks noChangeArrowheads="1"/>
            </p:cNvSpPr>
            <p:nvPr/>
          </p:nvSpPr>
          <p:spPr bwMode="auto">
            <a:xfrm>
              <a:off x="8179441" y="2284368"/>
              <a:ext cx="201929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lnSpc>
                  <a:spcPct val="110000"/>
                </a:lnSpc>
                <a:spcBef>
                  <a:spcPct val="0"/>
                </a:spcBef>
                <a:spcAft>
                  <a:spcPct val="0"/>
                </a:spcAft>
                <a:defRPr/>
              </a:pPr>
              <a:r>
                <a:rPr lang="en-US" altLang="en-US" sz="1500" kern="0" dirty="0">
                  <a:solidFill>
                    <a:srgbClr val="000000"/>
                  </a:solidFill>
                </a:rPr>
                <a:t>application</a:t>
              </a:r>
            </a:p>
          </p:txBody>
        </p:sp>
      </p:grpSp>
      <p:cxnSp>
        <p:nvCxnSpPr>
          <p:cNvPr id="10" name="Straight Connector 9">
            <a:extLst>
              <a:ext uri="{FF2B5EF4-FFF2-40B4-BE49-F238E27FC236}">
                <a16:creationId xmlns:a16="http://schemas.microsoft.com/office/drawing/2014/main" id="{19E97DC1-5C01-E843-A657-ADC5FEA14075}"/>
              </a:ext>
            </a:extLst>
          </p:cNvPr>
          <p:cNvCxnSpPr>
            <a:cxnSpLocks/>
            <a:stCxn id="151" idx="2"/>
          </p:cNvCxnSpPr>
          <p:nvPr/>
        </p:nvCxnSpPr>
        <p:spPr>
          <a:xfrm flipH="1">
            <a:off x="7503019" y="4587281"/>
            <a:ext cx="1105135" cy="3557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9C57AC1A-9B60-DC47-A97D-E9C39D845828}"/>
              </a:ext>
            </a:extLst>
          </p:cNvPr>
          <p:cNvCxnSpPr>
            <a:cxnSpLocks/>
          </p:cNvCxnSpPr>
          <p:nvPr/>
        </p:nvCxnSpPr>
        <p:spPr>
          <a:xfrm>
            <a:off x="3458108" y="4654168"/>
            <a:ext cx="1187124" cy="2269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1" name="Freeform 296">
            <a:extLst>
              <a:ext uri="{FF2B5EF4-FFF2-40B4-BE49-F238E27FC236}">
                <a16:creationId xmlns:a16="http://schemas.microsoft.com/office/drawing/2014/main" id="{06DFDE96-5B04-984C-B72D-22D074DF3E82}"/>
              </a:ext>
            </a:extLst>
          </p:cNvPr>
          <p:cNvSpPr>
            <a:spLocks/>
          </p:cNvSpPr>
          <p:nvPr/>
        </p:nvSpPr>
        <p:spPr bwMode="auto">
          <a:xfrm>
            <a:off x="4570892" y="4581500"/>
            <a:ext cx="3027677" cy="771548"/>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9CDFF9"/>
          </a:solidFill>
          <a:ln>
            <a:noFill/>
          </a:ln>
        </p:spPr>
        <p:txBody>
          <a:bodyPr/>
          <a:lstStyle/>
          <a:p>
            <a:pPr defTabSz="685800" eaLnBrk="0" fontAlgn="base" hangingPunct="0">
              <a:spcBef>
                <a:spcPct val="0"/>
              </a:spcBef>
              <a:spcAft>
                <a:spcPct val="0"/>
              </a:spcAft>
              <a:defRPr/>
            </a:pPr>
            <a:endParaRPr lang="en-US" sz="2100" dirty="0">
              <a:solidFill>
                <a:srgbClr val="000000"/>
              </a:solidFill>
              <a:latin typeface="Calibri"/>
              <a:ea typeface="ＭＳ Ｐゴシック" panose="020B0600070205080204" pitchFamily="34" charset="-128"/>
              <a:cs typeface="Arial"/>
            </a:endParaRPr>
          </a:p>
        </p:txBody>
      </p:sp>
      <p:sp>
        <p:nvSpPr>
          <p:cNvPr id="163" name="Freeform 70">
            <a:extLst>
              <a:ext uri="{FF2B5EF4-FFF2-40B4-BE49-F238E27FC236}">
                <a16:creationId xmlns:a16="http://schemas.microsoft.com/office/drawing/2014/main" id="{93CF945F-B7C1-9B4F-9438-D2DF7708E687}"/>
              </a:ext>
            </a:extLst>
          </p:cNvPr>
          <p:cNvSpPr>
            <a:spLocks/>
          </p:cNvSpPr>
          <p:nvPr/>
        </p:nvSpPr>
        <p:spPr bwMode="auto">
          <a:xfrm>
            <a:off x="2164763" y="2549743"/>
            <a:ext cx="634983" cy="2191649"/>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rgbClr val="FFFFFF"/>
              </a:gs>
              <a:gs pos="100000">
                <a:srgbClr val="B2B2B2"/>
              </a:gs>
            </a:gsLst>
            <a:lin ang="0" scaled="1"/>
          </a:gradFill>
          <a:ln w="9525">
            <a:solidFill>
              <a:srgbClr val="DDDDDD"/>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kern="0" dirty="0">
              <a:solidFill>
                <a:srgbClr val="000000"/>
              </a:solidFill>
              <a:latin typeface="Tahoma" panose="020B0604030504040204" pitchFamily="34" charset="0"/>
              <a:ea typeface="ＭＳ Ｐゴシック" panose="020B0600070205080204" pitchFamily="34" charset="-128"/>
            </a:endParaRPr>
          </a:p>
        </p:txBody>
      </p:sp>
      <p:grpSp>
        <p:nvGrpSpPr>
          <p:cNvPr id="164" name="Group 163">
            <a:extLst>
              <a:ext uri="{FF2B5EF4-FFF2-40B4-BE49-F238E27FC236}">
                <a16:creationId xmlns:a16="http://schemas.microsoft.com/office/drawing/2014/main" id="{AA415DCF-A2D2-344B-9A45-F3F58006C5EE}"/>
              </a:ext>
            </a:extLst>
          </p:cNvPr>
          <p:cNvGrpSpPr/>
          <p:nvPr/>
        </p:nvGrpSpPr>
        <p:grpSpPr>
          <a:xfrm>
            <a:off x="2789828" y="2482854"/>
            <a:ext cx="1598776" cy="2187358"/>
            <a:chOff x="8091785" y="2078288"/>
            <a:chExt cx="2364905" cy="2916476"/>
          </a:xfrm>
        </p:grpSpPr>
        <p:sp>
          <p:nvSpPr>
            <p:cNvPr id="165" name="Rectangle 23">
              <a:extLst>
                <a:ext uri="{FF2B5EF4-FFF2-40B4-BE49-F238E27FC236}">
                  <a16:creationId xmlns:a16="http://schemas.microsoft.com/office/drawing/2014/main" id="{20790EF2-7EC4-BF46-AE61-5F193F0894CD}"/>
                </a:ext>
              </a:extLst>
            </p:cNvPr>
            <p:cNvSpPr>
              <a:spLocks noChangeArrowheads="1"/>
            </p:cNvSpPr>
            <p:nvPr/>
          </p:nvSpPr>
          <p:spPr bwMode="auto">
            <a:xfrm>
              <a:off x="8179440" y="2078288"/>
              <a:ext cx="2277250" cy="2799267"/>
            </a:xfrm>
            <a:prstGeom prst="rect">
              <a:avLst/>
            </a:prstGeom>
            <a:solidFill>
              <a:srgbClr val="0000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2700" dirty="0">
                <a:solidFill>
                  <a:srgbClr val="000000"/>
                </a:solidFill>
                <a:latin typeface="Times New Roman" panose="02020603050405020304" pitchFamily="18" charset="0"/>
              </a:endParaRPr>
            </a:p>
          </p:txBody>
        </p:sp>
        <p:sp>
          <p:nvSpPr>
            <p:cNvPr id="166" name="Rectangle 24">
              <a:extLst>
                <a:ext uri="{FF2B5EF4-FFF2-40B4-BE49-F238E27FC236}">
                  <a16:creationId xmlns:a16="http://schemas.microsoft.com/office/drawing/2014/main" id="{DF6E9285-B785-804B-BB24-0405637B9911}"/>
                </a:ext>
              </a:extLst>
            </p:cNvPr>
            <p:cNvSpPr>
              <a:spLocks noChangeArrowheads="1"/>
            </p:cNvSpPr>
            <p:nvPr/>
          </p:nvSpPr>
          <p:spPr bwMode="auto">
            <a:xfrm>
              <a:off x="8091785" y="2167472"/>
              <a:ext cx="2254867" cy="2823374"/>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2700" kern="0" dirty="0">
                <a:solidFill>
                  <a:srgbClr val="000000"/>
                </a:solidFill>
                <a:latin typeface="Times New Roman" panose="02020603050405020304" pitchFamily="18" charset="0"/>
              </a:endParaRPr>
            </a:p>
          </p:txBody>
        </p:sp>
        <p:sp>
          <p:nvSpPr>
            <p:cNvPr id="167" name="Line 25">
              <a:extLst>
                <a:ext uri="{FF2B5EF4-FFF2-40B4-BE49-F238E27FC236}">
                  <a16:creationId xmlns:a16="http://schemas.microsoft.com/office/drawing/2014/main" id="{C2F7FFF2-43B5-A648-8DB9-1244002B1EED}"/>
                </a:ext>
              </a:extLst>
            </p:cNvPr>
            <p:cNvSpPr>
              <a:spLocks noChangeShapeType="1"/>
            </p:cNvSpPr>
            <p:nvPr/>
          </p:nvSpPr>
          <p:spPr bwMode="auto">
            <a:xfrm>
              <a:off x="8108956" y="2749010"/>
              <a:ext cx="2238254" cy="4821"/>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panose="020B0604030504040204" pitchFamily="34" charset="0"/>
                <a:ea typeface="ＭＳ Ｐゴシック" panose="020B0600070205080204" pitchFamily="34" charset="-128"/>
              </a:endParaRPr>
            </a:p>
          </p:txBody>
        </p:sp>
        <p:sp>
          <p:nvSpPr>
            <p:cNvPr id="168" name="Text Box 26">
              <a:extLst>
                <a:ext uri="{FF2B5EF4-FFF2-40B4-BE49-F238E27FC236}">
                  <a16:creationId xmlns:a16="http://schemas.microsoft.com/office/drawing/2014/main" id="{38AC5752-2E10-AE4C-AE2E-F2F12589ABF6}"/>
                </a:ext>
              </a:extLst>
            </p:cNvPr>
            <p:cNvSpPr txBox="1">
              <a:spLocks noChangeArrowheads="1"/>
            </p:cNvSpPr>
            <p:nvPr/>
          </p:nvSpPr>
          <p:spPr bwMode="auto">
            <a:xfrm>
              <a:off x="8376445" y="2832513"/>
              <a:ext cx="1703276" cy="800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lnSpc>
                  <a:spcPct val="110000"/>
                </a:lnSpc>
                <a:spcBef>
                  <a:spcPct val="0"/>
                </a:spcBef>
                <a:spcAft>
                  <a:spcPct val="0"/>
                </a:spcAft>
                <a:defRPr/>
              </a:pPr>
              <a:r>
                <a:rPr lang="en-US" altLang="en-US" sz="1500" kern="0" dirty="0">
                  <a:solidFill>
                    <a:srgbClr val="000000"/>
                  </a:solidFill>
                </a:rPr>
                <a:t>transport</a:t>
              </a:r>
            </a:p>
            <a:p>
              <a:pPr algn="ctr" defTabSz="685800" eaLnBrk="0" fontAlgn="base" hangingPunct="0">
                <a:lnSpc>
                  <a:spcPct val="110000"/>
                </a:lnSpc>
                <a:spcBef>
                  <a:spcPct val="0"/>
                </a:spcBef>
                <a:spcAft>
                  <a:spcPct val="0"/>
                </a:spcAft>
                <a:defRPr/>
              </a:pPr>
              <a:r>
                <a:rPr lang="en-US" altLang="en-US" sz="1500" kern="0" dirty="0">
                  <a:solidFill>
                    <a:srgbClr val="000000"/>
                  </a:solidFill>
                </a:rPr>
                <a:t>(UDP)</a:t>
              </a:r>
            </a:p>
          </p:txBody>
        </p:sp>
        <p:sp>
          <p:nvSpPr>
            <p:cNvPr id="169" name="Line 27">
              <a:extLst>
                <a:ext uri="{FF2B5EF4-FFF2-40B4-BE49-F238E27FC236}">
                  <a16:creationId xmlns:a16="http://schemas.microsoft.com/office/drawing/2014/main" id="{E6411346-D908-6048-94E9-4C9C6A9C97BF}"/>
                </a:ext>
              </a:extLst>
            </p:cNvPr>
            <p:cNvSpPr>
              <a:spLocks noChangeShapeType="1"/>
            </p:cNvSpPr>
            <p:nvPr/>
          </p:nvSpPr>
          <p:spPr bwMode="auto">
            <a:xfrm>
              <a:off x="8121121" y="3602458"/>
              <a:ext cx="2233388"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panose="020B0604030504040204" pitchFamily="34" charset="0"/>
                <a:ea typeface="ＭＳ Ｐゴシック" panose="020B0600070205080204" pitchFamily="34" charset="-128"/>
              </a:endParaRPr>
            </a:p>
          </p:txBody>
        </p:sp>
        <p:sp>
          <p:nvSpPr>
            <p:cNvPr id="170" name="Text Box 26">
              <a:extLst>
                <a:ext uri="{FF2B5EF4-FFF2-40B4-BE49-F238E27FC236}">
                  <a16:creationId xmlns:a16="http://schemas.microsoft.com/office/drawing/2014/main" id="{2BD45E5F-4032-7A44-91A7-D2ED37DE30B7}"/>
                </a:ext>
              </a:extLst>
            </p:cNvPr>
            <p:cNvSpPr txBox="1">
              <a:spLocks noChangeArrowheads="1"/>
            </p:cNvSpPr>
            <p:nvPr/>
          </p:nvSpPr>
          <p:spPr bwMode="auto">
            <a:xfrm>
              <a:off x="8218435" y="4533099"/>
              <a:ext cx="201929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lnSpc>
                  <a:spcPct val="110000"/>
                </a:lnSpc>
                <a:spcBef>
                  <a:spcPct val="0"/>
                </a:spcBef>
                <a:spcAft>
                  <a:spcPct val="0"/>
                </a:spcAft>
                <a:defRPr/>
              </a:pPr>
              <a:r>
                <a:rPr lang="en-US" altLang="en-US" sz="1500" kern="0" dirty="0">
                  <a:solidFill>
                    <a:srgbClr val="000000"/>
                  </a:solidFill>
                </a:rPr>
                <a:t>physical</a:t>
              </a:r>
            </a:p>
          </p:txBody>
        </p:sp>
        <p:sp>
          <p:nvSpPr>
            <p:cNvPr id="171" name="Text Box 26">
              <a:extLst>
                <a:ext uri="{FF2B5EF4-FFF2-40B4-BE49-F238E27FC236}">
                  <a16:creationId xmlns:a16="http://schemas.microsoft.com/office/drawing/2014/main" id="{067129BD-4E72-804E-9941-0CFB2ABB0A6B}"/>
                </a:ext>
              </a:extLst>
            </p:cNvPr>
            <p:cNvSpPr txBox="1">
              <a:spLocks noChangeArrowheads="1"/>
            </p:cNvSpPr>
            <p:nvPr/>
          </p:nvSpPr>
          <p:spPr bwMode="auto">
            <a:xfrm>
              <a:off x="8218435" y="4088344"/>
              <a:ext cx="201929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lnSpc>
                  <a:spcPct val="110000"/>
                </a:lnSpc>
                <a:spcBef>
                  <a:spcPct val="0"/>
                </a:spcBef>
                <a:spcAft>
                  <a:spcPct val="0"/>
                </a:spcAft>
                <a:defRPr/>
              </a:pPr>
              <a:r>
                <a:rPr lang="en-US" altLang="en-US" sz="1500" kern="0" dirty="0">
                  <a:solidFill>
                    <a:srgbClr val="000000"/>
                  </a:solidFill>
                </a:rPr>
                <a:t>link</a:t>
              </a:r>
            </a:p>
          </p:txBody>
        </p:sp>
        <p:sp>
          <p:nvSpPr>
            <p:cNvPr id="172" name="Text Box 26">
              <a:extLst>
                <a:ext uri="{FF2B5EF4-FFF2-40B4-BE49-F238E27FC236}">
                  <a16:creationId xmlns:a16="http://schemas.microsoft.com/office/drawing/2014/main" id="{586097BE-C9CD-2B44-A610-13D1A1572A56}"/>
                </a:ext>
              </a:extLst>
            </p:cNvPr>
            <p:cNvSpPr txBox="1">
              <a:spLocks noChangeArrowheads="1"/>
            </p:cNvSpPr>
            <p:nvPr/>
          </p:nvSpPr>
          <p:spPr bwMode="auto">
            <a:xfrm>
              <a:off x="8218435" y="3646079"/>
              <a:ext cx="201929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lnSpc>
                  <a:spcPct val="110000"/>
                </a:lnSpc>
                <a:spcBef>
                  <a:spcPct val="0"/>
                </a:spcBef>
                <a:spcAft>
                  <a:spcPct val="0"/>
                </a:spcAft>
                <a:defRPr/>
              </a:pPr>
              <a:r>
                <a:rPr lang="en-US" altLang="en-US" sz="1500" kern="0" dirty="0">
                  <a:solidFill>
                    <a:srgbClr val="000000"/>
                  </a:solidFill>
                </a:rPr>
                <a:t>network (IP)</a:t>
              </a:r>
            </a:p>
          </p:txBody>
        </p:sp>
        <p:sp>
          <p:nvSpPr>
            <p:cNvPr id="173" name="Line 27">
              <a:extLst>
                <a:ext uri="{FF2B5EF4-FFF2-40B4-BE49-F238E27FC236}">
                  <a16:creationId xmlns:a16="http://schemas.microsoft.com/office/drawing/2014/main" id="{9A1DE5DC-7E6A-4747-9541-02B87C77AC36}"/>
                </a:ext>
              </a:extLst>
            </p:cNvPr>
            <p:cNvSpPr>
              <a:spLocks noChangeShapeType="1"/>
            </p:cNvSpPr>
            <p:nvPr/>
          </p:nvSpPr>
          <p:spPr bwMode="auto">
            <a:xfrm>
              <a:off x="8116255" y="4074895"/>
              <a:ext cx="2233388"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panose="020B0604030504040204" pitchFamily="34" charset="0"/>
                <a:ea typeface="ＭＳ Ｐゴシック" panose="020B0600070205080204" pitchFamily="34" charset="-128"/>
              </a:endParaRPr>
            </a:p>
          </p:txBody>
        </p:sp>
        <p:sp>
          <p:nvSpPr>
            <p:cNvPr id="174" name="Line 27">
              <a:extLst>
                <a:ext uri="{FF2B5EF4-FFF2-40B4-BE49-F238E27FC236}">
                  <a16:creationId xmlns:a16="http://schemas.microsoft.com/office/drawing/2014/main" id="{9B2D570F-120B-6D41-8FE2-002A2DC1204D}"/>
                </a:ext>
              </a:extLst>
            </p:cNvPr>
            <p:cNvSpPr>
              <a:spLocks noChangeShapeType="1"/>
            </p:cNvSpPr>
            <p:nvPr/>
          </p:nvSpPr>
          <p:spPr bwMode="auto">
            <a:xfrm>
              <a:off x="8111389" y="4528049"/>
              <a:ext cx="2233388"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panose="020B0604030504040204" pitchFamily="34" charset="0"/>
                <a:ea typeface="ＭＳ Ｐゴシック" panose="020B0600070205080204" pitchFamily="34" charset="-128"/>
              </a:endParaRPr>
            </a:p>
          </p:txBody>
        </p:sp>
        <p:sp>
          <p:nvSpPr>
            <p:cNvPr id="175" name="Text Box 26">
              <a:extLst>
                <a:ext uri="{FF2B5EF4-FFF2-40B4-BE49-F238E27FC236}">
                  <a16:creationId xmlns:a16="http://schemas.microsoft.com/office/drawing/2014/main" id="{3C035217-7FD4-6C48-AB72-7561321B3669}"/>
                </a:ext>
              </a:extLst>
            </p:cNvPr>
            <p:cNvSpPr txBox="1">
              <a:spLocks noChangeArrowheads="1"/>
            </p:cNvSpPr>
            <p:nvPr/>
          </p:nvSpPr>
          <p:spPr bwMode="auto">
            <a:xfrm>
              <a:off x="8179439" y="2284368"/>
              <a:ext cx="201929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lnSpc>
                  <a:spcPct val="110000"/>
                </a:lnSpc>
                <a:spcBef>
                  <a:spcPct val="0"/>
                </a:spcBef>
                <a:spcAft>
                  <a:spcPct val="0"/>
                </a:spcAft>
                <a:defRPr/>
              </a:pPr>
              <a:r>
                <a:rPr lang="en-US" altLang="en-US" sz="1500" kern="0" dirty="0">
                  <a:solidFill>
                    <a:srgbClr val="000000"/>
                  </a:solidFill>
                </a:rPr>
                <a:t>application</a:t>
              </a:r>
            </a:p>
          </p:txBody>
        </p:sp>
      </p:grpSp>
      <p:grpSp>
        <p:nvGrpSpPr>
          <p:cNvPr id="176" name="Group 175">
            <a:extLst>
              <a:ext uri="{FF2B5EF4-FFF2-40B4-BE49-F238E27FC236}">
                <a16:creationId xmlns:a16="http://schemas.microsoft.com/office/drawing/2014/main" id="{7C64A43A-1B07-3348-A5EB-9B76F69646C0}"/>
              </a:ext>
            </a:extLst>
          </p:cNvPr>
          <p:cNvGrpSpPr/>
          <p:nvPr/>
        </p:nvGrpSpPr>
        <p:grpSpPr>
          <a:xfrm>
            <a:off x="1899551" y="4564936"/>
            <a:ext cx="769892" cy="447865"/>
            <a:chOff x="7493876" y="2774731"/>
            <a:chExt cx="1481958" cy="894622"/>
          </a:xfrm>
        </p:grpSpPr>
        <p:sp>
          <p:nvSpPr>
            <p:cNvPr id="177" name="Freeform 176">
              <a:extLst>
                <a:ext uri="{FF2B5EF4-FFF2-40B4-BE49-F238E27FC236}">
                  <a16:creationId xmlns:a16="http://schemas.microsoft.com/office/drawing/2014/main" id="{0DB8B5ED-7F25-B645-878C-116DE6CD5EA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Calibri"/>
                </a:rPr>
                <a:t>                   </a:t>
              </a:r>
            </a:p>
          </p:txBody>
        </p:sp>
        <p:sp>
          <p:nvSpPr>
            <p:cNvPr id="178" name="Oval 177">
              <a:extLst>
                <a:ext uri="{FF2B5EF4-FFF2-40B4-BE49-F238E27FC236}">
                  <a16:creationId xmlns:a16="http://schemas.microsoft.com/office/drawing/2014/main" id="{AFB4D1D4-1D5D-7C46-A31B-48B19CA0A81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Calibri"/>
                </a:rPr>
                <a:t>              </a:t>
              </a:r>
            </a:p>
          </p:txBody>
        </p:sp>
        <p:grpSp>
          <p:nvGrpSpPr>
            <p:cNvPr id="179" name="Group 178">
              <a:extLst>
                <a:ext uri="{FF2B5EF4-FFF2-40B4-BE49-F238E27FC236}">
                  <a16:creationId xmlns:a16="http://schemas.microsoft.com/office/drawing/2014/main" id="{8D1FB4E3-A216-1446-87E1-A06F139F800A}"/>
                </a:ext>
              </a:extLst>
            </p:cNvPr>
            <p:cNvGrpSpPr/>
            <p:nvPr/>
          </p:nvGrpSpPr>
          <p:grpSpPr>
            <a:xfrm>
              <a:off x="7713663" y="2848339"/>
              <a:ext cx="1042107" cy="425543"/>
              <a:chOff x="7786941" y="2884917"/>
              <a:chExt cx="897649" cy="353919"/>
            </a:xfrm>
          </p:grpSpPr>
          <p:sp>
            <p:nvSpPr>
              <p:cNvPr id="180" name="Freeform 179">
                <a:extLst>
                  <a:ext uri="{FF2B5EF4-FFF2-40B4-BE49-F238E27FC236}">
                    <a16:creationId xmlns:a16="http://schemas.microsoft.com/office/drawing/2014/main" id="{2B930530-1BA2-8049-A625-480A1F84B91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a:endParaRPr>
              </a:p>
            </p:txBody>
          </p:sp>
          <p:sp>
            <p:nvSpPr>
              <p:cNvPr id="181" name="Freeform 180">
                <a:extLst>
                  <a:ext uri="{FF2B5EF4-FFF2-40B4-BE49-F238E27FC236}">
                    <a16:creationId xmlns:a16="http://schemas.microsoft.com/office/drawing/2014/main" id="{C5B65EDD-F107-4D4D-8254-28F27CB3355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a:endParaRPr>
              </a:p>
            </p:txBody>
          </p:sp>
          <p:sp>
            <p:nvSpPr>
              <p:cNvPr id="195" name="Freeform 194">
                <a:extLst>
                  <a:ext uri="{FF2B5EF4-FFF2-40B4-BE49-F238E27FC236}">
                    <a16:creationId xmlns:a16="http://schemas.microsoft.com/office/drawing/2014/main" id="{052D8468-97DE-CD48-9220-0D7B5D1582B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a:endParaRPr>
              </a:p>
            </p:txBody>
          </p:sp>
          <p:sp>
            <p:nvSpPr>
              <p:cNvPr id="196" name="Freeform 195">
                <a:extLst>
                  <a:ext uri="{FF2B5EF4-FFF2-40B4-BE49-F238E27FC236}">
                    <a16:creationId xmlns:a16="http://schemas.microsoft.com/office/drawing/2014/main" id="{CD0FBE04-ADDE-184C-8DFE-2575EA709AD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a:endParaRPr>
              </a:p>
            </p:txBody>
          </p:sp>
        </p:grpSp>
      </p:grpSp>
      <p:grpSp>
        <p:nvGrpSpPr>
          <p:cNvPr id="197" name="Group 149">
            <a:extLst>
              <a:ext uri="{FF2B5EF4-FFF2-40B4-BE49-F238E27FC236}">
                <a16:creationId xmlns:a16="http://schemas.microsoft.com/office/drawing/2014/main" id="{1F890155-D0B7-364C-891D-EC128001048E}"/>
              </a:ext>
            </a:extLst>
          </p:cNvPr>
          <p:cNvGrpSpPr>
            <a:grpSpLocks/>
          </p:cNvGrpSpPr>
          <p:nvPr/>
        </p:nvGrpSpPr>
        <p:grpSpPr bwMode="auto">
          <a:xfrm>
            <a:off x="3370656" y="2924268"/>
            <a:ext cx="309563" cy="119063"/>
            <a:chOff x="1287" y="2524"/>
            <a:chExt cx="260" cy="100"/>
          </a:xfrm>
        </p:grpSpPr>
        <p:sp>
          <p:nvSpPr>
            <p:cNvPr id="198" name="Rectangle 73">
              <a:extLst>
                <a:ext uri="{FF2B5EF4-FFF2-40B4-BE49-F238E27FC236}">
                  <a16:creationId xmlns:a16="http://schemas.microsoft.com/office/drawing/2014/main" id="{590049C7-843C-1B4A-89F9-80D6028F7F02}"/>
                </a:ext>
              </a:extLst>
            </p:cNvPr>
            <p:cNvSpPr>
              <a:spLocks noChangeArrowheads="1"/>
            </p:cNvSpPr>
            <p:nvPr/>
          </p:nvSpPr>
          <p:spPr bwMode="auto">
            <a:xfrm>
              <a:off x="1287" y="2524"/>
              <a:ext cx="260" cy="10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199" name="Rectangle 74">
              <a:extLst>
                <a:ext uri="{FF2B5EF4-FFF2-40B4-BE49-F238E27FC236}">
                  <a16:creationId xmlns:a16="http://schemas.microsoft.com/office/drawing/2014/main" id="{060ED392-F3E2-5445-9D40-5D86C1A7E8FA}"/>
                </a:ext>
              </a:extLst>
            </p:cNvPr>
            <p:cNvSpPr>
              <a:spLocks noChangeArrowheads="1"/>
            </p:cNvSpPr>
            <p:nvPr/>
          </p:nvSpPr>
          <p:spPr bwMode="auto">
            <a:xfrm>
              <a:off x="1338" y="2537"/>
              <a:ext cx="155" cy="76"/>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200" name="Rectangle 75">
              <a:extLst>
                <a:ext uri="{FF2B5EF4-FFF2-40B4-BE49-F238E27FC236}">
                  <a16:creationId xmlns:a16="http://schemas.microsoft.com/office/drawing/2014/main" id="{33BE5C08-8C7C-7149-875A-3BD200DF748C}"/>
                </a:ext>
              </a:extLst>
            </p:cNvPr>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201" name="Rectangle 129">
              <a:extLst>
                <a:ext uri="{FF2B5EF4-FFF2-40B4-BE49-F238E27FC236}">
                  <a16:creationId xmlns:a16="http://schemas.microsoft.com/office/drawing/2014/main" id="{0140B062-405E-0A48-ABA2-65AE09DF9CCF}"/>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grpSp>
      <p:grpSp>
        <p:nvGrpSpPr>
          <p:cNvPr id="85" name="Group 149">
            <a:extLst>
              <a:ext uri="{FF2B5EF4-FFF2-40B4-BE49-F238E27FC236}">
                <a16:creationId xmlns:a16="http://schemas.microsoft.com/office/drawing/2014/main" id="{2BE2291A-54C4-114A-8062-D743A8CDF9EC}"/>
              </a:ext>
            </a:extLst>
          </p:cNvPr>
          <p:cNvGrpSpPr>
            <a:grpSpLocks/>
          </p:cNvGrpSpPr>
          <p:nvPr/>
        </p:nvGrpSpPr>
        <p:grpSpPr bwMode="auto">
          <a:xfrm>
            <a:off x="8784859" y="2862458"/>
            <a:ext cx="309563" cy="119063"/>
            <a:chOff x="1287" y="2524"/>
            <a:chExt cx="260" cy="100"/>
          </a:xfrm>
        </p:grpSpPr>
        <p:sp>
          <p:nvSpPr>
            <p:cNvPr id="86" name="Rectangle 73">
              <a:extLst>
                <a:ext uri="{FF2B5EF4-FFF2-40B4-BE49-F238E27FC236}">
                  <a16:creationId xmlns:a16="http://schemas.microsoft.com/office/drawing/2014/main" id="{A98E76A7-87AD-8242-988E-0E4DFC2782A9}"/>
                </a:ext>
              </a:extLst>
            </p:cNvPr>
            <p:cNvSpPr>
              <a:spLocks noChangeArrowheads="1"/>
            </p:cNvSpPr>
            <p:nvPr/>
          </p:nvSpPr>
          <p:spPr bwMode="auto">
            <a:xfrm>
              <a:off x="1287" y="2524"/>
              <a:ext cx="260" cy="10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87" name="Rectangle 74">
              <a:extLst>
                <a:ext uri="{FF2B5EF4-FFF2-40B4-BE49-F238E27FC236}">
                  <a16:creationId xmlns:a16="http://schemas.microsoft.com/office/drawing/2014/main" id="{05A0AED4-CB55-8B44-A573-91C3CC5195FE}"/>
                </a:ext>
              </a:extLst>
            </p:cNvPr>
            <p:cNvSpPr>
              <a:spLocks noChangeArrowheads="1"/>
            </p:cNvSpPr>
            <p:nvPr/>
          </p:nvSpPr>
          <p:spPr bwMode="auto">
            <a:xfrm>
              <a:off x="1338" y="2537"/>
              <a:ext cx="155" cy="76"/>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88" name="Rectangle 75">
              <a:extLst>
                <a:ext uri="{FF2B5EF4-FFF2-40B4-BE49-F238E27FC236}">
                  <a16:creationId xmlns:a16="http://schemas.microsoft.com/office/drawing/2014/main" id="{E473A3B0-4DB9-E148-95E3-5518DB468C96}"/>
                </a:ext>
              </a:extLst>
            </p:cNvPr>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89" name="Rectangle 129">
              <a:extLst>
                <a:ext uri="{FF2B5EF4-FFF2-40B4-BE49-F238E27FC236}">
                  <a16:creationId xmlns:a16="http://schemas.microsoft.com/office/drawing/2014/main" id="{E9ED0EE1-76D9-D04D-8893-5E36E5A75578}"/>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grpSp>
      <p:sp>
        <p:nvSpPr>
          <p:cNvPr id="90" name="Slide Number Placeholder 2">
            <a:extLst>
              <a:ext uri="{FF2B5EF4-FFF2-40B4-BE49-F238E27FC236}">
                <a16:creationId xmlns:a16="http://schemas.microsoft.com/office/drawing/2014/main" id="{1B520EE5-2EFC-4746-B182-97170136E2D8}"/>
              </a:ext>
            </a:extLst>
          </p:cNvPr>
          <p:cNvSpPr>
            <a:spLocks noGrp="1"/>
          </p:cNvSpPr>
          <p:nvPr>
            <p:ph type="sldNum" sz="quarter" idx="4"/>
          </p:nvPr>
        </p:nvSpPr>
        <p:spPr>
          <a:xfrm>
            <a:off x="8438712" y="5689567"/>
            <a:ext cx="2057400" cy="273844"/>
          </a:xfrm>
        </p:spPr>
        <p:txBody>
          <a:bodyPr/>
          <a:lstStyle/>
          <a:p>
            <a:pPr defTabSz="685800"/>
            <a:r>
              <a:rPr lang="en-US" dirty="0">
                <a:solidFill>
                  <a:prstClr val="white">
                    <a:lumMod val="50000"/>
                  </a:prstClr>
                </a:solidFill>
                <a:latin typeface="Calibri" panose="020F0502020204030204"/>
                <a:ea typeface="MS PGothic" panose="020B0600070205080204" pitchFamily="34" charset="-128"/>
              </a:rPr>
              <a:t>Transport Layer: 3-</a:t>
            </a:r>
            <a:fld id="{C4204591-24BD-A542-B9D5-F8D8A88D2FEE}" type="slidenum">
              <a:rPr lang="en-US">
                <a:solidFill>
                  <a:prstClr val="white">
                    <a:lumMod val="50000"/>
                  </a:prstClr>
                </a:solidFill>
                <a:latin typeface="Calibri" panose="020F0502020204030204"/>
                <a:ea typeface="MS PGothic" panose="020B0600070205080204" pitchFamily="34" charset="-128"/>
              </a:rPr>
              <a:pPr defTabSz="685800"/>
              <a:t>5</a:t>
            </a:fld>
            <a:endParaRPr lang="en-US" dirty="0">
              <a:solidFill>
                <a:prstClr val="white">
                  <a:lumMod val="50000"/>
                </a:prstClr>
              </a:solidFill>
              <a:latin typeface="Calibri" panose="020F0502020204030204"/>
              <a:ea typeface="MS PGothic" panose="020B0600070205080204" pitchFamily="34" charset="-128"/>
            </a:endParaRPr>
          </a:p>
        </p:txBody>
      </p:sp>
      <p:sp>
        <p:nvSpPr>
          <p:cNvPr id="91" name="Rectangle 2"/>
          <p:cNvSpPr txBox="1">
            <a:spLocks noChangeArrowheads="1"/>
          </p:cNvSpPr>
          <p:nvPr/>
        </p:nvSpPr>
        <p:spPr bwMode="auto">
          <a:xfrm>
            <a:off x="1820864" y="182564"/>
            <a:ext cx="8529637" cy="922337"/>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anchor="ctr"/>
          <a:lstStyle>
            <a:lvl1pPr algn="l" rtl="0" eaLnBrk="0" fontAlgn="base" hangingPunct="0">
              <a:spcBef>
                <a:spcPct val="0"/>
              </a:spcBef>
              <a:spcAft>
                <a:spcPct val="0"/>
              </a:spcAft>
              <a:defRPr sz="4400">
                <a:solidFill>
                  <a:srgbClr val="000099"/>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5pPr>
            <a:lvl6pPr marL="457200" algn="l" rtl="0" eaLnBrk="0" fontAlgn="base" hangingPunct="0">
              <a:spcBef>
                <a:spcPct val="0"/>
              </a:spcBef>
              <a:spcAft>
                <a:spcPct val="0"/>
              </a:spcAft>
              <a:defRPr sz="4400">
                <a:solidFill>
                  <a:srgbClr val="000099"/>
                </a:solidFill>
                <a:latin typeface="Gill Sans MT" pitchFamily="34" charset="0"/>
              </a:defRPr>
            </a:lvl6pPr>
            <a:lvl7pPr marL="914400" algn="l" rtl="0" eaLnBrk="0" fontAlgn="base" hangingPunct="0">
              <a:spcBef>
                <a:spcPct val="0"/>
              </a:spcBef>
              <a:spcAft>
                <a:spcPct val="0"/>
              </a:spcAft>
              <a:defRPr sz="4400">
                <a:solidFill>
                  <a:srgbClr val="000099"/>
                </a:solidFill>
                <a:latin typeface="Gill Sans MT" pitchFamily="34" charset="0"/>
              </a:defRPr>
            </a:lvl7pPr>
            <a:lvl8pPr marL="1371600" algn="l" rtl="0" eaLnBrk="0" fontAlgn="base" hangingPunct="0">
              <a:spcBef>
                <a:spcPct val="0"/>
              </a:spcBef>
              <a:spcAft>
                <a:spcPct val="0"/>
              </a:spcAft>
              <a:defRPr sz="4400">
                <a:solidFill>
                  <a:srgbClr val="000099"/>
                </a:solidFill>
                <a:latin typeface="Gill Sans MT" pitchFamily="34" charset="0"/>
              </a:defRPr>
            </a:lvl8pPr>
            <a:lvl9pPr marL="1828800" algn="l" rtl="0" eaLnBrk="0" fontAlgn="base" hangingPunct="0">
              <a:spcBef>
                <a:spcPct val="0"/>
              </a:spcBef>
              <a:spcAft>
                <a:spcPct val="0"/>
              </a:spcAft>
              <a:defRPr sz="4400">
                <a:solidFill>
                  <a:srgbClr val="000099"/>
                </a:solidFill>
                <a:latin typeface="Gill Sans MT" pitchFamily="34" charset="0"/>
              </a:defRPr>
            </a:lvl9pPr>
          </a:lstStyle>
          <a:p>
            <a:pPr>
              <a:defRPr/>
            </a:pPr>
            <a:r>
              <a:rPr lang="en-US" sz="4000" dirty="0">
                <a:latin typeface="Calibri Light" panose="020F0302020204030204"/>
              </a:rPr>
              <a:t>UDP: Transport Layer Actions</a:t>
            </a:r>
            <a:endParaRPr lang="en-US" kern="0" dirty="0">
              <a:latin typeface="Calibri Light" panose="020F0302020204030204"/>
              <a:ea typeface="ＭＳ Ｐゴシック" charset="0"/>
              <a:cs typeface="+mj-cs"/>
            </a:endParaRPr>
          </a:p>
        </p:txBody>
      </p:sp>
      <p:pic>
        <p:nvPicPr>
          <p:cNvPr id="92" name="Picture 10" descr="underline_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101" y="847725"/>
            <a:ext cx="82280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156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902B4EA-0158-774A-877D-888807F574B5}"/>
              </a:ext>
            </a:extLst>
          </p:cNvPr>
          <p:cNvGrpSpPr/>
          <p:nvPr/>
        </p:nvGrpSpPr>
        <p:grpSpPr>
          <a:xfrm>
            <a:off x="3458109" y="4581500"/>
            <a:ext cx="5150044" cy="771548"/>
            <a:chOff x="2578811" y="4965666"/>
            <a:chExt cx="6866725" cy="1028731"/>
          </a:xfrm>
        </p:grpSpPr>
        <p:cxnSp>
          <p:nvCxnSpPr>
            <p:cNvPr id="128" name="Straight Connector 127">
              <a:extLst>
                <a:ext uri="{FF2B5EF4-FFF2-40B4-BE49-F238E27FC236}">
                  <a16:creationId xmlns:a16="http://schemas.microsoft.com/office/drawing/2014/main" id="{0763EEB6-87F6-D847-AD1E-3BFDCE6A9543}"/>
                </a:ext>
              </a:extLst>
            </p:cNvPr>
            <p:cNvCxnSpPr>
              <a:cxnSpLocks/>
            </p:cNvCxnSpPr>
            <p:nvPr/>
          </p:nvCxnSpPr>
          <p:spPr>
            <a:xfrm>
              <a:off x="2578811" y="5062556"/>
              <a:ext cx="1582832" cy="3026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09891B45-180E-B341-A7C6-D10A683BB102}"/>
                </a:ext>
              </a:extLst>
            </p:cNvPr>
            <p:cNvGrpSpPr/>
            <p:nvPr/>
          </p:nvGrpSpPr>
          <p:grpSpPr>
            <a:xfrm>
              <a:off x="4062521" y="4965666"/>
              <a:ext cx="5383015" cy="1028731"/>
              <a:chOff x="4062521" y="4965666"/>
              <a:chExt cx="5383015" cy="1028731"/>
            </a:xfrm>
          </p:grpSpPr>
          <p:cxnSp>
            <p:nvCxnSpPr>
              <p:cNvPr id="127" name="Straight Connector 126">
                <a:extLst>
                  <a:ext uri="{FF2B5EF4-FFF2-40B4-BE49-F238E27FC236}">
                    <a16:creationId xmlns:a16="http://schemas.microsoft.com/office/drawing/2014/main" id="{16BE7B71-3412-8546-BD1A-8BF76DC47254}"/>
                  </a:ext>
                </a:extLst>
              </p:cNvPr>
              <p:cNvCxnSpPr>
                <a:cxnSpLocks/>
              </p:cNvCxnSpPr>
              <p:nvPr/>
            </p:nvCxnSpPr>
            <p:spPr>
              <a:xfrm flipH="1">
                <a:off x="7972023" y="4973372"/>
                <a:ext cx="1473513" cy="474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1" name="Freeform 296">
                <a:extLst>
                  <a:ext uri="{FF2B5EF4-FFF2-40B4-BE49-F238E27FC236}">
                    <a16:creationId xmlns:a16="http://schemas.microsoft.com/office/drawing/2014/main" id="{06DFDE96-5B04-984C-B72D-22D074DF3E82}"/>
                  </a:ext>
                </a:extLst>
              </p:cNvPr>
              <p:cNvSpPr>
                <a:spLocks/>
              </p:cNvSpPr>
              <p:nvPr/>
            </p:nvSpPr>
            <p:spPr bwMode="auto">
              <a:xfrm>
                <a:off x="4062521" y="4965666"/>
                <a:ext cx="4036903" cy="1028731"/>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9CDFF9"/>
              </a:solidFill>
              <a:ln>
                <a:noFill/>
              </a:ln>
            </p:spPr>
            <p:txBody>
              <a:bodyPr/>
              <a:lstStyle/>
              <a:p>
                <a:pPr defTabSz="685800" eaLnBrk="0" fontAlgn="base" hangingPunct="0">
                  <a:spcBef>
                    <a:spcPct val="0"/>
                  </a:spcBef>
                  <a:spcAft>
                    <a:spcPct val="0"/>
                  </a:spcAft>
                  <a:defRPr/>
                </a:pPr>
                <a:r>
                  <a:rPr lang="en-US" sz="2100" dirty="0">
                    <a:solidFill>
                      <a:srgbClr val="000000"/>
                    </a:solidFill>
                    <a:latin typeface="Calibri"/>
                    <a:ea typeface="ＭＳ Ｐゴシック" panose="020B0600070205080204" pitchFamily="34" charset="-128"/>
                    <a:cs typeface="Arial"/>
                  </a:rPr>
                  <a:t>             </a:t>
                </a:r>
              </a:p>
            </p:txBody>
          </p:sp>
        </p:grpSp>
      </p:grpSp>
      <p:sp>
        <p:nvSpPr>
          <p:cNvPr id="182" name="Freeform 103">
            <a:extLst>
              <a:ext uri="{FF2B5EF4-FFF2-40B4-BE49-F238E27FC236}">
                <a16:creationId xmlns:a16="http://schemas.microsoft.com/office/drawing/2014/main" id="{DEF6D5D3-E4DA-4B46-BBC5-93311E115D92}"/>
              </a:ext>
            </a:extLst>
          </p:cNvPr>
          <p:cNvSpPr>
            <a:spLocks/>
          </p:cNvSpPr>
          <p:nvPr/>
        </p:nvSpPr>
        <p:spPr bwMode="auto">
          <a:xfrm>
            <a:off x="9245260" y="2482855"/>
            <a:ext cx="667827" cy="2184419"/>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kern="0" dirty="0">
              <a:solidFill>
                <a:srgbClr val="000000"/>
              </a:solidFill>
              <a:latin typeface="Tahoma" panose="020B0604030504040204" pitchFamily="34" charset="0"/>
              <a:ea typeface="ＭＳ Ｐゴシック" panose="020B0600070205080204" pitchFamily="34" charset="-128"/>
            </a:endParaRPr>
          </a:p>
        </p:txBody>
      </p:sp>
      <p:sp>
        <p:nvSpPr>
          <p:cNvPr id="183" name="Freeform 70">
            <a:extLst>
              <a:ext uri="{FF2B5EF4-FFF2-40B4-BE49-F238E27FC236}">
                <a16:creationId xmlns:a16="http://schemas.microsoft.com/office/drawing/2014/main" id="{4A88383C-61F9-1949-9D88-EC83EDA3F2B6}"/>
              </a:ext>
            </a:extLst>
          </p:cNvPr>
          <p:cNvSpPr>
            <a:spLocks/>
          </p:cNvSpPr>
          <p:nvPr/>
        </p:nvSpPr>
        <p:spPr bwMode="auto">
          <a:xfrm>
            <a:off x="2164763" y="2549743"/>
            <a:ext cx="634983" cy="2191649"/>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rgbClr val="FFFFFF"/>
              </a:gs>
              <a:gs pos="100000">
                <a:srgbClr val="B2B2B2"/>
              </a:gs>
            </a:gsLst>
            <a:lin ang="0" scaled="1"/>
          </a:gradFill>
          <a:ln w="9525">
            <a:solidFill>
              <a:srgbClr val="DDDDDD"/>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kern="0" dirty="0">
              <a:solidFill>
                <a:srgbClr val="000000"/>
              </a:solidFill>
              <a:latin typeface="Tahoma" panose="020B0604030504040204" pitchFamily="34" charset="0"/>
              <a:ea typeface="ＭＳ Ｐゴシック" panose="020B0600070205080204" pitchFamily="34" charset="-128"/>
            </a:endParaRPr>
          </a:p>
        </p:txBody>
      </p:sp>
      <p:grpSp>
        <p:nvGrpSpPr>
          <p:cNvPr id="222" name="Group 185">
            <a:extLst>
              <a:ext uri="{FF2B5EF4-FFF2-40B4-BE49-F238E27FC236}">
                <a16:creationId xmlns:a16="http://schemas.microsoft.com/office/drawing/2014/main" id="{7750F2FB-96FA-374A-AF56-26502EF04672}"/>
              </a:ext>
            </a:extLst>
          </p:cNvPr>
          <p:cNvGrpSpPr>
            <a:grpSpLocks/>
          </p:cNvGrpSpPr>
          <p:nvPr/>
        </p:nvGrpSpPr>
        <p:grpSpPr bwMode="auto">
          <a:xfrm>
            <a:off x="9740766" y="4042321"/>
            <a:ext cx="412374" cy="802661"/>
            <a:chOff x="4140" y="429"/>
            <a:chExt cx="1425" cy="2396"/>
          </a:xfrm>
        </p:grpSpPr>
        <p:sp>
          <p:nvSpPr>
            <p:cNvPr id="223" name="Freeform 186">
              <a:extLst>
                <a:ext uri="{FF2B5EF4-FFF2-40B4-BE49-F238E27FC236}">
                  <a16:creationId xmlns:a16="http://schemas.microsoft.com/office/drawing/2014/main" id="{E441858B-A566-F746-B48C-912CA3020CC8}"/>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kern="0" dirty="0">
                <a:solidFill>
                  <a:srgbClr val="000000"/>
                </a:solidFill>
                <a:latin typeface="Tahoma" panose="020B0604030504040204" pitchFamily="34" charset="0"/>
                <a:ea typeface="ＭＳ Ｐゴシック" panose="020B0600070205080204" pitchFamily="34" charset="-128"/>
              </a:endParaRPr>
            </a:p>
          </p:txBody>
        </p:sp>
        <p:sp>
          <p:nvSpPr>
            <p:cNvPr id="224" name="Rectangle 187">
              <a:extLst>
                <a:ext uri="{FF2B5EF4-FFF2-40B4-BE49-F238E27FC236}">
                  <a16:creationId xmlns:a16="http://schemas.microsoft.com/office/drawing/2014/main" id="{20003129-35A4-1E46-8065-8AF4C6403D5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sp>
          <p:nvSpPr>
            <p:cNvPr id="225" name="Freeform 188">
              <a:extLst>
                <a:ext uri="{FF2B5EF4-FFF2-40B4-BE49-F238E27FC236}">
                  <a16:creationId xmlns:a16="http://schemas.microsoft.com/office/drawing/2014/main" id="{6F94D7AE-C4D1-AF4A-B970-086B7D245AC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kern="0" dirty="0">
                <a:solidFill>
                  <a:srgbClr val="000000"/>
                </a:solidFill>
                <a:latin typeface="Tahoma" panose="020B0604030504040204" pitchFamily="34" charset="0"/>
                <a:ea typeface="ＭＳ Ｐゴシック" panose="020B0600070205080204" pitchFamily="34" charset="-128"/>
              </a:endParaRPr>
            </a:p>
          </p:txBody>
        </p:sp>
        <p:sp>
          <p:nvSpPr>
            <p:cNvPr id="226" name="Freeform 189">
              <a:extLst>
                <a:ext uri="{FF2B5EF4-FFF2-40B4-BE49-F238E27FC236}">
                  <a16:creationId xmlns:a16="http://schemas.microsoft.com/office/drawing/2014/main" id="{EAFC03EF-54DF-8942-9852-25739DA158B4}"/>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kern="0" dirty="0">
                <a:solidFill>
                  <a:srgbClr val="000000"/>
                </a:solidFill>
                <a:latin typeface="Tahoma" panose="020B0604030504040204" pitchFamily="34" charset="0"/>
                <a:ea typeface="ＭＳ Ｐゴシック" panose="020B0600070205080204" pitchFamily="34" charset="-128"/>
              </a:endParaRPr>
            </a:p>
          </p:txBody>
        </p:sp>
        <p:sp>
          <p:nvSpPr>
            <p:cNvPr id="227" name="Rectangle 190">
              <a:extLst>
                <a:ext uri="{FF2B5EF4-FFF2-40B4-BE49-F238E27FC236}">
                  <a16:creationId xmlns:a16="http://schemas.microsoft.com/office/drawing/2014/main" id="{2241F7B6-5281-A74E-8DCB-3BE3777E9369}"/>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grpSp>
          <p:nvGrpSpPr>
            <p:cNvPr id="228" name="Group 191">
              <a:extLst>
                <a:ext uri="{FF2B5EF4-FFF2-40B4-BE49-F238E27FC236}">
                  <a16:creationId xmlns:a16="http://schemas.microsoft.com/office/drawing/2014/main" id="{02DB0249-6EBB-FF4B-B17F-CC771B255D00}"/>
                </a:ext>
              </a:extLst>
            </p:cNvPr>
            <p:cNvGrpSpPr>
              <a:grpSpLocks/>
            </p:cNvGrpSpPr>
            <p:nvPr/>
          </p:nvGrpSpPr>
          <p:grpSpPr bwMode="auto">
            <a:xfrm>
              <a:off x="4749" y="668"/>
              <a:ext cx="581" cy="145"/>
              <a:chOff x="614" y="2568"/>
              <a:chExt cx="725" cy="139"/>
            </a:xfrm>
          </p:grpSpPr>
          <p:sp>
            <p:nvSpPr>
              <p:cNvPr id="253" name="AutoShape 192">
                <a:extLst>
                  <a:ext uri="{FF2B5EF4-FFF2-40B4-BE49-F238E27FC236}">
                    <a16:creationId xmlns:a16="http://schemas.microsoft.com/office/drawing/2014/main" id="{BE55370E-BC12-1B42-9E3C-C950033EEF89}"/>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sp>
            <p:nvSpPr>
              <p:cNvPr id="254" name="AutoShape 193">
                <a:extLst>
                  <a:ext uri="{FF2B5EF4-FFF2-40B4-BE49-F238E27FC236}">
                    <a16:creationId xmlns:a16="http://schemas.microsoft.com/office/drawing/2014/main" id="{1BBB99EB-2FFB-5942-9855-24BEE1C68997}"/>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grpSp>
        <p:sp>
          <p:nvSpPr>
            <p:cNvPr id="229" name="Rectangle 194">
              <a:extLst>
                <a:ext uri="{FF2B5EF4-FFF2-40B4-BE49-F238E27FC236}">
                  <a16:creationId xmlns:a16="http://schemas.microsoft.com/office/drawing/2014/main" id="{9C5699FC-2B4E-BD46-B9CC-CA578E2EA709}"/>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grpSp>
          <p:nvGrpSpPr>
            <p:cNvPr id="230" name="Group 195">
              <a:extLst>
                <a:ext uri="{FF2B5EF4-FFF2-40B4-BE49-F238E27FC236}">
                  <a16:creationId xmlns:a16="http://schemas.microsoft.com/office/drawing/2014/main" id="{676615F3-A30A-9740-8080-AFEE6BAAEF98}"/>
                </a:ext>
              </a:extLst>
            </p:cNvPr>
            <p:cNvGrpSpPr>
              <a:grpSpLocks/>
            </p:cNvGrpSpPr>
            <p:nvPr/>
          </p:nvGrpSpPr>
          <p:grpSpPr bwMode="auto">
            <a:xfrm>
              <a:off x="4747" y="994"/>
              <a:ext cx="581" cy="134"/>
              <a:chOff x="614" y="2568"/>
              <a:chExt cx="725" cy="139"/>
            </a:xfrm>
          </p:grpSpPr>
          <p:sp>
            <p:nvSpPr>
              <p:cNvPr id="251" name="AutoShape 196">
                <a:extLst>
                  <a:ext uri="{FF2B5EF4-FFF2-40B4-BE49-F238E27FC236}">
                    <a16:creationId xmlns:a16="http://schemas.microsoft.com/office/drawing/2014/main" id="{D31569A0-2CDC-3B4B-B7FA-067BF2CB0D93}"/>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sp>
            <p:nvSpPr>
              <p:cNvPr id="252" name="AutoShape 197">
                <a:extLst>
                  <a:ext uri="{FF2B5EF4-FFF2-40B4-BE49-F238E27FC236}">
                    <a16:creationId xmlns:a16="http://schemas.microsoft.com/office/drawing/2014/main" id="{5D70C5E6-3DFB-1D45-8469-DE5EA96E13E8}"/>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grpSp>
        <p:sp>
          <p:nvSpPr>
            <p:cNvPr id="231" name="Rectangle 198">
              <a:extLst>
                <a:ext uri="{FF2B5EF4-FFF2-40B4-BE49-F238E27FC236}">
                  <a16:creationId xmlns:a16="http://schemas.microsoft.com/office/drawing/2014/main" id="{AE060187-10EA-1F4E-AEDE-8C6C0E8358D2}"/>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sp>
          <p:nvSpPr>
            <p:cNvPr id="232" name="Rectangle 199">
              <a:extLst>
                <a:ext uri="{FF2B5EF4-FFF2-40B4-BE49-F238E27FC236}">
                  <a16:creationId xmlns:a16="http://schemas.microsoft.com/office/drawing/2014/main" id="{32874526-51C0-C749-BDC8-3D9F62AFE767}"/>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grpSp>
          <p:nvGrpSpPr>
            <p:cNvPr id="233" name="Group 200">
              <a:extLst>
                <a:ext uri="{FF2B5EF4-FFF2-40B4-BE49-F238E27FC236}">
                  <a16:creationId xmlns:a16="http://schemas.microsoft.com/office/drawing/2014/main" id="{09E63F43-E74F-6045-A673-3756891EE94D}"/>
                </a:ext>
              </a:extLst>
            </p:cNvPr>
            <p:cNvGrpSpPr>
              <a:grpSpLocks/>
            </p:cNvGrpSpPr>
            <p:nvPr/>
          </p:nvGrpSpPr>
          <p:grpSpPr bwMode="auto">
            <a:xfrm>
              <a:off x="4735" y="1627"/>
              <a:ext cx="582" cy="151"/>
              <a:chOff x="614" y="2568"/>
              <a:chExt cx="725" cy="139"/>
            </a:xfrm>
          </p:grpSpPr>
          <p:sp>
            <p:nvSpPr>
              <p:cNvPr id="249" name="AutoShape 201">
                <a:extLst>
                  <a:ext uri="{FF2B5EF4-FFF2-40B4-BE49-F238E27FC236}">
                    <a16:creationId xmlns:a16="http://schemas.microsoft.com/office/drawing/2014/main" id="{0296B9BB-82CD-2A45-8E56-F4ACF6FCC028}"/>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sp>
            <p:nvSpPr>
              <p:cNvPr id="250" name="AutoShape 202">
                <a:extLst>
                  <a:ext uri="{FF2B5EF4-FFF2-40B4-BE49-F238E27FC236}">
                    <a16:creationId xmlns:a16="http://schemas.microsoft.com/office/drawing/2014/main" id="{DD3C3254-A817-B449-AE0F-31BEFF504A04}"/>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grpSp>
        <p:sp>
          <p:nvSpPr>
            <p:cNvPr id="234" name="Freeform 203">
              <a:extLst>
                <a:ext uri="{FF2B5EF4-FFF2-40B4-BE49-F238E27FC236}">
                  <a16:creationId xmlns:a16="http://schemas.microsoft.com/office/drawing/2014/main" id="{D05041BE-8046-EB49-A23A-C7FEB06D9108}"/>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kern="0" dirty="0">
                <a:solidFill>
                  <a:srgbClr val="000000"/>
                </a:solidFill>
                <a:latin typeface="Tahoma" panose="020B0604030504040204" pitchFamily="34" charset="0"/>
                <a:ea typeface="ＭＳ Ｐゴシック" panose="020B0600070205080204" pitchFamily="34" charset="-128"/>
              </a:endParaRPr>
            </a:p>
          </p:txBody>
        </p:sp>
        <p:grpSp>
          <p:nvGrpSpPr>
            <p:cNvPr id="235" name="Group 204">
              <a:extLst>
                <a:ext uri="{FF2B5EF4-FFF2-40B4-BE49-F238E27FC236}">
                  <a16:creationId xmlns:a16="http://schemas.microsoft.com/office/drawing/2014/main" id="{BD1D997D-F690-4C4E-9473-F0433427C91F}"/>
                </a:ext>
              </a:extLst>
            </p:cNvPr>
            <p:cNvGrpSpPr>
              <a:grpSpLocks/>
            </p:cNvGrpSpPr>
            <p:nvPr/>
          </p:nvGrpSpPr>
          <p:grpSpPr bwMode="auto">
            <a:xfrm>
              <a:off x="4739" y="1327"/>
              <a:ext cx="582" cy="139"/>
              <a:chOff x="614" y="2568"/>
              <a:chExt cx="725" cy="139"/>
            </a:xfrm>
          </p:grpSpPr>
          <p:sp>
            <p:nvSpPr>
              <p:cNvPr id="247" name="AutoShape 205">
                <a:extLst>
                  <a:ext uri="{FF2B5EF4-FFF2-40B4-BE49-F238E27FC236}">
                    <a16:creationId xmlns:a16="http://schemas.microsoft.com/office/drawing/2014/main" id="{631C3D3D-8F7D-6F44-AD56-665A5242B691}"/>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sp>
            <p:nvSpPr>
              <p:cNvPr id="248" name="AutoShape 206">
                <a:extLst>
                  <a:ext uri="{FF2B5EF4-FFF2-40B4-BE49-F238E27FC236}">
                    <a16:creationId xmlns:a16="http://schemas.microsoft.com/office/drawing/2014/main" id="{E7F87D38-4528-0F45-9911-B79B599D25FC}"/>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grpSp>
        <p:sp>
          <p:nvSpPr>
            <p:cNvPr id="236" name="Rectangle 207">
              <a:extLst>
                <a:ext uri="{FF2B5EF4-FFF2-40B4-BE49-F238E27FC236}">
                  <a16:creationId xmlns:a16="http://schemas.microsoft.com/office/drawing/2014/main" id="{60B24777-81BE-BC42-AC64-6F2229E5FBE5}"/>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sp>
          <p:nvSpPr>
            <p:cNvPr id="237" name="Freeform 208">
              <a:extLst>
                <a:ext uri="{FF2B5EF4-FFF2-40B4-BE49-F238E27FC236}">
                  <a16:creationId xmlns:a16="http://schemas.microsoft.com/office/drawing/2014/main" id="{FD1049FD-ADAC-FC43-A186-6585ECAE4331}"/>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kern="0" dirty="0">
                <a:solidFill>
                  <a:srgbClr val="000000"/>
                </a:solidFill>
                <a:latin typeface="Tahoma" panose="020B0604030504040204" pitchFamily="34" charset="0"/>
                <a:ea typeface="ＭＳ Ｐゴシック" panose="020B0600070205080204" pitchFamily="34" charset="-128"/>
              </a:endParaRPr>
            </a:p>
          </p:txBody>
        </p:sp>
        <p:sp>
          <p:nvSpPr>
            <p:cNvPr id="238" name="Freeform 209">
              <a:extLst>
                <a:ext uri="{FF2B5EF4-FFF2-40B4-BE49-F238E27FC236}">
                  <a16:creationId xmlns:a16="http://schemas.microsoft.com/office/drawing/2014/main" id="{A25585BA-2AFC-3047-B9D5-7CC45D5DBC49}"/>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kern="0" dirty="0">
                <a:solidFill>
                  <a:srgbClr val="000000"/>
                </a:solidFill>
                <a:latin typeface="Tahoma" panose="020B0604030504040204" pitchFamily="34" charset="0"/>
                <a:ea typeface="ＭＳ Ｐゴシック" panose="020B0600070205080204" pitchFamily="34" charset="-128"/>
              </a:endParaRPr>
            </a:p>
          </p:txBody>
        </p:sp>
        <p:sp>
          <p:nvSpPr>
            <p:cNvPr id="239" name="Oval 210">
              <a:extLst>
                <a:ext uri="{FF2B5EF4-FFF2-40B4-BE49-F238E27FC236}">
                  <a16:creationId xmlns:a16="http://schemas.microsoft.com/office/drawing/2014/main" id="{78C608B6-FCB9-3F43-A504-D33DD77827D8}"/>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sp>
          <p:nvSpPr>
            <p:cNvPr id="240" name="Freeform 211">
              <a:extLst>
                <a:ext uri="{FF2B5EF4-FFF2-40B4-BE49-F238E27FC236}">
                  <a16:creationId xmlns:a16="http://schemas.microsoft.com/office/drawing/2014/main" id="{F24BE4FA-86B6-5840-8B76-BF70EF006A8E}"/>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kern="0" dirty="0">
                <a:solidFill>
                  <a:srgbClr val="000000"/>
                </a:solidFill>
                <a:latin typeface="Tahoma" panose="020B0604030504040204" pitchFamily="34" charset="0"/>
                <a:ea typeface="ＭＳ Ｐゴシック" panose="020B0600070205080204" pitchFamily="34" charset="-128"/>
              </a:endParaRPr>
            </a:p>
          </p:txBody>
        </p:sp>
        <p:sp>
          <p:nvSpPr>
            <p:cNvPr id="241" name="AutoShape 212">
              <a:extLst>
                <a:ext uri="{FF2B5EF4-FFF2-40B4-BE49-F238E27FC236}">
                  <a16:creationId xmlns:a16="http://schemas.microsoft.com/office/drawing/2014/main" id="{22C6B4EC-00C6-BA43-95E2-370E8204DDA3}"/>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sp>
          <p:nvSpPr>
            <p:cNvPr id="242" name="AutoShape 213">
              <a:extLst>
                <a:ext uri="{FF2B5EF4-FFF2-40B4-BE49-F238E27FC236}">
                  <a16:creationId xmlns:a16="http://schemas.microsoft.com/office/drawing/2014/main" id="{7B9210ED-D802-C84E-8A67-93399801B5DA}"/>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sp>
          <p:nvSpPr>
            <p:cNvPr id="243" name="Oval 214">
              <a:extLst>
                <a:ext uri="{FF2B5EF4-FFF2-40B4-BE49-F238E27FC236}">
                  <a16:creationId xmlns:a16="http://schemas.microsoft.com/office/drawing/2014/main" id="{552E77C8-7BFE-BF4D-8F0B-DF6513BE6459}"/>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sp>
          <p:nvSpPr>
            <p:cNvPr id="244" name="Oval 215">
              <a:extLst>
                <a:ext uri="{FF2B5EF4-FFF2-40B4-BE49-F238E27FC236}">
                  <a16:creationId xmlns:a16="http://schemas.microsoft.com/office/drawing/2014/main" id="{86496A7E-E21F-444D-B883-E410329FF242}"/>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fontAlgn="base">
                <a:spcBef>
                  <a:spcPct val="0"/>
                </a:spcBef>
                <a:spcAft>
                  <a:spcPct val="0"/>
                </a:spcAft>
                <a:defRPr/>
              </a:pPr>
              <a:endParaRPr lang="en-US" sz="2100" kern="0" dirty="0">
                <a:solidFill>
                  <a:srgbClr val="FF0000"/>
                </a:solidFill>
                <a:latin typeface="Arial" charset="0"/>
                <a:ea typeface="ＭＳ Ｐゴシック" charset="0"/>
                <a:cs typeface="Arial" charset="0"/>
              </a:endParaRPr>
            </a:p>
          </p:txBody>
        </p:sp>
        <p:sp>
          <p:nvSpPr>
            <p:cNvPr id="245" name="Oval 216">
              <a:extLst>
                <a:ext uri="{FF2B5EF4-FFF2-40B4-BE49-F238E27FC236}">
                  <a16:creationId xmlns:a16="http://schemas.microsoft.com/office/drawing/2014/main" id="{555E4B0D-EDB2-D04B-B9AD-93FA92DDAA2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sp>
          <p:nvSpPr>
            <p:cNvPr id="246" name="Rectangle 217">
              <a:extLst>
                <a:ext uri="{FF2B5EF4-FFF2-40B4-BE49-F238E27FC236}">
                  <a16:creationId xmlns:a16="http://schemas.microsoft.com/office/drawing/2014/main" id="{DE659B39-E72A-634A-A2AC-C4BA4DC9C619}"/>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grpSp>
      <p:sp>
        <p:nvSpPr>
          <p:cNvPr id="8" name="TextBox 7">
            <a:extLst>
              <a:ext uri="{FF2B5EF4-FFF2-40B4-BE49-F238E27FC236}">
                <a16:creationId xmlns:a16="http://schemas.microsoft.com/office/drawing/2014/main" id="{95E1F04B-A3B3-534D-A252-A4AC29C657DE}"/>
              </a:ext>
            </a:extLst>
          </p:cNvPr>
          <p:cNvSpPr txBox="1"/>
          <p:nvPr/>
        </p:nvSpPr>
        <p:spPr>
          <a:xfrm>
            <a:off x="7884778" y="2010842"/>
            <a:ext cx="1598386" cy="415498"/>
          </a:xfrm>
          <a:prstGeom prst="rect">
            <a:avLst/>
          </a:prstGeom>
          <a:noFill/>
        </p:spPr>
        <p:txBody>
          <a:bodyPr wrap="none" rtlCol="0">
            <a:spAutoFit/>
          </a:bodyPr>
          <a:lstStyle/>
          <a:p>
            <a:pPr defTabSz="685800">
              <a:defRPr/>
            </a:pPr>
            <a:r>
              <a:rPr lang="en-US" sz="2100" dirty="0">
                <a:solidFill>
                  <a:prstClr val="black"/>
                </a:solidFill>
                <a:latin typeface="Calibri"/>
                <a:ea typeface="MS PGothic" panose="020B0600070205080204" pitchFamily="34" charset="-128"/>
              </a:rPr>
              <a:t>SNMP server</a:t>
            </a:r>
          </a:p>
        </p:txBody>
      </p:sp>
      <p:sp>
        <p:nvSpPr>
          <p:cNvPr id="263" name="TextBox 262">
            <a:extLst>
              <a:ext uri="{FF2B5EF4-FFF2-40B4-BE49-F238E27FC236}">
                <a16:creationId xmlns:a16="http://schemas.microsoft.com/office/drawing/2014/main" id="{DC4B02DA-C340-9945-87C2-952E1901FB43}"/>
              </a:ext>
            </a:extLst>
          </p:cNvPr>
          <p:cNvSpPr txBox="1"/>
          <p:nvPr/>
        </p:nvSpPr>
        <p:spPr>
          <a:xfrm>
            <a:off x="2975491" y="2104298"/>
            <a:ext cx="1514261" cy="415498"/>
          </a:xfrm>
          <a:prstGeom prst="rect">
            <a:avLst/>
          </a:prstGeom>
          <a:noFill/>
        </p:spPr>
        <p:txBody>
          <a:bodyPr wrap="none" rtlCol="0">
            <a:spAutoFit/>
          </a:bodyPr>
          <a:lstStyle/>
          <a:p>
            <a:pPr defTabSz="685800">
              <a:defRPr/>
            </a:pPr>
            <a:r>
              <a:rPr lang="en-US" sz="2100" dirty="0">
                <a:solidFill>
                  <a:prstClr val="black"/>
                </a:solidFill>
                <a:latin typeface="Calibri"/>
                <a:ea typeface="MS PGothic" panose="020B0600070205080204" pitchFamily="34" charset="-128"/>
              </a:rPr>
              <a:t>SNMP client</a:t>
            </a:r>
          </a:p>
        </p:txBody>
      </p:sp>
      <p:grpSp>
        <p:nvGrpSpPr>
          <p:cNvPr id="3" name="Group 2">
            <a:extLst>
              <a:ext uri="{FF2B5EF4-FFF2-40B4-BE49-F238E27FC236}">
                <a16:creationId xmlns:a16="http://schemas.microsoft.com/office/drawing/2014/main" id="{64AFD9EC-1CA1-D34D-965E-2E8D95748C38}"/>
              </a:ext>
            </a:extLst>
          </p:cNvPr>
          <p:cNvGrpSpPr/>
          <p:nvPr/>
        </p:nvGrpSpPr>
        <p:grpSpPr>
          <a:xfrm>
            <a:off x="7906764" y="2415966"/>
            <a:ext cx="1459754" cy="2187358"/>
            <a:chOff x="8091785" y="2078288"/>
            <a:chExt cx="2364905" cy="2916476"/>
          </a:xfrm>
        </p:grpSpPr>
        <p:sp>
          <p:nvSpPr>
            <p:cNvPr id="145" name="Rectangle 23">
              <a:extLst>
                <a:ext uri="{FF2B5EF4-FFF2-40B4-BE49-F238E27FC236}">
                  <a16:creationId xmlns:a16="http://schemas.microsoft.com/office/drawing/2014/main" id="{F1314FFD-BA11-A042-BA84-1061E3729058}"/>
                </a:ext>
              </a:extLst>
            </p:cNvPr>
            <p:cNvSpPr>
              <a:spLocks noChangeArrowheads="1"/>
            </p:cNvSpPr>
            <p:nvPr/>
          </p:nvSpPr>
          <p:spPr bwMode="auto">
            <a:xfrm>
              <a:off x="8179440" y="2078288"/>
              <a:ext cx="2277250" cy="2799267"/>
            </a:xfrm>
            <a:prstGeom prst="rect">
              <a:avLst/>
            </a:prstGeom>
            <a:solidFill>
              <a:srgbClr val="0000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2700" dirty="0">
                <a:solidFill>
                  <a:srgbClr val="000000"/>
                </a:solidFill>
                <a:latin typeface="Times New Roman" panose="02020603050405020304" pitchFamily="18" charset="0"/>
              </a:endParaRPr>
            </a:p>
          </p:txBody>
        </p:sp>
        <p:sp>
          <p:nvSpPr>
            <p:cNvPr id="146" name="Rectangle 24">
              <a:extLst>
                <a:ext uri="{FF2B5EF4-FFF2-40B4-BE49-F238E27FC236}">
                  <a16:creationId xmlns:a16="http://schemas.microsoft.com/office/drawing/2014/main" id="{89D8A59C-E128-B74A-B94F-06FAC9DB7326}"/>
                </a:ext>
              </a:extLst>
            </p:cNvPr>
            <p:cNvSpPr>
              <a:spLocks noChangeArrowheads="1"/>
            </p:cNvSpPr>
            <p:nvPr/>
          </p:nvSpPr>
          <p:spPr bwMode="auto">
            <a:xfrm>
              <a:off x="8091785" y="2167472"/>
              <a:ext cx="2254867" cy="2823374"/>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2700" kern="0" dirty="0">
                <a:solidFill>
                  <a:srgbClr val="000000"/>
                </a:solidFill>
                <a:latin typeface="Times New Roman" panose="02020603050405020304" pitchFamily="18" charset="0"/>
              </a:endParaRPr>
            </a:p>
          </p:txBody>
        </p:sp>
        <p:sp>
          <p:nvSpPr>
            <p:cNvPr id="147" name="Line 25">
              <a:extLst>
                <a:ext uri="{FF2B5EF4-FFF2-40B4-BE49-F238E27FC236}">
                  <a16:creationId xmlns:a16="http://schemas.microsoft.com/office/drawing/2014/main" id="{B922FB1F-8B1A-1843-A740-29E910EB3E97}"/>
                </a:ext>
              </a:extLst>
            </p:cNvPr>
            <p:cNvSpPr>
              <a:spLocks noChangeShapeType="1"/>
            </p:cNvSpPr>
            <p:nvPr/>
          </p:nvSpPr>
          <p:spPr bwMode="auto">
            <a:xfrm>
              <a:off x="8108956" y="2749010"/>
              <a:ext cx="2238254" cy="4821"/>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panose="020B0604030504040204" pitchFamily="34" charset="0"/>
                <a:ea typeface="ＭＳ Ｐゴシック" panose="020B0600070205080204" pitchFamily="34" charset="-128"/>
              </a:endParaRPr>
            </a:p>
          </p:txBody>
        </p:sp>
        <p:sp>
          <p:nvSpPr>
            <p:cNvPr id="148" name="Text Box 26">
              <a:extLst>
                <a:ext uri="{FF2B5EF4-FFF2-40B4-BE49-F238E27FC236}">
                  <a16:creationId xmlns:a16="http://schemas.microsoft.com/office/drawing/2014/main" id="{BE3B5056-5F96-5946-AEC3-17140DB163F4}"/>
                </a:ext>
              </a:extLst>
            </p:cNvPr>
            <p:cNvSpPr txBox="1">
              <a:spLocks noChangeArrowheads="1"/>
            </p:cNvSpPr>
            <p:nvPr/>
          </p:nvSpPr>
          <p:spPr bwMode="auto">
            <a:xfrm>
              <a:off x="8376444" y="2832513"/>
              <a:ext cx="1703276" cy="800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lnSpc>
                  <a:spcPct val="110000"/>
                </a:lnSpc>
                <a:spcBef>
                  <a:spcPct val="0"/>
                </a:spcBef>
                <a:spcAft>
                  <a:spcPct val="0"/>
                </a:spcAft>
                <a:defRPr/>
              </a:pPr>
              <a:r>
                <a:rPr lang="en-US" altLang="en-US" sz="1500" kern="0" dirty="0">
                  <a:solidFill>
                    <a:srgbClr val="000000"/>
                  </a:solidFill>
                </a:rPr>
                <a:t>transport</a:t>
              </a:r>
            </a:p>
            <a:p>
              <a:pPr algn="ctr" defTabSz="685800" eaLnBrk="0" fontAlgn="base" hangingPunct="0">
                <a:lnSpc>
                  <a:spcPct val="110000"/>
                </a:lnSpc>
                <a:spcBef>
                  <a:spcPct val="0"/>
                </a:spcBef>
                <a:spcAft>
                  <a:spcPct val="0"/>
                </a:spcAft>
                <a:defRPr/>
              </a:pPr>
              <a:r>
                <a:rPr lang="en-US" altLang="en-US" sz="1500" kern="0" dirty="0">
                  <a:solidFill>
                    <a:srgbClr val="000000"/>
                  </a:solidFill>
                </a:rPr>
                <a:t>(UDP)</a:t>
              </a:r>
            </a:p>
          </p:txBody>
        </p:sp>
        <p:sp>
          <p:nvSpPr>
            <p:cNvPr id="149" name="Line 27">
              <a:extLst>
                <a:ext uri="{FF2B5EF4-FFF2-40B4-BE49-F238E27FC236}">
                  <a16:creationId xmlns:a16="http://schemas.microsoft.com/office/drawing/2014/main" id="{FF1A214D-FBCE-7342-8332-F3FA9C577B4A}"/>
                </a:ext>
              </a:extLst>
            </p:cNvPr>
            <p:cNvSpPr>
              <a:spLocks noChangeShapeType="1"/>
            </p:cNvSpPr>
            <p:nvPr/>
          </p:nvSpPr>
          <p:spPr bwMode="auto">
            <a:xfrm>
              <a:off x="8108201" y="3602458"/>
              <a:ext cx="2233387"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panose="020B0604030504040204" pitchFamily="34" charset="0"/>
                <a:ea typeface="ＭＳ Ｐゴシック" panose="020B0600070205080204" pitchFamily="34" charset="-128"/>
              </a:endParaRPr>
            </a:p>
          </p:txBody>
        </p:sp>
        <p:sp>
          <p:nvSpPr>
            <p:cNvPr id="151" name="Text Box 26">
              <a:extLst>
                <a:ext uri="{FF2B5EF4-FFF2-40B4-BE49-F238E27FC236}">
                  <a16:creationId xmlns:a16="http://schemas.microsoft.com/office/drawing/2014/main" id="{50D62C6A-4C80-854F-A4B8-723E99A5A7F0}"/>
                </a:ext>
              </a:extLst>
            </p:cNvPr>
            <p:cNvSpPr txBox="1">
              <a:spLocks noChangeArrowheads="1"/>
            </p:cNvSpPr>
            <p:nvPr/>
          </p:nvSpPr>
          <p:spPr bwMode="auto">
            <a:xfrm>
              <a:off x="8218436" y="4533099"/>
              <a:ext cx="201929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lnSpc>
                  <a:spcPct val="110000"/>
                </a:lnSpc>
                <a:spcBef>
                  <a:spcPct val="0"/>
                </a:spcBef>
                <a:spcAft>
                  <a:spcPct val="0"/>
                </a:spcAft>
                <a:defRPr/>
              </a:pPr>
              <a:r>
                <a:rPr lang="en-US" altLang="en-US" sz="1500" kern="0" dirty="0">
                  <a:solidFill>
                    <a:srgbClr val="000000"/>
                  </a:solidFill>
                </a:rPr>
                <a:t>physical</a:t>
              </a:r>
            </a:p>
          </p:txBody>
        </p:sp>
        <p:sp>
          <p:nvSpPr>
            <p:cNvPr id="152" name="Text Box 26">
              <a:extLst>
                <a:ext uri="{FF2B5EF4-FFF2-40B4-BE49-F238E27FC236}">
                  <a16:creationId xmlns:a16="http://schemas.microsoft.com/office/drawing/2014/main" id="{A79D3A45-C33B-7046-9088-A02FAACCA14B}"/>
                </a:ext>
              </a:extLst>
            </p:cNvPr>
            <p:cNvSpPr txBox="1">
              <a:spLocks noChangeArrowheads="1"/>
            </p:cNvSpPr>
            <p:nvPr/>
          </p:nvSpPr>
          <p:spPr bwMode="auto">
            <a:xfrm>
              <a:off x="8218436" y="4088344"/>
              <a:ext cx="201929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lnSpc>
                  <a:spcPct val="110000"/>
                </a:lnSpc>
                <a:spcBef>
                  <a:spcPct val="0"/>
                </a:spcBef>
                <a:spcAft>
                  <a:spcPct val="0"/>
                </a:spcAft>
                <a:defRPr/>
              </a:pPr>
              <a:r>
                <a:rPr lang="en-US" altLang="en-US" sz="1500" kern="0" dirty="0">
                  <a:solidFill>
                    <a:srgbClr val="000000"/>
                  </a:solidFill>
                </a:rPr>
                <a:t>link</a:t>
              </a:r>
            </a:p>
          </p:txBody>
        </p:sp>
        <p:sp>
          <p:nvSpPr>
            <p:cNvPr id="153" name="Text Box 26">
              <a:extLst>
                <a:ext uri="{FF2B5EF4-FFF2-40B4-BE49-F238E27FC236}">
                  <a16:creationId xmlns:a16="http://schemas.microsoft.com/office/drawing/2014/main" id="{F3520259-D4C5-3340-8000-3B8C746A7797}"/>
                </a:ext>
              </a:extLst>
            </p:cNvPr>
            <p:cNvSpPr txBox="1">
              <a:spLocks noChangeArrowheads="1"/>
            </p:cNvSpPr>
            <p:nvPr/>
          </p:nvSpPr>
          <p:spPr bwMode="auto">
            <a:xfrm>
              <a:off x="8218436" y="3646079"/>
              <a:ext cx="201929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lnSpc>
                  <a:spcPct val="110000"/>
                </a:lnSpc>
                <a:spcBef>
                  <a:spcPct val="0"/>
                </a:spcBef>
                <a:spcAft>
                  <a:spcPct val="0"/>
                </a:spcAft>
                <a:defRPr/>
              </a:pPr>
              <a:r>
                <a:rPr lang="en-US" altLang="en-US" sz="1500" kern="0" dirty="0">
                  <a:solidFill>
                    <a:srgbClr val="000000"/>
                  </a:solidFill>
                </a:rPr>
                <a:t>network (IP)</a:t>
              </a:r>
            </a:p>
          </p:txBody>
        </p:sp>
        <p:sp>
          <p:nvSpPr>
            <p:cNvPr id="155" name="Line 27">
              <a:extLst>
                <a:ext uri="{FF2B5EF4-FFF2-40B4-BE49-F238E27FC236}">
                  <a16:creationId xmlns:a16="http://schemas.microsoft.com/office/drawing/2014/main" id="{E1326351-38D1-A440-A7B8-5079367D54AC}"/>
                </a:ext>
              </a:extLst>
            </p:cNvPr>
            <p:cNvSpPr>
              <a:spLocks noChangeShapeType="1"/>
            </p:cNvSpPr>
            <p:nvPr/>
          </p:nvSpPr>
          <p:spPr bwMode="auto">
            <a:xfrm>
              <a:off x="8116255" y="4074895"/>
              <a:ext cx="2233388"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panose="020B0604030504040204" pitchFamily="34" charset="0"/>
                <a:ea typeface="ＭＳ Ｐゴシック" panose="020B0600070205080204" pitchFamily="34" charset="-128"/>
              </a:endParaRPr>
            </a:p>
          </p:txBody>
        </p:sp>
        <p:sp>
          <p:nvSpPr>
            <p:cNvPr id="156" name="Line 27">
              <a:extLst>
                <a:ext uri="{FF2B5EF4-FFF2-40B4-BE49-F238E27FC236}">
                  <a16:creationId xmlns:a16="http://schemas.microsoft.com/office/drawing/2014/main" id="{891B0B5D-A14D-1A40-B291-CC1A04A094FC}"/>
                </a:ext>
              </a:extLst>
            </p:cNvPr>
            <p:cNvSpPr>
              <a:spLocks noChangeShapeType="1"/>
            </p:cNvSpPr>
            <p:nvPr/>
          </p:nvSpPr>
          <p:spPr bwMode="auto">
            <a:xfrm>
              <a:off x="8111389" y="4528049"/>
              <a:ext cx="2233388"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panose="020B0604030504040204" pitchFamily="34" charset="0"/>
                <a:ea typeface="ＭＳ Ｐゴシック" panose="020B0600070205080204" pitchFamily="34" charset="-128"/>
              </a:endParaRPr>
            </a:p>
          </p:txBody>
        </p:sp>
        <p:sp>
          <p:nvSpPr>
            <p:cNvPr id="74" name="Text Box 26">
              <a:extLst>
                <a:ext uri="{FF2B5EF4-FFF2-40B4-BE49-F238E27FC236}">
                  <a16:creationId xmlns:a16="http://schemas.microsoft.com/office/drawing/2014/main" id="{D8A757BB-1762-8B47-A046-060F718CBC6B}"/>
                </a:ext>
              </a:extLst>
            </p:cNvPr>
            <p:cNvSpPr txBox="1">
              <a:spLocks noChangeArrowheads="1"/>
            </p:cNvSpPr>
            <p:nvPr/>
          </p:nvSpPr>
          <p:spPr bwMode="auto">
            <a:xfrm>
              <a:off x="8179441" y="2284368"/>
              <a:ext cx="201929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lnSpc>
                  <a:spcPct val="110000"/>
                </a:lnSpc>
                <a:spcBef>
                  <a:spcPct val="0"/>
                </a:spcBef>
                <a:spcAft>
                  <a:spcPct val="0"/>
                </a:spcAft>
                <a:defRPr/>
              </a:pPr>
              <a:r>
                <a:rPr lang="en-US" altLang="en-US" sz="1500" kern="0" dirty="0">
                  <a:solidFill>
                    <a:srgbClr val="000000"/>
                  </a:solidFill>
                </a:rPr>
                <a:t>application</a:t>
              </a:r>
            </a:p>
          </p:txBody>
        </p:sp>
      </p:grpSp>
      <p:grpSp>
        <p:nvGrpSpPr>
          <p:cNvPr id="76" name="Group 75">
            <a:extLst>
              <a:ext uri="{FF2B5EF4-FFF2-40B4-BE49-F238E27FC236}">
                <a16:creationId xmlns:a16="http://schemas.microsoft.com/office/drawing/2014/main" id="{EA5C4C69-3F64-BA46-87DE-D8D9E085DAC9}"/>
              </a:ext>
            </a:extLst>
          </p:cNvPr>
          <p:cNvGrpSpPr/>
          <p:nvPr/>
        </p:nvGrpSpPr>
        <p:grpSpPr>
          <a:xfrm>
            <a:off x="2789828" y="2482854"/>
            <a:ext cx="1598776" cy="2187358"/>
            <a:chOff x="8091785" y="2078288"/>
            <a:chExt cx="2364905" cy="2916476"/>
          </a:xfrm>
        </p:grpSpPr>
        <p:sp>
          <p:nvSpPr>
            <p:cNvPr id="77" name="Rectangle 23">
              <a:extLst>
                <a:ext uri="{FF2B5EF4-FFF2-40B4-BE49-F238E27FC236}">
                  <a16:creationId xmlns:a16="http://schemas.microsoft.com/office/drawing/2014/main" id="{12A4D2D3-BB7A-1141-97E1-1746F6AB4244}"/>
                </a:ext>
              </a:extLst>
            </p:cNvPr>
            <p:cNvSpPr>
              <a:spLocks noChangeArrowheads="1"/>
            </p:cNvSpPr>
            <p:nvPr/>
          </p:nvSpPr>
          <p:spPr bwMode="auto">
            <a:xfrm>
              <a:off x="8179440" y="2078288"/>
              <a:ext cx="2277250" cy="2799267"/>
            </a:xfrm>
            <a:prstGeom prst="rect">
              <a:avLst/>
            </a:prstGeom>
            <a:solidFill>
              <a:srgbClr val="0000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2700" dirty="0">
                <a:solidFill>
                  <a:srgbClr val="000000"/>
                </a:solidFill>
                <a:latin typeface="Times New Roman" panose="02020603050405020304" pitchFamily="18" charset="0"/>
              </a:endParaRPr>
            </a:p>
          </p:txBody>
        </p:sp>
        <p:sp>
          <p:nvSpPr>
            <p:cNvPr id="78" name="Rectangle 24">
              <a:extLst>
                <a:ext uri="{FF2B5EF4-FFF2-40B4-BE49-F238E27FC236}">
                  <a16:creationId xmlns:a16="http://schemas.microsoft.com/office/drawing/2014/main" id="{CC2D939F-B2EB-B142-B2EB-F35198972B0C}"/>
                </a:ext>
              </a:extLst>
            </p:cNvPr>
            <p:cNvSpPr>
              <a:spLocks noChangeArrowheads="1"/>
            </p:cNvSpPr>
            <p:nvPr/>
          </p:nvSpPr>
          <p:spPr bwMode="auto">
            <a:xfrm>
              <a:off x="8091785" y="2167472"/>
              <a:ext cx="2254867" cy="2823374"/>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2700" kern="0" dirty="0">
                <a:solidFill>
                  <a:srgbClr val="000000"/>
                </a:solidFill>
                <a:latin typeface="Times New Roman" panose="02020603050405020304" pitchFamily="18" charset="0"/>
              </a:endParaRPr>
            </a:p>
          </p:txBody>
        </p:sp>
        <p:sp>
          <p:nvSpPr>
            <p:cNvPr id="79" name="Line 25">
              <a:extLst>
                <a:ext uri="{FF2B5EF4-FFF2-40B4-BE49-F238E27FC236}">
                  <a16:creationId xmlns:a16="http://schemas.microsoft.com/office/drawing/2014/main" id="{29206320-7227-5C45-BF48-477A94FE149F}"/>
                </a:ext>
              </a:extLst>
            </p:cNvPr>
            <p:cNvSpPr>
              <a:spLocks noChangeShapeType="1"/>
            </p:cNvSpPr>
            <p:nvPr/>
          </p:nvSpPr>
          <p:spPr bwMode="auto">
            <a:xfrm>
              <a:off x="8108956" y="2749010"/>
              <a:ext cx="2238254" cy="4821"/>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panose="020B0604030504040204" pitchFamily="34" charset="0"/>
                <a:ea typeface="ＭＳ Ｐゴシック" panose="020B0600070205080204" pitchFamily="34" charset="-128"/>
              </a:endParaRPr>
            </a:p>
          </p:txBody>
        </p:sp>
        <p:sp>
          <p:nvSpPr>
            <p:cNvPr id="80" name="Text Box 26">
              <a:extLst>
                <a:ext uri="{FF2B5EF4-FFF2-40B4-BE49-F238E27FC236}">
                  <a16:creationId xmlns:a16="http://schemas.microsoft.com/office/drawing/2014/main" id="{09388CA4-5912-3745-991A-9A3E60719DA7}"/>
                </a:ext>
              </a:extLst>
            </p:cNvPr>
            <p:cNvSpPr txBox="1">
              <a:spLocks noChangeArrowheads="1"/>
            </p:cNvSpPr>
            <p:nvPr/>
          </p:nvSpPr>
          <p:spPr bwMode="auto">
            <a:xfrm>
              <a:off x="8376445" y="2832513"/>
              <a:ext cx="1703276" cy="800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lnSpc>
                  <a:spcPct val="110000"/>
                </a:lnSpc>
                <a:spcBef>
                  <a:spcPct val="0"/>
                </a:spcBef>
                <a:spcAft>
                  <a:spcPct val="0"/>
                </a:spcAft>
                <a:defRPr/>
              </a:pPr>
              <a:r>
                <a:rPr lang="en-US" altLang="en-US" sz="1500" kern="0" dirty="0">
                  <a:solidFill>
                    <a:srgbClr val="000000"/>
                  </a:solidFill>
                </a:rPr>
                <a:t>transport</a:t>
              </a:r>
            </a:p>
            <a:p>
              <a:pPr algn="ctr" defTabSz="685800" eaLnBrk="0" fontAlgn="base" hangingPunct="0">
                <a:lnSpc>
                  <a:spcPct val="110000"/>
                </a:lnSpc>
                <a:spcBef>
                  <a:spcPct val="0"/>
                </a:spcBef>
                <a:spcAft>
                  <a:spcPct val="0"/>
                </a:spcAft>
                <a:defRPr/>
              </a:pPr>
              <a:r>
                <a:rPr lang="en-US" altLang="en-US" sz="1500" kern="0" dirty="0">
                  <a:solidFill>
                    <a:srgbClr val="000000"/>
                  </a:solidFill>
                </a:rPr>
                <a:t>(UDP)</a:t>
              </a:r>
            </a:p>
          </p:txBody>
        </p:sp>
        <p:sp>
          <p:nvSpPr>
            <p:cNvPr id="81" name="Line 27">
              <a:extLst>
                <a:ext uri="{FF2B5EF4-FFF2-40B4-BE49-F238E27FC236}">
                  <a16:creationId xmlns:a16="http://schemas.microsoft.com/office/drawing/2014/main" id="{7462DAE7-AE3D-CD41-8750-E700715A5202}"/>
                </a:ext>
              </a:extLst>
            </p:cNvPr>
            <p:cNvSpPr>
              <a:spLocks noChangeShapeType="1"/>
            </p:cNvSpPr>
            <p:nvPr/>
          </p:nvSpPr>
          <p:spPr bwMode="auto">
            <a:xfrm>
              <a:off x="8121121" y="3602458"/>
              <a:ext cx="2233388"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panose="020B0604030504040204" pitchFamily="34" charset="0"/>
                <a:ea typeface="ＭＳ Ｐゴシック" panose="020B0600070205080204" pitchFamily="34" charset="-128"/>
              </a:endParaRPr>
            </a:p>
          </p:txBody>
        </p:sp>
        <p:sp>
          <p:nvSpPr>
            <p:cNvPr id="82" name="Text Box 26">
              <a:extLst>
                <a:ext uri="{FF2B5EF4-FFF2-40B4-BE49-F238E27FC236}">
                  <a16:creationId xmlns:a16="http://schemas.microsoft.com/office/drawing/2014/main" id="{B868290D-DE89-8749-A32C-C5FCE36D7556}"/>
                </a:ext>
              </a:extLst>
            </p:cNvPr>
            <p:cNvSpPr txBox="1">
              <a:spLocks noChangeArrowheads="1"/>
            </p:cNvSpPr>
            <p:nvPr/>
          </p:nvSpPr>
          <p:spPr bwMode="auto">
            <a:xfrm>
              <a:off x="8218435" y="4533099"/>
              <a:ext cx="201929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lnSpc>
                  <a:spcPct val="110000"/>
                </a:lnSpc>
                <a:spcBef>
                  <a:spcPct val="0"/>
                </a:spcBef>
                <a:spcAft>
                  <a:spcPct val="0"/>
                </a:spcAft>
                <a:defRPr/>
              </a:pPr>
              <a:r>
                <a:rPr lang="en-US" altLang="en-US" sz="1500" kern="0" dirty="0">
                  <a:solidFill>
                    <a:srgbClr val="000000"/>
                  </a:solidFill>
                </a:rPr>
                <a:t>physical</a:t>
              </a:r>
            </a:p>
          </p:txBody>
        </p:sp>
        <p:sp>
          <p:nvSpPr>
            <p:cNvPr id="83" name="Text Box 26">
              <a:extLst>
                <a:ext uri="{FF2B5EF4-FFF2-40B4-BE49-F238E27FC236}">
                  <a16:creationId xmlns:a16="http://schemas.microsoft.com/office/drawing/2014/main" id="{18546DEE-76AB-C744-936A-7F4DF63895D8}"/>
                </a:ext>
              </a:extLst>
            </p:cNvPr>
            <p:cNvSpPr txBox="1">
              <a:spLocks noChangeArrowheads="1"/>
            </p:cNvSpPr>
            <p:nvPr/>
          </p:nvSpPr>
          <p:spPr bwMode="auto">
            <a:xfrm>
              <a:off x="8218435" y="4088344"/>
              <a:ext cx="201929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lnSpc>
                  <a:spcPct val="110000"/>
                </a:lnSpc>
                <a:spcBef>
                  <a:spcPct val="0"/>
                </a:spcBef>
                <a:spcAft>
                  <a:spcPct val="0"/>
                </a:spcAft>
                <a:defRPr/>
              </a:pPr>
              <a:r>
                <a:rPr lang="en-US" altLang="en-US" sz="1500" kern="0" dirty="0">
                  <a:solidFill>
                    <a:srgbClr val="000000"/>
                  </a:solidFill>
                </a:rPr>
                <a:t>link</a:t>
              </a:r>
            </a:p>
          </p:txBody>
        </p:sp>
        <p:sp>
          <p:nvSpPr>
            <p:cNvPr id="84" name="Text Box 26">
              <a:extLst>
                <a:ext uri="{FF2B5EF4-FFF2-40B4-BE49-F238E27FC236}">
                  <a16:creationId xmlns:a16="http://schemas.microsoft.com/office/drawing/2014/main" id="{9DE3AC7C-D9B1-ED4C-B925-37B31767739C}"/>
                </a:ext>
              </a:extLst>
            </p:cNvPr>
            <p:cNvSpPr txBox="1">
              <a:spLocks noChangeArrowheads="1"/>
            </p:cNvSpPr>
            <p:nvPr/>
          </p:nvSpPr>
          <p:spPr bwMode="auto">
            <a:xfrm>
              <a:off x="8218435" y="3646079"/>
              <a:ext cx="201929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lnSpc>
                  <a:spcPct val="110000"/>
                </a:lnSpc>
                <a:spcBef>
                  <a:spcPct val="0"/>
                </a:spcBef>
                <a:spcAft>
                  <a:spcPct val="0"/>
                </a:spcAft>
                <a:defRPr/>
              </a:pPr>
              <a:r>
                <a:rPr lang="en-US" altLang="en-US" sz="1500" kern="0" dirty="0">
                  <a:solidFill>
                    <a:srgbClr val="000000"/>
                  </a:solidFill>
                </a:rPr>
                <a:t>network (IP)</a:t>
              </a:r>
            </a:p>
          </p:txBody>
        </p:sp>
        <p:sp>
          <p:nvSpPr>
            <p:cNvPr id="85" name="Line 27">
              <a:extLst>
                <a:ext uri="{FF2B5EF4-FFF2-40B4-BE49-F238E27FC236}">
                  <a16:creationId xmlns:a16="http://schemas.microsoft.com/office/drawing/2014/main" id="{266E1BE0-4561-9344-ACBD-29F42E90D9F3}"/>
                </a:ext>
              </a:extLst>
            </p:cNvPr>
            <p:cNvSpPr>
              <a:spLocks noChangeShapeType="1"/>
            </p:cNvSpPr>
            <p:nvPr/>
          </p:nvSpPr>
          <p:spPr bwMode="auto">
            <a:xfrm>
              <a:off x="8116255" y="4074895"/>
              <a:ext cx="2233388"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panose="020B0604030504040204" pitchFamily="34" charset="0"/>
                <a:ea typeface="ＭＳ Ｐゴシック" panose="020B0600070205080204" pitchFamily="34" charset="-128"/>
              </a:endParaRPr>
            </a:p>
          </p:txBody>
        </p:sp>
        <p:sp>
          <p:nvSpPr>
            <p:cNvPr id="86" name="Line 27">
              <a:extLst>
                <a:ext uri="{FF2B5EF4-FFF2-40B4-BE49-F238E27FC236}">
                  <a16:creationId xmlns:a16="http://schemas.microsoft.com/office/drawing/2014/main" id="{3ED696C7-AECF-C14F-8CD8-7153D36CBC69}"/>
                </a:ext>
              </a:extLst>
            </p:cNvPr>
            <p:cNvSpPr>
              <a:spLocks noChangeShapeType="1"/>
            </p:cNvSpPr>
            <p:nvPr/>
          </p:nvSpPr>
          <p:spPr bwMode="auto">
            <a:xfrm>
              <a:off x="8111389" y="4528049"/>
              <a:ext cx="2233388"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panose="020B0604030504040204" pitchFamily="34" charset="0"/>
                <a:ea typeface="ＭＳ Ｐゴシック" panose="020B0600070205080204" pitchFamily="34" charset="-128"/>
              </a:endParaRPr>
            </a:p>
          </p:txBody>
        </p:sp>
        <p:sp>
          <p:nvSpPr>
            <p:cNvPr id="87" name="Text Box 26">
              <a:extLst>
                <a:ext uri="{FF2B5EF4-FFF2-40B4-BE49-F238E27FC236}">
                  <a16:creationId xmlns:a16="http://schemas.microsoft.com/office/drawing/2014/main" id="{42139D70-AB44-E047-B37E-AABECE12201B}"/>
                </a:ext>
              </a:extLst>
            </p:cNvPr>
            <p:cNvSpPr txBox="1">
              <a:spLocks noChangeArrowheads="1"/>
            </p:cNvSpPr>
            <p:nvPr/>
          </p:nvSpPr>
          <p:spPr bwMode="auto">
            <a:xfrm>
              <a:off x="8179439" y="2284368"/>
              <a:ext cx="201929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lnSpc>
                  <a:spcPct val="110000"/>
                </a:lnSpc>
                <a:spcBef>
                  <a:spcPct val="0"/>
                </a:spcBef>
                <a:spcAft>
                  <a:spcPct val="0"/>
                </a:spcAft>
                <a:defRPr/>
              </a:pPr>
              <a:r>
                <a:rPr lang="en-US" altLang="en-US" sz="1500" kern="0" dirty="0">
                  <a:solidFill>
                    <a:srgbClr val="000000"/>
                  </a:solidFill>
                </a:rPr>
                <a:t>application</a:t>
              </a:r>
            </a:p>
          </p:txBody>
        </p:sp>
      </p:grpSp>
      <p:grpSp>
        <p:nvGrpSpPr>
          <p:cNvPr id="93" name="Group 92">
            <a:extLst>
              <a:ext uri="{FF2B5EF4-FFF2-40B4-BE49-F238E27FC236}">
                <a16:creationId xmlns:a16="http://schemas.microsoft.com/office/drawing/2014/main" id="{EFA7BEBF-82FA-3440-93DD-AFB07D2DDF8D}"/>
              </a:ext>
            </a:extLst>
          </p:cNvPr>
          <p:cNvGrpSpPr/>
          <p:nvPr/>
        </p:nvGrpSpPr>
        <p:grpSpPr>
          <a:xfrm>
            <a:off x="1899551" y="4564936"/>
            <a:ext cx="769892" cy="447865"/>
            <a:chOff x="7493876" y="2774731"/>
            <a:chExt cx="1481958" cy="894622"/>
          </a:xfrm>
        </p:grpSpPr>
        <p:sp>
          <p:nvSpPr>
            <p:cNvPr id="107" name="Freeform 106">
              <a:extLst>
                <a:ext uri="{FF2B5EF4-FFF2-40B4-BE49-F238E27FC236}">
                  <a16:creationId xmlns:a16="http://schemas.microsoft.com/office/drawing/2014/main" id="{FD49C136-01B9-DB45-BCCD-F4E482387145}"/>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Calibri"/>
                </a:rPr>
                <a:t>                   </a:t>
              </a:r>
            </a:p>
          </p:txBody>
        </p:sp>
        <p:sp>
          <p:nvSpPr>
            <p:cNvPr id="108" name="Oval 107">
              <a:extLst>
                <a:ext uri="{FF2B5EF4-FFF2-40B4-BE49-F238E27FC236}">
                  <a16:creationId xmlns:a16="http://schemas.microsoft.com/office/drawing/2014/main" id="{3DF9189A-C970-C34D-8402-F20083341C9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Calibri"/>
                </a:rPr>
                <a:t>              </a:t>
              </a:r>
            </a:p>
          </p:txBody>
        </p:sp>
        <p:grpSp>
          <p:nvGrpSpPr>
            <p:cNvPr id="109" name="Group 108">
              <a:extLst>
                <a:ext uri="{FF2B5EF4-FFF2-40B4-BE49-F238E27FC236}">
                  <a16:creationId xmlns:a16="http://schemas.microsoft.com/office/drawing/2014/main" id="{51F5139E-A5EB-E64B-B1E6-C3669AE818C6}"/>
                </a:ext>
              </a:extLst>
            </p:cNvPr>
            <p:cNvGrpSpPr/>
            <p:nvPr/>
          </p:nvGrpSpPr>
          <p:grpSpPr>
            <a:xfrm>
              <a:off x="7713663" y="2848339"/>
              <a:ext cx="1042107" cy="425543"/>
              <a:chOff x="7786941" y="2884917"/>
              <a:chExt cx="897649" cy="353919"/>
            </a:xfrm>
          </p:grpSpPr>
          <p:sp>
            <p:nvSpPr>
              <p:cNvPr id="110" name="Freeform 109">
                <a:extLst>
                  <a:ext uri="{FF2B5EF4-FFF2-40B4-BE49-F238E27FC236}">
                    <a16:creationId xmlns:a16="http://schemas.microsoft.com/office/drawing/2014/main" id="{7F7CB1D2-0FD2-A14F-A399-1C2D3650F2E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a:endParaRPr>
              </a:p>
            </p:txBody>
          </p:sp>
          <p:sp>
            <p:nvSpPr>
              <p:cNvPr id="111" name="Freeform 110">
                <a:extLst>
                  <a:ext uri="{FF2B5EF4-FFF2-40B4-BE49-F238E27FC236}">
                    <a16:creationId xmlns:a16="http://schemas.microsoft.com/office/drawing/2014/main" id="{688C61D0-9947-2E41-89C2-D2B4591C1F3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a:endParaRPr>
              </a:p>
            </p:txBody>
          </p:sp>
          <p:sp>
            <p:nvSpPr>
              <p:cNvPr id="112" name="Freeform 111">
                <a:extLst>
                  <a:ext uri="{FF2B5EF4-FFF2-40B4-BE49-F238E27FC236}">
                    <a16:creationId xmlns:a16="http://schemas.microsoft.com/office/drawing/2014/main" id="{ADE46CF5-DF22-8F48-87EF-A46F29E0F1A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a:endParaRPr>
              </a:p>
            </p:txBody>
          </p:sp>
          <p:sp>
            <p:nvSpPr>
              <p:cNvPr id="113" name="Freeform 112">
                <a:extLst>
                  <a:ext uri="{FF2B5EF4-FFF2-40B4-BE49-F238E27FC236}">
                    <a16:creationId xmlns:a16="http://schemas.microsoft.com/office/drawing/2014/main" id="{CEACF782-B549-1D4E-B840-69A6AFFE6A7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a:endParaRPr>
              </a:p>
            </p:txBody>
          </p:sp>
        </p:grpSp>
      </p:grpSp>
      <p:grpSp>
        <p:nvGrpSpPr>
          <p:cNvPr id="115" name="Group 149">
            <a:extLst>
              <a:ext uri="{FF2B5EF4-FFF2-40B4-BE49-F238E27FC236}">
                <a16:creationId xmlns:a16="http://schemas.microsoft.com/office/drawing/2014/main" id="{D80894D4-838A-2B47-82E9-ED060F8608E9}"/>
              </a:ext>
            </a:extLst>
          </p:cNvPr>
          <p:cNvGrpSpPr>
            <a:grpSpLocks/>
          </p:cNvGrpSpPr>
          <p:nvPr/>
        </p:nvGrpSpPr>
        <p:grpSpPr bwMode="auto">
          <a:xfrm>
            <a:off x="3370656" y="2924268"/>
            <a:ext cx="309563" cy="119063"/>
            <a:chOff x="1287" y="2524"/>
            <a:chExt cx="260" cy="100"/>
          </a:xfrm>
        </p:grpSpPr>
        <p:sp>
          <p:nvSpPr>
            <p:cNvPr id="116" name="Rectangle 73">
              <a:extLst>
                <a:ext uri="{FF2B5EF4-FFF2-40B4-BE49-F238E27FC236}">
                  <a16:creationId xmlns:a16="http://schemas.microsoft.com/office/drawing/2014/main" id="{4F7EB976-F7A9-464D-96B7-3FE5D6F41C71}"/>
                </a:ext>
              </a:extLst>
            </p:cNvPr>
            <p:cNvSpPr>
              <a:spLocks noChangeArrowheads="1"/>
            </p:cNvSpPr>
            <p:nvPr/>
          </p:nvSpPr>
          <p:spPr bwMode="auto">
            <a:xfrm>
              <a:off x="1287" y="2524"/>
              <a:ext cx="260" cy="10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117" name="Rectangle 74">
              <a:extLst>
                <a:ext uri="{FF2B5EF4-FFF2-40B4-BE49-F238E27FC236}">
                  <a16:creationId xmlns:a16="http://schemas.microsoft.com/office/drawing/2014/main" id="{4368CF72-2B59-FB4B-92FA-68E13D10F3ED}"/>
                </a:ext>
              </a:extLst>
            </p:cNvPr>
            <p:cNvSpPr>
              <a:spLocks noChangeArrowheads="1"/>
            </p:cNvSpPr>
            <p:nvPr/>
          </p:nvSpPr>
          <p:spPr bwMode="auto">
            <a:xfrm>
              <a:off x="1338" y="2537"/>
              <a:ext cx="155" cy="76"/>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118" name="Rectangle 75">
              <a:extLst>
                <a:ext uri="{FF2B5EF4-FFF2-40B4-BE49-F238E27FC236}">
                  <a16:creationId xmlns:a16="http://schemas.microsoft.com/office/drawing/2014/main" id="{0D0AC942-AA10-F747-BEAC-52DAFF24DAB3}"/>
                </a:ext>
              </a:extLst>
            </p:cNvPr>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119" name="Rectangle 129">
              <a:extLst>
                <a:ext uri="{FF2B5EF4-FFF2-40B4-BE49-F238E27FC236}">
                  <a16:creationId xmlns:a16="http://schemas.microsoft.com/office/drawing/2014/main" id="{C51B66A9-7495-DF44-B4DE-37BC9E90E09B}"/>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grpSp>
      <p:grpSp>
        <p:nvGrpSpPr>
          <p:cNvPr id="120" name="Group 149">
            <a:extLst>
              <a:ext uri="{FF2B5EF4-FFF2-40B4-BE49-F238E27FC236}">
                <a16:creationId xmlns:a16="http://schemas.microsoft.com/office/drawing/2014/main" id="{B5F38E94-4EF7-1F4B-AAC4-BF50DC083CD9}"/>
              </a:ext>
            </a:extLst>
          </p:cNvPr>
          <p:cNvGrpSpPr>
            <a:grpSpLocks/>
          </p:cNvGrpSpPr>
          <p:nvPr/>
        </p:nvGrpSpPr>
        <p:grpSpPr bwMode="auto">
          <a:xfrm>
            <a:off x="8784859" y="2862458"/>
            <a:ext cx="309563" cy="119063"/>
            <a:chOff x="1287" y="2524"/>
            <a:chExt cx="260" cy="100"/>
          </a:xfrm>
        </p:grpSpPr>
        <p:sp>
          <p:nvSpPr>
            <p:cNvPr id="121" name="Rectangle 73">
              <a:extLst>
                <a:ext uri="{FF2B5EF4-FFF2-40B4-BE49-F238E27FC236}">
                  <a16:creationId xmlns:a16="http://schemas.microsoft.com/office/drawing/2014/main" id="{71D7BEDA-E8D6-9F4F-8EE3-D5290D9AF39D}"/>
                </a:ext>
              </a:extLst>
            </p:cNvPr>
            <p:cNvSpPr>
              <a:spLocks noChangeArrowheads="1"/>
            </p:cNvSpPr>
            <p:nvPr/>
          </p:nvSpPr>
          <p:spPr bwMode="auto">
            <a:xfrm>
              <a:off x="1287" y="2524"/>
              <a:ext cx="260" cy="10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122" name="Rectangle 74">
              <a:extLst>
                <a:ext uri="{FF2B5EF4-FFF2-40B4-BE49-F238E27FC236}">
                  <a16:creationId xmlns:a16="http://schemas.microsoft.com/office/drawing/2014/main" id="{D93A8064-E5FB-2844-9B3D-C598CCB67BDD}"/>
                </a:ext>
              </a:extLst>
            </p:cNvPr>
            <p:cNvSpPr>
              <a:spLocks noChangeArrowheads="1"/>
            </p:cNvSpPr>
            <p:nvPr/>
          </p:nvSpPr>
          <p:spPr bwMode="auto">
            <a:xfrm>
              <a:off x="1338" y="2537"/>
              <a:ext cx="155" cy="76"/>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123" name="Rectangle 75">
              <a:extLst>
                <a:ext uri="{FF2B5EF4-FFF2-40B4-BE49-F238E27FC236}">
                  <a16:creationId xmlns:a16="http://schemas.microsoft.com/office/drawing/2014/main" id="{DF7AA994-9DC7-8349-BB16-6DED06C89AC0}"/>
                </a:ext>
              </a:extLst>
            </p:cNvPr>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124" name="Rectangle 129">
              <a:extLst>
                <a:ext uri="{FF2B5EF4-FFF2-40B4-BE49-F238E27FC236}">
                  <a16:creationId xmlns:a16="http://schemas.microsoft.com/office/drawing/2014/main" id="{06FC6EA9-9071-D843-8C39-AFF854F3BEFC}"/>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grpSp>
      <p:sp>
        <p:nvSpPr>
          <p:cNvPr id="2" name="TextBox 1">
            <a:extLst>
              <a:ext uri="{FF2B5EF4-FFF2-40B4-BE49-F238E27FC236}">
                <a16:creationId xmlns:a16="http://schemas.microsoft.com/office/drawing/2014/main" id="{6B2BB341-9BE1-8640-8E8B-7EC80706964E}"/>
              </a:ext>
            </a:extLst>
          </p:cNvPr>
          <p:cNvSpPr txBox="1"/>
          <p:nvPr/>
        </p:nvSpPr>
        <p:spPr>
          <a:xfrm>
            <a:off x="4683358" y="2230277"/>
            <a:ext cx="2923758" cy="646331"/>
          </a:xfrm>
          <a:prstGeom prst="rect">
            <a:avLst/>
          </a:prstGeom>
          <a:noFill/>
        </p:spPr>
        <p:txBody>
          <a:bodyPr wrap="square" rtlCol="0">
            <a:spAutoFit/>
          </a:bodyPr>
          <a:lstStyle/>
          <a:p>
            <a:pPr defTabSz="685800">
              <a:defRPr/>
            </a:pPr>
            <a:r>
              <a:rPr lang="en-US" sz="2100" dirty="0">
                <a:solidFill>
                  <a:prstClr val="black"/>
                </a:solidFill>
                <a:latin typeface="Calibri"/>
                <a:ea typeface="MS PGothic" panose="020B0600070205080204" pitchFamily="34" charset="-128"/>
              </a:rPr>
              <a:t>UDP sender actions:</a:t>
            </a:r>
          </a:p>
          <a:p>
            <a:pPr marL="214313" indent="-164306" defTabSz="685800">
              <a:buClr>
                <a:srgbClr val="0200A3"/>
              </a:buClr>
              <a:buFont typeface="Wingdings" pitchFamily="2" charset="2"/>
              <a:buChar char="§"/>
              <a:defRPr/>
            </a:pPr>
            <a:endParaRPr lang="en-US" sz="1500" dirty="0">
              <a:solidFill>
                <a:prstClr val="black"/>
              </a:solidFill>
              <a:latin typeface="Calibri"/>
              <a:ea typeface="MS PGothic" panose="020B0600070205080204" pitchFamily="34" charset="-128"/>
            </a:endParaRPr>
          </a:p>
        </p:txBody>
      </p:sp>
      <p:sp>
        <p:nvSpPr>
          <p:cNvPr id="102" name="Rectangle 101">
            <a:extLst>
              <a:ext uri="{FF2B5EF4-FFF2-40B4-BE49-F238E27FC236}">
                <a16:creationId xmlns:a16="http://schemas.microsoft.com/office/drawing/2014/main" id="{6480FBEB-6DAE-6343-96A8-03D66CDE01DB}"/>
              </a:ext>
            </a:extLst>
          </p:cNvPr>
          <p:cNvSpPr/>
          <p:nvPr/>
        </p:nvSpPr>
        <p:spPr>
          <a:xfrm>
            <a:off x="7900592" y="2415934"/>
            <a:ext cx="1490111" cy="2203770"/>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a:endParaRPr>
          </a:p>
        </p:txBody>
      </p:sp>
      <p:grpSp>
        <p:nvGrpSpPr>
          <p:cNvPr id="88" name="Group 87">
            <a:extLst>
              <a:ext uri="{FF2B5EF4-FFF2-40B4-BE49-F238E27FC236}">
                <a16:creationId xmlns:a16="http://schemas.microsoft.com/office/drawing/2014/main" id="{CA134BD1-8CE1-DD46-92D0-46AEECA91934}"/>
              </a:ext>
            </a:extLst>
          </p:cNvPr>
          <p:cNvGrpSpPr/>
          <p:nvPr/>
        </p:nvGrpSpPr>
        <p:grpSpPr>
          <a:xfrm>
            <a:off x="8371623" y="2584582"/>
            <a:ext cx="944306" cy="300082"/>
            <a:chOff x="8934916" y="2775692"/>
            <a:chExt cx="1259074" cy="400109"/>
          </a:xfrm>
        </p:grpSpPr>
        <p:sp>
          <p:nvSpPr>
            <p:cNvPr id="89" name="Rectangle 88">
              <a:extLst>
                <a:ext uri="{FF2B5EF4-FFF2-40B4-BE49-F238E27FC236}">
                  <a16:creationId xmlns:a16="http://schemas.microsoft.com/office/drawing/2014/main" id="{6A02A536-E595-E54F-85ED-50268229A5F1}"/>
                </a:ext>
              </a:extLst>
            </p:cNvPr>
            <p:cNvSpPr/>
            <p:nvPr/>
          </p:nvSpPr>
          <p:spPr>
            <a:xfrm>
              <a:off x="8964931" y="2842303"/>
              <a:ext cx="1140727" cy="24670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a:endParaRPr>
            </a:p>
          </p:txBody>
        </p:sp>
        <p:sp>
          <p:nvSpPr>
            <p:cNvPr id="90" name="TextBox 89">
              <a:extLst>
                <a:ext uri="{FF2B5EF4-FFF2-40B4-BE49-F238E27FC236}">
                  <a16:creationId xmlns:a16="http://schemas.microsoft.com/office/drawing/2014/main" id="{26EE5E72-5714-C64B-A3D2-C89CD03AFF69}"/>
                </a:ext>
              </a:extLst>
            </p:cNvPr>
            <p:cNvSpPr txBox="1"/>
            <p:nvPr/>
          </p:nvSpPr>
          <p:spPr>
            <a:xfrm>
              <a:off x="8934916" y="2775692"/>
              <a:ext cx="1259074" cy="400109"/>
            </a:xfrm>
            <a:prstGeom prst="rect">
              <a:avLst/>
            </a:prstGeom>
            <a:noFill/>
          </p:spPr>
          <p:txBody>
            <a:bodyPr wrap="square" rtlCol="0">
              <a:spAutoFit/>
            </a:bodyPr>
            <a:lstStyle/>
            <a:p>
              <a:pPr defTabSz="685800">
                <a:defRPr/>
              </a:pPr>
              <a:r>
                <a:rPr lang="en-US" sz="1350" dirty="0">
                  <a:solidFill>
                    <a:prstClr val="black"/>
                  </a:solidFill>
                  <a:latin typeface="Calibri"/>
                  <a:ea typeface="MS PGothic" panose="020B0600070205080204" pitchFamily="34" charset="-128"/>
                </a:rPr>
                <a:t>SNMP msg</a:t>
              </a:r>
            </a:p>
          </p:txBody>
        </p:sp>
      </p:grpSp>
      <p:sp>
        <p:nvSpPr>
          <p:cNvPr id="91" name="TextBox 90">
            <a:extLst>
              <a:ext uri="{FF2B5EF4-FFF2-40B4-BE49-F238E27FC236}">
                <a16:creationId xmlns:a16="http://schemas.microsoft.com/office/drawing/2014/main" id="{44FC0E6A-CBE5-AC4B-BF65-426B6D4CBC72}"/>
              </a:ext>
            </a:extLst>
          </p:cNvPr>
          <p:cNvSpPr txBox="1"/>
          <p:nvPr/>
        </p:nvSpPr>
        <p:spPr>
          <a:xfrm>
            <a:off x="4817658" y="2601076"/>
            <a:ext cx="2869092" cy="563231"/>
          </a:xfrm>
          <a:prstGeom prst="rect">
            <a:avLst/>
          </a:prstGeom>
          <a:noFill/>
        </p:spPr>
        <p:txBody>
          <a:bodyPr wrap="square" rtlCol="0">
            <a:spAutoFit/>
          </a:bodyPr>
          <a:lstStyle/>
          <a:p>
            <a:pPr marL="214313" indent="-164306" defTabSz="685800">
              <a:lnSpc>
                <a:spcPct val="85000"/>
              </a:lnSpc>
              <a:buClr>
                <a:srgbClr val="0200A3"/>
              </a:buClr>
              <a:buFont typeface="Wingdings" pitchFamily="2" charset="2"/>
              <a:buChar char="§"/>
              <a:defRPr/>
            </a:pPr>
            <a:r>
              <a:rPr lang="en-US" dirty="0">
                <a:solidFill>
                  <a:prstClr val="black"/>
                </a:solidFill>
                <a:latin typeface="Calibri"/>
                <a:ea typeface="MS PGothic" panose="020B0600070205080204" pitchFamily="34" charset="-128"/>
              </a:rPr>
              <a:t>is passed an application-layer message</a:t>
            </a:r>
          </a:p>
        </p:txBody>
      </p:sp>
      <p:sp>
        <p:nvSpPr>
          <p:cNvPr id="94" name="TextBox 93">
            <a:extLst>
              <a:ext uri="{FF2B5EF4-FFF2-40B4-BE49-F238E27FC236}">
                <a16:creationId xmlns:a16="http://schemas.microsoft.com/office/drawing/2014/main" id="{D9421943-E484-5046-BEAC-6D59475EF6C3}"/>
              </a:ext>
            </a:extLst>
          </p:cNvPr>
          <p:cNvSpPr txBox="1"/>
          <p:nvPr/>
        </p:nvSpPr>
        <p:spPr>
          <a:xfrm>
            <a:off x="4815140" y="3100439"/>
            <a:ext cx="2869092" cy="563231"/>
          </a:xfrm>
          <a:prstGeom prst="rect">
            <a:avLst/>
          </a:prstGeom>
          <a:noFill/>
        </p:spPr>
        <p:txBody>
          <a:bodyPr wrap="square" rtlCol="0">
            <a:spAutoFit/>
          </a:bodyPr>
          <a:lstStyle/>
          <a:p>
            <a:pPr marL="214313" indent="-164306" defTabSz="685800">
              <a:lnSpc>
                <a:spcPct val="85000"/>
              </a:lnSpc>
              <a:buClr>
                <a:srgbClr val="0200A3"/>
              </a:buClr>
              <a:buFont typeface="Wingdings" pitchFamily="2" charset="2"/>
              <a:buChar char="§"/>
              <a:defRPr/>
            </a:pPr>
            <a:r>
              <a:rPr lang="en-US" dirty="0">
                <a:solidFill>
                  <a:prstClr val="black"/>
                </a:solidFill>
                <a:latin typeface="Calibri"/>
                <a:ea typeface="MS PGothic" panose="020B0600070205080204" pitchFamily="34" charset="-128"/>
              </a:rPr>
              <a:t>determines UDP segment header fields values</a:t>
            </a:r>
          </a:p>
        </p:txBody>
      </p:sp>
      <p:sp>
        <p:nvSpPr>
          <p:cNvPr id="95" name="TextBox 94">
            <a:extLst>
              <a:ext uri="{FF2B5EF4-FFF2-40B4-BE49-F238E27FC236}">
                <a16:creationId xmlns:a16="http://schemas.microsoft.com/office/drawing/2014/main" id="{BFD6C411-175C-8D4E-9A66-3E03AAA9F0F9}"/>
              </a:ext>
            </a:extLst>
          </p:cNvPr>
          <p:cNvSpPr txBox="1"/>
          <p:nvPr/>
        </p:nvSpPr>
        <p:spPr>
          <a:xfrm>
            <a:off x="4806519" y="3551897"/>
            <a:ext cx="2869092" cy="369332"/>
          </a:xfrm>
          <a:prstGeom prst="rect">
            <a:avLst/>
          </a:prstGeom>
          <a:noFill/>
        </p:spPr>
        <p:txBody>
          <a:bodyPr wrap="square" rtlCol="0">
            <a:spAutoFit/>
          </a:bodyPr>
          <a:lstStyle/>
          <a:p>
            <a:pPr marL="214313" indent="-164306" defTabSz="685800">
              <a:buClr>
                <a:srgbClr val="0200A3"/>
              </a:buClr>
              <a:buFont typeface="Wingdings" pitchFamily="2" charset="2"/>
              <a:buChar char="§"/>
              <a:defRPr/>
            </a:pPr>
            <a:r>
              <a:rPr lang="en-US" dirty="0">
                <a:solidFill>
                  <a:prstClr val="black"/>
                </a:solidFill>
                <a:latin typeface="Calibri"/>
                <a:ea typeface="MS PGothic" panose="020B0600070205080204" pitchFamily="34" charset="-128"/>
              </a:rPr>
              <a:t>creates UDP segment</a:t>
            </a:r>
          </a:p>
        </p:txBody>
      </p:sp>
      <p:sp>
        <p:nvSpPr>
          <p:cNvPr id="97" name="TextBox 96">
            <a:extLst>
              <a:ext uri="{FF2B5EF4-FFF2-40B4-BE49-F238E27FC236}">
                <a16:creationId xmlns:a16="http://schemas.microsoft.com/office/drawing/2014/main" id="{A88394C2-8FDA-8F48-B59B-B744ABBDA541}"/>
              </a:ext>
            </a:extLst>
          </p:cNvPr>
          <p:cNvSpPr txBox="1"/>
          <p:nvPr/>
        </p:nvSpPr>
        <p:spPr>
          <a:xfrm>
            <a:off x="4810027" y="3876122"/>
            <a:ext cx="2869092" cy="369332"/>
          </a:xfrm>
          <a:prstGeom prst="rect">
            <a:avLst/>
          </a:prstGeom>
          <a:noFill/>
        </p:spPr>
        <p:txBody>
          <a:bodyPr wrap="square" rtlCol="0">
            <a:spAutoFit/>
          </a:bodyPr>
          <a:lstStyle/>
          <a:p>
            <a:pPr marL="214313" indent="-164306" defTabSz="685800">
              <a:buClr>
                <a:srgbClr val="0200A3"/>
              </a:buClr>
              <a:buFont typeface="Wingdings" pitchFamily="2" charset="2"/>
              <a:buChar char="§"/>
              <a:defRPr/>
            </a:pPr>
            <a:r>
              <a:rPr lang="en-US" dirty="0">
                <a:solidFill>
                  <a:prstClr val="black"/>
                </a:solidFill>
                <a:latin typeface="Calibri"/>
                <a:ea typeface="MS PGothic" panose="020B0600070205080204" pitchFamily="34" charset="-128"/>
              </a:rPr>
              <a:t>passes segment to IP</a:t>
            </a:r>
          </a:p>
        </p:txBody>
      </p:sp>
      <p:sp>
        <p:nvSpPr>
          <p:cNvPr id="98" name="Rectangle 97">
            <a:extLst>
              <a:ext uri="{FF2B5EF4-FFF2-40B4-BE49-F238E27FC236}">
                <a16:creationId xmlns:a16="http://schemas.microsoft.com/office/drawing/2014/main" id="{EB709716-FAB0-AB45-BCAE-75F8CF2AEC09}"/>
              </a:ext>
            </a:extLst>
          </p:cNvPr>
          <p:cNvSpPr/>
          <p:nvPr/>
        </p:nvSpPr>
        <p:spPr>
          <a:xfrm>
            <a:off x="1651000" y="1864783"/>
            <a:ext cx="2792584" cy="3302000"/>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a:endParaRPr>
          </a:p>
        </p:txBody>
      </p:sp>
      <p:grpSp>
        <p:nvGrpSpPr>
          <p:cNvPr id="106" name="Group 105">
            <a:extLst>
              <a:ext uri="{FF2B5EF4-FFF2-40B4-BE49-F238E27FC236}">
                <a16:creationId xmlns:a16="http://schemas.microsoft.com/office/drawing/2014/main" id="{73FB16D4-A4BA-C046-940D-43D50465EB6F}"/>
              </a:ext>
            </a:extLst>
          </p:cNvPr>
          <p:cNvGrpSpPr/>
          <p:nvPr/>
        </p:nvGrpSpPr>
        <p:grpSpPr>
          <a:xfrm>
            <a:off x="7879167" y="3101629"/>
            <a:ext cx="944306" cy="276999"/>
            <a:chOff x="8964789" y="2639236"/>
            <a:chExt cx="1259074" cy="369332"/>
          </a:xfrm>
        </p:grpSpPr>
        <p:sp>
          <p:nvSpPr>
            <p:cNvPr id="125" name="Rectangle 124">
              <a:extLst>
                <a:ext uri="{FF2B5EF4-FFF2-40B4-BE49-F238E27FC236}">
                  <a16:creationId xmlns:a16="http://schemas.microsoft.com/office/drawing/2014/main" id="{CA58A03E-5455-0E40-8FB9-71E1E5E2CADE}"/>
                </a:ext>
              </a:extLst>
            </p:cNvPr>
            <p:cNvSpPr/>
            <p:nvPr/>
          </p:nvSpPr>
          <p:spPr>
            <a:xfrm>
              <a:off x="9032744" y="2707400"/>
              <a:ext cx="543189" cy="24670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a:endParaRPr>
            </a:p>
          </p:txBody>
        </p:sp>
        <p:sp>
          <p:nvSpPr>
            <p:cNvPr id="126" name="TextBox 125">
              <a:extLst>
                <a:ext uri="{FF2B5EF4-FFF2-40B4-BE49-F238E27FC236}">
                  <a16:creationId xmlns:a16="http://schemas.microsoft.com/office/drawing/2014/main" id="{97A208B0-D27E-5D40-B156-11CB7075B098}"/>
                </a:ext>
              </a:extLst>
            </p:cNvPr>
            <p:cNvSpPr txBox="1"/>
            <p:nvPr/>
          </p:nvSpPr>
          <p:spPr>
            <a:xfrm>
              <a:off x="8964789" y="2639236"/>
              <a:ext cx="1259074" cy="369332"/>
            </a:xfrm>
            <a:prstGeom prst="rect">
              <a:avLst/>
            </a:prstGeom>
            <a:noFill/>
          </p:spPr>
          <p:txBody>
            <a:bodyPr wrap="square" rtlCol="0">
              <a:spAutoFit/>
            </a:bodyPr>
            <a:lstStyle/>
            <a:p>
              <a:pPr defTabSz="685800">
                <a:defRPr/>
              </a:pPr>
              <a:r>
                <a:rPr lang="en-US" sz="1200" dirty="0">
                  <a:solidFill>
                    <a:prstClr val="black"/>
                  </a:solidFill>
                  <a:latin typeface="Calibri"/>
                  <a:ea typeface="MS PGothic" panose="020B0600070205080204" pitchFamily="34" charset="-128"/>
                </a:rPr>
                <a:t>UDP</a:t>
              </a:r>
              <a:r>
                <a:rPr lang="en-US" sz="1200" baseline="-25000" dirty="0">
                  <a:solidFill>
                    <a:prstClr val="black"/>
                  </a:solidFill>
                  <a:latin typeface="Calibri"/>
                  <a:ea typeface="MS PGothic" panose="020B0600070205080204" pitchFamily="34" charset="-128"/>
                </a:rPr>
                <a:t>h</a:t>
              </a:r>
            </a:p>
          </p:txBody>
        </p:sp>
      </p:grpSp>
      <p:grpSp>
        <p:nvGrpSpPr>
          <p:cNvPr id="5" name="Group 4">
            <a:extLst>
              <a:ext uri="{FF2B5EF4-FFF2-40B4-BE49-F238E27FC236}">
                <a16:creationId xmlns:a16="http://schemas.microsoft.com/office/drawing/2014/main" id="{E73E5E98-A439-0647-8DF1-844937CD72A0}"/>
              </a:ext>
            </a:extLst>
          </p:cNvPr>
          <p:cNvGrpSpPr/>
          <p:nvPr/>
        </p:nvGrpSpPr>
        <p:grpSpPr>
          <a:xfrm>
            <a:off x="7932790" y="3109972"/>
            <a:ext cx="1363517" cy="300082"/>
            <a:chOff x="7863122" y="5632673"/>
            <a:chExt cx="1818022" cy="400109"/>
          </a:xfrm>
        </p:grpSpPr>
        <p:grpSp>
          <p:nvGrpSpPr>
            <p:cNvPr id="99" name="Group 98">
              <a:extLst>
                <a:ext uri="{FF2B5EF4-FFF2-40B4-BE49-F238E27FC236}">
                  <a16:creationId xmlns:a16="http://schemas.microsoft.com/office/drawing/2014/main" id="{39CCB6B2-1F81-ED45-AF48-A3187F0215CC}"/>
                </a:ext>
              </a:extLst>
            </p:cNvPr>
            <p:cNvGrpSpPr/>
            <p:nvPr/>
          </p:nvGrpSpPr>
          <p:grpSpPr>
            <a:xfrm>
              <a:off x="7863122" y="5638955"/>
              <a:ext cx="1259074" cy="369332"/>
              <a:chOff x="8964789" y="2648929"/>
              <a:chExt cx="1259074" cy="369332"/>
            </a:xfrm>
          </p:grpSpPr>
          <p:sp>
            <p:nvSpPr>
              <p:cNvPr id="100" name="Rectangle 99">
                <a:extLst>
                  <a:ext uri="{FF2B5EF4-FFF2-40B4-BE49-F238E27FC236}">
                    <a16:creationId xmlns:a16="http://schemas.microsoft.com/office/drawing/2014/main" id="{B77AF83C-DA1E-A642-9E78-5EEE36A0AD7E}"/>
                  </a:ext>
                </a:extLst>
              </p:cNvPr>
              <p:cNvSpPr/>
              <p:nvPr/>
            </p:nvSpPr>
            <p:spPr>
              <a:xfrm>
                <a:off x="9032744" y="2707400"/>
                <a:ext cx="543189" cy="24670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a:endParaRPr>
              </a:p>
            </p:txBody>
          </p:sp>
          <p:sp>
            <p:nvSpPr>
              <p:cNvPr id="101" name="TextBox 100">
                <a:extLst>
                  <a:ext uri="{FF2B5EF4-FFF2-40B4-BE49-F238E27FC236}">
                    <a16:creationId xmlns:a16="http://schemas.microsoft.com/office/drawing/2014/main" id="{AB8C9E1E-8C93-DA4B-813F-B38E4305D2BE}"/>
                  </a:ext>
                </a:extLst>
              </p:cNvPr>
              <p:cNvSpPr txBox="1"/>
              <p:nvPr/>
            </p:nvSpPr>
            <p:spPr>
              <a:xfrm>
                <a:off x="8964789" y="2648929"/>
                <a:ext cx="1259074" cy="369332"/>
              </a:xfrm>
              <a:prstGeom prst="rect">
                <a:avLst/>
              </a:prstGeom>
              <a:noFill/>
            </p:spPr>
            <p:txBody>
              <a:bodyPr wrap="square" rtlCol="0">
                <a:spAutoFit/>
              </a:bodyPr>
              <a:lstStyle/>
              <a:p>
                <a:pPr defTabSz="685800">
                  <a:defRPr/>
                </a:pPr>
                <a:r>
                  <a:rPr lang="en-US" sz="1200" dirty="0">
                    <a:solidFill>
                      <a:prstClr val="black"/>
                    </a:solidFill>
                    <a:latin typeface="Calibri"/>
                    <a:ea typeface="MS PGothic" panose="020B0600070205080204" pitchFamily="34" charset="-128"/>
                  </a:rPr>
                  <a:t>UDP</a:t>
                </a:r>
                <a:r>
                  <a:rPr lang="en-US" sz="1200" baseline="-25000" dirty="0">
                    <a:solidFill>
                      <a:prstClr val="black"/>
                    </a:solidFill>
                    <a:latin typeface="Calibri"/>
                    <a:ea typeface="MS PGothic" panose="020B0600070205080204" pitchFamily="34" charset="-128"/>
                  </a:rPr>
                  <a:t>h</a:t>
                </a:r>
              </a:p>
            </p:txBody>
          </p:sp>
        </p:grpSp>
        <p:grpSp>
          <p:nvGrpSpPr>
            <p:cNvPr id="103" name="Group 102">
              <a:extLst>
                <a:ext uri="{FF2B5EF4-FFF2-40B4-BE49-F238E27FC236}">
                  <a16:creationId xmlns:a16="http://schemas.microsoft.com/office/drawing/2014/main" id="{8B56BF3A-3903-6343-9BD8-2E85489C092E}"/>
                </a:ext>
              </a:extLst>
            </p:cNvPr>
            <p:cNvGrpSpPr/>
            <p:nvPr/>
          </p:nvGrpSpPr>
          <p:grpSpPr>
            <a:xfrm>
              <a:off x="8422070" y="5632673"/>
              <a:ext cx="1259074" cy="400109"/>
              <a:chOff x="8934916" y="2778923"/>
              <a:chExt cx="1259074" cy="400109"/>
            </a:xfrm>
          </p:grpSpPr>
          <p:sp>
            <p:nvSpPr>
              <p:cNvPr id="104" name="Rectangle 103">
                <a:extLst>
                  <a:ext uri="{FF2B5EF4-FFF2-40B4-BE49-F238E27FC236}">
                    <a16:creationId xmlns:a16="http://schemas.microsoft.com/office/drawing/2014/main" id="{C0632306-DF2A-5145-82E2-F627C1E9171F}"/>
                  </a:ext>
                </a:extLst>
              </p:cNvPr>
              <p:cNvSpPr/>
              <p:nvPr/>
            </p:nvSpPr>
            <p:spPr>
              <a:xfrm>
                <a:off x="8964931" y="2842303"/>
                <a:ext cx="1140727" cy="24670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a:endParaRPr>
              </a:p>
            </p:txBody>
          </p:sp>
          <p:sp>
            <p:nvSpPr>
              <p:cNvPr id="105" name="TextBox 104">
                <a:extLst>
                  <a:ext uri="{FF2B5EF4-FFF2-40B4-BE49-F238E27FC236}">
                    <a16:creationId xmlns:a16="http://schemas.microsoft.com/office/drawing/2014/main" id="{E104975E-6986-5E45-89F2-36AAE86B3B12}"/>
                  </a:ext>
                </a:extLst>
              </p:cNvPr>
              <p:cNvSpPr txBox="1"/>
              <p:nvPr/>
            </p:nvSpPr>
            <p:spPr>
              <a:xfrm>
                <a:off x="8934916" y="2778923"/>
                <a:ext cx="1259074" cy="400109"/>
              </a:xfrm>
              <a:prstGeom prst="rect">
                <a:avLst/>
              </a:prstGeom>
              <a:noFill/>
            </p:spPr>
            <p:txBody>
              <a:bodyPr wrap="square" rtlCol="0">
                <a:spAutoFit/>
              </a:bodyPr>
              <a:lstStyle/>
              <a:p>
                <a:pPr defTabSz="685800">
                  <a:defRPr/>
                </a:pPr>
                <a:r>
                  <a:rPr lang="en-US" sz="1350" dirty="0">
                    <a:solidFill>
                      <a:prstClr val="black"/>
                    </a:solidFill>
                    <a:latin typeface="Calibri"/>
                    <a:ea typeface="MS PGothic" panose="020B0600070205080204" pitchFamily="34" charset="-128"/>
                  </a:rPr>
                  <a:t>SNMP msg</a:t>
                </a:r>
              </a:p>
            </p:txBody>
          </p:sp>
        </p:grpSp>
      </p:grpSp>
      <p:sp>
        <p:nvSpPr>
          <p:cNvPr id="129" name="Slide Number Placeholder 2">
            <a:extLst>
              <a:ext uri="{FF2B5EF4-FFF2-40B4-BE49-F238E27FC236}">
                <a16:creationId xmlns:a16="http://schemas.microsoft.com/office/drawing/2014/main" id="{D1B0B0FD-EB4E-1D48-A59A-E323764428E9}"/>
              </a:ext>
            </a:extLst>
          </p:cNvPr>
          <p:cNvSpPr>
            <a:spLocks noGrp="1"/>
          </p:cNvSpPr>
          <p:nvPr>
            <p:ph type="sldNum" sz="quarter" idx="4"/>
          </p:nvPr>
        </p:nvSpPr>
        <p:spPr>
          <a:xfrm>
            <a:off x="8438712" y="5689567"/>
            <a:ext cx="2057400" cy="273844"/>
          </a:xfrm>
        </p:spPr>
        <p:txBody>
          <a:bodyPr/>
          <a:lstStyle/>
          <a:p>
            <a:pPr defTabSz="685800"/>
            <a:r>
              <a:rPr lang="en-US" dirty="0">
                <a:solidFill>
                  <a:prstClr val="white">
                    <a:lumMod val="50000"/>
                  </a:prstClr>
                </a:solidFill>
                <a:latin typeface="Calibri" panose="020F0502020204030204"/>
                <a:ea typeface="MS PGothic" panose="020B0600070205080204" pitchFamily="34" charset="-128"/>
              </a:rPr>
              <a:t>Transport Layer: 3-</a:t>
            </a:r>
            <a:fld id="{C4204591-24BD-A542-B9D5-F8D8A88D2FEE}" type="slidenum">
              <a:rPr lang="en-US">
                <a:solidFill>
                  <a:prstClr val="white">
                    <a:lumMod val="50000"/>
                  </a:prstClr>
                </a:solidFill>
                <a:latin typeface="Calibri" panose="020F0502020204030204"/>
                <a:ea typeface="MS PGothic" panose="020B0600070205080204" pitchFamily="34" charset="-128"/>
              </a:rPr>
              <a:pPr defTabSz="685800"/>
              <a:t>6</a:t>
            </a:fld>
            <a:endParaRPr lang="en-US" dirty="0">
              <a:solidFill>
                <a:prstClr val="white">
                  <a:lumMod val="50000"/>
                </a:prstClr>
              </a:solidFill>
              <a:latin typeface="Calibri" panose="020F0502020204030204"/>
              <a:ea typeface="MS PGothic" panose="020B0600070205080204" pitchFamily="34" charset="-128"/>
            </a:endParaRPr>
          </a:p>
        </p:txBody>
      </p:sp>
      <p:sp>
        <p:nvSpPr>
          <p:cNvPr id="130" name="Rectangle 2"/>
          <p:cNvSpPr txBox="1">
            <a:spLocks noChangeArrowheads="1"/>
          </p:cNvSpPr>
          <p:nvPr/>
        </p:nvSpPr>
        <p:spPr bwMode="auto">
          <a:xfrm>
            <a:off x="1820864" y="182564"/>
            <a:ext cx="8529637" cy="922337"/>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anchor="ctr"/>
          <a:lstStyle>
            <a:lvl1pPr algn="l" rtl="0" eaLnBrk="0" fontAlgn="base" hangingPunct="0">
              <a:spcBef>
                <a:spcPct val="0"/>
              </a:spcBef>
              <a:spcAft>
                <a:spcPct val="0"/>
              </a:spcAft>
              <a:defRPr sz="4400">
                <a:solidFill>
                  <a:srgbClr val="000099"/>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5pPr>
            <a:lvl6pPr marL="457200" algn="l" rtl="0" eaLnBrk="0" fontAlgn="base" hangingPunct="0">
              <a:spcBef>
                <a:spcPct val="0"/>
              </a:spcBef>
              <a:spcAft>
                <a:spcPct val="0"/>
              </a:spcAft>
              <a:defRPr sz="4400">
                <a:solidFill>
                  <a:srgbClr val="000099"/>
                </a:solidFill>
                <a:latin typeface="Gill Sans MT" pitchFamily="34" charset="0"/>
              </a:defRPr>
            </a:lvl6pPr>
            <a:lvl7pPr marL="914400" algn="l" rtl="0" eaLnBrk="0" fontAlgn="base" hangingPunct="0">
              <a:spcBef>
                <a:spcPct val="0"/>
              </a:spcBef>
              <a:spcAft>
                <a:spcPct val="0"/>
              </a:spcAft>
              <a:defRPr sz="4400">
                <a:solidFill>
                  <a:srgbClr val="000099"/>
                </a:solidFill>
                <a:latin typeface="Gill Sans MT" pitchFamily="34" charset="0"/>
              </a:defRPr>
            </a:lvl7pPr>
            <a:lvl8pPr marL="1371600" algn="l" rtl="0" eaLnBrk="0" fontAlgn="base" hangingPunct="0">
              <a:spcBef>
                <a:spcPct val="0"/>
              </a:spcBef>
              <a:spcAft>
                <a:spcPct val="0"/>
              </a:spcAft>
              <a:defRPr sz="4400">
                <a:solidFill>
                  <a:srgbClr val="000099"/>
                </a:solidFill>
                <a:latin typeface="Gill Sans MT" pitchFamily="34" charset="0"/>
              </a:defRPr>
            </a:lvl8pPr>
            <a:lvl9pPr marL="1828800" algn="l" rtl="0" eaLnBrk="0" fontAlgn="base" hangingPunct="0">
              <a:spcBef>
                <a:spcPct val="0"/>
              </a:spcBef>
              <a:spcAft>
                <a:spcPct val="0"/>
              </a:spcAft>
              <a:defRPr sz="4400">
                <a:solidFill>
                  <a:srgbClr val="000099"/>
                </a:solidFill>
                <a:latin typeface="Gill Sans MT" pitchFamily="34" charset="0"/>
              </a:defRPr>
            </a:lvl9pPr>
          </a:lstStyle>
          <a:p>
            <a:pPr>
              <a:defRPr/>
            </a:pPr>
            <a:r>
              <a:rPr lang="en-US" sz="4000" dirty="0">
                <a:latin typeface="Calibri Light" panose="020F0302020204030204"/>
              </a:rPr>
              <a:t>UDP: Transport Layer Actions</a:t>
            </a:r>
            <a:endParaRPr lang="en-US" kern="0" dirty="0">
              <a:latin typeface="Calibri Light" panose="020F0302020204030204"/>
              <a:ea typeface="ＭＳ Ｐゴシック" charset="0"/>
              <a:cs typeface="+mj-cs"/>
            </a:endParaRPr>
          </a:p>
        </p:txBody>
      </p:sp>
      <p:pic>
        <p:nvPicPr>
          <p:cNvPr id="131" name="Picture 10" descr="underline_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101" y="847725"/>
            <a:ext cx="82280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7133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dissolve">
                                      <p:cBhvr>
                                        <p:cTn id="7" dur="500"/>
                                        <p:tgtEl>
                                          <p:spTgt spid="88"/>
                                        </p:tgtEl>
                                      </p:cBhvr>
                                    </p:animEffect>
                                  </p:childTnLst>
                                </p:cTn>
                              </p:par>
                              <p:par>
                                <p:cTn id="8" presetID="0" presetClass="path" presetSubtype="0" accel="50000" decel="50000" fill="hold" nodeType="withEffect">
                                  <p:stCondLst>
                                    <p:cond delay="0"/>
                                  </p:stCondLst>
                                  <p:childTnLst>
                                    <p:animMotion origin="layout" path="M -6.25E-7 -1.48148E-6 L 0.00065 0.10139 " pathEditMode="relative" rAng="0" ptsTypes="AA">
                                      <p:cBhvr>
                                        <p:cTn id="9" dur="2000" fill="hold"/>
                                        <p:tgtEl>
                                          <p:spTgt spid="88"/>
                                        </p:tgtEl>
                                        <p:attrNameLst>
                                          <p:attrName>ppt_x</p:attrName>
                                          <p:attrName>ppt_y</p:attrName>
                                        </p:attrNameLst>
                                      </p:cBhvr>
                                      <p:rCtr x="26" y="5069"/>
                                    </p:animMotion>
                                  </p:childTnLst>
                                </p:cTn>
                              </p:par>
                              <p:par>
                                <p:cTn id="10" presetID="9" presetClass="entr" presetSubtype="0" fill="hold" grpId="0" nodeType="with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dissolve">
                                      <p:cBhvr>
                                        <p:cTn id="12" dur="500"/>
                                        <p:tgtEl>
                                          <p:spTgt spid="9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dissolve">
                                      <p:cBhvr>
                                        <p:cTn id="17" dur="500"/>
                                        <p:tgtEl>
                                          <p:spTgt spid="106"/>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94"/>
                                        </p:tgtEl>
                                        <p:attrNameLst>
                                          <p:attrName>style.visibility</p:attrName>
                                        </p:attrNameLst>
                                      </p:cBhvr>
                                      <p:to>
                                        <p:strVal val="visible"/>
                                      </p:to>
                                    </p:set>
                                    <p:animEffect transition="in" filter="dissolve">
                                      <p:cBhvr>
                                        <p:cTn id="20" dur="500"/>
                                        <p:tgtEl>
                                          <p:spTgt spid="94"/>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xit" presetSubtype="0" fill="hold" nodeType="clickEffect">
                                  <p:stCondLst>
                                    <p:cond delay="0"/>
                                  </p:stCondLst>
                                  <p:childTnLst>
                                    <p:animEffect transition="out" filter="dissolve">
                                      <p:cBhvr>
                                        <p:cTn id="24" dur="500"/>
                                        <p:tgtEl>
                                          <p:spTgt spid="106"/>
                                        </p:tgtEl>
                                      </p:cBhvr>
                                    </p:animEffect>
                                    <p:set>
                                      <p:cBhvr>
                                        <p:cTn id="25" dur="1" fill="hold">
                                          <p:stCondLst>
                                            <p:cond delay="499"/>
                                          </p:stCondLst>
                                        </p:cTn>
                                        <p:tgtEl>
                                          <p:spTgt spid="106"/>
                                        </p:tgtEl>
                                        <p:attrNameLst>
                                          <p:attrName>style.visibility</p:attrName>
                                        </p:attrNameLst>
                                      </p:cBhvr>
                                      <p:to>
                                        <p:strVal val="hidden"/>
                                      </p:to>
                                    </p:set>
                                  </p:childTnLst>
                                </p:cTn>
                              </p:par>
                              <p:par>
                                <p:cTn id="26" presetID="9" presetClass="exit" presetSubtype="0" fill="hold" nodeType="withEffect">
                                  <p:stCondLst>
                                    <p:cond delay="0"/>
                                  </p:stCondLst>
                                  <p:childTnLst>
                                    <p:animEffect transition="out" filter="dissolve">
                                      <p:cBhvr>
                                        <p:cTn id="27" dur="500"/>
                                        <p:tgtEl>
                                          <p:spTgt spid="88"/>
                                        </p:tgtEl>
                                      </p:cBhvr>
                                    </p:animEffect>
                                    <p:set>
                                      <p:cBhvr>
                                        <p:cTn id="28" dur="1" fill="hold">
                                          <p:stCondLst>
                                            <p:cond delay="499"/>
                                          </p:stCondLst>
                                        </p:cTn>
                                        <p:tgtEl>
                                          <p:spTgt spid="88"/>
                                        </p:tgtEl>
                                        <p:attrNameLst>
                                          <p:attrName>style.visibility</p:attrName>
                                        </p:attrNameLst>
                                      </p:cBhvr>
                                      <p:to>
                                        <p:strVal val="hidden"/>
                                      </p:to>
                                    </p:set>
                                  </p:childTnLst>
                                </p:cTn>
                              </p:par>
                            </p:childTnLst>
                          </p:cTn>
                        </p:par>
                        <p:par>
                          <p:cTn id="29" fill="hold">
                            <p:stCondLst>
                              <p:cond delay="500"/>
                            </p:stCondLst>
                            <p:childTnLst>
                              <p:par>
                                <p:cTn id="30" presetID="9" presetClass="entr" presetSubtype="0"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dissolve">
                                      <p:cBhvr>
                                        <p:cTn id="32" dur="500"/>
                                        <p:tgtEl>
                                          <p:spTgt spid="5"/>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95"/>
                                        </p:tgtEl>
                                        <p:attrNameLst>
                                          <p:attrName>style.visibility</p:attrName>
                                        </p:attrNameLst>
                                      </p:cBhvr>
                                      <p:to>
                                        <p:strVal val="visible"/>
                                      </p:to>
                                    </p:set>
                                    <p:animEffect transition="in" filter="dissolve">
                                      <p:cBhvr>
                                        <p:cTn id="35" dur="500"/>
                                        <p:tgtEl>
                                          <p:spTgt spid="95"/>
                                        </p:tgtEl>
                                      </p:cBhvr>
                                    </p:animEffec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nodeType="clickEffect">
                                  <p:stCondLst>
                                    <p:cond delay="0"/>
                                  </p:stCondLst>
                                  <p:childTnLst>
                                    <p:animMotion origin="layout" path="M -6.25E-7 -4.81481E-6 L 0.00052 0.09306 " pathEditMode="relative" rAng="0" ptsTypes="AA">
                                      <p:cBhvr>
                                        <p:cTn id="39" dur="2000" fill="hold"/>
                                        <p:tgtEl>
                                          <p:spTgt spid="5"/>
                                        </p:tgtEl>
                                        <p:attrNameLst>
                                          <p:attrName>ppt_x</p:attrName>
                                          <p:attrName>ppt_y</p:attrName>
                                        </p:attrNameLst>
                                      </p:cBhvr>
                                      <p:rCtr x="26" y="4653"/>
                                    </p:animMotion>
                                  </p:childTnLst>
                                </p:cTn>
                              </p:par>
                              <p:par>
                                <p:cTn id="40" presetID="9" presetClass="entr" presetSubtype="0" fill="hold" grpId="0" nodeType="withEffect">
                                  <p:stCondLst>
                                    <p:cond delay="0"/>
                                  </p:stCondLst>
                                  <p:childTnLst>
                                    <p:set>
                                      <p:cBhvr>
                                        <p:cTn id="41" dur="1" fill="hold">
                                          <p:stCondLst>
                                            <p:cond delay="0"/>
                                          </p:stCondLst>
                                        </p:cTn>
                                        <p:tgtEl>
                                          <p:spTgt spid="97"/>
                                        </p:tgtEl>
                                        <p:attrNameLst>
                                          <p:attrName>style.visibility</p:attrName>
                                        </p:attrNameLst>
                                      </p:cBhvr>
                                      <p:to>
                                        <p:strVal val="visible"/>
                                      </p:to>
                                    </p:set>
                                    <p:animEffect transition="in" filter="dissolve">
                                      <p:cBhvr>
                                        <p:cTn id="42" dur="500"/>
                                        <p:tgtEl>
                                          <p:spTgt spid="97"/>
                                        </p:tgtEl>
                                      </p:cBhvr>
                                    </p:animEffect>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nodeType="clickEffect">
                                  <p:stCondLst>
                                    <p:cond delay="0"/>
                                  </p:stCondLst>
                                  <p:childTnLst>
                                    <p:animMotion origin="layout" path="M -6.25E-7 0.09098 L -0.00221 0.25996 L -0.11419 0.32385 L -0.4332 0.31806 L -0.55885 0.275 L -0.55885 0.275 " pathEditMode="relative" ptsTypes="AAAAAA">
                                      <p:cBhvr>
                                        <p:cTn id="46"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4" grpId="0"/>
      <p:bldP spid="95" grpId="0"/>
      <p:bldP spid="9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Freeform 103">
            <a:extLst>
              <a:ext uri="{FF2B5EF4-FFF2-40B4-BE49-F238E27FC236}">
                <a16:creationId xmlns:a16="http://schemas.microsoft.com/office/drawing/2014/main" id="{DEF6D5D3-E4DA-4B46-BBC5-93311E115D92}"/>
              </a:ext>
            </a:extLst>
          </p:cNvPr>
          <p:cNvSpPr>
            <a:spLocks/>
          </p:cNvSpPr>
          <p:nvPr/>
        </p:nvSpPr>
        <p:spPr bwMode="auto">
          <a:xfrm>
            <a:off x="9245260" y="2482855"/>
            <a:ext cx="667827" cy="2184419"/>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kern="0" dirty="0">
              <a:solidFill>
                <a:srgbClr val="000000"/>
              </a:solidFill>
              <a:latin typeface="Tahoma" panose="020B0604030504040204" pitchFamily="34" charset="0"/>
              <a:ea typeface="ＭＳ Ｐゴシック" panose="020B0600070205080204" pitchFamily="34" charset="-128"/>
            </a:endParaRPr>
          </a:p>
        </p:txBody>
      </p:sp>
      <p:sp>
        <p:nvSpPr>
          <p:cNvPr id="183" name="Freeform 70">
            <a:extLst>
              <a:ext uri="{FF2B5EF4-FFF2-40B4-BE49-F238E27FC236}">
                <a16:creationId xmlns:a16="http://schemas.microsoft.com/office/drawing/2014/main" id="{4A88383C-61F9-1949-9D88-EC83EDA3F2B6}"/>
              </a:ext>
            </a:extLst>
          </p:cNvPr>
          <p:cNvSpPr>
            <a:spLocks/>
          </p:cNvSpPr>
          <p:nvPr/>
        </p:nvSpPr>
        <p:spPr bwMode="auto">
          <a:xfrm>
            <a:off x="2164763" y="2549743"/>
            <a:ext cx="634983" cy="2191649"/>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rgbClr val="FFFFFF"/>
              </a:gs>
              <a:gs pos="100000">
                <a:srgbClr val="B2B2B2"/>
              </a:gs>
            </a:gsLst>
            <a:lin ang="0" scaled="1"/>
          </a:gradFill>
          <a:ln w="9525">
            <a:solidFill>
              <a:srgbClr val="DDDDDD"/>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kern="0" dirty="0">
              <a:solidFill>
                <a:srgbClr val="000000"/>
              </a:solidFill>
              <a:latin typeface="Tahoma" panose="020B0604030504040204" pitchFamily="34" charset="0"/>
              <a:ea typeface="ＭＳ Ｐゴシック" panose="020B0600070205080204" pitchFamily="34" charset="-128"/>
            </a:endParaRPr>
          </a:p>
        </p:txBody>
      </p:sp>
      <p:grpSp>
        <p:nvGrpSpPr>
          <p:cNvPr id="222" name="Group 185">
            <a:extLst>
              <a:ext uri="{FF2B5EF4-FFF2-40B4-BE49-F238E27FC236}">
                <a16:creationId xmlns:a16="http://schemas.microsoft.com/office/drawing/2014/main" id="{7750F2FB-96FA-374A-AF56-26502EF04672}"/>
              </a:ext>
            </a:extLst>
          </p:cNvPr>
          <p:cNvGrpSpPr>
            <a:grpSpLocks/>
          </p:cNvGrpSpPr>
          <p:nvPr/>
        </p:nvGrpSpPr>
        <p:grpSpPr bwMode="auto">
          <a:xfrm>
            <a:off x="9740766" y="4042321"/>
            <a:ext cx="412374" cy="802661"/>
            <a:chOff x="4140" y="429"/>
            <a:chExt cx="1425" cy="2396"/>
          </a:xfrm>
        </p:grpSpPr>
        <p:sp>
          <p:nvSpPr>
            <p:cNvPr id="223" name="Freeform 186">
              <a:extLst>
                <a:ext uri="{FF2B5EF4-FFF2-40B4-BE49-F238E27FC236}">
                  <a16:creationId xmlns:a16="http://schemas.microsoft.com/office/drawing/2014/main" id="{E441858B-A566-F746-B48C-912CA3020CC8}"/>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kern="0" dirty="0">
                <a:solidFill>
                  <a:srgbClr val="000000"/>
                </a:solidFill>
                <a:latin typeface="Tahoma" panose="020B0604030504040204" pitchFamily="34" charset="0"/>
                <a:ea typeface="ＭＳ Ｐゴシック" panose="020B0600070205080204" pitchFamily="34" charset="-128"/>
              </a:endParaRPr>
            </a:p>
          </p:txBody>
        </p:sp>
        <p:sp>
          <p:nvSpPr>
            <p:cNvPr id="224" name="Rectangle 187">
              <a:extLst>
                <a:ext uri="{FF2B5EF4-FFF2-40B4-BE49-F238E27FC236}">
                  <a16:creationId xmlns:a16="http://schemas.microsoft.com/office/drawing/2014/main" id="{20003129-35A4-1E46-8065-8AF4C6403D5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sp>
          <p:nvSpPr>
            <p:cNvPr id="225" name="Freeform 188">
              <a:extLst>
                <a:ext uri="{FF2B5EF4-FFF2-40B4-BE49-F238E27FC236}">
                  <a16:creationId xmlns:a16="http://schemas.microsoft.com/office/drawing/2014/main" id="{6F94D7AE-C4D1-AF4A-B970-086B7D245AC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kern="0" dirty="0">
                <a:solidFill>
                  <a:srgbClr val="000000"/>
                </a:solidFill>
                <a:latin typeface="Tahoma" panose="020B0604030504040204" pitchFamily="34" charset="0"/>
                <a:ea typeface="ＭＳ Ｐゴシック" panose="020B0600070205080204" pitchFamily="34" charset="-128"/>
              </a:endParaRPr>
            </a:p>
          </p:txBody>
        </p:sp>
        <p:sp>
          <p:nvSpPr>
            <p:cNvPr id="226" name="Freeform 189">
              <a:extLst>
                <a:ext uri="{FF2B5EF4-FFF2-40B4-BE49-F238E27FC236}">
                  <a16:creationId xmlns:a16="http://schemas.microsoft.com/office/drawing/2014/main" id="{EAFC03EF-54DF-8942-9852-25739DA158B4}"/>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kern="0" dirty="0">
                <a:solidFill>
                  <a:srgbClr val="000000"/>
                </a:solidFill>
                <a:latin typeface="Tahoma" panose="020B0604030504040204" pitchFamily="34" charset="0"/>
                <a:ea typeface="ＭＳ Ｐゴシック" panose="020B0600070205080204" pitchFamily="34" charset="-128"/>
              </a:endParaRPr>
            </a:p>
          </p:txBody>
        </p:sp>
        <p:sp>
          <p:nvSpPr>
            <p:cNvPr id="227" name="Rectangle 190">
              <a:extLst>
                <a:ext uri="{FF2B5EF4-FFF2-40B4-BE49-F238E27FC236}">
                  <a16:creationId xmlns:a16="http://schemas.microsoft.com/office/drawing/2014/main" id="{2241F7B6-5281-A74E-8DCB-3BE3777E9369}"/>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grpSp>
          <p:nvGrpSpPr>
            <p:cNvPr id="228" name="Group 191">
              <a:extLst>
                <a:ext uri="{FF2B5EF4-FFF2-40B4-BE49-F238E27FC236}">
                  <a16:creationId xmlns:a16="http://schemas.microsoft.com/office/drawing/2014/main" id="{02DB0249-6EBB-FF4B-B17F-CC771B255D00}"/>
                </a:ext>
              </a:extLst>
            </p:cNvPr>
            <p:cNvGrpSpPr>
              <a:grpSpLocks/>
            </p:cNvGrpSpPr>
            <p:nvPr/>
          </p:nvGrpSpPr>
          <p:grpSpPr bwMode="auto">
            <a:xfrm>
              <a:off x="4749" y="668"/>
              <a:ext cx="581" cy="145"/>
              <a:chOff x="614" y="2568"/>
              <a:chExt cx="725" cy="139"/>
            </a:xfrm>
          </p:grpSpPr>
          <p:sp>
            <p:nvSpPr>
              <p:cNvPr id="253" name="AutoShape 192">
                <a:extLst>
                  <a:ext uri="{FF2B5EF4-FFF2-40B4-BE49-F238E27FC236}">
                    <a16:creationId xmlns:a16="http://schemas.microsoft.com/office/drawing/2014/main" id="{BE55370E-BC12-1B42-9E3C-C950033EEF89}"/>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sp>
            <p:nvSpPr>
              <p:cNvPr id="254" name="AutoShape 193">
                <a:extLst>
                  <a:ext uri="{FF2B5EF4-FFF2-40B4-BE49-F238E27FC236}">
                    <a16:creationId xmlns:a16="http://schemas.microsoft.com/office/drawing/2014/main" id="{1BBB99EB-2FFB-5942-9855-24BEE1C68997}"/>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grpSp>
        <p:sp>
          <p:nvSpPr>
            <p:cNvPr id="229" name="Rectangle 194">
              <a:extLst>
                <a:ext uri="{FF2B5EF4-FFF2-40B4-BE49-F238E27FC236}">
                  <a16:creationId xmlns:a16="http://schemas.microsoft.com/office/drawing/2014/main" id="{9C5699FC-2B4E-BD46-B9CC-CA578E2EA709}"/>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grpSp>
          <p:nvGrpSpPr>
            <p:cNvPr id="230" name="Group 195">
              <a:extLst>
                <a:ext uri="{FF2B5EF4-FFF2-40B4-BE49-F238E27FC236}">
                  <a16:creationId xmlns:a16="http://schemas.microsoft.com/office/drawing/2014/main" id="{676615F3-A30A-9740-8080-AFEE6BAAEF98}"/>
                </a:ext>
              </a:extLst>
            </p:cNvPr>
            <p:cNvGrpSpPr>
              <a:grpSpLocks/>
            </p:cNvGrpSpPr>
            <p:nvPr/>
          </p:nvGrpSpPr>
          <p:grpSpPr bwMode="auto">
            <a:xfrm>
              <a:off x="4747" y="994"/>
              <a:ext cx="581" cy="134"/>
              <a:chOff x="614" y="2568"/>
              <a:chExt cx="725" cy="139"/>
            </a:xfrm>
          </p:grpSpPr>
          <p:sp>
            <p:nvSpPr>
              <p:cNvPr id="251" name="AutoShape 196">
                <a:extLst>
                  <a:ext uri="{FF2B5EF4-FFF2-40B4-BE49-F238E27FC236}">
                    <a16:creationId xmlns:a16="http://schemas.microsoft.com/office/drawing/2014/main" id="{D31569A0-2CDC-3B4B-B7FA-067BF2CB0D93}"/>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sp>
            <p:nvSpPr>
              <p:cNvPr id="252" name="AutoShape 197">
                <a:extLst>
                  <a:ext uri="{FF2B5EF4-FFF2-40B4-BE49-F238E27FC236}">
                    <a16:creationId xmlns:a16="http://schemas.microsoft.com/office/drawing/2014/main" id="{5D70C5E6-3DFB-1D45-8469-DE5EA96E13E8}"/>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grpSp>
        <p:sp>
          <p:nvSpPr>
            <p:cNvPr id="231" name="Rectangle 198">
              <a:extLst>
                <a:ext uri="{FF2B5EF4-FFF2-40B4-BE49-F238E27FC236}">
                  <a16:creationId xmlns:a16="http://schemas.microsoft.com/office/drawing/2014/main" id="{AE060187-10EA-1F4E-AEDE-8C6C0E8358D2}"/>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sp>
          <p:nvSpPr>
            <p:cNvPr id="232" name="Rectangle 199">
              <a:extLst>
                <a:ext uri="{FF2B5EF4-FFF2-40B4-BE49-F238E27FC236}">
                  <a16:creationId xmlns:a16="http://schemas.microsoft.com/office/drawing/2014/main" id="{32874526-51C0-C749-BDC8-3D9F62AFE767}"/>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grpSp>
          <p:nvGrpSpPr>
            <p:cNvPr id="233" name="Group 200">
              <a:extLst>
                <a:ext uri="{FF2B5EF4-FFF2-40B4-BE49-F238E27FC236}">
                  <a16:creationId xmlns:a16="http://schemas.microsoft.com/office/drawing/2014/main" id="{09E63F43-E74F-6045-A673-3756891EE94D}"/>
                </a:ext>
              </a:extLst>
            </p:cNvPr>
            <p:cNvGrpSpPr>
              <a:grpSpLocks/>
            </p:cNvGrpSpPr>
            <p:nvPr/>
          </p:nvGrpSpPr>
          <p:grpSpPr bwMode="auto">
            <a:xfrm>
              <a:off x="4735" y="1627"/>
              <a:ext cx="582" cy="151"/>
              <a:chOff x="614" y="2568"/>
              <a:chExt cx="725" cy="139"/>
            </a:xfrm>
          </p:grpSpPr>
          <p:sp>
            <p:nvSpPr>
              <p:cNvPr id="249" name="AutoShape 201">
                <a:extLst>
                  <a:ext uri="{FF2B5EF4-FFF2-40B4-BE49-F238E27FC236}">
                    <a16:creationId xmlns:a16="http://schemas.microsoft.com/office/drawing/2014/main" id="{0296B9BB-82CD-2A45-8E56-F4ACF6FCC028}"/>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sp>
            <p:nvSpPr>
              <p:cNvPr id="250" name="AutoShape 202">
                <a:extLst>
                  <a:ext uri="{FF2B5EF4-FFF2-40B4-BE49-F238E27FC236}">
                    <a16:creationId xmlns:a16="http://schemas.microsoft.com/office/drawing/2014/main" id="{DD3C3254-A817-B449-AE0F-31BEFF504A04}"/>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grpSp>
        <p:sp>
          <p:nvSpPr>
            <p:cNvPr id="234" name="Freeform 203">
              <a:extLst>
                <a:ext uri="{FF2B5EF4-FFF2-40B4-BE49-F238E27FC236}">
                  <a16:creationId xmlns:a16="http://schemas.microsoft.com/office/drawing/2014/main" id="{D05041BE-8046-EB49-A23A-C7FEB06D9108}"/>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kern="0" dirty="0">
                <a:solidFill>
                  <a:srgbClr val="000000"/>
                </a:solidFill>
                <a:latin typeface="Tahoma" panose="020B0604030504040204" pitchFamily="34" charset="0"/>
                <a:ea typeface="ＭＳ Ｐゴシック" panose="020B0600070205080204" pitchFamily="34" charset="-128"/>
              </a:endParaRPr>
            </a:p>
          </p:txBody>
        </p:sp>
        <p:grpSp>
          <p:nvGrpSpPr>
            <p:cNvPr id="235" name="Group 204">
              <a:extLst>
                <a:ext uri="{FF2B5EF4-FFF2-40B4-BE49-F238E27FC236}">
                  <a16:creationId xmlns:a16="http://schemas.microsoft.com/office/drawing/2014/main" id="{BD1D997D-F690-4C4E-9473-F0433427C91F}"/>
                </a:ext>
              </a:extLst>
            </p:cNvPr>
            <p:cNvGrpSpPr>
              <a:grpSpLocks/>
            </p:cNvGrpSpPr>
            <p:nvPr/>
          </p:nvGrpSpPr>
          <p:grpSpPr bwMode="auto">
            <a:xfrm>
              <a:off x="4739" y="1327"/>
              <a:ext cx="582" cy="139"/>
              <a:chOff x="614" y="2568"/>
              <a:chExt cx="725" cy="139"/>
            </a:xfrm>
          </p:grpSpPr>
          <p:sp>
            <p:nvSpPr>
              <p:cNvPr id="247" name="AutoShape 205">
                <a:extLst>
                  <a:ext uri="{FF2B5EF4-FFF2-40B4-BE49-F238E27FC236}">
                    <a16:creationId xmlns:a16="http://schemas.microsoft.com/office/drawing/2014/main" id="{631C3D3D-8F7D-6F44-AD56-665A5242B691}"/>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sp>
            <p:nvSpPr>
              <p:cNvPr id="248" name="AutoShape 206">
                <a:extLst>
                  <a:ext uri="{FF2B5EF4-FFF2-40B4-BE49-F238E27FC236}">
                    <a16:creationId xmlns:a16="http://schemas.microsoft.com/office/drawing/2014/main" id="{E7F87D38-4528-0F45-9911-B79B599D25FC}"/>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grpSp>
        <p:sp>
          <p:nvSpPr>
            <p:cNvPr id="236" name="Rectangle 207">
              <a:extLst>
                <a:ext uri="{FF2B5EF4-FFF2-40B4-BE49-F238E27FC236}">
                  <a16:creationId xmlns:a16="http://schemas.microsoft.com/office/drawing/2014/main" id="{60B24777-81BE-BC42-AC64-6F2229E5FBE5}"/>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sp>
          <p:nvSpPr>
            <p:cNvPr id="237" name="Freeform 208">
              <a:extLst>
                <a:ext uri="{FF2B5EF4-FFF2-40B4-BE49-F238E27FC236}">
                  <a16:creationId xmlns:a16="http://schemas.microsoft.com/office/drawing/2014/main" id="{FD1049FD-ADAC-FC43-A186-6585ECAE4331}"/>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kern="0" dirty="0">
                <a:solidFill>
                  <a:srgbClr val="000000"/>
                </a:solidFill>
                <a:latin typeface="Tahoma" panose="020B0604030504040204" pitchFamily="34" charset="0"/>
                <a:ea typeface="ＭＳ Ｐゴシック" panose="020B0600070205080204" pitchFamily="34" charset="-128"/>
              </a:endParaRPr>
            </a:p>
          </p:txBody>
        </p:sp>
        <p:sp>
          <p:nvSpPr>
            <p:cNvPr id="238" name="Freeform 209">
              <a:extLst>
                <a:ext uri="{FF2B5EF4-FFF2-40B4-BE49-F238E27FC236}">
                  <a16:creationId xmlns:a16="http://schemas.microsoft.com/office/drawing/2014/main" id="{A25585BA-2AFC-3047-B9D5-7CC45D5DBC49}"/>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kern="0" dirty="0">
                <a:solidFill>
                  <a:srgbClr val="000000"/>
                </a:solidFill>
                <a:latin typeface="Tahoma" panose="020B0604030504040204" pitchFamily="34" charset="0"/>
                <a:ea typeface="ＭＳ Ｐゴシック" panose="020B0600070205080204" pitchFamily="34" charset="-128"/>
              </a:endParaRPr>
            </a:p>
          </p:txBody>
        </p:sp>
        <p:sp>
          <p:nvSpPr>
            <p:cNvPr id="239" name="Oval 210">
              <a:extLst>
                <a:ext uri="{FF2B5EF4-FFF2-40B4-BE49-F238E27FC236}">
                  <a16:creationId xmlns:a16="http://schemas.microsoft.com/office/drawing/2014/main" id="{78C608B6-FCB9-3F43-A504-D33DD77827D8}"/>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sp>
          <p:nvSpPr>
            <p:cNvPr id="240" name="Freeform 211">
              <a:extLst>
                <a:ext uri="{FF2B5EF4-FFF2-40B4-BE49-F238E27FC236}">
                  <a16:creationId xmlns:a16="http://schemas.microsoft.com/office/drawing/2014/main" id="{F24BE4FA-86B6-5840-8B76-BF70EF006A8E}"/>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defTabSz="685800" eaLnBrk="0" fontAlgn="base" hangingPunct="0">
                <a:spcBef>
                  <a:spcPct val="0"/>
                </a:spcBef>
                <a:spcAft>
                  <a:spcPct val="0"/>
                </a:spcAft>
                <a:defRPr/>
              </a:pPr>
              <a:endParaRPr lang="en-US" kern="0" dirty="0">
                <a:solidFill>
                  <a:srgbClr val="000000"/>
                </a:solidFill>
                <a:latin typeface="Tahoma" panose="020B0604030504040204" pitchFamily="34" charset="0"/>
                <a:ea typeface="ＭＳ Ｐゴシック" panose="020B0600070205080204" pitchFamily="34" charset="-128"/>
              </a:endParaRPr>
            </a:p>
          </p:txBody>
        </p:sp>
        <p:sp>
          <p:nvSpPr>
            <p:cNvPr id="241" name="AutoShape 212">
              <a:extLst>
                <a:ext uri="{FF2B5EF4-FFF2-40B4-BE49-F238E27FC236}">
                  <a16:creationId xmlns:a16="http://schemas.microsoft.com/office/drawing/2014/main" id="{22C6B4EC-00C6-BA43-95E2-370E8204DDA3}"/>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sp>
          <p:nvSpPr>
            <p:cNvPr id="242" name="AutoShape 213">
              <a:extLst>
                <a:ext uri="{FF2B5EF4-FFF2-40B4-BE49-F238E27FC236}">
                  <a16:creationId xmlns:a16="http://schemas.microsoft.com/office/drawing/2014/main" id="{7B9210ED-D802-C84E-8A67-93399801B5DA}"/>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sp>
          <p:nvSpPr>
            <p:cNvPr id="243" name="Oval 214">
              <a:extLst>
                <a:ext uri="{FF2B5EF4-FFF2-40B4-BE49-F238E27FC236}">
                  <a16:creationId xmlns:a16="http://schemas.microsoft.com/office/drawing/2014/main" id="{552E77C8-7BFE-BF4D-8F0B-DF6513BE6459}"/>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sp>
          <p:nvSpPr>
            <p:cNvPr id="244" name="Oval 215">
              <a:extLst>
                <a:ext uri="{FF2B5EF4-FFF2-40B4-BE49-F238E27FC236}">
                  <a16:creationId xmlns:a16="http://schemas.microsoft.com/office/drawing/2014/main" id="{86496A7E-E21F-444D-B883-E410329FF242}"/>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fontAlgn="base">
                <a:spcBef>
                  <a:spcPct val="0"/>
                </a:spcBef>
                <a:spcAft>
                  <a:spcPct val="0"/>
                </a:spcAft>
                <a:defRPr/>
              </a:pPr>
              <a:endParaRPr lang="en-US" sz="2100" kern="0" dirty="0">
                <a:solidFill>
                  <a:srgbClr val="FF0000"/>
                </a:solidFill>
                <a:latin typeface="Arial" charset="0"/>
                <a:ea typeface="ＭＳ Ｐゴシック" charset="0"/>
                <a:cs typeface="Arial" charset="0"/>
              </a:endParaRPr>
            </a:p>
          </p:txBody>
        </p:sp>
        <p:sp>
          <p:nvSpPr>
            <p:cNvPr id="245" name="Oval 216">
              <a:extLst>
                <a:ext uri="{FF2B5EF4-FFF2-40B4-BE49-F238E27FC236}">
                  <a16:creationId xmlns:a16="http://schemas.microsoft.com/office/drawing/2014/main" id="{555E4B0D-EDB2-D04B-B9AD-93FA92DDAA2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sp>
          <p:nvSpPr>
            <p:cNvPr id="246" name="Rectangle 217">
              <a:extLst>
                <a:ext uri="{FF2B5EF4-FFF2-40B4-BE49-F238E27FC236}">
                  <a16:creationId xmlns:a16="http://schemas.microsoft.com/office/drawing/2014/main" id="{DE659B39-E72A-634A-A2AC-C4BA4DC9C619}"/>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charset="0"/>
                <a:ea typeface="ＭＳ Ｐゴシック" charset="0"/>
              </a:endParaRPr>
            </a:p>
          </p:txBody>
        </p:sp>
      </p:grpSp>
      <p:sp>
        <p:nvSpPr>
          <p:cNvPr id="8" name="TextBox 7">
            <a:extLst>
              <a:ext uri="{FF2B5EF4-FFF2-40B4-BE49-F238E27FC236}">
                <a16:creationId xmlns:a16="http://schemas.microsoft.com/office/drawing/2014/main" id="{95E1F04B-A3B3-534D-A252-A4AC29C657DE}"/>
              </a:ext>
            </a:extLst>
          </p:cNvPr>
          <p:cNvSpPr txBox="1"/>
          <p:nvPr/>
        </p:nvSpPr>
        <p:spPr>
          <a:xfrm>
            <a:off x="7884778" y="2010842"/>
            <a:ext cx="1598386" cy="415498"/>
          </a:xfrm>
          <a:prstGeom prst="rect">
            <a:avLst/>
          </a:prstGeom>
          <a:noFill/>
        </p:spPr>
        <p:txBody>
          <a:bodyPr wrap="none" rtlCol="0">
            <a:spAutoFit/>
          </a:bodyPr>
          <a:lstStyle/>
          <a:p>
            <a:pPr defTabSz="685800">
              <a:defRPr/>
            </a:pPr>
            <a:r>
              <a:rPr lang="en-US" sz="2100" dirty="0">
                <a:solidFill>
                  <a:prstClr val="black"/>
                </a:solidFill>
                <a:latin typeface="Calibri"/>
                <a:ea typeface="MS PGothic" panose="020B0600070205080204" pitchFamily="34" charset="-128"/>
              </a:rPr>
              <a:t>SNMP server</a:t>
            </a:r>
          </a:p>
        </p:txBody>
      </p:sp>
      <p:sp>
        <p:nvSpPr>
          <p:cNvPr id="263" name="TextBox 262">
            <a:extLst>
              <a:ext uri="{FF2B5EF4-FFF2-40B4-BE49-F238E27FC236}">
                <a16:creationId xmlns:a16="http://schemas.microsoft.com/office/drawing/2014/main" id="{DC4B02DA-C340-9945-87C2-952E1901FB43}"/>
              </a:ext>
            </a:extLst>
          </p:cNvPr>
          <p:cNvSpPr txBox="1"/>
          <p:nvPr/>
        </p:nvSpPr>
        <p:spPr>
          <a:xfrm>
            <a:off x="2975491" y="2104298"/>
            <a:ext cx="1514261" cy="415498"/>
          </a:xfrm>
          <a:prstGeom prst="rect">
            <a:avLst/>
          </a:prstGeom>
          <a:noFill/>
        </p:spPr>
        <p:txBody>
          <a:bodyPr wrap="none" rtlCol="0">
            <a:spAutoFit/>
          </a:bodyPr>
          <a:lstStyle/>
          <a:p>
            <a:pPr defTabSz="685800">
              <a:defRPr/>
            </a:pPr>
            <a:r>
              <a:rPr lang="en-US" sz="2100" dirty="0">
                <a:solidFill>
                  <a:prstClr val="black"/>
                </a:solidFill>
                <a:latin typeface="Calibri"/>
                <a:ea typeface="MS PGothic" panose="020B0600070205080204" pitchFamily="34" charset="-128"/>
              </a:rPr>
              <a:t>SNMP client</a:t>
            </a:r>
          </a:p>
        </p:txBody>
      </p:sp>
      <p:grpSp>
        <p:nvGrpSpPr>
          <p:cNvPr id="3" name="Group 2">
            <a:extLst>
              <a:ext uri="{FF2B5EF4-FFF2-40B4-BE49-F238E27FC236}">
                <a16:creationId xmlns:a16="http://schemas.microsoft.com/office/drawing/2014/main" id="{64AFD9EC-1CA1-D34D-965E-2E8D95748C38}"/>
              </a:ext>
            </a:extLst>
          </p:cNvPr>
          <p:cNvGrpSpPr/>
          <p:nvPr/>
        </p:nvGrpSpPr>
        <p:grpSpPr>
          <a:xfrm>
            <a:off x="7906764" y="2415966"/>
            <a:ext cx="1459754" cy="2187358"/>
            <a:chOff x="8091785" y="2078288"/>
            <a:chExt cx="2364905" cy="2916476"/>
          </a:xfrm>
        </p:grpSpPr>
        <p:sp>
          <p:nvSpPr>
            <p:cNvPr id="145" name="Rectangle 23">
              <a:extLst>
                <a:ext uri="{FF2B5EF4-FFF2-40B4-BE49-F238E27FC236}">
                  <a16:creationId xmlns:a16="http://schemas.microsoft.com/office/drawing/2014/main" id="{F1314FFD-BA11-A042-BA84-1061E3729058}"/>
                </a:ext>
              </a:extLst>
            </p:cNvPr>
            <p:cNvSpPr>
              <a:spLocks noChangeArrowheads="1"/>
            </p:cNvSpPr>
            <p:nvPr/>
          </p:nvSpPr>
          <p:spPr bwMode="auto">
            <a:xfrm>
              <a:off x="8179440" y="2078288"/>
              <a:ext cx="2277250" cy="2799267"/>
            </a:xfrm>
            <a:prstGeom prst="rect">
              <a:avLst/>
            </a:prstGeom>
            <a:solidFill>
              <a:srgbClr val="0000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2700" dirty="0">
                <a:solidFill>
                  <a:srgbClr val="000000"/>
                </a:solidFill>
                <a:latin typeface="Times New Roman" panose="02020603050405020304" pitchFamily="18" charset="0"/>
              </a:endParaRPr>
            </a:p>
          </p:txBody>
        </p:sp>
        <p:sp>
          <p:nvSpPr>
            <p:cNvPr id="146" name="Rectangle 24">
              <a:extLst>
                <a:ext uri="{FF2B5EF4-FFF2-40B4-BE49-F238E27FC236}">
                  <a16:creationId xmlns:a16="http://schemas.microsoft.com/office/drawing/2014/main" id="{89D8A59C-E128-B74A-B94F-06FAC9DB7326}"/>
                </a:ext>
              </a:extLst>
            </p:cNvPr>
            <p:cNvSpPr>
              <a:spLocks noChangeArrowheads="1"/>
            </p:cNvSpPr>
            <p:nvPr/>
          </p:nvSpPr>
          <p:spPr bwMode="auto">
            <a:xfrm>
              <a:off x="8091785" y="2167472"/>
              <a:ext cx="2254867" cy="2823374"/>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2700" kern="0" dirty="0">
                <a:solidFill>
                  <a:srgbClr val="000000"/>
                </a:solidFill>
                <a:latin typeface="Times New Roman" panose="02020603050405020304" pitchFamily="18" charset="0"/>
              </a:endParaRPr>
            </a:p>
          </p:txBody>
        </p:sp>
        <p:sp>
          <p:nvSpPr>
            <p:cNvPr id="147" name="Line 25">
              <a:extLst>
                <a:ext uri="{FF2B5EF4-FFF2-40B4-BE49-F238E27FC236}">
                  <a16:creationId xmlns:a16="http://schemas.microsoft.com/office/drawing/2014/main" id="{B922FB1F-8B1A-1843-A740-29E910EB3E97}"/>
                </a:ext>
              </a:extLst>
            </p:cNvPr>
            <p:cNvSpPr>
              <a:spLocks noChangeShapeType="1"/>
            </p:cNvSpPr>
            <p:nvPr/>
          </p:nvSpPr>
          <p:spPr bwMode="auto">
            <a:xfrm>
              <a:off x="8108956" y="2749010"/>
              <a:ext cx="2238254" cy="4821"/>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panose="020B0604030504040204" pitchFamily="34" charset="0"/>
                <a:ea typeface="ＭＳ Ｐゴシック" panose="020B0600070205080204" pitchFamily="34" charset="-128"/>
              </a:endParaRPr>
            </a:p>
          </p:txBody>
        </p:sp>
        <p:sp>
          <p:nvSpPr>
            <p:cNvPr id="148" name="Text Box 26">
              <a:extLst>
                <a:ext uri="{FF2B5EF4-FFF2-40B4-BE49-F238E27FC236}">
                  <a16:creationId xmlns:a16="http://schemas.microsoft.com/office/drawing/2014/main" id="{BE3B5056-5F96-5946-AEC3-17140DB163F4}"/>
                </a:ext>
              </a:extLst>
            </p:cNvPr>
            <p:cNvSpPr txBox="1">
              <a:spLocks noChangeArrowheads="1"/>
            </p:cNvSpPr>
            <p:nvPr/>
          </p:nvSpPr>
          <p:spPr bwMode="auto">
            <a:xfrm>
              <a:off x="8376444" y="2832513"/>
              <a:ext cx="1703276" cy="800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lnSpc>
                  <a:spcPct val="110000"/>
                </a:lnSpc>
                <a:spcBef>
                  <a:spcPct val="0"/>
                </a:spcBef>
                <a:spcAft>
                  <a:spcPct val="0"/>
                </a:spcAft>
                <a:defRPr/>
              </a:pPr>
              <a:r>
                <a:rPr lang="en-US" altLang="en-US" sz="1500" kern="0" dirty="0">
                  <a:solidFill>
                    <a:srgbClr val="000000"/>
                  </a:solidFill>
                </a:rPr>
                <a:t>transport</a:t>
              </a:r>
            </a:p>
            <a:p>
              <a:pPr algn="ctr" defTabSz="685800" eaLnBrk="0" fontAlgn="base" hangingPunct="0">
                <a:lnSpc>
                  <a:spcPct val="110000"/>
                </a:lnSpc>
                <a:spcBef>
                  <a:spcPct val="0"/>
                </a:spcBef>
                <a:spcAft>
                  <a:spcPct val="0"/>
                </a:spcAft>
                <a:defRPr/>
              </a:pPr>
              <a:r>
                <a:rPr lang="en-US" altLang="en-US" sz="1500" kern="0" dirty="0">
                  <a:solidFill>
                    <a:srgbClr val="000000"/>
                  </a:solidFill>
                </a:rPr>
                <a:t>(UDP)</a:t>
              </a:r>
            </a:p>
          </p:txBody>
        </p:sp>
        <p:sp>
          <p:nvSpPr>
            <p:cNvPr id="149" name="Line 27">
              <a:extLst>
                <a:ext uri="{FF2B5EF4-FFF2-40B4-BE49-F238E27FC236}">
                  <a16:creationId xmlns:a16="http://schemas.microsoft.com/office/drawing/2014/main" id="{FF1A214D-FBCE-7342-8332-F3FA9C577B4A}"/>
                </a:ext>
              </a:extLst>
            </p:cNvPr>
            <p:cNvSpPr>
              <a:spLocks noChangeShapeType="1"/>
            </p:cNvSpPr>
            <p:nvPr/>
          </p:nvSpPr>
          <p:spPr bwMode="auto">
            <a:xfrm>
              <a:off x="8108201" y="3602458"/>
              <a:ext cx="2233387"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panose="020B0604030504040204" pitchFamily="34" charset="0"/>
                <a:ea typeface="ＭＳ Ｐゴシック" panose="020B0600070205080204" pitchFamily="34" charset="-128"/>
              </a:endParaRPr>
            </a:p>
          </p:txBody>
        </p:sp>
        <p:sp>
          <p:nvSpPr>
            <p:cNvPr id="151" name="Text Box 26">
              <a:extLst>
                <a:ext uri="{FF2B5EF4-FFF2-40B4-BE49-F238E27FC236}">
                  <a16:creationId xmlns:a16="http://schemas.microsoft.com/office/drawing/2014/main" id="{50D62C6A-4C80-854F-A4B8-723E99A5A7F0}"/>
                </a:ext>
              </a:extLst>
            </p:cNvPr>
            <p:cNvSpPr txBox="1">
              <a:spLocks noChangeArrowheads="1"/>
            </p:cNvSpPr>
            <p:nvPr/>
          </p:nvSpPr>
          <p:spPr bwMode="auto">
            <a:xfrm>
              <a:off x="8218436" y="4533099"/>
              <a:ext cx="201929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lnSpc>
                  <a:spcPct val="110000"/>
                </a:lnSpc>
                <a:spcBef>
                  <a:spcPct val="0"/>
                </a:spcBef>
                <a:spcAft>
                  <a:spcPct val="0"/>
                </a:spcAft>
                <a:defRPr/>
              </a:pPr>
              <a:r>
                <a:rPr lang="en-US" altLang="en-US" sz="1500" kern="0" dirty="0">
                  <a:solidFill>
                    <a:srgbClr val="000000"/>
                  </a:solidFill>
                </a:rPr>
                <a:t>physical</a:t>
              </a:r>
            </a:p>
          </p:txBody>
        </p:sp>
        <p:sp>
          <p:nvSpPr>
            <p:cNvPr id="152" name="Text Box 26">
              <a:extLst>
                <a:ext uri="{FF2B5EF4-FFF2-40B4-BE49-F238E27FC236}">
                  <a16:creationId xmlns:a16="http://schemas.microsoft.com/office/drawing/2014/main" id="{A79D3A45-C33B-7046-9088-A02FAACCA14B}"/>
                </a:ext>
              </a:extLst>
            </p:cNvPr>
            <p:cNvSpPr txBox="1">
              <a:spLocks noChangeArrowheads="1"/>
            </p:cNvSpPr>
            <p:nvPr/>
          </p:nvSpPr>
          <p:spPr bwMode="auto">
            <a:xfrm>
              <a:off x="8218436" y="4088344"/>
              <a:ext cx="201929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lnSpc>
                  <a:spcPct val="110000"/>
                </a:lnSpc>
                <a:spcBef>
                  <a:spcPct val="0"/>
                </a:spcBef>
                <a:spcAft>
                  <a:spcPct val="0"/>
                </a:spcAft>
                <a:defRPr/>
              </a:pPr>
              <a:r>
                <a:rPr lang="en-US" altLang="en-US" sz="1500" kern="0" dirty="0">
                  <a:solidFill>
                    <a:srgbClr val="000000"/>
                  </a:solidFill>
                </a:rPr>
                <a:t>link</a:t>
              </a:r>
            </a:p>
          </p:txBody>
        </p:sp>
        <p:sp>
          <p:nvSpPr>
            <p:cNvPr id="153" name="Text Box 26">
              <a:extLst>
                <a:ext uri="{FF2B5EF4-FFF2-40B4-BE49-F238E27FC236}">
                  <a16:creationId xmlns:a16="http://schemas.microsoft.com/office/drawing/2014/main" id="{F3520259-D4C5-3340-8000-3B8C746A7797}"/>
                </a:ext>
              </a:extLst>
            </p:cNvPr>
            <p:cNvSpPr txBox="1">
              <a:spLocks noChangeArrowheads="1"/>
            </p:cNvSpPr>
            <p:nvPr/>
          </p:nvSpPr>
          <p:spPr bwMode="auto">
            <a:xfrm>
              <a:off x="8218436" y="3646079"/>
              <a:ext cx="201929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lnSpc>
                  <a:spcPct val="110000"/>
                </a:lnSpc>
                <a:spcBef>
                  <a:spcPct val="0"/>
                </a:spcBef>
                <a:spcAft>
                  <a:spcPct val="0"/>
                </a:spcAft>
                <a:defRPr/>
              </a:pPr>
              <a:r>
                <a:rPr lang="en-US" altLang="en-US" sz="1500" kern="0" dirty="0">
                  <a:solidFill>
                    <a:srgbClr val="000000"/>
                  </a:solidFill>
                </a:rPr>
                <a:t>network (IP)</a:t>
              </a:r>
            </a:p>
          </p:txBody>
        </p:sp>
        <p:sp>
          <p:nvSpPr>
            <p:cNvPr id="155" name="Line 27">
              <a:extLst>
                <a:ext uri="{FF2B5EF4-FFF2-40B4-BE49-F238E27FC236}">
                  <a16:creationId xmlns:a16="http://schemas.microsoft.com/office/drawing/2014/main" id="{E1326351-38D1-A440-A7B8-5079367D54AC}"/>
                </a:ext>
              </a:extLst>
            </p:cNvPr>
            <p:cNvSpPr>
              <a:spLocks noChangeShapeType="1"/>
            </p:cNvSpPr>
            <p:nvPr/>
          </p:nvSpPr>
          <p:spPr bwMode="auto">
            <a:xfrm>
              <a:off x="8116255" y="4074895"/>
              <a:ext cx="2233388"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panose="020B0604030504040204" pitchFamily="34" charset="0"/>
                <a:ea typeface="ＭＳ Ｐゴシック" panose="020B0600070205080204" pitchFamily="34" charset="-128"/>
              </a:endParaRPr>
            </a:p>
          </p:txBody>
        </p:sp>
        <p:sp>
          <p:nvSpPr>
            <p:cNvPr id="156" name="Line 27">
              <a:extLst>
                <a:ext uri="{FF2B5EF4-FFF2-40B4-BE49-F238E27FC236}">
                  <a16:creationId xmlns:a16="http://schemas.microsoft.com/office/drawing/2014/main" id="{891B0B5D-A14D-1A40-B291-CC1A04A094FC}"/>
                </a:ext>
              </a:extLst>
            </p:cNvPr>
            <p:cNvSpPr>
              <a:spLocks noChangeShapeType="1"/>
            </p:cNvSpPr>
            <p:nvPr/>
          </p:nvSpPr>
          <p:spPr bwMode="auto">
            <a:xfrm>
              <a:off x="8111389" y="4528049"/>
              <a:ext cx="2233388"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panose="020B0604030504040204" pitchFamily="34" charset="0"/>
                <a:ea typeface="ＭＳ Ｐゴシック" panose="020B0600070205080204" pitchFamily="34" charset="-128"/>
              </a:endParaRPr>
            </a:p>
          </p:txBody>
        </p:sp>
        <p:sp>
          <p:nvSpPr>
            <p:cNvPr id="74" name="Text Box 26">
              <a:extLst>
                <a:ext uri="{FF2B5EF4-FFF2-40B4-BE49-F238E27FC236}">
                  <a16:creationId xmlns:a16="http://schemas.microsoft.com/office/drawing/2014/main" id="{D8A757BB-1762-8B47-A046-060F718CBC6B}"/>
                </a:ext>
              </a:extLst>
            </p:cNvPr>
            <p:cNvSpPr txBox="1">
              <a:spLocks noChangeArrowheads="1"/>
            </p:cNvSpPr>
            <p:nvPr/>
          </p:nvSpPr>
          <p:spPr bwMode="auto">
            <a:xfrm>
              <a:off x="8179441" y="2284368"/>
              <a:ext cx="201929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lnSpc>
                  <a:spcPct val="110000"/>
                </a:lnSpc>
                <a:spcBef>
                  <a:spcPct val="0"/>
                </a:spcBef>
                <a:spcAft>
                  <a:spcPct val="0"/>
                </a:spcAft>
                <a:defRPr/>
              </a:pPr>
              <a:r>
                <a:rPr lang="en-US" altLang="en-US" sz="1500" kern="0" dirty="0">
                  <a:solidFill>
                    <a:srgbClr val="000000"/>
                  </a:solidFill>
                </a:rPr>
                <a:t>application</a:t>
              </a:r>
            </a:p>
          </p:txBody>
        </p:sp>
      </p:grpSp>
      <p:grpSp>
        <p:nvGrpSpPr>
          <p:cNvPr id="76" name="Group 75">
            <a:extLst>
              <a:ext uri="{FF2B5EF4-FFF2-40B4-BE49-F238E27FC236}">
                <a16:creationId xmlns:a16="http://schemas.microsoft.com/office/drawing/2014/main" id="{EA5C4C69-3F64-BA46-87DE-D8D9E085DAC9}"/>
              </a:ext>
            </a:extLst>
          </p:cNvPr>
          <p:cNvGrpSpPr/>
          <p:nvPr/>
        </p:nvGrpSpPr>
        <p:grpSpPr>
          <a:xfrm>
            <a:off x="2789828" y="2482854"/>
            <a:ext cx="1598776" cy="2187358"/>
            <a:chOff x="8091785" y="2078288"/>
            <a:chExt cx="2364905" cy="2916476"/>
          </a:xfrm>
        </p:grpSpPr>
        <p:sp>
          <p:nvSpPr>
            <p:cNvPr id="77" name="Rectangle 23">
              <a:extLst>
                <a:ext uri="{FF2B5EF4-FFF2-40B4-BE49-F238E27FC236}">
                  <a16:creationId xmlns:a16="http://schemas.microsoft.com/office/drawing/2014/main" id="{12A4D2D3-BB7A-1141-97E1-1746F6AB4244}"/>
                </a:ext>
              </a:extLst>
            </p:cNvPr>
            <p:cNvSpPr>
              <a:spLocks noChangeArrowheads="1"/>
            </p:cNvSpPr>
            <p:nvPr/>
          </p:nvSpPr>
          <p:spPr bwMode="auto">
            <a:xfrm>
              <a:off x="8179440" y="2078288"/>
              <a:ext cx="2277250" cy="2799267"/>
            </a:xfrm>
            <a:prstGeom prst="rect">
              <a:avLst/>
            </a:prstGeom>
            <a:solidFill>
              <a:srgbClr val="0000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2700" dirty="0">
                <a:solidFill>
                  <a:srgbClr val="000000"/>
                </a:solidFill>
                <a:latin typeface="Times New Roman" panose="02020603050405020304" pitchFamily="18" charset="0"/>
              </a:endParaRPr>
            </a:p>
          </p:txBody>
        </p:sp>
        <p:sp>
          <p:nvSpPr>
            <p:cNvPr id="78" name="Rectangle 24">
              <a:extLst>
                <a:ext uri="{FF2B5EF4-FFF2-40B4-BE49-F238E27FC236}">
                  <a16:creationId xmlns:a16="http://schemas.microsoft.com/office/drawing/2014/main" id="{CC2D939F-B2EB-B142-B2EB-F35198972B0C}"/>
                </a:ext>
              </a:extLst>
            </p:cNvPr>
            <p:cNvSpPr>
              <a:spLocks noChangeArrowheads="1"/>
            </p:cNvSpPr>
            <p:nvPr/>
          </p:nvSpPr>
          <p:spPr bwMode="auto">
            <a:xfrm>
              <a:off x="8091785" y="2167472"/>
              <a:ext cx="2254867" cy="2823374"/>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2700" kern="0" dirty="0">
                <a:solidFill>
                  <a:srgbClr val="000000"/>
                </a:solidFill>
                <a:latin typeface="Times New Roman" panose="02020603050405020304" pitchFamily="18" charset="0"/>
              </a:endParaRPr>
            </a:p>
          </p:txBody>
        </p:sp>
        <p:sp>
          <p:nvSpPr>
            <p:cNvPr id="79" name="Line 25">
              <a:extLst>
                <a:ext uri="{FF2B5EF4-FFF2-40B4-BE49-F238E27FC236}">
                  <a16:creationId xmlns:a16="http://schemas.microsoft.com/office/drawing/2014/main" id="{29206320-7227-5C45-BF48-477A94FE149F}"/>
                </a:ext>
              </a:extLst>
            </p:cNvPr>
            <p:cNvSpPr>
              <a:spLocks noChangeShapeType="1"/>
            </p:cNvSpPr>
            <p:nvPr/>
          </p:nvSpPr>
          <p:spPr bwMode="auto">
            <a:xfrm>
              <a:off x="8108956" y="2749010"/>
              <a:ext cx="2238254" cy="4821"/>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panose="020B0604030504040204" pitchFamily="34" charset="0"/>
                <a:ea typeface="ＭＳ Ｐゴシック" panose="020B0600070205080204" pitchFamily="34" charset="-128"/>
              </a:endParaRPr>
            </a:p>
          </p:txBody>
        </p:sp>
        <p:sp>
          <p:nvSpPr>
            <p:cNvPr id="80" name="Text Box 26">
              <a:extLst>
                <a:ext uri="{FF2B5EF4-FFF2-40B4-BE49-F238E27FC236}">
                  <a16:creationId xmlns:a16="http://schemas.microsoft.com/office/drawing/2014/main" id="{09388CA4-5912-3745-991A-9A3E60719DA7}"/>
                </a:ext>
              </a:extLst>
            </p:cNvPr>
            <p:cNvSpPr txBox="1">
              <a:spLocks noChangeArrowheads="1"/>
            </p:cNvSpPr>
            <p:nvPr/>
          </p:nvSpPr>
          <p:spPr bwMode="auto">
            <a:xfrm>
              <a:off x="8376445" y="2832513"/>
              <a:ext cx="1703276" cy="800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lnSpc>
                  <a:spcPct val="110000"/>
                </a:lnSpc>
                <a:spcBef>
                  <a:spcPct val="0"/>
                </a:spcBef>
                <a:spcAft>
                  <a:spcPct val="0"/>
                </a:spcAft>
                <a:defRPr/>
              </a:pPr>
              <a:r>
                <a:rPr lang="en-US" altLang="en-US" sz="1500" kern="0" dirty="0">
                  <a:solidFill>
                    <a:srgbClr val="000000"/>
                  </a:solidFill>
                </a:rPr>
                <a:t>transport</a:t>
              </a:r>
            </a:p>
            <a:p>
              <a:pPr algn="ctr" defTabSz="685800" eaLnBrk="0" fontAlgn="base" hangingPunct="0">
                <a:lnSpc>
                  <a:spcPct val="110000"/>
                </a:lnSpc>
                <a:spcBef>
                  <a:spcPct val="0"/>
                </a:spcBef>
                <a:spcAft>
                  <a:spcPct val="0"/>
                </a:spcAft>
                <a:defRPr/>
              </a:pPr>
              <a:r>
                <a:rPr lang="en-US" altLang="en-US" sz="1500" kern="0" dirty="0">
                  <a:solidFill>
                    <a:srgbClr val="000000"/>
                  </a:solidFill>
                </a:rPr>
                <a:t>(UDP)</a:t>
              </a:r>
            </a:p>
          </p:txBody>
        </p:sp>
        <p:sp>
          <p:nvSpPr>
            <p:cNvPr id="81" name="Line 27">
              <a:extLst>
                <a:ext uri="{FF2B5EF4-FFF2-40B4-BE49-F238E27FC236}">
                  <a16:creationId xmlns:a16="http://schemas.microsoft.com/office/drawing/2014/main" id="{7462DAE7-AE3D-CD41-8750-E700715A5202}"/>
                </a:ext>
              </a:extLst>
            </p:cNvPr>
            <p:cNvSpPr>
              <a:spLocks noChangeShapeType="1"/>
            </p:cNvSpPr>
            <p:nvPr/>
          </p:nvSpPr>
          <p:spPr bwMode="auto">
            <a:xfrm>
              <a:off x="8121121" y="3602458"/>
              <a:ext cx="2233388"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panose="020B0604030504040204" pitchFamily="34" charset="0"/>
                <a:ea typeface="ＭＳ Ｐゴシック" panose="020B0600070205080204" pitchFamily="34" charset="-128"/>
              </a:endParaRPr>
            </a:p>
          </p:txBody>
        </p:sp>
        <p:sp>
          <p:nvSpPr>
            <p:cNvPr id="82" name="Text Box 26">
              <a:extLst>
                <a:ext uri="{FF2B5EF4-FFF2-40B4-BE49-F238E27FC236}">
                  <a16:creationId xmlns:a16="http://schemas.microsoft.com/office/drawing/2014/main" id="{B868290D-DE89-8749-A32C-C5FCE36D7556}"/>
                </a:ext>
              </a:extLst>
            </p:cNvPr>
            <p:cNvSpPr txBox="1">
              <a:spLocks noChangeArrowheads="1"/>
            </p:cNvSpPr>
            <p:nvPr/>
          </p:nvSpPr>
          <p:spPr bwMode="auto">
            <a:xfrm>
              <a:off x="8218435" y="4533099"/>
              <a:ext cx="201929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lnSpc>
                  <a:spcPct val="110000"/>
                </a:lnSpc>
                <a:spcBef>
                  <a:spcPct val="0"/>
                </a:spcBef>
                <a:spcAft>
                  <a:spcPct val="0"/>
                </a:spcAft>
                <a:defRPr/>
              </a:pPr>
              <a:r>
                <a:rPr lang="en-US" altLang="en-US" sz="1500" kern="0" dirty="0">
                  <a:solidFill>
                    <a:srgbClr val="000000"/>
                  </a:solidFill>
                </a:rPr>
                <a:t>physical</a:t>
              </a:r>
            </a:p>
          </p:txBody>
        </p:sp>
        <p:sp>
          <p:nvSpPr>
            <p:cNvPr id="83" name="Text Box 26">
              <a:extLst>
                <a:ext uri="{FF2B5EF4-FFF2-40B4-BE49-F238E27FC236}">
                  <a16:creationId xmlns:a16="http://schemas.microsoft.com/office/drawing/2014/main" id="{18546DEE-76AB-C744-936A-7F4DF63895D8}"/>
                </a:ext>
              </a:extLst>
            </p:cNvPr>
            <p:cNvSpPr txBox="1">
              <a:spLocks noChangeArrowheads="1"/>
            </p:cNvSpPr>
            <p:nvPr/>
          </p:nvSpPr>
          <p:spPr bwMode="auto">
            <a:xfrm>
              <a:off x="8218435" y="4088344"/>
              <a:ext cx="201929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lnSpc>
                  <a:spcPct val="110000"/>
                </a:lnSpc>
                <a:spcBef>
                  <a:spcPct val="0"/>
                </a:spcBef>
                <a:spcAft>
                  <a:spcPct val="0"/>
                </a:spcAft>
                <a:defRPr/>
              </a:pPr>
              <a:r>
                <a:rPr lang="en-US" altLang="en-US" sz="1500" kern="0" dirty="0">
                  <a:solidFill>
                    <a:srgbClr val="000000"/>
                  </a:solidFill>
                </a:rPr>
                <a:t>link</a:t>
              </a:r>
            </a:p>
          </p:txBody>
        </p:sp>
        <p:sp>
          <p:nvSpPr>
            <p:cNvPr id="84" name="Text Box 26">
              <a:extLst>
                <a:ext uri="{FF2B5EF4-FFF2-40B4-BE49-F238E27FC236}">
                  <a16:creationId xmlns:a16="http://schemas.microsoft.com/office/drawing/2014/main" id="{9DE3AC7C-D9B1-ED4C-B925-37B31767739C}"/>
                </a:ext>
              </a:extLst>
            </p:cNvPr>
            <p:cNvSpPr txBox="1">
              <a:spLocks noChangeArrowheads="1"/>
            </p:cNvSpPr>
            <p:nvPr/>
          </p:nvSpPr>
          <p:spPr bwMode="auto">
            <a:xfrm>
              <a:off x="8218435" y="3646079"/>
              <a:ext cx="201929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lnSpc>
                  <a:spcPct val="110000"/>
                </a:lnSpc>
                <a:spcBef>
                  <a:spcPct val="0"/>
                </a:spcBef>
                <a:spcAft>
                  <a:spcPct val="0"/>
                </a:spcAft>
                <a:defRPr/>
              </a:pPr>
              <a:r>
                <a:rPr lang="en-US" altLang="en-US" sz="1500" kern="0" dirty="0">
                  <a:solidFill>
                    <a:srgbClr val="000000"/>
                  </a:solidFill>
                </a:rPr>
                <a:t>network (IP)</a:t>
              </a:r>
            </a:p>
          </p:txBody>
        </p:sp>
        <p:sp>
          <p:nvSpPr>
            <p:cNvPr id="85" name="Line 27">
              <a:extLst>
                <a:ext uri="{FF2B5EF4-FFF2-40B4-BE49-F238E27FC236}">
                  <a16:creationId xmlns:a16="http://schemas.microsoft.com/office/drawing/2014/main" id="{266E1BE0-4561-9344-ACBD-29F42E90D9F3}"/>
                </a:ext>
              </a:extLst>
            </p:cNvPr>
            <p:cNvSpPr>
              <a:spLocks noChangeShapeType="1"/>
            </p:cNvSpPr>
            <p:nvPr/>
          </p:nvSpPr>
          <p:spPr bwMode="auto">
            <a:xfrm>
              <a:off x="8116255" y="4074895"/>
              <a:ext cx="2233388"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panose="020B0604030504040204" pitchFamily="34" charset="0"/>
                <a:ea typeface="ＭＳ Ｐゴシック" panose="020B0600070205080204" pitchFamily="34" charset="-128"/>
              </a:endParaRPr>
            </a:p>
          </p:txBody>
        </p:sp>
        <p:sp>
          <p:nvSpPr>
            <p:cNvPr id="86" name="Line 27">
              <a:extLst>
                <a:ext uri="{FF2B5EF4-FFF2-40B4-BE49-F238E27FC236}">
                  <a16:creationId xmlns:a16="http://schemas.microsoft.com/office/drawing/2014/main" id="{3ED696C7-AECF-C14F-8CD8-7153D36CBC69}"/>
                </a:ext>
              </a:extLst>
            </p:cNvPr>
            <p:cNvSpPr>
              <a:spLocks noChangeShapeType="1"/>
            </p:cNvSpPr>
            <p:nvPr/>
          </p:nvSpPr>
          <p:spPr bwMode="auto">
            <a:xfrm>
              <a:off x="8111389" y="4528049"/>
              <a:ext cx="2233388"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algn="ctr" defTabSz="685800" eaLnBrk="0" fontAlgn="base" hangingPunct="0">
                <a:spcBef>
                  <a:spcPct val="0"/>
                </a:spcBef>
                <a:spcAft>
                  <a:spcPct val="0"/>
                </a:spcAft>
                <a:defRPr/>
              </a:pPr>
              <a:endParaRPr lang="en-US" kern="0" dirty="0">
                <a:solidFill>
                  <a:srgbClr val="000000"/>
                </a:solidFill>
                <a:latin typeface="Tahoma" panose="020B0604030504040204" pitchFamily="34" charset="0"/>
                <a:ea typeface="ＭＳ Ｐゴシック" panose="020B0600070205080204" pitchFamily="34" charset="-128"/>
              </a:endParaRPr>
            </a:p>
          </p:txBody>
        </p:sp>
        <p:sp>
          <p:nvSpPr>
            <p:cNvPr id="87" name="Text Box 26">
              <a:extLst>
                <a:ext uri="{FF2B5EF4-FFF2-40B4-BE49-F238E27FC236}">
                  <a16:creationId xmlns:a16="http://schemas.microsoft.com/office/drawing/2014/main" id="{42139D70-AB44-E047-B37E-AABECE12201B}"/>
                </a:ext>
              </a:extLst>
            </p:cNvPr>
            <p:cNvSpPr txBox="1">
              <a:spLocks noChangeArrowheads="1"/>
            </p:cNvSpPr>
            <p:nvPr/>
          </p:nvSpPr>
          <p:spPr bwMode="auto">
            <a:xfrm>
              <a:off x="8179439" y="2284368"/>
              <a:ext cx="201929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defTabSz="685800" eaLnBrk="0" fontAlgn="base" hangingPunct="0">
                <a:lnSpc>
                  <a:spcPct val="110000"/>
                </a:lnSpc>
                <a:spcBef>
                  <a:spcPct val="0"/>
                </a:spcBef>
                <a:spcAft>
                  <a:spcPct val="0"/>
                </a:spcAft>
                <a:defRPr/>
              </a:pPr>
              <a:r>
                <a:rPr lang="en-US" altLang="en-US" sz="1500" kern="0" dirty="0">
                  <a:solidFill>
                    <a:srgbClr val="000000"/>
                  </a:solidFill>
                </a:rPr>
                <a:t>application</a:t>
              </a:r>
            </a:p>
          </p:txBody>
        </p:sp>
      </p:grpSp>
      <p:grpSp>
        <p:nvGrpSpPr>
          <p:cNvPr id="93" name="Group 92">
            <a:extLst>
              <a:ext uri="{FF2B5EF4-FFF2-40B4-BE49-F238E27FC236}">
                <a16:creationId xmlns:a16="http://schemas.microsoft.com/office/drawing/2014/main" id="{EFA7BEBF-82FA-3440-93DD-AFB07D2DDF8D}"/>
              </a:ext>
            </a:extLst>
          </p:cNvPr>
          <p:cNvGrpSpPr/>
          <p:nvPr/>
        </p:nvGrpSpPr>
        <p:grpSpPr>
          <a:xfrm>
            <a:off x="1899551" y="4564936"/>
            <a:ext cx="769892" cy="447865"/>
            <a:chOff x="7493876" y="2774731"/>
            <a:chExt cx="1481958" cy="894622"/>
          </a:xfrm>
        </p:grpSpPr>
        <p:sp>
          <p:nvSpPr>
            <p:cNvPr id="107" name="Freeform 106">
              <a:extLst>
                <a:ext uri="{FF2B5EF4-FFF2-40B4-BE49-F238E27FC236}">
                  <a16:creationId xmlns:a16="http://schemas.microsoft.com/office/drawing/2014/main" id="{FD49C136-01B9-DB45-BCCD-F4E482387145}"/>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Calibri"/>
                </a:rPr>
                <a:t>                   </a:t>
              </a:r>
            </a:p>
          </p:txBody>
        </p:sp>
        <p:sp>
          <p:nvSpPr>
            <p:cNvPr id="108" name="Oval 107">
              <a:extLst>
                <a:ext uri="{FF2B5EF4-FFF2-40B4-BE49-F238E27FC236}">
                  <a16:creationId xmlns:a16="http://schemas.microsoft.com/office/drawing/2014/main" id="{3DF9189A-C970-C34D-8402-F20083341C9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Calibri"/>
                </a:rPr>
                <a:t>              </a:t>
              </a:r>
            </a:p>
          </p:txBody>
        </p:sp>
        <p:grpSp>
          <p:nvGrpSpPr>
            <p:cNvPr id="109" name="Group 108">
              <a:extLst>
                <a:ext uri="{FF2B5EF4-FFF2-40B4-BE49-F238E27FC236}">
                  <a16:creationId xmlns:a16="http://schemas.microsoft.com/office/drawing/2014/main" id="{51F5139E-A5EB-E64B-B1E6-C3669AE818C6}"/>
                </a:ext>
              </a:extLst>
            </p:cNvPr>
            <p:cNvGrpSpPr/>
            <p:nvPr/>
          </p:nvGrpSpPr>
          <p:grpSpPr>
            <a:xfrm>
              <a:off x="7713663" y="2848339"/>
              <a:ext cx="1042107" cy="425543"/>
              <a:chOff x="7786941" y="2884917"/>
              <a:chExt cx="897649" cy="353919"/>
            </a:xfrm>
          </p:grpSpPr>
          <p:sp>
            <p:nvSpPr>
              <p:cNvPr id="110" name="Freeform 109">
                <a:extLst>
                  <a:ext uri="{FF2B5EF4-FFF2-40B4-BE49-F238E27FC236}">
                    <a16:creationId xmlns:a16="http://schemas.microsoft.com/office/drawing/2014/main" id="{7F7CB1D2-0FD2-A14F-A399-1C2D3650F2E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a:endParaRPr>
              </a:p>
            </p:txBody>
          </p:sp>
          <p:sp>
            <p:nvSpPr>
              <p:cNvPr id="111" name="Freeform 110">
                <a:extLst>
                  <a:ext uri="{FF2B5EF4-FFF2-40B4-BE49-F238E27FC236}">
                    <a16:creationId xmlns:a16="http://schemas.microsoft.com/office/drawing/2014/main" id="{688C61D0-9947-2E41-89C2-D2B4591C1F3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a:endParaRPr>
              </a:p>
            </p:txBody>
          </p:sp>
          <p:sp>
            <p:nvSpPr>
              <p:cNvPr id="112" name="Freeform 111">
                <a:extLst>
                  <a:ext uri="{FF2B5EF4-FFF2-40B4-BE49-F238E27FC236}">
                    <a16:creationId xmlns:a16="http://schemas.microsoft.com/office/drawing/2014/main" id="{ADE46CF5-DF22-8F48-87EF-A46F29E0F1A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a:endParaRPr>
              </a:p>
            </p:txBody>
          </p:sp>
          <p:sp>
            <p:nvSpPr>
              <p:cNvPr id="113" name="Freeform 112">
                <a:extLst>
                  <a:ext uri="{FF2B5EF4-FFF2-40B4-BE49-F238E27FC236}">
                    <a16:creationId xmlns:a16="http://schemas.microsoft.com/office/drawing/2014/main" id="{CEACF782-B549-1D4E-B840-69A6AFFE6A7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a:endParaRPr>
              </a:p>
            </p:txBody>
          </p:sp>
        </p:grpSp>
      </p:grpSp>
      <p:grpSp>
        <p:nvGrpSpPr>
          <p:cNvPr id="115" name="Group 149">
            <a:extLst>
              <a:ext uri="{FF2B5EF4-FFF2-40B4-BE49-F238E27FC236}">
                <a16:creationId xmlns:a16="http://schemas.microsoft.com/office/drawing/2014/main" id="{D80894D4-838A-2B47-82E9-ED060F8608E9}"/>
              </a:ext>
            </a:extLst>
          </p:cNvPr>
          <p:cNvGrpSpPr>
            <a:grpSpLocks/>
          </p:cNvGrpSpPr>
          <p:nvPr/>
        </p:nvGrpSpPr>
        <p:grpSpPr bwMode="auto">
          <a:xfrm>
            <a:off x="3370656" y="2924268"/>
            <a:ext cx="309563" cy="119063"/>
            <a:chOff x="1287" y="2524"/>
            <a:chExt cx="260" cy="100"/>
          </a:xfrm>
        </p:grpSpPr>
        <p:sp>
          <p:nvSpPr>
            <p:cNvPr id="116" name="Rectangle 73">
              <a:extLst>
                <a:ext uri="{FF2B5EF4-FFF2-40B4-BE49-F238E27FC236}">
                  <a16:creationId xmlns:a16="http://schemas.microsoft.com/office/drawing/2014/main" id="{4F7EB976-F7A9-464D-96B7-3FE5D6F41C71}"/>
                </a:ext>
              </a:extLst>
            </p:cNvPr>
            <p:cNvSpPr>
              <a:spLocks noChangeArrowheads="1"/>
            </p:cNvSpPr>
            <p:nvPr/>
          </p:nvSpPr>
          <p:spPr bwMode="auto">
            <a:xfrm>
              <a:off x="1287" y="2524"/>
              <a:ext cx="260" cy="10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117" name="Rectangle 74">
              <a:extLst>
                <a:ext uri="{FF2B5EF4-FFF2-40B4-BE49-F238E27FC236}">
                  <a16:creationId xmlns:a16="http://schemas.microsoft.com/office/drawing/2014/main" id="{4368CF72-2B59-FB4B-92FA-68E13D10F3ED}"/>
                </a:ext>
              </a:extLst>
            </p:cNvPr>
            <p:cNvSpPr>
              <a:spLocks noChangeArrowheads="1"/>
            </p:cNvSpPr>
            <p:nvPr/>
          </p:nvSpPr>
          <p:spPr bwMode="auto">
            <a:xfrm>
              <a:off x="1338" y="2537"/>
              <a:ext cx="155" cy="76"/>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118" name="Rectangle 75">
              <a:extLst>
                <a:ext uri="{FF2B5EF4-FFF2-40B4-BE49-F238E27FC236}">
                  <a16:creationId xmlns:a16="http://schemas.microsoft.com/office/drawing/2014/main" id="{0D0AC942-AA10-F747-BEAC-52DAFF24DAB3}"/>
                </a:ext>
              </a:extLst>
            </p:cNvPr>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119" name="Rectangle 129">
              <a:extLst>
                <a:ext uri="{FF2B5EF4-FFF2-40B4-BE49-F238E27FC236}">
                  <a16:creationId xmlns:a16="http://schemas.microsoft.com/office/drawing/2014/main" id="{C51B66A9-7495-DF44-B4DE-37BC9E90E09B}"/>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grpSp>
      <p:grpSp>
        <p:nvGrpSpPr>
          <p:cNvPr id="120" name="Group 149">
            <a:extLst>
              <a:ext uri="{FF2B5EF4-FFF2-40B4-BE49-F238E27FC236}">
                <a16:creationId xmlns:a16="http://schemas.microsoft.com/office/drawing/2014/main" id="{B5F38E94-4EF7-1F4B-AAC4-BF50DC083CD9}"/>
              </a:ext>
            </a:extLst>
          </p:cNvPr>
          <p:cNvGrpSpPr>
            <a:grpSpLocks/>
          </p:cNvGrpSpPr>
          <p:nvPr/>
        </p:nvGrpSpPr>
        <p:grpSpPr bwMode="auto">
          <a:xfrm>
            <a:off x="8784859" y="2862458"/>
            <a:ext cx="309563" cy="119063"/>
            <a:chOff x="1287" y="2524"/>
            <a:chExt cx="260" cy="100"/>
          </a:xfrm>
        </p:grpSpPr>
        <p:sp>
          <p:nvSpPr>
            <p:cNvPr id="121" name="Rectangle 73">
              <a:extLst>
                <a:ext uri="{FF2B5EF4-FFF2-40B4-BE49-F238E27FC236}">
                  <a16:creationId xmlns:a16="http://schemas.microsoft.com/office/drawing/2014/main" id="{71D7BEDA-E8D6-9F4F-8EE3-D5290D9AF39D}"/>
                </a:ext>
              </a:extLst>
            </p:cNvPr>
            <p:cNvSpPr>
              <a:spLocks noChangeArrowheads="1"/>
            </p:cNvSpPr>
            <p:nvPr/>
          </p:nvSpPr>
          <p:spPr bwMode="auto">
            <a:xfrm>
              <a:off x="1287" y="2524"/>
              <a:ext cx="260" cy="10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122" name="Rectangle 74">
              <a:extLst>
                <a:ext uri="{FF2B5EF4-FFF2-40B4-BE49-F238E27FC236}">
                  <a16:creationId xmlns:a16="http://schemas.microsoft.com/office/drawing/2014/main" id="{D93A8064-E5FB-2844-9B3D-C598CCB67BDD}"/>
                </a:ext>
              </a:extLst>
            </p:cNvPr>
            <p:cNvSpPr>
              <a:spLocks noChangeArrowheads="1"/>
            </p:cNvSpPr>
            <p:nvPr/>
          </p:nvSpPr>
          <p:spPr bwMode="auto">
            <a:xfrm>
              <a:off x="1338" y="2537"/>
              <a:ext cx="155" cy="76"/>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123" name="Rectangle 75">
              <a:extLst>
                <a:ext uri="{FF2B5EF4-FFF2-40B4-BE49-F238E27FC236}">
                  <a16:creationId xmlns:a16="http://schemas.microsoft.com/office/drawing/2014/main" id="{DF7AA994-9DC7-8349-BB16-6DED06C89AC0}"/>
                </a:ext>
              </a:extLst>
            </p:cNvPr>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sp>
          <p:nvSpPr>
            <p:cNvPr id="124" name="Rectangle 129">
              <a:extLst>
                <a:ext uri="{FF2B5EF4-FFF2-40B4-BE49-F238E27FC236}">
                  <a16:creationId xmlns:a16="http://schemas.microsoft.com/office/drawing/2014/main" id="{06FC6EA9-9071-D843-8C39-AFF854F3BEFC}"/>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685800" eaLnBrk="0" fontAlgn="base" hangingPunct="0">
                <a:spcBef>
                  <a:spcPct val="0"/>
                </a:spcBef>
                <a:spcAft>
                  <a:spcPct val="0"/>
                </a:spcAft>
                <a:defRPr/>
              </a:pPr>
              <a:endParaRPr lang="en-US" sz="1200" kern="0" dirty="0">
                <a:solidFill>
                  <a:srgbClr val="000000"/>
                </a:solidFill>
                <a:latin typeface="Tahoma" charset="0"/>
                <a:ea typeface="ＭＳ Ｐゴシック" charset="0"/>
              </a:endParaRPr>
            </a:p>
          </p:txBody>
        </p:sp>
      </p:grpSp>
      <p:sp>
        <p:nvSpPr>
          <p:cNvPr id="2" name="TextBox 1">
            <a:extLst>
              <a:ext uri="{FF2B5EF4-FFF2-40B4-BE49-F238E27FC236}">
                <a16:creationId xmlns:a16="http://schemas.microsoft.com/office/drawing/2014/main" id="{6B2BB341-9BE1-8640-8E8B-7EC80706964E}"/>
              </a:ext>
            </a:extLst>
          </p:cNvPr>
          <p:cNvSpPr txBox="1"/>
          <p:nvPr/>
        </p:nvSpPr>
        <p:spPr>
          <a:xfrm>
            <a:off x="4683358" y="2230277"/>
            <a:ext cx="2923758" cy="646331"/>
          </a:xfrm>
          <a:prstGeom prst="rect">
            <a:avLst/>
          </a:prstGeom>
          <a:noFill/>
        </p:spPr>
        <p:txBody>
          <a:bodyPr wrap="square" rtlCol="0">
            <a:spAutoFit/>
          </a:bodyPr>
          <a:lstStyle/>
          <a:p>
            <a:pPr defTabSz="685800">
              <a:defRPr/>
            </a:pPr>
            <a:r>
              <a:rPr lang="en-US" sz="2100" dirty="0">
                <a:solidFill>
                  <a:prstClr val="black"/>
                </a:solidFill>
                <a:latin typeface="Calibri"/>
                <a:ea typeface="MS PGothic" panose="020B0600070205080204" pitchFamily="34" charset="-128"/>
              </a:rPr>
              <a:t>UDP receiver actions:</a:t>
            </a:r>
          </a:p>
          <a:p>
            <a:pPr marL="214313" indent="-164306" defTabSz="685800">
              <a:buClr>
                <a:srgbClr val="0200A3"/>
              </a:buClr>
              <a:buFont typeface="Wingdings" pitchFamily="2" charset="2"/>
              <a:buChar char="§"/>
              <a:defRPr/>
            </a:pPr>
            <a:endParaRPr lang="en-US" sz="1500" dirty="0">
              <a:solidFill>
                <a:prstClr val="black"/>
              </a:solidFill>
              <a:latin typeface="Calibri"/>
              <a:ea typeface="MS PGothic" panose="020B0600070205080204" pitchFamily="34" charset="-128"/>
            </a:endParaRPr>
          </a:p>
        </p:txBody>
      </p:sp>
      <p:sp>
        <p:nvSpPr>
          <p:cNvPr id="102" name="Rectangle 101">
            <a:extLst>
              <a:ext uri="{FF2B5EF4-FFF2-40B4-BE49-F238E27FC236}">
                <a16:creationId xmlns:a16="http://schemas.microsoft.com/office/drawing/2014/main" id="{6480FBEB-6DAE-6343-96A8-03D66CDE01DB}"/>
              </a:ext>
            </a:extLst>
          </p:cNvPr>
          <p:cNvSpPr/>
          <p:nvPr/>
        </p:nvSpPr>
        <p:spPr>
          <a:xfrm>
            <a:off x="2765342" y="2477501"/>
            <a:ext cx="1649843" cy="2203770"/>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a:endParaRPr>
          </a:p>
        </p:txBody>
      </p:sp>
      <p:grpSp>
        <p:nvGrpSpPr>
          <p:cNvPr id="88" name="Group 87">
            <a:extLst>
              <a:ext uri="{FF2B5EF4-FFF2-40B4-BE49-F238E27FC236}">
                <a16:creationId xmlns:a16="http://schemas.microsoft.com/office/drawing/2014/main" id="{CA134BD1-8CE1-DD46-92D0-46AEECA91934}"/>
              </a:ext>
            </a:extLst>
          </p:cNvPr>
          <p:cNvGrpSpPr/>
          <p:nvPr/>
        </p:nvGrpSpPr>
        <p:grpSpPr>
          <a:xfrm>
            <a:off x="3290770" y="3173896"/>
            <a:ext cx="944306" cy="300082"/>
            <a:chOff x="8934916" y="2775692"/>
            <a:chExt cx="1259074" cy="400109"/>
          </a:xfrm>
        </p:grpSpPr>
        <p:sp>
          <p:nvSpPr>
            <p:cNvPr id="89" name="Rectangle 88">
              <a:extLst>
                <a:ext uri="{FF2B5EF4-FFF2-40B4-BE49-F238E27FC236}">
                  <a16:creationId xmlns:a16="http://schemas.microsoft.com/office/drawing/2014/main" id="{6A02A536-E595-E54F-85ED-50268229A5F1}"/>
                </a:ext>
              </a:extLst>
            </p:cNvPr>
            <p:cNvSpPr/>
            <p:nvPr/>
          </p:nvSpPr>
          <p:spPr>
            <a:xfrm>
              <a:off x="8964931" y="2842303"/>
              <a:ext cx="1140727" cy="24670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a:endParaRPr>
            </a:p>
          </p:txBody>
        </p:sp>
        <p:sp>
          <p:nvSpPr>
            <p:cNvPr id="90" name="TextBox 89">
              <a:extLst>
                <a:ext uri="{FF2B5EF4-FFF2-40B4-BE49-F238E27FC236}">
                  <a16:creationId xmlns:a16="http://schemas.microsoft.com/office/drawing/2014/main" id="{26EE5E72-5714-C64B-A3D2-C89CD03AFF69}"/>
                </a:ext>
              </a:extLst>
            </p:cNvPr>
            <p:cNvSpPr txBox="1"/>
            <p:nvPr/>
          </p:nvSpPr>
          <p:spPr>
            <a:xfrm>
              <a:off x="8934916" y="2775692"/>
              <a:ext cx="1259074" cy="400109"/>
            </a:xfrm>
            <a:prstGeom prst="rect">
              <a:avLst/>
            </a:prstGeom>
            <a:noFill/>
          </p:spPr>
          <p:txBody>
            <a:bodyPr wrap="square" rtlCol="0">
              <a:spAutoFit/>
            </a:bodyPr>
            <a:lstStyle/>
            <a:p>
              <a:pPr defTabSz="685800">
                <a:defRPr/>
              </a:pPr>
              <a:r>
                <a:rPr lang="en-US" sz="1350" dirty="0">
                  <a:solidFill>
                    <a:prstClr val="black"/>
                  </a:solidFill>
                  <a:latin typeface="Calibri"/>
                  <a:ea typeface="MS PGothic" panose="020B0600070205080204" pitchFamily="34" charset="-128"/>
                </a:rPr>
                <a:t>SNMP msg</a:t>
              </a:r>
            </a:p>
          </p:txBody>
        </p:sp>
      </p:grpSp>
      <p:sp>
        <p:nvSpPr>
          <p:cNvPr id="91" name="TextBox 90">
            <a:extLst>
              <a:ext uri="{FF2B5EF4-FFF2-40B4-BE49-F238E27FC236}">
                <a16:creationId xmlns:a16="http://schemas.microsoft.com/office/drawing/2014/main" id="{44FC0E6A-CBE5-AC4B-BF65-426B6D4CBC72}"/>
              </a:ext>
            </a:extLst>
          </p:cNvPr>
          <p:cNvSpPr txBox="1"/>
          <p:nvPr/>
        </p:nvSpPr>
        <p:spPr>
          <a:xfrm>
            <a:off x="4809116" y="3350913"/>
            <a:ext cx="2869092" cy="563231"/>
          </a:xfrm>
          <a:prstGeom prst="rect">
            <a:avLst/>
          </a:prstGeom>
          <a:noFill/>
        </p:spPr>
        <p:txBody>
          <a:bodyPr wrap="square" rtlCol="0">
            <a:spAutoFit/>
          </a:bodyPr>
          <a:lstStyle/>
          <a:p>
            <a:pPr marL="214313" indent="-164306" defTabSz="685800">
              <a:lnSpc>
                <a:spcPct val="85000"/>
              </a:lnSpc>
              <a:buClr>
                <a:srgbClr val="0200A3"/>
              </a:buClr>
              <a:buFont typeface="Wingdings" pitchFamily="2" charset="2"/>
              <a:buChar char="§"/>
              <a:defRPr/>
            </a:pPr>
            <a:r>
              <a:rPr lang="en-US" dirty="0">
                <a:solidFill>
                  <a:prstClr val="black"/>
                </a:solidFill>
                <a:latin typeface="Calibri"/>
                <a:ea typeface="MS PGothic" panose="020B0600070205080204" pitchFamily="34" charset="-128"/>
              </a:rPr>
              <a:t>extracts application-layer message</a:t>
            </a:r>
          </a:p>
        </p:txBody>
      </p:sp>
      <p:sp>
        <p:nvSpPr>
          <p:cNvPr id="94" name="TextBox 93">
            <a:extLst>
              <a:ext uri="{FF2B5EF4-FFF2-40B4-BE49-F238E27FC236}">
                <a16:creationId xmlns:a16="http://schemas.microsoft.com/office/drawing/2014/main" id="{D9421943-E484-5046-BEAC-6D59475EF6C3}"/>
              </a:ext>
            </a:extLst>
          </p:cNvPr>
          <p:cNvSpPr txBox="1"/>
          <p:nvPr/>
        </p:nvSpPr>
        <p:spPr>
          <a:xfrm>
            <a:off x="4807663" y="2877419"/>
            <a:ext cx="2869092" cy="563231"/>
          </a:xfrm>
          <a:prstGeom prst="rect">
            <a:avLst/>
          </a:prstGeom>
          <a:noFill/>
        </p:spPr>
        <p:txBody>
          <a:bodyPr wrap="square" rtlCol="0">
            <a:spAutoFit/>
          </a:bodyPr>
          <a:lstStyle/>
          <a:p>
            <a:pPr marL="214313" indent="-164306" defTabSz="685800">
              <a:lnSpc>
                <a:spcPct val="85000"/>
              </a:lnSpc>
              <a:buClr>
                <a:srgbClr val="0200A3"/>
              </a:buClr>
              <a:buFont typeface="Wingdings" pitchFamily="2" charset="2"/>
              <a:buChar char="§"/>
              <a:defRPr/>
            </a:pPr>
            <a:r>
              <a:rPr lang="en-US" dirty="0">
                <a:solidFill>
                  <a:prstClr val="black"/>
                </a:solidFill>
                <a:latin typeface="Calibri"/>
                <a:ea typeface="MS PGothic" panose="020B0600070205080204" pitchFamily="34" charset="-128"/>
              </a:rPr>
              <a:t>checks UDP checksum header value</a:t>
            </a:r>
          </a:p>
        </p:txBody>
      </p:sp>
      <p:sp>
        <p:nvSpPr>
          <p:cNvPr id="97" name="TextBox 96">
            <a:extLst>
              <a:ext uri="{FF2B5EF4-FFF2-40B4-BE49-F238E27FC236}">
                <a16:creationId xmlns:a16="http://schemas.microsoft.com/office/drawing/2014/main" id="{A88394C2-8FDA-8F48-B59B-B744ABBDA541}"/>
              </a:ext>
            </a:extLst>
          </p:cNvPr>
          <p:cNvSpPr txBox="1"/>
          <p:nvPr/>
        </p:nvSpPr>
        <p:spPr>
          <a:xfrm>
            <a:off x="4815077" y="2565848"/>
            <a:ext cx="2869092" cy="369332"/>
          </a:xfrm>
          <a:prstGeom prst="rect">
            <a:avLst/>
          </a:prstGeom>
          <a:noFill/>
        </p:spPr>
        <p:txBody>
          <a:bodyPr wrap="square" rtlCol="0">
            <a:spAutoFit/>
          </a:bodyPr>
          <a:lstStyle/>
          <a:p>
            <a:pPr marL="214313" indent="-164306" defTabSz="685800">
              <a:buClr>
                <a:srgbClr val="0200A3"/>
              </a:buClr>
              <a:buFont typeface="Wingdings" pitchFamily="2" charset="2"/>
              <a:buChar char="§"/>
              <a:defRPr/>
            </a:pPr>
            <a:r>
              <a:rPr lang="en-US" dirty="0">
                <a:solidFill>
                  <a:prstClr val="black"/>
                </a:solidFill>
                <a:latin typeface="Calibri"/>
                <a:ea typeface="MS PGothic" panose="020B0600070205080204" pitchFamily="34" charset="-128"/>
              </a:rPr>
              <a:t>receives segment from IP</a:t>
            </a:r>
          </a:p>
        </p:txBody>
      </p:sp>
      <p:grpSp>
        <p:nvGrpSpPr>
          <p:cNvPr id="5" name="Group 4">
            <a:extLst>
              <a:ext uri="{FF2B5EF4-FFF2-40B4-BE49-F238E27FC236}">
                <a16:creationId xmlns:a16="http://schemas.microsoft.com/office/drawing/2014/main" id="{E73E5E98-A439-0647-8DF1-844937CD72A0}"/>
              </a:ext>
            </a:extLst>
          </p:cNvPr>
          <p:cNvGrpSpPr/>
          <p:nvPr/>
        </p:nvGrpSpPr>
        <p:grpSpPr>
          <a:xfrm>
            <a:off x="2870871" y="3679373"/>
            <a:ext cx="1363517" cy="300082"/>
            <a:chOff x="7863122" y="5632673"/>
            <a:chExt cx="1818022" cy="400109"/>
          </a:xfrm>
        </p:grpSpPr>
        <p:grpSp>
          <p:nvGrpSpPr>
            <p:cNvPr id="99" name="Group 98">
              <a:extLst>
                <a:ext uri="{FF2B5EF4-FFF2-40B4-BE49-F238E27FC236}">
                  <a16:creationId xmlns:a16="http://schemas.microsoft.com/office/drawing/2014/main" id="{39CCB6B2-1F81-ED45-AF48-A3187F0215CC}"/>
                </a:ext>
              </a:extLst>
            </p:cNvPr>
            <p:cNvGrpSpPr/>
            <p:nvPr/>
          </p:nvGrpSpPr>
          <p:grpSpPr>
            <a:xfrm>
              <a:off x="7863122" y="5638955"/>
              <a:ext cx="1259074" cy="369332"/>
              <a:chOff x="8964789" y="2648929"/>
              <a:chExt cx="1259074" cy="369332"/>
            </a:xfrm>
          </p:grpSpPr>
          <p:sp>
            <p:nvSpPr>
              <p:cNvPr id="100" name="Rectangle 99">
                <a:extLst>
                  <a:ext uri="{FF2B5EF4-FFF2-40B4-BE49-F238E27FC236}">
                    <a16:creationId xmlns:a16="http://schemas.microsoft.com/office/drawing/2014/main" id="{B77AF83C-DA1E-A642-9E78-5EEE36A0AD7E}"/>
                  </a:ext>
                </a:extLst>
              </p:cNvPr>
              <p:cNvSpPr/>
              <p:nvPr/>
            </p:nvSpPr>
            <p:spPr>
              <a:xfrm>
                <a:off x="9032744" y="2707400"/>
                <a:ext cx="543189" cy="24670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a:endParaRPr>
              </a:p>
            </p:txBody>
          </p:sp>
          <p:sp>
            <p:nvSpPr>
              <p:cNvPr id="101" name="TextBox 100">
                <a:extLst>
                  <a:ext uri="{FF2B5EF4-FFF2-40B4-BE49-F238E27FC236}">
                    <a16:creationId xmlns:a16="http://schemas.microsoft.com/office/drawing/2014/main" id="{AB8C9E1E-8C93-DA4B-813F-B38E4305D2BE}"/>
                  </a:ext>
                </a:extLst>
              </p:cNvPr>
              <p:cNvSpPr txBox="1"/>
              <p:nvPr/>
            </p:nvSpPr>
            <p:spPr>
              <a:xfrm>
                <a:off x="8964789" y="2648929"/>
                <a:ext cx="1259074" cy="369332"/>
              </a:xfrm>
              <a:prstGeom prst="rect">
                <a:avLst/>
              </a:prstGeom>
              <a:noFill/>
            </p:spPr>
            <p:txBody>
              <a:bodyPr wrap="square" rtlCol="0">
                <a:spAutoFit/>
              </a:bodyPr>
              <a:lstStyle/>
              <a:p>
                <a:pPr defTabSz="685800">
                  <a:defRPr/>
                </a:pPr>
                <a:r>
                  <a:rPr lang="en-US" sz="1200" dirty="0">
                    <a:solidFill>
                      <a:prstClr val="black"/>
                    </a:solidFill>
                    <a:latin typeface="Calibri"/>
                    <a:ea typeface="MS PGothic" panose="020B0600070205080204" pitchFamily="34" charset="-128"/>
                  </a:rPr>
                  <a:t>UDP</a:t>
                </a:r>
                <a:r>
                  <a:rPr lang="en-US" sz="1200" baseline="-25000" dirty="0">
                    <a:solidFill>
                      <a:prstClr val="black"/>
                    </a:solidFill>
                    <a:latin typeface="Calibri"/>
                    <a:ea typeface="MS PGothic" panose="020B0600070205080204" pitchFamily="34" charset="-128"/>
                  </a:rPr>
                  <a:t>h</a:t>
                </a:r>
              </a:p>
            </p:txBody>
          </p:sp>
        </p:grpSp>
        <p:grpSp>
          <p:nvGrpSpPr>
            <p:cNvPr id="103" name="Group 102">
              <a:extLst>
                <a:ext uri="{FF2B5EF4-FFF2-40B4-BE49-F238E27FC236}">
                  <a16:creationId xmlns:a16="http://schemas.microsoft.com/office/drawing/2014/main" id="{8B56BF3A-3903-6343-9BD8-2E85489C092E}"/>
                </a:ext>
              </a:extLst>
            </p:cNvPr>
            <p:cNvGrpSpPr/>
            <p:nvPr/>
          </p:nvGrpSpPr>
          <p:grpSpPr>
            <a:xfrm>
              <a:off x="8422070" y="5632673"/>
              <a:ext cx="1259074" cy="400109"/>
              <a:chOff x="8934916" y="2778923"/>
              <a:chExt cx="1259074" cy="400109"/>
            </a:xfrm>
          </p:grpSpPr>
          <p:sp>
            <p:nvSpPr>
              <p:cNvPr id="104" name="Rectangle 103">
                <a:extLst>
                  <a:ext uri="{FF2B5EF4-FFF2-40B4-BE49-F238E27FC236}">
                    <a16:creationId xmlns:a16="http://schemas.microsoft.com/office/drawing/2014/main" id="{C0632306-DF2A-5145-82E2-F627C1E9171F}"/>
                  </a:ext>
                </a:extLst>
              </p:cNvPr>
              <p:cNvSpPr/>
              <p:nvPr/>
            </p:nvSpPr>
            <p:spPr>
              <a:xfrm>
                <a:off x="8964931" y="2842303"/>
                <a:ext cx="1140727" cy="24670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a:endParaRPr>
              </a:p>
            </p:txBody>
          </p:sp>
          <p:sp>
            <p:nvSpPr>
              <p:cNvPr id="105" name="TextBox 104">
                <a:extLst>
                  <a:ext uri="{FF2B5EF4-FFF2-40B4-BE49-F238E27FC236}">
                    <a16:creationId xmlns:a16="http://schemas.microsoft.com/office/drawing/2014/main" id="{E104975E-6986-5E45-89F2-36AAE86B3B12}"/>
                  </a:ext>
                </a:extLst>
              </p:cNvPr>
              <p:cNvSpPr txBox="1"/>
              <p:nvPr/>
            </p:nvSpPr>
            <p:spPr>
              <a:xfrm>
                <a:off x="8934916" y="2778923"/>
                <a:ext cx="1259074" cy="400109"/>
              </a:xfrm>
              <a:prstGeom prst="rect">
                <a:avLst/>
              </a:prstGeom>
              <a:noFill/>
            </p:spPr>
            <p:txBody>
              <a:bodyPr wrap="square" rtlCol="0">
                <a:spAutoFit/>
              </a:bodyPr>
              <a:lstStyle/>
              <a:p>
                <a:pPr defTabSz="685800">
                  <a:defRPr/>
                </a:pPr>
                <a:r>
                  <a:rPr lang="en-US" sz="1350" dirty="0">
                    <a:solidFill>
                      <a:prstClr val="black"/>
                    </a:solidFill>
                    <a:latin typeface="Calibri"/>
                    <a:ea typeface="MS PGothic" panose="020B0600070205080204" pitchFamily="34" charset="-128"/>
                  </a:rPr>
                  <a:t>SNMP msg</a:t>
                </a:r>
              </a:p>
            </p:txBody>
          </p:sp>
        </p:grpSp>
      </p:grpSp>
      <p:sp>
        <p:nvSpPr>
          <p:cNvPr id="127" name="TextBox 126">
            <a:extLst>
              <a:ext uri="{FF2B5EF4-FFF2-40B4-BE49-F238E27FC236}">
                <a16:creationId xmlns:a16="http://schemas.microsoft.com/office/drawing/2014/main" id="{5F6FF1BE-CC44-0642-B5BA-79CC246557BD}"/>
              </a:ext>
            </a:extLst>
          </p:cNvPr>
          <p:cNvSpPr txBox="1"/>
          <p:nvPr/>
        </p:nvSpPr>
        <p:spPr>
          <a:xfrm>
            <a:off x="4808650" y="3806562"/>
            <a:ext cx="2869092" cy="563231"/>
          </a:xfrm>
          <a:prstGeom prst="rect">
            <a:avLst/>
          </a:prstGeom>
          <a:noFill/>
        </p:spPr>
        <p:txBody>
          <a:bodyPr wrap="square" rtlCol="0">
            <a:spAutoFit/>
          </a:bodyPr>
          <a:lstStyle/>
          <a:p>
            <a:pPr marL="214313" indent="-164306" defTabSz="685800">
              <a:lnSpc>
                <a:spcPct val="85000"/>
              </a:lnSpc>
              <a:buClr>
                <a:srgbClr val="0200A3"/>
              </a:buClr>
              <a:buFont typeface="Wingdings" pitchFamily="2" charset="2"/>
              <a:buChar char="§"/>
              <a:defRPr/>
            </a:pPr>
            <a:r>
              <a:rPr lang="en-US" dirty="0">
                <a:solidFill>
                  <a:prstClr val="black"/>
                </a:solidFill>
                <a:latin typeface="Calibri"/>
                <a:ea typeface="MS PGothic" panose="020B0600070205080204" pitchFamily="34" charset="-128"/>
              </a:rPr>
              <a:t>demultiplexes message up to application via socket</a:t>
            </a:r>
          </a:p>
        </p:txBody>
      </p:sp>
      <p:sp>
        <p:nvSpPr>
          <p:cNvPr id="128" name="Rectangle 127">
            <a:extLst>
              <a:ext uri="{FF2B5EF4-FFF2-40B4-BE49-F238E27FC236}">
                <a16:creationId xmlns:a16="http://schemas.microsoft.com/office/drawing/2014/main" id="{279B4C12-D49E-4A40-9C38-F2E92ECDF43A}"/>
              </a:ext>
            </a:extLst>
          </p:cNvPr>
          <p:cNvSpPr/>
          <p:nvPr/>
        </p:nvSpPr>
        <p:spPr>
          <a:xfrm>
            <a:off x="7785256" y="2377729"/>
            <a:ext cx="2562402" cy="2477134"/>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a:endParaRPr>
          </a:p>
        </p:txBody>
      </p:sp>
      <p:sp>
        <p:nvSpPr>
          <p:cNvPr id="4" name="Oval 3">
            <a:extLst>
              <a:ext uri="{FF2B5EF4-FFF2-40B4-BE49-F238E27FC236}">
                <a16:creationId xmlns:a16="http://schemas.microsoft.com/office/drawing/2014/main" id="{C0F72514-945E-EB40-9BEE-202BF670272C}"/>
              </a:ext>
            </a:extLst>
          </p:cNvPr>
          <p:cNvSpPr/>
          <p:nvPr/>
        </p:nvSpPr>
        <p:spPr>
          <a:xfrm>
            <a:off x="2830026" y="3099122"/>
            <a:ext cx="572375" cy="405773"/>
          </a:xfrm>
          <a:prstGeom prst="ellipse">
            <a:avLst/>
          </a:prstGeom>
          <a:noFill/>
          <a:ln w="25400">
            <a:solidFill>
              <a:srgbClr val="CD00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a:endParaRPr>
          </a:p>
        </p:txBody>
      </p:sp>
      <p:cxnSp>
        <p:nvCxnSpPr>
          <p:cNvPr id="129" name="Straight Connector 128">
            <a:extLst>
              <a:ext uri="{FF2B5EF4-FFF2-40B4-BE49-F238E27FC236}">
                <a16:creationId xmlns:a16="http://schemas.microsoft.com/office/drawing/2014/main" id="{55A91E20-BDA5-C441-B395-6979D211F34E}"/>
              </a:ext>
            </a:extLst>
          </p:cNvPr>
          <p:cNvCxnSpPr>
            <a:cxnSpLocks/>
          </p:cNvCxnSpPr>
          <p:nvPr/>
        </p:nvCxnSpPr>
        <p:spPr>
          <a:xfrm flipH="1">
            <a:off x="7503019" y="4587281"/>
            <a:ext cx="1105135" cy="3557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F8285317-4714-1541-BC02-BED132E59B23}"/>
              </a:ext>
            </a:extLst>
          </p:cNvPr>
          <p:cNvCxnSpPr>
            <a:cxnSpLocks/>
          </p:cNvCxnSpPr>
          <p:nvPr/>
        </p:nvCxnSpPr>
        <p:spPr>
          <a:xfrm>
            <a:off x="3458108" y="4654168"/>
            <a:ext cx="1187124" cy="2269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1" name="Freeform 296">
            <a:extLst>
              <a:ext uri="{FF2B5EF4-FFF2-40B4-BE49-F238E27FC236}">
                <a16:creationId xmlns:a16="http://schemas.microsoft.com/office/drawing/2014/main" id="{06DFDE96-5B04-984C-B72D-22D074DF3E82}"/>
              </a:ext>
            </a:extLst>
          </p:cNvPr>
          <p:cNvSpPr>
            <a:spLocks/>
          </p:cNvSpPr>
          <p:nvPr/>
        </p:nvSpPr>
        <p:spPr bwMode="auto">
          <a:xfrm>
            <a:off x="4570892" y="4581500"/>
            <a:ext cx="3027677" cy="771548"/>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9CDFF9"/>
          </a:solidFill>
          <a:ln>
            <a:noFill/>
          </a:ln>
        </p:spPr>
        <p:txBody>
          <a:bodyPr/>
          <a:lstStyle/>
          <a:p>
            <a:pPr defTabSz="685800" eaLnBrk="0" fontAlgn="base" hangingPunct="0">
              <a:spcBef>
                <a:spcPct val="0"/>
              </a:spcBef>
              <a:spcAft>
                <a:spcPct val="0"/>
              </a:spcAft>
              <a:defRPr/>
            </a:pPr>
            <a:endParaRPr lang="en-US" sz="2100" dirty="0">
              <a:solidFill>
                <a:srgbClr val="000000"/>
              </a:solidFill>
              <a:latin typeface="Calibri"/>
              <a:ea typeface="ＭＳ Ｐゴシック" panose="020B0600070205080204" pitchFamily="34" charset="-128"/>
              <a:cs typeface="Arial"/>
            </a:endParaRPr>
          </a:p>
        </p:txBody>
      </p:sp>
      <p:sp>
        <p:nvSpPr>
          <p:cNvPr id="106" name="Slide Number Placeholder 2">
            <a:extLst>
              <a:ext uri="{FF2B5EF4-FFF2-40B4-BE49-F238E27FC236}">
                <a16:creationId xmlns:a16="http://schemas.microsoft.com/office/drawing/2014/main" id="{427E91C8-0248-584A-817F-DE7D57562F29}"/>
              </a:ext>
            </a:extLst>
          </p:cNvPr>
          <p:cNvSpPr>
            <a:spLocks noGrp="1"/>
          </p:cNvSpPr>
          <p:nvPr>
            <p:ph type="sldNum" sz="quarter" idx="4"/>
          </p:nvPr>
        </p:nvSpPr>
        <p:spPr>
          <a:xfrm>
            <a:off x="8438712" y="5689567"/>
            <a:ext cx="2057400" cy="273844"/>
          </a:xfrm>
        </p:spPr>
        <p:txBody>
          <a:bodyPr/>
          <a:lstStyle/>
          <a:p>
            <a:pPr defTabSz="685800"/>
            <a:r>
              <a:rPr lang="en-US" dirty="0">
                <a:solidFill>
                  <a:prstClr val="white">
                    <a:lumMod val="50000"/>
                  </a:prstClr>
                </a:solidFill>
                <a:latin typeface="Calibri" panose="020F0502020204030204"/>
                <a:ea typeface="MS PGothic" panose="020B0600070205080204" pitchFamily="34" charset="-128"/>
              </a:rPr>
              <a:t>Transport Layer: 3-</a:t>
            </a:r>
            <a:fld id="{C4204591-24BD-A542-B9D5-F8D8A88D2FEE}" type="slidenum">
              <a:rPr lang="en-US">
                <a:solidFill>
                  <a:prstClr val="white">
                    <a:lumMod val="50000"/>
                  </a:prstClr>
                </a:solidFill>
                <a:latin typeface="Calibri" panose="020F0502020204030204"/>
                <a:ea typeface="MS PGothic" panose="020B0600070205080204" pitchFamily="34" charset="-128"/>
              </a:rPr>
              <a:pPr defTabSz="685800"/>
              <a:t>7</a:t>
            </a:fld>
            <a:endParaRPr lang="en-US" dirty="0">
              <a:solidFill>
                <a:prstClr val="white">
                  <a:lumMod val="50000"/>
                </a:prstClr>
              </a:solidFill>
              <a:latin typeface="Calibri" panose="020F0502020204030204"/>
              <a:ea typeface="MS PGothic" panose="020B0600070205080204" pitchFamily="34" charset="-128"/>
            </a:endParaRPr>
          </a:p>
        </p:txBody>
      </p:sp>
      <p:sp>
        <p:nvSpPr>
          <p:cNvPr id="125" name="Rectangle 2"/>
          <p:cNvSpPr txBox="1">
            <a:spLocks noChangeArrowheads="1"/>
          </p:cNvSpPr>
          <p:nvPr/>
        </p:nvSpPr>
        <p:spPr bwMode="auto">
          <a:xfrm>
            <a:off x="1820864" y="182564"/>
            <a:ext cx="8529637" cy="922337"/>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anchor="ctr"/>
          <a:lstStyle>
            <a:lvl1pPr algn="l" rtl="0" eaLnBrk="0" fontAlgn="base" hangingPunct="0">
              <a:spcBef>
                <a:spcPct val="0"/>
              </a:spcBef>
              <a:spcAft>
                <a:spcPct val="0"/>
              </a:spcAft>
              <a:defRPr sz="4400">
                <a:solidFill>
                  <a:srgbClr val="000099"/>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5pPr>
            <a:lvl6pPr marL="457200" algn="l" rtl="0" eaLnBrk="0" fontAlgn="base" hangingPunct="0">
              <a:spcBef>
                <a:spcPct val="0"/>
              </a:spcBef>
              <a:spcAft>
                <a:spcPct val="0"/>
              </a:spcAft>
              <a:defRPr sz="4400">
                <a:solidFill>
                  <a:srgbClr val="000099"/>
                </a:solidFill>
                <a:latin typeface="Gill Sans MT" pitchFamily="34" charset="0"/>
              </a:defRPr>
            </a:lvl6pPr>
            <a:lvl7pPr marL="914400" algn="l" rtl="0" eaLnBrk="0" fontAlgn="base" hangingPunct="0">
              <a:spcBef>
                <a:spcPct val="0"/>
              </a:spcBef>
              <a:spcAft>
                <a:spcPct val="0"/>
              </a:spcAft>
              <a:defRPr sz="4400">
                <a:solidFill>
                  <a:srgbClr val="000099"/>
                </a:solidFill>
                <a:latin typeface="Gill Sans MT" pitchFamily="34" charset="0"/>
              </a:defRPr>
            </a:lvl7pPr>
            <a:lvl8pPr marL="1371600" algn="l" rtl="0" eaLnBrk="0" fontAlgn="base" hangingPunct="0">
              <a:spcBef>
                <a:spcPct val="0"/>
              </a:spcBef>
              <a:spcAft>
                <a:spcPct val="0"/>
              </a:spcAft>
              <a:defRPr sz="4400">
                <a:solidFill>
                  <a:srgbClr val="000099"/>
                </a:solidFill>
                <a:latin typeface="Gill Sans MT" pitchFamily="34" charset="0"/>
              </a:defRPr>
            </a:lvl8pPr>
            <a:lvl9pPr marL="1828800" algn="l" rtl="0" eaLnBrk="0" fontAlgn="base" hangingPunct="0">
              <a:spcBef>
                <a:spcPct val="0"/>
              </a:spcBef>
              <a:spcAft>
                <a:spcPct val="0"/>
              </a:spcAft>
              <a:defRPr sz="4400">
                <a:solidFill>
                  <a:srgbClr val="000099"/>
                </a:solidFill>
                <a:latin typeface="Gill Sans MT" pitchFamily="34" charset="0"/>
              </a:defRPr>
            </a:lvl9pPr>
          </a:lstStyle>
          <a:p>
            <a:pPr>
              <a:defRPr/>
            </a:pPr>
            <a:r>
              <a:rPr lang="en-US" sz="4000" dirty="0">
                <a:latin typeface="Calibri Light" panose="020F0302020204030204"/>
              </a:rPr>
              <a:t>UDP: Transport Layer Actions</a:t>
            </a:r>
            <a:endParaRPr lang="en-US" kern="0" dirty="0">
              <a:latin typeface="Calibri Light" panose="020F0302020204030204"/>
              <a:ea typeface="ＭＳ Ｐゴシック" charset="0"/>
              <a:cs typeface="+mj-cs"/>
            </a:endParaRPr>
          </a:p>
        </p:txBody>
      </p:sp>
      <p:pic>
        <p:nvPicPr>
          <p:cNvPr id="126" name="Picture 10" descr="underline_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101" y="847725"/>
            <a:ext cx="82280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356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nodeType="clickEffect">
                                  <p:stCondLst>
                                    <p:cond delay="0"/>
                                  </p:stCondLst>
                                  <p:childTnLst>
                                    <p:animMotion origin="layout" path="M 0.00014 -0.00208 L 0.00014 -0.09676 " pathEditMode="relative" rAng="0" ptsTypes="AA">
                                      <p:cBhvr>
                                        <p:cTn id="11" dur="2000" fill="hold"/>
                                        <p:tgtEl>
                                          <p:spTgt spid="5"/>
                                        </p:tgtEl>
                                        <p:attrNameLst>
                                          <p:attrName>ppt_x</p:attrName>
                                          <p:attrName>ppt_y</p:attrName>
                                        </p:attrNameLst>
                                      </p:cBhvr>
                                      <p:rCtr x="0" y="-4745"/>
                                    </p:animMotion>
                                  </p:childTnLst>
                                </p:cTn>
                              </p:par>
                              <p:par>
                                <p:cTn id="12" presetID="9" presetClass="entr" presetSubtype="0" fill="hold" grpId="0" nodeType="withEffect">
                                  <p:stCondLst>
                                    <p:cond delay="0"/>
                                  </p:stCondLst>
                                  <p:childTnLst>
                                    <p:set>
                                      <p:cBhvr>
                                        <p:cTn id="13" dur="1" fill="hold">
                                          <p:stCondLst>
                                            <p:cond delay="0"/>
                                          </p:stCondLst>
                                        </p:cTn>
                                        <p:tgtEl>
                                          <p:spTgt spid="97"/>
                                        </p:tgtEl>
                                        <p:attrNameLst>
                                          <p:attrName>style.visibility</p:attrName>
                                        </p:attrNameLst>
                                      </p:cBhvr>
                                      <p:to>
                                        <p:strVal val="visible"/>
                                      </p:to>
                                    </p:set>
                                    <p:animEffect transition="in" filter="dissolve">
                                      <p:cBhvr>
                                        <p:cTn id="14" dur="500"/>
                                        <p:tgtEl>
                                          <p:spTgt spid="97"/>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dissolve">
                                      <p:cBhvr>
                                        <p:cTn id="19" dur="500"/>
                                        <p:tgtEl>
                                          <p:spTgt spid="4"/>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4"/>
                                        </p:tgtEl>
                                        <p:attrNameLst>
                                          <p:attrName>style.visibility</p:attrName>
                                        </p:attrNameLst>
                                      </p:cBhvr>
                                      <p:to>
                                        <p:strVal val="visible"/>
                                      </p:to>
                                    </p:set>
                                    <p:animEffect transition="in" filter="dissolve">
                                      <p:cBhvr>
                                        <p:cTn id="22" dur="500"/>
                                        <p:tgtEl>
                                          <p:spTgt spid="9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nodeType="clickEffect">
                                  <p:stCondLst>
                                    <p:cond delay="0"/>
                                  </p:stCondLst>
                                  <p:childTnLst>
                                    <p:animEffect transition="out" filter="dissolve">
                                      <p:cBhvr>
                                        <p:cTn id="26" dur="500"/>
                                        <p:tgtEl>
                                          <p:spTgt spid="5"/>
                                        </p:tgtEl>
                                      </p:cBhvr>
                                    </p:animEffect>
                                    <p:set>
                                      <p:cBhvr>
                                        <p:cTn id="27" dur="1" fill="hold">
                                          <p:stCondLst>
                                            <p:cond delay="499"/>
                                          </p:stCondLst>
                                        </p:cTn>
                                        <p:tgtEl>
                                          <p:spTgt spid="5"/>
                                        </p:tgtEl>
                                        <p:attrNameLst>
                                          <p:attrName>style.visibility</p:attrName>
                                        </p:attrNameLst>
                                      </p:cBhvr>
                                      <p:to>
                                        <p:strVal val="hidden"/>
                                      </p:to>
                                    </p:set>
                                  </p:childTnLst>
                                </p:cTn>
                              </p:par>
                              <p:par>
                                <p:cTn id="28" presetID="9" presetClass="exit" presetSubtype="0" fill="hold" grpId="1" nodeType="withEffect">
                                  <p:stCondLst>
                                    <p:cond delay="0"/>
                                  </p:stCondLst>
                                  <p:childTnLst>
                                    <p:animEffect transition="out" filter="dissolve">
                                      <p:cBhvr>
                                        <p:cTn id="29" dur="500"/>
                                        <p:tgtEl>
                                          <p:spTgt spid="4"/>
                                        </p:tgtEl>
                                      </p:cBhvr>
                                    </p:animEffect>
                                    <p:set>
                                      <p:cBhvr>
                                        <p:cTn id="30" dur="1" fill="hold">
                                          <p:stCondLst>
                                            <p:cond delay="499"/>
                                          </p:stCondLst>
                                        </p:cTn>
                                        <p:tgtEl>
                                          <p:spTgt spid="4"/>
                                        </p:tgtEl>
                                        <p:attrNameLst>
                                          <p:attrName>style.visibility</p:attrName>
                                        </p:attrNameLst>
                                      </p:cBhvr>
                                      <p:to>
                                        <p:strVal val="hidden"/>
                                      </p:to>
                                    </p:set>
                                  </p:childTnLst>
                                </p:cTn>
                              </p:par>
                              <p:par>
                                <p:cTn id="31" presetID="9" presetClass="entr" presetSubtype="0" fill="hold" nodeType="withEffect">
                                  <p:stCondLst>
                                    <p:cond delay="0"/>
                                  </p:stCondLst>
                                  <p:childTnLst>
                                    <p:set>
                                      <p:cBhvr>
                                        <p:cTn id="32" dur="1" fill="hold">
                                          <p:stCondLst>
                                            <p:cond delay="0"/>
                                          </p:stCondLst>
                                        </p:cTn>
                                        <p:tgtEl>
                                          <p:spTgt spid="88"/>
                                        </p:tgtEl>
                                        <p:attrNameLst>
                                          <p:attrName>style.visibility</p:attrName>
                                        </p:attrNameLst>
                                      </p:cBhvr>
                                      <p:to>
                                        <p:strVal val="visible"/>
                                      </p:to>
                                    </p:set>
                                    <p:animEffect transition="in" filter="dissolve">
                                      <p:cBhvr>
                                        <p:cTn id="33" dur="500"/>
                                        <p:tgtEl>
                                          <p:spTgt spid="88"/>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91"/>
                                        </p:tgtEl>
                                        <p:attrNameLst>
                                          <p:attrName>style.visibility</p:attrName>
                                        </p:attrNameLst>
                                      </p:cBhvr>
                                      <p:to>
                                        <p:strVal val="visible"/>
                                      </p:to>
                                    </p:set>
                                    <p:animEffect transition="in" filter="dissolve">
                                      <p:cBhvr>
                                        <p:cTn id="36" dur="500"/>
                                        <p:tgtEl>
                                          <p:spTgt spid="91"/>
                                        </p:tgtEl>
                                      </p:cBhvr>
                                    </p:animEffect>
                                  </p:childTnLst>
                                </p:cTn>
                              </p:par>
                            </p:childTnLst>
                          </p:cTn>
                        </p:par>
                      </p:childTnLst>
                    </p:cTn>
                  </p:par>
                  <p:par>
                    <p:cTn id="37" fill="hold">
                      <p:stCondLst>
                        <p:cond delay="indefinite"/>
                      </p:stCondLst>
                      <p:childTnLst>
                        <p:par>
                          <p:cTn id="38" fill="hold">
                            <p:stCondLst>
                              <p:cond delay="0"/>
                            </p:stCondLst>
                            <p:childTnLst>
                              <p:par>
                                <p:cTn id="39" presetID="0" presetClass="path" presetSubtype="0" accel="50000" decel="50000" fill="hold" nodeType="clickEffect">
                                  <p:stCondLst>
                                    <p:cond delay="0"/>
                                  </p:stCondLst>
                                  <p:childTnLst>
                                    <p:animMotion origin="layout" path="M -1.66667E-6 -4.81481E-6 L 0.00013 -0.10763 " pathEditMode="relative" rAng="0" ptsTypes="AA">
                                      <p:cBhvr>
                                        <p:cTn id="40" dur="2000" fill="hold"/>
                                        <p:tgtEl>
                                          <p:spTgt spid="88"/>
                                        </p:tgtEl>
                                        <p:attrNameLst>
                                          <p:attrName>ppt_x</p:attrName>
                                          <p:attrName>ppt_y</p:attrName>
                                        </p:attrNameLst>
                                      </p:cBhvr>
                                      <p:rCtr x="0" y="-5394"/>
                                    </p:animMotion>
                                  </p:childTnLst>
                                </p:cTn>
                              </p:par>
                              <p:par>
                                <p:cTn id="41" presetID="9" presetClass="entr" presetSubtype="0" fill="hold" grpId="0" nodeType="withEffect">
                                  <p:stCondLst>
                                    <p:cond delay="0"/>
                                  </p:stCondLst>
                                  <p:childTnLst>
                                    <p:set>
                                      <p:cBhvr>
                                        <p:cTn id="42" dur="1" fill="hold">
                                          <p:stCondLst>
                                            <p:cond delay="0"/>
                                          </p:stCondLst>
                                        </p:cTn>
                                        <p:tgtEl>
                                          <p:spTgt spid="127"/>
                                        </p:tgtEl>
                                        <p:attrNameLst>
                                          <p:attrName>style.visibility</p:attrName>
                                        </p:attrNameLst>
                                      </p:cBhvr>
                                      <p:to>
                                        <p:strVal val="visible"/>
                                      </p:to>
                                    </p:set>
                                    <p:animEffect transition="in" filter="dissolve">
                                      <p:cBhvr>
                                        <p:cTn id="43"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4" grpId="0"/>
      <p:bldP spid="97" grpId="0"/>
      <p:bldP spid="127" grpId="0"/>
      <p:bldP spid="4" grpId="0" animBg="1"/>
      <p:bldP spid="4"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5"/>
          <p:cNvSpPr>
            <a:spLocks noGrp="1"/>
          </p:cNvSpPr>
          <p:nvPr>
            <p:ph type="ftr" sz="quarter" idx="11"/>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0" fontAlgn="base" hangingPunct="0">
              <a:lnSpc>
                <a:spcPct val="100000"/>
              </a:lnSpc>
              <a:spcBef>
                <a:spcPct val="0"/>
              </a:spcBef>
              <a:spcAft>
                <a:spcPct val="0"/>
              </a:spcAft>
              <a:buClrTx/>
              <a:buSzTx/>
              <a:buNone/>
            </a:pPr>
            <a:r>
              <a:rPr lang="en-US" altLang="en-US" sz="1200">
                <a:solidFill>
                  <a:srgbClr val="000000"/>
                </a:solidFill>
                <a:latin typeface="Tahoma" panose="020B0604030504040204" pitchFamily="34" charset="0"/>
              </a:rPr>
              <a:t>Transport</a:t>
            </a:r>
            <a:r>
              <a:rPr lang="en-US" altLang="en-US" sz="1400">
                <a:solidFill>
                  <a:srgbClr val="000000"/>
                </a:solidFill>
                <a:latin typeface="Tahoma" panose="020B0604030504040204" pitchFamily="34" charset="0"/>
              </a:rPr>
              <a:t> </a:t>
            </a:r>
            <a:r>
              <a:rPr lang="en-US" altLang="en-US" sz="1200">
                <a:solidFill>
                  <a:srgbClr val="000000"/>
                </a:solidFill>
                <a:latin typeface="Tahoma" panose="020B0604030504040204" pitchFamily="34" charset="0"/>
              </a:rPr>
              <a:t>Layer</a:t>
            </a:r>
          </a:p>
        </p:txBody>
      </p:sp>
      <p:sp>
        <p:nvSpPr>
          <p:cNvPr id="38915" name="Slide Number Placeholder 6"/>
          <p:cNvSpPr>
            <a:spLocks noGrp="1"/>
          </p:cNvSpPr>
          <p:nvPr>
            <p:ph type="sldNum" sz="quarter" idx="12"/>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0" fontAlgn="base" hangingPunct="0">
              <a:lnSpc>
                <a:spcPct val="100000"/>
              </a:lnSpc>
              <a:spcBef>
                <a:spcPct val="0"/>
              </a:spcBef>
              <a:spcAft>
                <a:spcPct val="0"/>
              </a:spcAft>
              <a:buClrTx/>
              <a:buSzTx/>
              <a:buNone/>
            </a:pPr>
            <a:r>
              <a:rPr lang="en-US" altLang="en-US" sz="1200">
                <a:solidFill>
                  <a:srgbClr val="000000"/>
                </a:solidFill>
                <a:latin typeface="Tahoma" panose="020B0604030504040204" pitchFamily="34" charset="0"/>
              </a:rPr>
              <a:t>3-</a:t>
            </a:r>
            <a:fld id="{F5F15EFB-AAC8-4FEA-B943-440E32C1B416}" type="slidenum">
              <a:rPr lang="en-US" altLang="en-US" sz="1200">
                <a:solidFill>
                  <a:srgbClr val="000000"/>
                </a:solidFill>
                <a:latin typeface="Tahoma" panose="020B0604030504040204" pitchFamily="34" charset="0"/>
              </a:rPr>
              <a:pPr eaLnBrk="0" fontAlgn="base" hangingPunct="0">
                <a:lnSpc>
                  <a:spcPct val="100000"/>
                </a:lnSpc>
                <a:spcBef>
                  <a:spcPct val="0"/>
                </a:spcBef>
                <a:spcAft>
                  <a:spcPct val="0"/>
                </a:spcAft>
                <a:buClrTx/>
                <a:buSzTx/>
                <a:buNone/>
              </a:pPr>
              <a:t>8</a:t>
            </a:fld>
            <a:endParaRPr lang="en-US" altLang="en-US" sz="1200">
              <a:solidFill>
                <a:srgbClr val="000000"/>
              </a:solidFill>
              <a:latin typeface="Tahoma" panose="020B0604030504040204" pitchFamily="34" charset="0"/>
            </a:endParaRPr>
          </a:p>
        </p:txBody>
      </p:sp>
      <p:pic>
        <p:nvPicPr>
          <p:cNvPr id="38916" name="Picture 31"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6601" y="950914"/>
            <a:ext cx="45704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Rectangle 2"/>
          <p:cNvSpPr>
            <a:spLocks noGrp="1" noChangeArrowheads="1"/>
          </p:cNvSpPr>
          <p:nvPr>
            <p:ph type="title"/>
          </p:nvPr>
        </p:nvSpPr>
        <p:spPr>
          <a:xfrm>
            <a:off x="1906588" y="249239"/>
            <a:ext cx="8343900" cy="993775"/>
          </a:xfrm>
        </p:spPr>
        <p:txBody>
          <a:bodyPr/>
          <a:lstStyle/>
          <a:p>
            <a:pPr>
              <a:defRPr/>
            </a:pPr>
            <a:r>
              <a:rPr lang="en-US" sz="4000">
                <a:ea typeface="ＭＳ Ｐゴシック" charset="0"/>
                <a:cs typeface="+mj-cs"/>
              </a:rPr>
              <a:t>UDP: segment header</a:t>
            </a:r>
            <a:endParaRPr lang="en-US">
              <a:ea typeface="ＭＳ Ｐゴシック" charset="0"/>
              <a:cs typeface="+mj-cs"/>
            </a:endParaRPr>
          </a:p>
        </p:txBody>
      </p:sp>
      <p:sp>
        <p:nvSpPr>
          <p:cNvPr id="47" name="Rectangle 8">
            <a:extLst>
              <a:ext uri="{FF2B5EF4-FFF2-40B4-BE49-F238E27FC236}">
                <a16:creationId xmlns:a16="http://schemas.microsoft.com/office/drawing/2014/main" id="{F52AC6CB-EA5F-E34E-A84B-F6174293B55F}"/>
              </a:ext>
            </a:extLst>
          </p:cNvPr>
          <p:cNvSpPr>
            <a:spLocks noChangeArrowheads="1"/>
          </p:cNvSpPr>
          <p:nvPr/>
        </p:nvSpPr>
        <p:spPr bwMode="auto">
          <a:xfrm>
            <a:off x="2395539" y="1825625"/>
            <a:ext cx="3324225" cy="3200400"/>
          </a:xfrm>
          <a:prstGeom prst="rect">
            <a:avLst/>
          </a:prstGeom>
          <a:solidFill>
            <a:srgbClr val="FFFFFF"/>
          </a:solidFill>
          <a:ln w="34925">
            <a:solidFill>
              <a:srgbClr val="000000"/>
            </a:solidFill>
            <a:miter lim="800000"/>
            <a:headEnd/>
            <a:tailEnd/>
          </a:ln>
          <a:effectLst/>
          <a:extLst>
            <a:ext uri="{AF507438-7753-43e0-B8FC-AC1667EBCBE1}"/>
          </a:extLst>
        </p:spPr>
        <p:txBody>
          <a:bodyPr wrap="none" anchor="ctr"/>
          <a:lstStyle/>
          <a:p>
            <a:pPr algn="ctr" eaLnBrk="0" fontAlgn="base" hangingPunct="0">
              <a:spcBef>
                <a:spcPct val="0"/>
              </a:spcBef>
              <a:spcAft>
                <a:spcPct val="0"/>
              </a:spcAft>
              <a:defRPr/>
            </a:pPr>
            <a:endParaRPr lang="en-US" sz="2400" kern="0">
              <a:solidFill>
                <a:srgbClr val="000000"/>
              </a:solidFill>
              <a:latin typeface="Times New Roman" charset="0"/>
              <a:ea typeface="ＭＳ Ｐゴシック" charset="0"/>
            </a:endParaRPr>
          </a:p>
        </p:txBody>
      </p:sp>
      <p:sp>
        <p:nvSpPr>
          <p:cNvPr id="48" name="Text Box 9">
            <a:extLst>
              <a:ext uri="{FF2B5EF4-FFF2-40B4-BE49-F238E27FC236}">
                <a16:creationId xmlns:a16="http://schemas.microsoft.com/office/drawing/2014/main" id="{C8E7AF66-85A4-6B43-AFFD-45ABC0217297}"/>
              </a:ext>
            </a:extLst>
          </p:cNvPr>
          <p:cNvSpPr txBox="1">
            <a:spLocks noChangeArrowheads="1"/>
          </p:cNvSpPr>
          <p:nvPr/>
        </p:nvSpPr>
        <p:spPr bwMode="auto">
          <a:xfrm>
            <a:off x="2435225" y="1838326"/>
            <a:ext cx="1563688" cy="366713"/>
          </a:xfrm>
          <a:prstGeom prst="rect">
            <a:avLst/>
          </a:prstGeom>
          <a:noFill/>
          <a:ln>
            <a:noFill/>
          </a:ln>
          <a:effectLst/>
          <a:extLst>
            <a:ext uri="{909E8E84-426E-40dd-AFC4-6F175D3DCCD1}"/>
            <a:ext uri="{91240B29-F687-4f45-9708-019B960494DF}"/>
            <a:ext uri="{AF507438-7753-43e0-B8FC-AC1667EBCBE1}"/>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eaLnBrk="0" fontAlgn="base" hangingPunct="0">
              <a:spcBef>
                <a:spcPct val="0"/>
              </a:spcBef>
              <a:spcAft>
                <a:spcPct val="0"/>
              </a:spcAft>
              <a:defRPr/>
            </a:pPr>
            <a:r>
              <a:rPr lang="en-US" sz="1800" kern="0">
                <a:solidFill>
                  <a:srgbClr val="000000"/>
                </a:solidFill>
              </a:rPr>
              <a:t>source port #</a:t>
            </a:r>
            <a:endParaRPr lang="en-US" sz="2400" kern="0">
              <a:solidFill>
                <a:srgbClr val="000000"/>
              </a:solidFill>
            </a:endParaRPr>
          </a:p>
        </p:txBody>
      </p:sp>
      <p:sp>
        <p:nvSpPr>
          <p:cNvPr id="49" name="Text Box 10">
            <a:extLst>
              <a:ext uri="{FF2B5EF4-FFF2-40B4-BE49-F238E27FC236}">
                <a16:creationId xmlns:a16="http://schemas.microsoft.com/office/drawing/2014/main" id="{2F2912E8-AD40-5541-9C73-5856C97AF53A}"/>
              </a:ext>
            </a:extLst>
          </p:cNvPr>
          <p:cNvSpPr txBox="1">
            <a:spLocks noChangeArrowheads="1"/>
          </p:cNvSpPr>
          <p:nvPr/>
        </p:nvSpPr>
        <p:spPr bwMode="auto">
          <a:xfrm>
            <a:off x="4221164" y="1838326"/>
            <a:ext cx="1328737" cy="366713"/>
          </a:xfrm>
          <a:prstGeom prst="rect">
            <a:avLst/>
          </a:prstGeom>
          <a:noFill/>
          <a:ln>
            <a:noFill/>
          </a:ln>
          <a:effectLst/>
          <a:extLst>
            <a:ext uri="{909E8E84-426E-40dd-AFC4-6F175D3DCCD1}"/>
            <a:ext uri="{91240B29-F687-4f45-9708-019B960494DF}"/>
            <a:ext uri="{AF507438-7753-43e0-B8FC-AC1667EBCBE1}"/>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eaLnBrk="0" fontAlgn="base" hangingPunct="0">
              <a:spcBef>
                <a:spcPct val="0"/>
              </a:spcBef>
              <a:spcAft>
                <a:spcPct val="0"/>
              </a:spcAft>
              <a:defRPr/>
            </a:pPr>
            <a:r>
              <a:rPr lang="en-US" sz="1800" kern="0">
                <a:solidFill>
                  <a:srgbClr val="000000"/>
                </a:solidFill>
              </a:rPr>
              <a:t>dest port #</a:t>
            </a:r>
          </a:p>
        </p:txBody>
      </p:sp>
      <p:sp>
        <p:nvSpPr>
          <p:cNvPr id="50" name="Line 11">
            <a:extLst>
              <a:ext uri="{FF2B5EF4-FFF2-40B4-BE49-F238E27FC236}">
                <a16:creationId xmlns:a16="http://schemas.microsoft.com/office/drawing/2014/main" id="{D9BFD291-F38C-E245-812B-D4A7B44A296C}"/>
              </a:ext>
            </a:extLst>
          </p:cNvPr>
          <p:cNvSpPr>
            <a:spLocks noChangeShapeType="1"/>
          </p:cNvSpPr>
          <p:nvPr/>
        </p:nvSpPr>
        <p:spPr bwMode="auto">
          <a:xfrm flipV="1">
            <a:off x="2386014" y="2225675"/>
            <a:ext cx="3328987" cy="0"/>
          </a:xfrm>
          <a:prstGeom prst="line">
            <a:avLst/>
          </a:prstGeom>
          <a:noFill/>
          <a:ln w="19050">
            <a:solidFill>
              <a:srgbClr val="000000"/>
            </a:solidFill>
            <a:round/>
            <a:headEnd/>
            <a:tailEnd/>
          </a:ln>
          <a:effectLst/>
          <a:extLst>
            <a:ext uri="{909E8E84-426E-40dd-AFC4-6F175D3DCCD1}"/>
            <a:ext uri="{AF507438-7753-43e0-B8FC-AC1667EBCBE1}"/>
          </a:extLst>
        </p:spPr>
        <p:txBody>
          <a:bodyPr wrap="none" anchor="ctr"/>
          <a:lstStyle/>
          <a:p>
            <a:pPr algn="ctr" eaLnBrk="0" fontAlgn="base" hangingPunct="0">
              <a:spcBef>
                <a:spcPct val="0"/>
              </a:spcBef>
              <a:spcAft>
                <a:spcPct val="0"/>
              </a:spcAft>
              <a:defRPr/>
            </a:pPr>
            <a:endParaRPr lang="en-US" sz="1600" kern="0">
              <a:solidFill>
                <a:srgbClr val="000000"/>
              </a:solidFill>
              <a:latin typeface="Tahoma" charset="0"/>
              <a:ea typeface="ＭＳ Ｐゴシック" charset="0"/>
            </a:endParaRPr>
          </a:p>
        </p:txBody>
      </p:sp>
      <p:sp>
        <p:nvSpPr>
          <p:cNvPr id="51" name="Line 12">
            <a:extLst>
              <a:ext uri="{FF2B5EF4-FFF2-40B4-BE49-F238E27FC236}">
                <a16:creationId xmlns:a16="http://schemas.microsoft.com/office/drawing/2014/main" id="{3CE7F4CE-E33B-FD4E-B07F-F5A9DE98853E}"/>
              </a:ext>
            </a:extLst>
          </p:cNvPr>
          <p:cNvSpPr>
            <a:spLocks noChangeShapeType="1"/>
          </p:cNvSpPr>
          <p:nvPr/>
        </p:nvSpPr>
        <p:spPr bwMode="auto">
          <a:xfrm flipV="1">
            <a:off x="2376489" y="2625725"/>
            <a:ext cx="3324225" cy="0"/>
          </a:xfrm>
          <a:prstGeom prst="line">
            <a:avLst/>
          </a:prstGeom>
          <a:noFill/>
          <a:ln w="19050">
            <a:solidFill>
              <a:srgbClr val="000000"/>
            </a:solidFill>
            <a:round/>
            <a:headEnd/>
            <a:tailEnd/>
          </a:ln>
          <a:effectLst/>
          <a:extLst>
            <a:ext uri="{909E8E84-426E-40dd-AFC4-6F175D3DCCD1}"/>
            <a:ext uri="{AF507438-7753-43e0-B8FC-AC1667EBCBE1}"/>
          </a:extLst>
        </p:spPr>
        <p:txBody>
          <a:bodyPr wrap="none" anchor="ctr"/>
          <a:lstStyle/>
          <a:p>
            <a:pPr algn="ctr" eaLnBrk="0" fontAlgn="base" hangingPunct="0">
              <a:spcBef>
                <a:spcPct val="0"/>
              </a:spcBef>
              <a:spcAft>
                <a:spcPct val="0"/>
              </a:spcAft>
              <a:defRPr/>
            </a:pPr>
            <a:endParaRPr lang="en-US" sz="1600" kern="0">
              <a:solidFill>
                <a:srgbClr val="000000"/>
              </a:solidFill>
              <a:latin typeface="Tahoma" charset="0"/>
              <a:ea typeface="ＭＳ Ｐゴシック" charset="0"/>
            </a:endParaRPr>
          </a:p>
        </p:txBody>
      </p:sp>
      <p:sp>
        <p:nvSpPr>
          <p:cNvPr id="52" name="Line 13">
            <a:extLst>
              <a:ext uri="{FF2B5EF4-FFF2-40B4-BE49-F238E27FC236}">
                <a16:creationId xmlns:a16="http://schemas.microsoft.com/office/drawing/2014/main" id="{F55DFF34-EECA-F046-9F88-B6CF84CB8E0C}"/>
              </a:ext>
            </a:extLst>
          </p:cNvPr>
          <p:cNvSpPr>
            <a:spLocks noChangeShapeType="1"/>
          </p:cNvSpPr>
          <p:nvPr/>
        </p:nvSpPr>
        <p:spPr bwMode="auto">
          <a:xfrm flipV="1">
            <a:off x="4033838" y="1825625"/>
            <a:ext cx="0" cy="395288"/>
          </a:xfrm>
          <a:prstGeom prst="line">
            <a:avLst/>
          </a:prstGeom>
          <a:noFill/>
          <a:ln w="19050">
            <a:solidFill>
              <a:srgbClr val="000000"/>
            </a:solidFill>
            <a:round/>
            <a:headEnd/>
            <a:tailEnd/>
          </a:ln>
          <a:effectLst/>
          <a:extLst>
            <a:ext uri="{909E8E84-426E-40dd-AFC4-6F175D3DCCD1}"/>
            <a:ext uri="{AF507438-7753-43e0-B8FC-AC1667EBCBE1}"/>
          </a:extLst>
        </p:spPr>
        <p:txBody>
          <a:bodyPr wrap="none" anchor="ctr"/>
          <a:lstStyle/>
          <a:p>
            <a:pPr algn="ctr" eaLnBrk="0" fontAlgn="base" hangingPunct="0">
              <a:spcBef>
                <a:spcPct val="0"/>
              </a:spcBef>
              <a:spcAft>
                <a:spcPct val="0"/>
              </a:spcAft>
              <a:defRPr/>
            </a:pPr>
            <a:endParaRPr lang="en-US" sz="1600" kern="0">
              <a:solidFill>
                <a:srgbClr val="000000"/>
              </a:solidFill>
              <a:latin typeface="Tahoma" charset="0"/>
              <a:ea typeface="ＭＳ Ｐゴシック" charset="0"/>
            </a:endParaRPr>
          </a:p>
        </p:txBody>
      </p:sp>
      <p:sp>
        <p:nvSpPr>
          <p:cNvPr id="53" name="Text Box 14">
            <a:extLst>
              <a:ext uri="{FF2B5EF4-FFF2-40B4-BE49-F238E27FC236}">
                <a16:creationId xmlns:a16="http://schemas.microsoft.com/office/drawing/2014/main" id="{99267DCE-8159-FC45-B743-B474F3D4558D}"/>
              </a:ext>
            </a:extLst>
          </p:cNvPr>
          <p:cNvSpPr txBox="1">
            <a:spLocks noChangeArrowheads="1"/>
          </p:cNvSpPr>
          <p:nvPr/>
        </p:nvSpPr>
        <p:spPr bwMode="auto">
          <a:xfrm>
            <a:off x="3541714" y="1360489"/>
            <a:ext cx="936625" cy="396875"/>
          </a:xfrm>
          <a:prstGeom prst="rect">
            <a:avLst/>
          </a:prstGeom>
          <a:noFill/>
          <a:ln>
            <a:noFill/>
          </a:ln>
          <a:effectLst/>
          <a:extLst>
            <a:ext uri="{909E8E84-426E-40dd-AFC4-6F175D3DCCD1}"/>
            <a:ext uri="{91240B29-F687-4f45-9708-019B960494DF}"/>
            <a:ext uri="{AF507438-7753-43e0-B8FC-AC1667EBCBE1}"/>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eaLnBrk="0" fontAlgn="base" hangingPunct="0">
              <a:spcBef>
                <a:spcPct val="0"/>
              </a:spcBef>
              <a:spcAft>
                <a:spcPct val="0"/>
              </a:spcAft>
              <a:defRPr/>
            </a:pPr>
            <a:r>
              <a:rPr lang="en-US" sz="2000" kern="0">
                <a:solidFill>
                  <a:srgbClr val="000000"/>
                </a:solidFill>
              </a:rPr>
              <a:t>32 bits</a:t>
            </a:r>
          </a:p>
        </p:txBody>
      </p:sp>
      <p:sp>
        <p:nvSpPr>
          <p:cNvPr id="54" name="Line 15">
            <a:extLst>
              <a:ext uri="{FF2B5EF4-FFF2-40B4-BE49-F238E27FC236}">
                <a16:creationId xmlns:a16="http://schemas.microsoft.com/office/drawing/2014/main" id="{8D62C2C2-8FA0-A54C-8811-9A937D96CD04}"/>
              </a:ext>
            </a:extLst>
          </p:cNvPr>
          <p:cNvSpPr>
            <a:spLocks noChangeShapeType="1"/>
          </p:cNvSpPr>
          <p:nvPr/>
        </p:nvSpPr>
        <p:spPr bwMode="auto">
          <a:xfrm>
            <a:off x="4491038" y="1592263"/>
            <a:ext cx="1200150" cy="4762"/>
          </a:xfrm>
          <a:prstGeom prst="line">
            <a:avLst/>
          </a:prstGeom>
          <a:noFill/>
          <a:ln w="19050">
            <a:solidFill>
              <a:srgbClr val="000000"/>
            </a:solidFill>
            <a:round/>
            <a:headEnd/>
            <a:tailEnd type="triangle" w="med" len="med"/>
          </a:ln>
          <a:effectLst/>
          <a:extLst>
            <a:ext uri="{909E8E84-426E-40dd-AFC4-6F175D3DCCD1}"/>
            <a:ext uri="{AF507438-7753-43e0-B8FC-AC1667EBCBE1}"/>
          </a:extLst>
        </p:spPr>
        <p:txBody>
          <a:bodyPr wrap="none" anchor="ctr"/>
          <a:lstStyle/>
          <a:p>
            <a:pPr algn="ctr" eaLnBrk="0" fontAlgn="base" hangingPunct="0">
              <a:spcBef>
                <a:spcPct val="0"/>
              </a:spcBef>
              <a:spcAft>
                <a:spcPct val="0"/>
              </a:spcAft>
              <a:defRPr/>
            </a:pPr>
            <a:endParaRPr lang="en-US" sz="1600" kern="0">
              <a:solidFill>
                <a:srgbClr val="000000"/>
              </a:solidFill>
              <a:latin typeface="Tahoma" charset="0"/>
              <a:ea typeface="ＭＳ Ｐゴシック" charset="0"/>
            </a:endParaRPr>
          </a:p>
        </p:txBody>
      </p:sp>
      <p:sp>
        <p:nvSpPr>
          <p:cNvPr id="55" name="Line 16">
            <a:extLst>
              <a:ext uri="{FF2B5EF4-FFF2-40B4-BE49-F238E27FC236}">
                <a16:creationId xmlns:a16="http://schemas.microsoft.com/office/drawing/2014/main" id="{DE702B00-23E1-474A-9072-DDEE50F76714}"/>
              </a:ext>
            </a:extLst>
          </p:cNvPr>
          <p:cNvSpPr>
            <a:spLocks noChangeShapeType="1"/>
          </p:cNvSpPr>
          <p:nvPr/>
        </p:nvSpPr>
        <p:spPr bwMode="auto">
          <a:xfrm rot="10800000">
            <a:off x="2381251" y="1601788"/>
            <a:ext cx="1128713" cy="0"/>
          </a:xfrm>
          <a:prstGeom prst="line">
            <a:avLst/>
          </a:prstGeom>
          <a:noFill/>
          <a:ln w="19050">
            <a:solidFill>
              <a:srgbClr val="000000"/>
            </a:solidFill>
            <a:round/>
            <a:headEnd/>
            <a:tailEnd type="triangle" w="med" len="med"/>
          </a:ln>
          <a:effectLst/>
          <a:extLst>
            <a:ext uri="{909E8E84-426E-40dd-AFC4-6F175D3DCCD1}"/>
            <a:ext uri="{AF507438-7753-43e0-B8FC-AC1667EBCBE1}"/>
          </a:extLst>
        </p:spPr>
        <p:txBody>
          <a:bodyPr wrap="none" anchor="ctr"/>
          <a:lstStyle/>
          <a:p>
            <a:pPr algn="ctr" eaLnBrk="0" fontAlgn="base" hangingPunct="0">
              <a:spcBef>
                <a:spcPct val="0"/>
              </a:spcBef>
              <a:spcAft>
                <a:spcPct val="0"/>
              </a:spcAft>
              <a:defRPr/>
            </a:pPr>
            <a:endParaRPr lang="en-US" sz="1600" kern="0">
              <a:solidFill>
                <a:srgbClr val="000000"/>
              </a:solidFill>
              <a:latin typeface="Tahoma" charset="0"/>
              <a:ea typeface="ＭＳ Ｐゴシック" charset="0"/>
            </a:endParaRPr>
          </a:p>
        </p:txBody>
      </p:sp>
      <p:sp>
        <p:nvSpPr>
          <p:cNvPr id="56" name="Text Box 17">
            <a:extLst>
              <a:ext uri="{FF2B5EF4-FFF2-40B4-BE49-F238E27FC236}">
                <a16:creationId xmlns:a16="http://schemas.microsoft.com/office/drawing/2014/main" id="{7A899027-0169-0E41-A632-97B068C6DCF8}"/>
              </a:ext>
            </a:extLst>
          </p:cNvPr>
          <p:cNvSpPr txBox="1">
            <a:spLocks noChangeArrowheads="1"/>
          </p:cNvSpPr>
          <p:nvPr/>
        </p:nvSpPr>
        <p:spPr bwMode="auto">
          <a:xfrm>
            <a:off x="3238501" y="3184526"/>
            <a:ext cx="1389063" cy="1006475"/>
          </a:xfrm>
          <a:prstGeom prst="rect">
            <a:avLst/>
          </a:prstGeom>
          <a:noFill/>
          <a:ln>
            <a:noFill/>
          </a:ln>
          <a:effectLst/>
          <a:extLst>
            <a:ext uri="{909E8E84-426E-40dd-AFC4-6F175D3DCCD1}"/>
            <a:ext uri="{91240B29-F687-4f45-9708-019B960494DF}"/>
            <a:ext uri="{AF507438-7753-43e0-B8FC-AC1667EBCBE1}"/>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eaLnBrk="0" fontAlgn="base" hangingPunct="0">
              <a:spcBef>
                <a:spcPct val="0"/>
              </a:spcBef>
              <a:spcAft>
                <a:spcPct val="0"/>
              </a:spcAft>
              <a:defRPr/>
            </a:pPr>
            <a:r>
              <a:rPr lang="en-US" sz="2000" kern="0">
                <a:solidFill>
                  <a:srgbClr val="000000"/>
                </a:solidFill>
              </a:rPr>
              <a:t>application</a:t>
            </a:r>
          </a:p>
          <a:p>
            <a:pPr algn="ctr" eaLnBrk="0" fontAlgn="base" hangingPunct="0">
              <a:spcBef>
                <a:spcPct val="0"/>
              </a:spcBef>
              <a:spcAft>
                <a:spcPct val="0"/>
              </a:spcAft>
              <a:defRPr/>
            </a:pPr>
            <a:r>
              <a:rPr lang="en-US" sz="2000" kern="0">
                <a:solidFill>
                  <a:srgbClr val="000000"/>
                </a:solidFill>
              </a:rPr>
              <a:t>data </a:t>
            </a:r>
          </a:p>
          <a:p>
            <a:pPr algn="ctr" eaLnBrk="0" fontAlgn="base" hangingPunct="0">
              <a:spcBef>
                <a:spcPct val="0"/>
              </a:spcBef>
              <a:spcAft>
                <a:spcPct val="0"/>
              </a:spcAft>
              <a:defRPr/>
            </a:pPr>
            <a:r>
              <a:rPr lang="en-US" sz="2000" kern="0">
                <a:solidFill>
                  <a:srgbClr val="000000"/>
                </a:solidFill>
              </a:rPr>
              <a:t>(payload)</a:t>
            </a:r>
            <a:endParaRPr lang="en-US" sz="2400" kern="0">
              <a:solidFill>
                <a:srgbClr val="000000"/>
              </a:solidFill>
            </a:endParaRPr>
          </a:p>
        </p:txBody>
      </p:sp>
      <p:sp>
        <p:nvSpPr>
          <p:cNvPr id="57" name="Text Box 19">
            <a:extLst>
              <a:ext uri="{FF2B5EF4-FFF2-40B4-BE49-F238E27FC236}">
                <a16:creationId xmlns:a16="http://schemas.microsoft.com/office/drawing/2014/main" id="{CD850B08-5706-0344-961A-224002B37BA6}"/>
              </a:ext>
            </a:extLst>
          </p:cNvPr>
          <p:cNvSpPr txBox="1">
            <a:spLocks noChangeArrowheads="1"/>
          </p:cNvSpPr>
          <p:nvPr/>
        </p:nvSpPr>
        <p:spPr bwMode="auto">
          <a:xfrm>
            <a:off x="2832101" y="5100639"/>
            <a:ext cx="2524125" cy="396875"/>
          </a:xfrm>
          <a:prstGeom prst="rect">
            <a:avLst/>
          </a:prstGeom>
          <a:noFill/>
          <a:ln>
            <a:noFill/>
          </a:ln>
          <a:effectLst/>
          <a:extLst>
            <a:ext uri="{909E8E84-426E-40dd-AFC4-6F175D3DCCD1}"/>
            <a:ext uri="{91240B29-F687-4f45-9708-019B960494DF}"/>
            <a:ext uri="{AF507438-7753-43e0-B8FC-AC1667EBCBE1}"/>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eaLnBrk="0" fontAlgn="base" hangingPunct="0">
              <a:spcBef>
                <a:spcPct val="0"/>
              </a:spcBef>
              <a:spcAft>
                <a:spcPct val="0"/>
              </a:spcAft>
              <a:defRPr/>
            </a:pPr>
            <a:r>
              <a:rPr lang="en-US" sz="2000" kern="0">
                <a:solidFill>
                  <a:srgbClr val="000000"/>
                </a:solidFill>
              </a:rPr>
              <a:t>UDP segment format</a:t>
            </a:r>
            <a:endParaRPr lang="en-US" sz="2400" kern="0">
              <a:solidFill>
                <a:srgbClr val="000000"/>
              </a:solidFill>
            </a:endParaRPr>
          </a:p>
        </p:txBody>
      </p:sp>
      <p:sp>
        <p:nvSpPr>
          <p:cNvPr id="58" name="Line 20">
            <a:extLst>
              <a:ext uri="{FF2B5EF4-FFF2-40B4-BE49-F238E27FC236}">
                <a16:creationId xmlns:a16="http://schemas.microsoft.com/office/drawing/2014/main" id="{23E18502-A4AB-B441-8247-C60D9AD14D77}"/>
              </a:ext>
            </a:extLst>
          </p:cNvPr>
          <p:cNvSpPr>
            <a:spLocks noChangeShapeType="1"/>
          </p:cNvSpPr>
          <p:nvPr/>
        </p:nvSpPr>
        <p:spPr bwMode="auto">
          <a:xfrm flipV="1">
            <a:off x="4033838" y="2235200"/>
            <a:ext cx="0" cy="395288"/>
          </a:xfrm>
          <a:prstGeom prst="line">
            <a:avLst/>
          </a:prstGeom>
          <a:noFill/>
          <a:ln w="19050">
            <a:solidFill>
              <a:srgbClr val="000000"/>
            </a:solidFill>
            <a:round/>
            <a:headEnd/>
            <a:tailEnd/>
          </a:ln>
          <a:effectLst/>
          <a:extLst>
            <a:ext uri="{909E8E84-426E-40dd-AFC4-6F175D3DCCD1}"/>
            <a:ext uri="{AF507438-7753-43e0-B8FC-AC1667EBCBE1}"/>
          </a:extLst>
        </p:spPr>
        <p:txBody>
          <a:bodyPr wrap="none" anchor="ctr"/>
          <a:lstStyle/>
          <a:p>
            <a:pPr algn="ctr" eaLnBrk="0" fontAlgn="base" hangingPunct="0">
              <a:spcBef>
                <a:spcPct val="0"/>
              </a:spcBef>
              <a:spcAft>
                <a:spcPct val="0"/>
              </a:spcAft>
              <a:defRPr/>
            </a:pPr>
            <a:endParaRPr lang="en-US" sz="1600" kern="0">
              <a:solidFill>
                <a:srgbClr val="000000"/>
              </a:solidFill>
              <a:latin typeface="Tahoma" charset="0"/>
              <a:ea typeface="ＭＳ Ｐゴシック" charset="0"/>
            </a:endParaRPr>
          </a:p>
        </p:txBody>
      </p:sp>
      <p:sp>
        <p:nvSpPr>
          <p:cNvPr id="59" name="Text Box 22">
            <a:extLst>
              <a:ext uri="{FF2B5EF4-FFF2-40B4-BE49-F238E27FC236}">
                <a16:creationId xmlns:a16="http://schemas.microsoft.com/office/drawing/2014/main" id="{7C44E6B5-339B-1741-B9C3-A1E3E37268B0}"/>
              </a:ext>
            </a:extLst>
          </p:cNvPr>
          <p:cNvSpPr txBox="1">
            <a:spLocks noChangeArrowheads="1"/>
          </p:cNvSpPr>
          <p:nvPr/>
        </p:nvSpPr>
        <p:spPr bwMode="auto">
          <a:xfrm>
            <a:off x="2778125" y="2228851"/>
            <a:ext cx="814388" cy="366713"/>
          </a:xfrm>
          <a:prstGeom prst="rect">
            <a:avLst/>
          </a:prstGeom>
          <a:noFill/>
          <a:ln>
            <a:noFill/>
          </a:ln>
          <a:effectLst/>
          <a:extLst>
            <a:ext uri="{909E8E84-426E-40dd-AFC4-6F175D3DCCD1}"/>
            <a:ext uri="{91240B29-F687-4f45-9708-019B960494DF}"/>
            <a:ext uri="{AF507438-7753-43e0-B8FC-AC1667EBCBE1}"/>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eaLnBrk="0" fontAlgn="base" hangingPunct="0">
              <a:spcBef>
                <a:spcPct val="0"/>
              </a:spcBef>
              <a:spcAft>
                <a:spcPct val="0"/>
              </a:spcAft>
              <a:defRPr/>
            </a:pPr>
            <a:r>
              <a:rPr lang="en-US" sz="1800" kern="0">
                <a:solidFill>
                  <a:srgbClr val="000000"/>
                </a:solidFill>
              </a:rPr>
              <a:t>length</a:t>
            </a:r>
            <a:endParaRPr lang="en-US" sz="2400" kern="0">
              <a:solidFill>
                <a:srgbClr val="000000"/>
              </a:solidFill>
            </a:endParaRPr>
          </a:p>
        </p:txBody>
      </p:sp>
      <p:sp>
        <p:nvSpPr>
          <p:cNvPr id="60" name="Text Box 23">
            <a:extLst>
              <a:ext uri="{FF2B5EF4-FFF2-40B4-BE49-F238E27FC236}">
                <a16:creationId xmlns:a16="http://schemas.microsoft.com/office/drawing/2014/main" id="{47FFCC22-7372-6744-AEF8-0A8B78529255}"/>
              </a:ext>
            </a:extLst>
          </p:cNvPr>
          <p:cNvSpPr txBox="1">
            <a:spLocks noChangeArrowheads="1"/>
          </p:cNvSpPr>
          <p:nvPr/>
        </p:nvSpPr>
        <p:spPr bwMode="auto">
          <a:xfrm>
            <a:off x="4324350" y="2219326"/>
            <a:ext cx="1176338" cy="366713"/>
          </a:xfrm>
          <a:prstGeom prst="rect">
            <a:avLst/>
          </a:prstGeom>
          <a:noFill/>
          <a:ln>
            <a:noFill/>
          </a:ln>
          <a:effectLst/>
          <a:extLst>
            <a:ext uri="{909E8E84-426E-40dd-AFC4-6F175D3DCCD1}"/>
            <a:ext uri="{91240B29-F687-4f45-9708-019B960494DF}"/>
            <a:ext uri="{AF507438-7753-43e0-B8FC-AC1667EBCBE1}"/>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eaLnBrk="0" fontAlgn="base" hangingPunct="0">
              <a:spcBef>
                <a:spcPct val="0"/>
              </a:spcBef>
              <a:spcAft>
                <a:spcPct val="0"/>
              </a:spcAft>
              <a:defRPr/>
            </a:pPr>
            <a:r>
              <a:rPr lang="en-US" sz="1800" kern="0" dirty="0">
                <a:solidFill>
                  <a:srgbClr val="000000"/>
                </a:solidFill>
              </a:rPr>
              <a:t>checksum</a:t>
            </a:r>
            <a:endParaRPr lang="en-US" sz="2400" kern="0" dirty="0">
              <a:solidFill>
                <a:srgbClr val="000000"/>
              </a:solidFill>
            </a:endParaRPr>
          </a:p>
        </p:txBody>
      </p:sp>
      <p:sp>
        <p:nvSpPr>
          <p:cNvPr id="61" name="Text Box 24">
            <a:extLst>
              <a:ext uri="{FF2B5EF4-FFF2-40B4-BE49-F238E27FC236}">
                <a16:creationId xmlns:a16="http://schemas.microsoft.com/office/drawing/2014/main" id="{485622D4-EF6A-C34A-A27B-A6B8F83BC672}"/>
              </a:ext>
            </a:extLst>
          </p:cNvPr>
          <p:cNvSpPr txBox="1">
            <a:spLocks noChangeArrowheads="1"/>
          </p:cNvSpPr>
          <p:nvPr/>
        </p:nvSpPr>
        <p:spPr bwMode="auto">
          <a:xfrm>
            <a:off x="6116638" y="3228975"/>
            <a:ext cx="2406650" cy="915988"/>
          </a:xfrm>
          <a:prstGeom prst="rect">
            <a:avLst/>
          </a:prstGeom>
          <a:noFill/>
          <a:ln>
            <a:noFill/>
          </a:ln>
          <a:effectLst/>
          <a:extLst>
            <a:ext uri="{909E8E84-426E-40dd-AFC4-6F175D3DCCD1}"/>
            <a:ext uri="{91240B29-F687-4f45-9708-019B960494DF}"/>
            <a:ext uri="{AF507438-7753-43e0-B8FC-AC1667EBCBE1}"/>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eaLnBrk="0" fontAlgn="base" hangingPunct="0">
              <a:spcBef>
                <a:spcPct val="0"/>
              </a:spcBef>
              <a:spcAft>
                <a:spcPct val="0"/>
              </a:spcAft>
              <a:defRPr/>
            </a:pPr>
            <a:r>
              <a:rPr lang="en-US" sz="1800" kern="0" dirty="0">
                <a:solidFill>
                  <a:srgbClr val="000000"/>
                </a:solidFill>
              </a:rPr>
              <a:t>length, in bytes of UDP segment, including header</a:t>
            </a:r>
            <a:endParaRPr lang="en-US" sz="2400" kern="0" dirty="0">
              <a:solidFill>
                <a:srgbClr val="000000"/>
              </a:solidFill>
            </a:endParaRPr>
          </a:p>
        </p:txBody>
      </p:sp>
      <p:sp>
        <p:nvSpPr>
          <p:cNvPr id="62" name="Line 25">
            <a:extLst>
              <a:ext uri="{FF2B5EF4-FFF2-40B4-BE49-F238E27FC236}">
                <a16:creationId xmlns:a16="http://schemas.microsoft.com/office/drawing/2014/main" id="{1D6A5808-0448-DB49-AF97-08E63607B4AB}"/>
              </a:ext>
            </a:extLst>
          </p:cNvPr>
          <p:cNvSpPr>
            <a:spLocks noChangeShapeType="1"/>
          </p:cNvSpPr>
          <p:nvPr/>
        </p:nvSpPr>
        <p:spPr bwMode="auto">
          <a:xfrm flipH="1" flipV="1">
            <a:off x="3635375" y="2405064"/>
            <a:ext cx="3113088" cy="1285875"/>
          </a:xfrm>
          <a:prstGeom prst="line">
            <a:avLst/>
          </a:prstGeom>
          <a:noFill/>
          <a:ln w="19050">
            <a:solidFill>
              <a:srgbClr val="000000"/>
            </a:solidFill>
            <a:round/>
            <a:headEnd/>
            <a:tailEnd type="triangle" w="med" len="med"/>
          </a:ln>
          <a:effectLst/>
          <a:extLst>
            <a:ext uri="{909E8E84-426E-40dd-AFC4-6F175D3DCCD1}"/>
            <a:ext uri="{AF507438-7753-43e0-B8FC-AC1667EBCBE1}"/>
          </a:extLst>
        </p:spPr>
        <p:txBody>
          <a:bodyPr wrap="none" anchor="ctr"/>
          <a:lstStyle/>
          <a:p>
            <a:pPr algn="ctr" eaLnBrk="0" fontAlgn="base" hangingPunct="0">
              <a:spcBef>
                <a:spcPct val="0"/>
              </a:spcBef>
              <a:spcAft>
                <a:spcPct val="0"/>
              </a:spcAft>
              <a:defRPr/>
            </a:pPr>
            <a:endParaRPr lang="en-US" sz="1600" kern="0">
              <a:solidFill>
                <a:srgbClr val="000000"/>
              </a:solidFill>
              <a:latin typeface="Tahoma" charset="0"/>
              <a:ea typeface="ＭＳ Ｐゴシック" charset="0"/>
            </a:endParaRPr>
          </a:p>
        </p:txBody>
      </p:sp>
      <p:sp>
        <p:nvSpPr>
          <p:cNvPr id="63" name="Oval 62">
            <a:extLst>
              <a:ext uri="{FF2B5EF4-FFF2-40B4-BE49-F238E27FC236}">
                <a16:creationId xmlns:a16="http://schemas.microsoft.com/office/drawing/2014/main" id="{2155F1E7-7CEF-EC4F-9C9D-C612D6BAA462}"/>
              </a:ext>
            </a:extLst>
          </p:cNvPr>
          <p:cNvSpPr/>
          <p:nvPr/>
        </p:nvSpPr>
        <p:spPr>
          <a:xfrm>
            <a:off x="2189164" y="1765300"/>
            <a:ext cx="2097087" cy="534988"/>
          </a:xfrm>
          <a:prstGeom prst="ellipse">
            <a:avLst/>
          </a:prstGeom>
          <a:noFill/>
          <a:ln w="31750">
            <a:solidFill>
              <a:srgbClr val="CD000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Calibri"/>
            </a:endParaRPr>
          </a:p>
        </p:txBody>
      </p:sp>
      <p:sp>
        <p:nvSpPr>
          <p:cNvPr id="64" name="Oval 63">
            <a:extLst>
              <a:ext uri="{FF2B5EF4-FFF2-40B4-BE49-F238E27FC236}">
                <a16:creationId xmlns:a16="http://schemas.microsoft.com/office/drawing/2014/main" id="{BE69DAA7-4CE3-5A48-B429-6D40B6035291}"/>
              </a:ext>
            </a:extLst>
          </p:cNvPr>
          <p:cNvSpPr/>
          <p:nvPr/>
        </p:nvSpPr>
        <p:spPr>
          <a:xfrm>
            <a:off x="3824289" y="1763713"/>
            <a:ext cx="2098675" cy="533400"/>
          </a:xfrm>
          <a:prstGeom prst="ellipse">
            <a:avLst/>
          </a:prstGeom>
          <a:noFill/>
          <a:ln w="31750">
            <a:solidFill>
              <a:srgbClr val="CD000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Calibri"/>
            </a:endParaRPr>
          </a:p>
        </p:txBody>
      </p:sp>
      <p:sp>
        <p:nvSpPr>
          <p:cNvPr id="65" name="Oval 64">
            <a:extLst>
              <a:ext uri="{FF2B5EF4-FFF2-40B4-BE49-F238E27FC236}">
                <a16:creationId xmlns:a16="http://schemas.microsoft.com/office/drawing/2014/main" id="{AF8B7A60-8E66-CD4B-B67F-657454C69C5D}"/>
              </a:ext>
            </a:extLst>
          </p:cNvPr>
          <p:cNvSpPr/>
          <p:nvPr/>
        </p:nvSpPr>
        <p:spPr>
          <a:xfrm>
            <a:off x="2151064" y="2170114"/>
            <a:ext cx="2097087" cy="534987"/>
          </a:xfrm>
          <a:prstGeom prst="ellipse">
            <a:avLst/>
          </a:prstGeom>
          <a:noFill/>
          <a:ln w="31750">
            <a:solidFill>
              <a:srgbClr val="CD000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Calibri"/>
            </a:endParaRPr>
          </a:p>
        </p:txBody>
      </p:sp>
      <p:sp>
        <p:nvSpPr>
          <p:cNvPr id="66" name="Oval 65">
            <a:extLst>
              <a:ext uri="{FF2B5EF4-FFF2-40B4-BE49-F238E27FC236}">
                <a16:creationId xmlns:a16="http://schemas.microsoft.com/office/drawing/2014/main" id="{AE79E99F-83A4-EE4E-9BAB-1946BFD0A4A1}"/>
              </a:ext>
            </a:extLst>
          </p:cNvPr>
          <p:cNvSpPr/>
          <p:nvPr/>
        </p:nvSpPr>
        <p:spPr>
          <a:xfrm>
            <a:off x="3783014" y="2149475"/>
            <a:ext cx="2098675" cy="533400"/>
          </a:xfrm>
          <a:prstGeom prst="ellipse">
            <a:avLst/>
          </a:prstGeom>
          <a:noFill/>
          <a:ln w="31750">
            <a:solidFill>
              <a:srgbClr val="CD000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Calibri"/>
            </a:endParaRPr>
          </a:p>
        </p:txBody>
      </p:sp>
      <p:sp>
        <p:nvSpPr>
          <p:cNvPr id="67" name="Oval 66">
            <a:extLst>
              <a:ext uri="{FF2B5EF4-FFF2-40B4-BE49-F238E27FC236}">
                <a16:creationId xmlns:a16="http://schemas.microsoft.com/office/drawing/2014/main" id="{2AA4BE2E-C7FD-E34F-9626-C89B0B4F43FB}"/>
              </a:ext>
            </a:extLst>
          </p:cNvPr>
          <p:cNvSpPr/>
          <p:nvPr/>
        </p:nvSpPr>
        <p:spPr>
          <a:xfrm>
            <a:off x="2879726" y="2955925"/>
            <a:ext cx="2098675" cy="1562100"/>
          </a:xfrm>
          <a:prstGeom prst="ellipse">
            <a:avLst/>
          </a:prstGeom>
          <a:noFill/>
          <a:ln w="31750">
            <a:solidFill>
              <a:srgbClr val="CD000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Calibri"/>
            </a:endParaRPr>
          </a:p>
        </p:txBody>
      </p:sp>
      <p:sp>
        <p:nvSpPr>
          <p:cNvPr id="68" name="Line 25">
            <a:extLst>
              <a:ext uri="{FF2B5EF4-FFF2-40B4-BE49-F238E27FC236}">
                <a16:creationId xmlns:a16="http://schemas.microsoft.com/office/drawing/2014/main" id="{F10F9304-7E0A-6542-A023-9D119B25A076}"/>
              </a:ext>
            </a:extLst>
          </p:cNvPr>
          <p:cNvSpPr>
            <a:spLocks noChangeShapeType="1"/>
          </p:cNvSpPr>
          <p:nvPr/>
        </p:nvSpPr>
        <p:spPr bwMode="auto">
          <a:xfrm flipH="1" flipV="1">
            <a:off x="4408489" y="3779839"/>
            <a:ext cx="3113087" cy="1285875"/>
          </a:xfrm>
          <a:prstGeom prst="line">
            <a:avLst/>
          </a:prstGeom>
          <a:noFill/>
          <a:ln w="19050">
            <a:solidFill>
              <a:srgbClr val="000000"/>
            </a:solidFill>
            <a:round/>
            <a:headEnd/>
            <a:tailEnd type="triangle" w="med" len="med"/>
          </a:ln>
          <a:effectLst/>
          <a:extLst>
            <a:ext uri="{909E8E84-426E-40dd-AFC4-6F175D3DCCD1}"/>
            <a:ext uri="{AF507438-7753-43e0-B8FC-AC1667EBCBE1}"/>
          </a:extLst>
        </p:spPr>
        <p:txBody>
          <a:bodyPr wrap="none" anchor="ctr"/>
          <a:lstStyle/>
          <a:p>
            <a:pPr algn="ctr" eaLnBrk="0" fontAlgn="base" hangingPunct="0">
              <a:spcBef>
                <a:spcPct val="0"/>
              </a:spcBef>
              <a:spcAft>
                <a:spcPct val="0"/>
              </a:spcAft>
              <a:defRPr/>
            </a:pPr>
            <a:endParaRPr lang="en-US" sz="1600" kern="0">
              <a:solidFill>
                <a:srgbClr val="000000"/>
              </a:solidFill>
              <a:latin typeface="Tahoma" charset="0"/>
              <a:ea typeface="ＭＳ Ｐゴシック" charset="0"/>
            </a:endParaRPr>
          </a:p>
        </p:txBody>
      </p:sp>
      <p:sp>
        <p:nvSpPr>
          <p:cNvPr id="69" name="Text Box 24">
            <a:extLst>
              <a:ext uri="{FF2B5EF4-FFF2-40B4-BE49-F238E27FC236}">
                <a16:creationId xmlns:a16="http://schemas.microsoft.com/office/drawing/2014/main" id="{E81BCD01-79B1-A943-81E4-83B20B558C90}"/>
              </a:ext>
            </a:extLst>
          </p:cNvPr>
          <p:cNvSpPr txBox="1">
            <a:spLocks noChangeArrowheads="1"/>
          </p:cNvSpPr>
          <p:nvPr/>
        </p:nvSpPr>
        <p:spPr bwMode="auto">
          <a:xfrm>
            <a:off x="6526213" y="4776788"/>
            <a:ext cx="2406650" cy="647700"/>
          </a:xfrm>
          <a:prstGeom prst="rect">
            <a:avLst/>
          </a:prstGeom>
          <a:noFill/>
          <a:ln>
            <a:noFill/>
          </a:ln>
          <a:effectLst/>
          <a:extLst>
            <a:ext uri="{909E8E84-426E-40dd-AFC4-6F175D3DCCD1}"/>
            <a:ext uri="{91240B29-F687-4f45-9708-019B960494DF}"/>
            <a:ext uri="{AF507438-7753-43e0-B8FC-AC1667EBCBE1}"/>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eaLnBrk="0" fontAlgn="base" hangingPunct="0">
              <a:spcBef>
                <a:spcPct val="0"/>
              </a:spcBef>
              <a:spcAft>
                <a:spcPct val="0"/>
              </a:spcAft>
              <a:defRPr/>
            </a:pPr>
            <a:r>
              <a:rPr lang="en-US" sz="1800" kern="0" dirty="0">
                <a:solidFill>
                  <a:srgbClr val="000000"/>
                </a:solidFill>
              </a:rPr>
              <a:t>data to/from application layer</a:t>
            </a:r>
            <a:endParaRPr lang="en-US" sz="2400" kern="0" dirty="0">
              <a:solidFill>
                <a:srgbClr val="000000"/>
              </a:solidFill>
            </a:endParaRPr>
          </a:p>
        </p:txBody>
      </p:sp>
    </p:spTree>
    <p:extLst>
      <p:ext uri="{BB962C8B-B14F-4D97-AF65-F5344CB8AC3E}">
        <p14:creationId xmlns:p14="http://schemas.microsoft.com/office/powerpoint/2010/main" val="7351774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dissolve">
                                      <p:cBhvr>
                                        <p:cTn id="7" dur="500"/>
                                        <p:tgtEl>
                                          <p:spTgt spid="6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dissolve">
                                      <p:cBhvr>
                                        <p:cTn id="10" dur="500"/>
                                        <p:tgtEl>
                                          <p:spTgt spid="6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dissolve">
                                      <p:cBhvr>
                                        <p:cTn id="15" dur="500"/>
                                        <p:tgtEl>
                                          <p:spTgt spid="65"/>
                                        </p:tgtEl>
                                      </p:cBhvr>
                                    </p:animEffect>
                                  </p:childTnLst>
                                </p:cTn>
                              </p:par>
                              <p:par>
                                <p:cTn id="16" presetID="9" presetClass="entr" presetSubtype="0" fill="hold" nodeType="with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dissolve">
                                      <p:cBhvr>
                                        <p:cTn id="18" dur="500"/>
                                        <p:tgtEl>
                                          <p:spTgt spid="62"/>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dissolve">
                                      <p:cBhvr>
                                        <p:cTn id="21" dur="500"/>
                                        <p:tgtEl>
                                          <p:spTgt spid="6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67"/>
                                        </p:tgtEl>
                                        <p:attrNameLst>
                                          <p:attrName>style.visibility</p:attrName>
                                        </p:attrNameLst>
                                      </p:cBhvr>
                                      <p:to>
                                        <p:strVal val="visible"/>
                                      </p:to>
                                    </p:set>
                                    <p:animEffect transition="in" filter="dissolve">
                                      <p:cBhvr>
                                        <p:cTn id="26" dur="500"/>
                                        <p:tgtEl>
                                          <p:spTgt spid="67"/>
                                        </p:tgtEl>
                                      </p:cBhvr>
                                    </p:animEffect>
                                  </p:childTnLst>
                                </p:cTn>
                              </p:par>
                              <p:par>
                                <p:cTn id="27" presetID="9" presetClass="entr" presetSubtype="0" fill="hold" nodeType="withEffect">
                                  <p:stCondLst>
                                    <p:cond delay="0"/>
                                  </p:stCondLst>
                                  <p:childTnLst>
                                    <p:set>
                                      <p:cBhvr>
                                        <p:cTn id="28" dur="1" fill="hold">
                                          <p:stCondLst>
                                            <p:cond delay="0"/>
                                          </p:stCondLst>
                                        </p:cTn>
                                        <p:tgtEl>
                                          <p:spTgt spid="68"/>
                                        </p:tgtEl>
                                        <p:attrNameLst>
                                          <p:attrName>style.visibility</p:attrName>
                                        </p:attrNameLst>
                                      </p:cBhvr>
                                      <p:to>
                                        <p:strVal val="visible"/>
                                      </p:to>
                                    </p:set>
                                    <p:animEffect transition="in" filter="dissolve">
                                      <p:cBhvr>
                                        <p:cTn id="29" dur="500"/>
                                        <p:tgtEl>
                                          <p:spTgt spid="68"/>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69"/>
                                        </p:tgtEl>
                                        <p:attrNameLst>
                                          <p:attrName>style.visibility</p:attrName>
                                        </p:attrNameLst>
                                      </p:cBhvr>
                                      <p:to>
                                        <p:strVal val="visible"/>
                                      </p:to>
                                    </p:set>
                                    <p:animEffect transition="in" filter="dissolve">
                                      <p:cBhvr>
                                        <p:cTn id="32" dur="500"/>
                                        <p:tgtEl>
                                          <p:spTgt spid="6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dissolve">
                                      <p:cBhvr>
                                        <p:cTn id="3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3" grpId="0" animBg="1"/>
      <p:bldP spid="64" grpId="0" animBg="1"/>
      <p:bldP spid="65" grpId="0" animBg="1"/>
      <p:bldP spid="66" grpId="0" animBg="1"/>
      <p:bldP spid="67" grpId="0" animBg="1"/>
      <p:bldP spid="6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
          <p:cNvSpPr txBox="1">
            <a:spLocks noChangeArrowheads="1"/>
          </p:cNvSpPr>
          <p:nvPr/>
        </p:nvSpPr>
        <p:spPr bwMode="auto">
          <a:xfrm>
            <a:off x="2476501" y="2846388"/>
            <a:ext cx="7681913"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marL="96838" defTabSz="685800">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695325" indent="-231775" defTabSz="68580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defTabSz="6858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defTabSz="6858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defTabSz="6858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defTabSz="6858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defTabSz="6858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defTabSz="6858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defTabSz="6858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fontAlgn="base">
              <a:lnSpc>
                <a:spcPct val="90000"/>
              </a:lnSpc>
              <a:spcBef>
                <a:spcPts val="750"/>
              </a:spcBef>
              <a:spcAft>
                <a:spcPct val="0"/>
              </a:spcAft>
              <a:buClr>
                <a:srgbClr val="0000A3"/>
              </a:buClr>
              <a:buSzTx/>
              <a:buNone/>
            </a:pPr>
            <a:r>
              <a:rPr lang="en-US" altLang="en-US" sz="2100">
                <a:solidFill>
                  <a:srgbClr val="000000"/>
                </a:solidFill>
                <a:latin typeface="Calibri" panose="020F0502020204030204" pitchFamily="34" charset="0"/>
              </a:rPr>
              <a:t>Transmitted:            5               6                11</a:t>
            </a:r>
          </a:p>
        </p:txBody>
      </p:sp>
      <p:sp>
        <p:nvSpPr>
          <p:cNvPr id="6" name="Rectangle 4"/>
          <p:cNvSpPr txBox="1">
            <a:spLocks noChangeArrowheads="1"/>
          </p:cNvSpPr>
          <p:nvPr/>
        </p:nvSpPr>
        <p:spPr bwMode="auto">
          <a:xfrm>
            <a:off x="2813051" y="4179888"/>
            <a:ext cx="768032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marL="96838" defTabSz="685800">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695325" indent="-231775" defTabSz="68580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defTabSz="6858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defTabSz="6858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defTabSz="6858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defTabSz="6858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defTabSz="6858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defTabSz="6858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defTabSz="6858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fontAlgn="base">
              <a:lnSpc>
                <a:spcPct val="90000"/>
              </a:lnSpc>
              <a:spcBef>
                <a:spcPts val="750"/>
              </a:spcBef>
              <a:spcAft>
                <a:spcPct val="0"/>
              </a:spcAft>
              <a:buClr>
                <a:srgbClr val="0000A3"/>
              </a:buClr>
              <a:buSzTx/>
              <a:buNone/>
            </a:pPr>
            <a:r>
              <a:rPr lang="en-US" altLang="en-US" sz="2100">
                <a:solidFill>
                  <a:srgbClr val="000000"/>
                </a:solidFill>
                <a:latin typeface="Calibri" panose="020F0502020204030204" pitchFamily="34" charset="0"/>
              </a:rPr>
              <a:t>Received:            4               6                11</a:t>
            </a:r>
          </a:p>
        </p:txBody>
      </p:sp>
      <p:grpSp>
        <p:nvGrpSpPr>
          <p:cNvPr id="18" name="Group 17"/>
          <p:cNvGrpSpPr>
            <a:grpSpLocks/>
          </p:cNvGrpSpPr>
          <p:nvPr/>
        </p:nvGrpSpPr>
        <p:grpSpPr bwMode="auto">
          <a:xfrm>
            <a:off x="4360864" y="2446338"/>
            <a:ext cx="2886075" cy="303212"/>
            <a:chOff x="3781587" y="2118101"/>
            <a:chExt cx="3849407" cy="405276"/>
          </a:xfrm>
        </p:grpSpPr>
        <p:sp>
          <p:nvSpPr>
            <p:cNvPr id="3" name="TextBox 2">
              <a:extLst>
                <a:ext uri="{FF2B5EF4-FFF2-40B4-BE49-F238E27FC236}">
                  <a16:creationId xmlns:a16="http://schemas.microsoft.com/office/drawing/2014/main" id="{875CCDE0-7CCA-374E-AAE6-7714B8510863}"/>
                </a:ext>
              </a:extLst>
            </p:cNvPr>
            <p:cNvSpPr txBox="1"/>
            <p:nvPr/>
          </p:nvSpPr>
          <p:spPr>
            <a:xfrm>
              <a:off x="3781587" y="2122345"/>
              <a:ext cx="1270431" cy="401032"/>
            </a:xfrm>
            <a:prstGeom prst="rect">
              <a:avLst/>
            </a:prstGeom>
            <a:noFill/>
          </p:spPr>
          <p:txBody>
            <a:bodyPr wrap="none">
              <a:spAutoFit/>
            </a:bodyPr>
            <a:lstStyle/>
            <a:p>
              <a:pPr defTabSz="685800">
                <a:defRPr/>
              </a:pPr>
              <a:r>
                <a:rPr lang="en-US" sz="1350" dirty="0">
                  <a:solidFill>
                    <a:prstClr val="black"/>
                  </a:solidFill>
                  <a:latin typeface="Calibri"/>
                  <a:ea typeface="MS PGothic" panose="020B0600070205080204" pitchFamily="34" charset="-128"/>
                </a:rPr>
                <a:t>1</a:t>
              </a:r>
              <a:r>
                <a:rPr lang="en-US" sz="1350" baseline="30000" dirty="0">
                  <a:solidFill>
                    <a:prstClr val="black"/>
                  </a:solidFill>
                  <a:latin typeface="Calibri"/>
                  <a:ea typeface="MS PGothic" panose="020B0600070205080204" pitchFamily="34" charset="-128"/>
                </a:rPr>
                <a:t>st</a:t>
              </a:r>
              <a:r>
                <a:rPr lang="en-US" sz="1350" dirty="0">
                  <a:solidFill>
                    <a:prstClr val="black"/>
                  </a:solidFill>
                  <a:latin typeface="Calibri"/>
                  <a:ea typeface="MS PGothic" panose="020B0600070205080204" pitchFamily="34" charset="-128"/>
                </a:rPr>
                <a:t> number</a:t>
              </a:r>
            </a:p>
          </p:txBody>
        </p:sp>
        <p:sp>
          <p:nvSpPr>
            <p:cNvPr id="8" name="TextBox 7">
              <a:extLst>
                <a:ext uri="{FF2B5EF4-FFF2-40B4-BE49-F238E27FC236}">
                  <a16:creationId xmlns:a16="http://schemas.microsoft.com/office/drawing/2014/main" id="{AC036BB1-E12C-9F45-B7AC-A46C43550AB8}"/>
                </a:ext>
              </a:extLst>
            </p:cNvPr>
            <p:cNvSpPr txBox="1"/>
            <p:nvPr/>
          </p:nvSpPr>
          <p:spPr>
            <a:xfrm>
              <a:off x="5174827" y="2120222"/>
              <a:ext cx="1323365" cy="401034"/>
            </a:xfrm>
            <a:prstGeom prst="rect">
              <a:avLst/>
            </a:prstGeom>
            <a:noFill/>
          </p:spPr>
          <p:txBody>
            <a:bodyPr wrap="none">
              <a:spAutoFit/>
            </a:bodyPr>
            <a:lstStyle/>
            <a:p>
              <a:pPr defTabSz="685800">
                <a:defRPr/>
              </a:pPr>
              <a:r>
                <a:rPr lang="en-US" sz="1350" dirty="0">
                  <a:solidFill>
                    <a:prstClr val="black"/>
                  </a:solidFill>
                  <a:latin typeface="Calibri"/>
                  <a:ea typeface="MS PGothic" panose="020B0600070205080204" pitchFamily="34" charset="-128"/>
                </a:rPr>
                <a:t>2</a:t>
              </a:r>
              <a:r>
                <a:rPr lang="en-US" sz="1350" baseline="30000" dirty="0">
                  <a:solidFill>
                    <a:prstClr val="black"/>
                  </a:solidFill>
                  <a:latin typeface="Calibri"/>
                  <a:ea typeface="MS PGothic" panose="020B0600070205080204" pitchFamily="34" charset="-128"/>
                </a:rPr>
                <a:t>nd</a:t>
              </a:r>
              <a:r>
                <a:rPr lang="en-US" sz="1350" dirty="0">
                  <a:solidFill>
                    <a:prstClr val="black"/>
                  </a:solidFill>
                  <a:latin typeface="Calibri"/>
                  <a:ea typeface="MS PGothic" panose="020B0600070205080204" pitchFamily="34" charset="-128"/>
                </a:rPr>
                <a:t> number</a:t>
              </a:r>
            </a:p>
          </p:txBody>
        </p:sp>
        <p:sp>
          <p:nvSpPr>
            <p:cNvPr id="9" name="TextBox 8">
              <a:extLst>
                <a:ext uri="{FF2B5EF4-FFF2-40B4-BE49-F238E27FC236}">
                  <a16:creationId xmlns:a16="http://schemas.microsoft.com/office/drawing/2014/main" id="{0EF766B9-0BC5-B243-8C87-21D6B656B474}"/>
                </a:ext>
              </a:extLst>
            </p:cNvPr>
            <p:cNvSpPr txBox="1"/>
            <p:nvPr/>
          </p:nvSpPr>
          <p:spPr>
            <a:xfrm>
              <a:off x="6938608" y="2118101"/>
              <a:ext cx="692386" cy="401032"/>
            </a:xfrm>
            <a:prstGeom prst="rect">
              <a:avLst/>
            </a:prstGeom>
            <a:noFill/>
          </p:spPr>
          <p:txBody>
            <a:bodyPr wrap="none">
              <a:spAutoFit/>
            </a:bodyPr>
            <a:lstStyle/>
            <a:p>
              <a:pPr defTabSz="685800">
                <a:defRPr/>
              </a:pPr>
              <a:r>
                <a:rPr lang="en-US" sz="1350" dirty="0">
                  <a:solidFill>
                    <a:prstClr val="black"/>
                  </a:solidFill>
                  <a:latin typeface="Calibri"/>
                  <a:ea typeface="MS PGothic" panose="020B0600070205080204" pitchFamily="34" charset="-128"/>
                </a:rPr>
                <a:t> sum</a:t>
              </a:r>
            </a:p>
          </p:txBody>
        </p:sp>
      </p:grpSp>
      <p:sp>
        <p:nvSpPr>
          <p:cNvPr id="5" name="Down Arrow 4">
            <a:extLst>
              <a:ext uri="{FF2B5EF4-FFF2-40B4-BE49-F238E27FC236}">
                <a16:creationId xmlns:a16="http://schemas.microsoft.com/office/drawing/2014/main" id="{25D45AF0-1848-CC41-9B94-776A4F00467D}"/>
              </a:ext>
            </a:extLst>
          </p:cNvPr>
          <p:cNvSpPr/>
          <p:nvPr/>
        </p:nvSpPr>
        <p:spPr>
          <a:xfrm>
            <a:off x="5475288" y="3344864"/>
            <a:ext cx="849312" cy="733425"/>
          </a:xfrm>
          <a:prstGeom prst="downArrow">
            <a:avLst/>
          </a:prstGeom>
          <a:gradFill>
            <a:gsLst>
              <a:gs pos="0">
                <a:schemeClr val="accent1">
                  <a:lumMod val="5000"/>
                  <a:lumOff val="95000"/>
                </a:schemeClr>
              </a:gs>
              <a:gs pos="55000">
                <a:srgbClr val="E47E9F"/>
              </a:gs>
              <a:gs pos="83000">
                <a:srgbClr val="CD0004"/>
              </a:gs>
              <a:gs pos="100000">
                <a:srgbClr val="C0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en-US" sz="1350">
              <a:solidFill>
                <a:prstClr val="white"/>
              </a:solidFill>
              <a:latin typeface="Calibri"/>
            </a:endParaRPr>
          </a:p>
        </p:txBody>
      </p:sp>
      <p:grpSp>
        <p:nvGrpSpPr>
          <p:cNvPr id="11" name="Group 10"/>
          <p:cNvGrpSpPr>
            <a:grpSpLocks/>
          </p:cNvGrpSpPr>
          <p:nvPr/>
        </p:nvGrpSpPr>
        <p:grpSpPr bwMode="auto">
          <a:xfrm>
            <a:off x="4476750" y="4506914"/>
            <a:ext cx="1714500" cy="833437"/>
            <a:chOff x="3936334" y="4866468"/>
            <a:chExt cx="2287294" cy="1110619"/>
          </a:xfrm>
        </p:grpSpPr>
        <p:sp>
          <p:nvSpPr>
            <p:cNvPr id="4" name="TextBox 3">
              <a:extLst>
                <a:ext uri="{FF2B5EF4-FFF2-40B4-BE49-F238E27FC236}">
                  <a16:creationId xmlns:a16="http://schemas.microsoft.com/office/drawing/2014/main" id="{80290089-A408-1F4D-AD89-57B6FA475BD4}"/>
                </a:ext>
              </a:extLst>
            </p:cNvPr>
            <p:cNvSpPr txBox="1"/>
            <p:nvPr/>
          </p:nvSpPr>
          <p:spPr>
            <a:xfrm>
              <a:off x="3936334" y="5238790"/>
              <a:ext cx="2287294" cy="738297"/>
            </a:xfrm>
            <a:prstGeom prst="rect">
              <a:avLst/>
            </a:prstGeom>
            <a:noFill/>
          </p:spPr>
          <p:txBody>
            <a:bodyPr wrap="none">
              <a:spAutoFit/>
            </a:bodyPr>
            <a:lstStyle/>
            <a:p>
              <a:pPr algn="r" defTabSz="685800">
                <a:defRPr/>
              </a:pPr>
              <a:r>
                <a:rPr lang="en-US" sz="1500" dirty="0">
                  <a:solidFill>
                    <a:prstClr val="black"/>
                  </a:solidFill>
                  <a:latin typeface="Calibri"/>
                  <a:ea typeface="MS PGothic" panose="020B0600070205080204" pitchFamily="34" charset="-128"/>
                </a:rPr>
                <a:t>receiver-computed </a:t>
              </a:r>
            </a:p>
            <a:p>
              <a:pPr algn="r" defTabSz="685800">
                <a:defRPr/>
              </a:pPr>
              <a:r>
                <a:rPr lang="en-US" sz="1500" dirty="0">
                  <a:solidFill>
                    <a:prstClr val="black"/>
                  </a:solidFill>
                  <a:latin typeface="Calibri"/>
                  <a:ea typeface="MS PGothic" panose="020B0600070205080204" pitchFamily="34" charset="-128"/>
                </a:rPr>
                <a:t>checksum</a:t>
              </a:r>
            </a:p>
          </p:txBody>
        </p:sp>
        <p:sp>
          <p:nvSpPr>
            <p:cNvPr id="7" name="Right Brace 6">
              <a:extLst>
                <a:ext uri="{FF2B5EF4-FFF2-40B4-BE49-F238E27FC236}">
                  <a16:creationId xmlns:a16="http://schemas.microsoft.com/office/drawing/2014/main" id="{70805D62-6F2B-1F49-A297-2C93A181F097}"/>
                </a:ext>
              </a:extLst>
            </p:cNvPr>
            <p:cNvSpPr/>
            <p:nvPr/>
          </p:nvSpPr>
          <p:spPr>
            <a:xfrm rot="5400000">
              <a:off x="5004969" y="4107042"/>
              <a:ext cx="302511" cy="1821364"/>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defTabSz="685800">
                <a:defRPr/>
              </a:pPr>
              <a:endParaRPr lang="en-US" sz="1350">
                <a:solidFill>
                  <a:prstClr val="black"/>
                </a:solidFill>
                <a:latin typeface="Calibri"/>
              </a:endParaRPr>
            </a:p>
          </p:txBody>
        </p:sp>
      </p:grpSp>
      <p:grpSp>
        <p:nvGrpSpPr>
          <p:cNvPr id="13" name="Group 12"/>
          <p:cNvGrpSpPr>
            <a:grpSpLocks/>
          </p:cNvGrpSpPr>
          <p:nvPr/>
        </p:nvGrpSpPr>
        <p:grpSpPr bwMode="auto">
          <a:xfrm>
            <a:off x="6684964" y="4516439"/>
            <a:ext cx="1995487" cy="822325"/>
            <a:chOff x="6880471" y="4879385"/>
            <a:chExt cx="2661669" cy="1095119"/>
          </a:xfrm>
        </p:grpSpPr>
        <p:sp>
          <p:nvSpPr>
            <p:cNvPr id="12" name="TextBox 11">
              <a:extLst>
                <a:ext uri="{FF2B5EF4-FFF2-40B4-BE49-F238E27FC236}">
                  <a16:creationId xmlns:a16="http://schemas.microsoft.com/office/drawing/2014/main" id="{D9DCA310-B7D2-5B47-90B9-563B10E091FB}"/>
                </a:ext>
              </a:extLst>
            </p:cNvPr>
            <p:cNvSpPr txBox="1"/>
            <p:nvPr/>
          </p:nvSpPr>
          <p:spPr>
            <a:xfrm>
              <a:off x="6880471" y="5236672"/>
              <a:ext cx="2661669" cy="737832"/>
            </a:xfrm>
            <a:prstGeom prst="rect">
              <a:avLst/>
            </a:prstGeom>
            <a:noFill/>
          </p:spPr>
          <p:txBody>
            <a:bodyPr wrap="none">
              <a:spAutoFit/>
            </a:bodyPr>
            <a:lstStyle/>
            <a:p>
              <a:pPr defTabSz="685800">
                <a:defRPr/>
              </a:pPr>
              <a:r>
                <a:rPr lang="en-US" sz="1500" dirty="0">
                  <a:solidFill>
                    <a:prstClr val="black"/>
                  </a:solidFill>
                  <a:latin typeface="Calibri"/>
                  <a:ea typeface="MS PGothic" panose="020B0600070205080204" pitchFamily="34" charset="-128"/>
                </a:rPr>
                <a:t>sender-computed </a:t>
              </a:r>
            </a:p>
            <a:p>
              <a:pPr defTabSz="685800">
                <a:defRPr/>
              </a:pPr>
              <a:r>
                <a:rPr lang="en-US" sz="1500" dirty="0">
                  <a:solidFill>
                    <a:prstClr val="black"/>
                  </a:solidFill>
                  <a:latin typeface="Calibri"/>
                  <a:ea typeface="MS PGothic" panose="020B0600070205080204" pitchFamily="34" charset="-128"/>
                </a:rPr>
                <a:t>checksum (as received)</a:t>
              </a:r>
            </a:p>
          </p:txBody>
        </p:sp>
        <p:sp>
          <p:nvSpPr>
            <p:cNvPr id="15" name="Right Brace 14">
              <a:extLst>
                <a:ext uri="{FF2B5EF4-FFF2-40B4-BE49-F238E27FC236}">
                  <a16:creationId xmlns:a16="http://schemas.microsoft.com/office/drawing/2014/main" id="{DA615DF0-68E8-EC4F-807E-D486A3197601}"/>
                </a:ext>
              </a:extLst>
            </p:cNvPr>
            <p:cNvSpPr/>
            <p:nvPr/>
          </p:nvSpPr>
          <p:spPr>
            <a:xfrm rot="5400000">
              <a:off x="7219477" y="4631430"/>
              <a:ext cx="266380" cy="762292"/>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defTabSz="685800">
                <a:defRPr/>
              </a:pPr>
              <a:endParaRPr lang="en-US" sz="1350">
                <a:solidFill>
                  <a:prstClr val="black"/>
                </a:solidFill>
                <a:latin typeface="Calibri"/>
              </a:endParaRPr>
            </a:p>
          </p:txBody>
        </p:sp>
      </p:grpSp>
      <p:grpSp>
        <p:nvGrpSpPr>
          <p:cNvPr id="17" name="Group 16"/>
          <p:cNvGrpSpPr>
            <a:grpSpLocks/>
          </p:cNvGrpSpPr>
          <p:nvPr/>
        </p:nvGrpSpPr>
        <p:grpSpPr bwMode="auto">
          <a:xfrm>
            <a:off x="6115050" y="4757739"/>
            <a:ext cx="615950" cy="1011237"/>
            <a:chOff x="6121831" y="5201334"/>
            <a:chExt cx="821411" cy="1346699"/>
          </a:xfrm>
        </p:grpSpPr>
        <p:pic>
          <p:nvPicPr>
            <p:cNvPr id="39950" name="Picture 2" descr="Image result for err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1831" y="5782776"/>
              <a:ext cx="821411" cy="765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10916598-558E-9245-AD24-594E54348A33}"/>
                </a:ext>
              </a:extLst>
            </p:cNvPr>
            <p:cNvSpPr txBox="1"/>
            <p:nvPr/>
          </p:nvSpPr>
          <p:spPr>
            <a:xfrm>
              <a:off x="6308130" y="5201334"/>
              <a:ext cx="476334" cy="676521"/>
            </a:xfrm>
            <a:prstGeom prst="rect">
              <a:avLst/>
            </a:prstGeom>
            <a:noFill/>
          </p:spPr>
          <p:txBody>
            <a:bodyPr wrap="none">
              <a:spAutoFit/>
            </a:bodyPr>
            <a:lstStyle/>
            <a:p>
              <a:pPr defTabSz="685800">
                <a:defRPr/>
              </a:pPr>
              <a:r>
                <a:rPr lang="en-US" sz="2700" b="1" dirty="0">
                  <a:solidFill>
                    <a:srgbClr val="CD0004"/>
                  </a:solidFill>
                  <a:latin typeface="Calibri"/>
                  <a:ea typeface="MS PGothic" panose="020B0600070205080204" pitchFamily="34" charset="-128"/>
                </a:rPr>
                <a:t>=</a:t>
              </a:r>
            </a:p>
          </p:txBody>
        </p:sp>
        <p:cxnSp>
          <p:nvCxnSpPr>
            <p:cNvPr id="16" name="Straight Connector 15">
              <a:extLst>
                <a:ext uri="{FF2B5EF4-FFF2-40B4-BE49-F238E27FC236}">
                  <a16:creationId xmlns:a16="http://schemas.microsoft.com/office/drawing/2014/main" id="{33E17EE6-50CC-C042-BC48-5E6E3B972272}"/>
                </a:ext>
              </a:extLst>
            </p:cNvPr>
            <p:cNvCxnSpPr/>
            <p:nvPr/>
          </p:nvCxnSpPr>
          <p:spPr>
            <a:xfrm flipH="1">
              <a:off x="6460557" y="5419089"/>
              <a:ext cx="107970" cy="247354"/>
            </a:xfrm>
            <a:prstGeom prst="line">
              <a:avLst/>
            </a:prstGeom>
            <a:ln w="31750">
              <a:solidFill>
                <a:srgbClr val="CD0004"/>
              </a:solidFill>
            </a:ln>
          </p:spPr>
          <p:style>
            <a:lnRef idx="1">
              <a:schemeClr val="accent1"/>
            </a:lnRef>
            <a:fillRef idx="0">
              <a:schemeClr val="accent1"/>
            </a:fillRef>
            <a:effectRef idx="0">
              <a:schemeClr val="accent1"/>
            </a:effectRef>
            <a:fontRef idx="minor">
              <a:schemeClr val="tx1"/>
            </a:fontRef>
          </p:style>
        </p:cxnSp>
      </p:grpSp>
      <p:sp>
        <p:nvSpPr>
          <p:cNvPr id="23" name="Rectangle 2"/>
          <p:cNvSpPr>
            <a:spLocks noGrp="1" noChangeArrowheads="1"/>
          </p:cNvSpPr>
          <p:nvPr>
            <p:ph type="title"/>
          </p:nvPr>
        </p:nvSpPr>
        <p:spPr/>
        <p:txBody>
          <a:bodyPr/>
          <a:lstStyle/>
          <a:p>
            <a:pPr>
              <a:defRPr/>
            </a:pPr>
            <a:r>
              <a:rPr lang="en-US">
                <a:ea typeface="ＭＳ Ｐゴシック" charset="0"/>
                <a:cs typeface="+mj-cs"/>
              </a:rPr>
              <a:t>UDP checksum</a:t>
            </a:r>
          </a:p>
        </p:txBody>
      </p:sp>
      <p:pic>
        <p:nvPicPr>
          <p:cNvPr id="39946" name="Picture 9" descr="underline_bas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8989" y="1027114"/>
            <a:ext cx="3838575"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7" name="Rectangle 5"/>
          <p:cNvSpPr>
            <a:spLocks noChangeArrowheads="1"/>
          </p:cNvSpPr>
          <p:nvPr/>
        </p:nvSpPr>
        <p:spPr bwMode="auto">
          <a:xfrm>
            <a:off x="2219325" y="1512889"/>
            <a:ext cx="79248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0" fontAlgn="base" hangingPunct="0">
              <a:spcAft>
                <a:spcPct val="0"/>
              </a:spcAft>
              <a:buNone/>
            </a:pPr>
            <a:r>
              <a:rPr lang="en-US" altLang="en-US" sz="2800" i="1">
                <a:solidFill>
                  <a:srgbClr val="CC0000"/>
                </a:solidFill>
              </a:rPr>
              <a:t>Goal:</a:t>
            </a:r>
            <a:r>
              <a:rPr lang="en-US" altLang="en-US" sz="2800">
                <a:solidFill>
                  <a:srgbClr val="000000"/>
                </a:solidFill>
              </a:rPr>
              <a:t> detect </a:t>
            </a:r>
            <a:r>
              <a:rPr lang="ja-JP" altLang="en-US" sz="2800">
                <a:solidFill>
                  <a:srgbClr val="000000"/>
                </a:solidFill>
              </a:rPr>
              <a:t>“</a:t>
            </a:r>
            <a:r>
              <a:rPr lang="en-US" altLang="ja-JP" sz="2800">
                <a:solidFill>
                  <a:srgbClr val="000000"/>
                </a:solidFill>
              </a:rPr>
              <a:t>errors</a:t>
            </a:r>
            <a:r>
              <a:rPr lang="ja-JP" altLang="en-US" sz="2800">
                <a:solidFill>
                  <a:srgbClr val="000000"/>
                </a:solidFill>
              </a:rPr>
              <a:t>”</a:t>
            </a:r>
            <a:r>
              <a:rPr lang="en-US" altLang="ja-JP" sz="2800">
                <a:solidFill>
                  <a:srgbClr val="000000"/>
                </a:solidFill>
              </a:rPr>
              <a:t> (e.g., flipped bits) in transmitted segment</a:t>
            </a:r>
          </a:p>
          <a:p>
            <a:pPr eaLnBrk="0" fontAlgn="base" hangingPunct="0">
              <a:spcAft>
                <a:spcPct val="0"/>
              </a:spcAft>
            </a:pPr>
            <a:endParaRPr lang="en-US" altLang="en-US" sz="2800">
              <a:solidFill>
                <a:srgbClr val="000000"/>
              </a:solidFill>
            </a:endParaRPr>
          </a:p>
        </p:txBody>
      </p:sp>
      <p:sp>
        <p:nvSpPr>
          <p:cNvPr id="19" name="Footer Placeholder 18"/>
          <p:cNvSpPr>
            <a:spLocks noGrp="1"/>
          </p:cNvSpPr>
          <p:nvPr>
            <p:ph type="ftr" sz="quarter" idx="11"/>
          </p:nvPr>
        </p:nvSpPr>
        <p:spPr/>
        <p:txBody>
          <a:bodyPr/>
          <a:lstStyle/>
          <a:p>
            <a:pPr eaLnBrk="0" fontAlgn="base" hangingPunct="0">
              <a:spcBef>
                <a:spcPct val="0"/>
              </a:spcBef>
              <a:spcAft>
                <a:spcPct val="0"/>
              </a:spcAft>
              <a:defRPr/>
            </a:pPr>
            <a:r>
              <a:rPr lang="en-US">
                <a:solidFill>
                  <a:srgbClr val="000000"/>
                </a:solidFill>
              </a:rPr>
              <a:t>Transport</a:t>
            </a:r>
            <a:r>
              <a:rPr lang="en-US" sz="1400">
                <a:solidFill>
                  <a:srgbClr val="000000"/>
                </a:solidFill>
              </a:rPr>
              <a:t> </a:t>
            </a:r>
            <a:r>
              <a:rPr lang="en-US">
                <a:solidFill>
                  <a:srgbClr val="000000"/>
                </a:solidFill>
              </a:rPr>
              <a:t>Layer</a:t>
            </a:r>
            <a:endParaRPr lang="en-US">
              <a:solidFill>
                <a:srgbClr val="000000"/>
              </a:solidFill>
            </a:endParaRPr>
          </a:p>
        </p:txBody>
      </p:sp>
      <p:sp>
        <p:nvSpPr>
          <p:cNvPr id="39949" name="Slide Number Placeholder 19"/>
          <p:cNvSpPr>
            <a:spLocks noGrp="1"/>
          </p:cNvSpPr>
          <p:nvPr>
            <p:ph type="sldNum" sz="quarter" idx="12"/>
          </p:nvPr>
        </p:nvSpPr>
        <p:spPr>
          <a:noFill/>
        </p:spPr>
        <p:txBody>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0" fontAlgn="base" hangingPunct="0">
              <a:lnSpc>
                <a:spcPct val="100000"/>
              </a:lnSpc>
              <a:spcBef>
                <a:spcPct val="0"/>
              </a:spcBef>
              <a:spcAft>
                <a:spcPct val="0"/>
              </a:spcAft>
              <a:buClrTx/>
              <a:buSzTx/>
              <a:buNone/>
            </a:pPr>
            <a:r>
              <a:rPr lang="en-US" altLang="en-US" sz="1200">
                <a:solidFill>
                  <a:srgbClr val="000000"/>
                </a:solidFill>
                <a:latin typeface="Tahoma" panose="020B0604030504040204" pitchFamily="34" charset="0"/>
              </a:rPr>
              <a:t>3-</a:t>
            </a:r>
            <a:fld id="{D246EEF5-D193-4895-9296-1FDA1FB7D6A2}" type="slidenum">
              <a:rPr lang="en-US" altLang="en-US" sz="1200">
                <a:solidFill>
                  <a:srgbClr val="000000"/>
                </a:solidFill>
                <a:latin typeface="Tahoma" panose="020B0604030504040204" pitchFamily="34" charset="0"/>
              </a:rPr>
              <a:pPr eaLnBrk="0" fontAlgn="base" hangingPunct="0">
                <a:lnSpc>
                  <a:spcPct val="100000"/>
                </a:lnSpc>
                <a:spcBef>
                  <a:spcPct val="0"/>
                </a:spcBef>
                <a:spcAft>
                  <a:spcPct val="0"/>
                </a:spcAft>
                <a:buClrTx/>
                <a:buSzTx/>
                <a:buNone/>
              </a:pPr>
              <a:t>9</a:t>
            </a:fld>
            <a:endParaRPr lang="en-US" altLang="en-US" sz="1200">
              <a:solidFill>
                <a:srgbClr val="000000"/>
              </a:solidFill>
              <a:latin typeface="Tahoma" panose="020B0604030504040204" pitchFamily="34" charset="0"/>
            </a:endParaRPr>
          </a:p>
        </p:txBody>
      </p:sp>
    </p:spTree>
    <p:extLst>
      <p:ext uri="{BB962C8B-B14F-4D97-AF65-F5344CB8AC3E}">
        <p14:creationId xmlns:p14="http://schemas.microsoft.com/office/powerpoint/2010/main" val="26974211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dissolve">
                                      <p:cBhvr>
                                        <p:cTn id="10" dur="500"/>
                                        <p:tgtEl>
                                          <p:spTgt spid="4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nodeType="afterGroup">
                            <p:stCondLst>
                              <p:cond delay="500"/>
                            </p:stCondLst>
                            <p:childTnLst>
                              <p:par>
                                <p:cTn id="17" presetID="9"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dissolve">
                                      <p:cBhvr>
                                        <p:cTn id="19" dur="500"/>
                                        <p:tgtEl>
                                          <p:spTgt spid="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dissolve">
                                      <p:cBhvr>
                                        <p:cTn id="24" dur="1000"/>
                                        <p:tgtEl>
                                          <p:spTgt spid="1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dissolve">
                                      <p:cBhvr>
                                        <p:cTn id="29" dur="1000"/>
                                        <p:tgtEl>
                                          <p:spTgt spid="1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dissolve">
                                      <p:cBhvr>
                                        <p:cTn id="34"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6" grpId="0"/>
      <p:bldP spid="5" grpId="0" animBg="1"/>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1579</Words>
  <Application>Microsoft Office PowerPoint</Application>
  <PresentationFormat>Widescreen</PresentationFormat>
  <Paragraphs>377</Paragraphs>
  <Slides>24</Slides>
  <Notes>9</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24</vt:i4>
      </vt:variant>
    </vt:vector>
  </HeadingPairs>
  <TitlesOfParts>
    <vt:vector size="37" baseType="lpstr">
      <vt:lpstr>MS PGothic</vt:lpstr>
      <vt:lpstr>MS PGothic</vt:lpstr>
      <vt:lpstr>Arial</vt:lpstr>
      <vt:lpstr>Calibri</vt:lpstr>
      <vt:lpstr>Calibri Light</vt:lpstr>
      <vt:lpstr>Comic Sans MS</vt:lpstr>
      <vt:lpstr>Courier New</vt:lpstr>
      <vt:lpstr>Gill Sans MT</vt:lpstr>
      <vt:lpstr>Tahoma</vt:lpstr>
      <vt:lpstr>Times New Roman</vt:lpstr>
      <vt:lpstr>Wingdings</vt:lpstr>
      <vt:lpstr>Default Design</vt:lpstr>
      <vt:lpstr>1_Office Theme</vt:lpstr>
      <vt:lpstr>Chapter 3 outline</vt:lpstr>
      <vt:lpstr>UDP: User Datagram Protocol [RFC 768]</vt:lpstr>
      <vt:lpstr>PowerPoint Presentation</vt:lpstr>
      <vt:lpstr>PowerPoint Presentation</vt:lpstr>
      <vt:lpstr>PowerPoint Presentation</vt:lpstr>
      <vt:lpstr>PowerPoint Presentation</vt:lpstr>
      <vt:lpstr>PowerPoint Presentation</vt:lpstr>
      <vt:lpstr>UDP: segment header</vt:lpstr>
      <vt:lpstr>UDP checksum</vt:lpstr>
      <vt:lpstr>UDP checksum</vt:lpstr>
      <vt:lpstr>Internet checksum: example</vt:lpstr>
      <vt:lpstr>PowerPoint Presentation</vt:lpstr>
      <vt:lpstr>Checksum example</vt:lpstr>
      <vt:lpstr>Chapter 3 outline</vt:lpstr>
      <vt:lpstr>Principles of reliable data transfer</vt:lpstr>
      <vt:lpstr>Principles of reliable data transfer</vt:lpstr>
      <vt:lpstr>Principles of reliable data transfer</vt:lpstr>
      <vt:lpstr>PowerPoint Presentation</vt:lpstr>
      <vt:lpstr>Principles of reliable data transfer</vt:lpstr>
      <vt:lpstr>Principles of reliable data transfer</vt:lpstr>
      <vt:lpstr>Principles of reliable data transfer</vt:lpstr>
      <vt:lpstr>Reliable data transfer: getting started</vt:lpstr>
      <vt:lpstr>Reliable data transfer: getting started</vt:lpstr>
      <vt:lpstr>rdt1.0: reliable transfer over a reliable channel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outline</dc:title>
  <dc:creator>Sougata SEN</dc:creator>
  <cp:lastModifiedBy>Sougata SEN</cp:lastModifiedBy>
  <cp:revision>1</cp:revision>
  <dcterms:created xsi:type="dcterms:W3CDTF">2024-02-06T06:26:04Z</dcterms:created>
  <dcterms:modified xsi:type="dcterms:W3CDTF">2024-02-06T06:26:29Z</dcterms:modified>
</cp:coreProperties>
</file>