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ED03E7D3-DC09-4E4F-BB1D-C427186720BF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806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5E1FD3A9-2CE2-43A6-B4B1-5320A1F1D034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34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9B6F10A-49B2-44ED-B229-D7454217A754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53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85B1406E-7FD9-48EB-B7DF-1BC862A6FDC5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19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B99D4CD-4246-4CF0-B761-23DA705A108B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987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B5615A9-ECAA-46D7-9BC1-C65B49376511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66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A6D5866B-39BC-4F6D-8EA6-42F4AC722077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487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2E198CA2-22BC-4D65-BFC6-FCB240F9A1B8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96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00F140A2-56AA-4200-B6F0-B8592BBEFD0D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57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8AD3FD78-6750-411F-B79C-9EDA5E2B7278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69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AC432B39-D7DA-4AA9-9BDB-25C6F44D62CB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16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35851" y="6445250"/>
            <a:ext cx="3860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C08594F3-184E-4653-AD47-150D83E622EC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290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D84F7BB7-542D-471B-B57A-33922A6A722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1" y="1366839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Underlying </a:t>
            </a:r>
            <a:r>
              <a:rPr lang="en-US" dirty="0">
                <a:ea typeface="ＭＳ Ｐゴシック" charset="0"/>
                <a:cs typeface="+mn-cs"/>
              </a:rPr>
              <a:t>channel may flip bits in packet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checksum to detect bit errors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i="1" dirty="0" smtClean="0">
                <a:ea typeface="ＭＳ Ｐゴシック" charset="0"/>
                <a:cs typeface="+mn-cs"/>
              </a:rPr>
              <a:t>The</a:t>
            </a:r>
            <a:r>
              <a:rPr lang="en-US" dirty="0" smtClean="0"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question: how to </a:t>
            </a:r>
            <a:r>
              <a:rPr lang="en-US" dirty="0" smtClean="0">
                <a:ea typeface="ＭＳ Ｐゴシック" charset="0"/>
                <a:cs typeface="+mn-cs"/>
              </a:rPr>
              <a:t>detect and recover </a:t>
            </a:r>
            <a:r>
              <a:rPr lang="en-US" dirty="0">
                <a:ea typeface="ＭＳ Ｐゴシック" charset="0"/>
                <a:cs typeface="+mn-cs"/>
              </a:rPr>
              <a:t>from errors: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received OK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had errors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sender retransmits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on receipt of NAK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new mechanisms in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rdt2.0</a:t>
            </a:r>
            <a:r>
              <a:rPr lang="en-US" dirty="0">
                <a:ea typeface="ＭＳ Ｐゴシック" charset="0"/>
                <a:cs typeface="+mn-cs"/>
              </a:rPr>
              <a:t> (beyond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rdt1.0</a:t>
            </a:r>
            <a:r>
              <a:rPr lang="en-US" dirty="0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receiver feedback: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 (ACK,NAK) </a:t>
            </a:r>
            <a:r>
              <a:rPr lang="en-US" dirty="0" err="1">
                <a:ea typeface="ＭＳ Ｐゴシック" charset="0"/>
              </a:rPr>
              <a:t>rcvr</a:t>
            </a:r>
            <a:r>
              <a:rPr lang="en-US" dirty="0">
                <a:ea typeface="ＭＳ Ｐゴシック" charset="0"/>
              </a:rPr>
              <a:t>-&gt;sender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2057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pic>
        <p:nvPicPr>
          <p:cNvPr id="54278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871539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Rectangle 9"/>
          <p:cNvSpPr>
            <a:spLocks noChangeArrowheads="1"/>
          </p:cNvSpPr>
          <p:nvPr/>
        </p:nvSpPr>
        <p:spPr bwMode="auto">
          <a:xfrm>
            <a:off x="1509713" y="2852738"/>
            <a:ext cx="9144001" cy="3784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4280" name="Text Box 10"/>
          <p:cNvSpPr txBox="1">
            <a:spLocks noChangeArrowheads="1"/>
          </p:cNvSpPr>
          <p:nvPr/>
        </p:nvSpPr>
        <p:spPr bwMode="auto">
          <a:xfrm>
            <a:off x="3205927" y="3678238"/>
            <a:ext cx="619131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>
                <a:solidFill>
                  <a:srgbClr val="CC0000"/>
                </a:solidFill>
              </a:rPr>
              <a:t>How do humans recover from </a:t>
            </a:r>
            <a:r>
              <a:rPr lang="ja-JP" altLang="en-US" i="1">
                <a:solidFill>
                  <a:srgbClr val="CC0000"/>
                </a:solidFill>
              </a:rPr>
              <a:t>“</a:t>
            </a:r>
            <a:r>
              <a:rPr lang="en-US" altLang="ja-JP" i="1">
                <a:solidFill>
                  <a:srgbClr val="CC0000"/>
                </a:solidFill>
              </a:rPr>
              <a:t>errors</a:t>
            </a:r>
            <a:r>
              <a:rPr lang="ja-JP" altLang="en-US" i="1">
                <a:solidFill>
                  <a:srgbClr val="CC0000"/>
                </a:solidFill>
              </a:rPr>
              <a:t>”</a:t>
            </a:r>
            <a:endParaRPr lang="en-US" altLang="ja-JP" i="1">
              <a:solidFill>
                <a:srgbClr val="CC0000"/>
              </a:solidFill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>
                <a:solidFill>
                  <a:srgbClr val="CC0000"/>
                </a:solidFill>
              </a:rPr>
              <a:t>during conversation?</a:t>
            </a:r>
          </a:p>
        </p:txBody>
      </p:sp>
    </p:spTree>
    <p:extLst>
      <p:ext uri="{BB962C8B-B14F-4D97-AF65-F5344CB8AC3E}">
        <p14:creationId xmlns:p14="http://schemas.microsoft.com/office/powerpoint/2010/main" val="19747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34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108A7EB9-C3A8-49AF-8DC6-7B9272A26E30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6349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922339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12950" y="230189"/>
            <a:ext cx="7772400" cy="985837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rdt2.2: a NAK-free protocol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3100" y="1581150"/>
            <a:ext cx="8064500" cy="274955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same functionality as rdt2.1, using ACKs only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instead of NAK, receiver sends ACK for last pkt received OK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receiver must </a:t>
            </a:r>
            <a:r>
              <a:rPr lang="en-US" i="1">
                <a:ea typeface="ＭＳ Ｐゴシック" charset="0"/>
              </a:rPr>
              <a:t>explicitly</a:t>
            </a:r>
            <a:r>
              <a:rPr lang="en-US">
                <a:ea typeface="ＭＳ Ｐゴシック" charset="0"/>
              </a:rPr>
              <a:t> include seq # of pkt being ACKed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duplicate ACK at sender results in same action as NAK: </a:t>
            </a:r>
            <a:r>
              <a:rPr lang="en-US" i="1">
                <a:ea typeface="ＭＳ Ｐゴシック" charset="0"/>
                <a:cs typeface="+mn-cs"/>
              </a:rPr>
              <a:t>retransmit current pkt</a:t>
            </a: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7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CF56F04D-4063-4A58-AE9E-5A4FCBFE1BED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64516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804864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973263" y="174626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rdt2.2: sender, receiver fragments</a:t>
            </a:r>
          </a:p>
        </p:txBody>
      </p:sp>
      <p:grpSp>
        <p:nvGrpSpPr>
          <p:cNvPr id="64518" name="Group 3"/>
          <p:cNvGrpSpPr>
            <a:grpSpLocks/>
          </p:cNvGrpSpPr>
          <p:nvPr/>
        </p:nvGrpSpPr>
        <p:grpSpPr bwMode="auto">
          <a:xfrm>
            <a:off x="3951288" y="1238251"/>
            <a:ext cx="6508750" cy="2841625"/>
            <a:chOff x="1529" y="780"/>
            <a:chExt cx="4100" cy="1790"/>
          </a:xfrm>
        </p:grpSpPr>
        <p:grpSp>
          <p:nvGrpSpPr>
            <p:cNvPr id="64536" name="Group 4"/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64553" name="Oval 5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4554" name="Text Box 6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Wait for call 0 from above</a:t>
                </a:r>
                <a:endPara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4537" name="Text Box 7"/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sndpkt = make_pkt(0, data, checksum)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udt_send(sndpkt)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38" name="Text Box 8"/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rdt_send(data)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39" name="Line 9"/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4540" name="Line 10"/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4541" name="Freeform 11"/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4542" name="Freeform 12"/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4543" name="Text Box 13"/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udt_send(sndpkt)</a:t>
              </a:r>
              <a:endPara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44" name="Text Box 14"/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rdt_rcv(rcvpkt) &amp;&amp;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( corrupt(rcvpkt) ||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  </a:t>
              </a: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isACK(rcvpkt,1)</a:t>
              </a: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 )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45" name="Line 15"/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4546" name="Freeform 16"/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4547" name="Text Box 17"/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rdt_rcv(rcvpkt) 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&amp;&amp; notcorrupt(rcvpkt)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&amp;&amp; </a:t>
              </a: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isACK(rcvpkt,0)</a:t>
              </a: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48" name="Line 18"/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64549" name="Group 19"/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64551" name="Oval 20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4552" name="Text Box 21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Wait for ACK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4550" name="Text Box 22"/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99"/>
                  </a:solidFill>
                  <a:latin typeface="Tahoma" panose="020B0604030504040204" pitchFamily="34" charset="0"/>
                </a:rPr>
                <a:t>sender FSM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99"/>
                  </a:solidFill>
                  <a:latin typeface="Tahoma" panose="020B0604030504040204" pitchFamily="34" charset="0"/>
                </a:rPr>
                <a:t>fragment</a:t>
              </a:r>
            </a:p>
          </p:txBody>
        </p:sp>
      </p:grpSp>
      <p:sp>
        <p:nvSpPr>
          <p:cNvPr id="64519" name="Line 23"/>
          <p:cNvSpPr>
            <a:spLocks noChangeShapeType="1"/>
          </p:cNvSpPr>
          <p:nvPr/>
        </p:nvSpPr>
        <p:spPr bwMode="auto">
          <a:xfrm>
            <a:off x="2189164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46136" name="Group 24"/>
          <p:cNvGrpSpPr>
            <a:grpSpLocks/>
          </p:cNvGrpSpPr>
          <p:nvPr/>
        </p:nvGrpSpPr>
        <p:grpSpPr bwMode="auto">
          <a:xfrm>
            <a:off x="1524000" y="3824289"/>
            <a:ext cx="7234238" cy="2535237"/>
            <a:chOff x="0" y="2409"/>
            <a:chExt cx="4557" cy="1597"/>
          </a:xfrm>
        </p:grpSpPr>
        <p:sp>
          <p:nvSpPr>
            <p:cNvPr id="64521" name="Text Box 25"/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rdt_rcv(rcvpkt) &amp;&amp; notcorrupt(rcvpkt)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  &amp;&amp; has_seq1(rcvpkt) 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22" name="Text Box 26"/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extract(rcvpkt,data)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deliver_data(data)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sndpkt = make_pkt(ACK1, chksum)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udt_send(sndpkt)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4523" name="Group 27"/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64525" name="Group 28"/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64534" name="Oval 29"/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453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Wait for </a:t>
                  </a:r>
                </a:p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 from below</a:t>
                  </a:r>
                  <a:endParaRPr lang="en-US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526" name="Freeform 31"/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4527" name="Freeform 32"/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4528" name="Line 33"/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4529" name="Freeform 34"/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0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4530" name="Line 35"/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4531" name="Text Box 36"/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rdt_rcv(rcvpkt) &amp;&amp;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(corrupt(rcvpkt) ||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</a:t>
                </a:r>
                <a:r>
                  <a:rPr lang="en-US" altLang="en-U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has_seq1(rcvpkt))</a:t>
                </a:r>
                <a:endParaRPr lang="en-US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32" name="Text Box 37"/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udt_send(sndpkt)</a:t>
                </a:r>
                <a:endParaRPr lang="en-US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33" name="Text Box 38"/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2000">
                    <a:solidFill>
                      <a:srgbClr val="000099"/>
                    </a:solidFill>
                    <a:latin typeface="Tahoma" panose="020B0604030504040204" pitchFamily="34" charset="0"/>
                  </a:rPr>
                  <a:t>receiver FSM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2000">
                    <a:solidFill>
                      <a:srgbClr val="000099"/>
                    </a:solidFill>
                    <a:latin typeface="Tahoma" panose="020B0604030504040204" pitchFamily="34" charset="0"/>
                  </a:rPr>
                  <a:t>fragment</a:t>
                </a:r>
              </a:p>
            </p:txBody>
          </p:sp>
        </p:grpSp>
        <p:sp>
          <p:nvSpPr>
            <p:cNvPr id="64524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9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749E4DF4-46B9-4C41-AF27-34B9467E5C6D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219076"/>
            <a:ext cx="7772400" cy="963613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rdt3.0: channels with errors </a:t>
            </a:r>
            <a:r>
              <a:rPr lang="en-US" sz="3600" i="1">
                <a:ea typeface="ＭＳ Ｐゴシック" charset="0"/>
                <a:cs typeface="+mj-cs"/>
              </a:rPr>
              <a:t>and</a:t>
            </a:r>
            <a:r>
              <a:rPr lang="en-US" sz="3600">
                <a:ea typeface="ＭＳ Ｐゴシック" charset="0"/>
                <a:cs typeface="+mj-cs"/>
              </a:rPr>
              <a:t> loss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 smtClean="0">
                <a:solidFill>
                  <a:srgbClr val="CC0000"/>
                </a:solidFill>
              </a:rPr>
              <a:t>new assumption:</a:t>
            </a:r>
            <a:r>
              <a:rPr lang="en-US" altLang="en-US" smtClean="0"/>
              <a:t> underlying channel can also lose packets (data, ACKs)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checksum, seq. #, ACKs, retransmissions will be of help …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00200"/>
            <a:ext cx="409575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 smtClean="0">
                <a:solidFill>
                  <a:srgbClr val="CC0000"/>
                </a:solidFill>
              </a:rPr>
              <a:t>approach:</a:t>
            </a:r>
            <a:r>
              <a:rPr lang="en-US" altLang="en-US" smtClean="0"/>
              <a:t> sender waits </a:t>
            </a:r>
            <a:r>
              <a:rPr lang="ja-JP" altLang="en-US" smtClean="0"/>
              <a:t>“</a:t>
            </a:r>
            <a:r>
              <a:rPr lang="en-US" altLang="ja-JP" smtClean="0"/>
              <a:t>reasonable</a:t>
            </a:r>
            <a:r>
              <a:rPr lang="ja-JP" altLang="en-US" smtClean="0"/>
              <a:t>”</a:t>
            </a:r>
            <a:r>
              <a:rPr lang="en-US" altLang="ja-JP" smtClean="0"/>
              <a:t> amount of time for ACK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retransmits if no ACK received in this time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if pkt (or ACK) just delayed (not lost):</a:t>
            </a:r>
          </a:p>
          <a:p>
            <a:pPr lvl="1"/>
            <a:r>
              <a:rPr lang="en-US" altLang="en-US" smtClean="0"/>
              <a:t>retransmission will be  duplicate, but seq. #</a:t>
            </a:r>
            <a:r>
              <a:rPr lang="ja-JP" altLang="en-US" smtClean="0"/>
              <a:t>’</a:t>
            </a:r>
            <a:r>
              <a:rPr lang="en-US" altLang="ja-JP" smtClean="0"/>
              <a:t>s already handles this</a:t>
            </a:r>
            <a:endParaRPr lang="en-US" altLang="ja-JP" sz="2000"/>
          </a:p>
          <a:p>
            <a:pPr lvl="1"/>
            <a:r>
              <a:rPr lang="en-US" altLang="en-US" smtClean="0"/>
              <a:t>receiver must specify seq # of pkt being ACKed</a:t>
            </a:r>
            <a:endParaRPr lang="en-US" altLang="en-US" sz="2000"/>
          </a:p>
          <a:p>
            <a:pPr>
              <a:lnSpc>
                <a:spcPct val="70000"/>
              </a:lnSpc>
            </a:pPr>
            <a:r>
              <a:rPr lang="en-US" altLang="en-US" sz="2400"/>
              <a:t>requires countdown timer</a:t>
            </a:r>
          </a:p>
        </p:txBody>
      </p:sp>
      <p:pic>
        <p:nvPicPr>
          <p:cNvPr id="6554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8794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9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959D50BB-0F7B-4041-A003-94D12A6420BA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6" y="242888"/>
            <a:ext cx="3560763" cy="89376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rdt3.0 sender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66565" name="Text Box 3"/>
          <p:cNvSpPr txBox="1">
            <a:spLocks noChangeArrowheads="1"/>
          </p:cNvSpPr>
          <p:nvPr/>
        </p:nvSpPr>
        <p:spPr bwMode="auto">
          <a:xfrm>
            <a:off x="4543425" y="1384301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sndpkt = make_pkt(0,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4584701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rdt_send(data)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7" name="Line 5"/>
          <p:cNvSpPr>
            <a:spLocks noChangeShapeType="1"/>
          </p:cNvSpPr>
          <p:nvPr/>
        </p:nvSpPr>
        <p:spPr bwMode="auto">
          <a:xfrm>
            <a:off x="4686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68" name="Line 6"/>
          <p:cNvSpPr>
            <a:spLocks noChangeShapeType="1"/>
          </p:cNvSpPr>
          <p:nvPr/>
        </p:nvSpPr>
        <p:spPr bwMode="auto">
          <a:xfrm>
            <a:off x="4273551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66569" name="Group 7"/>
          <p:cNvGrpSpPr>
            <a:grpSpLocks/>
          </p:cNvGrpSpPr>
          <p:nvPr/>
        </p:nvGrpSpPr>
        <p:grpSpPr bwMode="auto">
          <a:xfrm>
            <a:off x="6884988" y="2090739"/>
            <a:ext cx="889000" cy="865187"/>
            <a:chOff x="445" y="1273"/>
            <a:chExt cx="560" cy="545"/>
          </a:xfrm>
        </p:grpSpPr>
        <p:sp>
          <p:nvSpPr>
            <p:cNvPr id="66617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6618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Wait for ACK0</a:t>
              </a:r>
              <a:endPara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6570" name="Freeform 10"/>
          <p:cNvSpPr>
            <a:spLocks/>
          </p:cNvSpPr>
          <p:nvPr/>
        </p:nvSpPr>
        <p:spPr bwMode="auto">
          <a:xfrm flipV="1">
            <a:off x="4908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71" name="Freeform 11"/>
          <p:cNvSpPr>
            <a:spLocks/>
          </p:cNvSpPr>
          <p:nvPr/>
        </p:nvSpPr>
        <p:spPr bwMode="auto">
          <a:xfrm>
            <a:off x="7593014" y="1674813"/>
            <a:ext cx="871537" cy="666750"/>
          </a:xfrm>
          <a:custGeom>
            <a:avLst/>
            <a:gdLst>
              <a:gd name="T0" fmla="*/ 0 w 549"/>
              <a:gd name="T1" fmla="*/ 2147483646 h 420"/>
              <a:gd name="T2" fmla="*/ 2147483646 w 549"/>
              <a:gd name="T3" fmla="*/ 2147483646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8005764" y="1196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isACK(rcvpkt,1) )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8215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66574" name="Group 14"/>
          <p:cNvGrpSpPr>
            <a:grpSpLocks/>
          </p:cNvGrpSpPr>
          <p:nvPr/>
        </p:nvGrpSpPr>
        <p:grpSpPr bwMode="auto">
          <a:xfrm>
            <a:off x="6977064" y="4005263"/>
            <a:ext cx="1189037" cy="850900"/>
            <a:chOff x="4090" y="3230"/>
            <a:chExt cx="749" cy="536"/>
          </a:xfrm>
        </p:grpSpPr>
        <p:sp>
          <p:nvSpPr>
            <p:cNvPr id="66615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6616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call 1 from above</a:t>
              </a:r>
              <a:endPara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6575" name="Freeform 17"/>
          <p:cNvSpPr>
            <a:spLocks/>
          </p:cNvSpPr>
          <p:nvPr/>
        </p:nvSpPr>
        <p:spPr bwMode="auto">
          <a:xfrm rot="16200000" flipV="1">
            <a:off x="3664745" y="3402807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76" name="Freeform 18"/>
          <p:cNvSpPr>
            <a:spLocks/>
          </p:cNvSpPr>
          <p:nvPr/>
        </p:nvSpPr>
        <p:spPr bwMode="auto">
          <a:xfrm>
            <a:off x="4894264" y="4738689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77" name="Freeform 19"/>
          <p:cNvSpPr>
            <a:spLocks/>
          </p:cNvSpPr>
          <p:nvPr/>
        </p:nvSpPr>
        <p:spPr bwMode="auto">
          <a:xfrm rot="5400000" flipH="1" flipV="1">
            <a:off x="7135020" y="3328195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78" name="Text Box 20"/>
          <p:cNvSpPr txBox="1">
            <a:spLocks noChangeArrowheads="1"/>
          </p:cNvSpPr>
          <p:nvPr/>
        </p:nvSpPr>
        <p:spPr bwMode="auto">
          <a:xfrm>
            <a:off x="4840289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sndpkt = make_pkt(1,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79" name="Text Box 21"/>
          <p:cNvSpPr txBox="1">
            <a:spLocks noChangeArrowheads="1"/>
          </p:cNvSpPr>
          <p:nvPr/>
        </p:nvSpPr>
        <p:spPr bwMode="auto">
          <a:xfrm>
            <a:off x="4840289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rdt_send(data)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80" name="Line 22"/>
          <p:cNvSpPr>
            <a:spLocks noChangeShapeType="1"/>
          </p:cNvSpPr>
          <p:nvPr/>
        </p:nvSpPr>
        <p:spPr bwMode="auto">
          <a:xfrm>
            <a:off x="4959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81" name="Text Box 23"/>
          <p:cNvSpPr txBox="1">
            <a:spLocks noChangeArrowheads="1"/>
          </p:cNvSpPr>
          <p:nvPr/>
        </p:nvSpPr>
        <p:spPr bwMode="auto">
          <a:xfrm>
            <a:off x="7804151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&amp;&amp; isACK(rcvpkt,0)</a:t>
            </a: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82" name="Line 24"/>
          <p:cNvSpPr>
            <a:spLocks noChangeShapeType="1"/>
          </p:cNvSpPr>
          <p:nvPr/>
        </p:nvSpPr>
        <p:spPr bwMode="auto">
          <a:xfrm>
            <a:off x="7920039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83" name="Text Box 25"/>
          <p:cNvSpPr txBox="1">
            <a:spLocks noChangeArrowheads="1"/>
          </p:cNvSpPr>
          <p:nvPr/>
        </p:nvSpPr>
        <p:spPr bwMode="auto">
          <a:xfrm>
            <a:off x="2814639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isACK(rcvpkt,0) )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84" name="Line 26"/>
          <p:cNvSpPr>
            <a:spLocks noChangeShapeType="1"/>
          </p:cNvSpPr>
          <p:nvPr/>
        </p:nvSpPr>
        <p:spPr bwMode="auto">
          <a:xfrm>
            <a:off x="2917826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85" name="Text Box 27"/>
          <p:cNvSpPr txBox="1">
            <a:spLocks noChangeArrowheads="1"/>
          </p:cNvSpPr>
          <p:nvPr/>
        </p:nvSpPr>
        <p:spPr bwMode="auto">
          <a:xfrm>
            <a:off x="2432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&amp;&amp; isACK(rcvpkt,1)</a:t>
            </a: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86" name="Line 28"/>
          <p:cNvSpPr>
            <a:spLocks noChangeShapeType="1"/>
          </p:cNvSpPr>
          <p:nvPr/>
        </p:nvSpPr>
        <p:spPr bwMode="auto">
          <a:xfrm>
            <a:off x="2559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87" name="Text Box 29"/>
          <p:cNvSpPr txBox="1">
            <a:spLocks noChangeArrowheads="1"/>
          </p:cNvSpPr>
          <p:nvPr/>
        </p:nvSpPr>
        <p:spPr bwMode="auto">
          <a:xfrm>
            <a:off x="7824789" y="3798889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stop_timer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88" name="Text Box 30"/>
          <p:cNvSpPr txBox="1">
            <a:spLocks noChangeArrowheads="1"/>
          </p:cNvSpPr>
          <p:nvPr/>
        </p:nvSpPr>
        <p:spPr bwMode="auto">
          <a:xfrm>
            <a:off x="2424114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stop_timer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89" name="Freeform 31"/>
          <p:cNvSpPr>
            <a:spLocks/>
          </p:cNvSpPr>
          <p:nvPr/>
        </p:nvSpPr>
        <p:spPr bwMode="auto">
          <a:xfrm>
            <a:off x="7762876" y="2338389"/>
            <a:ext cx="461963" cy="682625"/>
          </a:xfrm>
          <a:custGeom>
            <a:avLst/>
            <a:gdLst>
              <a:gd name="T0" fmla="*/ 0 w 291"/>
              <a:gd name="T1" fmla="*/ 2147483646 h 430"/>
              <a:gd name="T2" fmla="*/ 2147483646 w 291"/>
              <a:gd name="T3" fmla="*/ 2147483646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90" name="Text Box 32"/>
          <p:cNvSpPr txBox="1">
            <a:spLocks noChangeArrowheads="1"/>
          </p:cNvSpPr>
          <p:nvPr/>
        </p:nvSpPr>
        <p:spPr bwMode="auto">
          <a:xfrm>
            <a:off x="8094664" y="2516189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91" name="Text Box 33"/>
          <p:cNvSpPr txBox="1">
            <a:spLocks noChangeArrowheads="1"/>
          </p:cNvSpPr>
          <p:nvPr/>
        </p:nvSpPr>
        <p:spPr bwMode="auto">
          <a:xfrm>
            <a:off x="8116889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timeout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92" name="Line 34"/>
          <p:cNvSpPr>
            <a:spLocks noChangeShapeType="1"/>
          </p:cNvSpPr>
          <p:nvPr/>
        </p:nvSpPr>
        <p:spPr bwMode="auto">
          <a:xfrm>
            <a:off x="8205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93" name="Freeform 35"/>
          <p:cNvSpPr>
            <a:spLocks/>
          </p:cNvSpPr>
          <p:nvPr/>
        </p:nvSpPr>
        <p:spPr bwMode="auto">
          <a:xfrm>
            <a:off x="3754438" y="4702176"/>
            <a:ext cx="692150" cy="631825"/>
          </a:xfrm>
          <a:custGeom>
            <a:avLst/>
            <a:gdLst>
              <a:gd name="T0" fmla="*/ 2147483646 w 436"/>
              <a:gd name="T1" fmla="*/ 2147483646 h 398"/>
              <a:gd name="T2" fmla="*/ 2147483646 w 436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94" name="Freeform 36"/>
          <p:cNvSpPr>
            <a:spLocks/>
          </p:cNvSpPr>
          <p:nvPr/>
        </p:nvSpPr>
        <p:spPr bwMode="auto">
          <a:xfrm>
            <a:off x="3554413" y="4413250"/>
            <a:ext cx="571500" cy="420688"/>
          </a:xfrm>
          <a:custGeom>
            <a:avLst/>
            <a:gdLst>
              <a:gd name="T0" fmla="*/ 2147483646 w 900"/>
              <a:gd name="T1" fmla="*/ 2147483646 h 662"/>
              <a:gd name="T2" fmla="*/ 2147483646 w 900"/>
              <a:gd name="T3" fmla="*/ 2147483646 h 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95" name="Text Box 37"/>
          <p:cNvSpPr txBox="1">
            <a:spLocks noChangeArrowheads="1"/>
          </p:cNvSpPr>
          <p:nvPr/>
        </p:nvSpPr>
        <p:spPr bwMode="auto">
          <a:xfrm>
            <a:off x="2152650" y="4460876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96" name="Text Box 38"/>
          <p:cNvSpPr txBox="1">
            <a:spLocks noChangeArrowheads="1"/>
          </p:cNvSpPr>
          <p:nvPr/>
        </p:nvSpPr>
        <p:spPr bwMode="auto">
          <a:xfrm>
            <a:off x="2166939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timeout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97" name="Line 39"/>
          <p:cNvSpPr>
            <a:spLocks noChangeShapeType="1"/>
          </p:cNvSpPr>
          <p:nvPr/>
        </p:nvSpPr>
        <p:spPr bwMode="auto">
          <a:xfrm>
            <a:off x="2270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98" name="Freeform 40"/>
          <p:cNvSpPr>
            <a:spLocks/>
          </p:cNvSpPr>
          <p:nvPr/>
        </p:nvSpPr>
        <p:spPr bwMode="auto">
          <a:xfrm>
            <a:off x="7950200" y="4373564"/>
            <a:ext cx="579438" cy="890587"/>
          </a:xfrm>
          <a:custGeom>
            <a:avLst/>
            <a:gdLst>
              <a:gd name="T0" fmla="*/ 2147483646 w 322"/>
              <a:gd name="T1" fmla="*/ 2147483646 h 483"/>
              <a:gd name="T2" fmla="*/ 0 w 322"/>
              <a:gd name="T3" fmla="*/ 2147483646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99" name="Text Box 41"/>
          <p:cNvSpPr txBox="1">
            <a:spLocks noChangeArrowheads="1"/>
          </p:cNvSpPr>
          <p:nvPr/>
        </p:nvSpPr>
        <p:spPr bwMode="auto">
          <a:xfrm>
            <a:off x="2560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rdt_rcv(rcvpkt)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6600" name="Group 42"/>
          <p:cNvGrpSpPr>
            <a:grpSpLocks/>
          </p:cNvGrpSpPr>
          <p:nvPr/>
        </p:nvGrpSpPr>
        <p:grpSpPr bwMode="auto">
          <a:xfrm>
            <a:off x="3943350" y="2135188"/>
            <a:ext cx="1189038" cy="850900"/>
            <a:chOff x="4090" y="3230"/>
            <a:chExt cx="749" cy="536"/>
          </a:xfrm>
        </p:grpSpPr>
        <p:sp>
          <p:nvSpPr>
            <p:cNvPr id="66613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6614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call 0from above</a:t>
              </a:r>
              <a:endPara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6601" name="Line 45"/>
          <p:cNvSpPr>
            <a:spLocks noChangeShapeType="1"/>
          </p:cNvSpPr>
          <p:nvPr/>
        </p:nvSpPr>
        <p:spPr bwMode="auto">
          <a:xfrm>
            <a:off x="2647951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66602" name="Group 46"/>
          <p:cNvGrpSpPr>
            <a:grpSpLocks/>
          </p:cNvGrpSpPr>
          <p:nvPr/>
        </p:nvGrpSpPr>
        <p:grpSpPr bwMode="auto">
          <a:xfrm>
            <a:off x="4154488" y="3989389"/>
            <a:ext cx="889000" cy="865187"/>
            <a:chOff x="445" y="1273"/>
            <a:chExt cx="560" cy="545"/>
          </a:xfrm>
        </p:grpSpPr>
        <p:sp>
          <p:nvSpPr>
            <p:cNvPr id="66611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6612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Wait for ACK1</a:t>
              </a:r>
              <a:endPara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6603" name="Freeform 49"/>
          <p:cNvSpPr>
            <a:spLocks/>
          </p:cNvSpPr>
          <p:nvPr/>
        </p:nvSpPr>
        <p:spPr bwMode="auto">
          <a:xfrm flipH="1" flipV="1">
            <a:off x="3530600" y="1782764"/>
            <a:ext cx="579438" cy="890587"/>
          </a:xfrm>
          <a:custGeom>
            <a:avLst/>
            <a:gdLst>
              <a:gd name="T0" fmla="*/ 2147483646 w 322"/>
              <a:gd name="T1" fmla="*/ 2147483646 h 483"/>
              <a:gd name="T2" fmla="*/ 0 w 322"/>
              <a:gd name="T3" fmla="*/ 2147483646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604" name="Text Box 50"/>
          <p:cNvSpPr txBox="1">
            <a:spLocks noChangeArrowheads="1"/>
          </p:cNvSpPr>
          <p:nvPr/>
        </p:nvSpPr>
        <p:spPr bwMode="auto">
          <a:xfrm>
            <a:off x="8748713" y="48529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66605" name="Text Box 51"/>
          <p:cNvSpPr txBox="1">
            <a:spLocks noChangeArrowheads="1"/>
          </p:cNvSpPr>
          <p:nvPr/>
        </p:nvSpPr>
        <p:spPr bwMode="auto">
          <a:xfrm>
            <a:off x="8281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rdt_rcv(rcvpkt)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606" name="Line 52"/>
          <p:cNvSpPr>
            <a:spLocks noChangeShapeType="1"/>
          </p:cNvSpPr>
          <p:nvPr/>
        </p:nvSpPr>
        <p:spPr bwMode="auto">
          <a:xfrm>
            <a:off x="8369301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6607" name="Text Box 53"/>
          <p:cNvSpPr txBox="1">
            <a:spLocks noChangeArrowheads="1"/>
          </p:cNvSpPr>
          <p:nvPr/>
        </p:nvSpPr>
        <p:spPr bwMode="auto">
          <a:xfrm>
            <a:off x="8651875" y="18478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66608" name="Text Box 54"/>
          <p:cNvSpPr txBox="1">
            <a:spLocks noChangeArrowheads="1"/>
          </p:cNvSpPr>
          <p:nvPr/>
        </p:nvSpPr>
        <p:spPr bwMode="auto">
          <a:xfrm>
            <a:off x="3000375" y="21240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66609" name="Text Box 55"/>
          <p:cNvSpPr txBox="1">
            <a:spLocks noChangeArrowheads="1"/>
          </p:cNvSpPr>
          <p:nvPr/>
        </p:nvSpPr>
        <p:spPr bwMode="auto">
          <a:xfrm>
            <a:off x="3403600" y="57943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  <p:pic>
        <p:nvPicPr>
          <p:cNvPr id="66610" name="Picture 5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877889"/>
            <a:ext cx="30162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41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8D68C633-283F-4345-9881-A1EAECF7E5E2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1895476" y="1330326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67589" name="Text Box 6"/>
          <p:cNvSpPr txBox="1">
            <a:spLocks noChangeArrowheads="1"/>
          </p:cNvSpPr>
          <p:nvPr/>
        </p:nvSpPr>
        <p:spPr bwMode="auto">
          <a:xfrm>
            <a:off x="4335463" y="1325564"/>
            <a:ext cx="107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4338639" y="2949576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4344989" y="38052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4341814" y="2263776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4338639" y="3175001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4338639" y="4000501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1824038" y="2513013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668463" y="3606801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668463" y="273208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1812925" y="336708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ack1</a:t>
            </a:r>
          </a:p>
        </p:txBody>
      </p:sp>
      <p:sp>
        <p:nvSpPr>
          <p:cNvPr id="67599" name="Text Box 7"/>
          <p:cNvSpPr txBox="1">
            <a:spLocks noChangeArrowheads="1"/>
          </p:cNvSpPr>
          <p:nvPr/>
        </p:nvSpPr>
        <p:spPr bwMode="auto">
          <a:xfrm>
            <a:off x="1657350" y="17700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4333876" y="20526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pkt0</a:t>
            </a:r>
          </a:p>
        </p:txBody>
      </p:sp>
      <p:grpSp>
        <p:nvGrpSpPr>
          <p:cNvPr id="368677" name="Group 37"/>
          <p:cNvGrpSpPr>
            <a:grpSpLocks/>
          </p:cNvGrpSpPr>
          <p:nvPr/>
        </p:nvGrpSpPr>
        <p:grpSpPr bwMode="auto">
          <a:xfrm>
            <a:off x="2873376" y="1839913"/>
            <a:ext cx="1471613" cy="512762"/>
            <a:chOff x="850" y="1159"/>
            <a:chExt cx="927" cy="323"/>
          </a:xfrm>
        </p:grpSpPr>
        <p:sp>
          <p:nvSpPr>
            <p:cNvPr id="67664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665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8683" name="Group 43"/>
          <p:cNvGrpSpPr>
            <a:grpSpLocks/>
          </p:cNvGrpSpPr>
          <p:nvPr/>
        </p:nvGrpSpPr>
        <p:grpSpPr bwMode="auto">
          <a:xfrm>
            <a:off x="2867026" y="3576638"/>
            <a:ext cx="1471613" cy="487362"/>
            <a:chOff x="846" y="2253"/>
            <a:chExt cx="927" cy="307"/>
          </a:xfrm>
        </p:grpSpPr>
        <p:sp>
          <p:nvSpPr>
            <p:cNvPr id="67662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663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2881313" y="2714626"/>
            <a:ext cx="1471612" cy="504825"/>
            <a:chOff x="855" y="1710"/>
            <a:chExt cx="927" cy="318"/>
          </a:xfrm>
        </p:grpSpPr>
        <p:sp>
          <p:nvSpPr>
            <p:cNvPr id="67660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661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grpSp>
        <p:nvGrpSpPr>
          <p:cNvPr id="368680" name="Group 40"/>
          <p:cNvGrpSpPr>
            <a:grpSpLocks/>
          </p:cNvGrpSpPr>
          <p:nvPr/>
        </p:nvGrpSpPr>
        <p:grpSpPr bwMode="auto">
          <a:xfrm>
            <a:off x="2867026" y="3179764"/>
            <a:ext cx="1471613" cy="471487"/>
            <a:chOff x="846" y="2003"/>
            <a:chExt cx="927" cy="297"/>
          </a:xfrm>
        </p:grpSpPr>
        <p:sp>
          <p:nvSpPr>
            <p:cNvPr id="67658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659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</p:grpSp>
      <p:grpSp>
        <p:nvGrpSpPr>
          <p:cNvPr id="368678" name="Group 38"/>
          <p:cNvGrpSpPr>
            <a:grpSpLocks/>
          </p:cNvGrpSpPr>
          <p:nvPr/>
        </p:nvGrpSpPr>
        <p:grpSpPr bwMode="auto">
          <a:xfrm>
            <a:off x="2859088" y="2339976"/>
            <a:ext cx="1471612" cy="455613"/>
            <a:chOff x="841" y="1474"/>
            <a:chExt cx="927" cy="287"/>
          </a:xfrm>
        </p:grpSpPr>
        <p:sp>
          <p:nvSpPr>
            <p:cNvPr id="67656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657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grpSp>
        <p:nvGrpSpPr>
          <p:cNvPr id="368684" name="Group 44"/>
          <p:cNvGrpSpPr>
            <a:grpSpLocks/>
          </p:cNvGrpSpPr>
          <p:nvPr/>
        </p:nvGrpSpPr>
        <p:grpSpPr bwMode="auto">
          <a:xfrm>
            <a:off x="2852738" y="4032251"/>
            <a:ext cx="1471612" cy="461963"/>
            <a:chOff x="837" y="2540"/>
            <a:chExt cx="927" cy="291"/>
          </a:xfrm>
        </p:grpSpPr>
        <p:sp>
          <p:nvSpPr>
            <p:cNvPr id="67654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655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sp>
        <p:nvSpPr>
          <p:cNvPr id="67607" name="Text Box 45"/>
          <p:cNvSpPr txBox="1">
            <a:spLocks noChangeArrowheads="1"/>
          </p:cNvSpPr>
          <p:nvPr/>
        </p:nvSpPr>
        <p:spPr bwMode="auto">
          <a:xfrm>
            <a:off x="3160714" y="5111751"/>
            <a:ext cx="1252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(a) no loss</a:t>
            </a:r>
          </a:p>
        </p:txBody>
      </p:sp>
      <p:sp>
        <p:nvSpPr>
          <p:cNvPr id="67608" name="Text Box 46"/>
          <p:cNvSpPr txBox="1">
            <a:spLocks noChangeArrowheads="1"/>
          </p:cNvSpPr>
          <p:nvPr/>
        </p:nvSpPr>
        <p:spPr bwMode="auto">
          <a:xfrm>
            <a:off x="6453189" y="1327151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67609" name="Text Box 47"/>
          <p:cNvSpPr txBox="1">
            <a:spLocks noChangeArrowheads="1"/>
          </p:cNvSpPr>
          <p:nvPr/>
        </p:nvSpPr>
        <p:spPr bwMode="auto">
          <a:xfrm>
            <a:off x="8893176" y="1322389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8894764" y="4238626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8902701" y="5080001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8899526" y="2260601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8896351" y="444976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8896351" y="527526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6381750" y="25098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6226175" y="48815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6226175" y="272891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6370638" y="4641851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ack1</a:t>
            </a:r>
          </a:p>
        </p:txBody>
      </p:sp>
      <p:sp>
        <p:nvSpPr>
          <p:cNvPr id="67619" name="Text Box 57"/>
          <p:cNvSpPr txBox="1">
            <a:spLocks noChangeArrowheads="1"/>
          </p:cNvSpPr>
          <p:nvPr/>
        </p:nvSpPr>
        <p:spPr bwMode="auto">
          <a:xfrm>
            <a:off x="6215063" y="176688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8891589" y="204946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pkt0</a:t>
            </a:r>
          </a:p>
        </p:txBody>
      </p:sp>
      <p:grpSp>
        <p:nvGrpSpPr>
          <p:cNvPr id="368699" name="Group 59"/>
          <p:cNvGrpSpPr>
            <a:grpSpLocks/>
          </p:cNvGrpSpPr>
          <p:nvPr/>
        </p:nvGrpSpPr>
        <p:grpSpPr bwMode="auto">
          <a:xfrm>
            <a:off x="7431088" y="1836738"/>
            <a:ext cx="1471612" cy="512762"/>
            <a:chOff x="850" y="1159"/>
            <a:chExt cx="927" cy="323"/>
          </a:xfrm>
        </p:grpSpPr>
        <p:sp>
          <p:nvSpPr>
            <p:cNvPr id="67652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653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8702" name="Group 62"/>
          <p:cNvGrpSpPr>
            <a:grpSpLocks/>
          </p:cNvGrpSpPr>
          <p:nvPr/>
        </p:nvGrpSpPr>
        <p:grpSpPr bwMode="auto">
          <a:xfrm>
            <a:off x="7424738" y="4851401"/>
            <a:ext cx="1471612" cy="487363"/>
            <a:chOff x="846" y="2253"/>
            <a:chExt cx="927" cy="307"/>
          </a:xfrm>
        </p:grpSpPr>
        <p:sp>
          <p:nvSpPr>
            <p:cNvPr id="67650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651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8708" name="Group 68"/>
          <p:cNvGrpSpPr>
            <a:grpSpLocks/>
          </p:cNvGrpSpPr>
          <p:nvPr/>
        </p:nvGrpSpPr>
        <p:grpSpPr bwMode="auto">
          <a:xfrm>
            <a:off x="7424738" y="4454525"/>
            <a:ext cx="1471612" cy="471488"/>
            <a:chOff x="846" y="2003"/>
            <a:chExt cx="927" cy="297"/>
          </a:xfrm>
        </p:grpSpPr>
        <p:sp>
          <p:nvSpPr>
            <p:cNvPr id="67648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649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</p:grpSp>
      <p:grpSp>
        <p:nvGrpSpPr>
          <p:cNvPr id="368711" name="Group 71"/>
          <p:cNvGrpSpPr>
            <a:grpSpLocks/>
          </p:cNvGrpSpPr>
          <p:nvPr/>
        </p:nvGrpSpPr>
        <p:grpSpPr bwMode="auto">
          <a:xfrm>
            <a:off x="7416801" y="2336801"/>
            <a:ext cx="1471613" cy="455613"/>
            <a:chOff x="841" y="1474"/>
            <a:chExt cx="927" cy="287"/>
          </a:xfrm>
        </p:grpSpPr>
        <p:sp>
          <p:nvSpPr>
            <p:cNvPr id="67646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647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grpSp>
        <p:nvGrpSpPr>
          <p:cNvPr id="368714" name="Group 74"/>
          <p:cNvGrpSpPr>
            <a:grpSpLocks/>
          </p:cNvGrpSpPr>
          <p:nvPr/>
        </p:nvGrpSpPr>
        <p:grpSpPr bwMode="auto">
          <a:xfrm>
            <a:off x="7410451" y="5302251"/>
            <a:ext cx="1471613" cy="466725"/>
            <a:chOff x="837" y="2537"/>
            <a:chExt cx="927" cy="294"/>
          </a:xfrm>
        </p:grpSpPr>
        <p:sp>
          <p:nvSpPr>
            <p:cNvPr id="67644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645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Tahoma" panose="020B0604030504040204" pitchFamily="34" charset="0"/>
                </a:rPr>
                <a:t>ack0</a:t>
              </a:r>
            </a:p>
          </p:txBody>
        </p:sp>
      </p:grpSp>
      <p:sp>
        <p:nvSpPr>
          <p:cNvPr id="67626" name="Text Box 78"/>
          <p:cNvSpPr txBox="1">
            <a:spLocks noChangeArrowheads="1"/>
          </p:cNvSpPr>
          <p:nvPr/>
        </p:nvSpPr>
        <p:spPr bwMode="auto">
          <a:xfrm>
            <a:off x="7504114" y="6019801"/>
            <a:ext cx="167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(b) packet loss</a:t>
            </a:r>
          </a:p>
        </p:txBody>
      </p:sp>
      <p:grpSp>
        <p:nvGrpSpPr>
          <p:cNvPr id="368721" name="Group 81"/>
          <p:cNvGrpSpPr>
            <a:grpSpLocks/>
          </p:cNvGrpSpPr>
          <p:nvPr/>
        </p:nvGrpSpPr>
        <p:grpSpPr bwMode="auto">
          <a:xfrm>
            <a:off x="7439025" y="2711450"/>
            <a:ext cx="1157288" cy="738188"/>
            <a:chOff x="3726" y="1687"/>
            <a:chExt cx="729" cy="465"/>
          </a:xfrm>
        </p:grpSpPr>
        <p:sp>
          <p:nvSpPr>
            <p:cNvPr id="67640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641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  <p:sp>
          <p:nvSpPr>
            <p:cNvPr id="67642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67643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 i="1">
                  <a:solidFill>
                    <a:srgbClr val="FF0000"/>
                  </a:solidFill>
                  <a:latin typeface="Tahoma" panose="020B0604030504040204" pitchFamily="34" charset="0"/>
                </a:rPr>
                <a:t>loss</a:t>
              </a:r>
            </a:p>
          </p:txBody>
        </p:sp>
      </p:grpSp>
      <p:grpSp>
        <p:nvGrpSpPr>
          <p:cNvPr id="368726" name="Group 86"/>
          <p:cNvGrpSpPr>
            <a:grpSpLocks/>
          </p:cNvGrpSpPr>
          <p:nvPr/>
        </p:nvGrpSpPr>
        <p:grpSpPr bwMode="auto">
          <a:xfrm>
            <a:off x="7319964" y="3014663"/>
            <a:ext cx="122237" cy="1033462"/>
            <a:chOff x="3651" y="1878"/>
            <a:chExt cx="78" cy="963"/>
          </a:xfrm>
        </p:grpSpPr>
        <p:sp>
          <p:nvSpPr>
            <p:cNvPr id="67637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638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639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68728" name="Group 88"/>
          <p:cNvGrpSpPr>
            <a:grpSpLocks/>
          </p:cNvGrpSpPr>
          <p:nvPr/>
        </p:nvGrpSpPr>
        <p:grpSpPr bwMode="auto">
          <a:xfrm>
            <a:off x="7448551" y="4003676"/>
            <a:ext cx="1471613" cy="504825"/>
            <a:chOff x="855" y="1710"/>
            <a:chExt cx="927" cy="318"/>
          </a:xfrm>
        </p:grpSpPr>
        <p:sp>
          <p:nvSpPr>
            <p:cNvPr id="67635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636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grpSp>
        <p:nvGrpSpPr>
          <p:cNvPr id="368732" name="Group 92"/>
          <p:cNvGrpSpPr>
            <a:grpSpLocks/>
          </p:cNvGrpSpPr>
          <p:nvPr/>
        </p:nvGrpSpPr>
        <p:grpSpPr bwMode="auto">
          <a:xfrm>
            <a:off x="6016625" y="3627439"/>
            <a:ext cx="1377950" cy="731837"/>
            <a:chOff x="2802" y="2348"/>
            <a:chExt cx="868" cy="461"/>
          </a:xfrm>
        </p:grpSpPr>
        <p:pic>
          <p:nvPicPr>
            <p:cNvPr id="67633" name="Picture 87" descr="alarm_clock_ring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34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Tahoma" panose="020B0604030504040204" pitchFamily="34" charset="0"/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1901825" y="252414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rdt3.0 in action</a:t>
            </a:r>
          </a:p>
        </p:txBody>
      </p:sp>
      <p:pic>
        <p:nvPicPr>
          <p:cNvPr id="67632" name="Picture 9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6" y="768351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81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4C9FE290-07A9-4697-B353-E44C52B1F42D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5" y="252414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rdt3.0 in action</a:t>
            </a:r>
            <a:endParaRPr lang="en-US">
              <a:ea typeface="ＭＳ Ｐゴシック" charset="0"/>
              <a:cs typeface="+mj-cs"/>
            </a:endParaRPr>
          </a:p>
        </p:txBody>
      </p:sp>
      <p:pic>
        <p:nvPicPr>
          <p:cNvPr id="68613" name="Picture 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6" y="768351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4416426" y="27130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4416426" y="293846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4397375" y="4129088"/>
            <a:ext cx="156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2947988" y="2486026"/>
            <a:ext cx="1471612" cy="504825"/>
            <a:chOff x="855" y="1710"/>
            <a:chExt cx="927" cy="318"/>
          </a:xfrm>
        </p:grpSpPr>
        <p:sp>
          <p:nvSpPr>
            <p:cNvPr id="68717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718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sp>
        <p:nvSpPr>
          <p:cNvPr id="68618" name="Text Box 36"/>
          <p:cNvSpPr txBox="1">
            <a:spLocks noChangeArrowheads="1"/>
          </p:cNvSpPr>
          <p:nvPr/>
        </p:nvSpPr>
        <p:spPr bwMode="auto">
          <a:xfrm>
            <a:off x="1960564" y="1104901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68619" name="Text Box 37"/>
          <p:cNvSpPr txBox="1">
            <a:spLocks noChangeArrowheads="1"/>
          </p:cNvSpPr>
          <p:nvPr/>
        </p:nvSpPr>
        <p:spPr bwMode="auto">
          <a:xfrm>
            <a:off x="4400551" y="1100139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4413251" y="3860801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4410076" y="4857751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4406901" y="2038351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4425951" y="4283076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4403726" y="50530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1889125" y="228758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1733550" y="465931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1733550" y="25066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1878013" y="4419601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ack1</a:t>
            </a:r>
          </a:p>
        </p:txBody>
      </p:sp>
      <p:sp>
        <p:nvSpPr>
          <p:cNvPr id="68629" name="Text Box 47"/>
          <p:cNvSpPr txBox="1">
            <a:spLocks noChangeArrowheads="1"/>
          </p:cNvSpPr>
          <p:nvPr/>
        </p:nvSpPr>
        <p:spPr bwMode="auto">
          <a:xfrm>
            <a:off x="1722438" y="154463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4398964" y="182721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2938463" y="1614488"/>
            <a:ext cx="1471612" cy="512762"/>
            <a:chOff x="850" y="1159"/>
            <a:chExt cx="927" cy="323"/>
          </a:xfrm>
        </p:grpSpPr>
        <p:sp>
          <p:nvSpPr>
            <p:cNvPr id="68715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716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2932113" y="4629151"/>
            <a:ext cx="1471612" cy="487363"/>
            <a:chOff x="846" y="2253"/>
            <a:chExt cx="927" cy="307"/>
          </a:xfrm>
        </p:grpSpPr>
        <p:sp>
          <p:nvSpPr>
            <p:cNvPr id="68713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714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2932113" y="4232275"/>
            <a:ext cx="1471612" cy="471488"/>
            <a:chOff x="846" y="2003"/>
            <a:chExt cx="927" cy="297"/>
          </a:xfrm>
        </p:grpSpPr>
        <p:sp>
          <p:nvSpPr>
            <p:cNvPr id="68711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712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2924176" y="2114551"/>
            <a:ext cx="1471613" cy="455613"/>
            <a:chOff x="841" y="1474"/>
            <a:chExt cx="927" cy="287"/>
          </a:xfrm>
        </p:grpSpPr>
        <p:sp>
          <p:nvSpPr>
            <p:cNvPr id="68709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710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2917826" y="5084763"/>
            <a:ext cx="1471613" cy="461962"/>
            <a:chOff x="837" y="2540"/>
            <a:chExt cx="927" cy="291"/>
          </a:xfrm>
        </p:grpSpPr>
        <p:sp>
          <p:nvSpPr>
            <p:cNvPr id="68707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708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sp>
        <p:nvSpPr>
          <p:cNvPr id="68636" name="Text Box 64"/>
          <p:cNvSpPr txBox="1">
            <a:spLocks noChangeArrowheads="1"/>
          </p:cNvSpPr>
          <p:nvPr/>
        </p:nvSpPr>
        <p:spPr bwMode="auto">
          <a:xfrm>
            <a:off x="2716214" y="5797551"/>
            <a:ext cx="139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3203575" y="2886075"/>
            <a:ext cx="1212850" cy="719138"/>
            <a:chOff x="1324" y="1931"/>
            <a:chExt cx="764" cy="453"/>
          </a:xfrm>
        </p:grpSpPr>
        <p:sp>
          <p:nvSpPr>
            <p:cNvPr id="68703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704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  <p:sp>
          <p:nvSpPr>
            <p:cNvPr id="68705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68706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 i="1">
                  <a:solidFill>
                    <a:srgbClr val="FF0000"/>
                  </a:solidFill>
                  <a:latin typeface="Tahoma" panose="020B0604030504040204" pitchFamily="34" charset="0"/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2827339" y="2792413"/>
            <a:ext cx="122237" cy="1033462"/>
            <a:chOff x="3651" y="1878"/>
            <a:chExt cx="78" cy="963"/>
          </a:xfrm>
        </p:grpSpPr>
        <p:sp>
          <p:nvSpPr>
            <p:cNvPr id="68700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701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702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2955926" y="3781426"/>
            <a:ext cx="1471613" cy="504825"/>
            <a:chOff x="855" y="1710"/>
            <a:chExt cx="927" cy="318"/>
          </a:xfrm>
        </p:grpSpPr>
        <p:sp>
          <p:nvSpPr>
            <p:cNvPr id="68698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699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1524000" y="3405189"/>
            <a:ext cx="1377950" cy="731837"/>
            <a:chOff x="2802" y="2348"/>
            <a:chExt cx="868" cy="461"/>
          </a:xfrm>
        </p:grpSpPr>
        <p:pic>
          <p:nvPicPr>
            <p:cNvPr id="68696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97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Tahoma" panose="020B0604030504040204" pitchFamily="34" charset="0"/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9118601" y="2374901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9118601" y="2600326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9080500" y="3810000"/>
            <a:ext cx="156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7650163" y="2147889"/>
            <a:ext cx="1471612" cy="504825"/>
            <a:chOff x="855" y="1710"/>
            <a:chExt cx="927" cy="318"/>
          </a:xfrm>
        </p:grpSpPr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695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sp>
        <p:nvSpPr>
          <p:cNvPr id="68645" name="Text Box 88"/>
          <p:cNvSpPr txBox="1">
            <a:spLocks noChangeArrowheads="1"/>
          </p:cNvSpPr>
          <p:nvPr/>
        </p:nvSpPr>
        <p:spPr bwMode="auto">
          <a:xfrm>
            <a:off x="6662739" y="766764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68646" name="Text Box 89"/>
          <p:cNvSpPr txBox="1">
            <a:spLocks noChangeArrowheads="1"/>
          </p:cNvSpPr>
          <p:nvPr/>
        </p:nvSpPr>
        <p:spPr bwMode="auto">
          <a:xfrm>
            <a:off x="9102726" y="762001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9096376" y="354171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9109076" y="17002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6591300" y="1949451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6435725" y="2168526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pkt1</a:t>
            </a:r>
          </a:p>
        </p:txBody>
      </p:sp>
      <p:sp>
        <p:nvSpPr>
          <p:cNvPr id="68651" name="Text Box 99"/>
          <p:cNvSpPr txBox="1">
            <a:spLocks noChangeArrowheads="1"/>
          </p:cNvSpPr>
          <p:nvPr/>
        </p:nvSpPr>
        <p:spPr bwMode="auto">
          <a:xfrm>
            <a:off x="6424613" y="1206501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9101139" y="1489076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7640638" y="1276351"/>
            <a:ext cx="1471612" cy="512763"/>
            <a:chOff x="850" y="1159"/>
            <a:chExt cx="927" cy="323"/>
          </a:xfrm>
        </p:grpSpPr>
        <p:sp>
          <p:nvSpPr>
            <p:cNvPr id="68692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693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7626351" y="1776413"/>
            <a:ext cx="1471613" cy="455612"/>
            <a:chOff x="841" y="1474"/>
            <a:chExt cx="927" cy="287"/>
          </a:xfrm>
        </p:grpSpPr>
        <p:sp>
          <p:nvSpPr>
            <p:cNvPr id="68690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691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sp>
        <p:nvSpPr>
          <p:cNvPr id="68655" name="Text Box 116"/>
          <p:cNvSpPr txBox="1">
            <a:spLocks noChangeArrowheads="1"/>
          </p:cNvSpPr>
          <p:nvPr/>
        </p:nvSpPr>
        <p:spPr bwMode="auto">
          <a:xfrm>
            <a:off x="6281738" y="5764213"/>
            <a:ext cx="386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7529514" y="2454276"/>
            <a:ext cx="122237" cy="1033463"/>
            <a:chOff x="3651" y="1878"/>
            <a:chExt cx="78" cy="963"/>
          </a:xfrm>
        </p:grpSpPr>
        <p:sp>
          <p:nvSpPr>
            <p:cNvPr id="68687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688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689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7658101" y="3443289"/>
            <a:ext cx="1471613" cy="504825"/>
            <a:chOff x="855" y="1710"/>
            <a:chExt cx="927" cy="318"/>
          </a:xfrm>
        </p:grpSpPr>
        <p:sp>
          <p:nvSpPr>
            <p:cNvPr id="68685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686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6226175" y="3067050"/>
            <a:ext cx="1377950" cy="731838"/>
            <a:chOff x="2802" y="2348"/>
            <a:chExt cx="868" cy="461"/>
          </a:xfrm>
        </p:grpSpPr>
        <p:pic>
          <p:nvPicPr>
            <p:cNvPr id="68683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84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Tahoma" panose="020B0604030504040204" pitchFamily="34" charset="0"/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8047038" y="2706689"/>
            <a:ext cx="1071562" cy="752475"/>
            <a:chOff x="4081" y="1705"/>
            <a:chExt cx="703" cy="453"/>
          </a:xfrm>
        </p:grpSpPr>
        <p:sp>
          <p:nvSpPr>
            <p:cNvPr id="68680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681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  <p:sp>
          <p:nvSpPr>
            <p:cNvPr id="68682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7548564" y="3251201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6381750" y="3738564"/>
            <a:ext cx="3949700" cy="1698625"/>
            <a:chOff x="3060" y="2355"/>
            <a:chExt cx="2488" cy="674"/>
          </a:xfrm>
        </p:grpSpPr>
        <p:sp>
          <p:nvSpPr>
            <p:cNvPr id="68662" name="Text Box 93"/>
            <p:cNvSpPr txBox="1">
              <a:spLocks noChangeArrowheads="1"/>
            </p:cNvSpPr>
            <p:nvPr/>
          </p:nvSpPr>
          <p:spPr bwMode="auto">
            <a:xfrm>
              <a:off x="4787" y="2491"/>
              <a:ext cx="761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send ack1</a:t>
              </a:r>
            </a:p>
          </p:txBody>
        </p:sp>
        <p:sp>
          <p:nvSpPr>
            <p:cNvPr id="68663" name="Text Box 96"/>
            <p:cNvSpPr txBox="1">
              <a:spLocks noChangeArrowheads="1"/>
            </p:cNvSpPr>
            <p:nvPr/>
          </p:nvSpPr>
          <p:spPr bwMode="auto">
            <a:xfrm>
              <a:off x="3060" y="2712"/>
              <a:ext cx="82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Do nothing</a:t>
              </a:r>
            </a:p>
          </p:txBody>
        </p:sp>
        <p:sp>
          <p:nvSpPr>
            <p:cNvPr id="68664" name="Text Box 98"/>
            <p:cNvSpPr txBox="1">
              <a:spLocks noChangeArrowheads="1"/>
            </p:cNvSpPr>
            <p:nvPr/>
          </p:nvSpPr>
          <p:spPr bwMode="auto">
            <a:xfrm>
              <a:off x="3164" y="2622"/>
              <a:ext cx="64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rcv ack1</a:t>
              </a:r>
            </a:p>
          </p:txBody>
        </p:sp>
        <p:grpSp>
          <p:nvGrpSpPr>
            <p:cNvPr id="68665" name="Group 150"/>
            <p:cNvGrpSpPr>
              <a:grpSpLocks/>
            </p:cNvGrpSpPr>
            <p:nvPr/>
          </p:nvGrpSpPr>
          <p:grpSpPr bwMode="auto">
            <a:xfrm>
              <a:off x="3873" y="2468"/>
              <a:ext cx="905" cy="289"/>
              <a:chOff x="2229" y="3296"/>
              <a:chExt cx="905" cy="289"/>
            </a:xfrm>
          </p:grpSpPr>
          <p:sp>
            <p:nvSpPr>
              <p:cNvPr id="68678" name="Line 108"/>
              <p:cNvSpPr>
                <a:spLocks noChangeShapeType="1"/>
              </p:cNvSpPr>
              <p:nvPr/>
            </p:nvSpPr>
            <p:spPr bwMode="auto">
              <a:xfrm flipH="1">
                <a:off x="2229" y="3296"/>
                <a:ext cx="905" cy="26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8679" name="Text Box 109"/>
              <p:cNvSpPr txBox="1">
                <a:spLocks noChangeArrowheads="1"/>
              </p:cNvSpPr>
              <p:nvPr/>
            </p:nvSpPr>
            <p:spPr bwMode="auto">
              <a:xfrm>
                <a:off x="2316" y="3451"/>
                <a:ext cx="389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600">
                    <a:solidFill>
                      <a:srgbClr val="008000"/>
                    </a:solidFill>
                    <a:latin typeface="Arial" panose="020B0604020202020204" pitchFamily="34" charset="0"/>
                  </a:rPr>
                  <a:t>ack1</a:t>
                </a:r>
              </a:p>
            </p:txBody>
          </p:sp>
        </p:grpSp>
        <p:grpSp>
          <p:nvGrpSpPr>
            <p:cNvPr id="68666" name="Group 137"/>
            <p:cNvGrpSpPr>
              <a:grpSpLocks/>
            </p:cNvGrpSpPr>
            <p:nvPr/>
          </p:nvGrpSpPr>
          <p:grpSpPr bwMode="auto">
            <a:xfrm>
              <a:off x="3117" y="2355"/>
              <a:ext cx="746" cy="233"/>
              <a:chOff x="2835" y="3285"/>
              <a:chExt cx="746" cy="233"/>
            </a:xfrm>
          </p:grpSpPr>
          <p:sp>
            <p:nvSpPr>
              <p:cNvPr id="68676" name="Text Box 134"/>
              <p:cNvSpPr txBox="1">
                <a:spLocks noChangeArrowheads="1"/>
              </p:cNvSpPr>
              <p:nvPr/>
            </p:nvSpPr>
            <p:spPr bwMode="auto">
              <a:xfrm>
                <a:off x="2835" y="3371"/>
                <a:ext cx="746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send pkt0</a:t>
                </a:r>
              </a:p>
            </p:txBody>
          </p:sp>
          <p:sp>
            <p:nvSpPr>
              <p:cNvPr id="68677" name="Text Box 135"/>
              <p:cNvSpPr txBox="1">
                <a:spLocks noChangeArrowheads="1"/>
              </p:cNvSpPr>
              <p:nvPr/>
            </p:nvSpPr>
            <p:spPr bwMode="auto">
              <a:xfrm>
                <a:off x="2914" y="3285"/>
                <a:ext cx="649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rcv ack1</a:t>
                </a:r>
              </a:p>
            </p:txBody>
          </p:sp>
        </p:grpSp>
        <p:grpSp>
          <p:nvGrpSpPr>
            <p:cNvPr id="68667" name="Group 138"/>
            <p:cNvGrpSpPr>
              <a:grpSpLocks/>
            </p:cNvGrpSpPr>
            <p:nvPr/>
          </p:nvGrpSpPr>
          <p:grpSpPr bwMode="auto">
            <a:xfrm>
              <a:off x="3810" y="2417"/>
              <a:ext cx="981" cy="361"/>
              <a:chOff x="844" y="1152"/>
              <a:chExt cx="933" cy="324"/>
            </a:xfrm>
          </p:grpSpPr>
          <p:sp>
            <p:nvSpPr>
              <p:cNvPr id="68674" name="Line 139"/>
              <p:cNvSpPr>
                <a:spLocks noChangeShapeType="1"/>
              </p:cNvSpPr>
              <p:nvPr/>
            </p:nvSpPr>
            <p:spPr bwMode="auto">
              <a:xfrm>
                <a:off x="844" y="1185"/>
                <a:ext cx="933" cy="291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8675" name="Text Box 140"/>
              <p:cNvSpPr txBox="1">
                <a:spLocks noChangeArrowheads="1"/>
              </p:cNvSpPr>
              <p:nvPr/>
            </p:nvSpPr>
            <p:spPr bwMode="auto">
              <a:xfrm>
                <a:off x="1107" y="1152"/>
                <a:ext cx="343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600">
                    <a:solidFill>
                      <a:srgbClr val="000099"/>
                    </a:solidFill>
                    <a:latin typeface="Arial" panose="020B0604020202020204" pitchFamily="34" charset="0"/>
                  </a:rPr>
                  <a:t>pkt0</a:t>
                </a:r>
              </a:p>
            </p:txBody>
          </p:sp>
        </p:grpSp>
        <p:grpSp>
          <p:nvGrpSpPr>
            <p:cNvPr id="68668" name="Group 142"/>
            <p:cNvGrpSpPr>
              <a:grpSpLocks/>
            </p:cNvGrpSpPr>
            <p:nvPr/>
          </p:nvGrpSpPr>
          <p:grpSpPr bwMode="auto">
            <a:xfrm>
              <a:off x="4779" y="2661"/>
              <a:ext cx="761" cy="270"/>
              <a:chOff x="4773" y="2967"/>
              <a:chExt cx="761" cy="270"/>
            </a:xfrm>
          </p:grpSpPr>
          <p:sp>
            <p:nvSpPr>
              <p:cNvPr id="68672" name="Text Box 143"/>
              <p:cNvSpPr txBox="1">
                <a:spLocks noChangeArrowheads="1"/>
              </p:cNvSpPr>
              <p:nvPr/>
            </p:nvSpPr>
            <p:spPr bwMode="auto">
              <a:xfrm>
                <a:off x="4778" y="2967"/>
                <a:ext cx="635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rcv pkt0</a:t>
                </a:r>
              </a:p>
            </p:txBody>
          </p:sp>
          <p:sp>
            <p:nvSpPr>
              <p:cNvPr id="68673" name="Text Box 144"/>
              <p:cNvSpPr txBox="1">
                <a:spLocks noChangeArrowheads="1"/>
              </p:cNvSpPr>
              <p:nvPr/>
            </p:nvSpPr>
            <p:spPr bwMode="auto">
              <a:xfrm>
                <a:off x="4773" y="3090"/>
                <a:ext cx="761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send ack0</a:t>
                </a:r>
              </a:p>
            </p:txBody>
          </p:sp>
        </p:grpSp>
        <p:grpSp>
          <p:nvGrpSpPr>
            <p:cNvPr id="68669" name="Group 149"/>
            <p:cNvGrpSpPr>
              <a:grpSpLocks/>
            </p:cNvGrpSpPr>
            <p:nvPr/>
          </p:nvGrpSpPr>
          <p:grpSpPr bwMode="auto">
            <a:xfrm>
              <a:off x="3840" y="2720"/>
              <a:ext cx="927" cy="309"/>
              <a:chOff x="3792" y="2702"/>
              <a:chExt cx="927" cy="309"/>
            </a:xfrm>
          </p:grpSpPr>
          <p:sp>
            <p:nvSpPr>
              <p:cNvPr id="68670" name="Line 146"/>
              <p:cNvSpPr>
                <a:spLocks noChangeShapeType="1"/>
              </p:cNvSpPr>
              <p:nvPr/>
            </p:nvSpPr>
            <p:spPr bwMode="auto">
              <a:xfrm flipH="1">
                <a:off x="3792" y="278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8671" name="Text Box 147"/>
              <p:cNvSpPr txBox="1">
                <a:spLocks noChangeArrowheads="1"/>
              </p:cNvSpPr>
              <p:nvPr/>
            </p:nvSpPr>
            <p:spPr bwMode="auto">
              <a:xfrm>
                <a:off x="4088" y="2702"/>
                <a:ext cx="389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600">
                    <a:solidFill>
                      <a:srgbClr val="008000"/>
                    </a:solidFill>
                    <a:latin typeface="Arial" panose="020B0604020202020204" pitchFamily="34" charset="0"/>
                  </a:rPr>
                  <a:t>ack0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929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52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FFD60EBD-03F6-48CD-A3FA-FBE19E14758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1" y="1366839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Underlying </a:t>
            </a:r>
            <a:r>
              <a:rPr lang="en-US" dirty="0">
                <a:ea typeface="ＭＳ Ｐゴシック" charset="0"/>
                <a:cs typeface="+mn-cs"/>
              </a:rPr>
              <a:t>channel may flip bits in packet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checksum to detect bit errors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i="1" dirty="0" smtClean="0">
                <a:ea typeface="ＭＳ Ｐゴシック" charset="0"/>
                <a:cs typeface="+mn-cs"/>
              </a:rPr>
              <a:t>The</a:t>
            </a:r>
            <a:r>
              <a:rPr lang="en-US" dirty="0" smtClean="0"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question: how </a:t>
            </a:r>
            <a:r>
              <a:rPr lang="en-US" dirty="0" smtClean="0">
                <a:ea typeface="ＭＳ Ｐゴシック" charset="0"/>
                <a:cs typeface="+mn-cs"/>
              </a:rPr>
              <a:t>to detect and </a:t>
            </a:r>
            <a:r>
              <a:rPr lang="en-US" dirty="0">
                <a:ea typeface="ＭＳ Ｐゴシック" charset="0"/>
                <a:cs typeface="+mn-cs"/>
              </a:rPr>
              <a:t>recover from errors:</a:t>
            </a:r>
          </a:p>
          <a:p>
            <a:pPr lvl="1">
              <a:spcBef>
                <a:spcPct val="45000"/>
              </a:spcBef>
              <a:buFont typeface="Wingdings" charset="0"/>
              <a:buChar char="§"/>
              <a:defRPr/>
            </a:pPr>
            <a:r>
              <a:rPr lang="en-US" i="1" dirty="0" smtClean="0">
                <a:solidFill>
                  <a:srgbClr val="CC0000"/>
                </a:solidFill>
                <a:ea typeface="ＭＳ Ｐゴシック" charset="0"/>
              </a:rPr>
              <a:t>Acknowledgements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(ACKs):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received OK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 smtClean="0">
                <a:solidFill>
                  <a:srgbClr val="CC0000"/>
                </a:solidFill>
                <a:ea typeface="ＭＳ Ｐゴシック" charset="0"/>
              </a:rPr>
              <a:t>Negative Acknowledgements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(NAKs):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 smtClean="0">
                <a:ea typeface="ＭＳ Ｐゴシック" charset="0"/>
              </a:rPr>
              <a:t>pkt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had errors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sender retransmits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on receipt of NAK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new mechanisms in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rdt2.0</a:t>
            </a:r>
            <a:r>
              <a:rPr lang="en-US" dirty="0">
                <a:ea typeface="ＭＳ Ｐゴシック" charset="0"/>
                <a:cs typeface="+mn-cs"/>
              </a:rPr>
              <a:t> (beyond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rdt1.0</a:t>
            </a:r>
            <a:r>
              <a:rPr lang="en-US" dirty="0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feedback: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 (ACK,NAK) from receiver to </a:t>
            </a:r>
            <a:r>
              <a:rPr lang="en-US" dirty="0" smtClean="0">
                <a:ea typeface="ＭＳ Ｐゴシック" charset="0"/>
              </a:rPr>
              <a:t>sender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 smtClean="0">
                <a:ea typeface="ＭＳ Ｐゴシック" charset="0"/>
              </a:rPr>
              <a:t>retransmission</a:t>
            </a:r>
            <a:endParaRPr lang="en-US" dirty="0">
              <a:ea typeface="ＭＳ Ｐゴシック" charset="0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pic>
        <p:nvPicPr>
          <p:cNvPr id="5530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871539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0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9127B148-EE75-43CA-AA8A-5674ACC20458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56324" name="Picture 3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855664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1289"/>
            <a:ext cx="7772400" cy="1030287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rdt2.0: FSM specification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6326" name="Oval 3"/>
          <p:cNvSpPr>
            <a:spLocks noChangeArrowheads="1"/>
          </p:cNvSpPr>
          <p:nvPr/>
        </p:nvSpPr>
        <p:spPr bwMode="auto">
          <a:xfrm>
            <a:off x="2220914" y="22098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6327" name="Text Box 4"/>
          <p:cNvSpPr txBox="1">
            <a:spLocks noChangeArrowheads="1"/>
          </p:cNvSpPr>
          <p:nvPr/>
        </p:nvSpPr>
        <p:spPr bwMode="auto">
          <a:xfrm>
            <a:off x="2119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8" name="Text Box 5"/>
          <p:cNvSpPr txBox="1">
            <a:spLocks noChangeArrowheads="1"/>
          </p:cNvSpPr>
          <p:nvPr/>
        </p:nvSpPr>
        <p:spPr bwMode="auto">
          <a:xfrm>
            <a:off x="2528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sndpkt = make_pkt(data,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9" name="Line 6"/>
          <p:cNvSpPr>
            <a:spLocks noChangeShapeType="1"/>
          </p:cNvSpPr>
          <p:nvPr/>
        </p:nvSpPr>
        <p:spPr bwMode="auto">
          <a:xfrm>
            <a:off x="2633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30" name="Text Box 7"/>
          <p:cNvSpPr txBox="1">
            <a:spLocks noChangeArrowheads="1"/>
          </p:cNvSpPr>
          <p:nvPr/>
        </p:nvSpPr>
        <p:spPr bwMode="auto">
          <a:xfrm>
            <a:off x="7843839" y="5314951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udt_send(ACK)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31" name="Text Box 8"/>
          <p:cNvSpPr txBox="1">
            <a:spLocks noChangeArrowheads="1"/>
          </p:cNvSpPr>
          <p:nvPr/>
        </p:nvSpPr>
        <p:spPr bwMode="auto">
          <a:xfrm>
            <a:off x="7821613" y="4781551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  notcorrupt(rcvpkt)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32" name="Line 9"/>
          <p:cNvSpPr>
            <a:spLocks noChangeShapeType="1"/>
          </p:cNvSpPr>
          <p:nvPr/>
        </p:nvSpPr>
        <p:spPr bwMode="auto">
          <a:xfrm>
            <a:off x="7943851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33" name="Freeform 10"/>
          <p:cNvSpPr>
            <a:spLocks/>
          </p:cNvSpPr>
          <p:nvPr/>
        </p:nvSpPr>
        <p:spPr bwMode="auto">
          <a:xfrm flipV="1">
            <a:off x="2581276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34" name="Freeform 11"/>
          <p:cNvSpPr>
            <a:spLocks/>
          </p:cNvSpPr>
          <p:nvPr/>
        </p:nvSpPr>
        <p:spPr bwMode="auto">
          <a:xfrm>
            <a:off x="2628901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35" name="Text Box 12"/>
          <p:cNvSpPr txBox="1">
            <a:spLocks noChangeArrowheads="1"/>
          </p:cNvSpPr>
          <p:nvPr/>
        </p:nvSpPr>
        <p:spPr bwMode="auto">
          <a:xfrm>
            <a:off x="2595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isACK(rcvpkt)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36" name="Line 13"/>
          <p:cNvSpPr>
            <a:spLocks noChangeShapeType="1"/>
          </p:cNvSpPr>
          <p:nvPr/>
        </p:nvSpPr>
        <p:spPr bwMode="auto">
          <a:xfrm>
            <a:off x="2697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37" name="Freeform 14"/>
          <p:cNvSpPr>
            <a:spLocks/>
          </p:cNvSpPr>
          <p:nvPr/>
        </p:nvSpPr>
        <p:spPr bwMode="auto">
          <a:xfrm>
            <a:off x="4776789" y="2286001"/>
            <a:ext cx="466725" cy="893763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38" name="Text Box 15"/>
          <p:cNvSpPr txBox="1">
            <a:spLocks noChangeArrowheads="1"/>
          </p:cNvSpPr>
          <p:nvPr/>
        </p:nvSpPr>
        <p:spPr bwMode="auto">
          <a:xfrm>
            <a:off x="5086351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39" name="Text Box 16"/>
          <p:cNvSpPr txBox="1">
            <a:spLocks noChangeArrowheads="1"/>
          </p:cNvSpPr>
          <p:nvPr/>
        </p:nvSpPr>
        <p:spPr bwMode="auto">
          <a:xfrm>
            <a:off x="5060951" y="1925639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  isNAK(rcvpkt)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40" name="Line 17"/>
          <p:cNvSpPr>
            <a:spLocks noChangeShapeType="1"/>
          </p:cNvSpPr>
          <p:nvPr/>
        </p:nvSpPr>
        <p:spPr bwMode="auto">
          <a:xfrm>
            <a:off x="5180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6341" name="Group 18"/>
          <p:cNvGrpSpPr>
            <a:grpSpLocks/>
          </p:cNvGrpSpPr>
          <p:nvPr/>
        </p:nvGrpSpPr>
        <p:grpSpPr bwMode="auto">
          <a:xfrm>
            <a:off x="8097838" y="2352675"/>
            <a:ext cx="1924050" cy="858838"/>
            <a:chOff x="2222" y="2660"/>
            <a:chExt cx="1212" cy="541"/>
          </a:xfrm>
        </p:grpSpPr>
        <p:sp>
          <p:nvSpPr>
            <p:cNvPr id="56361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udt_send(NAK)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62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rdt_rcv(rcvpkt) &amp;&amp;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  corrupt(rcvpkt)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63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56342" name="Group 22"/>
          <p:cNvGrpSpPr>
            <a:grpSpLocks/>
          </p:cNvGrpSpPr>
          <p:nvPr/>
        </p:nvGrpSpPr>
        <p:grpSpPr bwMode="auto">
          <a:xfrm>
            <a:off x="3816350" y="2222501"/>
            <a:ext cx="1074738" cy="962025"/>
            <a:chOff x="1540" y="2116"/>
            <a:chExt cx="677" cy="606"/>
          </a:xfrm>
        </p:grpSpPr>
        <p:sp>
          <p:nvSpPr>
            <p:cNvPr id="56359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6360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Wait for ACK or NAK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6343" name="Line 25"/>
          <p:cNvSpPr>
            <a:spLocks noChangeShapeType="1"/>
          </p:cNvSpPr>
          <p:nvPr/>
        </p:nvSpPr>
        <p:spPr bwMode="auto">
          <a:xfrm>
            <a:off x="7858125" y="3497264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44" name="Freeform 26"/>
          <p:cNvSpPr>
            <a:spLocks/>
          </p:cNvSpPr>
          <p:nvPr/>
        </p:nvSpPr>
        <p:spPr bwMode="auto">
          <a:xfrm>
            <a:off x="8196263" y="3148013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6345" name="Group 27"/>
          <p:cNvGrpSpPr>
            <a:grpSpLocks/>
          </p:cNvGrpSpPr>
          <p:nvPr/>
        </p:nvGrpSpPr>
        <p:grpSpPr bwMode="auto">
          <a:xfrm>
            <a:off x="8201025" y="3568701"/>
            <a:ext cx="1200150" cy="962025"/>
            <a:chOff x="1335" y="3347"/>
            <a:chExt cx="756" cy="606"/>
          </a:xfrm>
        </p:grpSpPr>
        <p:sp>
          <p:nvSpPr>
            <p:cNvPr id="56357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6358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Wait for call from below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6346" name="Freeform 30"/>
          <p:cNvSpPr>
            <a:spLocks/>
          </p:cNvSpPr>
          <p:nvPr/>
        </p:nvSpPr>
        <p:spPr bwMode="auto">
          <a:xfrm flipV="1">
            <a:off x="8208963" y="4464050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47" name="Text Box 31"/>
          <p:cNvSpPr txBox="1">
            <a:spLocks noChangeArrowheads="1"/>
          </p:cNvSpPr>
          <p:nvPr/>
        </p:nvSpPr>
        <p:spPr bwMode="auto">
          <a:xfrm>
            <a:off x="2420939" y="4154488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rgbClr val="CC0000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56348" name="Text Box 32"/>
          <p:cNvSpPr txBox="1">
            <a:spLocks noChangeArrowheads="1"/>
          </p:cNvSpPr>
          <p:nvPr/>
        </p:nvSpPr>
        <p:spPr bwMode="auto">
          <a:xfrm>
            <a:off x="8496301" y="1466850"/>
            <a:ext cx="124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rgbClr val="CC0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56349" name="Line 33"/>
          <p:cNvSpPr>
            <a:spLocks noChangeShapeType="1"/>
          </p:cNvSpPr>
          <p:nvPr/>
        </p:nvSpPr>
        <p:spPr bwMode="auto">
          <a:xfrm>
            <a:off x="1873250" y="2166939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50" name="Text Box 34"/>
          <p:cNvSpPr txBox="1">
            <a:spLocks noChangeArrowheads="1"/>
          </p:cNvSpPr>
          <p:nvPr/>
        </p:nvSpPr>
        <p:spPr bwMode="auto">
          <a:xfrm>
            <a:off x="2555875" y="1212851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51" name="Text Box 35"/>
          <p:cNvSpPr txBox="1">
            <a:spLocks noChangeArrowheads="1"/>
          </p:cNvSpPr>
          <p:nvPr/>
        </p:nvSpPr>
        <p:spPr bwMode="auto">
          <a:xfrm>
            <a:off x="2986088" y="37861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  <p:grpSp>
        <p:nvGrpSpPr>
          <p:cNvPr id="39" name="Group 13"/>
          <p:cNvGrpSpPr>
            <a:grpSpLocks/>
          </p:cNvGrpSpPr>
          <p:nvPr/>
        </p:nvGrpSpPr>
        <p:grpSpPr bwMode="auto">
          <a:xfrm>
            <a:off x="2232026" y="4557714"/>
            <a:ext cx="4092575" cy="1603375"/>
            <a:chOff x="1552" y="2800"/>
            <a:chExt cx="2578" cy="1010"/>
          </a:xfrm>
        </p:grpSpPr>
        <p:sp>
          <p:nvSpPr>
            <p:cNvPr id="56353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6354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6355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34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800">
                  <a:solidFill>
                    <a:srgbClr val="CC0000"/>
                  </a:solidFill>
                </a:rPr>
                <a:t>stop and wait</a:t>
              </a:r>
            </a:p>
          </p:txBody>
        </p:sp>
        <p:sp>
          <p:nvSpPr>
            <p:cNvPr id="56356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800">
                  <a:solidFill>
                    <a:srgbClr val="000000"/>
                  </a:solidFill>
                </a:rPr>
                <a:t>sender sends one packet,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800">
                  <a:solidFill>
                    <a:srgbClr val="000000"/>
                  </a:solidFill>
                </a:rPr>
                <a:t>then waits for receiver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800">
                  <a:solidFill>
                    <a:srgbClr val="000000"/>
                  </a:solidFill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0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07336514-1ADA-4CAD-8333-5A683261284B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57348" name="Picture 4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798514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163" y="185739"/>
            <a:ext cx="7772400" cy="8286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rdt2.0: operation with no errors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7350" name="Oval 3"/>
          <p:cNvSpPr>
            <a:spLocks noChangeArrowheads="1"/>
          </p:cNvSpPr>
          <p:nvPr/>
        </p:nvSpPr>
        <p:spPr bwMode="auto">
          <a:xfrm>
            <a:off x="2220914" y="22098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7351" name="Text Box 4"/>
          <p:cNvSpPr txBox="1">
            <a:spLocks noChangeArrowheads="1"/>
          </p:cNvSpPr>
          <p:nvPr/>
        </p:nvSpPr>
        <p:spPr bwMode="auto">
          <a:xfrm>
            <a:off x="2119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2" name="Text Box 5"/>
          <p:cNvSpPr txBox="1">
            <a:spLocks noChangeArrowheads="1"/>
          </p:cNvSpPr>
          <p:nvPr/>
        </p:nvSpPr>
        <p:spPr bwMode="auto">
          <a:xfrm>
            <a:off x="2528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snkpkt = make_pkt(data,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3" name="Line 6"/>
          <p:cNvSpPr>
            <a:spLocks noChangeShapeType="1"/>
          </p:cNvSpPr>
          <p:nvPr/>
        </p:nvSpPr>
        <p:spPr bwMode="auto">
          <a:xfrm>
            <a:off x="2633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7354" name="Text Box 7"/>
          <p:cNvSpPr txBox="1">
            <a:spLocks noChangeArrowheads="1"/>
          </p:cNvSpPr>
          <p:nvPr/>
        </p:nvSpPr>
        <p:spPr bwMode="auto">
          <a:xfrm>
            <a:off x="7843839" y="5314951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udt_send(ACK)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5" name="Text Box 8"/>
          <p:cNvSpPr txBox="1">
            <a:spLocks noChangeArrowheads="1"/>
          </p:cNvSpPr>
          <p:nvPr/>
        </p:nvSpPr>
        <p:spPr bwMode="auto">
          <a:xfrm>
            <a:off x="7821613" y="4781551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  notcorrupt(rcvpkt)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6" name="Line 9"/>
          <p:cNvSpPr>
            <a:spLocks noChangeShapeType="1"/>
          </p:cNvSpPr>
          <p:nvPr/>
        </p:nvSpPr>
        <p:spPr bwMode="auto">
          <a:xfrm>
            <a:off x="7943851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7357" name="Freeform 10"/>
          <p:cNvSpPr>
            <a:spLocks/>
          </p:cNvSpPr>
          <p:nvPr/>
        </p:nvSpPr>
        <p:spPr bwMode="auto">
          <a:xfrm flipV="1">
            <a:off x="2581276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7358" name="Freeform 11"/>
          <p:cNvSpPr>
            <a:spLocks/>
          </p:cNvSpPr>
          <p:nvPr/>
        </p:nvSpPr>
        <p:spPr bwMode="auto">
          <a:xfrm>
            <a:off x="2628901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7359" name="Text Box 12"/>
          <p:cNvSpPr txBox="1">
            <a:spLocks noChangeArrowheads="1"/>
          </p:cNvSpPr>
          <p:nvPr/>
        </p:nvSpPr>
        <p:spPr bwMode="auto">
          <a:xfrm>
            <a:off x="2595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isACK(rcvpkt)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60" name="Line 13"/>
          <p:cNvSpPr>
            <a:spLocks noChangeShapeType="1"/>
          </p:cNvSpPr>
          <p:nvPr/>
        </p:nvSpPr>
        <p:spPr bwMode="auto">
          <a:xfrm>
            <a:off x="2697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7361" name="Freeform 14"/>
          <p:cNvSpPr>
            <a:spLocks/>
          </p:cNvSpPr>
          <p:nvPr/>
        </p:nvSpPr>
        <p:spPr bwMode="auto">
          <a:xfrm>
            <a:off x="4776789" y="2286001"/>
            <a:ext cx="466725" cy="893763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7362" name="Text Box 15"/>
          <p:cNvSpPr txBox="1">
            <a:spLocks noChangeArrowheads="1"/>
          </p:cNvSpPr>
          <p:nvPr/>
        </p:nvSpPr>
        <p:spPr bwMode="auto">
          <a:xfrm>
            <a:off x="5086351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63" name="Text Box 16"/>
          <p:cNvSpPr txBox="1">
            <a:spLocks noChangeArrowheads="1"/>
          </p:cNvSpPr>
          <p:nvPr/>
        </p:nvSpPr>
        <p:spPr bwMode="auto">
          <a:xfrm>
            <a:off x="5060951" y="1925639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  isNAK(rcvpkt)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64" name="Line 17"/>
          <p:cNvSpPr>
            <a:spLocks noChangeShapeType="1"/>
          </p:cNvSpPr>
          <p:nvPr/>
        </p:nvSpPr>
        <p:spPr bwMode="auto">
          <a:xfrm>
            <a:off x="5180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7365" name="Group 18"/>
          <p:cNvGrpSpPr>
            <a:grpSpLocks/>
          </p:cNvGrpSpPr>
          <p:nvPr/>
        </p:nvGrpSpPr>
        <p:grpSpPr bwMode="auto">
          <a:xfrm>
            <a:off x="8097838" y="2352675"/>
            <a:ext cx="1924050" cy="858838"/>
            <a:chOff x="2222" y="2660"/>
            <a:chExt cx="1212" cy="541"/>
          </a:xfrm>
        </p:grpSpPr>
        <p:sp>
          <p:nvSpPr>
            <p:cNvPr id="57393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udt_send(NAK)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94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rdt_rcv(rcvpkt) &amp;&amp;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  corrupt(rcvpkt)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95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57366" name="Group 22"/>
          <p:cNvGrpSpPr>
            <a:grpSpLocks/>
          </p:cNvGrpSpPr>
          <p:nvPr/>
        </p:nvGrpSpPr>
        <p:grpSpPr bwMode="auto">
          <a:xfrm>
            <a:off x="3816350" y="2222501"/>
            <a:ext cx="1074738" cy="962025"/>
            <a:chOff x="1540" y="2116"/>
            <a:chExt cx="677" cy="606"/>
          </a:xfrm>
        </p:grpSpPr>
        <p:sp>
          <p:nvSpPr>
            <p:cNvPr id="57391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7392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Wait for ACK or NAK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7367" name="Freeform 25"/>
          <p:cNvSpPr>
            <a:spLocks/>
          </p:cNvSpPr>
          <p:nvPr/>
        </p:nvSpPr>
        <p:spPr bwMode="auto">
          <a:xfrm>
            <a:off x="8196263" y="3148013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7368" name="Oval 26"/>
          <p:cNvSpPr>
            <a:spLocks noChangeArrowheads="1"/>
          </p:cNvSpPr>
          <p:nvPr/>
        </p:nvSpPr>
        <p:spPr bwMode="auto">
          <a:xfrm>
            <a:off x="8288339" y="35687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7369" name="Text Box 27"/>
          <p:cNvSpPr txBox="1">
            <a:spLocks noChangeArrowheads="1"/>
          </p:cNvSpPr>
          <p:nvPr/>
        </p:nvSpPr>
        <p:spPr bwMode="auto">
          <a:xfrm>
            <a:off x="8201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Wait for call from below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0" name="Freeform 28"/>
          <p:cNvSpPr>
            <a:spLocks/>
          </p:cNvSpPr>
          <p:nvPr/>
        </p:nvSpPr>
        <p:spPr bwMode="auto">
          <a:xfrm flipV="1">
            <a:off x="8208963" y="4464050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88797" name="Group 29"/>
          <p:cNvGrpSpPr>
            <a:grpSpLocks/>
          </p:cNvGrpSpPr>
          <p:nvPr/>
        </p:nvGrpSpPr>
        <p:grpSpPr bwMode="auto">
          <a:xfrm>
            <a:off x="1873250" y="2166939"/>
            <a:ext cx="1333500" cy="1004887"/>
            <a:chOff x="220" y="1365"/>
            <a:chExt cx="840" cy="633"/>
          </a:xfrm>
        </p:grpSpPr>
        <p:sp>
          <p:nvSpPr>
            <p:cNvPr id="57389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7390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88800" name="Group 32"/>
          <p:cNvGrpSpPr>
            <a:grpSpLocks/>
          </p:cNvGrpSpPr>
          <p:nvPr/>
        </p:nvGrpSpPr>
        <p:grpSpPr bwMode="auto">
          <a:xfrm>
            <a:off x="7858126" y="3497263"/>
            <a:ext cx="1414463" cy="1033462"/>
            <a:chOff x="3990" y="2203"/>
            <a:chExt cx="891" cy="651"/>
          </a:xfrm>
        </p:grpSpPr>
        <p:sp>
          <p:nvSpPr>
            <p:cNvPr id="57387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7388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7373" name="Text Box 35"/>
          <p:cNvSpPr txBox="1">
            <a:spLocks noChangeArrowheads="1"/>
          </p:cNvSpPr>
          <p:nvPr/>
        </p:nvSpPr>
        <p:spPr bwMode="auto">
          <a:xfrm>
            <a:off x="2554289" y="1200151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2535238" y="1289051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2535238" y="2006600"/>
            <a:ext cx="6697662" cy="3060700"/>
          </a:xfrm>
          <a:custGeom>
            <a:avLst/>
            <a:gdLst>
              <a:gd name="T0" fmla="*/ 0 w 4219"/>
              <a:gd name="T1" fmla="*/ 2147483646 h 1928"/>
              <a:gd name="T2" fmla="*/ 2147483646 w 4219"/>
              <a:gd name="T3" fmla="*/ 0 h 1928"/>
              <a:gd name="T4" fmla="*/ 2147483646 w 4219"/>
              <a:gd name="T5" fmla="*/ 2147483646 h 1928"/>
              <a:gd name="T6" fmla="*/ 2147483646 w 4219"/>
              <a:gd name="T7" fmla="*/ 2147483646 h 19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88806" name="Group 38"/>
          <p:cNvGrpSpPr>
            <a:grpSpLocks/>
          </p:cNvGrpSpPr>
          <p:nvPr/>
        </p:nvGrpSpPr>
        <p:grpSpPr bwMode="auto">
          <a:xfrm>
            <a:off x="1871663" y="2166939"/>
            <a:ext cx="1333500" cy="1004887"/>
            <a:chOff x="220" y="1365"/>
            <a:chExt cx="840" cy="633"/>
          </a:xfrm>
        </p:grpSpPr>
        <p:sp>
          <p:nvSpPr>
            <p:cNvPr id="57385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7386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3856039" y="2222501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7785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2679700" y="3886200"/>
            <a:ext cx="6667500" cy="2260600"/>
          </a:xfrm>
          <a:custGeom>
            <a:avLst/>
            <a:gdLst>
              <a:gd name="T0" fmla="*/ 2147483646 w 4200"/>
              <a:gd name="T1" fmla="*/ 2147483646 h 1424"/>
              <a:gd name="T2" fmla="*/ 2147483646 w 4200"/>
              <a:gd name="T3" fmla="*/ 2147483646 h 1424"/>
              <a:gd name="T4" fmla="*/ 2147483646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88812" name="Group 44"/>
          <p:cNvGrpSpPr>
            <a:grpSpLocks/>
          </p:cNvGrpSpPr>
          <p:nvPr/>
        </p:nvGrpSpPr>
        <p:grpSpPr bwMode="auto">
          <a:xfrm>
            <a:off x="1871663" y="2166939"/>
            <a:ext cx="1333500" cy="1004887"/>
            <a:chOff x="220" y="1365"/>
            <a:chExt cx="840" cy="633"/>
          </a:xfrm>
        </p:grpSpPr>
        <p:sp>
          <p:nvSpPr>
            <p:cNvPr id="57383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7384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3852864" y="2227264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7382" name="Text Box 48"/>
          <p:cNvSpPr txBox="1">
            <a:spLocks noChangeArrowheads="1"/>
          </p:cNvSpPr>
          <p:nvPr/>
        </p:nvSpPr>
        <p:spPr bwMode="auto">
          <a:xfrm>
            <a:off x="2933700" y="38544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3490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9" grpId="0" animBg="1"/>
      <p:bldP spid="288815" grpId="0" animBg="1"/>
      <p:bldP spid="2888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25648EF3-5D0E-47ED-B1BA-E584F0F2662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185739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rdt2.0: error scenario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8373" name="Oval 3"/>
          <p:cNvSpPr>
            <a:spLocks noChangeArrowheads="1"/>
          </p:cNvSpPr>
          <p:nvPr/>
        </p:nvSpPr>
        <p:spPr bwMode="auto">
          <a:xfrm>
            <a:off x="2220914" y="22098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2119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2528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snkpkt = make_pkt(data,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6" name="Line 6"/>
          <p:cNvSpPr>
            <a:spLocks noChangeShapeType="1"/>
          </p:cNvSpPr>
          <p:nvPr/>
        </p:nvSpPr>
        <p:spPr bwMode="auto">
          <a:xfrm>
            <a:off x="2633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8377" name="Text Box 7"/>
          <p:cNvSpPr txBox="1">
            <a:spLocks noChangeArrowheads="1"/>
          </p:cNvSpPr>
          <p:nvPr/>
        </p:nvSpPr>
        <p:spPr bwMode="auto">
          <a:xfrm>
            <a:off x="7843839" y="5314951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udt_send(ACK)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8" name="Text Box 8"/>
          <p:cNvSpPr txBox="1">
            <a:spLocks noChangeArrowheads="1"/>
          </p:cNvSpPr>
          <p:nvPr/>
        </p:nvSpPr>
        <p:spPr bwMode="auto">
          <a:xfrm>
            <a:off x="7821613" y="4781551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  notcorrupt(rcvpkt)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9" name="Line 9"/>
          <p:cNvSpPr>
            <a:spLocks noChangeShapeType="1"/>
          </p:cNvSpPr>
          <p:nvPr/>
        </p:nvSpPr>
        <p:spPr bwMode="auto">
          <a:xfrm>
            <a:off x="7943851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8380" name="Freeform 10"/>
          <p:cNvSpPr>
            <a:spLocks/>
          </p:cNvSpPr>
          <p:nvPr/>
        </p:nvSpPr>
        <p:spPr bwMode="auto">
          <a:xfrm flipV="1">
            <a:off x="2581276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8381" name="Freeform 11"/>
          <p:cNvSpPr>
            <a:spLocks/>
          </p:cNvSpPr>
          <p:nvPr/>
        </p:nvSpPr>
        <p:spPr bwMode="auto">
          <a:xfrm>
            <a:off x="2628901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8382" name="Text Box 12"/>
          <p:cNvSpPr txBox="1">
            <a:spLocks noChangeArrowheads="1"/>
          </p:cNvSpPr>
          <p:nvPr/>
        </p:nvSpPr>
        <p:spPr bwMode="auto">
          <a:xfrm>
            <a:off x="2595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isACK(rcvpkt)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>
            <a:off x="2697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8384" name="Freeform 14"/>
          <p:cNvSpPr>
            <a:spLocks/>
          </p:cNvSpPr>
          <p:nvPr/>
        </p:nvSpPr>
        <p:spPr bwMode="auto">
          <a:xfrm>
            <a:off x="4776789" y="2286001"/>
            <a:ext cx="466725" cy="893763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8385" name="Text Box 15"/>
          <p:cNvSpPr txBox="1">
            <a:spLocks noChangeArrowheads="1"/>
          </p:cNvSpPr>
          <p:nvPr/>
        </p:nvSpPr>
        <p:spPr bwMode="auto">
          <a:xfrm>
            <a:off x="5086351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86" name="Text Box 16"/>
          <p:cNvSpPr txBox="1">
            <a:spLocks noChangeArrowheads="1"/>
          </p:cNvSpPr>
          <p:nvPr/>
        </p:nvSpPr>
        <p:spPr bwMode="auto">
          <a:xfrm>
            <a:off x="5060951" y="1925639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  isNAK(rcvpkt)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87" name="Line 17"/>
          <p:cNvSpPr>
            <a:spLocks noChangeShapeType="1"/>
          </p:cNvSpPr>
          <p:nvPr/>
        </p:nvSpPr>
        <p:spPr bwMode="auto">
          <a:xfrm>
            <a:off x="5180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8388" name="Group 18"/>
          <p:cNvGrpSpPr>
            <a:grpSpLocks/>
          </p:cNvGrpSpPr>
          <p:nvPr/>
        </p:nvGrpSpPr>
        <p:grpSpPr bwMode="auto">
          <a:xfrm>
            <a:off x="8097838" y="2352675"/>
            <a:ext cx="1924050" cy="858838"/>
            <a:chOff x="2222" y="2660"/>
            <a:chExt cx="1212" cy="541"/>
          </a:xfrm>
        </p:grpSpPr>
        <p:sp>
          <p:nvSpPr>
            <p:cNvPr id="58421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udt_send(NAK)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22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rdt_rcv(rcvpkt) &amp;&amp;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  corrupt(rcvpkt)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23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58389" name="Group 22"/>
          <p:cNvGrpSpPr>
            <a:grpSpLocks/>
          </p:cNvGrpSpPr>
          <p:nvPr/>
        </p:nvGrpSpPr>
        <p:grpSpPr bwMode="auto">
          <a:xfrm>
            <a:off x="3816350" y="2222501"/>
            <a:ext cx="1074738" cy="962025"/>
            <a:chOff x="1540" y="2116"/>
            <a:chExt cx="677" cy="606"/>
          </a:xfrm>
        </p:grpSpPr>
        <p:sp>
          <p:nvSpPr>
            <p:cNvPr id="58419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8420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Wait for ACK or NAK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8390" name="Freeform 25"/>
          <p:cNvSpPr>
            <a:spLocks/>
          </p:cNvSpPr>
          <p:nvPr/>
        </p:nvSpPr>
        <p:spPr bwMode="auto">
          <a:xfrm>
            <a:off x="8196263" y="3148013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8391" name="Oval 26"/>
          <p:cNvSpPr>
            <a:spLocks noChangeArrowheads="1"/>
          </p:cNvSpPr>
          <p:nvPr/>
        </p:nvSpPr>
        <p:spPr bwMode="auto">
          <a:xfrm>
            <a:off x="8288339" y="35687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8392" name="Text Box 27"/>
          <p:cNvSpPr txBox="1">
            <a:spLocks noChangeArrowheads="1"/>
          </p:cNvSpPr>
          <p:nvPr/>
        </p:nvSpPr>
        <p:spPr bwMode="auto">
          <a:xfrm>
            <a:off x="8201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Wait for call from below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93" name="Freeform 28"/>
          <p:cNvSpPr>
            <a:spLocks/>
          </p:cNvSpPr>
          <p:nvPr/>
        </p:nvSpPr>
        <p:spPr bwMode="auto">
          <a:xfrm flipV="1">
            <a:off x="8208963" y="4464050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89821" name="Group 29"/>
          <p:cNvGrpSpPr>
            <a:grpSpLocks/>
          </p:cNvGrpSpPr>
          <p:nvPr/>
        </p:nvGrpSpPr>
        <p:grpSpPr bwMode="auto">
          <a:xfrm>
            <a:off x="1873250" y="2166939"/>
            <a:ext cx="1333500" cy="1004887"/>
            <a:chOff x="220" y="1365"/>
            <a:chExt cx="840" cy="633"/>
          </a:xfrm>
        </p:grpSpPr>
        <p:sp>
          <p:nvSpPr>
            <p:cNvPr id="58417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8418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89824" name="Group 32"/>
          <p:cNvGrpSpPr>
            <a:grpSpLocks/>
          </p:cNvGrpSpPr>
          <p:nvPr/>
        </p:nvGrpSpPr>
        <p:grpSpPr bwMode="auto">
          <a:xfrm>
            <a:off x="7858126" y="3497263"/>
            <a:ext cx="1414463" cy="1033462"/>
            <a:chOff x="3990" y="2203"/>
            <a:chExt cx="891" cy="651"/>
          </a:xfrm>
        </p:grpSpPr>
        <p:sp>
          <p:nvSpPr>
            <p:cNvPr id="58415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8416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8396" name="Text Box 35"/>
          <p:cNvSpPr txBox="1">
            <a:spLocks noChangeArrowheads="1"/>
          </p:cNvSpPr>
          <p:nvPr/>
        </p:nvSpPr>
        <p:spPr bwMode="auto">
          <a:xfrm>
            <a:off x="2554289" y="1200151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2535238" y="1289051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2535238" y="2006600"/>
            <a:ext cx="6940550" cy="654050"/>
          </a:xfrm>
          <a:custGeom>
            <a:avLst/>
            <a:gdLst>
              <a:gd name="T0" fmla="*/ 0 w 4372"/>
              <a:gd name="T1" fmla="*/ 2147483646 h 412"/>
              <a:gd name="T2" fmla="*/ 2147483646 w 4372"/>
              <a:gd name="T3" fmla="*/ 0 h 412"/>
              <a:gd name="T4" fmla="*/ 2147483646 w 4372"/>
              <a:gd name="T5" fmla="*/ 2147483646 h 412"/>
              <a:gd name="T6" fmla="*/ 2147483646 w 4372"/>
              <a:gd name="T7" fmla="*/ 2147483646 h 4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89830" name="Group 38"/>
          <p:cNvGrpSpPr>
            <a:grpSpLocks/>
          </p:cNvGrpSpPr>
          <p:nvPr/>
        </p:nvGrpSpPr>
        <p:grpSpPr bwMode="auto">
          <a:xfrm>
            <a:off x="1871663" y="2166939"/>
            <a:ext cx="1333500" cy="1004887"/>
            <a:chOff x="220" y="1365"/>
            <a:chExt cx="840" cy="633"/>
          </a:xfrm>
        </p:grpSpPr>
        <p:sp>
          <p:nvSpPr>
            <p:cNvPr id="58413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8414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3856039" y="2222501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7785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2679700" y="3886200"/>
            <a:ext cx="6667500" cy="2260600"/>
          </a:xfrm>
          <a:custGeom>
            <a:avLst/>
            <a:gdLst>
              <a:gd name="T0" fmla="*/ 2147483646 w 4200"/>
              <a:gd name="T1" fmla="*/ 2147483646 h 1424"/>
              <a:gd name="T2" fmla="*/ 2147483646 w 4200"/>
              <a:gd name="T3" fmla="*/ 2147483646 h 1424"/>
              <a:gd name="T4" fmla="*/ 2147483646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89836" name="Group 44"/>
          <p:cNvGrpSpPr>
            <a:grpSpLocks/>
          </p:cNvGrpSpPr>
          <p:nvPr/>
        </p:nvGrpSpPr>
        <p:grpSpPr bwMode="auto">
          <a:xfrm>
            <a:off x="1871663" y="2166939"/>
            <a:ext cx="1333500" cy="1004887"/>
            <a:chOff x="220" y="1365"/>
            <a:chExt cx="840" cy="633"/>
          </a:xfrm>
        </p:grpSpPr>
        <p:sp>
          <p:nvSpPr>
            <p:cNvPr id="58411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8412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3852864" y="2227264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8077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5181601" y="2216151"/>
            <a:ext cx="4378325" cy="1025525"/>
          </a:xfrm>
          <a:custGeom>
            <a:avLst/>
            <a:gdLst>
              <a:gd name="T0" fmla="*/ 2147483646 w 2758"/>
              <a:gd name="T1" fmla="*/ 2147483646 h 646"/>
              <a:gd name="T2" fmla="*/ 2147483646 w 2758"/>
              <a:gd name="T3" fmla="*/ 2147483646 h 646"/>
              <a:gd name="T4" fmla="*/ 2147483646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5072063" y="2090739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5167314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6 w 2566"/>
              <a:gd name="T3" fmla="*/ 0 h 1344"/>
              <a:gd name="T4" fmla="*/ 2147483646 w 2566"/>
              <a:gd name="T5" fmla="*/ 2147483646 h 1344"/>
              <a:gd name="T6" fmla="*/ 2147483646 w 2566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8409" name="Text Box 52"/>
          <p:cNvSpPr txBox="1">
            <a:spLocks noChangeArrowheads="1"/>
          </p:cNvSpPr>
          <p:nvPr/>
        </p:nvSpPr>
        <p:spPr bwMode="auto">
          <a:xfrm>
            <a:off x="2959100" y="3868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  <p:pic>
        <p:nvPicPr>
          <p:cNvPr id="58410" name="Picture 5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84772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3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33" grpId="0" animBg="1"/>
      <p:bldP spid="289839" grpId="0" animBg="1"/>
      <p:bldP spid="2898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93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1D8EDFEC-C268-4792-96E2-21E624A515E1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185739"/>
            <a:ext cx="7772400" cy="10191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35175" y="1589088"/>
            <a:ext cx="38100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</a:rPr>
              <a:t>What happens if ACK/NAK corrupted?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Sender doesn</a:t>
            </a:r>
            <a:r>
              <a:rPr lang="ja-JP" altLang="en-US" sz="2400"/>
              <a:t>’</a:t>
            </a:r>
            <a:r>
              <a:rPr lang="en-US" altLang="ja-JP" sz="2400"/>
              <a:t>t know what happened at receiver!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Can</a:t>
            </a:r>
            <a:r>
              <a:rPr lang="en-US" altLang="ja-JP" sz="2400"/>
              <a:t>’t just retransmit: possible duplicate</a:t>
            </a:r>
            <a:endParaRPr lang="en-US" altLang="ja-JP" smtClean="0"/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00201"/>
            <a:ext cx="4154488" cy="25622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CC0000"/>
                </a:solidFill>
              </a:rPr>
              <a:t>Handling duplicates</a:t>
            </a:r>
            <a:r>
              <a:rPr lang="en-US" altLang="en-US" sz="3200">
                <a:solidFill>
                  <a:srgbClr val="FF0000"/>
                </a:solidFill>
              </a:rPr>
              <a:t>: </a:t>
            </a:r>
          </a:p>
          <a:p>
            <a:r>
              <a:rPr lang="en-US" altLang="en-US" sz="2400"/>
              <a:t>Sender retransmits current pkt if ACK/NAK corrupted</a:t>
            </a:r>
          </a:p>
          <a:p>
            <a:r>
              <a:rPr lang="en-US" altLang="en-US" sz="2400"/>
              <a:t>Sender adds </a:t>
            </a:r>
            <a:r>
              <a:rPr lang="en-US" altLang="en-US" sz="2400" i="1">
                <a:solidFill>
                  <a:srgbClr val="000099"/>
                </a:solidFill>
              </a:rPr>
              <a:t>sequence number</a:t>
            </a:r>
            <a:r>
              <a:rPr lang="en-US" altLang="en-US" sz="2400"/>
              <a:t> to each pkt</a:t>
            </a:r>
          </a:p>
          <a:p>
            <a:r>
              <a:rPr lang="en-US" altLang="en-US" sz="2400"/>
              <a:t>Receiver discards (doesn</a:t>
            </a:r>
            <a:r>
              <a:rPr lang="ja-JP" altLang="en-US" sz="2400"/>
              <a:t>’</a:t>
            </a:r>
            <a:r>
              <a:rPr lang="en-US" altLang="ja-JP" sz="2400"/>
              <a:t>t deliver up) duplicate pkt</a:t>
            </a:r>
            <a:endParaRPr lang="en-US" altLang="en-US" sz="2400"/>
          </a:p>
        </p:txBody>
      </p:sp>
      <p:pic>
        <p:nvPicPr>
          <p:cNvPr id="59399" name="Picture 1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6" y="928689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06650" y="5353051"/>
            <a:ext cx="72263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Gill Sans MT"/>
                <a:ea typeface="MS PGothic" panose="020B0600070205080204" pitchFamily="34" charset="-128"/>
                <a:cs typeface="ＭＳ Ｐゴシック" charset="0"/>
              </a:rPr>
              <a:t>How many sequence numbers do we need?</a:t>
            </a:r>
          </a:p>
        </p:txBody>
      </p:sp>
    </p:spTree>
    <p:extLst>
      <p:ext uri="{BB962C8B-B14F-4D97-AF65-F5344CB8AC3E}">
        <p14:creationId xmlns:p14="http://schemas.microsoft.com/office/powerpoint/2010/main" val="214435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4DCDEED4-270D-4799-B469-4EF3D7AFEB1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60420" name="Picture 3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76" y="161926"/>
            <a:ext cx="8277225" cy="9747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rdt2.1: sender, handles garbled ACK/NAKs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60422" name="Oval 3"/>
          <p:cNvSpPr>
            <a:spLocks noChangeArrowheads="1"/>
          </p:cNvSpPr>
          <p:nvPr/>
        </p:nvSpPr>
        <p:spPr bwMode="auto">
          <a:xfrm>
            <a:off x="4392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4340226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Wait for call 0 from above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4648201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sndpkt = make_pkt(0,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5" name="Text Box 6"/>
          <p:cNvSpPr txBox="1">
            <a:spLocks noChangeArrowheads="1"/>
          </p:cNvSpPr>
          <p:nvPr/>
        </p:nvSpPr>
        <p:spPr bwMode="auto">
          <a:xfrm>
            <a:off x="4662489" y="1265239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6" name="Line 7"/>
          <p:cNvSpPr>
            <a:spLocks noChangeShapeType="1"/>
          </p:cNvSpPr>
          <p:nvPr/>
        </p:nvSpPr>
        <p:spPr bwMode="auto">
          <a:xfrm>
            <a:off x="4779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0427" name="Line 8"/>
          <p:cNvSpPr>
            <a:spLocks noChangeShapeType="1"/>
          </p:cNvSpPr>
          <p:nvPr/>
        </p:nvSpPr>
        <p:spPr bwMode="auto">
          <a:xfrm>
            <a:off x="4117976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0428" name="Freeform 9"/>
          <p:cNvSpPr>
            <a:spLocks/>
          </p:cNvSpPr>
          <p:nvPr/>
        </p:nvSpPr>
        <p:spPr bwMode="auto">
          <a:xfrm rot="-6989453">
            <a:off x="3703638" y="4603750"/>
            <a:ext cx="9525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60429" name="Group 10"/>
          <p:cNvGrpSpPr>
            <a:grpSpLocks/>
          </p:cNvGrpSpPr>
          <p:nvPr/>
        </p:nvGrpSpPr>
        <p:grpSpPr bwMode="auto">
          <a:xfrm>
            <a:off x="6226176" y="2254250"/>
            <a:ext cx="1089025" cy="865188"/>
            <a:chOff x="2848" y="1499"/>
            <a:chExt cx="660" cy="510"/>
          </a:xfrm>
        </p:grpSpPr>
        <p:sp>
          <p:nvSpPr>
            <p:cNvPr id="60462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463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Wait for ACK or NAK 0</a:t>
              </a:r>
              <a:endPara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0430" name="Freeform 13"/>
          <p:cNvSpPr>
            <a:spLocks/>
          </p:cNvSpPr>
          <p:nvPr/>
        </p:nvSpPr>
        <p:spPr bwMode="auto">
          <a:xfrm flipV="1">
            <a:off x="4949826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0431" name="Freeform 14"/>
          <p:cNvSpPr>
            <a:spLocks/>
          </p:cNvSpPr>
          <p:nvPr/>
        </p:nvSpPr>
        <p:spPr bwMode="auto">
          <a:xfrm rot="-1357180">
            <a:off x="7113589" y="2116138"/>
            <a:ext cx="466725" cy="685800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0432" name="Text Box 15"/>
          <p:cNvSpPr txBox="1">
            <a:spLocks noChangeArrowheads="1"/>
          </p:cNvSpPr>
          <p:nvPr/>
        </p:nvSpPr>
        <p:spPr bwMode="auto">
          <a:xfrm>
            <a:off x="7437439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3" name="Text Box 16"/>
          <p:cNvSpPr txBox="1">
            <a:spLocks noChangeArrowheads="1"/>
          </p:cNvSpPr>
          <p:nvPr/>
        </p:nvSpPr>
        <p:spPr bwMode="auto">
          <a:xfrm>
            <a:off x="7399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4" name="Line 17"/>
          <p:cNvSpPr>
            <a:spLocks noChangeShapeType="1"/>
          </p:cNvSpPr>
          <p:nvPr/>
        </p:nvSpPr>
        <p:spPr bwMode="auto">
          <a:xfrm>
            <a:off x="7569201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0435" name="Freeform 18"/>
          <p:cNvSpPr>
            <a:spLocks/>
          </p:cNvSpPr>
          <p:nvPr/>
        </p:nvSpPr>
        <p:spPr bwMode="auto">
          <a:xfrm rot="16200000" flipV="1">
            <a:off x="3725864" y="3492501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0436" name="Freeform 19"/>
          <p:cNvSpPr>
            <a:spLocks/>
          </p:cNvSpPr>
          <p:nvPr/>
        </p:nvSpPr>
        <p:spPr bwMode="auto">
          <a:xfrm>
            <a:off x="5124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0437" name="Freeform 20"/>
          <p:cNvSpPr>
            <a:spLocks/>
          </p:cNvSpPr>
          <p:nvPr/>
        </p:nvSpPr>
        <p:spPr bwMode="auto">
          <a:xfrm rot="5400000" flipH="1" flipV="1">
            <a:off x="6494463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0438" name="Text Box 21"/>
          <p:cNvSpPr txBox="1">
            <a:spLocks noChangeArrowheads="1"/>
          </p:cNvSpPr>
          <p:nvPr/>
        </p:nvSpPr>
        <p:spPr bwMode="auto">
          <a:xfrm>
            <a:off x="4889501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sndpkt = make_pkt(1,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9" name="Text Box 22"/>
          <p:cNvSpPr txBox="1">
            <a:spLocks noChangeArrowheads="1"/>
          </p:cNvSpPr>
          <p:nvPr/>
        </p:nvSpPr>
        <p:spPr bwMode="auto">
          <a:xfrm>
            <a:off x="4959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0" name="Line 23"/>
          <p:cNvSpPr>
            <a:spLocks noChangeShapeType="1"/>
          </p:cNvSpPr>
          <p:nvPr/>
        </p:nvSpPr>
        <p:spPr bwMode="auto">
          <a:xfrm>
            <a:off x="5006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0441" name="Text Box 24"/>
          <p:cNvSpPr txBox="1">
            <a:spLocks noChangeArrowheads="1"/>
          </p:cNvSpPr>
          <p:nvPr/>
        </p:nvSpPr>
        <p:spPr bwMode="auto">
          <a:xfrm>
            <a:off x="7216776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&amp;&amp; isACK(rcvpkt) </a:t>
            </a:r>
          </a:p>
        </p:txBody>
      </p:sp>
      <p:sp>
        <p:nvSpPr>
          <p:cNvPr id="60442" name="Line 25"/>
          <p:cNvSpPr>
            <a:spLocks noChangeShapeType="1"/>
          </p:cNvSpPr>
          <p:nvPr/>
        </p:nvSpPr>
        <p:spPr bwMode="auto">
          <a:xfrm>
            <a:off x="7345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0443" name="Text Box 26"/>
          <p:cNvSpPr txBox="1">
            <a:spLocks noChangeArrowheads="1"/>
          </p:cNvSpPr>
          <p:nvPr/>
        </p:nvSpPr>
        <p:spPr bwMode="auto">
          <a:xfrm>
            <a:off x="2244726" y="5435601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4" name="Text Box 27"/>
          <p:cNvSpPr txBox="1">
            <a:spLocks noChangeArrowheads="1"/>
          </p:cNvSpPr>
          <p:nvPr/>
        </p:nvSpPr>
        <p:spPr bwMode="auto">
          <a:xfrm>
            <a:off x="2219326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5" name="Line 28"/>
          <p:cNvSpPr>
            <a:spLocks noChangeShapeType="1"/>
          </p:cNvSpPr>
          <p:nvPr/>
        </p:nvSpPr>
        <p:spPr bwMode="auto">
          <a:xfrm>
            <a:off x="2335214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0446" name="Text Box 29"/>
          <p:cNvSpPr txBox="1">
            <a:spLocks noChangeArrowheads="1"/>
          </p:cNvSpPr>
          <p:nvPr/>
        </p:nvSpPr>
        <p:spPr bwMode="auto">
          <a:xfrm>
            <a:off x="2162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&amp;&amp; isACK(rcvpkt)</a:t>
            </a: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47" name="Line 30"/>
          <p:cNvSpPr>
            <a:spLocks noChangeShapeType="1"/>
          </p:cNvSpPr>
          <p:nvPr/>
        </p:nvSpPr>
        <p:spPr bwMode="auto">
          <a:xfrm>
            <a:off x="2306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60448" name="Group 31"/>
          <p:cNvGrpSpPr>
            <a:grpSpLocks/>
          </p:cNvGrpSpPr>
          <p:nvPr/>
        </p:nvGrpSpPr>
        <p:grpSpPr bwMode="auto">
          <a:xfrm>
            <a:off x="6376988" y="4200526"/>
            <a:ext cx="1117600" cy="823913"/>
            <a:chOff x="4156" y="2812"/>
            <a:chExt cx="704" cy="519"/>
          </a:xfrm>
        </p:grpSpPr>
        <p:sp>
          <p:nvSpPr>
            <p:cNvPr id="60460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461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Wait for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 call 1 from above</a:t>
              </a:r>
              <a:endPara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449" name="Group 34"/>
          <p:cNvGrpSpPr>
            <a:grpSpLocks/>
          </p:cNvGrpSpPr>
          <p:nvPr/>
        </p:nvGrpSpPr>
        <p:grpSpPr bwMode="auto">
          <a:xfrm>
            <a:off x="4187826" y="4146551"/>
            <a:ext cx="1046163" cy="823913"/>
            <a:chOff x="4916" y="3266"/>
            <a:chExt cx="659" cy="519"/>
          </a:xfrm>
        </p:grpSpPr>
        <p:sp>
          <p:nvSpPr>
            <p:cNvPr id="60458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459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Wait for ACK or NAK 1</a:t>
              </a:r>
              <a:endPara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0450" name="Text Box 37"/>
          <p:cNvSpPr txBox="1">
            <a:spLocks noChangeArrowheads="1"/>
          </p:cNvSpPr>
          <p:nvPr/>
        </p:nvSpPr>
        <p:spPr bwMode="auto">
          <a:xfrm>
            <a:off x="7727950" y="39941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60451" name="Text Box 38"/>
          <p:cNvSpPr txBox="1">
            <a:spLocks noChangeArrowheads="1"/>
          </p:cNvSpPr>
          <p:nvPr/>
        </p:nvSpPr>
        <p:spPr bwMode="auto">
          <a:xfrm>
            <a:off x="2878138" y="3868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21189" y="1136651"/>
            <a:ext cx="3914775" cy="99536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073900" y="3136900"/>
            <a:ext cx="2478088" cy="130333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773614" y="5003801"/>
            <a:ext cx="3914775" cy="99536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012951" y="2881314"/>
            <a:ext cx="2284413" cy="1425575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413626" y="1985964"/>
            <a:ext cx="1997075" cy="1133475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097089" y="4643439"/>
            <a:ext cx="1997075" cy="1131887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49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B4A65EFD-7BF9-4A08-81E4-2423D69D872B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1444" name="Group 3"/>
          <p:cNvGrpSpPr>
            <a:grpSpLocks/>
          </p:cNvGrpSpPr>
          <p:nvPr/>
        </p:nvGrpSpPr>
        <p:grpSpPr bwMode="auto">
          <a:xfrm>
            <a:off x="4562476" y="3352800"/>
            <a:ext cx="817563" cy="795338"/>
            <a:chOff x="963" y="1131"/>
            <a:chExt cx="515" cy="501"/>
          </a:xfrm>
        </p:grpSpPr>
        <p:sp>
          <p:nvSpPr>
            <p:cNvPr id="61475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476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0 from below</a:t>
              </a:r>
              <a:endPara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1445" name="Line 6"/>
          <p:cNvSpPr>
            <a:spLocks noChangeShapeType="1"/>
          </p:cNvSpPr>
          <p:nvPr/>
        </p:nvSpPr>
        <p:spPr bwMode="auto">
          <a:xfrm>
            <a:off x="4398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46" name="Freeform 7"/>
          <p:cNvSpPr>
            <a:spLocks/>
          </p:cNvSpPr>
          <p:nvPr/>
        </p:nvSpPr>
        <p:spPr bwMode="auto">
          <a:xfrm flipV="1">
            <a:off x="5080001" y="2600326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47" name="Text Box 8"/>
          <p:cNvSpPr txBox="1">
            <a:spLocks noChangeArrowheads="1"/>
          </p:cNvSpPr>
          <p:nvPr/>
        </p:nvSpPr>
        <p:spPr bwMode="auto">
          <a:xfrm>
            <a:off x="7640638" y="2959101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8" name="Text Box 9"/>
          <p:cNvSpPr txBox="1">
            <a:spLocks noChangeArrowheads="1"/>
          </p:cNvSpPr>
          <p:nvPr/>
        </p:nvSpPr>
        <p:spPr bwMode="auto">
          <a:xfrm>
            <a:off x="7643814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has_seq0(rcvpkt)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9" name="Line 10"/>
          <p:cNvSpPr>
            <a:spLocks noChangeShapeType="1"/>
          </p:cNvSpPr>
          <p:nvPr/>
        </p:nvSpPr>
        <p:spPr bwMode="auto">
          <a:xfrm>
            <a:off x="7727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50" name="Freeform 11"/>
          <p:cNvSpPr>
            <a:spLocks/>
          </p:cNvSpPr>
          <p:nvPr/>
        </p:nvSpPr>
        <p:spPr bwMode="auto">
          <a:xfrm>
            <a:off x="5097464" y="4168776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51" name="Text Box 12"/>
          <p:cNvSpPr txBox="1">
            <a:spLocks noChangeArrowheads="1"/>
          </p:cNvSpPr>
          <p:nvPr/>
        </p:nvSpPr>
        <p:spPr bwMode="auto">
          <a:xfrm>
            <a:off x="4486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&amp;&amp; has_seq1(rcvpkt)</a:t>
            </a: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2" name="Line 13"/>
          <p:cNvSpPr>
            <a:spLocks noChangeShapeType="1"/>
          </p:cNvSpPr>
          <p:nvPr/>
        </p:nvSpPr>
        <p:spPr bwMode="auto">
          <a:xfrm>
            <a:off x="4552951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53" name="Text Box 14"/>
          <p:cNvSpPr txBox="1">
            <a:spLocks noChangeArrowheads="1"/>
          </p:cNvSpPr>
          <p:nvPr/>
        </p:nvSpPr>
        <p:spPr bwMode="auto">
          <a:xfrm>
            <a:off x="4495801" y="5362576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454" name="Group 15"/>
          <p:cNvGrpSpPr>
            <a:grpSpLocks/>
          </p:cNvGrpSpPr>
          <p:nvPr/>
        </p:nvGrpSpPr>
        <p:grpSpPr bwMode="auto">
          <a:xfrm>
            <a:off x="6261100" y="3387726"/>
            <a:ext cx="825500" cy="796925"/>
            <a:chOff x="4398" y="3133"/>
            <a:chExt cx="520" cy="502"/>
          </a:xfrm>
        </p:grpSpPr>
        <p:sp>
          <p:nvSpPr>
            <p:cNvPr id="61473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474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1 from below</a:t>
              </a:r>
              <a:endPara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1455" name="Freeform 18"/>
          <p:cNvSpPr>
            <a:spLocks/>
          </p:cNvSpPr>
          <p:nvPr/>
        </p:nvSpPr>
        <p:spPr bwMode="auto">
          <a:xfrm rot="-1361013">
            <a:off x="6961189" y="2979738"/>
            <a:ext cx="839787" cy="863600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56" name="Text Box 19"/>
          <p:cNvSpPr txBox="1">
            <a:spLocks noChangeArrowheads="1"/>
          </p:cNvSpPr>
          <p:nvPr/>
        </p:nvSpPr>
        <p:spPr bwMode="auto">
          <a:xfrm>
            <a:off x="4648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&amp;&amp; has_seq0(rcvpkt) 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7" name="Line 20"/>
          <p:cNvSpPr>
            <a:spLocks noChangeShapeType="1"/>
          </p:cNvSpPr>
          <p:nvPr/>
        </p:nvSpPr>
        <p:spPr bwMode="auto">
          <a:xfrm>
            <a:off x="4757739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58" name="Text Box 21"/>
          <p:cNvSpPr txBox="1">
            <a:spLocks noChangeArrowheads="1"/>
          </p:cNvSpPr>
          <p:nvPr/>
        </p:nvSpPr>
        <p:spPr bwMode="auto">
          <a:xfrm>
            <a:off x="4660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9" name="Freeform 22"/>
          <p:cNvSpPr>
            <a:spLocks/>
          </p:cNvSpPr>
          <p:nvPr/>
        </p:nvSpPr>
        <p:spPr bwMode="auto">
          <a:xfrm rot="1020547">
            <a:off x="6985000" y="3703638"/>
            <a:ext cx="839788" cy="863600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60" name="Text Box 23"/>
          <p:cNvSpPr txBox="1">
            <a:spLocks noChangeArrowheads="1"/>
          </p:cNvSpPr>
          <p:nvPr/>
        </p:nvSpPr>
        <p:spPr bwMode="auto">
          <a:xfrm>
            <a:off x="7591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1" name="Line 24"/>
          <p:cNvSpPr>
            <a:spLocks noChangeShapeType="1"/>
          </p:cNvSpPr>
          <p:nvPr/>
        </p:nvSpPr>
        <p:spPr bwMode="auto">
          <a:xfrm>
            <a:off x="7729539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62" name="Text Box 25"/>
          <p:cNvSpPr txBox="1">
            <a:spLocks noChangeArrowheads="1"/>
          </p:cNvSpPr>
          <p:nvPr/>
        </p:nvSpPr>
        <p:spPr bwMode="auto">
          <a:xfrm>
            <a:off x="7599363" y="4424364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3" name="Text Box 26"/>
          <p:cNvSpPr txBox="1">
            <a:spLocks noChangeArrowheads="1"/>
          </p:cNvSpPr>
          <p:nvPr/>
        </p:nvSpPr>
        <p:spPr bwMode="auto">
          <a:xfrm>
            <a:off x="1717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 has_seq1(rcvpkt)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4" name="Line 27"/>
          <p:cNvSpPr>
            <a:spLocks noChangeShapeType="1"/>
          </p:cNvSpPr>
          <p:nvPr/>
        </p:nvSpPr>
        <p:spPr bwMode="auto">
          <a:xfrm>
            <a:off x="1801814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65" name="Text Box 28"/>
          <p:cNvSpPr txBox="1">
            <a:spLocks noChangeArrowheads="1"/>
          </p:cNvSpPr>
          <p:nvPr/>
        </p:nvSpPr>
        <p:spPr bwMode="auto">
          <a:xfrm>
            <a:off x="1665289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6" name="Line 29"/>
          <p:cNvSpPr>
            <a:spLocks noChangeShapeType="1"/>
          </p:cNvSpPr>
          <p:nvPr/>
        </p:nvSpPr>
        <p:spPr bwMode="auto">
          <a:xfrm>
            <a:off x="1803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67" name="Text Box 30"/>
          <p:cNvSpPr txBox="1">
            <a:spLocks noChangeArrowheads="1"/>
          </p:cNvSpPr>
          <p:nvPr/>
        </p:nvSpPr>
        <p:spPr bwMode="auto">
          <a:xfrm>
            <a:off x="1749425" y="4381501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8" name="Text Box 31"/>
          <p:cNvSpPr txBox="1">
            <a:spLocks noChangeArrowheads="1"/>
          </p:cNvSpPr>
          <p:nvPr/>
        </p:nvSpPr>
        <p:spPr bwMode="auto">
          <a:xfrm>
            <a:off x="1725613" y="2940051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9" name="Freeform 32"/>
          <p:cNvSpPr>
            <a:spLocks/>
          </p:cNvSpPr>
          <p:nvPr/>
        </p:nvSpPr>
        <p:spPr bwMode="auto">
          <a:xfrm rot="20579453" flipH="1">
            <a:off x="3759200" y="3640138"/>
            <a:ext cx="839788" cy="863600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70" name="Freeform 33"/>
          <p:cNvSpPr>
            <a:spLocks/>
          </p:cNvSpPr>
          <p:nvPr/>
        </p:nvSpPr>
        <p:spPr bwMode="auto">
          <a:xfrm rot="1361013" flipH="1">
            <a:off x="3746500" y="2992438"/>
            <a:ext cx="839788" cy="863600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pic>
        <p:nvPicPr>
          <p:cNvPr id="61471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185739"/>
            <a:ext cx="8324850" cy="941387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rdt2.1: receiver, handles garbled </a:t>
            </a:r>
            <a:r>
              <a:rPr lang="en-US" sz="3200">
                <a:ea typeface="ＭＳ Ｐゴシック" charset="0"/>
                <a:cs typeface="+mj-cs"/>
              </a:rPr>
              <a:t>ACK/NAKs</a:t>
            </a:r>
            <a:endParaRPr lang="en-US" sz="3600"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64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24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E9E97506-B61F-4E92-8240-B2EF055D5BFB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 smtClean="0">
                <a:solidFill>
                  <a:srgbClr val="CC0000"/>
                </a:solidFill>
              </a:rPr>
              <a:t>sender:</a:t>
            </a:r>
            <a:endParaRPr lang="en-US" altLang="en-US" smtClean="0">
              <a:solidFill>
                <a:srgbClr val="CC0000"/>
              </a:solidFill>
            </a:endParaRPr>
          </a:p>
          <a:p>
            <a:r>
              <a:rPr lang="en-US" altLang="en-US" smtClean="0"/>
              <a:t>seq # added to pkt</a:t>
            </a:r>
          </a:p>
          <a:p>
            <a:r>
              <a:rPr lang="en-US" altLang="en-US" smtClean="0"/>
              <a:t>two seq. #</a:t>
            </a:r>
            <a:r>
              <a:rPr lang="ja-JP" altLang="en-US" smtClean="0"/>
              <a:t>’</a:t>
            </a:r>
            <a:r>
              <a:rPr lang="en-US" altLang="ja-JP" smtClean="0"/>
              <a:t>s (0,1) will suffice.  Why?</a:t>
            </a:r>
          </a:p>
          <a:p>
            <a:r>
              <a:rPr lang="en-US" altLang="en-US" smtClean="0"/>
              <a:t>must check if received ACK/NAK corrupted </a:t>
            </a:r>
          </a:p>
          <a:p>
            <a:r>
              <a:rPr lang="en-US" altLang="en-US" smtClean="0"/>
              <a:t>twice as many states</a:t>
            </a:r>
          </a:p>
          <a:p>
            <a:pPr lvl="1"/>
            <a:r>
              <a:rPr lang="en-US" altLang="en-US" smtClean="0"/>
              <a:t>state must </a:t>
            </a:r>
            <a:r>
              <a:rPr lang="ja-JP" altLang="en-US" smtClean="0"/>
              <a:t>“</a:t>
            </a:r>
            <a:r>
              <a:rPr lang="en-US" altLang="ja-JP" smtClean="0"/>
              <a:t>remember</a:t>
            </a:r>
            <a:r>
              <a:rPr lang="ja-JP" altLang="en-US" smtClean="0"/>
              <a:t>”</a:t>
            </a:r>
            <a:r>
              <a:rPr lang="en-US" altLang="ja-JP" smtClean="0"/>
              <a:t> whether </a:t>
            </a:r>
            <a:r>
              <a:rPr lang="ja-JP" altLang="en-US" smtClean="0"/>
              <a:t>“</a:t>
            </a:r>
            <a:r>
              <a:rPr lang="en-US" altLang="ja-JP" smtClean="0"/>
              <a:t>expected</a:t>
            </a:r>
            <a:r>
              <a:rPr lang="ja-JP" altLang="en-US" smtClean="0"/>
              <a:t>”</a:t>
            </a:r>
            <a:r>
              <a:rPr lang="en-US" altLang="ja-JP" smtClean="0"/>
              <a:t> pkt should have seq # of 0 or 1 </a:t>
            </a:r>
          </a:p>
          <a:p>
            <a:endParaRPr lang="en-US" altLang="en-US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CC0000"/>
                </a:solidFill>
                <a:ea typeface="ＭＳ Ｐゴシック" charset="0"/>
                <a:cs typeface="+mn-cs"/>
              </a:rPr>
              <a:t>receiver:</a:t>
            </a:r>
            <a:endParaRPr lang="en-US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must check if received packet is duplicate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state indicates whether 0 or 1 is expected pkt seq #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note: receiver can </a:t>
            </a:r>
            <a:r>
              <a:rPr lang="en-US" i="1">
                <a:ea typeface="ＭＳ Ｐゴシック" charset="0"/>
                <a:cs typeface="+mn-cs"/>
              </a:rPr>
              <a:t>not</a:t>
            </a:r>
            <a:r>
              <a:rPr lang="en-US">
                <a:ea typeface="ＭＳ Ｐゴシック" charset="0"/>
                <a:cs typeface="+mn-cs"/>
              </a:rPr>
              <a:t> know if its last ACK/NAK received OK at sender</a:t>
            </a:r>
          </a:p>
        </p:txBody>
      </p:sp>
      <p:pic>
        <p:nvPicPr>
          <p:cNvPr id="624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1017589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1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Microsoft Office PowerPoint</Application>
  <PresentationFormat>Widescreen</PresentationFormat>
  <Paragraphs>392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MS PGothic</vt:lpstr>
      <vt:lpstr>MS PGothic</vt:lpstr>
      <vt:lpstr>Arial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rdt2.1: sender, handles garbled ACK/NAKs</vt:lpstr>
      <vt:lpstr>rdt2.1: receiver, handles garbled ACK/NAKs</vt:lpstr>
      <vt:lpstr>rdt2.1: discussion</vt:lpstr>
      <vt:lpstr>rdt2.2: a NAK-free protocol</vt:lpstr>
      <vt:lpstr>rdt2.2: sender, receiver fragments</vt:lpstr>
      <vt:lpstr>rdt3.0: channels with errors and loss</vt:lpstr>
      <vt:lpstr>rdt3.0 sender</vt:lpstr>
      <vt:lpstr>rdt3.0 in action</vt:lpstr>
      <vt:lpstr>rdt3.0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rdt2.0: channel with bit errors</dc:title>
  <dc:creator>Sougata SEN</dc:creator>
  <cp:lastModifiedBy>Sougata SEN</cp:lastModifiedBy>
  <cp:revision>1</cp:revision>
  <dcterms:created xsi:type="dcterms:W3CDTF">2024-02-13T06:21:46Z</dcterms:created>
  <dcterms:modified xsi:type="dcterms:W3CDTF">2024-02-13T06:22:05Z</dcterms:modified>
</cp:coreProperties>
</file>