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318C-B8F2-4705-A964-2DB26E2A017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6C884-D757-4A46-8FA4-23154E59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Reviewer in </a:t>
            </a:r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B342C5-8460-4991-B2B9-6AE2FC6CA134}" type="slidenum">
              <a:rPr kumimoji="0" lang="en-US" alt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DEC63-0F40-42A4-BB62-E83E5E428789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70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049B5F-B93F-4BDD-8D24-AC42D46C0C07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72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4A13F-310E-4678-B5BF-9C372C10BEE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22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B34A-42E1-4E5E-AEBA-91ED6B80A439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1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54398-0D1B-4A66-8FF5-B9FAF22829C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22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2AB19-8185-4D07-B6B0-DC18C026337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37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25105-D201-44F9-AEB1-1AEAA7843298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5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92CB8C-970D-46D0-B3B2-C6B987E100E3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26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9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33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01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3236"/>
            <a:ext cx="9144000" cy="1330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19D0D-CA65-4593-B2BD-018367D87930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2A71F1-68B4-FF43-913A-05E1459875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527675"/>
            <a:ext cx="9144000" cy="441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Reference/Acknowledgement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0347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D0D03-08AB-4DC8-AEDF-EA110026FDC0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D867A7C5-2F40-2346-B8BE-A1F29F12A2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62075"/>
            <a:ext cx="10515600" cy="48053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0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rief Content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D0D03-08AB-4DC8-AEDF-EA110026FDC0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D867A7C5-2F40-2346-B8BE-A1F29F12A2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62076"/>
            <a:ext cx="10515600" cy="165821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48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rief Content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D0D03-08AB-4DC8-AEDF-EA110026FDC0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D867A7C5-2F40-2346-B8BE-A1F29F12A2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353470"/>
            <a:ext cx="10515600" cy="165821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747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9734-5686-A04F-8EFE-1197B9CE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011F2-1C4F-3B42-9C2C-9841ACB8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CAE9D-AC0F-F944-BD0C-C546981A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9FB84-3E1C-7044-8AFC-F4932DA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B8ED8-6FAB-47D9-931D-28EC6ED55673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1682D-2EC2-42E6-A78B-723BCD4E35CB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B8ED8-6FAB-47D9-931D-28EC6ED55673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4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AF90639-9749-014E-A1B0-4824FD281A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85888"/>
            <a:ext cx="5181600" cy="479107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AAD74D7D-AEF1-EF4C-8120-1D86D5AF9D1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385888"/>
            <a:ext cx="5181600" cy="479107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46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4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51675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7334"/>
            <a:ext cx="5157787" cy="401232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1675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7334"/>
            <a:ext cx="5183188" cy="401232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6B559-D233-446A-94E6-A0AE6E007A0B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F3AF15F-4C2C-D243-AB6E-2578D7080A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613" y="2178050"/>
            <a:ext cx="5160962" cy="401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9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6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81CCA1-2413-4F4E-B668-9EEC8D17E91A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18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4C4F8F-70AF-4432-81D9-4F48803DC1CD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26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8DEEC-A365-F840-A2A5-43A7E6F5A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739EF05-4224-D344-B8F5-A0F5EDB72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7F0C548-C535-0849-A8C6-89DBDE8C5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35231F-4066-2D49-81D3-F655E3D46A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18B15B-7315-2A45-8778-F53AE1CE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D6744DF-18AB-A64F-848B-E38BF64F5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62075"/>
            <a:ext cx="6530975" cy="48228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0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E86AAA-C9EC-B046-8799-A37F4A202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7E821F-1DEA-2140-A393-64D462705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DD13BF-F2DD-0646-99FE-E280AD4304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DD54C-2EFC-1744-9DEC-50A113771C1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77EFC5-BAD1-E942-A50A-29F38A50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6C783CB-A9E8-3C4F-974E-164E046B146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2200" y="1385888"/>
            <a:ext cx="5181600" cy="4791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48CDD6-F02B-374E-8B34-52AD877A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1385888"/>
            <a:ext cx="5181600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9047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enter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1A50-F34D-DB41-B80F-F1840FDC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ED28F-A707-3249-9688-5C169699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0B2EB-0D0A-0B4D-A7FE-42D857DE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CED07-3B02-1346-A5A3-18AAD52A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B8ED8-6FAB-47D9-931D-28EC6ED55673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C1D7F0-72C1-8642-8C95-D6605E9E4A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3772" y="1380955"/>
            <a:ext cx="9744456" cy="42706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F6FC55-7528-B54C-A0CD-459046F305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3772" y="5706364"/>
            <a:ext cx="9744456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87040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85455"/>
            <a:ext cx="10515600" cy="4791508"/>
          </a:xfrm>
          <a:prstGeom prst="rect">
            <a:avLst/>
          </a:prstGeom>
        </p:spPr>
        <p:txBody>
          <a:bodyPr vert="eaVert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47E78-E689-466D-BA24-EDCDD9608F78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9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E86AAA-C9EC-B046-8799-A37F4A202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7E821F-1DEA-2140-A393-64D462705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DD13BF-F2DD-0646-99FE-E280AD4304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3DD54C-2EFC-1744-9DEC-50A113771C1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77EFC5-BAD1-E942-A50A-29F38A50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37AEDF7F-C9D7-9148-B3BA-3995682E8DC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172200" y="1385888"/>
            <a:ext cx="5181600" cy="4791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BCE8D6-840A-374A-9ACC-6336FC82C2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385888"/>
            <a:ext cx="5181600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29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1C3F0F-74EF-FF49-A025-4A9E755D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1E020F-1BBC-0748-9537-AA0064938A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21FC2DB-0787-4C42-9E80-2F0AE6A69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FBF44-748E-E246-B284-436E6FFBDE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26088C-94BE-324D-91F0-F92C6177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692A35D-9E47-C547-9C20-769E9E195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033838"/>
            <a:ext cx="10515600" cy="1900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3D3F2C95-5211-F94C-BEDC-7E51A79C38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362075"/>
            <a:ext cx="10515600" cy="2474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92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6D64-53E2-43B7-86A3-E117FE78176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7D84-DD6B-4E5A-8E8C-2F469466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0BAA45-22EE-0C44-B393-6101AF759FBD}"/>
              </a:ext>
            </a:extLst>
          </p:cNvPr>
          <p:cNvGrpSpPr/>
          <p:nvPr/>
        </p:nvGrpSpPr>
        <p:grpSpPr>
          <a:xfrm>
            <a:off x="816429" y="365125"/>
            <a:ext cx="11351982" cy="6356350"/>
            <a:chOff x="816429" y="365125"/>
            <a:chExt cx="11351982" cy="6356350"/>
          </a:xfrm>
        </p:grpSpPr>
        <p:cxnSp>
          <p:nvCxnSpPr>
            <p:cNvPr id="11" name="Straight Connector 10"/>
            <p:cNvCxnSpPr/>
            <p:nvPr userDrawn="1"/>
          </p:nvCxnSpPr>
          <p:spPr>
            <a:xfrm flipH="1" flipV="1">
              <a:off x="816429" y="1213149"/>
              <a:ext cx="10702968" cy="17959"/>
            </a:xfrm>
            <a:prstGeom prst="line">
              <a:avLst/>
            </a:prstGeom>
            <a:ln w="101600">
              <a:solidFill>
                <a:srgbClr val="3088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11596911" y="365125"/>
              <a:ext cx="42223" cy="6356350"/>
            </a:xfrm>
            <a:prstGeom prst="line">
              <a:avLst/>
            </a:prstGeom>
            <a:ln w="254000">
              <a:solidFill>
                <a:srgbClr val="3588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5411" y="365125"/>
              <a:ext cx="1143000" cy="1123950"/>
            </a:xfrm>
            <a:prstGeom prst="ellipse">
              <a:avLst/>
            </a:prstGeom>
          </p:spPr>
        </p:pic>
      </p:grpSp>
      <p:pic>
        <p:nvPicPr>
          <p:cNvPr id="9" name="Picture 8" descr="INET @ MPII">
            <a:extLst>
              <a:ext uri="{FF2B5EF4-FFF2-40B4-BE49-F238E27FC236}">
                <a16:creationId xmlns:a16="http://schemas.microsoft.com/office/drawing/2014/main" id="{0877896B-B8C1-E44A-949D-4E912A270AC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" y="5880282"/>
            <a:ext cx="1229477" cy="9443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5455"/>
            <a:ext cx="10515600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ahoma" panose="020B0604030504040204" pitchFamily="34" charset="0"/>
                <a:cs typeface="Calibri" panose="020F0502020204030204" pitchFamily="34" charset="0"/>
              </a:rPr>
              <a:t>Fifth level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Data Networks</a:t>
            </a:r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Addressing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B8ED8-6FAB-47D9-931D-28EC6ED55673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ndara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BAA45-22EE-0C44-B393-6101AF759FBD}"/>
              </a:ext>
            </a:extLst>
          </p:cNvPr>
          <p:cNvGrpSpPr/>
          <p:nvPr userDrawn="1"/>
        </p:nvGrpSpPr>
        <p:grpSpPr>
          <a:xfrm>
            <a:off x="816429" y="352425"/>
            <a:ext cx="11351982" cy="6369050"/>
            <a:chOff x="816429" y="352425"/>
            <a:chExt cx="11351982" cy="636905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H="1" flipV="1">
              <a:off x="816429" y="1213149"/>
              <a:ext cx="10702968" cy="17959"/>
            </a:xfrm>
            <a:prstGeom prst="line">
              <a:avLst/>
            </a:prstGeom>
            <a:ln w="101600">
              <a:solidFill>
                <a:srgbClr val="3088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 userDrawn="1"/>
          </p:nvCxnSpPr>
          <p:spPr>
            <a:xfrm>
              <a:off x="11596911" y="533400"/>
              <a:ext cx="42223" cy="6188075"/>
            </a:xfrm>
            <a:prstGeom prst="line">
              <a:avLst/>
            </a:prstGeom>
            <a:ln w="254000">
              <a:solidFill>
                <a:srgbClr val="3588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5411" y="352425"/>
              <a:ext cx="1143000" cy="1123950"/>
            </a:xfrm>
            <a:prstGeom prst="ellipse">
              <a:avLst/>
            </a:prstGeom>
          </p:spPr>
        </p:pic>
      </p:grpSp>
      <p:pic>
        <p:nvPicPr>
          <p:cNvPr id="17" name="Picture 16" descr="INET @ MPII">
            <a:extLst>
              <a:ext uri="{FF2B5EF4-FFF2-40B4-BE49-F238E27FC236}">
                <a16:creationId xmlns:a16="http://schemas.microsoft.com/office/drawing/2014/main" id="{0877896B-B8C1-E44A-949D-4E912A270AC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" y="5880282"/>
            <a:ext cx="1229477" cy="9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135A8F"/>
          </a:solidFill>
          <a:latin typeface="+mj-lt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Tahoma" panose="020B0604030504040204" pitchFamily="34" charset="0"/>
          <a:cs typeface="Calibri" panose="020F0502020204030204" pitchFamily="34" charset="0"/>
        </a:defRPr>
      </a:lvl1pPr>
      <a:lvl2pPr marL="685800" marR="0" indent="-2286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Calibri" panose="020F0502020204030204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Calibri" panose="020F0502020204030204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Calibri" panose="020F0502020204030204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gata-sen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evashishg@goa.bits-pilani.ac.in" TargetMode="External"/><Relationship Id="rId5" Type="http://schemas.openxmlformats.org/officeDocument/2006/relationships/hyperlink" Target="https://www.devashishgosain.com/" TargetMode="External"/><Relationship Id="rId4" Type="http://schemas.openxmlformats.org/officeDocument/2006/relationships/hyperlink" Target="mailto:sougatas@goa.bits-Pilani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jpeg"/><Relationship Id="rId11" Type="http://schemas.openxmlformats.org/officeDocument/2006/relationships/image" Target="../media/image39.emf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1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19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1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19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55b5592/shared_invite/zt-2abb6sdgj-rGKqSNyM8A1dXVxaVoRX_A" TargetMode="External"/><Relationship Id="rId2" Type="http://schemas.openxmlformats.org/officeDocument/2006/relationships/hyperlink" Target="https://classroom.google.com/c/NjQ2OTQ4ODEyNTMy?cjc=qkidel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4073"/>
            <a:ext cx="9144000" cy="1855889"/>
          </a:xfrm>
          <a:solidFill>
            <a:schemeClr val="bg1">
              <a:alpha val="84000"/>
            </a:schemeClr>
          </a:solidFill>
        </p:spPr>
        <p:txBody>
          <a:bodyPr/>
          <a:lstStyle/>
          <a:p>
            <a:r>
              <a:rPr lang="en-US" dirty="0" smtClean="0"/>
              <a:t>CS F303 Computer Networks</a:t>
            </a:r>
            <a:br>
              <a:rPr lang="en-US" dirty="0" smtClean="0"/>
            </a:br>
            <a:r>
              <a:rPr lang="en-US" dirty="0" smtClean="0"/>
              <a:t>Jan to May 2024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989" y="3671928"/>
            <a:ext cx="4160423" cy="1655762"/>
          </a:xfrm>
          <a:solidFill>
            <a:schemeClr val="bg1">
              <a:alpha val="84000"/>
            </a:schemeClr>
          </a:solidFill>
        </p:spPr>
        <p:txBody>
          <a:bodyPr/>
          <a:lstStyle/>
          <a:p>
            <a:r>
              <a:rPr lang="en-US" dirty="0" smtClean="0"/>
              <a:t>Sougata Sen </a:t>
            </a:r>
          </a:p>
          <a:p>
            <a:r>
              <a:rPr lang="en-US" dirty="0" smtClean="0">
                <a:hlinkClick r:id="rId3"/>
              </a:rPr>
              <a:t>www.sougata-sen.com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sougatas@goa.bits-pilani.ac.in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48400" y="3671928"/>
            <a:ext cx="4607916" cy="165576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Devashish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Gosain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https://www.devashishgosain.com/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devashishg@goa.bits-pilani.ac.in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659" y="6488668"/>
            <a:ext cx="1000792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usJakartaSans"/>
                <a:ea typeface="+mn-ea"/>
                <a:cs typeface="+mn-cs"/>
              </a:rPr>
              <a:t>Photo by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usJakartaSans"/>
                <a:ea typeface="+mn-ea"/>
                <a:cs typeface="+mn-cs"/>
              </a:rPr>
              <a:t>Pixabay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usJakartaSans"/>
                <a:ea typeface="+mn-ea"/>
                <a:cs typeface="+mn-cs"/>
              </a:rPr>
              <a:t>: https://www.pexels.com/photo/google-search-engine-on-macbook-pro-40185/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policy and 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Lab assignment </a:t>
            </a:r>
          </a:p>
          <a:p>
            <a:pPr lvl="1"/>
            <a:r>
              <a:rPr lang="en-US" dirty="0" smtClean="0"/>
              <a:t>Your assignment will </a:t>
            </a:r>
            <a:r>
              <a:rPr lang="en-US" u="sng" dirty="0" smtClean="0"/>
              <a:t>start losing marks if they are submitted after the deadline</a:t>
            </a:r>
            <a:r>
              <a:rPr lang="en-US" dirty="0" smtClean="0"/>
              <a:t>. </a:t>
            </a:r>
            <a:r>
              <a:rPr lang="en-US" dirty="0" smtClean="0"/>
              <a:t>You will receive a 0 for that </a:t>
            </a:r>
            <a:r>
              <a:rPr lang="en-US" dirty="0" smtClean="0"/>
              <a:t>assignment if it is more than </a:t>
            </a:r>
            <a:r>
              <a:rPr lang="en-US" dirty="0" smtClean="0"/>
              <a:t>10</a:t>
            </a:r>
            <a:r>
              <a:rPr lang="en-US" dirty="0" smtClean="0"/>
              <a:t> minutes late (in-lab), or after the deadline (take home).</a:t>
            </a:r>
            <a:endParaRPr lang="en-US" dirty="0" smtClean="0"/>
          </a:p>
          <a:p>
            <a:pPr lvl="1"/>
            <a:r>
              <a:rPr lang="en-US" dirty="0" smtClean="0"/>
              <a:t>You, however, need to complete all lab </a:t>
            </a:r>
            <a:r>
              <a:rPr lang="en-US" dirty="0" smtClean="0"/>
              <a:t>assignments before the next lab. </a:t>
            </a:r>
            <a:r>
              <a:rPr lang="en-US" dirty="0" smtClean="0"/>
              <a:t>Any lab assignment not submitted will result in -10 marks from your final lab score. </a:t>
            </a:r>
          </a:p>
          <a:p>
            <a:pPr lvl="1"/>
            <a:r>
              <a:rPr lang="en-US" dirty="0" smtClean="0"/>
              <a:t>Assignments </a:t>
            </a:r>
            <a:r>
              <a:rPr lang="en-US" dirty="0" smtClean="0"/>
              <a:t>grading process will be automated</a:t>
            </a:r>
            <a:r>
              <a:rPr lang="en-US" dirty="0" smtClean="0"/>
              <a:t>. Your end system should work and satisfy our test cases </a:t>
            </a:r>
            <a:endParaRPr lang="en-US" dirty="0" smtClean="0"/>
          </a:p>
          <a:p>
            <a:r>
              <a:rPr lang="en-US" dirty="0" smtClean="0"/>
              <a:t>Honor code</a:t>
            </a:r>
          </a:p>
          <a:p>
            <a:pPr lvl="1"/>
            <a:r>
              <a:rPr lang="en-US" dirty="0" smtClean="0"/>
              <a:t>No copying.</a:t>
            </a:r>
          </a:p>
          <a:p>
            <a:pPr lvl="1"/>
            <a:r>
              <a:rPr lang="en-US" dirty="0" smtClean="0"/>
              <a:t>First offense will lead to </a:t>
            </a:r>
            <a:r>
              <a:rPr lang="en-US" dirty="0" smtClean="0"/>
              <a:t>5% of </a:t>
            </a:r>
            <a:r>
              <a:rPr lang="en-US" dirty="0" smtClean="0"/>
              <a:t>marks reduction from your final </a:t>
            </a:r>
            <a:r>
              <a:rPr lang="en-US" dirty="0" smtClean="0"/>
              <a:t>score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Second offense will result in lowest grade awarded for the course. </a:t>
            </a:r>
          </a:p>
          <a:p>
            <a:pPr lvl="1"/>
            <a:r>
              <a:rPr lang="en-US" dirty="0" smtClean="0"/>
              <a:t>Lowest grade will be awarded if caught using unfair means in exams.</a:t>
            </a:r>
          </a:p>
          <a:p>
            <a:pPr lvl="1"/>
            <a:r>
              <a:rPr lang="en-US" dirty="0" smtClean="0"/>
              <a:t>Any concerns with marks should be reported within 3 days of receiving the marks.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89748573-69D0-46F2-9DC6-20A338CB060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Chapter 1</a:t>
            </a:r>
            <a:r>
              <a:rPr kumimoji="0" lang="en-US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kumimoji="0" lang="en-US" altLang="en-US" sz="4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708901" y="3078164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Computer Networking: A Top Down Approach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/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</a:t>
            </a:r>
            <a:r>
              <a:rPr kumimoji="0" lang="en-US" altLang="en-US" sz="2000" b="0" i="0" u="none" strike="noStrike" kern="1200" cap="none" spc="0" normalizeH="0" baseline="30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edition </a:t>
            </a:r>
            <a:b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Jim Kurose, Keith Ross</a:t>
            </a:r>
            <a:b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Addison-Wesley</a:t>
            </a:r>
            <a:b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March 2012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893888" y="3268664"/>
            <a:ext cx="5378450" cy="147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note on the use of these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ppt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slides: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 making these slides freely available to all (faculty, students, readers). They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kumimoji="0" lang="en-US" altLang="ja-JP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lot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work on our part. In return for use, we only ask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897063" y="4267201"/>
            <a:ext cx="5378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3038" marR="0" lvl="0" indent="-173038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you use these slides (e.g., in a class) that you mention their source (after all, we</a:t>
            </a:r>
            <a:r>
              <a:rPr kumimoji="0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 like people to use our book!)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Thanks and enjoy!  JFK/KWR</a:t>
            </a:r>
          </a:p>
          <a:p>
            <a:pPr marL="173038" marR="0" lvl="0" indent="-173038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73038" marR="0" lvl="0" indent="-173038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All material copyright 1996-2012</a:t>
            </a:r>
          </a:p>
          <a:p>
            <a:pPr marL="173038" marR="0" lvl="0" indent="-173038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5942014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097089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511176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6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Chapter 1: introduction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our goal: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get </a:t>
            </a:r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feel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ea typeface="ＭＳ Ｐゴシック" panose="020B0600070205080204" pitchFamily="34" charset="-128"/>
              </a:rPr>
              <a:t> and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more depth, detail </a:t>
            </a:r>
            <a:r>
              <a:rPr lang="en-US" altLang="en-US" i="1" smtClean="0">
                <a:ea typeface="ＭＳ Ｐゴシック" panose="020B0600070205080204" pitchFamily="34" charset="-128"/>
              </a:rPr>
              <a:t>later</a:t>
            </a:r>
            <a:r>
              <a:rPr lang="en-US" altLang="en-US" smtClean="0">
                <a:ea typeface="ＭＳ Ｐゴシック" panose="020B0600070205080204" pitchFamily="34" charset="-128"/>
              </a:rPr>
              <a:t> in course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anose="020B0600070205080204" pitchFamily="34" charset="-128"/>
              </a:rPr>
              <a:t>approach: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sz="2800">
                <a:ea typeface="Arial" panose="020B0604020202020204" pitchFamily="34" charset="0"/>
              </a:rPr>
              <a:t>use Internet as example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>
              <a:ea typeface="Arial" panose="020B0604020202020204" pitchFamily="34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38800" y="1371600"/>
            <a:ext cx="5029200" cy="5245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overview</a:t>
            </a:r>
            <a:r>
              <a:rPr lang="en-US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what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the Internet?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what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a protocol?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network edge; hosts, access net, physical media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network core: packet/circuit switching, Internet structure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security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protocol layers, service models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1024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103028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7EDA6B9B-8B56-486E-80A2-8B7FD32526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Chapter 1: roadmap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84486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5603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3" y="1320006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53974" y="1649522"/>
            <a:ext cx="6007540" cy="4648200"/>
          </a:xfrm>
        </p:spPr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CC0000"/>
                </a:solidFill>
                <a:ea typeface="Arial" panose="020B0604020202020204" pitchFamily="34" charset="0"/>
              </a:rPr>
              <a:t>1.1 what </a:t>
            </a:r>
            <a:r>
              <a:rPr lang="en-US" altLang="en-US" sz="2800" i="1" dirty="0">
                <a:solidFill>
                  <a:srgbClr val="CC0000"/>
                </a:solidFill>
                <a:ea typeface="Arial" panose="020B0604020202020204" pitchFamily="34" charset="0"/>
              </a:rPr>
              <a:t>is</a:t>
            </a:r>
            <a:r>
              <a:rPr lang="en-US" altLang="en-US" sz="2800" dirty="0">
                <a:solidFill>
                  <a:srgbClr val="CC0000"/>
                </a:solidFill>
                <a:ea typeface="Arial" panose="020B0604020202020204" pitchFamily="34" charset="0"/>
              </a:rPr>
              <a:t> the Internet?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1.2</a:t>
            </a:r>
            <a:r>
              <a:rPr lang="en-US" altLang="en-US" sz="2800" dirty="0">
                <a:ea typeface="Arial" panose="020B0604020202020204" pitchFamily="34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ill Sans MT" panose="020B0502020104020203" pitchFamily="34" charset="0"/>
                <a:ea typeface="Arial" panose="020B0604020202020204" pitchFamily="34" charset="0"/>
              </a:rPr>
              <a:t> </a:t>
            </a:r>
            <a:r>
              <a:rPr lang="en-US" altLang="en-US" sz="2400" dirty="0">
                <a:latin typeface="Gill Sans MT" panose="020B0502020104020203" pitchFamily="34" charset="0"/>
                <a:ea typeface="Arial" panose="020B0604020202020204" pitchFamily="34" charset="0"/>
              </a:rPr>
              <a:t>end systems, access networks, links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1.3 </a:t>
            </a:r>
            <a:r>
              <a:rPr lang="en-US" altLang="en-US" sz="2800" dirty="0">
                <a:ea typeface="Arial" panose="020B0604020202020204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Gill Sans MT" panose="020B0502020104020203" pitchFamily="34" charset="0"/>
                <a:ea typeface="Arial" panose="020B0604020202020204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1.4 </a:t>
            </a:r>
            <a:r>
              <a:rPr lang="en-US" altLang="en-US" sz="2800" dirty="0">
                <a:ea typeface="Arial" panose="020B0604020202020204" pitchFamily="34" charset="0"/>
              </a:rPr>
              <a:t>delay, loss, throughput in networks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1.5</a:t>
            </a:r>
            <a:r>
              <a:rPr lang="en-US" altLang="en-US" sz="2800" dirty="0">
                <a:ea typeface="Arial" panose="020B0604020202020204" pitchFamily="34" charset="0"/>
              </a:rPr>
              <a:t> protocol layers, service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1.6</a:t>
            </a:r>
            <a:r>
              <a:rPr lang="en-US" altLang="en-US" sz="2800" dirty="0">
                <a:ea typeface="Arial" panose="020B0604020202020204" pitchFamily="34" charset="0"/>
              </a:rPr>
              <a:t> networks under attack: security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99"/>
                </a:solidFill>
                <a:ea typeface="Arial" panose="020B0604020202020204" pitchFamily="34" charset="0"/>
              </a:rPr>
              <a:t>1.7</a:t>
            </a:r>
            <a:r>
              <a:rPr lang="en-US" altLang="en-US" sz="2800" dirty="0">
                <a:ea typeface="Arial" panose="020B0604020202020204" pitchFamily="34" charset="0"/>
              </a:rPr>
              <a:t> history</a:t>
            </a:r>
          </a:p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D2E84FB7-7ECF-4DE7-A8DC-5A681ADE8DA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8" y="-17584"/>
            <a:ext cx="6460032" cy="6137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37563" y="5980906"/>
            <a:ext cx="211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PHDCOMICS.COM</a:t>
            </a:r>
          </a:p>
        </p:txBody>
      </p:sp>
    </p:spTree>
    <p:extLst>
      <p:ext uri="{BB962C8B-B14F-4D97-AF65-F5344CB8AC3E}">
        <p14:creationId xmlns:p14="http://schemas.microsoft.com/office/powerpoint/2010/main" val="34986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6725" y="190501"/>
            <a:ext cx="8382000" cy="936625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What</a:t>
            </a:r>
            <a:r>
              <a:rPr lang="ja-JP" altLang="en-US" sz="3600">
                <a:ea typeface="ＭＳ Ｐゴシック" panose="020B0600070205080204" pitchFamily="34" charset="-128"/>
              </a:rPr>
              <a:t>’</a:t>
            </a:r>
            <a:r>
              <a:rPr lang="en-US" altLang="ja-JP" sz="3600">
                <a:ea typeface="ＭＳ Ｐゴシック" panose="020B0600070205080204" pitchFamily="34" charset="-128"/>
              </a:rPr>
              <a:t>s the Internet: </a:t>
            </a:r>
            <a:r>
              <a:rPr lang="ja-JP" altLang="en-US" sz="3600">
                <a:ea typeface="ＭＳ Ｐゴシック" panose="020B0600070205080204" pitchFamily="34" charset="-128"/>
              </a:rPr>
              <a:t>“</a:t>
            </a:r>
            <a:r>
              <a:rPr lang="en-US" altLang="ja-JP" sz="3600">
                <a:ea typeface="ＭＳ Ｐゴシック" panose="020B0600070205080204" pitchFamily="34" charset="-128"/>
              </a:rPr>
              <a:t>nuts and bolts</a:t>
            </a:r>
            <a:r>
              <a:rPr lang="ja-JP" altLang="en-US" sz="3600">
                <a:ea typeface="ＭＳ Ｐゴシック" panose="020B0600070205080204" pitchFamily="34" charset="-128"/>
              </a:rPr>
              <a:t>”</a:t>
            </a:r>
            <a:r>
              <a:rPr lang="en-US" altLang="ja-JP" sz="3600">
                <a:ea typeface="ＭＳ Ｐゴシック" panose="020B0600070205080204" pitchFamily="34" charset="-128"/>
              </a:rPr>
              <a:t> view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81350" y="1436689"/>
            <a:ext cx="3779838" cy="1271587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spcBef>
                <a:spcPct val="15000"/>
              </a:spcBef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millions of connected computing devices: </a:t>
            </a:r>
          </a:p>
          <a:p>
            <a:pPr marL="631825" lvl="1" indent="-231775">
              <a:spcBef>
                <a:spcPct val="15000"/>
              </a:spcBef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hosts </a:t>
            </a:r>
            <a:r>
              <a:rPr lang="en-US" altLang="en-US" i="1" smtClean="0">
                <a:ea typeface="ＭＳ Ｐゴシック" panose="020B0600070205080204" pitchFamily="34" charset="-128"/>
              </a:rPr>
              <a:t>=</a:t>
            </a: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end systems</a:t>
            </a:r>
            <a:r>
              <a:rPr lang="en-US" altLang="en-US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631825" lvl="1" indent="-231775">
              <a:buSzPct val="75000"/>
            </a:pPr>
            <a:r>
              <a:rPr lang="en-US" altLang="en-US" smtClean="0">
                <a:ea typeface="Arial" panose="020B0604020202020204" pitchFamily="34" charset="0"/>
              </a:rPr>
              <a:t>running </a:t>
            </a:r>
            <a:r>
              <a:rPr lang="en-US" altLang="en-US" i="1" smtClean="0">
                <a:solidFill>
                  <a:srgbClr val="CC0000"/>
                </a:solidFill>
                <a:ea typeface="Arial" panose="020B0604020202020204" pitchFamily="34" charset="0"/>
              </a:rPr>
              <a:t>network apps</a:t>
            </a:r>
            <a:endParaRPr lang="en-US" altLang="en-US" smtClean="0">
              <a:solidFill>
                <a:srgbClr val="CC0000"/>
              </a:solidFill>
              <a:ea typeface="Arial" panose="020B0604020202020204" pitchFamily="34" charset="0"/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3219451" y="3152776"/>
            <a:ext cx="33686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7713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communication links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747713" marR="0" lvl="1" indent="-285750" algn="l" defTabSz="914400" rtl="0" eaLnBrk="1" fontAlgn="auto" latinLnBrk="0" hangingPunct="1">
              <a:lnSpc>
                <a:spcPct val="80000"/>
              </a:lnSpc>
              <a:spcBef>
                <a:spcPct val="1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fiber, copper, radio, satellite</a:t>
            </a:r>
          </a:p>
          <a:p>
            <a:pPr marL="747713" marR="0" lvl="1" indent="-285750" algn="l" defTabSz="914400" rtl="0" eaLnBrk="1" fontAlgn="auto" latinLnBrk="0" hangingPunct="1">
              <a:lnSpc>
                <a:spcPct val="80000"/>
              </a:lnSpc>
              <a:spcBef>
                <a:spcPct val="1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transmission rate: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bandwidth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3335339" y="5307014"/>
            <a:ext cx="377983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Packet switches: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forward packets (chunks of data)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routers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1862138" y="3454400"/>
            <a:ext cx="1573212" cy="1060450"/>
            <a:chOff x="98" y="2320"/>
            <a:chExt cx="991" cy="668"/>
          </a:xfrm>
        </p:grpSpPr>
        <p:sp>
          <p:nvSpPr>
            <p:cNvPr id="28093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wired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links</a:t>
              </a:r>
            </a:p>
          </p:txBody>
        </p:sp>
        <p:sp>
          <p:nvSpPr>
            <p:cNvPr id="28094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wireless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links</a:t>
              </a:r>
            </a:p>
          </p:txBody>
        </p:sp>
        <p:grpSp>
          <p:nvGrpSpPr>
            <p:cNvPr id="28095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28100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81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8101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102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096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28098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99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097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2157413" y="5457825"/>
            <a:ext cx="646112" cy="477838"/>
            <a:chOff x="293" y="3440"/>
            <a:chExt cx="407" cy="301"/>
          </a:xfrm>
        </p:grpSpPr>
        <p:sp>
          <p:nvSpPr>
            <p:cNvPr id="28083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router</a:t>
              </a:r>
            </a:p>
          </p:txBody>
        </p:sp>
        <p:grpSp>
          <p:nvGrpSpPr>
            <p:cNvPr id="28084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280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88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91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92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89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90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7657" name="Picture 853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46139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8" name="Group 1"/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27728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29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0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731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28081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82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32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3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4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5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6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7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8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39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0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1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2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3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4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5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6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7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8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49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0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1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2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3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4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5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6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7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8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59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60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761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28079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80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62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28077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78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63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28075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76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64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28073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074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7765" name="Picture 60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766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28071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72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67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280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66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69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70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67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68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68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280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58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61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62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59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60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69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280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50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53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54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51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52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0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280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42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45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46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43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44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771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772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2803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3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3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34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37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38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35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36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3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2802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2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2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26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29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30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27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28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4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2801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1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1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18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21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22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19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20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5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2800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0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0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10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13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14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11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12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6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2799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0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00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8002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005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06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003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04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7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2799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9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9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994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997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98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995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96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8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2798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8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8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986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989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90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987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88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79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2797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7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7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978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981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82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979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80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80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27973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74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81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2797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7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782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2795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795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5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6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7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795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95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83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27784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27785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27786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home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27787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institutional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27788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27921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22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23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24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25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926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951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52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927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928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949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50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929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30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931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947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48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932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933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945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46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934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35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36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37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38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39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40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41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42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43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44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789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2788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9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89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9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9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89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91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2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89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89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91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1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89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89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89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91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1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90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90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91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1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90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0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0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0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0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0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0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0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1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1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91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790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27866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67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68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7869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70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71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72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73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74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75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76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83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84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85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86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87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88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877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78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79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80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81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82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91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27843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44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45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7846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47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8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49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0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1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2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53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60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61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62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63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64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65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854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5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6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7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8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59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92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27820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21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22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7823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24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25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26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27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28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29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30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37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38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39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40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41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42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831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2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3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4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5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36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93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27818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19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94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2779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9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9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7798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9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80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81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1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1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1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1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1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80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0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1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1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1857375" y="1322389"/>
            <a:ext cx="1555750" cy="1622425"/>
            <a:chOff x="210" y="833"/>
            <a:chExt cx="980" cy="1022"/>
          </a:xfrm>
        </p:grpSpPr>
        <p:sp>
          <p:nvSpPr>
            <p:cNvPr id="27661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27662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27663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27664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wireless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7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27665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27726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27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666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27724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25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667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27701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2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03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7704" name="Picture 1092" descr="screen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05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06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07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08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09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10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711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7718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19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20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21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22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23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712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13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14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15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16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17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668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27669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70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71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72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73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674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699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00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675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676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697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9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677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78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7679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695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96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680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681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693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94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682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83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84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85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86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87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88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89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90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91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7692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A941F768-BD3A-421F-B431-C1FF84B3377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9699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1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0664"/>
            <a:ext cx="7772400" cy="1006475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Fun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ea typeface="ＭＳ Ｐゴシック" panose="020B0600070205080204" pitchFamily="34" charset="-128"/>
              </a:rPr>
              <a:t> internet appliances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29701" name="Picture 3" descr="toas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460500"/>
            <a:ext cx="249555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 descr="whisp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9" y="1425576"/>
            <a:ext cx="18954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419351" y="2789239"/>
            <a:ext cx="2162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IP picture 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http://www.ceiva.com/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150101" y="1989139"/>
            <a:ext cx="224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Web-enabled toaster 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weather forecaster</a:t>
            </a:r>
          </a:p>
        </p:txBody>
      </p:sp>
      <p:pic>
        <p:nvPicPr>
          <p:cNvPr id="29705" name="Picture 9" descr="cisc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387850"/>
            <a:ext cx="23955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435851" y="6016625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 phones</a:t>
            </a:r>
          </a:p>
        </p:txBody>
      </p:sp>
      <p:graphicFrame>
        <p:nvGraphicFramePr>
          <p:cNvPr id="29707" name="Object 14"/>
          <p:cNvGraphicFramePr>
            <a:graphicFrameLocks noChangeAspect="1"/>
          </p:cNvGraphicFramePr>
          <p:nvPr/>
        </p:nvGraphicFramePr>
        <p:xfrm>
          <a:off x="2443164" y="3581401"/>
          <a:ext cx="8032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8" imgW="1434415" imgH="3873016" progId="">
                  <p:embed/>
                </p:oleObj>
              </mc:Choice>
              <mc:Fallback>
                <p:oleObj r:id="rId8" imgW="1434415" imgH="3873016" progId="">
                  <p:embed/>
                  <p:pic>
                    <p:nvPicPr>
                      <p:cNvPr id="2970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4" y="3581401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8"/>
          <p:cNvSpPr txBox="1">
            <a:spLocks noChangeArrowheads="1"/>
          </p:cNvSpPr>
          <p:nvPr/>
        </p:nvSpPr>
        <p:spPr bwMode="auto">
          <a:xfrm>
            <a:off x="2505076" y="5789614"/>
            <a:ext cx="1179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refrigerator</a:t>
            </a:r>
          </a:p>
        </p:txBody>
      </p:sp>
      <p:pic>
        <p:nvPicPr>
          <p:cNvPr id="29709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9" y="4584700"/>
            <a:ext cx="1552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Text Box 8"/>
          <p:cNvSpPr txBox="1">
            <a:spLocks noChangeArrowheads="1"/>
          </p:cNvSpPr>
          <p:nvPr/>
        </p:nvSpPr>
        <p:spPr bwMode="auto">
          <a:xfrm>
            <a:off x="4348163" y="5202239"/>
            <a:ext cx="2487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Slingbox: watch,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 cable TV remotely</a:t>
            </a:r>
          </a:p>
        </p:txBody>
      </p:sp>
      <p:sp>
        <p:nvSpPr>
          <p:cNvPr id="297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2A5E877D-1EC9-4C6E-92C5-2C0B203111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9712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9" y="2754313"/>
            <a:ext cx="6953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 Box 10"/>
          <p:cNvSpPr txBox="1">
            <a:spLocks noChangeArrowheads="1"/>
          </p:cNvSpPr>
          <p:nvPr/>
        </p:nvSpPr>
        <p:spPr bwMode="auto">
          <a:xfrm>
            <a:off x="8277226" y="3841750"/>
            <a:ext cx="194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Tweet-a-watt: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monitor energy use</a:t>
            </a:r>
          </a:p>
        </p:txBody>
      </p:sp>
    </p:spTree>
    <p:extLst>
      <p:ext uri="{BB962C8B-B14F-4D97-AF65-F5344CB8AC3E}">
        <p14:creationId xmlns:p14="http://schemas.microsoft.com/office/powerpoint/2010/main" val="15769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97938" y="6467476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70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Internet: </a:t>
            </a:r>
            <a:r>
              <a:rPr lang="ja-JP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network of networks</a:t>
            </a:r>
            <a:r>
              <a:rPr lang="ja-JP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endParaRPr lang="en-US" altLang="ja-JP" sz="240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Interconnected ISPs</a:t>
            </a:r>
          </a:p>
          <a:p>
            <a:pPr eaLnBrk="1" hangingPunct="1">
              <a:buSzPct val="75000"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protocols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control sending, receiving of msgs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e.g., TCP, IP, HTTP, Skype,  802.11</a:t>
            </a:r>
            <a:endParaRPr lang="en-US" altLang="en-US" smtClean="0">
              <a:ea typeface="Arial" panose="020B0604020202020204" pitchFamily="34" charset="0"/>
            </a:endParaRPr>
          </a:p>
          <a:p>
            <a:pPr eaLnBrk="1" hangingPunct="1">
              <a:buSzPct val="75000"/>
            </a:pPr>
            <a:r>
              <a:rPr lang="en-US" altLang="en-US" sz="2400" i="1">
                <a:solidFill>
                  <a:srgbClr val="C00000"/>
                </a:solidFill>
                <a:ea typeface="ＭＳ Ｐゴシック" panose="020B0600070205080204" pitchFamily="34" charset="-128"/>
              </a:rPr>
              <a:t>Internet  standards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RFC: Request for comments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IETF: Internet Engineering Task Force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736725" y="190501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kumimoji="0" lang="ja-JP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the Internet: </a:t>
            </a:r>
            <a:r>
              <a:rPr kumimoji="0" lang="ja-JP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kumimoji="0" lang="en-US" altLang="ja-JP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nuts and bolts</a:t>
            </a:r>
            <a:r>
              <a:rPr kumimoji="0" lang="ja-JP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kumimoji="0" lang="en-US" altLang="ja-JP" sz="3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view</a:t>
            </a:r>
            <a:endParaRPr kumimoji="0" lang="en-US" altLang="en-US" sz="44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1749" name="Picture 33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846139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0" name="Group 366"/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31752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53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54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755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2105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106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756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57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58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59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0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1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2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3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4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5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6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7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8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69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0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1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2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3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4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5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6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7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8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79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80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81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82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83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84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785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2103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104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86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2101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102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87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2099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100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88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2097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098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1789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90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2095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096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791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208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8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8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90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93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94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91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92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92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207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8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8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82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85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86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83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84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93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207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7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7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74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77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78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75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76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94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20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66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69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70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67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68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795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796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20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58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61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62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59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60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97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20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50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53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54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51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52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98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20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42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45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46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43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44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799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203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3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3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34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37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38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35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36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00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202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2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2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26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29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30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27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28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01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201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1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1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18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21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22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19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20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02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200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0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0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10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13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14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11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12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03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199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0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00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002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005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06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03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04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04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1997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98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805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1995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996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806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1977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198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8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9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197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79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807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31808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31809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31810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home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31811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institutional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31812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1945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46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47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48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49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1950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975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7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51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1952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973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74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53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54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1955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1971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72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56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957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1969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70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58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59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60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61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62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63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64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65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66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67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68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813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1913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14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15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16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17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1918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943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44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19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1920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941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42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21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22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1923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1939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40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24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925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1937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38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926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27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28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29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30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31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32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33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34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35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1936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814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1890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91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92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1893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94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95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96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97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98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99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900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907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8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9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0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1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12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901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02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03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04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05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06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15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1867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68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69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1870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71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72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73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74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75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76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877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84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5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6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7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8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9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878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79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80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81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82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83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16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1844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45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6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1847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8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49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0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1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2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3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854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61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62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63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64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65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66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855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6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7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8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59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60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17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1842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43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818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1819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20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21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1822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823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24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25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26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27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28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829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1836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37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38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39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40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41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830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31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32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33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34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35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7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17834271-2C12-43A8-9100-E2B3BCC6EB4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69864"/>
            <a:ext cx="8382000" cy="846137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What</a:t>
            </a:r>
            <a:r>
              <a:rPr lang="ja-JP" altLang="en-US" sz="3600">
                <a:ea typeface="ＭＳ Ｐゴシック" panose="020B0600070205080204" pitchFamily="34" charset="-128"/>
              </a:rPr>
              <a:t>’</a:t>
            </a:r>
            <a:r>
              <a:rPr lang="en-US" altLang="ja-JP" sz="3600">
                <a:ea typeface="ＭＳ Ｐゴシック" panose="020B0600070205080204" pitchFamily="34" charset="-128"/>
              </a:rPr>
              <a:t>s the Internet: a service view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8651" y="1655764"/>
            <a:ext cx="4435475" cy="4105275"/>
          </a:xfrm>
        </p:spPr>
        <p:txBody>
          <a:bodyPr>
            <a:normAutofit lnSpcReduction="10000"/>
          </a:bodyPr>
          <a:lstStyle/>
          <a:p>
            <a:pPr eaLnBrk="1" hangingPunct="1"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Infrastructure that provides services to applications: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provides programming interface to apps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hooks that allow sending and receiving  app programs to </a:t>
            </a:r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connect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ea typeface="ＭＳ Ｐゴシック" panose="020B0600070205080204" pitchFamily="34" charset="-128"/>
              </a:rPr>
              <a:t> to Internet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provides service options, analogous to postal service</a:t>
            </a:r>
          </a:p>
        </p:txBody>
      </p:sp>
      <p:pic>
        <p:nvPicPr>
          <p:cNvPr id="33796" name="Picture 6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9" y="782639"/>
            <a:ext cx="654843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725"/>
          <p:cNvGrpSpPr>
            <a:grpSpLocks/>
          </p:cNvGrpSpPr>
          <p:nvPr/>
        </p:nvGrpSpPr>
        <p:grpSpPr bwMode="auto">
          <a:xfrm>
            <a:off x="6691314" y="1395413"/>
            <a:ext cx="3551237" cy="4743450"/>
            <a:chOff x="5202238" y="1384300"/>
            <a:chExt cx="3551237" cy="4743450"/>
          </a:xfrm>
        </p:grpSpPr>
        <p:sp>
          <p:nvSpPr>
            <p:cNvPr id="33800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01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02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803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4153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54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CC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804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05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06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07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08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0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0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1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2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3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4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5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6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7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8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19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0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1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2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3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4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5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6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7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8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29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30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31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32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833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4151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152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34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4149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150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35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4147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148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36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4145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146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3837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38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4143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144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39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413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3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3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138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141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42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39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40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0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412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2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2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130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133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34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31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32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1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411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2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2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122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125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26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23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24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2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411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1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1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114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117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18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15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16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843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844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410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0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0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106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109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10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07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08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5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409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9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9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98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101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02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099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00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6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408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8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8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90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093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94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091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92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7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407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8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8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82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085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86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083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84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8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407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7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7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74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077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78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075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76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49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406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6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6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66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069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70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067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68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50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405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5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5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58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061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62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059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60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51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404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4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4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50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053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54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051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52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52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4045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046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53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4043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044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54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4025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402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2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3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4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4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4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402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027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855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33856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33857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33858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home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33859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institutional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33860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3993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94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95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96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97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998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023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24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999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00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021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22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001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02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4003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019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20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004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005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017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18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006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07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08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09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10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11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12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13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14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15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016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861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3961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62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63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64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65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966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3991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92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967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968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3989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90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969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70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971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3987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88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972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973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985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86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974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75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76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77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78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79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80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81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82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83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984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862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3938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939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40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3941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42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43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44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45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46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47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948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3955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56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57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58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59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60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949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50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51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52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53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54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63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3915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916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17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3918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19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0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1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2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3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4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925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3932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33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34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35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36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37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926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7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8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29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30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31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64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3892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93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94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3895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96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97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98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99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00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01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902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3909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10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11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12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13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14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903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04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05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06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07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08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65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3890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91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866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3867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68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69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3870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71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72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73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74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75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76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877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3884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85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86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87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88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89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78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79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80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81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82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83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7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97938" y="6467476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37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0858ED93-EFBF-497D-ABAF-232BC939E3E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35843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1363" y="206376"/>
            <a:ext cx="5657850" cy="8683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What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 a protocol?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70100" y="1371600"/>
            <a:ext cx="35814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what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the time?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SzPct val="75000"/>
            </a:pP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I have a question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introductions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>
              <a:ea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… specific msgs sent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… specific actions taken when msgs received, or other events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9800" y="1371600"/>
            <a:ext cx="3810000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all communication activity in Internet governed by protocols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5867400" y="3962400"/>
            <a:ext cx="426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protocols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define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format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order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msgs sent and received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among network entities, and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actions taken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msg transmission, receipt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auto">
          <a:xfrm>
            <a:off x="5859464" y="3962400"/>
            <a:ext cx="4503737" cy="23622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A586982B-D99A-4CD9-B3AE-B3B7F22FBBB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81534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a human protocol and a computer network protocol: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7892" name="Rectangle 8"/>
          <p:cNvSpPr>
            <a:spLocks noChangeArrowheads="1"/>
          </p:cNvSpPr>
          <p:nvPr/>
        </p:nvSpPr>
        <p:spPr bwMode="auto">
          <a:xfrm>
            <a:off x="2152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other human protocols? </a:t>
            </a:r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2781301" y="2771776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894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2376489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4" y="2771776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Text Box 64"/>
          <p:cNvSpPr txBox="1">
            <a:spLocks noChangeArrowheads="1"/>
          </p:cNvSpPr>
          <p:nvPr/>
        </p:nvSpPr>
        <p:spPr bwMode="auto">
          <a:xfrm>
            <a:off x="3222626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7897" name="Line 66"/>
          <p:cNvSpPr>
            <a:spLocks noChangeShapeType="1"/>
          </p:cNvSpPr>
          <p:nvPr/>
        </p:nvSpPr>
        <p:spPr bwMode="auto">
          <a:xfrm flipV="1">
            <a:off x="2473326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98" name="Text Box 67"/>
          <p:cNvSpPr txBox="1">
            <a:spLocks noChangeArrowheads="1"/>
          </p:cNvSpPr>
          <p:nvPr/>
        </p:nvSpPr>
        <p:spPr bwMode="auto">
          <a:xfrm>
            <a:off x="3213101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7899" name="Line 70"/>
          <p:cNvSpPr>
            <a:spLocks noChangeShapeType="1"/>
          </p:cNvSpPr>
          <p:nvPr/>
        </p:nvSpPr>
        <p:spPr bwMode="auto">
          <a:xfrm>
            <a:off x="2457451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900" name="Group 72"/>
          <p:cNvGrpSpPr>
            <a:grpSpLocks/>
          </p:cNvGrpSpPr>
          <p:nvPr/>
        </p:nvGrpSpPr>
        <p:grpSpPr bwMode="auto">
          <a:xfrm>
            <a:off x="2995613" y="3694114"/>
            <a:ext cx="1014412" cy="701675"/>
            <a:chOff x="761" y="2747"/>
            <a:chExt cx="639" cy="442"/>
          </a:xfrm>
        </p:grpSpPr>
        <p:sp>
          <p:nvSpPr>
            <p:cNvPr id="37961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62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Got the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time?</a:t>
              </a:r>
            </a:p>
          </p:txBody>
        </p:sp>
      </p:grpSp>
      <p:sp>
        <p:nvSpPr>
          <p:cNvPr id="37901" name="Line 73"/>
          <p:cNvSpPr>
            <a:spLocks noChangeShapeType="1"/>
          </p:cNvSpPr>
          <p:nvPr/>
        </p:nvSpPr>
        <p:spPr bwMode="auto">
          <a:xfrm flipV="1">
            <a:off x="2619376" y="4333876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902" name="Group 76"/>
          <p:cNvGrpSpPr>
            <a:grpSpLocks/>
          </p:cNvGrpSpPr>
          <p:nvPr/>
        </p:nvGrpSpPr>
        <p:grpSpPr bwMode="auto">
          <a:xfrm>
            <a:off x="3089276" y="4338638"/>
            <a:ext cx="796925" cy="457200"/>
            <a:chOff x="1046" y="2771"/>
            <a:chExt cx="502" cy="288"/>
          </a:xfrm>
        </p:grpSpPr>
        <p:sp>
          <p:nvSpPr>
            <p:cNvPr id="37959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60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2:00</a:t>
              </a:r>
            </a:p>
          </p:txBody>
        </p:sp>
      </p:grpSp>
      <p:sp>
        <p:nvSpPr>
          <p:cNvPr id="37903" name="Line 85"/>
          <p:cNvSpPr>
            <a:spLocks noChangeShapeType="1"/>
          </p:cNvSpPr>
          <p:nvPr/>
        </p:nvSpPr>
        <p:spPr bwMode="auto">
          <a:xfrm flipV="1">
            <a:off x="6689725" y="4525964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04" name="Line 89"/>
          <p:cNvSpPr>
            <a:spLocks noChangeShapeType="1"/>
          </p:cNvSpPr>
          <p:nvPr/>
        </p:nvSpPr>
        <p:spPr bwMode="auto">
          <a:xfrm>
            <a:off x="6704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05" name="Line 90"/>
          <p:cNvSpPr>
            <a:spLocks noChangeShapeType="1"/>
          </p:cNvSpPr>
          <p:nvPr/>
        </p:nvSpPr>
        <p:spPr bwMode="auto">
          <a:xfrm flipV="1">
            <a:off x="6642100" y="3317876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06" name="Rectangle 92"/>
          <p:cNvSpPr>
            <a:spLocks noChangeArrowheads="1"/>
          </p:cNvSpPr>
          <p:nvPr/>
        </p:nvSpPr>
        <p:spPr bwMode="auto">
          <a:xfrm>
            <a:off x="7077076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907" name="Text Box 91"/>
          <p:cNvSpPr txBox="1">
            <a:spLocks noChangeArrowheads="1"/>
          </p:cNvSpPr>
          <p:nvPr/>
        </p:nvSpPr>
        <p:spPr bwMode="auto">
          <a:xfrm>
            <a:off x="6894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TCP connection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37908" name="Line 94"/>
          <p:cNvSpPr>
            <a:spLocks noChangeShapeType="1"/>
          </p:cNvSpPr>
          <p:nvPr/>
        </p:nvSpPr>
        <p:spPr bwMode="auto">
          <a:xfrm>
            <a:off x="6689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909" name="Group 97"/>
          <p:cNvGrpSpPr>
            <a:grpSpLocks/>
          </p:cNvGrpSpPr>
          <p:nvPr/>
        </p:nvGrpSpPr>
        <p:grpSpPr bwMode="auto">
          <a:xfrm>
            <a:off x="6902451" y="4029076"/>
            <a:ext cx="3794125" cy="366713"/>
            <a:chOff x="3212" y="2597"/>
            <a:chExt cx="2390" cy="231"/>
          </a:xfrm>
        </p:grpSpPr>
        <p:sp>
          <p:nvSpPr>
            <p:cNvPr id="37957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58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Get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http://www.awl.com/kurose-ross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7910" name="Rectangle 99"/>
          <p:cNvSpPr>
            <a:spLocks noChangeArrowheads="1"/>
          </p:cNvSpPr>
          <p:nvPr/>
        </p:nvSpPr>
        <p:spPr bwMode="auto">
          <a:xfrm>
            <a:off x="7458076" y="4624389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911" name="Text Box 100"/>
          <p:cNvSpPr txBox="1">
            <a:spLocks noChangeArrowheads="1"/>
          </p:cNvSpPr>
          <p:nvPr/>
        </p:nvSpPr>
        <p:spPr bwMode="auto">
          <a:xfrm>
            <a:off x="7424739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&lt;file&gt;</a:t>
            </a:r>
          </a:p>
        </p:txBody>
      </p:sp>
      <p:sp>
        <p:nvSpPr>
          <p:cNvPr id="37912" name="Line 101"/>
          <p:cNvSpPr>
            <a:spLocks noChangeShapeType="1"/>
          </p:cNvSpPr>
          <p:nvPr/>
        </p:nvSpPr>
        <p:spPr bwMode="auto">
          <a:xfrm>
            <a:off x="5581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913" name="Group 105"/>
          <p:cNvGrpSpPr>
            <a:grpSpLocks/>
          </p:cNvGrpSpPr>
          <p:nvPr/>
        </p:nvGrpSpPr>
        <p:grpSpPr bwMode="auto">
          <a:xfrm>
            <a:off x="5259389" y="4972051"/>
            <a:ext cx="720725" cy="396875"/>
            <a:chOff x="2198" y="3221"/>
            <a:chExt cx="454" cy="250"/>
          </a:xfrm>
        </p:grpSpPr>
        <p:sp>
          <p:nvSpPr>
            <p:cNvPr id="37955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56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37914" name="Rectangle 52"/>
          <p:cNvSpPr>
            <a:spLocks noChangeArrowheads="1"/>
          </p:cNvSpPr>
          <p:nvPr/>
        </p:nvSpPr>
        <p:spPr bwMode="auto">
          <a:xfrm>
            <a:off x="6989763" y="2751139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915" name="Text Box 91"/>
          <p:cNvSpPr txBox="1">
            <a:spLocks noChangeArrowheads="1"/>
          </p:cNvSpPr>
          <p:nvPr/>
        </p:nvSpPr>
        <p:spPr bwMode="auto">
          <a:xfrm>
            <a:off x="6938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TCP connection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request</a:t>
            </a:r>
          </a:p>
        </p:txBody>
      </p:sp>
      <p:pic>
        <p:nvPicPr>
          <p:cNvPr id="37916" name="Picture 5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7" name="Rectangle 2"/>
          <p:cNvSpPr>
            <a:spLocks noChangeArrowheads="1"/>
          </p:cNvSpPr>
          <p:nvPr/>
        </p:nvSpPr>
        <p:spPr bwMode="auto">
          <a:xfrm>
            <a:off x="2011363" y="206376"/>
            <a:ext cx="56578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kumimoji="0" lang="ja-JP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 a protocol?</a:t>
            </a:r>
            <a:endParaRPr kumimoji="0" lang="en-US" altLang="en-US" sz="44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7918" name="Group 57"/>
          <p:cNvGrpSpPr>
            <a:grpSpLocks/>
          </p:cNvGrpSpPr>
          <p:nvPr/>
        </p:nvGrpSpPr>
        <p:grpSpPr bwMode="auto">
          <a:xfrm>
            <a:off x="8936038" y="2782888"/>
            <a:ext cx="431800" cy="755650"/>
            <a:chOff x="4140" y="429"/>
            <a:chExt cx="1425" cy="2396"/>
          </a:xfrm>
        </p:grpSpPr>
        <p:sp>
          <p:nvSpPr>
            <p:cNvPr id="37923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24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25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26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27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28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953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954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929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30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51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952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931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32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33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949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950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934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935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947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948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936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37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38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39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40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41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42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43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44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45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946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37919" name="Group 90"/>
          <p:cNvGrpSpPr>
            <a:grpSpLocks/>
          </p:cNvGrpSpPr>
          <p:nvPr/>
        </p:nvGrpSpPr>
        <p:grpSpPr bwMode="auto">
          <a:xfrm>
            <a:off x="5799138" y="2339976"/>
            <a:ext cx="893762" cy="828675"/>
            <a:chOff x="-44" y="1473"/>
            <a:chExt cx="981" cy="1105"/>
          </a:xfrm>
        </p:grpSpPr>
        <p:pic>
          <p:nvPicPr>
            <p:cNvPr id="37921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22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9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804B34C9-9C1C-488C-8324-9EA21F4030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IC: Sougata 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388441"/>
            <a:ext cx="12011891" cy="5028078"/>
          </a:xfrm>
        </p:spPr>
        <p:txBody>
          <a:bodyPr>
            <a:noAutofit/>
          </a:bodyPr>
          <a:lstStyle/>
          <a:p>
            <a:r>
              <a:rPr lang="en-US" sz="2000" dirty="0"/>
              <a:t>Work Experience:</a:t>
            </a:r>
          </a:p>
          <a:p>
            <a:pPr lvl="1"/>
            <a:r>
              <a:rPr lang="en-US" sz="1800" dirty="0" smtClean="0"/>
              <a:t>Assistant Professor at BITS Pilani, Goa, IN, since Jan 2021. </a:t>
            </a:r>
          </a:p>
          <a:p>
            <a:pPr lvl="1"/>
            <a:r>
              <a:rPr lang="en-US" sz="1800" dirty="0" smtClean="0"/>
              <a:t>Technology </a:t>
            </a:r>
            <a:r>
              <a:rPr lang="en-US" sz="1800" dirty="0" smtClean="0"/>
              <a:t>Lead </a:t>
            </a:r>
            <a:r>
              <a:rPr lang="en-US" sz="1800" dirty="0"/>
              <a:t>at Infosys </a:t>
            </a:r>
            <a:r>
              <a:rPr lang="en-US" sz="1800" dirty="0" smtClean="0"/>
              <a:t>Labs, Bangalore, IN.</a:t>
            </a:r>
          </a:p>
          <a:p>
            <a:r>
              <a:rPr lang="en-US" sz="2000" dirty="0" smtClean="0"/>
              <a:t>Ph.D.: </a:t>
            </a:r>
            <a:r>
              <a:rPr lang="en-US" sz="2000" dirty="0" smtClean="0"/>
              <a:t>School of Information Systems , Singapore </a:t>
            </a:r>
            <a:r>
              <a:rPr lang="en-US" sz="2000" dirty="0" smtClean="0"/>
              <a:t>Management University, </a:t>
            </a:r>
            <a:r>
              <a:rPr lang="en-US" sz="2000" dirty="0" smtClean="0"/>
              <a:t>SG. 2017. </a:t>
            </a:r>
            <a:endParaRPr lang="en-US" sz="2000" dirty="0" smtClean="0"/>
          </a:p>
          <a:p>
            <a:r>
              <a:rPr lang="en-US" sz="2000" dirty="0" smtClean="0"/>
              <a:t>Internships during Ph.D.</a:t>
            </a:r>
          </a:p>
          <a:p>
            <a:pPr lvl="1"/>
            <a:r>
              <a:rPr lang="en-US" sz="1800" dirty="0" smtClean="0"/>
              <a:t>IBM India Research Lab, New Delhi, IN.</a:t>
            </a:r>
          </a:p>
          <a:p>
            <a:pPr lvl="1"/>
            <a:r>
              <a:rPr lang="en-US" sz="1800" dirty="0" smtClean="0"/>
              <a:t>Carnegie Mellon University, Pittsburgh, US (Exchange </a:t>
            </a:r>
            <a:r>
              <a:rPr lang="en-US" sz="1800" dirty="0" smtClean="0"/>
              <a:t>student).</a:t>
            </a:r>
            <a:endParaRPr lang="en-US" sz="1800" dirty="0" smtClean="0"/>
          </a:p>
          <a:p>
            <a:pPr lvl="1"/>
            <a:r>
              <a:rPr lang="en-US" sz="1800" dirty="0" smtClean="0"/>
              <a:t>Samsung Research America, Mountain View, US.</a:t>
            </a:r>
          </a:p>
          <a:p>
            <a:r>
              <a:rPr lang="en-US" sz="2000" dirty="0" smtClean="0"/>
              <a:t>Post-doctorate </a:t>
            </a:r>
            <a:r>
              <a:rPr lang="en-US" sz="2000" dirty="0" smtClean="0"/>
              <a:t>research (2017-2020)</a:t>
            </a:r>
            <a:endParaRPr lang="en-US" sz="2000" dirty="0" smtClean="0"/>
          </a:p>
          <a:p>
            <a:pPr lvl="1"/>
            <a:r>
              <a:rPr lang="en-US" sz="1800" dirty="0" smtClean="0"/>
              <a:t>Dartmouth College, Hanover, US.</a:t>
            </a:r>
          </a:p>
          <a:p>
            <a:pPr lvl="1"/>
            <a:r>
              <a:rPr lang="en-US" sz="1800" dirty="0" smtClean="0"/>
              <a:t>Northwestern University, Chicago, US.</a:t>
            </a:r>
          </a:p>
          <a:p>
            <a:pPr marL="57150" indent="-228600">
              <a:lnSpc>
                <a:spcPct val="80000"/>
              </a:lnSpc>
            </a:pPr>
            <a:r>
              <a:rPr lang="en-US" sz="2000" dirty="0"/>
              <a:t>Research Focus: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Mobile Computing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Wearable </a:t>
            </a:r>
            <a:r>
              <a:rPr lang="en-US" sz="1800" dirty="0" smtClean="0"/>
              <a:t>Sensing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 err="1"/>
              <a:t>IoT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HCI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72548D-BE4E-49E4-9DDF-DCB3F92CCE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I: </a:t>
            </a:r>
            <a:r>
              <a:rPr lang="en-US" dirty="0" err="1" smtClean="0"/>
              <a:t>Devashish</a:t>
            </a:r>
            <a:r>
              <a:rPr lang="en-US" dirty="0" smtClean="0"/>
              <a:t> </a:t>
            </a:r>
            <a:r>
              <a:rPr lang="en-US" dirty="0" err="1" smtClean="0"/>
              <a:t>Gosain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ndara"/>
                <a:ea typeface="Tahoma" panose="020B060403050404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38200" y="1362075"/>
            <a:ext cx="10515600" cy="528810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PhD -- IIIT-Delhi (2015-2020) </a:t>
            </a:r>
          </a:p>
          <a:p>
            <a:r>
              <a:rPr lang="en-US" sz="2400" dirty="0" smtClean="0"/>
              <a:t>Employment</a:t>
            </a:r>
            <a:endParaRPr lang="en-US" sz="2400" dirty="0"/>
          </a:p>
          <a:p>
            <a:pPr lvl="1"/>
            <a:r>
              <a:rPr lang="en-US" sz="2000" dirty="0"/>
              <a:t>Postdoctoral researcher at Max Planck Institute for Informatics (Germany), hosted by Prof. </a:t>
            </a:r>
            <a:r>
              <a:rPr lang="en-US" sz="2000" dirty="0" err="1"/>
              <a:t>Anja</a:t>
            </a:r>
            <a:r>
              <a:rPr lang="en-US" sz="2000" dirty="0"/>
              <a:t> </a:t>
            </a:r>
            <a:r>
              <a:rPr lang="en-US" sz="2000" dirty="0" smtClean="0"/>
              <a:t>Feldman (2020-2022)</a:t>
            </a:r>
          </a:p>
          <a:p>
            <a:pPr lvl="1"/>
            <a:r>
              <a:rPr lang="en-US" sz="2000" dirty="0"/>
              <a:t>Postdoctoral researcher at </a:t>
            </a:r>
            <a:r>
              <a:rPr lang="en-US" sz="2000" dirty="0" smtClean="0"/>
              <a:t>COSIC, KU Leuven (Belgium), </a:t>
            </a:r>
            <a:r>
              <a:rPr lang="en-US" sz="2000" dirty="0"/>
              <a:t>hosted by </a:t>
            </a:r>
            <a:r>
              <a:rPr lang="en-US" sz="2000" dirty="0" smtClean="0"/>
              <a:t>Prof. Claudia Diaz (2022-2023)</a:t>
            </a:r>
          </a:p>
          <a:p>
            <a:pPr lvl="1"/>
            <a:r>
              <a:rPr lang="en-US" sz="2000" dirty="0" smtClean="0"/>
              <a:t>On August 1, 2023 I joined BITS Goa as Assistant Prof.</a:t>
            </a:r>
          </a:p>
          <a:p>
            <a:r>
              <a:rPr lang="en-US" sz="2400" dirty="0" smtClean="0"/>
              <a:t>Research Interests</a:t>
            </a:r>
          </a:p>
          <a:p>
            <a:pPr lvl="1"/>
            <a:r>
              <a:rPr lang="en-US" sz="2000" dirty="0" smtClean="0"/>
              <a:t>Networks Security and Privacy</a:t>
            </a:r>
          </a:p>
          <a:p>
            <a:r>
              <a:rPr lang="en-US" sz="2400" dirty="0" smtClean="0"/>
              <a:t>Visiting Researcher</a:t>
            </a:r>
          </a:p>
          <a:p>
            <a:pPr lvl="1"/>
            <a:r>
              <a:rPr lang="en-US" sz="2000" dirty="0" smtClean="0"/>
              <a:t>TU Delft, UCSD, UW Madison, Brigham Young University</a:t>
            </a:r>
            <a:r>
              <a:rPr lang="en-US" sz="2000" dirty="0"/>
              <a:t> </a:t>
            </a:r>
            <a:r>
              <a:rPr lang="en-US" sz="2000" dirty="0" smtClean="0"/>
              <a:t>(BYU)</a:t>
            </a:r>
          </a:p>
        </p:txBody>
      </p:sp>
    </p:spTree>
    <p:extLst>
      <p:ext uri="{BB962C8B-B14F-4D97-AF65-F5344CB8AC3E}">
        <p14:creationId xmlns:p14="http://schemas.microsoft.com/office/powerpoint/2010/main" val="42222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traditional wired networks work</a:t>
            </a:r>
          </a:p>
          <a:p>
            <a:r>
              <a:rPr lang="en-US" dirty="0" smtClean="0"/>
              <a:t>Understand communication protocols</a:t>
            </a:r>
          </a:p>
          <a:p>
            <a:r>
              <a:rPr lang="en-US" dirty="0" smtClean="0"/>
              <a:t>Learn </a:t>
            </a:r>
            <a:r>
              <a:rPr lang="en-US" dirty="0" smtClean="0"/>
              <a:t>how wireless networks work</a:t>
            </a:r>
          </a:p>
          <a:p>
            <a:r>
              <a:rPr lang="en-US" dirty="0" smtClean="0"/>
              <a:t>Learn about security in networks and network management</a:t>
            </a:r>
          </a:p>
          <a:p>
            <a:r>
              <a:rPr lang="en-US" dirty="0" smtClean="0"/>
              <a:t>Focus primarily on the internet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8882743" y="744583"/>
            <a:ext cx="2471057" cy="1227908"/>
          </a:xfrm>
          <a:prstGeom prst="cloudCallout">
            <a:avLst>
              <a:gd name="adj1" fmla="val -160392"/>
              <a:gd name="adj2" fmla="val 42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on earth is a network?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18" y="4127863"/>
            <a:ext cx="3640182" cy="27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 programming knowledge required </a:t>
            </a:r>
          </a:p>
          <a:p>
            <a:pPr marL="0" indent="0">
              <a:buNone/>
            </a:pPr>
            <a:r>
              <a:rPr lang="en-US" dirty="0" smtClean="0"/>
              <a:t>Operating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books and 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[KR] James </a:t>
            </a:r>
            <a:r>
              <a:rPr lang="en-US" dirty="0" smtClean="0"/>
              <a:t>F. Kurose and Keith W. Ross, Computer Networking: A top down approach, 6</a:t>
            </a:r>
            <a:r>
              <a:rPr lang="en-US" baseline="30000" dirty="0" smtClean="0"/>
              <a:t>th</a:t>
            </a:r>
            <a:r>
              <a:rPr lang="en-US" dirty="0" smtClean="0"/>
              <a:t> edition, Pearson In, 2017.</a:t>
            </a:r>
          </a:p>
          <a:p>
            <a:r>
              <a:rPr lang="en-US" dirty="0" smtClean="0"/>
              <a:t>[TFW] Andrew </a:t>
            </a:r>
            <a:r>
              <a:rPr lang="en-US" dirty="0" smtClean="0"/>
              <a:t>S. </a:t>
            </a:r>
            <a:r>
              <a:rPr lang="en-US" dirty="0" err="1" smtClean="0"/>
              <a:t>Tanenbaum</a:t>
            </a:r>
            <a:r>
              <a:rPr lang="en-US" dirty="0" smtClean="0"/>
              <a:t>, Nick </a:t>
            </a:r>
            <a:r>
              <a:rPr lang="en-US" dirty="0" err="1" smtClean="0"/>
              <a:t>Feamster</a:t>
            </a:r>
            <a:r>
              <a:rPr lang="en-US" dirty="0" smtClean="0"/>
              <a:t> </a:t>
            </a:r>
            <a:r>
              <a:rPr lang="en-US" dirty="0" smtClean="0"/>
              <a:t>and David J. </a:t>
            </a:r>
            <a:r>
              <a:rPr lang="en-US" dirty="0" err="1" smtClean="0"/>
              <a:t>Wetherall</a:t>
            </a:r>
            <a:r>
              <a:rPr lang="en-US" dirty="0" smtClean="0"/>
              <a:t>, Computer Networks,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edition, Pearson In, </a:t>
            </a:r>
            <a:r>
              <a:rPr lang="en-US" dirty="0" smtClean="0"/>
              <a:t>2021.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will share the slides, video recordings and a few research papers.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297075"/>
          <a:ext cx="12192001" cy="58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43">
                  <a:extLst>
                    <a:ext uri="{9D8B030D-6E8A-4147-A177-3AD203B41FA5}">
                      <a16:colId xmlns:a16="http://schemas.microsoft.com/office/drawing/2014/main" val="2238201954"/>
                    </a:ext>
                  </a:extLst>
                </a:gridCol>
                <a:gridCol w="7686921">
                  <a:extLst>
                    <a:ext uri="{9D8B030D-6E8A-4147-A177-3AD203B41FA5}">
                      <a16:colId xmlns:a16="http://schemas.microsoft.com/office/drawing/2014/main" val="63019428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392930320"/>
                    </a:ext>
                  </a:extLst>
                </a:gridCol>
                <a:gridCol w="2006991">
                  <a:extLst>
                    <a:ext uri="{9D8B030D-6E8A-4147-A177-3AD203B41FA5}">
                      <a16:colId xmlns:a16="http://schemas.microsoft.com/office/drawing/2014/main" val="2543453156"/>
                    </a:ext>
                  </a:extLst>
                </a:gridCol>
              </a:tblGrid>
              <a:tr h="3457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Sr. No.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Title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Lectures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References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2368500602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Introduction: To understand the basic structure of networks, and its components.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01 – 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KR: 1.1 – 1.7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408841570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Application Layer: To familiar with various communication applications like email, web browser, P2P, DNS and simple client server application design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05 – 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KR: 2.1 – 2.7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TFW: 7.4 – 7.5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464477399"/>
                  </a:ext>
                </a:extLst>
              </a:tr>
              <a:tr h="6212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Transport Layer: To understand the end to end connectivity mechanisms viz. connectionless and connection-oriented transport. Protocol design principles for reliable data transfer and congestion control. 	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 – 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KR: 3.1– 3.7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TFW: 6.7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3085231287"/>
                  </a:ext>
                </a:extLst>
              </a:tr>
              <a:tr h="6212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Network Layer: To understand the data packet forwarding and routing from source to destination node. Standard routing algorithms like Dijkstra and Distance Vector. 	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18 – 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KR: 4.1 – 4.7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TFW: </a:t>
                      </a:r>
                      <a:r>
                        <a:rPr lang="en-US" sz="1600" dirty="0" smtClean="0">
                          <a:effectLst/>
                        </a:rPr>
                        <a:t>5.3,</a:t>
                      </a:r>
                      <a:r>
                        <a:rPr lang="en-US" sz="1600" baseline="0" dirty="0" smtClean="0">
                          <a:effectLst/>
                        </a:rPr>
                        <a:t> 5.5,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5.6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777922492"/>
                  </a:ext>
                </a:extLst>
              </a:tr>
              <a:tr h="6212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Link Layer and Local Area Networks: To understand the data packet movement from one node to an- other. Error detection and correction mechanism to ensure the data integrity. Link layer addressing and switches.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27 – 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KR: 5.1 – </a:t>
                      </a:r>
                      <a:r>
                        <a:rPr lang="en-US" sz="1600" dirty="0" smtClean="0">
                          <a:effectLst/>
                        </a:rPr>
                        <a:t>5.7</a:t>
                      </a:r>
                      <a:endParaRPr lang="en-US" sz="1600" dirty="0">
                        <a:effectLst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3665225840"/>
                  </a:ext>
                </a:extLst>
              </a:tr>
              <a:tr h="3457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Wireless and Mobile Networks: Overview on Wireless Networks and Mobile Networks: WiFi and Mobile IP.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31 – 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KR: 6.1 – </a:t>
                      </a:r>
                      <a:r>
                        <a:rPr lang="en-US" sz="1600" dirty="0" smtClean="0">
                          <a:effectLst/>
                        </a:rPr>
                        <a:t>6.8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TFW: 2.6, 4.4, 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160228522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Multimedia Networking: Multimedia applications, streaming videos, real-time applications, network support for multimedia.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35 – 37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KR:  7.1, 7.2, </a:t>
                      </a:r>
                      <a:r>
                        <a:rPr lang="en-US" sz="1600" dirty="0" smtClean="0">
                          <a:effectLst/>
                        </a:rPr>
                        <a:t>7.4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TFW: 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90388145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Security in Computer Networks: To understand the OSI security architecture, vulnerability at Application, Transport and Network layer and how to secure the networks.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38 - 40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KR: </a:t>
                      </a:r>
                      <a:r>
                        <a:rPr lang="en-US" sz="1600" dirty="0" smtClean="0">
                          <a:effectLst/>
                        </a:rPr>
                        <a:t>8.1-8.8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TFW: 8.3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218" marR="70218" marT="35109" marB="35109"/>
                </a:tc>
                <a:extLst>
                  <a:ext uri="{0D108BD9-81ED-4DB2-BD59-A6C34878D82A}">
                    <a16:rowId xmlns:a16="http://schemas.microsoft.com/office/drawing/2014/main" val="394787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0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45" y="1600201"/>
            <a:ext cx="570736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Google Classroom</a:t>
            </a:r>
          </a:p>
          <a:p>
            <a:pPr lvl="1"/>
            <a:r>
              <a:rPr lang="en-US" dirty="0" smtClean="0">
                <a:hlinkClick r:id="rId2"/>
              </a:rPr>
              <a:t>https://classroom.google.com/c/NjQ2OTQ4ODEyNTMy?cjc=qkidelf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smtClean="0"/>
              <a:t>code: </a:t>
            </a:r>
            <a:r>
              <a:rPr lang="en-US" dirty="0" err="1" smtClean="0"/>
              <a:t>qkidelf</a:t>
            </a:r>
            <a:endParaRPr lang="en-US" dirty="0" smtClean="0"/>
          </a:p>
          <a:p>
            <a:r>
              <a:rPr lang="en-US" dirty="0" smtClean="0"/>
              <a:t>Slack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https://join.slack.com/t/slack-55b5592/shared_invite/zt-2abb6sdgj-rGKqSNyM8A1dXVxaVoRX_A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 smtClean="0"/>
              <a:t>Hours:</a:t>
            </a:r>
          </a:p>
          <a:p>
            <a:pPr lvl="1"/>
            <a:r>
              <a:rPr lang="en-US" dirty="0" smtClean="0"/>
              <a:t>IC: </a:t>
            </a:r>
            <a:r>
              <a:rPr lang="en-US" dirty="0" smtClean="0"/>
              <a:t>Saturday 9:30 </a:t>
            </a:r>
            <a:r>
              <a:rPr lang="en-US" dirty="0" smtClean="0"/>
              <a:t>AM to </a:t>
            </a:r>
            <a:r>
              <a:rPr lang="en-US" dirty="0" smtClean="0"/>
              <a:t>10:30 </a:t>
            </a:r>
            <a:r>
              <a:rPr lang="en-US" dirty="0" smtClean="0"/>
              <a:t>AM D-266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I: TBA</a:t>
            </a:r>
            <a:endParaRPr lang="en-US" dirty="0" smtClean="0"/>
          </a:p>
          <a:p>
            <a:pPr lvl="1"/>
            <a:r>
              <a:rPr lang="en-US" dirty="0" smtClean="0"/>
              <a:t>TA: TBA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86" y="1027906"/>
            <a:ext cx="561975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7563" y="5980906"/>
            <a:ext cx="211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PHDCOMICS.COM</a:t>
            </a:r>
          </a:p>
        </p:txBody>
      </p:sp>
    </p:spTree>
    <p:extLst>
      <p:ext uri="{BB962C8B-B14F-4D97-AF65-F5344CB8AC3E}">
        <p14:creationId xmlns:p14="http://schemas.microsoft.com/office/powerpoint/2010/main" val="796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</a:t>
            </a:r>
            <a:r>
              <a:rPr lang="en-US" dirty="0" smtClean="0"/>
              <a:t>distribution (out of 400)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assignment and in-class quiz 			</a:t>
            </a:r>
            <a:r>
              <a:rPr lang="en-US" dirty="0" smtClean="0"/>
              <a:t>040 </a:t>
            </a:r>
            <a:r>
              <a:rPr lang="en-US" dirty="0" smtClean="0"/>
              <a:t>marks</a:t>
            </a:r>
          </a:p>
          <a:p>
            <a:r>
              <a:rPr lang="en-US" dirty="0" smtClean="0"/>
              <a:t>Labs									</a:t>
            </a:r>
            <a:r>
              <a:rPr lang="en-US" dirty="0" smtClean="0"/>
              <a:t>112 </a:t>
            </a:r>
            <a:r>
              <a:rPr lang="en-US" dirty="0" smtClean="0"/>
              <a:t>marks</a:t>
            </a:r>
          </a:p>
          <a:p>
            <a:pPr lvl="1"/>
            <a:r>
              <a:rPr lang="en-US" dirty="0" smtClean="0"/>
              <a:t>7 evaluated labs</a:t>
            </a:r>
            <a:r>
              <a:rPr lang="en-US" dirty="0" smtClean="0"/>
              <a:t>	</a:t>
            </a:r>
            <a:r>
              <a:rPr lang="en-US" dirty="0" smtClean="0"/>
              <a:t>		–  7 x 16 </a:t>
            </a:r>
            <a:r>
              <a:rPr lang="en-US" dirty="0" smtClean="0"/>
              <a:t>marks</a:t>
            </a:r>
          </a:p>
          <a:p>
            <a:pPr lvl="2"/>
            <a:r>
              <a:rPr lang="en-US" dirty="0" smtClean="0"/>
              <a:t>Take home (3 days time)	</a:t>
            </a:r>
            <a:r>
              <a:rPr lang="en-US" dirty="0" smtClean="0"/>
              <a:t>	</a:t>
            </a:r>
            <a:r>
              <a:rPr lang="en-US" dirty="0" smtClean="0"/>
              <a:t>-- 6 marks per lab</a:t>
            </a:r>
            <a:endParaRPr lang="en-US" dirty="0" smtClean="0"/>
          </a:p>
          <a:p>
            <a:pPr lvl="2"/>
            <a:r>
              <a:rPr lang="en-US" dirty="0" smtClean="0"/>
              <a:t>In-lab (1 hour 40 minutes)	-- 10 </a:t>
            </a:r>
            <a:r>
              <a:rPr lang="en-US" dirty="0" smtClean="0"/>
              <a:t>marks</a:t>
            </a:r>
          </a:p>
          <a:p>
            <a:r>
              <a:rPr lang="en-US" dirty="0"/>
              <a:t>M</a:t>
            </a:r>
            <a:r>
              <a:rPr lang="en-US" dirty="0" smtClean="0"/>
              <a:t>id-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smtClean="0"/>
              <a:t>exam </a:t>
            </a:r>
            <a:r>
              <a:rPr lang="en-US" dirty="0" smtClean="0"/>
              <a:t>			</a:t>
            </a:r>
            <a:r>
              <a:rPr lang="en-US" dirty="0" smtClean="0"/>
              <a:t>				108 marks</a:t>
            </a:r>
          </a:p>
          <a:p>
            <a:r>
              <a:rPr lang="en-US" dirty="0" smtClean="0"/>
              <a:t>Final exam								140 </a:t>
            </a:r>
            <a:r>
              <a:rPr lang="en-US" dirty="0" smtClean="0"/>
              <a:t>marks</a:t>
            </a:r>
          </a:p>
          <a:p>
            <a:pPr marL="0" indent="0">
              <a:buNone/>
            </a:pPr>
            <a:r>
              <a:rPr lang="en-US" dirty="0" smtClean="0"/>
              <a:t>									-------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Total				400 marks</a:t>
            </a:r>
          </a:p>
        </p:txBody>
      </p:sp>
    </p:spTree>
    <p:extLst>
      <p:ext uri="{BB962C8B-B14F-4D97-AF65-F5344CB8AC3E}">
        <p14:creationId xmlns:p14="http://schemas.microsoft.com/office/powerpoint/2010/main" val="4228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Template-Mod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I-DataNetworks-Modern" id="{738D81BB-8F49-BF47-9A9F-D5F5DC39F56E}" vid="{BDB6D010-AD28-F642-9E07-FDF1E91E94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Microsoft Office PowerPoint</Application>
  <PresentationFormat>Widescreen</PresentationFormat>
  <Paragraphs>288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Candara</vt:lpstr>
      <vt:lpstr>Gill Sans MT</vt:lpstr>
      <vt:lpstr>PlusJakartaSans</vt:lpstr>
      <vt:lpstr>Tahoma</vt:lpstr>
      <vt:lpstr>Times New Roman</vt:lpstr>
      <vt:lpstr>Wingdings</vt:lpstr>
      <vt:lpstr>Office Theme</vt:lpstr>
      <vt:lpstr>SlideTemplate-Modern</vt:lpstr>
      <vt:lpstr>CS F303 Computer Networks Jan to May 2024</vt:lpstr>
      <vt:lpstr>IC: Sougata Sen</vt:lpstr>
      <vt:lpstr>I: Devashish Gosain</vt:lpstr>
      <vt:lpstr>What to expect from this course</vt:lpstr>
      <vt:lpstr>Knowledge Required</vt:lpstr>
      <vt:lpstr>Test books and other resources</vt:lpstr>
      <vt:lpstr>Course plan</vt:lpstr>
      <vt:lpstr>Mode of Interaction</vt:lpstr>
      <vt:lpstr>Marks distribution (out of 400)</vt:lpstr>
      <vt:lpstr>Submission policy and honor code</vt:lpstr>
      <vt:lpstr>PowerPoint Presentation</vt:lpstr>
      <vt:lpstr>Chapter 1: introduction</vt:lpstr>
      <vt:lpstr>Chapter 1: roadmap</vt:lpstr>
      <vt:lpstr>What’s the Internet: “nuts and bolts” view</vt:lpstr>
      <vt:lpstr>“Fun” internet appliances</vt:lpstr>
      <vt:lpstr>PowerPoint Presentation</vt:lpstr>
      <vt:lpstr>What’s the Internet: a service view</vt:lpstr>
      <vt:lpstr>What’s a protocol?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F303 Computer Networks Jan to May 2024</dc:title>
  <dc:creator>Sougata SEN</dc:creator>
  <cp:lastModifiedBy>Sougata SEN</cp:lastModifiedBy>
  <cp:revision>1</cp:revision>
  <dcterms:created xsi:type="dcterms:W3CDTF">2024-01-11T08:44:55Z</dcterms:created>
  <dcterms:modified xsi:type="dcterms:W3CDTF">2024-01-11T08:45:39Z</dcterms:modified>
</cp:coreProperties>
</file>