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243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D38BB-E1A0-439F-AC48-5A4064A96CC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5A725-F696-4FED-80E9-E9AEA9F72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00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9" tIns="48325" rIns="96649" bIns="48325" anchor="b"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91D1D4AA-D516-41CE-9869-1A5C012EB954}" type="slidenum">
              <a:rPr lang="en-US" altLang="en-US" sz="1300">
                <a:latin typeface="Times New Roman" panose="02020603050405020304" pitchFamily="18" charset="0"/>
              </a:rPr>
              <a:pPr algn="r"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0237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F632130-877B-4649-A2A4-30F4967F5780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1706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A6DBE1A-D0A8-4A39-91D2-A9F84BD25C1A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683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D577D87-25B0-41FE-8D40-68D3D70AA980}" type="slidenum">
              <a:rPr lang="en-US" altLang="en-US" sz="130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7439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45ED052-1E95-4572-8587-081CBBA2181A}" type="slidenum">
              <a:rPr lang="en-US" altLang="en-US" sz="1300"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2771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EB887F5-DC01-46E3-BB98-96745F7A8683}" type="slidenum">
              <a:rPr lang="en-US" altLang="en-US" sz="1300">
                <a:latin typeface="Times New Roman" panose="02020603050405020304" pitchFamily="18" charset="0"/>
              </a:rPr>
              <a:pPr/>
              <a:t>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099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88EC31F-456E-4ED3-BABA-0FBF2DCFE1B2}" type="slidenum">
              <a:rPr lang="en-US" altLang="en-US" sz="1300">
                <a:latin typeface="Times New Roman" panose="02020603050405020304" pitchFamily="18" charset="0"/>
              </a:rPr>
              <a:pPr/>
              <a:t>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9906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00FE0FE-499E-4427-B8D9-D53E3C8E0DD1}" type="slidenum">
              <a:rPr lang="en-US" altLang="en-US" sz="1300">
                <a:latin typeface="Times New Roman" panose="02020603050405020304" pitchFamily="18" charset="0"/>
              </a:rPr>
              <a:pPr/>
              <a:t>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7385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9" tIns="48325" rIns="96649" bIns="48325" anchor="b"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8466912-170D-4BE2-B33A-BF0DF9E3BE66}" type="slidenum">
              <a:rPr lang="en-US" altLang="en-US" sz="1300">
                <a:latin typeface="Times New Roman" panose="02020603050405020304" pitchFamily="18" charset="0"/>
              </a:rPr>
              <a:pPr algn="r"/>
              <a:t>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8165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CD1A149-CC8B-4871-AC7C-86A7091CD64B}" type="slidenum">
              <a:rPr lang="en-US" altLang="en-US" sz="1300">
                <a:latin typeface="Times New Roman" panose="02020603050405020304" pitchFamily="18" charset="0"/>
              </a:rPr>
              <a:pPr/>
              <a:t>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2659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A0AC628-461B-40EF-83E1-DAADD1FA7FF1}" type="slidenum">
              <a:rPr lang="en-US" altLang="en-US" sz="1300">
                <a:latin typeface="Times New Roman" panose="02020603050405020304" pitchFamily="18" charset="0"/>
              </a:rPr>
              <a:pPr/>
              <a:t>10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3137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241-9CB1-4CFF-B24C-AD151C9D01C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6C51-E051-4552-801D-CE98F02F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9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241-9CB1-4CFF-B24C-AD151C9D01C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6C51-E051-4552-801D-CE98F02F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1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241-9CB1-4CFF-B24C-AD151C9D01C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6C51-E051-4552-801D-CE98F02F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5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241-9CB1-4CFF-B24C-AD151C9D01C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6C51-E051-4552-801D-CE98F02F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5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241-9CB1-4CFF-B24C-AD151C9D01C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6C51-E051-4552-801D-CE98F02F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7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241-9CB1-4CFF-B24C-AD151C9D01C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6C51-E051-4552-801D-CE98F02F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0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241-9CB1-4CFF-B24C-AD151C9D01C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6C51-E051-4552-801D-CE98F02F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3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241-9CB1-4CFF-B24C-AD151C9D01C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6C51-E051-4552-801D-CE98F02F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7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241-9CB1-4CFF-B24C-AD151C9D01C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6C51-E051-4552-801D-CE98F02F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2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241-9CB1-4CFF-B24C-AD151C9D01C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6C51-E051-4552-801D-CE98F02F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5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A241-9CB1-4CFF-B24C-AD151C9D01C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6C51-E051-4552-801D-CE98F02F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7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CA241-9CB1-4CFF-B24C-AD151C9D01C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16C51-E051-4552-801D-CE98F02F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6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5" Type="http://schemas.openxmlformats.org/officeDocument/2006/relationships/image" Target="../media/image19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pn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1.png"/><Relationship Id="rId3" Type="http://schemas.openxmlformats.org/officeDocument/2006/relationships/image" Target="../media/image29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9.png"/><Relationship Id="rId3" Type="http://schemas.openxmlformats.org/officeDocument/2006/relationships/image" Target="../media/image1.png"/><Relationship Id="rId7" Type="http://schemas.openxmlformats.org/officeDocument/2006/relationships/image" Target="../media/image44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29.png"/><Relationship Id="rId15" Type="http://schemas.openxmlformats.org/officeDocument/2006/relationships/image" Target="../media/image51.png"/><Relationship Id="rId10" Type="http://schemas.openxmlformats.org/officeDocument/2006/relationships/image" Target="../media/image47.png"/><Relationship Id="rId4" Type="http://schemas.openxmlformats.org/officeDocument/2006/relationships/image" Target="../media/image10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1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Chapter 1: roadmap</a:t>
            </a:r>
          </a:p>
        </p:txBody>
      </p:sp>
      <p:sp>
        <p:nvSpPr>
          <p:cNvPr id="1229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12291" name="Picture 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20006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11364" y="1406525"/>
            <a:ext cx="8207375" cy="464820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99"/>
                </a:solidFill>
                <a:ea typeface="Arial" panose="020B0604020202020204" pitchFamily="34" charset="0"/>
              </a:rPr>
              <a:t>1.1 what </a:t>
            </a:r>
            <a:r>
              <a:rPr lang="en-US" altLang="en-US" sz="2800" i="1">
                <a:solidFill>
                  <a:srgbClr val="000099"/>
                </a:solidFill>
                <a:ea typeface="Arial" panose="020B0604020202020204" pitchFamily="34" charset="0"/>
              </a:rPr>
              <a:t>is</a:t>
            </a:r>
            <a:r>
              <a:rPr lang="en-US" altLang="en-US" sz="2800">
                <a:solidFill>
                  <a:srgbClr val="000099"/>
                </a:solidFill>
                <a:ea typeface="Arial" panose="020B0604020202020204" pitchFamily="34" charset="0"/>
              </a:rPr>
              <a:t> the Internet?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99"/>
                </a:solidFill>
                <a:ea typeface="Arial" panose="020B0604020202020204" pitchFamily="34" charset="0"/>
              </a:rPr>
              <a:t>1.2</a:t>
            </a:r>
            <a:r>
              <a:rPr lang="en-US" altLang="en-US" sz="2800">
                <a:ea typeface="Arial" panose="020B0604020202020204" pitchFamily="34" charset="0"/>
              </a:rPr>
              <a:t> network edge</a:t>
            </a:r>
          </a:p>
          <a:p>
            <a:pPr lvl="2"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Gill Sans MT" panose="020B0502020104020203" pitchFamily="34" charset="0"/>
                <a:ea typeface="Arial" panose="020B0604020202020204" pitchFamily="34" charset="0"/>
              </a:rPr>
              <a:t> </a:t>
            </a:r>
            <a:r>
              <a:rPr lang="en-US" altLang="en-US" sz="2400">
                <a:latin typeface="Gill Sans MT" panose="020B0502020104020203" pitchFamily="34" charset="0"/>
                <a:ea typeface="Arial" panose="020B0604020202020204" pitchFamily="34" charset="0"/>
              </a:rPr>
              <a:t>end systems, access networks, links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99"/>
                </a:solidFill>
                <a:ea typeface="Arial" panose="020B0604020202020204" pitchFamily="34" charset="0"/>
              </a:rPr>
              <a:t>1.3 </a:t>
            </a:r>
            <a:r>
              <a:rPr lang="en-US" altLang="en-US" sz="2800">
                <a:ea typeface="Arial" panose="020B0604020202020204" pitchFamily="34" charset="0"/>
              </a:rPr>
              <a:t>network core</a:t>
            </a:r>
          </a:p>
          <a:p>
            <a:pPr lvl="2"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Gill Sans MT" panose="020B0502020104020203" pitchFamily="34" charset="0"/>
                <a:ea typeface="Arial" panose="020B0604020202020204" pitchFamily="34" charset="0"/>
              </a:rPr>
              <a:t> </a:t>
            </a:r>
            <a:r>
              <a:rPr lang="en-US" altLang="en-US" sz="2400">
                <a:latin typeface="Gill Sans MT" panose="020B0502020104020203" pitchFamily="34" charset="0"/>
                <a:ea typeface="Arial" panose="020B0604020202020204" pitchFamily="34" charset="0"/>
              </a:rPr>
              <a:t>packet switching, circuit switching, network structure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99"/>
                </a:solidFill>
                <a:ea typeface="Arial" panose="020B0604020202020204" pitchFamily="34" charset="0"/>
              </a:rPr>
              <a:t>1.4 </a:t>
            </a:r>
            <a:r>
              <a:rPr lang="en-US" altLang="en-US" sz="2800">
                <a:ea typeface="Arial" panose="020B0604020202020204" pitchFamily="34" charset="0"/>
              </a:rPr>
              <a:t>delay, loss, throughput in networks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99"/>
                </a:solidFill>
                <a:ea typeface="Arial" panose="020B0604020202020204" pitchFamily="34" charset="0"/>
              </a:rPr>
              <a:t>1.5</a:t>
            </a:r>
            <a:r>
              <a:rPr lang="en-US" altLang="en-US" sz="2800">
                <a:ea typeface="Arial" panose="020B0604020202020204" pitchFamily="34" charset="0"/>
              </a:rPr>
              <a:t> protocol layers, service models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99"/>
                </a:solidFill>
                <a:ea typeface="Arial" panose="020B0604020202020204" pitchFamily="34" charset="0"/>
              </a:rPr>
              <a:t>1.6</a:t>
            </a:r>
            <a:r>
              <a:rPr lang="en-US" altLang="en-US" sz="2800">
                <a:ea typeface="Arial" panose="020B0604020202020204" pitchFamily="34" charset="0"/>
              </a:rPr>
              <a:t> networks under attack: security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CC0000"/>
                </a:solidFill>
                <a:ea typeface="Arial" panose="020B0604020202020204" pitchFamily="34" charset="0"/>
              </a:rPr>
              <a:t>1.7 history</a:t>
            </a:r>
          </a:p>
          <a:p>
            <a:pPr eaLnBrk="1" hangingPunct="1"/>
            <a:endParaRPr lang="en-US" altLang="en-US" smtClean="0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22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333FCA50-08FB-4E45-BCAB-988D747C10FE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95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62138" y="196851"/>
            <a:ext cx="8382000" cy="835025"/>
          </a:xfrm>
        </p:spPr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Access networks and physical media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124076" y="1371600"/>
            <a:ext cx="4010025" cy="50101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Q: How to connect end systems to edge router?</a:t>
            </a:r>
          </a:p>
          <a:p>
            <a:pPr eaLnBrk="1" hangingPunct="1"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residential access nets</a:t>
            </a:r>
          </a:p>
          <a:p>
            <a:pPr eaLnBrk="1" hangingPunct="1"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institutional access networks (school, company)</a:t>
            </a:r>
          </a:p>
          <a:p>
            <a:pPr eaLnBrk="1" hangingPunct="1">
              <a:spcAft>
                <a:spcPct val="30000"/>
              </a:spcAft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mobile access networks</a:t>
            </a: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keep in mind: </a:t>
            </a:r>
          </a:p>
          <a:p>
            <a:pPr eaLnBrk="1" hangingPunct="1"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bandwidth (bits per second) of access network?</a:t>
            </a:r>
          </a:p>
          <a:p>
            <a:pPr eaLnBrk="1" hangingPunct="1"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shared or dedicated?</a:t>
            </a:r>
          </a:p>
        </p:txBody>
      </p:sp>
      <p:sp>
        <p:nvSpPr>
          <p:cNvPr id="44037" name="Freeform 665"/>
          <p:cNvSpPr>
            <a:spLocks/>
          </p:cNvSpPr>
          <p:nvPr/>
        </p:nvSpPr>
        <p:spPr bwMode="auto">
          <a:xfrm>
            <a:off x="6726239" y="1712913"/>
            <a:ext cx="1736725" cy="1071562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038" name="Group 666"/>
          <p:cNvGrpSpPr>
            <a:grpSpLocks/>
          </p:cNvGrpSpPr>
          <p:nvPr/>
        </p:nvGrpSpPr>
        <p:grpSpPr bwMode="auto">
          <a:xfrm>
            <a:off x="6894513" y="3048000"/>
            <a:ext cx="1458912" cy="933450"/>
            <a:chOff x="2889" y="1631"/>
            <a:chExt cx="980" cy="743"/>
          </a:xfrm>
        </p:grpSpPr>
        <p:sp>
          <p:nvSpPr>
            <p:cNvPr id="44484" name="Rectangle 667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4485" name="AutoShape 668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CC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4039" name="Freeform 669"/>
          <p:cNvSpPr>
            <a:spLocks/>
          </p:cNvSpPr>
          <p:nvPr/>
        </p:nvSpPr>
        <p:spPr bwMode="auto">
          <a:xfrm>
            <a:off x="6888163" y="4425950"/>
            <a:ext cx="3225800" cy="1665288"/>
          </a:xfrm>
          <a:custGeom>
            <a:avLst/>
            <a:gdLst>
              <a:gd name="T0" fmla="*/ 2147483646 w 2032"/>
              <a:gd name="T1" fmla="*/ 2147483646 h 1049"/>
              <a:gd name="T2" fmla="*/ 2147483646 w 2032"/>
              <a:gd name="T3" fmla="*/ 2147483646 h 1049"/>
              <a:gd name="T4" fmla="*/ 2147483646 w 2032"/>
              <a:gd name="T5" fmla="*/ 2147483646 h 1049"/>
              <a:gd name="T6" fmla="*/ 2147483646 w 2032"/>
              <a:gd name="T7" fmla="*/ 2147483646 h 1049"/>
              <a:gd name="T8" fmla="*/ 2147483646 w 2032"/>
              <a:gd name="T9" fmla="*/ 2147483646 h 1049"/>
              <a:gd name="T10" fmla="*/ 2147483646 w 2032"/>
              <a:gd name="T11" fmla="*/ 2147483646 h 1049"/>
              <a:gd name="T12" fmla="*/ 2147483646 w 2032"/>
              <a:gd name="T13" fmla="*/ 2147483646 h 1049"/>
              <a:gd name="T14" fmla="*/ 2147483646 w 2032"/>
              <a:gd name="T15" fmla="*/ 2147483646 h 1049"/>
              <a:gd name="T16" fmla="*/ 2147483646 w 2032"/>
              <a:gd name="T17" fmla="*/ 2147483646 h 1049"/>
              <a:gd name="T18" fmla="*/ 2147483646 w 2032"/>
              <a:gd name="T19" fmla="*/ 2147483646 h 1049"/>
              <a:gd name="T20" fmla="*/ 2147483646 w 2032"/>
              <a:gd name="T21" fmla="*/ 2147483646 h 1049"/>
              <a:gd name="T22" fmla="*/ 2147483646 w 2032"/>
              <a:gd name="T23" fmla="*/ 2147483646 h 1049"/>
              <a:gd name="T24" fmla="*/ 2147483646 w 2032"/>
              <a:gd name="T25" fmla="*/ 2147483646 h 1049"/>
              <a:gd name="T26" fmla="*/ 2147483646 w 2032"/>
              <a:gd name="T27" fmla="*/ 2147483646 h 1049"/>
              <a:gd name="T28" fmla="*/ 2147483646 w 2032"/>
              <a:gd name="T29" fmla="*/ 2147483646 h 1049"/>
              <a:gd name="T30" fmla="*/ 2147483646 w 2032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032"/>
              <a:gd name="T49" fmla="*/ 0 h 1049"/>
              <a:gd name="T50" fmla="*/ 2032 w 2032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032" h="1049">
                <a:moveTo>
                  <a:pt x="1044" y="26"/>
                </a:moveTo>
                <a:cubicBezTo>
                  <a:pt x="959" y="45"/>
                  <a:pt x="924" y="118"/>
                  <a:pt x="847" y="125"/>
                </a:cubicBezTo>
                <a:cubicBezTo>
                  <a:pt x="770" y="132"/>
                  <a:pt x="697" y="61"/>
                  <a:pt x="580" y="68"/>
                </a:cubicBezTo>
                <a:cubicBezTo>
                  <a:pt x="463" y="75"/>
                  <a:pt x="232" y="119"/>
                  <a:pt x="143" y="170"/>
                </a:cubicBezTo>
                <a:cubicBezTo>
                  <a:pt x="54" y="221"/>
                  <a:pt x="65" y="289"/>
                  <a:pt x="48" y="374"/>
                </a:cubicBezTo>
                <a:cubicBezTo>
                  <a:pt x="31" y="459"/>
                  <a:pt x="0" y="618"/>
                  <a:pt x="41" y="680"/>
                </a:cubicBezTo>
                <a:cubicBezTo>
                  <a:pt x="82" y="742"/>
                  <a:pt x="191" y="709"/>
                  <a:pt x="294" y="744"/>
                </a:cubicBezTo>
                <a:cubicBezTo>
                  <a:pt x="397" y="779"/>
                  <a:pt x="527" y="849"/>
                  <a:pt x="660" y="893"/>
                </a:cubicBezTo>
                <a:cubicBezTo>
                  <a:pt x="793" y="938"/>
                  <a:pt x="944" y="991"/>
                  <a:pt x="1088" y="1014"/>
                </a:cubicBezTo>
                <a:cubicBezTo>
                  <a:pt x="1232" y="1036"/>
                  <a:pt x="1401" y="1049"/>
                  <a:pt x="1525" y="1031"/>
                </a:cubicBezTo>
                <a:cubicBezTo>
                  <a:pt x="1649" y="1012"/>
                  <a:pt x="1749" y="960"/>
                  <a:pt x="1831" y="907"/>
                </a:cubicBezTo>
                <a:cubicBezTo>
                  <a:pt x="1913" y="855"/>
                  <a:pt x="1998" y="824"/>
                  <a:pt x="2015" y="714"/>
                </a:cubicBezTo>
                <a:cubicBezTo>
                  <a:pt x="2032" y="604"/>
                  <a:pt x="1990" y="350"/>
                  <a:pt x="1931" y="251"/>
                </a:cubicBezTo>
                <a:cubicBezTo>
                  <a:pt x="1872" y="151"/>
                  <a:pt x="1754" y="153"/>
                  <a:pt x="1658" y="114"/>
                </a:cubicBezTo>
                <a:cubicBezTo>
                  <a:pt x="1562" y="76"/>
                  <a:pt x="1457" y="30"/>
                  <a:pt x="1355" y="15"/>
                </a:cubicBezTo>
                <a:cubicBezTo>
                  <a:pt x="1253" y="0"/>
                  <a:pt x="1129" y="8"/>
                  <a:pt x="1044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Line 670"/>
          <p:cNvSpPr>
            <a:spLocks noChangeShapeType="1"/>
          </p:cNvSpPr>
          <p:nvPr/>
        </p:nvSpPr>
        <p:spPr bwMode="auto">
          <a:xfrm rot="16200000">
            <a:off x="9369426" y="5162551"/>
            <a:ext cx="523875" cy="139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Line 671"/>
          <p:cNvSpPr>
            <a:spLocks noChangeShapeType="1"/>
          </p:cNvSpPr>
          <p:nvPr/>
        </p:nvSpPr>
        <p:spPr bwMode="auto">
          <a:xfrm rot="5400000" flipV="1">
            <a:off x="9515476" y="5443539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Line 672"/>
          <p:cNvSpPr>
            <a:spLocks noChangeShapeType="1"/>
          </p:cNvSpPr>
          <p:nvPr/>
        </p:nvSpPr>
        <p:spPr bwMode="auto">
          <a:xfrm rot="16200000">
            <a:off x="9701213" y="5116513"/>
            <a:ext cx="0" cy="1143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Line 674"/>
          <p:cNvSpPr>
            <a:spLocks noChangeShapeType="1"/>
          </p:cNvSpPr>
          <p:nvPr/>
        </p:nvSpPr>
        <p:spPr bwMode="auto">
          <a:xfrm>
            <a:off x="7624764" y="4776788"/>
            <a:ext cx="217487" cy="1000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Line 675"/>
          <p:cNvSpPr>
            <a:spLocks noChangeShapeType="1"/>
          </p:cNvSpPr>
          <p:nvPr/>
        </p:nvSpPr>
        <p:spPr bwMode="auto">
          <a:xfrm flipV="1">
            <a:off x="7366000" y="5038726"/>
            <a:ext cx="407988" cy="746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Line 678"/>
          <p:cNvSpPr>
            <a:spLocks noChangeShapeType="1"/>
          </p:cNvSpPr>
          <p:nvPr/>
        </p:nvSpPr>
        <p:spPr bwMode="auto">
          <a:xfrm flipH="1">
            <a:off x="7791451" y="5102226"/>
            <a:ext cx="144463" cy="1698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Line 679"/>
          <p:cNvSpPr>
            <a:spLocks noChangeShapeType="1"/>
          </p:cNvSpPr>
          <p:nvPr/>
        </p:nvSpPr>
        <p:spPr bwMode="auto">
          <a:xfrm flipH="1" flipV="1">
            <a:off x="8110538" y="5110163"/>
            <a:ext cx="76200" cy="1635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Line 680"/>
          <p:cNvSpPr>
            <a:spLocks noChangeShapeType="1"/>
          </p:cNvSpPr>
          <p:nvPr/>
        </p:nvSpPr>
        <p:spPr bwMode="auto">
          <a:xfrm>
            <a:off x="8267700" y="5056189"/>
            <a:ext cx="503238" cy="269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Line 682"/>
          <p:cNvSpPr>
            <a:spLocks noChangeShapeType="1"/>
          </p:cNvSpPr>
          <p:nvPr/>
        </p:nvSpPr>
        <p:spPr bwMode="auto">
          <a:xfrm>
            <a:off x="7808913" y="3551238"/>
            <a:ext cx="0" cy="1063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Line 683"/>
          <p:cNvSpPr>
            <a:spLocks noChangeShapeType="1"/>
          </p:cNvSpPr>
          <p:nvPr/>
        </p:nvSpPr>
        <p:spPr bwMode="auto">
          <a:xfrm flipV="1">
            <a:off x="7415214" y="3736976"/>
            <a:ext cx="168275" cy="3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4050" name="Picture 684" descr="access_point_stylized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9" y="3548064"/>
            <a:ext cx="36988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51" name="Line 685"/>
          <p:cNvSpPr>
            <a:spLocks noChangeShapeType="1"/>
          </p:cNvSpPr>
          <p:nvPr/>
        </p:nvSpPr>
        <p:spPr bwMode="auto">
          <a:xfrm rot="5400000" flipV="1">
            <a:off x="9518651" y="5440364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Line 686"/>
          <p:cNvSpPr>
            <a:spLocks noChangeShapeType="1"/>
          </p:cNvSpPr>
          <p:nvPr/>
        </p:nvSpPr>
        <p:spPr bwMode="auto">
          <a:xfrm flipV="1">
            <a:off x="7418389" y="3733801"/>
            <a:ext cx="168275" cy="3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4053" name="Picture 708" descr="access_point_stylized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75" y="3546475"/>
            <a:ext cx="3698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54" name="Freeform 709"/>
          <p:cNvSpPr>
            <a:spLocks/>
          </p:cNvSpPr>
          <p:nvPr/>
        </p:nvSpPr>
        <p:spPr bwMode="auto">
          <a:xfrm>
            <a:off x="8539163" y="3530600"/>
            <a:ext cx="1314450" cy="674688"/>
          </a:xfrm>
          <a:custGeom>
            <a:avLst/>
            <a:gdLst>
              <a:gd name="T0" fmla="*/ 2147483646 w 828"/>
              <a:gd name="T1" fmla="*/ 2147483646 h 425"/>
              <a:gd name="T2" fmla="*/ 2147483646 w 828"/>
              <a:gd name="T3" fmla="*/ 2147483646 h 425"/>
              <a:gd name="T4" fmla="*/ 2147483646 w 828"/>
              <a:gd name="T5" fmla="*/ 2147483646 h 425"/>
              <a:gd name="T6" fmla="*/ 2147483646 w 828"/>
              <a:gd name="T7" fmla="*/ 2147483646 h 425"/>
              <a:gd name="T8" fmla="*/ 2147483646 w 828"/>
              <a:gd name="T9" fmla="*/ 2147483646 h 425"/>
              <a:gd name="T10" fmla="*/ 2147483646 w 828"/>
              <a:gd name="T11" fmla="*/ 2147483646 h 425"/>
              <a:gd name="T12" fmla="*/ 2147483646 w 828"/>
              <a:gd name="T13" fmla="*/ 2147483646 h 425"/>
              <a:gd name="T14" fmla="*/ 2147483646 w 828"/>
              <a:gd name="T15" fmla="*/ 2147483646 h 425"/>
              <a:gd name="T16" fmla="*/ 2147483646 w 828"/>
              <a:gd name="T17" fmla="*/ 2147483646 h 425"/>
              <a:gd name="T18" fmla="*/ 2147483646 w 828"/>
              <a:gd name="T19" fmla="*/ 2147483646 h 425"/>
              <a:gd name="T20" fmla="*/ 2147483646 w 828"/>
              <a:gd name="T21" fmla="*/ 2147483646 h 425"/>
              <a:gd name="T22" fmla="*/ 2147483646 w 828"/>
              <a:gd name="T23" fmla="*/ 2147483646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5" name="Freeform 710"/>
          <p:cNvSpPr>
            <a:spLocks/>
          </p:cNvSpPr>
          <p:nvPr/>
        </p:nvSpPr>
        <p:spPr bwMode="auto">
          <a:xfrm>
            <a:off x="8547101" y="2005014"/>
            <a:ext cx="1730375" cy="1125537"/>
          </a:xfrm>
          <a:custGeom>
            <a:avLst/>
            <a:gdLst>
              <a:gd name="T0" fmla="*/ 2147483646 w 765"/>
              <a:gd name="T1" fmla="*/ 2147483646 h 459"/>
              <a:gd name="T2" fmla="*/ 2147483646 w 765"/>
              <a:gd name="T3" fmla="*/ 2147483646 h 459"/>
              <a:gd name="T4" fmla="*/ 2147483646 w 765"/>
              <a:gd name="T5" fmla="*/ 2147483646 h 459"/>
              <a:gd name="T6" fmla="*/ 2147483646 w 765"/>
              <a:gd name="T7" fmla="*/ 2147483646 h 459"/>
              <a:gd name="T8" fmla="*/ 2147483646 w 765"/>
              <a:gd name="T9" fmla="*/ 2147483646 h 459"/>
              <a:gd name="T10" fmla="*/ 2147483646 w 765"/>
              <a:gd name="T11" fmla="*/ 2147483646 h 459"/>
              <a:gd name="T12" fmla="*/ 2147483646 w 765"/>
              <a:gd name="T13" fmla="*/ 2147483646 h 459"/>
              <a:gd name="T14" fmla="*/ 2147483646 w 765"/>
              <a:gd name="T15" fmla="*/ 2147483646 h 459"/>
              <a:gd name="T16" fmla="*/ 2147483646 w 765"/>
              <a:gd name="T17" fmla="*/ 2147483646 h 459"/>
              <a:gd name="T18" fmla="*/ 2147483646 w 765"/>
              <a:gd name="T19" fmla="*/ 2147483646 h 459"/>
              <a:gd name="T20" fmla="*/ 2147483646 w 765"/>
              <a:gd name="T21" fmla="*/ 2147483646 h 459"/>
              <a:gd name="T22" fmla="*/ 2147483646 w 765"/>
              <a:gd name="T23" fmla="*/ 2147483646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6" name="Line 711"/>
          <p:cNvSpPr>
            <a:spLocks noChangeShapeType="1"/>
          </p:cNvSpPr>
          <p:nvPr/>
        </p:nvSpPr>
        <p:spPr bwMode="auto">
          <a:xfrm>
            <a:off x="8920163" y="3816350"/>
            <a:ext cx="163512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7" name="Line 712"/>
          <p:cNvSpPr>
            <a:spLocks noChangeShapeType="1"/>
          </p:cNvSpPr>
          <p:nvPr/>
        </p:nvSpPr>
        <p:spPr bwMode="auto">
          <a:xfrm>
            <a:off x="9017000" y="3736975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8" name="Line 713"/>
          <p:cNvSpPr>
            <a:spLocks noChangeShapeType="1"/>
          </p:cNvSpPr>
          <p:nvPr/>
        </p:nvSpPr>
        <p:spPr bwMode="auto">
          <a:xfrm flipV="1">
            <a:off x="9253539" y="3822701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9" name="Line 714"/>
          <p:cNvSpPr>
            <a:spLocks noChangeShapeType="1"/>
          </p:cNvSpPr>
          <p:nvPr/>
        </p:nvSpPr>
        <p:spPr bwMode="auto">
          <a:xfrm>
            <a:off x="8247064" y="2590801"/>
            <a:ext cx="509587" cy="3175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0" name="Line 715"/>
          <p:cNvSpPr>
            <a:spLocks noChangeShapeType="1"/>
          </p:cNvSpPr>
          <p:nvPr/>
        </p:nvSpPr>
        <p:spPr bwMode="auto">
          <a:xfrm>
            <a:off x="8882064" y="4700588"/>
            <a:ext cx="390525" cy="1841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1" name="Line 716"/>
          <p:cNvSpPr>
            <a:spLocks noChangeShapeType="1"/>
          </p:cNvSpPr>
          <p:nvPr/>
        </p:nvSpPr>
        <p:spPr bwMode="auto">
          <a:xfrm flipV="1">
            <a:off x="8261351" y="4687889"/>
            <a:ext cx="322263" cy="1984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2" name="Line 717"/>
          <p:cNvSpPr>
            <a:spLocks noChangeShapeType="1"/>
          </p:cNvSpPr>
          <p:nvPr/>
        </p:nvSpPr>
        <p:spPr bwMode="auto">
          <a:xfrm flipV="1">
            <a:off x="8304213" y="4979988"/>
            <a:ext cx="971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3" name="Line 718"/>
          <p:cNvSpPr>
            <a:spLocks noChangeShapeType="1"/>
          </p:cNvSpPr>
          <p:nvPr/>
        </p:nvSpPr>
        <p:spPr bwMode="auto">
          <a:xfrm flipV="1">
            <a:off x="9101139" y="2495551"/>
            <a:ext cx="123825" cy="873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4" name="Line 719"/>
          <p:cNvSpPr>
            <a:spLocks noChangeShapeType="1"/>
          </p:cNvSpPr>
          <p:nvPr/>
        </p:nvSpPr>
        <p:spPr bwMode="auto">
          <a:xfrm>
            <a:off x="8929688" y="2668588"/>
            <a:ext cx="0" cy="8255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5" name="Line 720"/>
          <p:cNvSpPr>
            <a:spLocks noChangeShapeType="1"/>
          </p:cNvSpPr>
          <p:nvPr/>
        </p:nvSpPr>
        <p:spPr bwMode="auto">
          <a:xfrm flipV="1">
            <a:off x="9101139" y="2565401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6" name="Line 721"/>
          <p:cNvSpPr>
            <a:spLocks noChangeShapeType="1"/>
          </p:cNvSpPr>
          <p:nvPr/>
        </p:nvSpPr>
        <p:spPr bwMode="auto">
          <a:xfrm>
            <a:off x="9466263" y="2563813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7" name="Line 722"/>
          <p:cNvSpPr>
            <a:spLocks noChangeShapeType="1"/>
          </p:cNvSpPr>
          <p:nvPr/>
        </p:nvSpPr>
        <p:spPr bwMode="auto">
          <a:xfrm>
            <a:off x="9120188" y="2870200"/>
            <a:ext cx="1889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8" name="Line 723"/>
          <p:cNvSpPr>
            <a:spLocks noChangeShapeType="1"/>
          </p:cNvSpPr>
          <p:nvPr/>
        </p:nvSpPr>
        <p:spPr bwMode="auto">
          <a:xfrm>
            <a:off x="9674225" y="2860675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9" name="Line 724"/>
          <p:cNvSpPr>
            <a:spLocks noChangeShapeType="1"/>
          </p:cNvSpPr>
          <p:nvPr/>
        </p:nvSpPr>
        <p:spPr bwMode="auto">
          <a:xfrm flipH="1">
            <a:off x="8820151" y="2936875"/>
            <a:ext cx="98425" cy="70485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0" name="Line 725"/>
          <p:cNvSpPr>
            <a:spLocks noChangeShapeType="1"/>
          </p:cNvSpPr>
          <p:nvPr/>
        </p:nvSpPr>
        <p:spPr bwMode="auto">
          <a:xfrm flipH="1">
            <a:off x="9412289" y="2936876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1" name="Line 726"/>
          <p:cNvSpPr>
            <a:spLocks noChangeShapeType="1"/>
          </p:cNvSpPr>
          <p:nvPr/>
        </p:nvSpPr>
        <p:spPr bwMode="auto">
          <a:xfrm flipV="1">
            <a:off x="8796338" y="4078288"/>
            <a:ext cx="227012" cy="4365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2" name="Line 727"/>
          <p:cNvSpPr>
            <a:spLocks noChangeShapeType="1"/>
          </p:cNvSpPr>
          <p:nvPr/>
        </p:nvSpPr>
        <p:spPr bwMode="auto">
          <a:xfrm>
            <a:off x="9869488" y="2859088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3" name="Line 728"/>
          <p:cNvSpPr>
            <a:spLocks noChangeShapeType="1"/>
          </p:cNvSpPr>
          <p:nvPr/>
        </p:nvSpPr>
        <p:spPr bwMode="auto">
          <a:xfrm>
            <a:off x="7813675" y="2406650"/>
            <a:ext cx="152400" cy="952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4" name="Oval 407"/>
          <p:cNvSpPr>
            <a:spLocks noChangeArrowheads="1"/>
          </p:cNvSpPr>
          <p:nvPr/>
        </p:nvSpPr>
        <p:spPr bwMode="auto">
          <a:xfrm>
            <a:off x="7878763" y="2565400"/>
            <a:ext cx="387350" cy="95250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rgbClr val="EAEAEA"/>
              </a:gs>
            </a:gsLst>
            <a:lin ang="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4075" name="Rectangle 410"/>
          <p:cNvSpPr>
            <a:spLocks noChangeArrowheads="1"/>
          </p:cNvSpPr>
          <p:nvPr/>
        </p:nvSpPr>
        <p:spPr bwMode="auto">
          <a:xfrm>
            <a:off x="7878764" y="2555875"/>
            <a:ext cx="388937" cy="58738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4076" name="Oval 411"/>
          <p:cNvSpPr>
            <a:spLocks noChangeArrowheads="1"/>
          </p:cNvSpPr>
          <p:nvPr/>
        </p:nvSpPr>
        <p:spPr bwMode="auto">
          <a:xfrm>
            <a:off x="7877175" y="2490789"/>
            <a:ext cx="387350" cy="111125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rgbClr val="EAEAEA"/>
              </a:gs>
            </a:gsLst>
            <a:lin ang="0" scaled="1"/>
          </a:gra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44077" name="Group 732"/>
          <p:cNvGrpSpPr>
            <a:grpSpLocks/>
          </p:cNvGrpSpPr>
          <p:nvPr/>
        </p:nvGrpSpPr>
        <p:grpSpPr bwMode="auto">
          <a:xfrm>
            <a:off x="7954964" y="2519364"/>
            <a:ext cx="219075" cy="52387"/>
            <a:chOff x="2468" y="1332"/>
            <a:chExt cx="310" cy="60"/>
          </a:xfrm>
        </p:grpSpPr>
        <p:sp>
          <p:nvSpPr>
            <p:cNvPr id="44482" name="Freeform 733"/>
            <p:cNvSpPr>
              <a:spLocks/>
            </p:cNvSpPr>
            <p:nvPr/>
          </p:nvSpPr>
          <p:spPr bwMode="auto">
            <a:xfrm>
              <a:off x="2468" y="1332"/>
              <a:ext cx="310" cy="60"/>
            </a:xfrm>
            <a:custGeom>
              <a:avLst/>
              <a:gdLst>
                <a:gd name="T0" fmla="*/ 0 w 310"/>
                <a:gd name="T1" fmla="*/ 60 h 60"/>
                <a:gd name="T2" fmla="*/ 96 w 310"/>
                <a:gd name="T3" fmla="*/ 60 h 60"/>
                <a:gd name="T4" fmla="*/ 192 w 310"/>
                <a:gd name="T5" fmla="*/ 0 h 60"/>
                <a:gd name="T6" fmla="*/ 310 w 310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0"/>
                <a:gd name="T13" fmla="*/ 0 h 60"/>
                <a:gd name="T14" fmla="*/ 310 w 310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0" h="60">
                  <a:moveTo>
                    <a:pt x="0" y="60"/>
                  </a:moveTo>
                  <a:lnTo>
                    <a:pt x="96" y="60"/>
                  </a:lnTo>
                  <a:lnTo>
                    <a:pt x="192" y="0"/>
                  </a:lnTo>
                  <a:lnTo>
                    <a:pt x="310" y="0"/>
                  </a:lnTo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483" name="Freeform 734"/>
            <p:cNvSpPr>
              <a:spLocks/>
            </p:cNvSpPr>
            <p:nvPr/>
          </p:nvSpPr>
          <p:spPr bwMode="auto">
            <a:xfrm>
              <a:off x="2482" y="1332"/>
              <a:ext cx="282" cy="60"/>
            </a:xfrm>
            <a:custGeom>
              <a:avLst/>
              <a:gdLst>
                <a:gd name="T0" fmla="*/ 0 w 282"/>
                <a:gd name="T1" fmla="*/ 0 h 60"/>
                <a:gd name="T2" fmla="*/ 96 w 282"/>
                <a:gd name="T3" fmla="*/ 0 h 60"/>
                <a:gd name="T4" fmla="*/ 192 w 282"/>
                <a:gd name="T5" fmla="*/ 60 h 60"/>
                <a:gd name="T6" fmla="*/ 282 w 28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60"/>
                <a:gd name="T14" fmla="*/ 282 w 282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60">
                  <a:moveTo>
                    <a:pt x="0" y="0"/>
                  </a:moveTo>
                  <a:lnTo>
                    <a:pt x="96" y="0"/>
                  </a:lnTo>
                  <a:lnTo>
                    <a:pt x="192" y="60"/>
                  </a:lnTo>
                  <a:lnTo>
                    <a:pt x="282" y="60"/>
                  </a:lnTo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12700" cmpd="sng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78" name="Line 735"/>
          <p:cNvSpPr>
            <a:spLocks noChangeShapeType="1"/>
          </p:cNvSpPr>
          <p:nvPr/>
        </p:nvSpPr>
        <p:spPr bwMode="auto">
          <a:xfrm>
            <a:off x="7878763" y="2543176"/>
            <a:ext cx="0" cy="746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9" name="Line 736"/>
          <p:cNvSpPr>
            <a:spLocks noChangeShapeType="1"/>
          </p:cNvSpPr>
          <p:nvPr/>
        </p:nvSpPr>
        <p:spPr bwMode="auto">
          <a:xfrm>
            <a:off x="8264525" y="2546351"/>
            <a:ext cx="0" cy="730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080" name="Group 737"/>
          <p:cNvGrpSpPr>
            <a:grpSpLocks/>
          </p:cNvGrpSpPr>
          <p:nvPr/>
        </p:nvGrpSpPr>
        <p:grpSpPr bwMode="auto">
          <a:xfrm>
            <a:off x="8726489" y="2493964"/>
            <a:ext cx="390525" cy="174625"/>
            <a:chOff x="4334" y="1470"/>
            <a:chExt cx="246" cy="107"/>
          </a:xfrm>
        </p:grpSpPr>
        <p:sp>
          <p:nvSpPr>
            <p:cNvPr id="44474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475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476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4477" name="Group 741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44480" name="Freeform 74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81" name="Freeform 74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478" name="Line 744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79" name="Line 745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81" name="Group 746"/>
          <p:cNvGrpSpPr>
            <a:grpSpLocks/>
          </p:cNvGrpSpPr>
          <p:nvPr/>
        </p:nvGrpSpPr>
        <p:grpSpPr bwMode="auto">
          <a:xfrm>
            <a:off x="8737601" y="2757489"/>
            <a:ext cx="390525" cy="174625"/>
            <a:chOff x="4334" y="1470"/>
            <a:chExt cx="246" cy="107"/>
          </a:xfrm>
        </p:grpSpPr>
        <p:sp>
          <p:nvSpPr>
            <p:cNvPr id="44466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467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468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4469" name="Group 750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44472" name="Freeform 75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73" name="Freeform 75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470" name="Line 753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71" name="Line 754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82" name="Group 755"/>
          <p:cNvGrpSpPr>
            <a:grpSpLocks/>
          </p:cNvGrpSpPr>
          <p:nvPr/>
        </p:nvGrpSpPr>
        <p:grpSpPr bwMode="auto">
          <a:xfrm>
            <a:off x="9286876" y="2759076"/>
            <a:ext cx="390525" cy="174625"/>
            <a:chOff x="4334" y="1470"/>
            <a:chExt cx="246" cy="107"/>
          </a:xfrm>
        </p:grpSpPr>
        <p:sp>
          <p:nvSpPr>
            <p:cNvPr id="44458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459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460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4461" name="Group 759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44464" name="Freeform 76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65" name="Freeform 76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462" name="Line 762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63" name="Line 763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83" name="Group 764"/>
          <p:cNvGrpSpPr>
            <a:grpSpLocks/>
          </p:cNvGrpSpPr>
          <p:nvPr/>
        </p:nvGrpSpPr>
        <p:grpSpPr bwMode="auto">
          <a:xfrm>
            <a:off x="9213851" y="2393951"/>
            <a:ext cx="390525" cy="174625"/>
            <a:chOff x="4334" y="1470"/>
            <a:chExt cx="246" cy="107"/>
          </a:xfrm>
        </p:grpSpPr>
        <p:sp>
          <p:nvSpPr>
            <p:cNvPr id="44450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451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452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4453" name="Group 768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44456" name="Freeform 76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57" name="Freeform 77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454" name="Line 771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55" name="Line 772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84" name="Group 773"/>
          <p:cNvGrpSpPr>
            <a:grpSpLocks/>
          </p:cNvGrpSpPr>
          <p:nvPr/>
        </p:nvGrpSpPr>
        <p:grpSpPr bwMode="auto">
          <a:xfrm>
            <a:off x="9261476" y="3644901"/>
            <a:ext cx="492125" cy="206375"/>
            <a:chOff x="4334" y="1470"/>
            <a:chExt cx="246" cy="107"/>
          </a:xfrm>
        </p:grpSpPr>
        <p:sp>
          <p:nvSpPr>
            <p:cNvPr id="44442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443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444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4445" name="Group 777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44448" name="Freeform 77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49" name="Freeform 77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446" name="Line 780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47" name="Line 781"/>
            <p:cNvSpPr>
              <a:spLocks noChangeShapeType="1"/>
            </p:cNvSpPr>
            <p:nvPr/>
          </p:nvSpPr>
          <p:spPr bwMode="auto">
            <a:xfrm>
              <a:off x="4578" y="1505"/>
              <a:ext cx="0" cy="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85" name="Line 782"/>
          <p:cNvSpPr>
            <a:spLocks noChangeShapeType="1"/>
          </p:cNvSpPr>
          <p:nvPr/>
        </p:nvSpPr>
        <p:spPr bwMode="auto">
          <a:xfrm>
            <a:off x="7951788" y="3743325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086" name="Group 783"/>
          <p:cNvGrpSpPr>
            <a:grpSpLocks/>
          </p:cNvGrpSpPr>
          <p:nvPr/>
        </p:nvGrpSpPr>
        <p:grpSpPr bwMode="auto">
          <a:xfrm>
            <a:off x="8610601" y="3632201"/>
            <a:ext cx="492125" cy="206375"/>
            <a:chOff x="4334" y="1470"/>
            <a:chExt cx="246" cy="107"/>
          </a:xfrm>
        </p:grpSpPr>
        <p:sp>
          <p:nvSpPr>
            <p:cNvPr id="44434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435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436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4437" name="Group 787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44440" name="Freeform 78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41" name="Freeform 78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438" name="Line 790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39" name="Line 791"/>
            <p:cNvSpPr>
              <a:spLocks noChangeShapeType="1"/>
            </p:cNvSpPr>
            <p:nvPr/>
          </p:nvSpPr>
          <p:spPr bwMode="auto">
            <a:xfrm>
              <a:off x="4578" y="1505"/>
              <a:ext cx="0" cy="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87" name="Group 792"/>
          <p:cNvGrpSpPr>
            <a:grpSpLocks/>
          </p:cNvGrpSpPr>
          <p:nvPr/>
        </p:nvGrpSpPr>
        <p:grpSpPr bwMode="auto">
          <a:xfrm>
            <a:off x="8921751" y="3911601"/>
            <a:ext cx="492125" cy="206375"/>
            <a:chOff x="4334" y="1470"/>
            <a:chExt cx="246" cy="107"/>
          </a:xfrm>
        </p:grpSpPr>
        <p:sp>
          <p:nvSpPr>
            <p:cNvPr id="44426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427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428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4429" name="Group 796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44432" name="Freeform 79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33" name="Freeform 79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430" name="Line 799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31" name="Line 800"/>
            <p:cNvSpPr>
              <a:spLocks noChangeShapeType="1"/>
            </p:cNvSpPr>
            <p:nvPr/>
          </p:nvSpPr>
          <p:spPr bwMode="auto">
            <a:xfrm>
              <a:off x="4578" y="1505"/>
              <a:ext cx="0" cy="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88" name="Group 801"/>
          <p:cNvGrpSpPr>
            <a:grpSpLocks/>
          </p:cNvGrpSpPr>
          <p:nvPr/>
        </p:nvGrpSpPr>
        <p:grpSpPr bwMode="auto">
          <a:xfrm>
            <a:off x="9115425" y="4806951"/>
            <a:ext cx="622300" cy="244475"/>
            <a:chOff x="4334" y="1470"/>
            <a:chExt cx="246" cy="107"/>
          </a:xfrm>
        </p:grpSpPr>
        <p:sp>
          <p:nvSpPr>
            <p:cNvPr id="44418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419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420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4421" name="Group 805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44424" name="Freeform 80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25" name="Freeform 80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422" name="Line 808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23" name="Line 809"/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89" name="Group 810"/>
          <p:cNvGrpSpPr>
            <a:grpSpLocks/>
          </p:cNvGrpSpPr>
          <p:nvPr/>
        </p:nvGrpSpPr>
        <p:grpSpPr bwMode="auto">
          <a:xfrm>
            <a:off x="8489950" y="4508501"/>
            <a:ext cx="622300" cy="244475"/>
            <a:chOff x="4334" y="1470"/>
            <a:chExt cx="246" cy="107"/>
          </a:xfrm>
        </p:grpSpPr>
        <p:sp>
          <p:nvSpPr>
            <p:cNvPr id="44410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411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412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4413" name="Group 814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44416" name="Freeform 81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17" name="Freeform 81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414" name="Line 817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15" name="Line 818"/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90" name="Group 819"/>
          <p:cNvGrpSpPr>
            <a:grpSpLocks/>
          </p:cNvGrpSpPr>
          <p:nvPr/>
        </p:nvGrpSpPr>
        <p:grpSpPr bwMode="auto">
          <a:xfrm>
            <a:off x="7766050" y="4851401"/>
            <a:ext cx="622300" cy="244475"/>
            <a:chOff x="4334" y="1470"/>
            <a:chExt cx="246" cy="107"/>
          </a:xfrm>
        </p:grpSpPr>
        <p:sp>
          <p:nvSpPr>
            <p:cNvPr id="44402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403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404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4405" name="Group 823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44408" name="Freeform 82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09" name="Freeform 82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406" name="Line 826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07" name="Line 827"/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91" name="Group 828"/>
          <p:cNvGrpSpPr>
            <a:grpSpLocks/>
          </p:cNvGrpSpPr>
          <p:nvPr/>
        </p:nvGrpSpPr>
        <p:grpSpPr bwMode="auto">
          <a:xfrm>
            <a:off x="7575551" y="3644900"/>
            <a:ext cx="390525" cy="171450"/>
            <a:chOff x="4334" y="1470"/>
            <a:chExt cx="246" cy="107"/>
          </a:xfrm>
        </p:grpSpPr>
        <p:sp>
          <p:nvSpPr>
            <p:cNvPr id="44394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395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396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4397" name="Group 832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44400" name="Freeform 8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01" name="Freeform 8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398" name="Line 835"/>
            <p:cNvSpPr>
              <a:spLocks noChangeShapeType="1"/>
            </p:cNvSpPr>
            <p:nvPr/>
          </p:nvSpPr>
          <p:spPr bwMode="auto">
            <a:xfrm>
              <a:off x="4335" y="1503"/>
              <a:ext cx="0" cy="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99" name="Line 836"/>
            <p:cNvSpPr>
              <a:spLocks noChangeShapeType="1"/>
            </p:cNvSpPr>
            <p:nvPr/>
          </p:nvSpPr>
          <p:spPr bwMode="auto">
            <a:xfrm>
              <a:off x="4578" y="1505"/>
              <a:ext cx="0" cy="4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92" name="Group 837"/>
          <p:cNvGrpSpPr>
            <a:grpSpLocks/>
          </p:cNvGrpSpPr>
          <p:nvPr/>
        </p:nvGrpSpPr>
        <p:grpSpPr bwMode="auto">
          <a:xfrm>
            <a:off x="7548564" y="1744663"/>
            <a:ext cx="517525" cy="508000"/>
            <a:chOff x="2922" y="1424"/>
            <a:chExt cx="326" cy="320"/>
          </a:xfrm>
        </p:grpSpPr>
        <p:sp>
          <p:nvSpPr>
            <p:cNvPr id="44386" name="Oval 838"/>
            <p:cNvSpPr>
              <a:spLocks noChangeArrowheads="1"/>
            </p:cNvSpPr>
            <p:nvPr/>
          </p:nvSpPr>
          <p:spPr bwMode="auto">
            <a:xfrm>
              <a:off x="2922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44387" name="Group 839"/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44389" name="Oval 840"/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4390" name="Oval 841"/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4391" name="Oval 842"/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4392" name="Oval 843"/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4393" name="Freeform 844"/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80"/>
                  <a:gd name="T31" fmla="*/ 0 h 956"/>
                  <a:gd name="T32" fmla="*/ 1180 w 1180"/>
                  <a:gd name="T33" fmla="*/ 956 h 95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cmpd="sng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388" name="Freeform 845"/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80"/>
                <a:gd name="T31" fmla="*/ 0 h 956"/>
                <a:gd name="T32" fmla="*/ 1180 w 1180"/>
                <a:gd name="T33" fmla="*/ 956 h 9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93" name="Group 846"/>
          <p:cNvGrpSpPr>
            <a:grpSpLocks/>
          </p:cNvGrpSpPr>
          <p:nvPr/>
        </p:nvGrpSpPr>
        <p:grpSpPr bwMode="auto">
          <a:xfrm>
            <a:off x="7662864" y="1989139"/>
            <a:ext cx="282575" cy="477837"/>
            <a:chOff x="3748" y="1253"/>
            <a:chExt cx="178" cy="301"/>
          </a:xfrm>
        </p:grpSpPr>
        <p:sp>
          <p:nvSpPr>
            <p:cNvPr id="44370" name="Line 270"/>
            <p:cNvSpPr>
              <a:spLocks noChangeShapeType="1"/>
            </p:cNvSpPr>
            <p:nvPr/>
          </p:nvSpPr>
          <p:spPr bwMode="auto">
            <a:xfrm flipH="1">
              <a:off x="3748" y="1276"/>
              <a:ext cx="89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371" name="Line 271"/>
            <p:cNvSpPr>
              <a:spLocks noChangeShapeType="1"/>
            </p:cNvSpPr>
            <p:nvPr/>
          </p:nvSpPr>
          <p:spPr bwMode="auto">
            <a:xfrm>
              <a:off x="3837" y="1276"/>
              <a:ext cx="89" cy="2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372" name="Line 272"/>
            <p:cNvSpPr>
              <a:spLocks noChangeShapeType="1"/>
            </p:cNvSpPr>
            <p:nvPr/>
          </p:nvSpPr>
          <p:spPr bwMode="auto">
            <a:xfrm>
              <a:off x="3748" y="1527"/>
              <a:ext cx="89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373" name="Line 273"/>
            <p:cNvSpPr>
              <a:spLocks noChangeShapeType="1"/>
            </p:cNvSpPr>
            <p:nvPr/>
          </p:nvSpPr>
          <p:spPr bwMode="auto">
            <a:xfrm flipH="1">
              <a:off x="3837" y="1527"/>
              <a:ext cx="89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374" name="Line 274"/>
            <p:cNvSpPr>
              <a:spLocks noChangeShapeType="1"/>
            </p:cNvSpPr>
            <p:nvPr/>
          </p:nvSpPr>
          <p:spPr bwMode="auto">
            <a:xfrm>
              <a:off x="3837" y="1282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375" name="Line 275"/>
            <p:cNvSpPr>
              <a:spLocks noChangeShapeType="1"/>
            </p:cNvSpPr>
            <p:nvPr/>
          </p:nvSpPr>
          <p:spPr bwMode="auto">
            <a:xfrm flipV="1">
              <a:off x="3748" y="1501"/>
              <a:ext cx="89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376" name="Line 276"/>
            <p:cNvSpPr>
              <a:spLocks noChangeShapeType="1"/>
            </p:cNvSpPr>
            <p:nvPr/>
          </p:nvSpPr>
          <p:spPr bwMode="auto">
            <a:xfrm flipH="1" flipV="1">
              <a:off x="3837" y="1501"/>
              <a:ext cx="89" cy="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377" name="Line 277"/>
            <p:cNvSpPr>
              <a:spLocks noChangeShapeType="1"/>
            </p:cNvSpPr>
            <p:nvPr/>
          </p:nvSpPr>
          <p:spPr bwMode="auto">
            <a:xfrm>
              <a:off x="3786" y="1418"/>
              <a:ext cx="51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378" name="Line 278"/>
            <p:cNvSpPr>
              <a:spLocks noChangeShapeType="1"/>
            </p:cNvSpPr>
            <p:nvPr/>
          </p:nvSpPr>
          <p:spPr bwMode="auto">
            <a:xfrm flipV="1">
              <a:off x="3837" y="1418"/>
              <a:ext cx="54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379" name="Line 279"/>
            <p:cNvSpPr>
              <a:spLocks noChangeShapeType="1"/>
            </p:cNvSpPr>
            <p:nvPr/>
          </p:nvSpPr>
          <p:spPr bwMode="auto">
            <a:xfrm>
              <a:off x="3768" y="1455"/>
              <a:ext cx="66" cy="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380" name="Line 280"/>
            <p:cNvSpPr>
              <a:spLocks noChangeShapeType="1"/>
            </p:cNvSpPr>
            <p:nvPr/>
          </p:nvSpPr>
          <p:spPr bwMode="auto">
            <a:xfrm flipV="1">
              <a:off x="3837" y="1461"/>
              <a:ext cx="66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381" name="Line 281"/>
            <p:cNvSpPr>
              <a:spLocks noChangeShapeType="1"/>
            </p:cNvSpPr>
            <p:nvPr/>
          </p:nvSpPr>
          <p:spPr bwMode="auto">
            <a:xfrm flipV="1">
              <a:off x="3837" y="1381"/>
              <a:ext cx="34" cy="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382" name="Line 282"/>
            <p:cNvSpPr>
              <a:spLocks noChangeShapeType="1"/>
            </p:cNvSpPr>
            <p:nvPr/>
          </p:nvSpPr>
          <p:spPr bwMode="auto">
            <a:xfrm flipV="1">
              <a:off x="3837" y="1329"/>
              <a:ext cx="21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383" name="Line 283"/>
            <p:cNvSpPr>
              <a:spLocks noChangeShapeType="1"/>
            </p:cNvSpPr>
            <p:nvPr/>
          </p:nvSpPr>
          <p:spPr bwMode="auto">
            <a:xfrm>
              <a:off x="3798" y="1377"/>
              <a:ext cx="42" cy="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384" name="Line 284"/>
            <p:cNvSpPr>
              <a:spLocks noChangeShapeType="1"/>
            </p:cNvSpPr>
            <p:nvPr/>
          </p:nvSpPr>
          <p:spPr bwMode="auto">
            <a:xfrm>
              <a:off x="3817" y="1327"/>
              <a:ext cx="24" cy="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385" name="Oval 862"/>
            <p:cNvSpPr>
              <a:spLocks noChangeArrowheads="1"/>
            </p:cNvSpPr>
            <p:nvPr/>
          </p:nvSpPr>
          <p:spPr bwMode="auto">
            <a:xfrm>
              <a:off x="3821" y="1253"/>
              <a:ext cx="30" cy="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44094" name="Group 863"/>
          <p:cNvGrpSpPr>
            <a:grpSpLocks/>
          </p:cNvGrpSpPr>
          <p:nvPr/>
        </p:nvGrpSpPr>
        <p:grpSpPr bwMode="auto">
          <a:xfrm>
            <a:off x="6842126" y="1997075"/>
            <a:ext cx="519113" cy="128588"/>
            <a:chOff x="2199" y="955"/>
            <a:chExt cx="2547" cy="506"/>
          </a:xfrm>
        </p:grpSpPr>
        <p:sp>
          <p:nvSpPr>
            <p:cNvPr id="44364" name="Freeform 864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"/>
                <a:gd name="T13" fmla="*/ 0 h 281"/>
                <a:gd name="T14" fmla="*/ 260 w 260"/>
                <a:gd name="T15" fmla="*/ 281 h 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65" name="Freeform 865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0"/>
                <a:gd name="T22" fmla="*/ 0 h 421"/>
                <a:gd name="T23" fmla="*/ 900 w 900"/>
                <a:gd name="T24" fmla="*/ 421 h 4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66" name="Freeform 866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269"/>
                <a:gd name="T20" fmla="*/ 428 w 428"/>
                <a:gd name="T21" fmla="*/ 269 h 2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67" name="Freeform 867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239"/>
                <a:gd name="T14" fmla="*/ 377 w 377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68" name="Freeform 868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434 w 646"/>
                <a:gd name="T1" fmla="*/ 1044 h 300"/>
                <a:gd name="T2" fmla="*/ 618 w 646"/>
                <a:gd name="T3" fmla="*/ 881 h 300"/>
                <a:gd name="T4" fmla="*/ 768 w 646"/>
                <a:gd name="T5" fmla="*/ 665 h 300"/>
                <a:gd name="T6" fmla="*/ 793 w 646"/>
                <a:gd name="T7" fmla="*/ 372 h 300"/>
                <a:gd name="T8" fmla="*/ 581 w 646"/>
                <a:gd name="T9" fmla="*/ 20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6"/>
                <a:gd name="T19" fmla="*/ 0 h 300"/>
                <a:gd name="T20" fmla="*/ 646 w 646"/>
                <a:gd name="T21" fmla="*/ 300 h 3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69" name="Freeform 869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0"/>
                <a:gd name="T19" fmla="*/ 0 h 397"/>
                <a:gd name="T20" fmla="*/ 630 w 630"/>
                <a:gd name="T21" fmla="*/ 397 h 3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95" name="Group 870"/>
          <p:cNvGrpSpPr>
            <a:grpSpLocks/>
          </p:cNvGrpSpPr>
          <p:nvPr/>
        </p:nvGrpSpPr>
        <p:grpSpPr bwMode="auto">
          <a:xfrm>
            <a:off x="7065963" y="1539875"/>
            <a:ext cx="519112" cy="128588"/>
            <a:chOff x="2199" y="955"/>
            <a:chExt cx="2547" cy="506"/>
          </a:xfrm>
        </p:grpSpPr>
        <p:sp>
          <p:nvSpPr>
            <p:cNvPr id="44358" name="Freeform 87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"/>
                <a:gd name="T13" fmla="*/ 0 h 281"/>
                <a:gd name="T14" fmla="*/ 260 w 260"/>
                <a:gd name="T15" fmla="*/ 281 h 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59" name="Freeform 87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0"/>
                <a:gd name="T22" fmla="*/ 0 h 421"/>
                <a:gd name="T23" fmla="*/ 900 w 900"/>
                <a:gd name="T24" fmla="*/ 421 h 4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60" name="Freeform 87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269"/>
                <a:gd name="T20" fmla="*/ 428 w 428"/>
                <a:gd name="T21" fmla="*/ 269 h 2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61" name="Freeform 87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239"/>
                <a:gd name="T14" fmla="*/ 377 w 377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62" name="Freeform 87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434 w 646"/>
                <a:gd name="T1" fmla="*/ 1044 h 300"/>
                <a:gd name="T2" fmla="*/ 618 w 646"/>
                <a:gd name="T3" fmla="*/ 881 h 300"/>
                <a:gd name="T4" fmla="*/ 768 w 646"/>
                <a:gd name="T5" fmla="*/ 665 h 300"/>
                <a:gd name="T6" fmla="*/ 793 w 646"/>
                <a:gd name="T7" fmla="*/ 372 h 300"/>
                <a:gd name="T8" fmla="*/ 581 w 646"/>
                <a:gd name="T9" fmla="*/ 20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6"/>
                <a:gd name="T19" fmla="*/ 0 h 300"/>
                <a:gd name="T20" fmla="*/ 646 w 646"/>
                <a:gd name="T21" fmla="*/ 300 h 3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63" name="Freeform 87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0"/>
                <a:gd name="T19" fmla="*/ 0 h 397"/>
                <a:gd name="T20" fmla="*/ 630 w 630"/>
                <a:gd name="T21" fmla="*/ 397 h 3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96" name="Line 877"/>
          <p:cNvSpPr>
            <a:spLocks noChangeShapeType="1"/>
          </p:cNvSpPr>
          <p:nvPr/>
        </p:nvSpPr>
        <p:spPr bwMode="auto">
          <a:xfrm flipH="1" flipV="1">
            <a:off x="7150100" y="2027238"/>
            <a:ext cx="39688" cy="6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097" name="Group 885"/>
          <p:cNvGrpSpPr>
            <a:grpSpLocks/>
          </p:cNvGrpSpPr>
          <p:nvPr/>
        </p:nvGrpSpPr>
        <p:grpSpPr bwMode="auto">
          <a:xfrm>
            <a:off x="6916738" y="3527425"/>
            <a:ext cx="519112" cy="128588"/>
            <a:chOff x="2199" y="955"/>
            <a:chExt cx="2547" cy="506"/>
          </a:xfrm>
        </p:grpSpPr>
        <p:sp>
          <p:nvSpPr>
            <p:cNvPr id="44352" name="Freeform 886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"/>
                <a:gd name="T13" fmla="*/ 0 h 281"/>
                <a:gd name="T14" fmla="*/ 260 w 260"/>
                <a:gd name="T15" fmla="*/ 281 h 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53" name="Freeform 887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0"/>
                <a:gd name="T22" fmla="*/ 0 h 421"/>
                <a:gd name="T23" fmla="*/ 900 w 900"/>
                <a:gd name="T24" fmla="*/ 421 h 4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54" name="Freeform 888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269"/>
                <a:gd name="T20" fmla="*/ 428 w 428"/>
                <a:gd name="T21" fmla="*/ 269 h 2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55" name="Freeform 889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239"/>
                <a:gd name="T14" fmla="*/ 377 w 377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56" name="Freeform 890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434 w 646"/>
                <a:gd name="T1" fmla="*/ 1044 h 300"/>
                <a:gd name="T2" fmla="*/ 618 w 646"/>
                <a:gd name="T3" fmla="*/ 881 h 300"/>
                <a:gd name="T4" fmla="*/ 768 w 646"/>
                <a:gd name="T5" fmla="*/ 665 h 300"/>
                <a:gd name="T6" fmla="*/ 793 w 646"/>
                <a:gd name="T7" fmla="*/ 372 h 300"/>
                <a:gd name="T8" fmla="*/ 581 w 646"/>
                <a:gd name="T9" fmla="*/ 20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6"/>
                <a:gd name="T19" fmla="*/ 0 h 300"/>
                <a:gd name="T20" fmla="*/ 646 w 646"/>
                <a:gd name="T21" fmla="*/ 300 h 3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57" name="Freeform 891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0"/>
                <a:gd name="T19" fmla="*/ 0 h 397"/>
                <a:gd name="T20" fmla="*/ 630 w 630"/>
                <a:gd name="T21" fmla="*/ 397 h 3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98" name="Line 892"/>
          <p:cNvSpPr>
            <a:spLocks noChangeShapeType="1"/>
          </p:cNvSpPr>
          <p:nvPr/>
        </p:nvSpPr>
        <p:spPr bwMode="auto">
          <a:xfrm>
            <a:off x="7302500" y="3119438"/>
            <a:ext cx="20638" cy="55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099" name="Group 893"/>
          <p:cNvGrpSpPr>
            <a:grpSpLocks/>
          </p:cNvGrpSpPr>
          <p:nvPr/>
        </p:nvGrpSpPr>
        <p:grpSpPr bwMode="auto">
          <a:xfrm>
            <a:off x="8531226" y="5005389"/>
            <a:ext cx="519113" cy="128587"/>
            <a:chOff x="2199" y="955"/>
            <a:chExt cx="2547" cy="506"/>
          </a:xfrm>
        </p:grpSpPr>
        <p:sp>
          <p:nvSpPr>
            <p:cNvPr id="44346" name="Freeform 894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"/>
                <a:gd name="T13" fmla="*/ 0 h 281"/>
                <a:gd name="T14" fmla="*/ 260 w 260"/>
                <a:gd name="T15" fmla="*/ 281 h 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47" name="Freeform 895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0"/>
                <a:gd name="T22" fmla="*/ 0 h 421"/>
                <a:gd name="T23" fmla="*/ 900 w 900"/>
                <a:gd name="T24" fmla="*/ 421 h 4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48" name="Freeform 896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269"/>
                <a:gd name="T20" fmla="*/ 428 w 428"/>
                <a:gd name="T21" fmla="*/ 269 h 2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49" name="Freeform 897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239"/>
                <a:gd name="T14" fmla="*/ 377 w 377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50" name="Freeform 898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434 w 646"/>
                <a:gd name="T1" fmla="*/ 1044 h 300"/>
                <a:gd name="T2" fmla="*/ 618 w 646"/>
                <a:gd name="T3" fmla="*/ 881 h 300"/>
                <a:gd name="T4" fmla="*/ 768 w 646"/>
                <a:gd name="T5" fmla="*/ 665 h 300"/>
                <a:gd name="T6" fmla="*/ 793 w 646"/>
                <a:gd name="T7" fmla="*/ 372 h 300"/>
                <a:gd name="T8" fmla="*/ 581 w 646"/>
                <a:gd name="T9" fmla="*/ 20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6"/>
                <a:gd name="T19" fmla="*/ 0 h 300"/>
                <a:gd name="T20" fmla="*/ 646 w 646"/>
                <a:gd name="T21" fmla="*/ 300 h 3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51" name="Freeform 899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0"/>
                <a:gd name="T19" fmla="*/ 0 h 397"/>
                <a:gd name="T20" fmla="*/ 630 w 630"/>
                <a:gd name="T21" fmla="*/ 397 h 3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100" name="Group 900"/>
          <p:cNvGrpSpPr>
            <a:grpSpLocks/>
          </p:cNvGrpSpPr>
          <p:nvPr/>
        </p:nvGrpSpPr>
        <p:grpSpPr bwMode="auto">
          <a:xfrm>
            <a:off x="8769351" y="5429250"/>
            <a:ext cx="519113" cy="128588"/>
            <a:chOff x="2199" y="955"/>
            <a:chExt cx="2547" cy="506"/>
          </a:xfrm>
        </p:grpSpPr>
        <p:sp>
          <p:nvSpPr>
            <p:cNvPr id="44340" name="Freeform 90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"/>
                <a:gd name="T13" fmla="*/ 0 h 281"/>
                <a:gd name="T14" fmla="*/ 260 w 260"/>
                <a:gd name="T15" fmla="*/ 281 h 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41" name="Freeform 90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0"/>
                <a:gd name="T22" fmla="*/ 0 h 421"/>
                <a:gd name="T23" fmla="*/ 900 w 900"/>
                <a:gd name="T24" fmla="*/ 421 h 4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42" name="Freeform 90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269"/>
                <a:gd name="T20" fmla="*/ 428 w 428"/>
                <a:gd name="T21" fmla="*/ 269 h 2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43" name="Freeform 90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239"/>
                <a:gd name="T14" fmla="*/ 377 w 377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44" name="Freeform 90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434 w 646"/>
                <a:gd name="T1" fmla="*/ 1044 h 300"/>
                <a:gd name="T2" fmla="*/ 618 w 646"/>
                <a:gd name="T3" fmla="*/ 881 h 300"/>
                <a:gd name="T4" fmla="*/ 768 w 646"/>
                <a:gd name="T5" fmla="*/ 665 h 300"/>
                <a:gd name="T6" fmla="*/ 793 w 646"/>
                <a:gd name="T7" fmla="*/ 372 h 300"/>
                <a:gd name="T8" fmla="*/ 581 w 646"/>
                <a:gd name="T9" fmla="*/ 20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6"/>
                <a:gd name="T19" fmla="*/ 0 h 300"/>
                <a:gd name="T20" fmla="*/ 646 w 646"/>
                <a:gd name="T21" fmla="*/ 300 h 3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45" name="Freeform 90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0"/>
                <a:gd name="T19" fmla="*/ 0 h 397"/>
                <a:gd name="T20" fmla="*/ 630 w 630"/>
                <a:gd name="T21" fmla="*/ 397 h 3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101" name="Group 907"/>
          <p:cNvGrpSpPr>
            <a:grpSpLocks/>
          </p:cNvGrpSpPr>
          <p:nvPr/>
        </p:nvGrpSpPr>
        <p:grpSpPr bwMode="auto">
          <a:xfrm>
            <a:off x="8345488" y="5408614"/>
            <a:ext cx="519112" cy="128587"/>
            <a:chOff x="2199" y="955"/>
            <a:chExt cx="2547" cy="506"/>
          </a:xfrm>
        </p:grpSpPr>
        <p:sp>
          <p:nvSpPr>
            <p:cNvPr id="44334" name="Freeform 908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"/>
                <a:gd name="T13" fmla="*/ 0 h 281"/>
                <a:gd name="T14" fmla="*/ 260 w 260"/>
                <a:gd name="T15" fmla="*/ 281 h 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35" name="Freeform 909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0"/>
                <a:gd name="T22" fmla="*/ 0 h 421"/>
                <a:gd name="T23" fmla="*/ 900 w 900"/>
                <a:gd name="T24" fmla="*/ 421 h 4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36" name="Freeform 910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269"/>
                <a:gd name="T20" fmla="*/ 428 w 428"/>
                <a:gd name="T21" fmla="*/ 269 h 2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37" name="Freeform 911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239"/>
                <a:gd name="T14" fmla="*/ 377 w 377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38" name="Freeform 912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434 w 646"/>
                <a:gd name="T1" fmla="*/ 1044 h 300"/>
                <a:gd name="T2" fmla="*/ 618 w 646"/>
                <a:gd name="T3" fmla="*/ 881 h 300"/>
                <a:gd name="T4" fmla="*/ 768 w 646"/>
                <a:gd name="T5" fmla="*/ 665 h 300"/>
                <a:gd name="T6" fmla="*/ 793 w 646"/>
                <a:gd name="T7" fmla="*/ 372 h 300"/>
                <a:gd name="T8" fmla="*/ 581 w 646"/>
                <a:gd name="T9" fmla="*/ 20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6"/>
                <a:gd name="T19" fmla="*/ 0 h 300"/>
                <a:gd name="T20" fmla="*/ 646 w 646"/>
                <a:gd name="T21" fmla="*/ 300 h 3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39" name="Freeform 913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0"/>
                <a:gd name="T19" fmla="*/ 0 h 397"/>
                <a:gd name="T20" fmla="*/ 630 w 630"/>
                <a:gd name="T21" fmla="*/ 397 h 3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4102" name="Picture 915" descr="access_point_stylized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25" y="5056189"/>
            <a:ext cx="43338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103" name="Picture 91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830264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104" name="Line 918"/>
          <p:cNvSpPr>
            <a:spLocks noChangeShapeType="1"/>
          </p:cNvSpPr>
          <p:nvPr/>
        </p:nvSpPr>
        <p:spPr bwMode="auto">
          <a:xfrm rot="5400000" flipV="1">
            <a:off x="9515476" y="5440364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4105" name="Group 919"/>
          <p:cNvGrpSpPr>
            <a:grpSpLocks/>
          </p:cNvGrpSpPr>
          <p:nvPr/>
        </p:nvGrpSpPr>
        <p:grpSpPr bwMode="auto">
          <a:xfrm flipH="1">
            <a:off x="7299325" y="4533901"/>
            <a:ext cx="414338" cy="373063"/>
            <a:chOff x="2839" y="3501"/>
            <a:chExt cx="755" cy="803"/>
          </a:xfrm>
        </p:grpSpPr>
        <p:pic>
          <p:nvPicPr>
            <p:cNvPr id="44332" name="Picture 920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333" name="Freeform 92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4106" name="Group 922"/>
          <p:cNvGrpSpPr>
            <a:grpSpLocks/>
          </p:cNvGrpSpPr>
          <p:nvPr/>
        </p:nvGrpSpPr>
        <p:grpSpPr bwMode="auto">
          <a:xfrm flipH="1">
            <a:off x="6981825" y="4954588"/>
            <a:ext cx="482600" cy="406400"/>
            <a:chOff x="2839" y="3501"/>
            <a:chExt cx="755" cy="803"/>
          </a:xfrm>
        </p:grpSpPr>
        <p:pic>
          <p:nvPicPr>
            <p:cNvPr id="44330" name="Picture 923" descr="desktop_computer_stylized_medium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331" name="Freeform 92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4107" name="Group 925"/>
          <p:cNvGrpSpPr>
            <a:grpSpLocks/>
          </p:cNvGrpSpPr>
          <p:nvPr/>
        </p:nvGrpSpPr>
        <p:grpSpPr bwMode="auto">
          <a:xfrm flipH="1">
            <a:off x="7459664" y="5256213"/>
            <a:ext cx="427037" cy="349250"/>
            <a:chOff x="2839" y="3501"/>
            <a:chExt cx="755" cy="803"/>
          </a:xfrm>
        </p:grpSpPr>
        <p:pic>
          <p:nvPicPr>
            <p:cNvPr id="44328" name="Picture 926" descr="desktop_computer_stylized_medium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329" name="Freeform 927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4108" name="Group 928"/>
          <p:cNvGrpSpPr>
            <a:grpSpLocks/>
          </p:cNvGrpSpPr>
          <p:nvPr/>
        </p:nvGrpSpPr>
        <p:grpSpPr bwMode="auto">
          <a:xfrm>
            <a:off x="8074025" y="5238750"/>
            <a:ext cx="427038" cy="350838"/>
            <a:chOff x="2839" y="3501"/>
            <a:chExt cx="755" cy="803"/>
          </a:xfrm>
        </p:grpSpPr>
        <p:pic>
          <p:nvPicPr>
            <p:cNvPr id="44326" name="Picture 929" descr="desktop_computer_stylized_medium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327" name="Freeform 930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4109" name="Picture 931" descr="car_icon_small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063" y="1720851"/>
            <a:ext cx="8493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110" name="Group 932"/>
          <p:cNvGrpSpPr>
            <a:grpSpLocks/>
          </p:cNvGrpSpPr>
          <p:nvPr/>
        </p:nvGrpSpPr>
        <p:grpSpPr bwMode="auto">
          <a:xfrm>
            <a:off x="7142164" y="1558926"/>
            <a:ext cx="415925" cy="373063"/>
            <a:chOff x="2756" y="1866"/>
            <a:chExt cx="462" cy="463"/>
          </a:xfrm>
        </p:grpSpPr>
        <p:pic>
          <p:nvPicPr>
            <p:cNvPr id="44324" name="Picture 933" descr="iphone_stylized_small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325" name="Picture 934" descr="antenna_radiation_stylize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6" y="1866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4111" name="Picture 936" descr="access_point_stylized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8" y="5057776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112" name="Group 938"/>
          <p:cNvGrpSpPr>
            <a:grpSpLocks/>
          </p:cNvGrpSpPr>
          <p:nvPr/>
        </p:nvGrpSpPr>
        <p:grpSpPr bwMode="auto">
          <a:xfrm>
            <a:off x="9764713" y="5002213"/>
            <a:ext cx="227012" cy="481012"/>
            <a:chOff x="4140" y="429"/>
            <a:chExt cx="1425" cy="2396"/>
          </a:xfrm>
        </p:grpSpPr>
        <p:sp>
          <p:nvSpPr>
            <p:cNvPr id="44292" name="Freeform 93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93" name="Rectangle 940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4294" name="Freeform 94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95" name="Freeform 94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96" name="Rectangle 943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44297" name="Group 94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322" name="AutoShape 945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4323" name="AutoShape 946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4298" name="Rectangle 947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44299" name="Group 94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320" name="AutoShape 949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4321" name="AutoShape 950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4300" name="Rectangle 951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4301" name="Rectangle 952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44302" name="Group 95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4318" name="AutoShape 954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4319" name="AutoShape 955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4303" name="Freeform 95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304" name="Group 95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316" name="AutoShape 958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4317" name="AutoShape 959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4305" name="Rectangle 960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4306" name="Freeform 96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07" name="Freeform 96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39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08" name="Oval 963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4309" name="Freeform 96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10" name="AutoShape 965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4311" name="AutoShape 966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4312" name="Oval 967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4313" name="Oval 968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314" name="Oval 969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4315" name="Rectangle 970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44113" name="Group 971"/>
          <p:cNvGrpSpPr>
            <a:grpSpLocks/>
          </p:cNvGrpSpPr>
          <p:nvPr/>
        </p:nvGrpSpPr>
        <p:grpSpPr bwMode="auto">
          <a:xfrm>
            <a:off x="9448801" y="5303838"/>
            <a:ext cx="227013" cy="481012"/>
            <a:chOff x="4140" y="429"/>
            <a:chExt cx="1425" cy="2396"/>
          </a:xfrm>
        </p:grpSpPr>
        <p:sp>
          <p:nvSpPr>
            <p:cNvPr id="44260" name="Freeform 97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61" name="Rectangle 973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4262" name="Freeform 97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63" name="Freeform 97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64" name="Rectangle 976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44265" name="Group 97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290" name="AutoShape 978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4291" name="AutoShape 979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4266" name="Rectangle 980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44267" name="Group 98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288" name="AutoShape 982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4289" name="AutoShape 983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4268" name="Rectangle 984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4269" name="Rectangle 985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44270" name="Group 98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4286" name="AutoShape 987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4287" name="AutoShape 988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4271" name="Freeform 98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272" name="Group 99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284" name="AutoShape 991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4285" name="AutoShape 992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4273" name="Rectangle 993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4274" name="Freeform 99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75" name="Freeform 99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39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76" name="Oval 996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4277" name="Freeform 99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78" name="AutoShape 998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4279" name="AutoShape 999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4280" name="Oval 1000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4281" name="Oval 1001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282" name="Oval 1002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4283" name="Rectangle 1003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44114" name="Group 1004"/>
          <p:cNvGrpSpPr>
            <a:grpSpLocks/>
          </p:cNvGrpSpPr>
          <p:nvPr/>
        </p:nvGrpSpPr>
        <p:grpSpPr bwMode="auto">
          <a:xfrm>
            <a:off x="6826250" y="2043114"/>
            <a:ext cx="534988" cy="407987"/>
            <a:chOff x="877" y="1008"/>
            <a:chExt cx="2747" cy="2591"/>
          </a:xfrm>
        </p:grpSpPr>
        <p:pic>
          <p:nvPicPr>
            <p:cNvPr id="44237" name="Picture 1005" descr="antenna_stylized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238" name="Picture 1006" descr="laptop_keyboar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239" name="Freeform 1007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2 w 2982"/>
                <a:gd name="T1" fmla="*/ 0 h 2442"/>
                <a:gd name="T2" fmla="*/ 0 w 2982"/>
                <a:gd name="T3" fmla="*/ 2 h 2442"/>
                <a:gd name="T4" fmla="*/ 10 w 2982"/>
                <a:gd name="T5" fmla="*/ 3 h 2442"/>
                <a:gd name="T6" fmla="*/ 12 w 2982"/>
                <a:gd name="T7" fmla="*/ 1 h 2442"/>
                <a:gd name="T8" fmla="*/ 2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44240" name="Picture 1008" descr="screen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241" name="Freeform 1009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10 w 2528"/>
                <a:gd name="T3" fmla="*/ 1 h 455"/>
                <a:gd name="T4" fmla="*/ 10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42" name="Freeform 1010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2 w 702"/>
                <a:gd name="T1" fmla="*/ 0 h 1893"/>
                <a:gd name="T2" fmla="*/ 0 w 702"/>
                <a:gd name="T3" fmla="*/ 2 h 1893"/>
                <a:gd name="T4" fmla="*/ 1 w 702"/>
                <a:gd name="T5" fmla="*/ 2 h 1893"/>
                <a:gd name="T6" fmla="*/ 3 w 702"/>
                <a:gd name="T7" fmla="*/ 1 h 1893"/>
                <a:gd name="T8" fmla="*/ 2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43" name="Freeform 1011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3 w 756"/>
                <a:gd name="T1" fmla="*/ 0 h 2184"/>
                <a:gd name="T2" fmla="*/ 1 w 756"/>
                <a:gd name="T3" fmla="*/ 3 h 2184"/>
                <a:gd name="T4" fmla="*/ 0 w 756"/>
                <a:gd name="T5" fmla="*/ 3 h 2184"/>
                <a:gd name="T6" fmla="*/ 2 w 756"/>
                <a:gd name="T7" fmla="*/ 1 h 2184"/>
                <a:gd name="T8" fmla="*/ 3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44" name="Freeform 1012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10 w 2773"/>
                <a:gd name="T5" fmla="*/ 1 h 738"/>
                <a:gd name="T6" fmla="*/ 10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45" name="Freeform 1013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8 w 637"/>
                <a:gd name="T1" fmla="*/ 0 h 1659"/>
                <a:gd name="T2" fmla="*/ 8 w 637"/>
                <a:gd name="T3" fmla="*/ 0 h 1659"/>
                <a:gd name="T4" fmla="*/ 1 w 637"/>
                <a:gd name="T5" fmla="*/ 42 h 1659"/>
                <a:gd name="T6" fmla="*/ 0 w 637"/>
                <a:gd name="T7" fmla="*/ 41 h 1659"/>
                <a:gd name="T8" fmla="*/ 8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46" name="Freeform 1014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28 w 2216"/>
                <a:gd name="T5" fmla="*/ 14 h 550"/>
                <a:gd name="T6" fmla="*/ 28 w 2216"/>
                <a:gd name="T7" fmla="*/ 12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247" name="Group 1015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4254" name="Freeform 1016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55" name="Freeform 1017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56" name="Freeform 1018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57" name="Freeform 1019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58" name="Freeform 1020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59" name="Freeform 1021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248" name="Freeform 1022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6 h 792"/>
                <a:gd name="T2" fmla="*/ 6 w 990"/>
                <a:gd name="T3" fmla="*/ 0 h 792"/>
                <a:gd name="T4" fmla="*/ 6 w 990"/>
                <a:gd name="T5" fmla="*/ 1 h 792"/>
                <a:gd name="T6" fmla="*/ 0 w 990"/>
                <a:gd name="T7" fmla="*/ 6 h 792"/>
                <a:gd name="T8" fmla="*/ 1 w 990"/>
                <a:gd name="T9" fmla="*/ 6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49" name="Freeform 1023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4 w 2532"/>
                <a:gd name="T5" fmla="*/ 6 h 723"/>
                <a:gd name="T6" fmla="*/ 14 w 2532"/>
                <a:gd name="T7" fmla="*/ 6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0" name="Freeform 1024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1" name="Freeform 1025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6 w 1176"/>
                <a:gd name="T1" fmla="*/ 0 h 606"/>
                <a:gd name="T2" fmla="*/ 0 w 1176"/>
                <a:gd name="T3" fmla="*/ 5 h 606"/>
                <a:gd name="T4" fmla="*/ 1 w 1176"/>
                <a:gd name="T5" fmla="*/ 5 h 606"/>
                <a:gd name="T6" fmla="*/ 6 w 1176"/>
                <a:gd name="T7" fmla="*/ 1 h 606"/>
                <a:gd name="T8" fmla="*/ 6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2" name="Freeform 1026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7 w 2532"/>
                <a:gd name="T5" fmla="*/ 4 h 723"/>
                <a:gd name="T6" fmla="*/ 7 w 2532"/>
                <a:gd name="T7" fmla="*/ 4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53" name="Freeform 1027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6 h 723"/>
                <a:gd name="T6" fmla="*/ 0 w 2532"/>
                <a:gd name="T7" fmla="*/ 6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4115" name="Picture 1030" descr="laptop_keyboar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8421689" y="5735638"/>
            <a:ext cx="388937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116" name="Freeform 1031"/>
          <p:cNvSpPr>
            <a:spLocks/>
          </p:cNvSpPr>
          <p:nvPr/>
        </p:nvSpPr>
        <p:spPr bwMode="auto">
          <a:xfrm>
            <a:off x="8550275" y="5580063"/>
            <a:ext cx="312738" cy="207962"/>
          </a:xfrm>
          <a:custGeom>
            <a:avLst/>
            <a:gdLst>
              <a:gd name="T0" fmla="*/ 2147483646 w 2982"/>
              <a:gd name="T1" fmla="*/ 0 h 2442"/>
              <a:gd name="T2" fmla="*/ 0 w 2982"/>
              <a:gd name="T3" fmla="*/ 2147483646 h 2442"/>
              <a:gd name="T4" fmla="*/ 2147483646 w 2982"/>
              <a:gd name="T5" fmla="*/ 2147483646 h 2442"/>
              <a:gd name="T6" fmla="*/ 2147483646 w 2982"/>
              <a:gd name="T7" fmla="*/ 2147483646 h 2442"/>
              <a:gd name="T8" fmla="*/ 2147483646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117" name="Picture 1032" descr="scree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151" y="5584825"/>
            <a:ext cx="28416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118" name="Freeform 1033"/>
          <p:cNvSpPr>
            <a:spLocks/>
          </p:cNvSpPr>
          <p:nvPr/>
        </p:nvSpPr>
        <p:spPr bwMode="auto">
          <a:xfrm>
            <a:off x="8607426" y="5573714"/>
            <a:ext cx="265113" cy="39687"/>
          </a:xfrm>
          <a:custGeom>
            <a:avLst/>
            <a:gdLst>
              <a:gd name="T0" fmla="*/ 2147483646 w 2528"/>
              <a:gd name="T1" fmla="*/ 0 h 455"/>
              <a:gd name="T2" fmla="*/ 2147483646 w 2528"/>
              <a:gd name="T3" fmla="*/ 2147483646 h 455"/>
              <a:gd name="T4" fmla="*/ 2147483646 w 2528"/>
              <a:gd name="T5" fmla="*/ 2147483646 h 455"/>
              <a:gd name="T6" fmla="*/ 0 w 2528"/>
              <a:gd name="T7" fmla="*/ 2147483646 h 455"/>
              <a:gd name="T8" fmla="*/ 2147483646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19" name="Freeform 1034"/>
          <p:cNvSpPr>
            <a:spLocks/>
          </p:cNvSpPr>
          <p:nvPr/>
        </p:nvSpPr>
        <p:spPr bwMode="auto">
          <a:xfrm>
            <a:off x="8548689" y="5573714"/>
            <a:ext cx="73025" cy="161925"/>
          </a:xfrm>
          <a:custGeom>
            <a:avLst/>
            <a:gdLst>
              <a:gd name="T0" fmla="*/ 2147483646 w 702"/>
              <a:gd name="T1" fmla="*/ 0 h 1893"/>
              <a:gd name="T2" fmla="*/ 0 w 702"/>
              <a:gd name="T3" fmla="*/ 2147483646 h 1893"/>
              <a:gd name="T4" fmla="*/ 2147483646 w 702"/>
              <a:gd name="T5" fmla="*/ 2147483646 h 1893"/>
              <a:gd name="T6" fmla="*/ 2147483646 w 702"/>
              <a:gd name="T7" fmla="*/ 2147483646 h 1893"/>
              <a:gd name="T8" fmla="*/ 2147483646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20" name="Freeform 1035"/>
          <p:cNvSpPr>
            <a:spLocks/>
          </p:cNvSpPr>
          <p:nvPr/>
        </p:nvSpPr>
        <p:spPr bwMode="auto">
          <a:xfrm>
            <a:off x="8791576" y="5602289"/>
            <a:ext cx="79375" cy="185737"/>
          </a:xfrm>
          <a:custGeom>
            <a:avLst/>
            <a:gdLst>
              <a:gd name="T0" fmla="*/ 2147483646 w 756"/>
              <a:gd name="T1" fmla="*/ 0 h 2184"/>
              <a:gd name="T2" fmla="*/ 2147483646 w 756"/>
              <a:gd name="T3" fmla="*/ 2147483646 h 2184"/>
              <a:gd name="T4" fmla="*/ 0 w 756"/>
              <a:gd name="T5" fmla="*/ 2147483646 h 2184"/>
              <a:gd name="T6" fmla="*/ 2147483646 w 756"/>
              <a:gd name="T7" fmla="*/ 2147483646 h 2184"/>
              <a:gd name="T8" fmla="*/ 2147483646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21" name="Freeform 1036"/>
          <p:cNvSpPr>
            <a:spLocks/>
          </p:cNvSpPr>
          <p:nvPr/>
        </p:nvSpPr>
        <p:spPr bwMode="auto">
          <a:xfrm>
            <a:off x="8547101" y="5726113"/>
            <a:ext cx="290513" cy="63500"/>
          </a:xfrm>
          <a:custGeom>
            <a:avLst/>
            <a:gdLst>
              <a:gd name="T0" fmla="*/ 2147483646 w 2773"/>
              <a:gd name="T1" fmla="*/ 0 h 738"/>
              <a:gd name="T2" fmla="*/ 0 w 2773"/>
              <a:gd name="T3" fmla="*/ 2147483646 h 738"/>
              <a:gd name="T4" fmla="*/ 2147483646 w 2773"/>
              <a:gd name="T5" fmla="*/ 2147483646 h 738"/>
              <a:gd name="T6" fmla="*/ 2147483646 w 2773"/>
              <a:gd name="T7" fmla="*/ 2147483646 h 738"/>
              <a:gd name="T8" fmla="*/ 2147483646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22" name="Freeform 1037"/>
          <p:cNvSpPr>
            <a:spLocks/>
          </p:cNvSpPr>
          <p:nvPr/>
        </p:nvSpPr>
        <p:spPr bwMode="auto">
          <a:xfrm>
            <a:off x="8799513" y="5603876"/>
            <a:ext cx="74612" cy="187325"/>
          </a:xfrm>
          <a:custGeom>
            <a:avLst/>
            <a:gdLst>
              <a:gd name="T0" fmla="*/ 2147483646 w 637"/>
              <a:gd name="T1" fmla="*/ 0 h 1659"/>
              <a:gd name="T2" fmla="*/ 2147483646 w 637"/>
              <a:gd name="T3" fmla="*/ 0 h 1659"/>
              <a:gd name="T4" fmla="*/ 2147483646 w 637"/>
              <a:gd name="T5" fmla="*/ 2147483646 h 1659"/>
              <a:gd name="T6" fmla="*/ 0 w 637"/>
              <a:gd name="T7" fmla="*/ 2147483646 h 1659"/>
              <a:gd name="T8" fmla="*/ 2147483646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23" name="Freeform 1038"/>
          <p:cNvSpPr>
            <a:spLocks/>
          </p:cNvSpPr>
          <p:nvPr/>
        </p:nvSpPr>
        <p:spPr bwMode="auto">
          <a:xfrm>
            <a:off x="8547101" y="5735638"/>
            <a:ext cx="258763" cy="61912"/>
          </a:xfrm>
          <a:custGeom>
            <a:avLst/>
            <a:gdLst>
              <a:gd name="T0" fmla="*/ 0 w 2216"/>
              <a:gd name="T1" fmla="*/ 0 h 550"/>
              <a:gd name="T2" fmla="*/ 2147483646 w 2216"/>
              <a:gd name="T3" fmla="*/ 2147483646 h 550"/>
              <a:gd name="T4" fmla="*/ 2147483646 w 2216"/>
              <a:gd name="T5" fmla="*/ 2147483646 h 550"/>
              <a:gd name="T6" fmla="*/ 2147483646 w 2216"/>
              <a:gd name="T7" fmla="*/ 2147483646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124" name="Group 1039"/>
          <p:cNvGrpSpPr>
            <a:grpSpLocks/>
          </p:cNvGrpSpPr>
          <p:nvPr/>
        </p:nvGrpSpPr>
        <p:grpSpPr bwMode="auto">
          <a:xfrm>
            <a:off x="8543926" y="5800725"/>
            <a:ext cx="87313" cy="38100"/>
            <a:chOff x="1740" y="2642"/>
            <a:chExt cx="752" cy="327"/>
          </a:xfrm>
        </p:grpSpPr>
        <p:sp>
          <p:nvSpPr>
            <p:cNvPr id="44231" name="Freeform 1040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32" name="Freeform 1041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33" name="Freeform 1042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34" name="Freeform 1043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35" name="Freeform 1044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36" name="Freeform 1045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125" name="Freeform 1046"/>
          <p:cNvSpPr>
            <a:spLocks/>
          </p:cNvSpPr>
          <p:nvPr/>
        </p:nvSpPr>
        <p:spPr bwMode="auto">
          <a:xfrm>
            <a:off x="8693151" y="5807076"/>
            <a:ext cx="106363" cy="80963"/>
          </a:xfrm>
          <a:custGeom>
            <a:avLst/>
            <a:gdLst>
              <a:gd name="T0" fmla="*/ 2147483646 w 990"/>
              <a:gd name="T1" fmla="*/ 2147483646 h 792"/>
              <a:gd name="T2" fmla="*/ 2147483646 w 990"/>
              <a:gd name="T3" fmla="*/ 0 h 792"/>
              <a:gd name="T4" fmla="*/ 2147483646 w 990"/>
              <a:gd name="T5" fmla="*/ 2147483646 h 792"/>
              <a:gd name="T6" fmla="*/ 0 w 990"/>
              <a:gd name="T7" fmla="*/ 2147483646 h 792"/>
              <a:gd name="T8" fmla="*/ 2147483646 w 990"/>
              <a:gd name="T9" fmla="*/ 2147483646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26" name="Freeform 1047"/>
          <p:cNvSpPr>
            <a:spLocks/>
          </p:cNvSpPr>
          <p:nvPr/>
        </p:nvSpPr>
        <p:spPr bwMode="auto">
          <a:xfrm>
            <a:off x="8421688" y="5813426"/>
            <a:ext cx="271462" cy="73025"/>
          </a:xfrm>
          <a:custGeom>
            <a:avLst/>
            <a:gdLst>
              <a:gd name="T0" fmla="*/ 2147483646 w 2532"/>
              <a:gd name="T1" fmla="*/ 0 h 723"/>
              <a:gd name="T2" fmla="*/ 2147483646 w 2532"/>
              <a:gd name="T3" fmla="*/ 0 h 723"/>
              <a:gd name="T4" fmla="*/ 2147483646 w 2532"/>
              <a:gd name="T5" fmla="*/ 2147483646 h 723"/>
              <a:gd name="T6" fmla="*/ 2147483646 w 2532"/>
              <a:gd name="T7" fmla="*/ 2147483646 h 723"/>
              <a:gd name="T8" fmla="*/ 0 w 2532"/>
              <a:gd name="T9" fmla="*/ 2147483646 h 723"/>
              <a:gd name="T10" fmla="*/ 2147483646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27" name="Freeform 1048"/>
          <p:cNvSpPr>
            <a:spLocks/>
          </p:cNvSpPr>
          <p:nvPr/>
        </p:nvSpPr>
        <p:spPr bwMode="auto">
          <a:xfrm>
            <a:off x="8423275" y="5799139"/>
            <a:ext cx="1588" cy="15875"/>
          </a:xfrm>
          <a:custGeom>
            <a:avLst/>
            <a:gdLst>
              <a:gd name="T0" fmla="*/ 2147483646 w 26"/>
              <a:gd name="T1" fmla="*/ 2147483646 h 147"/>
              <a:gd name="T2" fmla="*/ 2147483646 w 26"/>
              <a:gd name="T3" fmla="*/ 2147483646 h 147"/>
              <a:gd name="T4" fmla="*/ 0 w 26"/>
              <a:gd name="T5" fmla="*/ 2147483646 h 147"/>
              <a:gd name="T6" fmla="*/ 2147483646 w 26"/>
              <a:gd name="T7" fmla="*/ 0 h 147"/>
              <a:gd name="T8" fmla="*/ 2147483646 w 26"/>
              <a:gd name="T9" fmla="*/ 2147483646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28" name="Freeform 1049"/>
          <p:cNvSpPr>
            <a:spLocks/>
          </p:cNvSpPr>
          <p:nvPr/>
        </p:nvSpPr>
        <p:spPr bwMode="auto">
          <a:xfrm>
            <a:off x="8423276" y="5738813"/>
            <a:ext cx="125413" cy="61912"/>
          </a:xfrm>
          <a:custGeom>
            <a:avLst/>
            <a:gdLst>
              <a:gd name="T0" fmla="*/ 2147483646 w 1176"/>
              <a:gd name="T1" fmla="*/ 0 h 606"/>
              <a:gd name="T2" fmla="*/ 0 w 1176"/>
              <a:gd name="T3" fmla="*/ 2147483646 h 606"/>
              <a:gd name="T4" fmla="*/ 2147483646 w 1176"/>
              <a:gd name="T5" fmla="*/ 2147483646 h 606"/>
              <a:gd name="T6" fmla="*/ 2147483646 w 1176"/>
              <a:gd name="T7" fmla="*/ 2147483646 h 606"/>
              <a:gd name="T8" fmla="*/ 2147483646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29" name="Freeform 1050"/>
          <p:cNvSpPr>
            <a:spLocks/>
          </p:cNvSpPr>
          <p:nvPr/>
        </p:nvSpPr>
        <p:spPr bwMode="auto">
          <a:xfrm>
            <a:off x="8431214" y="5802314"/>
            <a:ext cx="257175" cy="71437"/>
          </a:xfrm>
          <a:custGeom>
            <a:avLst/>
            <a:gdLst>
              <a:gd name="T0" fmla="*/ 2147483646 w 2532"/>
              <a:gd name="T1" fmla="*/ 0 h 723"/>
              <a:gd name="T2" fmla="*/ 2147483646 w 2532"/>
              <a:gd name="T3" fmla="*/ 0 h 723"/>
              <a:gd name="T4" fmla="*/ 2147483646 w 2532"/>
              <a:gd name="T5" fmla="*/ 2147483646 h 723"/>
              <a:gd name="T6" fmla="*/ 2147483646 w 2532"/>
              <a:gd name="T7" fmla="*/ 2147483646 h 723"/>
              <a:gd name="T8" fmla="*/ 0 w 2532"/>
              <a:gd name="T9" fmla="*/ 2147483646 h 723"/>
              <a:gd name="T10" fmla="*/ 2147483646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30" name="Freeform 1051"/>
          <p:cNvSpPr>
            <a:spLocks/>
          </p:cNvSpPr>
          <p:nvPr/>
        </p:nvSpPr>
        <p:spPr bwMode="auto">
          <a:xfrm flipV="1">
            <a:off x="8688389" y="5797551"/>
            <a:ext cx="104775" cy="74613"/>
          </a:xfrm>
          <a:custGeom>
            <a:avLst/>
            <a:gdLst>
              <a:gd name="T0" fmla="*/ 2147483646 w 2532"/>
              <a:gd name="T1" fmla="*/ 0 h 723"/>
              <a:gd name="T2" fmla="*/ 2147483646 w 2532"/>
              <a:gd name="T3" fmla="*/ 0 h 723"/>
              <a:gd name="T4" fmla="*/ 2147483646 w 2532"/>
              <a:gd name="T5" fmla="*/ 2147483646 h 723"/>
              <a:gd name="T6" fmla="*/ 2147483646 w 2532"/>
              <a:gd name="T7" fmla="*/ 2147483646 h 723"/>
              <a:gd name="T8" fmla="*/ 0 w 2532"/>
              <a:gd name="T9" fmla="*/ 2147483646 h 723"/>
              <a:gd name="T10" fmla="*/ 2147483646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4131" name="Picture 1054" descr="laptop_keyboar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7105650" y="3290888"/>
            <a:ext cx="363538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132" name="Freeform 1055"/>
          <p:cNvSpPr>
            <a:spLocks/>
          </p:cNvSpPr>
          <p:nvPr/>
        </p:nvSpPr>
        <p:spPr bwMode="auto">
          <a:xfrm>
            <a:off x="7226300" y="3135313"/>
            <a:ext cx="292100" cy="207962"/>
          </a:xfrm>
          <a:custGeom>
            <a:avLst/>
            <a:gdLst>
              <a:gd name="T0" fmla="*/ 2147483646 w 2982"/>
              <a:gd name="T1" fmla="*/ 0 h 2442"/>
              <a:gd name="T2" fmla="*/ 0 w 2982"/>
              <a:gd name="T3" fmla="*/ 2147483646 h 2442"/>
              <a:gd name="T4" fmla="*/ 2147483646 w 2982"/>
              <a:gd name="T5" fmla="*/ 2147483646 h 2442"/>
              <a:gd name="T6" fmla="*/ 2147483646 w 2982"/>
              <a:gd name="T7" fmla="*/ 2147483646 h 2442"/>
              <a:gd name="T8" fmla="*/ 2147483646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133" name="Picture 1056" descr="screen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588" y="3140075"/>
            <a:ext cx="2667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134" name="Freeform 1057"/>
          <p:cNvSpPr>
            <a:spLocks/>
          </p:cNvSpPr>
          <p:nvPr/>
        </p:nvSpPr>
        <p:spPr bwMode="auto">
          <a:xfrm>
            <a:off x="7280275" y="3128964"/>
            <a:ext cx="247650" cy="39687"/>
          </a:xfrm>
          <a:custGeom>
            <a:avLst/>
            <a:gdLst>
              <a:gd name="T0" fmla="*/ 2147483646 w 2528"/>
              <a:gd name="T1" fmla="*/ 0 h 455"/>
              <a:gd name="T2" fmla="*/ 2147483646 w 2528"/>
              <a:gd name="T3" fmla="*/ 2147483646 h 455"/>
              <a:gd name="T4" fmla="*/ 2147483646 w 2528"/>
              <a:gd name="T5" fmla="*/ 2147483646 h 455"/>
              <a:gd name="T6" fmla="*/ 0 w 2528"/>
              <a:gd name="T7" fmla="*/ 2147483646 h 455"/>
              <a:gd name="T8" fmla="*/ 2147483646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35" name="Freeform 1058"/>
          <p:cNvSpPr>
            <a:spLocks/>
          </p:cNvSpPr>
          <p:nvPr/>
        </p:nvSpPr>
        <p:spPr bwMode="auto">
          <a:xfrm>
            <a:off x="7224713" y="3128964"/>
            <a:ext cx="68262" cy="161925"/>
          </a:xfrm>
          <a:custGeom>
            <a:avLst/>
            <a:gdLst>
              <a:gd name="T0" fmla="*/ 2147483646 w 702"/>
              <a:gd name="T1" fmla="*/ 0 h 1893"/>
              <a:gd name="T2" fmla="*/ 0 w 702"/>
              <a:gd name="T3" fmla="*/ 2147483646 h 1893"/>
              <a:gd name="T4" fmla="*/ 2147483646 w 702"/>
              <a:gd name="T5" fmla="*/ 2147483646 h 1893"/>
              <a:gd name="T6" fmla="*/ 2147483646 w 702"/>
              <a:gd name="T7" fmla="*/ 2147483646 h 1893"/>
              <a:gd name="T8" fmla="*/ 2147483646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36" name="Freeform 1059"/>
          <p:cNvSpPr>
            <a:spLocks/>
          </p:cNvSpPr>
          <p:nvPr/>
        </p:nvSpPr>
        <p:spPr bwMode="auto">
          <a:xfrm>
            <a:off x="7451726" y="3157539"/>
            <a:ext cx="74613" cy="185737"/>
          </a:xfrm>
          <a:custGeom>
            <a:avLst/>
            <a:gdLst>
              <a:gd name="T0" fmla="*/ 2147483646 w 756"/>
              <a:gd name="T1" fmla="*/ 0 h 2184"/>
              <a:gd name="T2" fmla="*/ 2147483646 w 756"/>
              <a:gd name="T3" fmla="*/ 2147483646 h 2184"/>
              <a:gd name="T4" fmla="*/ 0 w 756"/>
              <a:gd name="T5" fmla="*/ 2147483646 h 2184"/>
              <a:gd name="T6" fmla="*/ 2147483646 w 756"/>
              <a:gd name="T7" fmla="*/ 2147483646 h 2184"/>
              <a:gd name="T8" fmla="*/ 2147483646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37" name="Freeform 1060"/>
          <p:cNvSpPr>
            <a:spLocks/>
          </p:cNvSpPr>
          <p:nvPr/>
        </p:nvSpPr>
        <p:spPr bwMode="auto">
          <a:xfrm>
            <a:off x="7223126" y="3281363"/>
            <a:ext cx="271463" cy="63500"/>
          </a:xfrm>
          <a:custGeom>
            <a:avLst/>
            <a:gdLst>
              <a:gd name="T0" fmla="*/ 2147483646 w 2773"/>
              <a:gd name="T1" fmla="*/ 0 h 738"/>
              <a:gd name="T2" fmla="*/ 0 w 2773"/>
              <a:gd name="T3" fmla="*/ 2147483646 h 738"/>
              <a:gd name="T4" fmla="*/ 2147483646 w 2773"/>
              <a:gd name="T5" fmla="*/ 2147483646 h 738"/>
              <a:gd name="T6" fmla="*/ 2147483646 w 2773"/>
              <a:gd name="T7" fmla="*/ 2147483646 h 738"/>
              <a:gd name="T8" fmla="*/ 2147483646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38" name="Freeform 1061"/>
          <p:cNvSpPr>
            <a:spLocks/>
          </p:cNvSpPr>
          <p:nvPr/>
        </p:nvSpPr>
        <p:spPr bwMode="auto">
          <a:xfrm>
            <a:off x="7459663" y="3159126"/>
            <a:ext cx="69850" cy="187325"/>
          </a:xfrm>
          <a:custGeom>
            <a:avLst/>
            <a:gdLst>
              <a:gd name="T0" fmla="*/ 2147483646 w 637"/>
              <a:gd name="T1" fmla="*/ 0 h 1659"/>
              <a:gd name="T2" fmla="*/ 2147483646 w 637"/>
              <a:gd name="T3" fmla="*/ 0 h 1659"/>
              <a:gd name="T4" fmla="*/ 2147483646 w 637"/>
              <a:gd name="T5" fmla="*/ 2147483646 h 1659"/>
              <a:gd name="T6" fmla="*/ 0 w 637"/>
              <a:gd name="T7" fmla="*/ 2147483646 h 1659"/>
              <a:gd name="T8" fmla="*/ 2147483646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39" name="Freeform 1062"/>
          <p:cNvSpPr>
            <a:spLocks/>
          </p:cNvSpPr>
          <p:nvPr/>
        </p:nvSpPr>
        <p:spPr bwMode="auto">
          <a:xfrm>
            <a:off x="7223125" y="3290888"/>
            <a:ext cx="242888" cy="61912"/>
          </a:xfrm>
          <a:custGeom>
            <a:avLst/>
            <a:gdLst>
              <a:gd name="T0" fmla="*/ 0 w 2216"/>
              <a:gd name="T1" fmla="*/ 0 h 550"/>
              <a:gd name="T2" fmla="*/ 2147483646 w 2216"/>
              <a:gd name="T3" fmla="*/ 2147483646 h 550"/>
              <a:gd name="T4" fmla="*/ 2147483646 w 2216"/>
              <a:gd name="T5" fmla="*/ 2147483646 h 550"/>
              <a:gd name="T6" fmla="*/ 2147483646 w 2216"/>
              <a:gd name="T7" fmla="*/ 2147483646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140" name="Group 1063"/>
          <p:cNvGrpSpPr>
            <a:grpSpLocks/>
          </p:cNvGrpSpPr>
          <p:nvPr/>
        </p:nvGrpSpPr>
        <p:grpSpPr bwMode="auto">
          <a:xfrm>
            <a:off x="7219951" y="3355975"/>
            <a:ext cx="80963" cy="38100"/>
            <a:chOff x="1740" y="2642"/>
            <a:chExt cx="752" cy="327"/>
          </a:xfrm>
        </p:grpSpPr>
        <p:sp>
          <p:nvSpPr>
            <p:cNvPr id="44225" name="Freeform 1064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26" name="Freeform 1065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27" name="Freeform 1066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28" name="Freeform 1067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29" name="Freeform 1068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30" name="Freeform 1069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141" name="Freeform 1070"/>
          <p:cNvSpPr>
            <a:spLocks/>
          </p:cNvSpPr>
          <p:nvPr/>
        </p:nvSpPr>
        <p:spPr bwMode="auto">
          <a:xfrm>
            <a:off x="7359651" y="3362326"/>
            <a:ext cx="100013" cy="80963"/>
          </a:xfrm>
          <a:custGeom>
            <a:avLst/>
            <a:gdLst>
              <a:gd name="T0" fmla="*/ 2147483646 w 990"/>
              <a:gd name="T1" fmla="*/ 2147483646 h 792"/>
              <a:gd name="T2" fmla="*/ 2147483646 w 990"/>
              <a:gd name="T3" fmla="*/ 0 h 792"/>
              <a:gd name="T4" fmla="*/ 2147483646 w 990"/>
              <a:gd name="T5" fmla="*/ 2147483646 h 792"/>
              <a:gd name="T6" fmla="*/ 0 w 990"/>
              <a:gd name="T7" fmla="*/ 2147483646 h 792"/>
              <a:gd name="T8" fmla="*/ 2147483646 w 990"/>
              <a:gd name="T9" fmla="*/ 2147483646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42" name="Freeform 1071"/>
          <p:cNvSpPr>
            <a:spLocks/>
          </p:cNvSpPr>
          <p:nvPr/>
        </p:nvSpPr>
        <p:spPr bwMode="auto">
          <a:xfrm>
            <a:off x="7107238" y="3368676"/>
            <a:ext cx="254000" cy="73025"/>
          </a:xfrm>
          <a:custGeom>
            <a:avLst/>
            <a:gdLst>
              <a:gd name="T0" fmla="*/ 2147483646 w 2532"/>
              <a:gd name="T1" fmla="*/ 0 h 723"/>
              <a:gd name="T2" fmla="*/ 2147483646 w 2532"/>
              <a:gd name="T3" fmla="*/ 0 h 723"/>
              <a:gd name="T4" fmla="*/ 2147483646 w 2532"/>
              <a:gd name="T5" fmla="*/ 2147483646 h 723"/>
              <a:gd name="T6" fmla="*/ 2147483646 w 2532"/>
              <a:gd name="T7" fmla="*/ 2147483646 h 723"/>
              <a:gd name="T8" fmla="*/ 0 w 2532"/>
              <a:gd name="T9" fmla="*/ 2147483646 h 723"/>
              <a:gd name="T10" fmla="*/ 2147483646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43" name="Freeform 1072"/>
          <p:cNvSpPr>
            <a:spLocks/>
          </p:cNvSpPr>
          <p:nvPr/>
        </p:nvSpPr>
        <p:spPr bwMode="auto">
          <a:xfrm>
            <a:off x="7107239" y="3354389"/>
            <a:ext cx="1587" cy="15875"/>
          </a:xfrm>
          <a:custGeom>
            <a:avLst/>
            <a:gdLst>
              <a:gd name="T0" fmla="*/ 2147483646 w 26"/>
              <a:gd name="T1" fmla="*/ 2147483646 h 147"/>
              <a:gd name="T2" fmla="*/ 2147483646 w 26"/>
              <a:gd name="T3" fmla="*/ 2147483646 h 147"/>
              <a:gd name="T4" fmla="*/ 0 w 26"/>
              <a:gd name="T5" fmla="*/ 2147483646 h 147"/>
              <a:gd name="T6" fmla="*/ 2147483646 w 26"/>
              <a:gd name="T7" fmla="*/ 0 h 147"/>
              <a:gd name="T8" fmla="*/ 2147483646 w 26"/>
              <a:gd name="T9" fmla="*/ 2147483646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44" name="Freeform 1073"/>
          <p:cNvSpPr>
            <a:spLocks/>
          </p:cNvSpPr>
          <p:nvPr/>
        </p:nvSpPr>
        <p:spPr bwMode="auto">
          <a:xfrm>
            <a:off x="7107239" y="3294063"/>
            <a:ext cx="117475" cy="61912"/>
          </a:xfrm>
          <a:custGeom>
            <a:avLst/>
            <a:gdLst>
              <a:gd name="T0" fmla="*/ 2147483646 w 1176"/>
              <a:gd name="T1" fmla="*/ 0 h 606"/>
              <a:gd name="T2" fmla="*/ 0 w 1176"/>
              <a:gd name="T3" fmla="*/ 2147483646 h 606"/>
              <a:gd name="T4" fmla="*/ 2147483646 w 1176"/>
              <a:gd name="T5" fmla="*/ 2147483646 h 606"/>
              <a:gd name="T6" fmla="*/ 2147483646 w 1176"/>
              <a:gd name="T7" fmla="*/ 2147483646 h 606"/>
              <a:gd name="T8" fmla="*/ 2147483646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45" name="Freeform 1074"/>
          <p:cNvSpPr>
            <a:spLocks/>
          </p:cNvSpPr>
          <p:nvPr/>
        </p:nvSpPr>
        <p:spPr bwMode="auto">
          <a:xfrm>
            <a:off x="7115175" y="3357564"/>
            <a:ext cx="241300" cy="71437"/>
          </a:xfrm>
          <a:custGeom>
            <a:avLst/>
            <a:gdLst>
              <a:gd name="T0" fmla="*/ 2147483646 w 2532"/>
              <a:gd name="T1" fmla="*/ 0 h 723"/>
              <a:gd name="T2" fmla="*/ 2147483646 w 2532"/>
              <a:gd name="T3" fmla="*/ 0 h 723"/>
              <a:gd name="T4" fmla="*/ 2147483646 w 2532"/>
              <a:gd name="T5" fmla="*/ 2147483646 h 723"/>
              <a:gd name="T6" fmla="*/ 2147483646 w 2532"/>
              <a:gd name="T7" fmla="*/ 2147483646 h 723"/>
              <a:gd name="T8" fmla="*/ 0 w 2532"/>
              <a:gd name="T9" fmla="*/ 2147483646 h 723"/>
              <a:gd name="T10" fmla="*/ 2147483646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46" name="Freeform 1075"/>
          <p:cNvSpPr>
            <a:spLocks/>
          </p:cNvSpPr>
          <p:nvPr/>
        </p:nvSpPr>
        <p:spPr bwMode="auto">
          <a:xfrm flipV="1">
            <a:off x="7354889" y="3352801"/>
            <a:ext cx="98425" cy="74613"/>
          </a:xfrm>
          <a:custGeom>
            <a:avLst/>
            <a:gdLst>
              <a:gd name="T0" fmla="*/ 2147483646 w 2532"/>
              <a:gd name="T1" fmla="*/ 0 h 723"/>
              <a:gd name="T2" fmla="*/ 2147483646 w 2532"/>
              <a:gd name="T3" fmla="*/ 0 h 723"/>
              <a:gd name="T4" fmla="*/ 2147483646 w 2532"/>
              <a:gd name="T5" fmla="*/ 2147483646 h 723"/>
              <a:gd name="T6" fmla="*/ 2147483646 w 2532"/>
              <a:gd name="T7" fmla="*/ 2147483646 h 723"/>
              <a:gd name="T8" fmla="*/ 0 w 2532"/>
              <a:gd name="T9" fmla="*/ 2147483646 h 723"/>
              <a:gd name="T10" fmla="*/ 2147483646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147" name="Group 1076"/>
          <p:cNvGrpSpPr>
            <a:grpSpLocks/>
          </p:cNvGrpSpPr>
          <p:nvPr/>
        </p:nvGrpSpPr>
        <p:grpSpPr bwMode="auto">
          <a:xfrm flipH="1">
            <a:off x="7464425" y="3222626"/>
            <a:ext cx="414338" cy="373063"/>
            <a:chOff x="2839" y="3501"/>
            <a:chExt cx="755" cy="803"/>
          </a:xfrm>
        </p:grpSpPr>
        <p:pic>
          <p:nvPicPr>
            <p:cNvPr id="44223" name="Picture 1077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224" name="Freeform 107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4148" name="Picture 1081" descr="laptop_keyboar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8853489" y="5672138"/>
            <a:ext cx="388937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149" name="Freeform 1082"/>
          <p:cNvSpPr>
            <a:spLocks/>
          </p:cNvSpPr>
          <p:nvPr/>
        </p:nvSpPr>
        <p:spPr bwMode="auto">
          <a:xfrm>
            <a:off x="8982075" y="5516563"/>
            <a:ext cx="312738" cy="207962"/>
          </a:xfrm>
          <a:custGeom>
            <a:avLst/>
            <a:gdLst>
              <a:gd name="T0" fmla="*/ 2147483646 w 2982"/>
              <a:gd name="T1" fmla="*/ 0 h 2442"/>
              <a:gd name="T2" fmla="*/ 0 w 2982"/>
              <a:gd name="T3" fmla="*/ 2147483646 h 2442"/>
              <a:gd name="T4" fmla="*/ 2147483646 w 2982"/>
              <a:gd name="T5" fmla="*/ 2147483646 h 2442"/>
              <a:gd name="T6" fmla="*/ 2147483646 w 2982"/>
              <a:gd name="T7" fmla="*/ 2147483646 h 2442"/>
              <a:gd name="T8" fmla="*/ 2147483646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4150" name="Picture 1083" descr="scree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951" y="5521325"/>
            <a:ext cx="28416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151" name="Freeform 1084"/>
          <p:cNvSpPr>
            <a:spLocks/>
          </p:cNvSpPr>
          <p:nvPr/>
        </p:nvSpPr>
        <p:spPr bwMode="auto">
          <a:xfrm>
            <a:off x="9039226" y="5510214"/>
            <a:ext cx="265113" cy="39687"/>
          </a:xfrm>
          <a:custGeom>
            <a:avLst/>
            <a:gdLst>
              <a:gd name="T0" fmla="*/ 2147483646 w 2528"/>
              <a:gd name="T1" fmla="*/ 0 h 455"/>
              <a:gd name="T2" fmla="*/ 2147483646 w 2528"/>
              <a:gd name="T3" fmla="*/ 2147483646 h 455"/>
              <a:gd name="T4" fmla="*/ 2147483646 w 2528"/>
              <a:gd name="T5" fmla="*/ 2147483646 h 455"/>
              <a:gd name="T6" fmla="*/ 0 w 2528"/>
              <a:gd name="T7" fmla="*/ 2147483646 h 455"/>
              <a:gd name="T8" fmla="*/ 2147483646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52" name="Freeform 1085"/>
          <p:cNvSpPr>
            <a:spLocks/>
          </p:cNvSpPr>
          <p:nvPr/>
        </p:nvSpPr>
        <p:spPr bwMode="auto">
          <a:xfrm>
            <a:off x="8980489" y="5510214"/>
            <a:ext cx="73025" cy="161925"/>
          </a:xfrm>
          <a:custGeom>
            <a:avLst/>
            <a:gdLst>
              <a:gd name="T0" fmla="*/ 2147483646 w 702"/>
              <a:gd name="T1" fmla="*/ 0 h 1893"/>
              <a:gd name="T2" fmla="*/ 0 w 702"/>
              <a:gd name="T3" fmla="*/ 2147483646 h 1893"/>
              <a:gd name="T4" fmla="*/ 2147483646 w 702"/>
              <a:gd name="T5" fmla="*/ 2147483646 h 1893"/>
              <a:gd name="T6" fmla="*/ 2147483646 w 702"/>
              <a:gd name="T7" fmla="*/ 2147483646 h 1893"/>
              <a:gd name="T8" fmla="*/ 2147483646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53" name="Freeform 1086"/>
          <p:cNvSpPr>
            <a:spLocks/>
          </p:cNvSpPr>
          <p:nvPr/>
        </p:nvSpPr>
        <p:spPr bwMode="auto">
          <a:xfrm>
            <a:off x="9223376" y="5538789"/>
            <a:ext cx="79375" cy="185737"/>
          </a:xfrm>
          <a:custGeom>
            <a:avLst/>
            <a:gdLst>
              <a:gd name="T0" fmla="*/ 2147483646 w 756"/>
              <a:gd name="T1" fmla="*/ 0 h 2184"/>
              <a:gd name="T2" fmla="*/ 2147483646 w 756"/>
              <a:gd name="T3" fmla="*/ 2147483646 h 2184"/>
              <a:gd name="T4" fmla="*/ 0 w 756"/>
              <a:gd name="T5" fmla="*/ 2147483646 h 2184"/>
              <a:gd name="T6" fmla="*/ 2147483646 w 756"/>
              <a:gd name="T7" fmla="*/ 2147483646 h 2184"/>
              <a:gd name="T8" fmla="*/ 2147483646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54" name="Freeform 1087"/>
          <p:cNvSpPr>
            <a:spLocks/>
          </p:cNvSpPr>
          <p:nvPr/>
        </p:nvSpPr>
        <p:spPr bwMode="auto">
          <a:xfrm>
            <a:off x="8978901" y="5662613"/>
            <a:ext cx="290513" cy="63500"/>
          </a:xfrm>
          <a:custGeom>
            <a:avLst/>
            <a:gdLst>
              <a:gd name="T0" fmla="*/ 2147483646 w 2773"/>
              <a:gd name="T1" fmla="*/ 0 h 738"/>
              <a:gd name="T2" fmla="*/ 0 w 2773"/>
              <a:gd name="T3" fmla="*/ 2147483646 h 738"/>
              <a:gd name="T4" fmla="*/ 2147483646 w 2773"/>
              <a:gd name="T5" fmla="*/ 2147483646 h 738"/>
              <a:gd name="T6" fmla="*/ 2147483646 w 2773"/>
              <a:gd name="T7" fmla="*/ 2147483646 h 738"/>
              <a:gd name="T8" fmla="*/ 2147483646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55" name="Freeform 1088"/>
          <p:cNvSpPr>
            <a:spLocks/>
          </p:cNvSpPr>
          <p:nvPr/>
        </p:nvSpPr>
        <p:spPr bwMode="auto">
          <a:xfrm>
            <a:off x="9231313" y="5540376"/>
            <a:ext cx="74612" cy="187325"/>
          </a:xfrm>
          <a:custGeom>
            <a:avLst/>
            <a:gdLst>
              <a:gd name="T0" fmla="*/ 2147483646 w 637"/>
              <a:gd name="T1" fmla="*/ 0 h 1659"/>
              <a:gd name="T2" fmla="*/ 2147483646 w 637"/>
              <a:gd name="T3" fmla="*/ 0 h 1659"/>
              <a:gd name="T4" fmla="*/ 2147483646 w 637"/>
              <a:gd name="T5" fmla="*/ 2147483646 h 1659"/>
              <a:gd name="T6" fmla="*/ 0 w 637"/>
              <a:gd name="T7" fmla="*/ 2147483646 h 1659"/>
              <a:gd name="T8" fmla="*/ 2147483646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56" name="Freeform 1089"/>
          <p:cNvSpPr>
            <a:spLocks/>
          </p:cNvSpPr>
          <p:nvPr/>
        </p:nvSpPr>
        <p:spPr bwMode="auto">
          <a:xfrm>
            <a:off x="8978901" y="5672138"/>
            <a:ext cx="258763" cy="61912"/>
          </a:xfrm>
          <a:custGeom>
            <a:avLst/>
            <a:gdLst>
              <a:gd name="T0" fmla="*/ 0 w 2216"/>
              <a:gd name="T1" fmla="*/ 0 h 550"/>
              <a:gd name="T2" fmla="*/ 2147483646 w 2216"/>
              <a:gd name="T3" fmla="*/ 2147483646 h 550"/>
              <a:gd name="T4" fmla="*/ 2147483646 w 2216"/>
              <a:gd name="T5" fmla="*/ 2147483646 h 550"/>
              <a:gd name="T6" fmla="*/ 2147483646 w 2216"/>
              <a:gd name="T7" fmla="*/ 2147483646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157" name="Group 1090"/>
          <p:cNvGrpSpPr>
            <a:grpSpLocks/>
          </p:cNvGrpSpPr>
          <p:nvPr/>
        </p:nvGrpSpPr>
        <p:grpSpPr bwMode="auto">
          <a:xfrm>
            <a:off x="8975726" y="5737225"/>
            <a:ext cx="87313" cy="38100"/>
            <a:chOff x="1740" y="2642"/>
            <a:chExt cx="752" cy="327"/>
          </a:xfrm>
        </p:grpSpPr>
        <p:sp>
          <p:nvSpPr>
            <p:cNvPr id="44217" name="Freeform 1091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18" name="Freeform 1092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19" name="Freeform 1093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20" name="Freeform 1094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21" name="Freeform 1095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22" name="Freeform 1096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158" name="Freeform 1097"/>
          <p:cNvSpPr>
            <a:spLocks/>
          </p:cNvSpPr>
          <p:nvPr/>
        </p:nvSpPr>
        <p:spPr bwMode="auto">
          <a:xfrm>
            <a:off x="9124951" y="5743576"/>
            <a:ext cx="106363" cy="80963"/>
          </a:xfrm>
          <a:custGeom>
            <a:avLst/>
            <a:gdLst>
              <a:gd name="T0" fmla="*/ 2147483646 w 990"/>
              <a:gd name="T1" fmla="*/ 2147483646 h 792"/>
              <a:gd name="T2" fmla="*/ 2147483646 w 990"/>
              <a:gd name="T3" fmla="*/ 0 h 792"/>
              <a:gd name="T4" fmla="*/ 2147483646 w 990"/>
              <a:gd name="T5" fmla="*/ 2147483646 h 792"/>
              <a:gd name="T6" fmla="*/ 0 w 990"/>
              <a:gd name="T7" fmla="*/ 2147483646 h 792"/>
              <a:gd name="T8" fmla="*/ 2147483646 w 990"/>
              <a:gd name="T9" fmla="*/ 2147483646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59" name="Freeform 1098"/>
          <p:cNvSpPr>
            <a:spLocks/>
          </p:cNvSpPr>
          <p:nvPr/>
        </p:nvSpPr>
        <p:spPr bwMode="auto">
          <a:xfrm>
            <a:off x="8853488" y="5749926"/>
            <a:ext cx="271462" cy="73025"/>
          </a:xfrm>
          <a:custGeom>
            <a:avLst/>
            <a:gdLst>
              <a:gd name="T0" fmla="*/ 2147483646 w 2532"/>
              <a:gd name="T1" fmla="*/ 0 h 723"/>
              <a:gd name="T2" fmla="*/ 2147483646 w 2532"/>
              <a:gd name="T3" fmla="*/ 0 h 723"/>
              <a:gd name="T4" fmla="*/ 2147483646 w 2532"/>
              <a:gd name="T5" fmla="*/ 2147483646 h 723"/>
              <a:gd name="T6" fmla="*/ 2147483646 w 2532"/>
              <a:gd name="T7" fmla="*/ 2147483646 h 723"/>
              <a:gd name="T8" fmla="*/ 0 w 2532"/>
              <a:gd name="T9" fmla="*/ 2147483646 h 723"/>
              <a:gd name="T10" fmla="*/ 2147483646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60" name="Freeform 1099"/>
          <p:cNvSpPr>
            <a:spLocks/>
          </p:cNvSpPr>
          <p:nvPr/>
        </p:nvSpPr>
        <p:spPr bwMode="auto">
          <a:xfrm>
            <a:off x="8855075" y="5735639"/>
            <a:ext cx="1588" cy="15875"/>
          </a:xfrm>
          <a:custGeom>
            <a:avLst/>
            <a:gdLst>
              <a:gd name="T0" fmla="*/ 2147483646 w 26"/>
              <a:gd name="T1" fmla="*/ 2147483646 h 147"/>
              <a:gd name="T2" fmla="*/ 2147483646 w 26"/>
              <a:gd name="T3" fmla="*/ 2147483646 h 147"/>
              <a:gd name="T4" fmla="*/ 0 w 26"/>
              <a:gd name="T5" fmla="*/ 2147483646 h 147"/>
              <a:gd name="T6" fmla="*/ 2147483646 w 26"/>
              <a:gd name="T7" fmla="*/ 0 h 147"/>
              <a:gd name="T8" fmla="*/ 2147483646 w 26"/>
              <a:gd name="T9" fmla="*/ 2147483646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61" name="Freeform 1100"/>
          <p:cNvSpPr>
            <a:spLocks/>
          </p:cNvSpPr>
          <p:nvPr/>
        </p:nvSpPr>
        <p:spPr bwMode="auto">
          <a:xfrm>
            <a:off x="8855076" y="5675313"/>
            <a:ext cx="125413" cy="61912"/>
          </a:xfrm>
          <a:custGeom>
            <a:avLst/>
            <a:gdLst>
              <a:gd name="T0" fmla="*/ 2147483646 w 1176"/>
              <a:gd name="T1" fmla="*/ 0 h 606"/>
              <a:gd name="T2" fmla="*/ 0 w 1176"/>
              <a:gd name="T3" fmla="*/ 2147483646 h 606"/>
              <a:gd name="T4" fmla="*/ 2147483646 w 1176"/>
              <a:gd name="T5" fmla="*/ 2147483646 h 606"/>
              <a:gd name="T6" fmla="*/ 2147483646 w 1176"/>
              <a:gd name="T7" fmla="*/ 2147483646 h 606"/>
              <a:gd name="T8" fmla="*/ 2147483646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62" name="Freeform 1101"/>
          <p:cNvSpPr>
            <a:spLocks/>
          </p:cNvSpPr>
          <p:nvPr/>
        </p:nvSpPr>
        <p:spPr bwMode="auto">
          <a:xfrm>
            <a:off x="8863014" y="5738814"/>
            <a:ext cx="257175" cy="71437"/>
          </a:xfrm>
          <a:custGeom>
            <a:avLst/>
            <a:gdLst>
              <a:gd name="T0" fmla="*/ 2147483646 w 2532"/>
              <a:gd name="T1" fmla="*/ 0 h 723"/>
              <a:gd name="T2" fmla="*/ 2147483646 w 2532"/>
              <a:gd name="T3" fmla="*/ 0 h 723"/>
              <a:gd name="T4" fmla="*/ 2147483646 w 2532"/>
              <a:gd name="T5" fmla="*/ 2147483646 h 723"/>
              <a:gd name="T6" fmla="*/ 2147483646 w 2532"/>
              <a:gd name="T7" fmla="*/ 2147483646 h 723"/>
              <a:gd name="T8" fmla="*/ 0 w 2532"/>
              <a:gd name="T9" fmla="*/ 2147483646 h 723"/>
              <a:gd name="T10" fmla="*/ 2147483646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63" name="Freeform 1102"/>
          <p:cNvSpPr>
            <a:spLocks/>
          </p:cNvSpPr>
          <p:nvPr/>
        </p:nvSpPr>
        <p:spPr bwMode="auto">
          <a:xfrm flipV="1">
            <a:off x="9120189" y="5734051"/>
            <a:ext cx="104775" cy="74613"/>
          </a:xfrm>
          <a:custGeom>
            <a:avLst/>
            <a:gdLst>
              <a:gd name="T0" fmla="*/ 2147483646 w 2532"/>
              <a:gd name="T1" fmla="*/ 0 h 723"/>
              <a:gd name="T2" fmla="*/ 2147483646 w 2532"/>
              <a:gd name="T3" fmla="*/ 0 h 723"/>
              <a:gd name="T4" fmla="*/ 2147483646 w 2532"/>
              <a:gd name="T5" fmla="*/ 2147483646 h 723"/>
              <a:gd name="T6" fmla="*/ 2147483646 w 2532"/>
              <a:gd name="T7" fmla="*/ 2147483646 h 723"/>
              <a:gd name="T8" fmla="*/ 0 w 2532"/>
              <a:gd name="T9" fmla="*/ 2147483646 h 723"/>
              <a:gd name="T10" fmla="*/ 2147483646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164" name="Group 1103"/>
          <p:cNvGrpSpPr>
            <a:grpSpLocks/>
          </p:cNvGrpSpPr>
          <p:nvPr/>
        </p:nvGrpSpPr>
        <p:grpSpPr bwMode="auto">
          <a:xfrm>
            <a:off x="7875589" y="2493963"/>
            <a:ext cx="390525" cy="169862"/>
            <a:chOff x="4650" y="1129"/>
            <a:chExt cx="246" cy="95"/>
          </a:xfrm>
        </p:grpSpPr>
        <p:sp>
          <p:nvSpPr>
            <p:cNvPr id="44209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210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211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4212" name="Group 1107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215" name="Freeform 110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16" name="Freeform 110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213" name="Line 1110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14" name="Line 1111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165" name="Group 1112"/>
          <p:cNvGrpSpPr>
            <a:grpSpLocks/>
          </p:cNvGrpSpPr>
          <p:nvPr/>
        </p:nvGrpSpPr>
        <p:grpSpPr bwMode="auto">
          <a:xfrm>
            <a:off x="7575551" y="3641726"/>
            <a:ext cx="390525" cy="169863"/>
            <a:chOff x="4650" y="1129"/>
            <a:chExt cx="246" cy="95"/>
          </a:xfrm>
        </p:grpSpPr>
        <p:sp>
          <p:nvSpPr>
            <p:cNvPr id="44201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202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203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4204" name="Group 1116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207" name="Freeform 111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08" name="Freeform 111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205" name="Line 1119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06" name="Line 1120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166" name="Group 878"/>
          <p:cNvGrpSpPr>
            <a:grpSpLocks/>
          </p:cNvGrpSpPr>
          <p:nvPr/>
        </p:nvGrpSpPr>
        <p:grpSpPr bwMode="auto">
          <a:xfrm>
            <a:off x="7053263" y="3016250"/>
            <a:ext cx="519112" cy="128588"/>
            <a:chOff x="2199" y="955"/>
            <a:chExt cx="2547" cy="506"/>
          </a:xfrm>
        </p:grpSpPr>
        <p:sp>
          <p:nvSpPr>
            <p:cNvPr id="44195" name="Freeform 879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"/>
                <a:gd name="T13" fmla="*/ 0 h 281"/>
                <a:gd name="T14" fmla="*/ 260 w 260"/>
                <a:gd name="T15" fmla="*/ 281 h 2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96" name="Freeform 880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00"/>
                <a:gd name="T22" fmla="*/ 0 h 421"/>
                <a:gd name="T23" fmla="*/ 900 w 900"/>
                <a:gd name="T24" fmla="*/ 421 h 4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97" name="Freeform 881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269"/>
                <a:gd name="T20" fmla="*/ 428 w 428"/>
                <a:gd name="T21" fmla="*/ 269 h 2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98" name="Freeform 882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239"/>
                <a:gd name="T14" fmla="*/ 377 w 377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99" name="Freeform 883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434 w 646"/>
                <a:gd name="T1" fmla="*/ 1044 h 300"/>
                <a:gd name="T2" fmla="*/ 618 w 646"/>
                <a:gd name="T3" fmla="*/ 881 h 300"/>
                <a:gd name="T4" fmla="*/ 768 w 646"/>
                <a:gd name="T5" fmla="*/ 665 h 300"/>
                <a:gd name="T6" fmla="*/ 793 w 646"/>
                <a:gd name="T7" fmla="*/ 372 h 300"/>
                <a:gd name="T8" fmla="*/ 581 w 646"/>
                <a:gd name="T9" fmla="*/ 20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6"/>
                <a:gd name="T19" fmla="*/ 0 h 300"/>
                <a:gd name="T20" fmla="*/ 646 w 646"/>
                <a:gd name="T21" fmla="*/ 300 h 3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00" name="Freeform 884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0"/>
                <a:gd name="T19" fmla="*/ 0 h 397"/>
                <a:gd name="T20" fmla="*/ 630 w 630"/>
                <a:gd name="T21" fmla="*/ 397 h 3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167" name="Group 1121"/>
          <p:cNvGrpSpPr>
            <a:grpSpLocks/>
          </p:cNvGrpSpPr>
          <p:nvPr/>
        </p:nvGrpSpPr>
        <p:grpSpPr bwMode="auto">
          <a:xfrm>
            <a:off x="7772400" y="4852988"/>
            <a:ext cx="617538" cy="247650"/>
            <a:chOff x="2356" y="1300"/>
            <a:chExt cx="555" cy="194"/>
          </a:xfrm>
        </p:grpSpPr>
        <p:sp>
          <p:nvSpPr>
            <p:cNvPr id="4418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18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18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4190" name="Group 1125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44193" name="Freeform 11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94" name="Freeform 11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191" name="Line 1128"/>
            <p:cNvSpPr>
              <a:spLocks noChangeShapeType="1"/>
            </p:cNvSpPr>
            <p:nvPr/>
          </p:nvSpPr>
          <p:spPr bwMode="auto">
            <a:xfrm>
              <a:off x="2357" y="1361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92" name="Line 1129"/>
            <p:cNvSpPr>
              <a:spLocks noChangeShapeType="1"/>
            </p:cNvSpPr>
            <p:nvPr/>
          </p:nvSpPr>
          <p:spPr bwMode="auto">
            <a:xfrm>
              <a:off x="2907" y="1363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168" name="Group 1130"/>
          <p:cNvGrpSpPr>
            <a:grpSpLocks/>
          </p:cNvGrpSpPr>
          <p:nvPr/>
        </p:nvGrpSpPr>
        <p:grpSpPr bwMode="auto">
          <a:xfrm>
            <a:off x="8493125" y="4510088"/>
            <a:ext cx="617538" cy="247650"/>
            <a:chOff x="2356" y="1300"/>
            <a:chExt cx="555" cy="194"/>
          </a:xfrm>
        </p:grpSpPr>
        <p:sp>
          <p:nvSpPr>
            <p:cNvPr id="44179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180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181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4182" name="Group 113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44185" name="Freeform 113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86" name="Freeform 113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183" name="Line 1137"/>
            <p:cNvSpPr>
              <a:spLocks noChangeShapeType="1"/>
            </p:cNvSpPr>
            <p:nvPr/>
          </p:nvSpPr>
          <p:spPr bwMode="auto">
            <a:xfrm>
              <a:off x="2357" y="1361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84" name="Line 1138"/>
            <p:cNvSpPr>
              <a:spLocks noChangeShapeType="1"/>
            </p:cNvSpPr>
            <p:nvPr/>
          </p:nvSpPr>
          <p:spPr bwMode="auto">
            <a:xfrm>
              <a:off x="2907" y="1363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169" name="Group 1139"/>
          <p:cNvGrpSpPr>
            <a:grpSpLocks/>
          </p:cNvGrpSpPr>
          <p:nvPr/>
        </p:nvGrpSpPr>
        <p:grpSpPr bwMode="auto">
          <a:xfrm>
            <a:off x="9109075" y="4811713"/>
            <a:ext cx="617538" cy="247650"/>
            <a:chOff x="2356" y="1300"/>
            <a:chExt cx="555" cy="194"/>
          </a:xfrm>
        </p:grpSpPr>
        <p:sp>
          <p:nvSpPr>
            <p:cNvPr id="44171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172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173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4174" name="Group 1143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44177" name="Freeform 114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78" name="Freeform 114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175" name="Line 1146"/>
            <p:cNvSpPr>
              <a:spLocks noChangeShapeType="1"/>
            </p:cNvSpPr>
            <p:nvPr/>
          </p:nvSpPr>
          <p:spPr bwMode="auto">
            <a:xfrm>
              <a:off x="2357" y="1361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76" name="Line 1147"/>
            <p:cNvSpPr>
              <a:spLocks noChangeShapeType="1"/>
            </p:cNvSpPr>
            <p:nvPr/>
          </p:nvSpPr>
          <p:spPr bwMode="auto">
            <a:xfrm>
              <a:off x="2907" y="1363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896748D1-4E7F-4D67-A00D-D149CCCF693A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15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46083" name="Picture 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3" y="86042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Title 41"/>
          <p:cNvSpPr>
            <a:spLocks noGrp="1"/>
          </p:cNvSpPr>
          <p:nvPr>
            <p:ph type="title" idx="4294967295"/>
          </p:nvPr>
        </p:nvSpPr>
        <p:spPr>
          <a:xfrm>
            <a:off x="1927225" y="228601"/>
            <a:ext cx="7772400" cy="835025"/>
          </a:xfrm>
        </p:spPr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Access net: digital subscriber line (DSL)</a:t>
            </a:r>
          </a:p>
        </p:txBody>
      </p:sp>
      <p:sp>
        <p:nvSpPr>
          <p:cNvPr id="46085" name="Freeform 3"/>
          <p:cNvSpPr>
            <a:spLocks/>
          </p:cNvSpPr>
          <p:nvPr/>
        </p:nvSpPr>
        <p:spPr bwMode="auto">
          <a:xfrm>
            <a:off x="5829300" y="1501776"/>
            <a:ext cx="2216150" cy="1477963"/>
          </a:xfrm>
          <a:custGeom>
            <a:avLst/>
            <a:gdLst>
              <a:gd name="T0" fmla="*/ 2147483646 w 1396"/>
              <a:gd name="T1" fmla="*/ 2147483646 h 931"/>
              <a:gd name="T2" fmla="*/ 2147483646 w 1396"/>
              <a:gd name="T3" fmla="*/ 2147483646 h 931"/>
              <a:gd name="T4" fmla="*/ 2147483646 w 1396"/>
              <a:gd name="T5" fmla="*/ 2147483646 h 931"/>
              <a:gd name="T6" fmla="*/ 2147483646 w 1396"/>
              <a:gd name="T7" fmla="*/ 2147483646 h 931"/>
              <a:gd name="T8" fmla="*/ 2147483646 w 1396"/>
              <a:gd name="T9" fmla="*/ 2147483646 h 931"/>
              <a:gd name="T10" fmla="*/ 2147483646 w 1396"/>
              <a:gd name="T11" fmla="*/ 2147483646 h 931"/>
              <a:gd name="T12" fmla="*/ 2147483646 w 1396"/>
              <a:gd name="T13" fmla="*/ 2147483646 h 931"/>
              <a:gd name="T14" fmla="*/ 2147483646 w 1396"/>
              <a:gd name="T15" fmla="*/ 2147483646 h 931"/>
              <a:gd name="T16" fmla="*/ 2147483646 w 1396"/>
              <a:gd name="T17" fmla="*/ 2147483646 h 931"/>
              <a:gd name="T18" fmla="*/ 2147483646 w 1396"/>
              <a:gd name="T19" fmla="*/ 2147483646 h 931"/>
              <a:gd name="T20" fmla="*/ 2147483646 w 1396"/>
              <a:gd name="T21" fmla="*/ 2147483646 h 931"/>
              <a:gd name="T22" fmla="*/ 2147483646 w 1396"/>
              <a:gd name="T23" fmla="*/ 2147483646 h 931"/>
              <a:gd name="T24" fmla="*/ 2147483646 w 1396"/>
              <a:gd name="T25" fmla="*/ 2147483646 h 931"/>
              <a:gd name="T26" fmla="*/ 2147483646 w 1396"/>
              <a:gd name="T27" fmla="*/ 2147483646 h 931"/>
              <a:gd name="T28" fmla="*/ 2147483646 w 1396"/>
              <a:gd name="T29" fmla="*/ 2147483646 h 931"/>
              <a:gd name="T30" fmla="*/ 2147483646 w 1396"/>
              <a:gd name="T31" fmla="*/ 2147483646 h 93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396"/>
              <a:gd name="T49" fmla="*/ 0 h 931"/>
              <a:gd name="T50" fmla="*/ 1396 w 1396"/>
              <a:gd name="T51" fmla="*/ 931 h 93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396" h="931">
                <a:moveTo>
                  <a:pt x="873" y="18"/>
                </a:moveTo>
                <a:cubicBezTo>
                  <a:pt x="787" y="32"/>
                  <a:pt x="625" y="55"/>
                  <a:pt x="526" y="89"/>
                </a:cubicBezTo>
                <a:cubicBezTo>
                  <a:pt x="426" y="122"/>
                  <a:pt x="346" y="184"/>
                  <a:pt x="278" y="216"/>
                </a:cubicBezTo>
                <a:cubicBezTo>
                  <a:pt x="210" y="248"/>
                  <a:pt x="159" y="236"/>
                  <a:pt x="118" y="283"/>
                </a:cubicBezTo>
                <a:cubicBezTo>
                  <a:pt x="77" y="330"/>
                  <a:pt x="46" y="416"/>
                  <a:pt x="30" y="497"/>
                </a:cubicBezTo>
                <a:cubicBezTo>
                  <a:pt x="14" y="578"/>
                  <a:pt x="0" y="714"/>
                  <a:pt x="24" y="768"/>
                </a:cubicBezTo>
                <a:cubicBezTo>
                  <a:pt x="49" y="821"/>
                  <a:pt x="112" y="796"/>
                  <a:pt x="178" y="818"/>
                </a:cubicBezTo>
                <a:cubicBezTo>
                  <a:pt x="244" y="840"/>
                  <a:pt x="318" y="886"/>
                  <a:pt x="421" y="902"/>
                </a:cubicBezTo>
                <a:cubicBezTo>
                  <a:pt x="524" y="918"/>
                  <a:pt x="681" y="916"/>
                  <a:pt x="793" y="916"/>
                </a:cubicBezTo>
                <a:cubicBezTo>
                  <a:pt x="905" y="916"/>
                  <a:pt x="1004" y="931"/>
                  <a:pt x="1095" y="902"/>
                </a:cubicBezTo>
                <a:cubicBezTo>
                  <a:pt x="1186" y="873"/>
                  <a:pt x="1291" y="813"/>
                  <a:pt x="1337" y="744"/>
                </a:cubicBezTo>
                <a:cubicBezTo>
                  <a:pt x="1383" y="675"/>
                  <a:pt x="1365" y="580"/>
                  <a:pt x="1372" y="487"/>
                </a:cubicBezTo>
                <a:cubicBezTo>
                  <a:pt x="1378" y="393"/>
                  <a:pt x="1396" y="256"/>
                  <a:pt x="1377" y="179"/>
                </a:cubicBezTo>
                <a:cubicBezTo>
                  <a:pt x="1358" y="102"/>
                  <a:pt x="1314" y="57"/>
                  <a:pt x="1259" y="28"/>
                </a:cubicBezTo>
                <a:cubicBezTo>
                  <a:pt x="1203" y="0"/>
                  <a:pt x="1110" y="7"/>
                  <a:pt x="1046" y="5"/>
                </a:cubicBezTo>
                <a:cubicBezTo>
                  <a:pt x="981" y="3"/>
                  <a:pt x="959" y="5"/>
                  <a:pt x="873" y="18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6" name="Oval 9"/>
          <p:cNvSpPr>
            <a:spLocks noChangeArrowheads="1"/>
          </p:cNvSpPr>
          <p:nvPr/>
        </p:nvSpPr>
        <p:spPr bwMode="auto">
          <a:xfrm>
            <a:off x="6829426" y="2208214"/>
            <a:ext cx="193675" cy="193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6087" name="Oval 12"/>
          <p:cNvSpPr>
            <a:spLocks noChangeArrowheads="1"/>
          </p:cNvSpPr>
          <p:nvPr/>
        </p:nvSpPr>
        <p:spPr bwMode="auto">
          <a:xfrm>
            <a:off x="7210426" y="1836739"/>
            <a:ext cx="193675" cy="193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6088" name="Line 15"/>
          <p:cNvSpPr>
            <a:spLocks noChangeShapeType="1"/>
          </p:cNvSpPr>
          <p:nvPr/>
        </p:nvSpPr>
        <p:spPr bwMode="auto">
          <a:xfrm flipV="1">
            <a:off x="6916738" y="1978025"/>
            <a:ext cx="317500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89" name="Line 16"/>
          <p:cNvSpPr>
            <a:spLocks noChangeShapeType="1"/>
          </p:cNvSpPr>
          <p:nvPr/>
        </p:nvSpPr>
        <p:spPr bwMode="auto">
          <a:xfrm>
            <a:off x="7310438" y="1954213"/>
            <a:ext cx="400050" cy="590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90" name="Rectangle 44"/>
          <p:cNvSpPr>
            <a:spLocks noChangeArrowheads="1"/>
          </p:cNvSpPr>
          <p:nvPr/>
        </p:nvSpPr>
        <p:spPr bwMode="auto">
          <a:xfrm>
            <a:off x="6108701" y="1957389"/>
            <a:ext cx="955675" cy="7000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6091" name="Text Box 45"/>
          <p:cNvSpPr txBox="1">
            <a:spLocks noChangeArrowheads="1"/>
          </p:cNvSpPr>
          <p:nvPr/>
        </p:nvSpPr>
        <p:spPr bwMode="auto">
          <a:xfrm>
            <a:off x="5564189" y="1476375"/>
            <a:ext cx="19256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central office</a:t>
            </a:r>
          </a:p>
        </p:txBody>
      </p:sp>
      <p:grpSp>
        <p:nvGrpSpPr>
          <p:cNvPr id="46092" name="Group 137"/>
          <p:cNvGrpSpPr>
            <a:grpSpLocks/>
          </p:cNvGrpSpPr>
          <p:nvPr/>
        </p:nvGrpSpPr>
        <p:grpSpPr bwMode="auto">
          <a:xfrm>
            <a:off x="6667500" y="2905126"/>
            <a:ext cx="2178050" cy="1147763"/>
            <a:chOff x="3240" y="1830"/>
            <a:chExt cx="1372" cy="723"/>
          </a:xfrm>
        </p:grpSpPr>
        <p:sp>
          <p:nvSpPr>
            <p:cNvPr id="46137" name="Freeform 28"/>
            <p:cNvSpPr>
              <a:spLocks/>
            </p:cNvSpPr>
            <p:nvPr/>
          </p:nvSpPr>
          <p:spPr bwMode="auto">
            <a:xfrm>
              <a:off x="3240" y="1830"/>
              <a:ext cx="1372" cy="723"/>
            </a:xfrm>
            <a:custGeom>
              <a:avLst/>
              <a:gdLst>
                <a:gd name="T0" fmla="*/ 261586 w 765"/>
                <a:gd name="T1" fmla="*/ 1466 h 459"/>
                <a:gd name="T2" fmla="*/ 178034 w 765"/>
                <a:gd name="T3" fmla="*/ 10336 h 459"/>
                <a:gd name="T4" fmla="*/ 59095 w 765"/>
                <a:gd name="T5" fmla="*/ 14847 h 459"/>
                <a:gd name="T6" fmla="*/ 8646 w 765"/>
                <a:gd name="T7" fmla="*/ 49737 h 459"/>
                <a:gd name="T8" fmla="*/ 111105 w 765"/>
                <a:gd name="T9" fmla="*/ 65705 h 459"/>
                <a:gd name="T10" fmla="*/ 213853 w 765"/>
                <a:gd name="T11" fmla="*/ 63118 h 459"/>
                <a:gd name="T12" fmla="*/ 360504 w 765"/>
                <a:gd name="T13" fmla="*/ 65705 h 459"/>
                <a:gd name="T14" fmla="*/ 430923 w 765"/>
                <a:gd name="T15" fmla="*/ 64262 h 459"/>
                <a:gd name="T16" fmla="*/ 464330 w 765"/>
                <a:gd name="T17" fmla="*/ 55099 h 459"/>
                <a:gd name="T18" fmla="*/ 463065 w 765"/>
                <a:gd name="T19" fmla="*/ 23386 h 459"/>
                <a:gd name="T20" fmla="*/ 408655 w 765"/>
                <a:gd name="T21" fmla="*/ 5074 h 459"/>
                <a:gd name="T22" fmla="*/ 261586 w 765"/>
                <a:gd name="T23" fmla="*/ 1466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8" name="Line 31"/>
            <p:cNvSpPr>
              <a:spLocks noChangeShapeType="1"/>
            </p:cNvSpPr>
            <p:nvPr/>
          </p:nvSpPr>
          <p:spPr bwMode="auto">
            <a:xfrm flipV="1">
              <a:off x="3763" y="2053"/>
              <a:ext cx="106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9" name="Line 32"/>
            <p:cNvSpPr>
              <a:spLocks noChangeShapeType="1"/>
            </p:cNvSpPr>
            <p:nvPr/>
          </p:nvSpPr>
          <p:spPr bwMode="auto">
            <a:xfrm>
              <a:off x="3616" y="2204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40" name="Line 33"/>
            <p:cNvSpPr>
              <a:spLocks noChangeShapeType="1"/>
            </p:cNvSpPr>
            <p:nvPr/>
          </p:nvSpPr>
          <p:spPr bwMode="auto">
            <a:xfrm flipV="1">
              <a:off x="3763" y="2114"/>
              <a:ext cx="226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41" name="Line 34"/>
            <p:cNvSpPr>
              <a:spLocks noChangeShapeType="1"/>
            </p:cNvSpPr>
            <p:nvPr/>
          </p:nvSpPr>
          <p:spPr bwMode="auto">
            <a:xfrm>
              <a:off x="4076" y="2113"/>
              <a:ext cx="0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42" name="Line 35"/>
            <p:cNvSpPr>
              <a:spLocks noChangeShapeType="1"/>
            </p:cNvSpPr>
            <p:nvPr/>
          </p:nvSpPr>
          <p:spPr bwMode="auto">
            <a:xfrm>
              <a:off x="3779" y="2380"/>
              <a:ext cx="1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43" name="Line 36"/>
            <p:cNvSpPr>
              <a:spLocks noChangeShapeType="1"/>
            </p:cNvSpPr>
            <p:nvPr/>
          </p:nvSpPr>
          <p:spPr bwMode="auto">
            <a:xfrm>
              <a:off x="4255" y="2372"/>
              <a:ext cx="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144" name="Group 37"/>
            <p:cNvGrpSpPr>
              <a:grpSpLocks/>
            </p:cNvGrpSpPr>
            <p:nvPr/>
          </p:nvGrpSpPr>
          <p:grpSpPr bwMode="auto">
            <a:xfrm>
              <a:off x="3860" y="1969"/>
              <a:ext cx="335" cy="148"/>
              <a:chOff x="4650" y="1129"/>
              <a:chExt cx="246" cy="95"/>
            </a:xfrm>
          </p:grpSpPr>
          <p:sp>
            <p:nvSpPr>
              <p:cNvPr id="4617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7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7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6177" name="Group 4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6180" name="Freeform 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81" name="Freeform 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178" name="Line 4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79" name="Line 4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45" name="Group 46"/>
            <p:cNvGrpSpPr>
              <a:grpSpLocks/>
            </p:cNvGrpSpPr>
            <p:nvPr/>
          </p:nvGrpSpPr>
          <p:grpSpPr bwMode="auto">
            <a:xfrm>
              <a:off x="3922" y="2284"/>
              <a:ext cx="336" cy="154"/>
              <a:chOff x="4650" y="1129"/>
              <a:chExt cx="246" cy="95"/>
            </a:xfrm>
          </p:grpSpPr>
          <p:sp>
            <p:nvSpPr>
              <p:cNvPr id="4616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6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6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6169" name="Group 5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6172" name="Freeform 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73" name="Freeform 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170" name="Line 53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71" name="Line 5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46" name="Group 55"/>
            <p:cNvGrpSpPr>
              <a:grpSpLocks/>
            </p:cNvGrpSpPr>
            <p:nvPr/>
          </p:nvGrpSpPr>
          <p:grpSpPr bwMode="auto">
            <a:xfrm>
              <a:off x="3443" y="2054"/>
              <a:ext cx="335" cy="149"/>
              <a:chOff x="4650" y="1129"/>
              <a:chExt cx="246" cy="95"/>
            </a:xfrm>
          </p:grpSpPr>
          <p:sp>
            <p:nvSpPr>
              <p:cNvPr id="46158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59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60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6161" name="Group 5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6164" name="Freeform 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65" name="Freeform 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162" name="Line 6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63" name="Line 6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47" name="Group 64"/>
            <p:cNvGrpSpPr>
              <a:grpSpLocks/>
            </p:cNvGrpSpPr>
            <p:nvPr/>
          </p:nvGrpSpPr>
          <p:grpSpPr bwMode="auto">
            <a:xfrm>
              <a:off x="3452" y="2284"/>
              <a:ext cx="336" cy="148"/>
              <a:chOff x="4650" y="1129"/>
              <a:chExt cx="246" cy="95"/>
            </a:xfrm>
          </p:grpSpPr>
          <p:sp>
            <p:nvSpPr>
              <p:cNvPr id="4615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5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5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6153" name="Group 6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6156" name="Freeform 6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57" name="Freeform 7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154" name="Line 7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55" name="Line 7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148" name="Line 73"/>
            <p:cNvSpPr>
              <a:spLocks noChangeShapeType="1"/>
            </p:cNvSpPr>
            <p:nvPr/>
          </p:nvSpPr>
          <p:spPr bwMode="auto">
            <a:xfrm>
              <a:off x="4422" y="2370"/>
              <a:ext cx="153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49" name="Text Box 580"/>
            <p:cNvSpPr txBox="1">
              <a:spLocks noChangeArrowheads="1"/>
            </p:cNvSpPr>
            <p:nvPr/>
          </p:nvSpPr>
          <p:spPr bwMode="auto">
            <a:xfrm>
              <a:off x="4231" y="1988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ISP</a:t>
              </a:r>
            </a:p>
          </p:txBody>
        </p:sp>
      </p:grpSp>
      <p:sp>
        <p:nvSpPr>
          <p:cNvPr id="46093" name="Line 14"/>
          <p:cNvSpPr>
            <a:spLocks noChangeShapeType="1"/>
          </p:cNvSpPr>
          <p:nvPr/>
        </p:nvSpPr>
        <p:spPr bwMode="auto">
          <a:xfrm flipV="1">
            <a:off x="4214814" y="2363788"/>
            <a:ext cx="1938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94" name="Text Box 17"/>
          <p:cNvSpPr txBox="1">
            <a:spLocks noChangeArrowheads="1"/>
          </p:cNvSpPr>
          <p:nvPr/>
        </p:nvSpPr>
        <p:spPr bwMode="auto">
          <a:xfrm>
            <a:off x="7466014" y="1530350"/>
            <a:ext cx="107473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telephone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network</a:t>
            </a:r>
          </a:p>
        </p:txBody>
      </p:sp>
      <p:grpSp>
        <p:nvGrpSpPr>
          <p:cNvPr id="46095" name="Group 108"/>
          <p:cNvGrpSpPr>
            <a:grpSpLocks/>
          </p:cNvGrpSpPr>
          <p:nvPr/>
        </p:nvGrpSpPr>
        <p:grpSpPr bwMode="auto">
          <a:xfrm>
            <a:off x="6165850" y="2074863"/>
            <a:ext cx="368300" cy="519112"/>
            <a:chOff x="1852" y="2562"/>
            <a:chExt cx="355" cy="471"/>
          </a:xfrm>
        </p:grpSpPr>
        <p:sp>
          <p:nvSpPr>
            <p:cNvPr id="46131" name="Freeform 109"/>
            <p:cNvSpPr>
              <a:spLocks/>
            </p:cNvSpPr>
            <p:nvPr/>
          </p:nvSpPr>
          <p:spPr bwMode="auto">
            <a:xfrm>
              <a:off x="1852" y="2621"/>
              <a:ext cx="318" cy="412"/>
            </a:xfrm>
            <a:custGeom>
              <a:avLst/>
              <a:gdLst>
                <a:gd name="T0" fmla="*/ 0 w 318"/>
                <a:gd name="T1" fmla="*/ 412 h 412"/>
                <a:gd name="T2" fmla="*/ 3 w 318"/>
                <a:gd name="T3" fmla="*/ 1 h 412"/>
                <a:gd name="T4" fmla="*/ 74 w 318"/>
                <a:gd name="T5" fmla="*/ 0 h 412"/>
                <a:gd name="T6" fmla="*/ 254 w 318"/>
                <a:gd name="T7" fmla="*/ 111 h 412"/>
                <a:gd name="T8" fmla="*/ 318 w 318"/>
                <a:gd name="T9" fmla="*/ 115 h 412"/>
                <a:gd name="T10" fmla="*/ 318 w 318"/>
                <a:gd name="T11" fmla="*/ 308 h 412"/>
                <a:gd name="T12" fmla="*/ 246 w 318"/>
                <a:gd name="T13" fmla="*/ 308 h 412"/>
                <a:gd name="T14" fmla="*/ 74 w 318"/>
                <a:gd name="T15" fmla="*/ 412 h 412"/>
                <a:gd name="T16" fmla="*/ 0 w 318"/>
                <a:gd name="T17" fmla="*/ 412 h 4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8"/>
                <a:gd name="T28" fmla="*/ 0 h 412"/>
                <a:gd name="T29" fmla="*/ 318 w 318"/>
                <a:gd name="T30" fmla="*/ 412 h 4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8" h="412">
                  <a:moveTo>
                    <a:pt x="0" y="412"/>
                  </a:moveTo>
                  <a:lnTo>
                    <a:pt x="3" y="1"/>
                  </a:lnTo>
                  <a:lnTo>
                    <a:pt x="74" y="0"/>
                  </a:lnTo>
                  <a:lnTo>
                    <a:pt x="254" y="111"/>
                  </a:lnTo>
                  <a:lnTo>
                    <a:pt x="318" y="115"/>
                  </a:lnTo>
                  <a:lnTo>
                    <a:pt x="318" y="308"/>
                  </a:lnTo>
                  <a:lnTo>
                    <a:pt x="246" y="308"/>
                  </a:lnTo>
                  <a:lnTo>
                    <a:pt x="74" y="412"/>
                  </a:lnTo>
                  <a:lnTo>
                    <a:pt x="0" y="412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32" name="Freeform 110"/>
            <p:cNvSpPr>
              <a:spLocks/>
            </p:cNvSpPr>
            <p:nvPr/>
          </p:nvSpPr>
          <p:spPr bwMode="auto">
            <a:xfrm>
              <a:off x="1854" y="2562"/>
              <a:ext cx="353" cy="369"/>
            </a:xfrm>
            <a:custGeom>
              <a:avLst/>
              <a:gdLst>
                <a:gd name="T0" fmla="*/ 0 w 353"/>
                <a:gd name="T1" fmla="*/ 59 h 369"/>
                <a:gd name="T2" fmla="*/ 32 w 353"/>
                <a:gd name="T3" fmla="*/ 0 h 369"/>
                <a:gd name="T4" fmla="*/ 105 w 353"/>
                <a:gd name="T5" fmla="*/ 0 h 369"/>
                <a:gd name="T6" fmla="*/ 276 w 353"/>
                <a:gd name="T7" fmla="*/ 113 h 369"/>
                <a:gd name="T8" fmla="*/ 353 w 353"/>
                <a:gd name="T9" fmla="*/ 113 h 369"/>
                <a:gd name="T10" fmla="*/ 353 w 353"/>
                <a:gd name="T11" fmla="*/ 315 h 369"/>
                <a:gd name="T12" fmla="*/ 318 w 353"/>
                <a:gd name="T13" fmla="*/ 369 h 369"/>
                <a:gd name="T14" fmla="*/ 315 w 353"/>
                <a:gd name="T15" fmla="*/ 173 h 369"/>
                <a:gd name="T16" fmla="*/ 254 w 353"/>
                <a:gd name="T17" fmla="*/ 173 h 369"/>
                <a:gd name="T18" fmla="*/ 75 w 353"/>
                <a:gd name="T19" fmla="*/ 60 h 369"/>
                <a:gd name="T20" fmla="*/ 0 w 353"/>
                <a:gd name="T21" fmla="*/ 59 h 3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3"/>
                <a:gd name="T34" fmla="*/ 0 h 369"/>
                <a:gd name="T35" fmla="*/ 353 w 353"/>
                <a:gd name="T36" fmla="*/ 369 h 36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3" h="369">
                  <a:moveTo>
                    <a:pt x="0" y="59"/>
                  </a:moveTo>
                  <a:lnTo>
                    <a:pt x="32" y="0"/>
                  </a:lnTo>
                  <a:lnTo>
                    <a:pt x="105" y="0"/>
                  </a:lnTo>
                  <a:lnTo>
                    <a:pt x="276" y="113"/>
                  </a:lnTo>
                  <a:lnTo>
                    <a:pt x="353" y="113"/>
                  </a:lnTo>
                  <a:lnTo>
                    <a:pt x="353" y="315"/>
                  </a:lnTo>
                  <a:lnTo>
                    <a:pt x="318" y="369"/>
                  </a:lnTo>
                  <a:lnTo>
                    <a:pt x="315" y="173"/>
                  </a:lnTo>
                  <a:lnTo>
                    <a:pt x="254" y="173"/>
                  </a:lnTo>
                  <a:lnTo>
                    <a:pt x="75" y="6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33" name="Line 111"/>
            <p:cNvSpPr>
              <a:spLocks noChangeShapeType="1"/>
            </p:cNvSpPr>
            <p:nvPr/>
          </p:nvSpPr>
          <p:spPr bwMode="auto">
            <a:xfrm flipH="1">
              <a:off x="2167" y="2674"/>
              <a:ext cx="34" cy="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4" name="Line 112"/>
            <p:cNvSpPr>
              <a:spLocks noChangeShapeType="1"/>
            </p:cNvSpPr>
            <p:nvPr/>
          </p:nvSpPr>
          <p:spPr bwMode="auto">
            <a:xfrm>
              <a:off x="1880" y="2830"/>
              <a:ext cx="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5" name="Freeform 113"/>
            <p:cNvSpPr>
              <a:spLocks/>
            </p:cNvSpPr>
            <p:nvPr/>
          </p:nvSpPr>
          <p:spPr bwMode="auto">
            <a:xfrm>
              <a:off x="1874" y="2670"/>
              <a:ext cx="264" cy="105"/>
            </a:xfrm>
            <a:custGeom>
              <a:avLst/>
              <a:gdLst>
                <a:gd name="T0" fmla="*/ 0 w 264"/>
                <a:gd name="T1" fmla="*/ 0 h 105"/>
                <a:gd name="T2" fmla="*/ 52 w 264"/>
                <a:gd name="T3" fmla="*/ 0 h 105"/>
                <a:gd name="T4" fmla="*/ 207 w 264"/>
                <a:gd name="T5" fmla="*/ 105 h 105"/>
                <a:gd name="T6" fmla="*/ 264 w 264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05"/>
                <a:gd name="T14" fmla="*/ 264 w 264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05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6" name="Freeform 114"/>
            <p:cNvSpPr>
              <a:spLocks/>
            </p:cNvSpPr>
            <p:nvPr/>
          </p:nvSpPr>
          <p:spPr bwMode="auto">
            <a:xfrm flipV="1">
              <a:off x="1874" y="2884"/>
              <a:ext cx="264" cy="105"/>
            </a:xfrm>
            <a:custGeom>
              <a:avLst/>
              <a:gdLst>
                <a:gd name="T0" fmla="*/ 0 w 264"/>
                <a:gd name="T1" fmla="*/ 0 h 105"/>
                <a:gd name="T2" fmla="*/ 52 w 264"/>
                <a:gd name="T3" fmla="*/ 0 h 105"/>
                <a:gd name="T4" fmla="*/ 207 w 264"/>
                <a:gd name="T5" fmla="*/ 105 h 105"/>
                <a:gd name="T6" fmla="*/ 264 w 264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05"/>
                <a:gd name="T14" fmla="*/ 264 w 264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05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96" name="Text Box 115"/>
          <p:cNvSpPr txBox="1">
            <a:spLocks noChangeArrowheads="1"/>
          </p:cNvSpPr>
          <p:nvPr/>
        </p:nvSpPr>
        <p:spPr bwMode="auto">
          <a:xfrm>
            <a:off x="5845176" y="2619375"/>
            <a:ext cx="950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DSLAM</a:t>
            </a:r>
          </a:p>
        </p:txBody>
      </p:sp>
      <p:grpSp>
        <p:nvGrpSpPr>
          <p:cNvPr id="46097" name="Group 118"/>
          <p:cNvGrpSpPr>
            <a:grpSpLocks/>
          </p:cNvGrpSpPr>
          <p:nvPr/>
        </p:nvGrpSpPr>
        <p:grpSpPr bwMode="auto">
          <a:xfrm>
            <a:off x="4906964" y="1362076"/>
            <a:ext cx="796925" cy="658813"/>
            <a:chOff x="1671" y="1861"/>
            <a:chExt cx="502" cy="415"/>
          </a:xfrm>
        </p:grpSpPr>
        <p:sp>
          <p:nvSpPr>
            <p:cNvPr id="46129" name="Rectangle 116"/>
            <p:cNvSpPr>
              <a:spLocks noChangeArrowheads="1"/>
            </p:cNvSpPr>
            <p:nvPr/>
          </p:nvSpPr>
          <p:spPr bwMode="auto">
            <a:xfrm>
              <a:off x="1742" y="1966"/>
              <a:ext cx="360" cy="31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6130" name="AutoShape 117"/>
            <p:cNvSpPr>
              <a:spLocks noChangeArrowheads="1"/>
            </p:cNvSpPr>
            <p:nvPr/>
          </p:nvSpPr>
          <p:spPr bwMode="auto">
            <a:xfrm>
              <a:off x="1671" y="1861"/>
              <a:ext cx="502" cy="129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46098" name="Freeform 119"/>
          <p:cNvSpPr>
            <a:spLocks/>
          </p:cNvSpPr>
          <p:nvPr/>
        </p:nvSpPr>
        <p:spPr bwMode="auto">
          <a:xfrm>
            <a:off x="5510214" y="1951038"/>
            <a:ext cx="674687" cy="239712"/>
          </a:xfrm>
          <a:custGeom>
            <a:avLst/>
            <a:gdLst>
              <a:gd name="T0" fmla="*/ 0 w 425"/>
              <a:gd name="T1" fmla="*/ 0 h 151"/>
              <a:gd name="T2" fmla="*/ 0 w 425"/>
              <a:gd name="T3" fmla="*/ 2147483646 h 151"/>
              <a:gd name="T4" fmla="*/ 2147483646 w 425"/>
              <a:gd name="T5" fmla="*/ 2147483646 h 151"/>
              <a:gd name="T6" fmla="*/ 0 60000 65536"/>
              <a:gd name="T7" fmla="*/ 0 60000 65536"/>
              <a:gd name="T8" fmla="*/ 0 60000 65536"/>
              <a:gd name="T9" fmla="*/ 0 w 425"/>
              <a:gd name="T10" fmla="*/ 0 h 151"/>
              <a:gd name="T11" fmla="*/ 425 w 425"/>
              <a:gd name="T12" fmla="*/ 151 h 1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5" h="151">
                <a:moveTo>
                  <a:pt x="0" y="0"/>
                </a:moveTo>
                <a:lnTo>
                  <a:pt x="0" y="151"/>
                </a:lnTo>
                <a:lnTo>
                  <a:pt x="425" y="151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9" name="Line 120"/>
          <p:cNvSpPr>
            <a:spLocks noChangeShapeType="1"/>
          </p:cNvSpPr>
          <p:nvPr/>
        </p:nvSpPr>
        <p:spPr bwMode="auto">
          <a:xfrm>
            <a:off x="6538914" y="2316163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0" name="Freeform 123"/>
          <p:cNvSpPr>
            <a:spLocks/>
          </p:cNvSpPr>
          <p:nvPr/>
        </p:nvSpPr>
        <p:spPr bwMode="auto">
          <a:xfrm>
            <a:off x="6538913" y="2384425"/>
            <a:ext cx="463550" cy="1009650"/>
          </a:xfrm>
          <a:custGeom>
            <a:avLst/>
            <a:gdLst>
              <a:gd name="T0" fmla="*/ 0 w 292"/>
              <a:gd name="T1" fmla="*/ 0 h 636"/>
              <a:gd name="T2" fmla="*/ 2147483646 w 292"/>
              <a:gd name="T3" fmla="*/ 0 h 636"/>
              <a:gd name="T4" fmla="*/ 2147483646 w 292"/>
              <a:gd name="T5" fmla="*/ 2147483646 h 636"/>
              <a:gd name="T6" fmla="*/ 2147483646 w 292"/>
              <a:gd name="T7" fmla="*/ 2147483646 h 636"/>
              <a:gd name="T8" fmla="*/ 0 60000 65536"/>
              <a:gd name="T9" fmla="*/ 0 60000 65536"/>
              <a:gd name="T10" fmla="*/ 0 60000 65536"/>
              <a:gd name="T11" fmla="*/ 0 60000 65536"/>
              <a:gd name="T12" fmla="*/ 0 w 292"/>
              <a:gd name="T13" fmla="*/ 0 h 636"/>
              <a:gd name="T14" fmla="*/ 292 w 292"/>
              <a:gd name="T15" fmla="*/ 636 h 6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2" h="636">
                <a:moveTo>
                  <a:pt x="0" y="0"/>
                </a:moveTo>
                <a:lnTo>
                  <a:pt x="130" y="0"/>
                </a:lnTo>
                <a:lnTo>
                  <a:pt x="130" y="636"/>
                </a:lnTo>
                <a:lnTo>
                  <a:pt x="292" y="63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" name="Group 135"/>
          <p:cNvGrpSpPr>
            <a:grpSpLocks/>
          </p:cNvGrpSpPr>
          <p:nvPr/>
        </p:nvGrpSpPr>
        <p:grpSpPr bwMode="auto">
          <a:xfrm>
            <a:off x="2301875" y="2441576"/>
            <a:ext cx="3117850" cy="1611313"/>
            <a:chOff x="490" y="1538"/>
            <a:chExt cx="1964" cy="1015"/>
          </a:xfrm>
        </p:grpSpPr>
        <p:sp>
          <p:nvSpPr>
            <p:cNvPr id="46127" name="Text Box 124"/>
            <p:cNvSpPr txBox="1">
              <a:spLocks noChangeArrowheads="1"/>
            </p:cNvSpPr>
            <p:nvPr/>
          </p:nvSpPr>
          <p:spPr bwMode="auto">
            <a:xfrm>
              <a:off x="490" y="2102"/>
              <a:ext cx="1809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Arial" panose="020B0604020202020204" pitchFamily="34" charset="0"/>
                </a:rPr>
                <a:t>voice, data transmitted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Arial" panose="020B0604020202020204" pitchFamily="34" charset="0"/>
                </a:rPr>
                <a:t>at different frequencies over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rgbClr val="CC0000"/>
                  </a:solidFill>
                  <a:latin typeface="Arial" panose="020B0604020202020204" pitchFamily="34" charset="0"/>
                </a:rPr>
                <a:t>dedicated </a:t>
              </a:r>
              <a:r>
                <a:rPr lang="en-US" altLang="en-US" sz="1600" i="1">
                  <a:latin typeface="Arial" panose="020B0604020202020204" pitchFamily="34" charset="0"/>
                </a:rPr>
                <a:t>line to central office</a:t>
              </a:r>
            </a:p>
          </p:txBody>
        </p:sp>
        <p:sp>
          <p:nvSpPr>
            <p:cNvPr id="46128" name="Line 125"/>
            <p:cNvSpPr>
              <a:spLocks noChangeShapeType="1"/>
            </p:cNvSpPr>
            <p:nvPr/>
          </p:nvSpPr>
          <p:spPr bwMode="auto">
            <a:xfrm flipV="1">
              <a:off x="2093" y="1538"/>
              <a:ext cx="361" cy="584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4384" name="Rectangle 52"/>
          <p:cNvSpPr>
            <a:spLocks noChangeArrowheads="1"/>
          </p:cNvSpPr>
          <p:nvPr/>
        </p:nvSpPr>
        <p:spPr bwMode="auto">
          <a:xfrm>
            <a:off x="1524000" y="3995738"/>
            <a:ext cx="91186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Tx/>
              <a:buNone/>
            </a:pPr>
            <a:endParaRPr lang="en-US" altLang="en-US" sz="240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>
              <a:buSzPct val="65000"/>
              <a:buFont typeface="Wingdings" panose="05000000000000000000" pitchFamily="2" charset="2"/>
              <a:buChar char="v"/>
            </a:pPr>
            <a:r>
              <a:rPr lang="en-US" altLang="en-US">
                <a:ea typeface="ＭＳ Ｐゴシック" panose="020B0600070205080204" pitchFamily="34" charset="-128"/>
              </a:rPr>
              <a:t>use </a:t>
            </a:r>
            <a:r>
              <a:rPr lang="en-US" altLang="en-US" i="1">
                <a:solidFill>
                  <a:srgbClr val="CC0000"/>
                </a:solidFill>
                <a:ea typeface="ＭＳ Ｐゴシック" panose="020B0600070205080204" pitchFamily="34" charset="-128"/>
              </a:rPr>
              <a:t>existing</a:t>
            </a:r>
            <a:r>
              <a:rPr lang="en-US" altLang="en-US">
                <a:ea typeface="ＭＳ Ｐゴシック" panose="020B0600070205080204" pitchFamily="34" charset="-128"/>
              </a:rPr>
              <a:t> telephone line to central office DSLAM</a:t>
            </a:r>
          </a:p>
          <a:p>
            <a:pPr lvl="2">
              <a:lnSpc>
                <a:spcPct val="85000"/>
              </a:lnSpc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Gill Sans MT" panose="020B0502020104020203" pitchFamily="34" charset="0"/>
                <a:ea typeface="ＭＳ Ｐゴシック" panose="020B0600070205080204" pitchFamily="34" charset="-128"/>
              </a:rPr>
              <a:t>data over DSL phone line goes to Internet</a:t>
            </a:r>
          </a:p>
          <a:p>
            <a:pPr lvl="2">
              <a:lnSpc>
                <a:spcPct val="85000"/>
              </a:lnSpc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Gill Sans MT" panose="020B0502020104020203" pitchFamily="34" charset="0"/>
                <a:ea typeface="ＭＳ Ｐゴシック" panose="020B0600070205080204" pitchFamily="34" charset="-128"/>
              </a:rPr>
              <a:t>voice over DSL phone line goes to telephone net</a:t>
            </a:r>
          </a:p>
          <a:p>
            <a:pPr lvl="1">
              <a:buSzPct val="65000"/>
              <a:buFont typeface="Wingdings" panose="05000000000000000000" pitchFamily="2" charset="2"/>
              <a:buChar char="v"/>
            </a:pPr>
            <a:r>
              <a:rPr lang="en-US" altLang="en-US">
                <a:ea typeface="ＭＳ Ｐゴシック" panose="020B0600070205080204" pitchFamily="34" charset="-128"/>
              </a:rPr>
              <a:t>&lt; 2.5 Mbps upstream transmission rate (typically &lt; 1 Mbps)</a:t>
            </a:r>
          </a:p>
          <a:p>
            <a:pPr lvl="1">
              <a:buSzPct val="65000"/>
              <a:buFont typeface="Wingdings" panose="05000000000000000000" pitchFamily="2" charset="2"/>
              <a:buChar char="v"/>
            </a:pPr>
            <a:r>
              <a:rPr lang="en-US" altLang="en-US">
                <a:ea typeface="ＭＳ Ｐゴシック" panose="020B0600070205080204" pitchFamily="34" charset="-128"/>
              </a:rPr>
              <a:t>&lt; 24 Mbps downstream transmission rate (typically &lt; 10 Mbps)</a:t>
            </a:r>
          </a:p>
        </p:txBody>
      </p:sp>
      <p:sp>
        <p:nvSpPr>
          <p:cNvPr id="46103" name="Rectangle 90"/>
          <p:cNvSpPr>
            <a:spLocks noChangeArrowheads="1"/>
          </p:cNvSpPr>
          <p:nvPr/>
        </p:nvSpPr>
        <p:spPr bwMode="auto">
          <a:xfrm>
            <a:off x="2762251" y="1814513"/>
            <a:ext cx="1978025" cy="139541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6104" name="Line 7"/>
          <p:cNvSpPr>
            <a:spLocks noChangeShapeType="1"/>
          </p:cNvSpPr>
          <p:nvPr/>
        </p:nvSpPr>
        <p:spPr bwMode="auto">
          <a:xfrm flipV="1">
            <a:off x="3248026" y="2365375"/>
            <a:ext cx="3651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05" name="Text Box 39"/>
          <p:cNvSpPr txBox="1">
            <a:spLocks noChangeArrowheads="1"/>
          </p:cNvSpPr>
          <p:nvPr/>
        </p:nvSpPr>
        <p:spPr bwMode="auto">
          <a:xfrm>
            <a:off x="3506823" y="2471739"/>
            <a:ext cx="78098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DSL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modem</a:t>
            </a:r>
          </a:p>
        </p:txBody>
      </p:sp>
      <p:sp>
        <p:nvSpPr>
          <p:cNvPr id="46106" name="Text Box 41"/>
          <p:cNvSpPr txBox="1">
            <a:spLocks noChangeArrowheads="1"/>
          </p:cNvSpPr>
          <p:nvPr/>
        </p:nvSpPr>
        <p:spPr bwMode="auto">
          <a:xfrm>
            <a:off x="4185017" y="2495550"/>
            <a:ext cx="712054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splitter</a:t>
            </a:r>
          </a:p>
        </p:txBody>
      </p:sp>
      <p:grpSp>
        <p:nvGrpSpPr>
          <p:cNvPr id="46107" name="Group 94"/>
          <p:cNvGrpSpPr>
            <a:grpSpLocks/>
          </p:cNvGrpSpPr>
          <p:nvPr/>
        </p:nvGrpSpPr>
        <p:grpSpPr bwMode="auto">
          <a:xfrm>
            <a:off x="3603626" y="2252663"/>
            <a:ext cx="614363" cy="220662"/>
            <a:chOff x="322" y="890"/>
            <a:chExt cx="872" cy="339"/>
          </a:xfrm>
        </p:grpSpPr>
        <p:sp>
          <p:nvSpPr>
            <p:cNvPr id="46121" name="Rectangle 95"/>
            <p:cNvSpPr>
              <a:spLocks noChangeArrowheads="1"/>
            </p:cNvSpPr>
            <p:nvPr/>
          </p:nvSpPr>
          <p:spPr bwMode="auto">
            <a:xfrm>
              <a:off x="322" y="1005"/>
              <a:ext cx="872" cy="2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6122" name="Rectangle 96"/>
            <p:cNvSpPr>
              <a:spLocks noChangeArrowheads="1"/>
            </p:cNvSpPr>
            <p:nvPr/>
          </p:nvSpPr>
          <p:spPr bwMode="auto">
            <a:xfrm>
              <a:off x="394" y="1073"/>
              <a:ext cx="54" cy="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6123" name="Rectangle 97"/>
            <p:cNvSpPr>
              <a:spLocks noChangeArrowheads="1"/>
            </p:cNvSpPr>
            <p:nvPr/>
          </p:nvSpPr>
          <p:spPr bwMode="auto">
            <a:xfrm>
              <a:off x="466" y="1073"/>
              <a:ext cx="56" cy="56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6124" name="Rectangle 98"/>
            <p:cNvSpPr>
              <a:spLocks noChangeArrowheads="1"/>
            </p:cNvSpPr>
            <p:nvPr/>
          </p:nvSpPr>
          <p:spPr bwMode="auto">
            <a:xfrm>
              <a:off x="541" y="1070"/>
              <a:ext cx="56" cy="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6125" name="Rectangle 99"/>
            <p:cNvSpPr>
              <a:spLocks noChangeArrowheads="1"/>
            </p:cNvSpPr>
            <p:nvPr/>
          </p:nvSpPr>
          <p:spPr bwMode="auto">
            <a:xfrm>
              <a:off x="615" y="1070"/>
              <a:ext cx="56" cy="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6126" name="AutoShape 100"/>
            <p:cNvSpPr>
              <a:spLocks noChangeArrowheads="1"/>
            </p:cNvSpPr>
            <p:nvPr/>
          </p:nvSpPr>
          <p:spPr bwMode="auto">
            <a:xfrm rot="10800000" flipH="1">
              <a:off x="322" y="890"/>
              <a:ext cx="859" cy="11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1 w 21600"/>
                <a:gd name="T13" fmla="*/ 4516 h 21600"/>
                <a:gd name="T14" fmla="*/ 17099 w 21600"/>
                <a:gd name="T15" fmla="*/ 1708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108" name="AutoShape 102"/>
          <p:cNvSpPr>
            <a:spLocks noChangeArrowheads="1"/>
          </p:cNvSpPr>
          <p:nvPr/>
        </p:nvSpPr>
        <p:spPr bwMode="auto">
          <a:xfrm>
            <a:off x="2479676" y="1403351"/>
            <a:ext cx="2498725" cy="468313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6109" name="Rectangle 103"/>
          <p:cNvSpPr>
            <a:spLocks noChangeArrowheads="1"/>
          </p:cNvSpPr>
          <p:nvPr/>
        </p:nvSpPr>
        <p:spPr bwMode="auto">
          <a:xfrm>
            <a:off x="4457700" y="2303463"/>
            <a:ext cx="166688" cy="144462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6110" name="Freeform 104"/>
          <p:cNvSpPr>
            <a:spLocks/>
          </p:cNvSpPr>
          <p:nvPr/>
        </p:nvSpPr>
        <p:spPr bwMode="auto">
          <a:xfrm>
            <a:off x="3933825" y="1858964"/>
            <a:ext cx="604838" cy="434975"/>
          </a:xfrm>
          <a:custGeom>
            <a:avLst/>
            <a:gdLst>
              <a:gd name="T0" fmla="*/ 2147483646 w 381"/>
              <a:gd name="T1" fmla="*/ 2147483646 h 274"/>
              <a:gd name="T2" fmla="*/ 2147483646 w 381"/>
              <a:gd name="T3" fmla="*/ 2147483646 h 274"/>
              <a:gd name="T4" fmla="*/ 0 w 381"/>
              <a:gd name="T5" fmla="*/ 0 h 274"/>
              <a:gd name="T6" fmla="*/ 0 60000 65536"/>
              <a:gd name="T7" fmla="*/ 0 60000 65536"/>
              <a:gd name="T8" fmla="*/ 0 60000 65536"/>
              <a:gd name="T9" fmla="*/ 0 w 381"/>
              <a:gd name="T10" fmla="*/ 0 h 274"/>
              <a:gd name="T11" fmla="*/ 381 w 381"/>
              <a:gd name="T12" fmla="*/ 274 h 2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1" h="274">
                <a:moveTo>
                  <a:pt x="381" y="274"/>
                </a:moveTo>
                <a:lnTo>
                  <a:pt x="381" y="13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6111" name="Object 3"/>
          <p:cNvGraphicFramePr>
            <a:graphicFrameLocks noChangeAspect="1"/>
          </p:cNvGraphicFramePr>
          <p:nvPr/>
        </p:nvGraphicFramePr>
        <p:xfrm>
          <a:off x="3594100" y="1655764"/>
          <a:ext cx="490538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lip" r:id="rId4" imgW="681706" imgH="480401" progId="MS_ClipArt_Gallery.2">
                  <p:embed/>
                </p:oleObj>
              </mc:Choice>
              <mc:Fallback>
                <p:oleObj name="Clip" r:id="rId4" imgW="681706" imgH="480401" progId="MS_ClipArt_Gallery.2">
                  <p:embed/>
                  <p:pic>
                    <p:nvPicPr>
                      <p:cNvPr id="461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1655764"/>
                        <a:ext cx="490538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2" name="Line 130"/>
          <p:cNvSpPr>
            <a:spLocks noChangeShapeType="1"/>
          </p:cNvSpPr>
          <p:nvPr/>
        </p:nvSpPr>
        <p:spPr bwMode="auto">
          <a:xfrm flipH="1">
            <a:off x="4221163" y="2365375"/>
            <a:ext cx="239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3" name="AutoShape 131"/>
          <p:cNvSpPr>
            <a:spLocks noChangeArrowheads="1"/>
          </p:cNvSpPr>
          <p:nvPr/>
        </p:nvSpPr>
        <p:spPr bwMode="auto">
          <a:xfrm>
            <a:off x="5969000" y="1703389"/>
            <a:ext cx="1206500" cy="26193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15" name="Group 136"/>
          <p:cNvGrpSpPr>
            <a:grpSpLocks/>
          </p:cNvGrpSpPr>
          <p:nvPr/>
        </p:nvGrpSpPr>
        <p:grpSpPr bwMode="auto">
          <a:xfrm>
            <a:off x="5202239" y="2867025"/>
            <a:ext cx="1323975" cy="1174750"/>
            <a:chOff x="2317" y="1806"/>
            <a:chExt cx="834" cy="740"/>
          </a:xfrm>
        </p:grpSpPr>
        <p:sp>
          <p:nvSpPr>
            <p:cNvPr id="46119" name="Line 132"/>
            <p:cNvSpPr>
              <a:spLocks noChangeShapeType="1"/>
            </p:cNvSpPr>
            <p:nvPr/>
          </p:nvSpPr>
          <p:spPr bwMode="auto">
            <a:xfrm flipV="1">
              <a:off x="2671" y="1806"/>
              <a:ext cx="268" cy="433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0" name="Text Box 133"/>
            <p:cNvSpPr txBox="1">
              <a:spLocks noChangeArrowheads="1"/>
            </p:cNvSpPr>
            <p:nvPr/>
          </p:nvSpPr>
          <p:spPr bwMode="auto">
            <a:xfrm>
              <a:off x="2317" y="2226"/>
              <a:ext cx="83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Arial" panose="020B0604020202020204" pitchFamily="34" charset="0"/>
                </a:rPr>
                <a:t>DSL access 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Arial" panose="020B0604020202020204" pitchFamily="34" charset="0"/>
                </a:rPr>
                <a:t>multiplexer</a:t>
              </a:r>
            </a:p>
          </p:txBody>
        </p:sp>
      </p:grpSp>
      <p:grpSp>
        <p:nvGrpSpPr>
          <p:cNvPr id="46115" name="Group 141"/>
          <p:cNvGrpSpPr>
            <a:grpSpLocks/>
          </p:cNvGrpSpPr>
          <p:nvPr/>
        </p:nvGrpSpPr>
        <p:grpSpPr bwMode="auto">
          <a:xfrm>
            <a:off x="2667000" y="2043114"/>
            <a:ext cx="642938" cy="644525"/>
            <a:chOff x="-44" y="1473"/>
            <a:chExt cx="981" cy="1105"/>
          </a:xfrm>
        </p:grpSpPr>
        <p:pic>
          <p:nvPicPr>
            <p:cNvPr id="46117" name="Picture 142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118" name="Freeform 14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61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70E6200A-80F3-4BC5-B499-B21DCFF3AFF3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78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3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47107" name="Title 41"/>
          <p:cNvSpPr>
            <a:spLocks/>
          </p:cNvSpPr>
          <p:nvPr/>
        </p:nvSpPr>
        <p:spPr bwMode="auto">
          <a:xfrm>
            <a:off x="1905001" y="239714"/>
            <a:ext cx="5622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000099"/>
                </a:solidFill>
              </a:rPr>
              <a:t>Access net: cable network</a:t>
            </a:r>
          </a:p>
        </p:txBody>
      </p:sp>
      <p:sp>
        <p:nvSpPr>
          <p:cNvPr id="47108" name="Rectangle 60"/>
          <p:cNvSpPr>
            <a:spLocks noChangeArrowheads="1"/>
          </p:cNvSpPr>
          <p:nvPr/>
        </p:nvSpPr>
        <p:spPr bwMode="auto">
          <a:xfrm>
            <a:off x="2181226" y="1651001"/>
            <a:ext cx="1793875" cy="92551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7109" name="Line 7"/>
          <p:cNvSpPr>
            <a:spLocks noChangeShapeType="1"/>
          </p:cNvSpPr>
          <p:nvPr/>
        </p:nvSpPr>
        <p:spPr bwMode="auto">
          <a:xfrm flipV="1">
            <a:off x="2482851" y="2201864"/>
            <a:ext cx="3651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10" name="Text Box 39"/>
          <p:cNvSpPr txBox="1">
            <a:spLocks noChangeArrowheads="1"/>
          </p:cNvSpPr>
          <p:nvPr/>
        </p:nvSpPr>
        <p:spPr bwMode="auto">
          <a:xfrm>
            <a:off x="2641635" y="2352676"/>
            <a:ext cx="78098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cable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modem</a:t>
            </a:r>
          </a:p>
        </p:txBody>
      </p:sp>
      <p:sp>
        <p:nvSpPr>
          <p:cNvPr id="47111" name="Text Box 41"/>
          <p:cNvSpPr txBox="1">
            <a:spLocks noChangeArrowheads="1"/>
          </p:cNvSpPr>
          <p:nvPr/>
        </p:nvSpPr>
        <p:spPr bwMode="auto">
          <a:xfrm>
            <a:off x="3308717" y="2354263"/>
            <a:ext cx="712054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splitter</a:t>
            </a:r>
          </a:p>
        </p:txBody>
      </p:sp>
      <p:grpSp>
        <p:nvGrpSpPr>
          <p:cNvPr id="47112" name="Group 64"/>
          <p:cNvGrpSpPr>
            <a:grpSpLocks/>
          </p:cNvGrpSpPr>
          <p:nvPr/>
        </p:nvGrpSpPr>
        <p:grpSpPr bwMode="auto">
          <a:xfrm>
            <a:off x="2828926" y="2078038"/>
            <a:ext cx="614363" cy="220662"/>
            <a:chOff x="322" y="890"/>
            <a:chExt cx="872" cy="339"/>
          </a:xfrm>
        </p:grpSpPr>
        <p:sp>
          <p:nvSpPr>
            <p:cNvPr id="47268" name="Rectangle 65"/>
            <p:cNvSpPr>
              <a:spLocks noChangeArrowheads="1"/>
            </p:cNvSpPr>
            <p:nvPr/>
          </p:nvSpPr>
          <p:spPr bwMode="auto">
            <a:xfrm>
              <a:off x="322" y="1005"/>
              <a:ext cx="872" cy="22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7269" name="Rectangle 66"/>
            <p:cNvSpPr>
              <a:spLocks noChangeArrowheads="1"/>
            </p:cNvSpPr>
            <p:nvPr/>
          </p:nvSpPr>
          <p:spPr bwMode="auto">
            <a:xfrm>
              <a:off x="394" y="1073"/>
              <a:ext cx="54" cy="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7270" name="Rectangle 67"/>
            <p:cNvSpPr>
              <a:spLocks noChangeArrowheads="1"/>
            </p:cNvSpPr>
            <p:nvPr/>
          </p:nvSpPr>
          <p:spPr bwMode="auto">
            <a:xfrm>
              <a:off x="466" y="1073"/>
              <a:ext cx="56" cy="56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7271" name="Rectangle 68"/>
            <p:cNvSpPr>
              <a:spLocks noChangeArrowheads="1"/>
            </p:cNvSpPr>
            <p:nvPr/>
          </p:nvSpPr>
          <p:spPr bwMode="auto">
            <a:xfrm>
              <a:off x="541" y="1070"/>
              <a:ext cx="56" cy="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7272" name="Rectangle 69"/>
            <p:cNvSpPr>
              <a:spLocks noChangeArrowheads="1"/>
            </p:cNvSpPr>
            <p:nvPr/>
          </p:nvSpPr>
          <p:spPr bwMode="auto">
            <a:xfrm>
              <a:off x="615" y="1070"/>
              <a:ext cx="56" cy="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7273" name="AutoShape 70"/>
            <p:cNvSpPr>
              <a:spLocks noChangeArrowheads="1"/>
            </p:cNvSpPr>
            <p:nvPr/>
          </p:nvSpPr>
          <p:spPr bwMode="auto">
            <a:xfrm rot="10800000" flipH="1">
              <a:off x="322" y="890"/>
              <a:ext cx="859" cy="11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1 w 21600"/>
                <a:gd name="T13" fmla="*/ 4516 h 21600"/>
                <a:gd name="T14" fmla="*/ 17099 w 21600"/>
                <a:gd name="T15" fmla="*/ 1708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13" name="AutoShape 72"/>
          <p:cNvSpPr>
            <a:spLocks noChangeArrowheads="1"/>
          </p:cNvSpPr>
          <p:nvPr/>
        </p:nvSpPr>
        <p:spPr bwMode="auto">
          <a:xfrm>
            <a:off x="1943100" y="1239838"/>
            <a:ext cx="2268538" cy="468312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7114" name="Rectangle 73"/>
          <p:cNvSpPr>
            <a:spLocks noChangeArrowheads="1"/>
          </p:cNvSpPr>
          <p:nvPr/>
        </p:nvSpPr>
        <p:spPr bwMode="auto">
          <a:xfrm>
            <a:off x="3559175" y="2139951"/>
            <a:ext cx="166688" cy="144463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7115" name="Freeform 74"/>
          <p:cNvSpPr>
            <a:spLocks/>
          </p:cNvSpPr>
          <p:nvPr/>
        </p:nvSpPr>
        <p:spPr bwMode="auto">
          <a:xfrm>
            <a:off x="3168651" y="1695451"/>
            <a:ext cx="479425" cy="434975"/>
          </a:xfrm>
          <a:custGeom>
            <a:avLst/>
            <a:gdLst>
              <a:gd name="T0" fmla="*/ 2147483646 w 381"/>
              <a:gd name="T1" fmla="*/ 2147483646 h 274"/>
              <a:gd name="T2" fmla="*/ 2147483646 w 381"/>
              <a:gd name="T3" fmla="*/ 2147483646 h 274"/>
              <a:gd name="T4" fmla="*/ 0 w 381"/>
              <a:gd name="T5" fmla="*/ 0 h 274"/>
              <a:gd name="T6" fmla="*/ 0 60000 65536"/>
              <a:gd name="T7" fmla="*/ 0 60000 65536"/>
              <a:gd name="T8" fmla="*/ 0 60000 65536"/>
              <a:gd name="T9" fmla="*/ 0 w 381"/>
              <a:gd name="T10" fmla="*/ 0 h 274"/>
              <a:gd name="T11" fmla="*/ 381 w 381"/>
              <a:gd name="T12" fmla="*/ 274 h 2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1" h="274">
                <a:moveTo>
                  <a:pt x="381" y="274"/>
                </a:moveTo>
                <a:lnTo>
                  <a:pt x="381" y="13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Line 95"/>
          <p:cNvSpPr>
            <a:spLocks noChangeShapeType="1"/>
          </p:cNvSpPr>
          <p:nvPr/>
        </p:nvSpPr>
        <p:spPr bwMode="auto">
          <a:xfrm flipH="1">
            <a:off x="3467101" y="2201863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7117" name="Picture 96" descr="tv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1355725"/>
            <a:ext cx="75565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18" name="Group 117"/>
          <p:cNvGrpSpPr>
            <a:grpSpLocks/>
          </p:cNvGrpSpPr>
          <p:nvPr/>
        </p:nvGrpSpPr>
        <p:grpSpPr bwMode="auto">
          <a:xfrm>
            <a:off x="4200525" y="1470025"/>
            <a:ext cx="850900" cy="527050"/>
            <a:chOff x="-490" y="1664"/>
            <a:chExt cx="1429" cy="842"/>
          </a:xfrm>
        </p:grpSpPr>
        <p:sp>
          <p:nvSpPr>
            <p:cNvPr id="47252" name="AutoShape 111"/>
            <p:cNvSpPr>
              <a:spLocks noChangeArrowheads="1"/>
            </p:cNvSpPr>
            <p:nvPr/>
          </p:nvSpPr>
          <p:spPr bwMode="auto">
            <a:xfrm>
              <a:off x="-490" y="1664"/>
              <a:ext cx="1429" cy="294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47253" name="Group 116"/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47254" name="Rectangle 99"/>
              <p:cNvSpPr>
                <a:spLocks noChangeArrowheads="1"/>
              </p:cNvSpPr>
              <p:nvPr/>
            </p:nvSpPr>
            <p:spPr bwMode="auto"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7255" name="Line 7"/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7256" name="Group 103"/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47262" name="Rectangle 104"/>
                <p:cNvSpPr>
                  <a:spLocks noChangeArrowheads="1"/>
                </p:cNvSpPr>
                <p:nvPr/>
              </p:nvSpPr>
              <p:spPr bwMode="auto"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263" name="Rectangle 105"/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264" name="Rectangle 106"/>
                <p:cNvSpPr>
                  <a:spLocks noChangeArrowheads="1"/>
                </p:cNvSpPr>
                <p:nvPr/>
              </p:nvSpPr>
              <p:spPr bwMode="auto"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265" name="Rectangle 107"/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266" name="Rectangle 108"/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267" name="AutoShape 109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47257" name="Picture 110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258" name="Rectangle 112"/>
              <p:cNvSpPr>
                <a:spLocks noChangeArrowheads="1"/>
              </p:cNvSpPr>
              <p:nvPr/>
            </p:nvSpPr>
            <p:spPr bwMode="auto"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7259" name="Freeform 113"/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29 w 381"/>
                  <a:gd name="T1" fmla="*/ 274 h 274"/>
                  <a:gd name="T2" fmla="*/ 29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  <a:gd name="T9" fmla="*/ 0 w 381"/>
                  <a:gd name="T10" fmla="*/ 0 h 274"/>
                  <a:gd name="T11" fmla="*/ 381 w 381"/>
                  <a:gd name="T12" fmla="*/ 274 h 2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60" name="Line 114"/>
              <p:cNvSpPr>
                <a:spLocks noChangeShapeType="1"/>
              </p:cNvSpPr>
              <p:nvPr/>
            </p:nvSpPr>
            <p:spPr bwMode="auto">
              <a:xfrm flipH="1">
                <a:off x="470" y="2270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7261" name="Picture 115" descr="tv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47119" name="Group 118"/>
          <p:cNvGrpSpPr>
            <a:grpSpLocks/>
          </p:cNvGrpSpPr>
          <p:nvPr/>
        </p:nvGrpSpPr>
        <p:grpSpPr bwMode="auto">
          <a:xfrm>
            <a:off x="5102225" y="1463675"/>
            <a:ext cx="850900" cy="527050"/>
            <a:chOff x="-490" y="1664"/>
            <a:chExt cx="1429" cy="842"/>
          </a:xfrm>
        </p:grpSpPr>
        <p:sp>
          <p:nvSpPr>
            <p:cNvPr id="47236" name="AutoShape 119"/>
            <p:cNvSpPr>
              <a:spLocks noChangeArrowheads="1"/>
            </p:cNvSpPr>
            <p:nvPr/>
          </p:nvSpPr>
          <p:spPr bwMode="auto">
            <a:xfrm>
              <a:off x="-490" y="1664"/>
              <a:ext cx="1429" cy="294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47237" name="Group 120"/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47238" name="Rectangle 121"/>
              <p:cNvSpPr>
                <a:spLocks noChangeArrowheads="1"/>
              </p:cNvSpPr>
              <p:nvPr/>
            </p:nvSpPr>
            <p:spPr bwMode="auto"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7239" name="Line 7"/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7240" name="Group 123"/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47246" name="Rectangle 124"/>
                <p:cNvSpPr>
                  <a:spLocks noChangeArrowheads="1"/>
                </p:cNvSpPr>
                <p:nvPr/>
              </p:nvSpPr>
              <p:spPr bwMode="auto"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247" name="Rectangle 125"/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248" name="Rectangle 126"/>
                <p:cNvSpPr>
                  <a:spLocks noChangeArrowheads="1"/>
                </p:cNvSpPr>
                <p:nvPr/>
              </p:nvSpPr>
              <p:spPr bwMode="auto"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249" name="Rectangle 127"/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250" name="Rectangle 128"/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251" name="AutoShape 129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47241" name="Picture 130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242" name="Rectangle 131"/>
              <p:cNvSpPr>
                <a:spLocks noChangeArrowheads="1"/>
              </p:cNvSpPr>
              <p:nvPr/>
            </p:nvSpPr>
            <p:spPr bwMode="auto"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7243" name="Freeform 132"/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29 w 381"/>
                  <a:gd name="T1" fmla="*/ 274 h 274"/>
                  <a:gd name="T2" fmla="*/ 29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  <a:gd name="T9" fmla="*/ 0 w 381"/>
                  <a:gd name="T10" fmla="*/ 0 h 274"/>
                  <a:gd name="T11" fmla="*/ 381 w 381"/>
                  <a:gd name="T12" fmla="*/ 274 h 2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44" name="Line 133"/>
              <p:cNvSpPr>
                <a:spLocks noChangeShapeType="1"/>
              </p:cNvSpPr>
              <p:nvPr/>
            </p:nvSpPr>
            <p:spPr bwMode="auto">
              <a:xfrm flipH="1">
                <a:off x="470" y="2270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7245" name="Picture 134" descr="tv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47120" name="Group 135"/>
          <p:cNvGrpSpPr>
            <a:grpSpLocks/>
          </p:cNvGrpSpPr>
          <p:nvPr/>
        </p:nvGrpSpPr>
        <p:grpSpPr bwMode="auto">
          <a:xfrm>
            <a:off x="4287838" y="2309813"/>
            <a:ext cx="850900" cy="527050"/>
            <a:chOff x="-490" y="1664"/>
            <a:chExt cx="1429" cy="842"/>
          </a:xfrm>
        </p:grpSpPr>
        <p:sp>
          <p:nvSpPr>
            <p:cNvPr id="47220" name="AutoShape 136"/>
            <p:cNvSpPr>
              <a:spLocks noChangeArrowheads="1"/>
            </p:cNvSpPr>
            <p:nvPr/>
          </p:nvSpPr>
          <p:spPr bwMode="auto">
            <a:xfrm>
              <a:off x="-490" y="1664"/>
              <a:ext cx="1429" cy="294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47221" name="Group 137"/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47222" name="Rectangle 138"/>
              <p:cNvSpPr>
                <a:spLocks noChangeArrowheads="1"/>
              </p:cNvSpPr>
              <p:nvPr/>
            </p:nvSpPr>
            <p:spPr bwMode="auto"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7223" name="Line 7"/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7224" name="Group 140"/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47230" name="Rectangle 141"/>
                <p:cNvSpPr>
                  <a:spLocks noChangeArrowheads="1"/>
                </p:cNvSpPr>
                <p:nvPr/>
              </p:nvSpPr>
              <p:spPr bwMode="auto"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231" name="Rectangle 142"/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232" name="Rectangle 143"/>
                <p:cNvSpPr>
                  <a:spLocks noChangeArrowheads="1"/>
                </p:cNvSpPr>
                <p:nvPr/>
              </p:nvSpPr>
              <p:spPr bwMode="auto"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233" name="Rectangle 144"/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234" name="Rectangle 145"/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235" name="AutoShape 146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47225" name="Picture 147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226" name="Rectangle 148"/>
              <p:cNvSpPr>
                <a:spLocks noChangeArrowheads="1"/>
              </p:cNvSpPr>
              <p:nvPr/>
            </p:nvSpPr>
            <p:spPr bwMode="auto"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7227" name="Freeform 149"/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29 w 381"/>
                  <a:gd name="T1" fmla="*/ 274 h 274"/>
                  <a:gd name="T2" fmla="*/ 29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  <a:gd name="T9" fmla="*/ 0 w 381"/>
                  <a:gd name="T10" fmla="*/ 0 h 274"/>
                  <a:gd name="T11" fmla="*/ 381 w 381"/>
                  <a:gd name="T12" fmla="*/ 274 h 2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28" name="Line 150"/>
              <p:cNvSpPr>
                <a:spLocks noChangeShapeType="1"/>
              </p:cNvSpPr>
              <p:nvPr/>
            </p:nvSpPr>
            <p:spPr bwMode="auto">
              <a:xfrm flipH="1">
                <a:off x="470" y="2270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7229" name="Picture 151" descr="tv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47121" name="Group 152"/>
          <p:cNvGrpSpPr>
            <a:grpSpLocks/>
          </p:cNvGrpSpPr>
          <p:nvPr/>
        </p:nvGrpSpPr>
        <p:grpSpPr bwMode="auto">
          <a:xfrm>
            <a:off x="5154613" y="2319338"/>
            <a:ext cx="850900" cy="527050"/>
            <a:chOff x="-490" y="1664"/>
            <a:chExt cx="1429" cy="842"/>
          </a:xfrm>
        </p:grpSpPr>
        <p:sp>
          <p:nvSpPr>
            <p:cNvPr id="47204" name="AutoShape 153"/>
            <p:cNvSpPr>
              <a:spLocks noChangeArrowheads="1"/>
            </p:cNvSpPr>
            <p:nvPr/>
          </p:nvSpPr>
          <p:spPr bwMode="auto">
            <a:xfrm>
              <a:off x="-490" y="1664"/>
              <a:ext cx="1429" cy="294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47205" name="Group 154"/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47206" name="Rectangle 155"/>
              <p:cNvSpPr>
                <a:spLocks noChangeArrowheads="1"/>
              </p:cNvSpPr>
              <p:nvPr/>
            </p:nvSpPr>
            <p:spPr bwMode="auto"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7207" name="Line 7"/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7208" name="Group 157"/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47214" name="Rectangle 158"/>
                <p:cNvSpPr>
                  <a:spLocks noChangeArrowheads="1"/>
                </p:cNvSpPr>
                <p:nvPr/>
              </p:nvSpPr>
              <p:spPr bwMode="auto"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215" name="Rectangle 159"/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216" name="Rectangle 160"/>
                <p:cNvSpPr>
                  <a:spLocks noChangeArrowheads="1"/>
                </p:cNvSpPr>
                <p:nvPr/>
              </p:nvSpPr>
              <p:spPr bwMode="auto"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217" name="Rectangle 161"/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218" name="Rectangle 162"/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219" name="AutoShape 163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47209" name="Picture 164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210" name="Rectangle 165"/>
              <p:cNvSpPr>
                <a:spLocks noChangeArrowheads="1"/>
              </p:cNvSpPr>
              <p:nvPr/>
            </p:nvSpPr>
            <p:spPr bwMode="auto"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7211" name="Freeform 166"/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29 w 381"/>
                  <a:gd name="T1" fmla="*/ 274 h 274"/>
                  <a:gd name="T2" fmla="*/ 29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  <a:gd name="T9" fmla="*/ 0 w 381"/>
                  <a:gd name="T10" fmla="*/ 0 h 274"/>
                  <a:gd name="T11" fmla="*/ 381 w 381"/>
                  <a:gd name="T12" fmla="*/ 274 h 2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12" name="Line 167"/>
              <p:cNvSpPr>
                <a:spLocks noChangeShapeType="1"/>
              </p:cNvSpPr>
              <p:nvPr/>
            </p:nvSpPr>
            <p:spPr bwMode="auto">
              <a:xfrm flipH="1">
                <a:off x="470" y="2270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7213" name="Picture 168" descr="tv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7122" name="Line 169"/>
          <p:cNvSpPr>
            <a:spLocks noChangeShapeType="1"/>
          </p:cNvSpPr>
          <p:nvPr/>
        </p:nvSpPr>
        <p:spPr bwMode="auto">
          <a:xfrm>
            <a:off x="3741739" y="2212975"/>
            <a:ext cx="36909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23" name="Group 170"/>
          <p:cNvGrpSpPr>
            <a:grpSpLocks/>
          </p:cNvGrpSpPr>
          <p:nvPr/>
        </p:nvGrpSpPr>
        <p:grpSpPr bwMode="auto">
          <a:xfrm>
            <a:off x="6243638" y="1471613"/>
            <a:ext cx="850900" cy="527050"/>
            <a:chOff x="-490" y="1664"/>
            <a:chExt cx="1429" cy="842"/>
          </a:xfrm>
        </p:grpSpPr>
        <p:sp>
          <p:nvSpPr>
            <p:cNvPr id="47188" name="AutoShape 171"/>
            <p:cNvSpPr>
              <a:spLocks noChangeArrowheads="1"/>
            </p:cNvSpPr>
            <p:nvPr/>
          </p:nvSpPr>
          <p:spPr bwMode="auto">
            <a:xfrm>
              <a:off x="-490" y="1664"/>
              <a:ext cx="1429" cy="294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47189" name="Group 172"/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47190" name="Rectangle 173"/>
              <p:cNvSpPr>
                <a:spLocks noChangeArrowheads="1"/>
              </p:cNvSpPr>
              <p:nvPr/>
            </p:nvSpPr>
            <p:spPr bwMode="auto"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7191" name="Line 7"/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7192" name="Group 175"/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47198" name="Rectangle 176"/>
                <p:cNvSpPr>
                  <a:spLocks noChangeArrowheads="1"/>
                </p:cNvSpPr>
                <p:nvPr/>
              </p:nvSpPr>
              <p:spPr bwMode="auto"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199" name="Rectangle 177"/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200" name="Rectangle 178"/>
                <p:cNvSpPr>
                  <a:spLocks noChangeArrowheads="1"/>
                </p:cNvSpPr>
                <p:nvPr/>
              </p:nvSpPr>
              <p:spPr bwMode="auto"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201" name="Rectangle 179"/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202" name="Rectangle 180"/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203" name="AutoShape 181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47193" name="Picture 182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194" name="Rectangle 183"/>
              <p:cNvSpPr>
                <a:spLocks noChangeArrowheads="1"/>
              </p:cNvSpPr>
              <p:nvPr/>
            </p:nvSpPr>
            <p:spPr bwMode="auto"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7195" name="Freeform 184"/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29 w 381"/>
                  <a:gd name="T1" fmla="*/ 274 h 274"/>
                  <a:gd name="T2" fmla="*/ 29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  <a:gd name="T9" fmla="*/ 0 w 381"/>
                  <a:gd name="T10" fmla="*/ 0 h 274"/>
                  <a:gd name="T11" fmla="*/ 381 w 381"/>
                  <a:gd name="T12" fmla="*/ 274 h 2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96" name="Line 185"/>
              <p:cNvSpPr>
                <a:spLocks noChangeShapeType="1"/>
              </p:cNvSpPr>
              <p:nvPr/>
            </p:nvSpPr>
            <p:spPr bwMode="auto">
              <a:xfrm flipH="1">
                <a:off x="470" y="2270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7197" name="Picture 186" descr="tv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7124" name="Text Box 204"/>
          <p:cNvSpPr txBox="1">
            <a:spLocks noChangeArrowheads="1"/>
          </p:cNvSpPr>
          <p:nvPr/>
        </p:nvSpPr>
        <p:spPr bwMode="auto">
          <a:xfrm>
            <a:off x="5854700" y="15414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969696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47125" name="Line 205"/>
          <p:cNvSpPr>
            <a:spLocks noChangeShapeType="1"/>
          </p:cNvSpPr>
          <p:nvPr/>
        </p:nvSpPr>
        <p:spPr bwMode="auto">
          <a:xfrm flipH="1">
            <a:off x="4835526" y="1882776"/>
            <a:ext cx="3175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6" name="Line 206"/>
          <p:cNvSpPr>
            <a:spLocks noChangeShapeType="1"/>
          </p:cNvSpPr>
          <p:nvPr/>
        </p:nvSpPr>
        <p:spPr bwMode="auto">
          <a:xfrm flipH="1">
            <a:off x="5740401" y="1882776"/>
            <a:ext cx="3175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7" name="Line 207"/>
          <p:cNvSpPr>
            <a:spLocks noChangeShapeType="1"/>
          </p:cNvSpPr>
          <p:nvPr/>
        </p:nvSpPr>
        <p:spPr bwMode="auto">
          <a:xfrm flipH="1">
            <a:off x="6877051" y="1882776"/>
            <a:ext cx="3175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8" name="Freeform 208"/>
          <p:cNvSpPr>
            <a:spLocks/>
          </p:cNvSpPr>
          <p:nvPr/>
        </p:nvSpPr>
        <p:spPr bwMode="auto">
          <a:xfrm>
            <a:off x="5826125" y="2219325"/>
            <a:ext cx="127000" cy="476250"/>
          </a:xfrm>
          <a:custGeom>
            <a:avLst/>
            <a:gdLst>
              <a:gd name="T0" fmla="*/ 0 w 80"/>
              <a:gd name="T1" fmla="*/ 2147483646 h 300"/>
              <a:gd name="T2" fmla="*/ 2147483646 w 80"/>
              <a:gd name="T3" fmla="*/ 2147483646 h 300"/>
              <a:gd name="T4" fmla="*/ 2147483646 w 80"/>
              <a:gd name="T5" fmla="*/ 0 h 300"/>
              <a:gd name="T6" fmla="*/ 0 60000 65536"/>
              <a:gd name="T7" fmla="*/ 0 60000 65536"/>
              <a:gd name="T8" fmla="*/ 0 60000 65536"/>
              <a:gd name="T9" fmla="*/ 0 w 80"/>
              <a:gd name="T10" fmla="*/ 0 h 300"/>
              <a:gd name="T11" fmla="*/ 80 w 80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" h="300">
                <a:moveTo>
                  <a:pt x="0" y="300"/>
                </a:moveTo>
                <a:lnTo>
                  <a:pt x="80" y="300"/>
                </a:lnTo>
                <a:lnTo>
                  <a:pt x="8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9" name="Freeform 209"/>
          <p:cNvSpPr>
            <a:spLocks/>
          </p:cNvSpPr>
          <p:nvPr/>
        </p:nvSpPr>
        <p:spPr bwMode="auto">
          <a:xfrm>
            <a:off x="4959350" y="2212975"/>
            <a:ext cx="127000" cy="476250"/>
          </a:xfrm>
          <a:custGeom>
            <a:avLst/>
            <a:gdLst>
              <a:gd name="T0" fmla="*/ 0 w 80"/>
              <a:gd name="T1" fmla="*/ 2147483646 h 300"/>
              <a:gd name="T2" fmla="*/ 2147483646 w 80"/>
              <a:gd name="T3" fmla="*/ 2147483646 h 300"/>
              <a:gd name="T4" fmla="*/ 2147483646 w 80"/>
              <a:gd name="T5" fmla="*/ 0 h 300"/>
              <a:gd name="T6" fmla="*/ 0 60000 65536"/>
              <a:gd name="T7" fmla="*/ 0 60000 65536"/>
              <a:gd name="T8" fmla="*/ 0 60000 65536"/>
              <a:gd name="T9" fmla="*/ 0 w 80"/>
              <a:gd name="T10" fmla="*/ 0 h 300"/>
              <a:gd name="T11" fmla="*/ 80 w 80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" h="300">
                <a:moveTo>
                  <a:pt x="0" y="300"/>
                </a:moveTo>
                <a:lnTo>
                  <a:pt x="80" y="300"/>
                </a:lnTo>
                <a:lnTo>
                  <a:pt x="8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0" name="Rectangle 44"/>
          <p:cNvSpPr>
            <a:spLocks noChangeArrowheads="1"/>
          </p:cNvSpPr>
          <p:nvPr/>
        </p:nvSpPr>
        <p:spPr bwMode="auto">
          <a:xfrm>
            <a:off x="7170739" y="1787525"/>
            <a:ext cx="955675" cy="7000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7131" name="Text Box 45"/>
          <p:cNvSpPr txBox="1">
            <a:spLocks noChangeArrowheads="1"/>
          </p:cNvSpPr>
          <p:nvPr/>
        </p:nvSpPr>
        <p:spPr bwMode="auto">
          <a:xfrm>
            <a:off x="6681789" y="1250950"/>
            <a:ext cx="19256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cable headend</a:t>
            </a:r>
          </a:p>
        </p:txBody>
      </p:sp>
      <p:sp>
        <p:nvSpPr>
          <p:cNvPr id="47132" name="Freeform 216"/>
          <p:cNvSpPr>
            <a:spLocks/>
          </p:cNvSpPr>
          <p:nvPr/>
        </p:nvSpPr>
        <p:spPr bwMode="auto">
          <a:xfrm>
            <a:off x="7427913" y="1970089"/>
            <a:ext cx="330200" cy="454025"/>
          </a:xfrm>
          <a:custGeom>
            <a:avLst/>
            <a:gdLst>
              <a:gd name="T0" fmla="*/ 0 w 318"/>
              <a:gd name="T1" fmla="*/ 2147483646 h 412"/>
              <a:gd name="T2" fmla="*/ 2147483646 w 318"/>
              <a:gd name="T3" fmla="*/ 2147483646 h 412"/>
              <a:gd name="T4" fmla="*/ 2147483646 w 318"/>
              <a:gd name="T5" fmla="*/ 0 h 412"/>
              <a:gd name="T6" fmla="*/ 2147483646 w 318"/>
              <a:gd name="T7" fmla="*/ 2147483646 h 412"/>
              <a:gd name="T8" fmla="*/ 2147483646 w 318"/>
              <a:gd name="T9" fmla="*/ 2147483646 h 412"/>
              <a:gd name="T10" fmla="*/ 2147483646 w 318"/>
              <a:gd name="T11" fmla="*/ 2147483646 h 412"/>
              <a:gd name="T12" fmla="*/ 2147483646 w 318"/>
              <a:gd name="T13" fmla="*/ 2147483646 h 412"/>
              <a:gd name="T14" fmla="*/ 2147483646 w 318"/>
              <a:gd name="T15" fmla="*/ 2147483646 h 412"/>
              <a:gd name="T16" fmla="*/ 0 w 318"/>
              <a:gd name="T17" fmla="*/ 2147483646 h 4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8"/>
              <a:gd name="T28" fmla="*/ 0 h 412"/>
              <a:gd name="T29" fmla="*/ 318 w 318"/>
              <a:gd name="T30" fmla="*/ 412 h 4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8" h="412">
                <a:moveTo>
                  <a:pt x="0" y="412"/>
                </a:moveTo>
                <a:lnTo>
                  <a:pt x="3" y="1"/>
                </a:lnTo>
                <a:lnTo>
                  <a:pt x="74" y="0"/>
                </a:lnTo>
                <a:lnTo>
                  <a:pt x="254" y="111"/>
                </a:lnTo>
                <a:lnTo>
                  <a:pt x="318" y="115"/>
                </a:lnTo>
                <a:lnTo>
                  <a:pt x="318" y="308"/>
                </a:lnTo>
                <a:lnTo>
                  <a:pt x="246" y="308"/>
                </a:lnTo>
                <a:lnTo>
                  <a:pt x="74" y="412"/>
                </a:lnTo>
                <a:lnTo>
                  <a:pt x="0" y="4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3" name="Freeform 217"/>
          <p:cNvSpPr>
            <a:spLocks/>
          </p:cNvSpPr>
          <p:nvPr/>
        </p:nvSpPr>
        <p:spPr bwMode="auto">
          <a:xfrm>
            <a:off x="7429501" y="1905000"/>
            <a:ext cx="366713" cy="406400"/>
          </a:xfrm>
          <a:custGeom>
            <a:avLst/>
            <a:gdLst>
              <a:gd name="T0" fmla="*/ 0 w 353"/>
              <a:gd name="T1" fmla="*/ 2147483646 h 369"/>
              <a:gd name="T2" fmla="*/ 2147483646 w 353"/>
              <a:gd name="T3" fmla="*/ 0 h 369"/>
              <a:gd name="T4" fmla="*/ 2147483646 w 353"/>
              <a:gd name="T5" fmla="*/ 0 h 369"/>
              <a:gd name="T6" fmla="*/ 2147483646 w 353"/>
              <a:gd name="T7" fmla="*/ 2147483646 h 369"/>
              <a:gd name="T8" fmla="*/ 2147483646 w 353"/>
              <a:gd name="T9" fmla="*/ 2147483646 h 369"/>
              <a:gd name="T10" fmla="*/ 2147483646 w 353"/>
              <a:gd name="T11" fmla="*/ 2147483646 h 369"/>
              <a:gd name="T12" fmla="*/ 2147483646 w 353"/>
              <a:gd name="T13" fmla="*/ 2147483646 h 369"/>
              <a:gd name="T14" fmla="*/ 2147483646 w 353"/>
              <a:gd name="T15" fmla="*/ 2147483646 h 369"/>
              <a:gd name="T16" fmla="*/ 2147483646 w 353"/>
              <a:gd name="T17" fmla="*/ 2147483646 h 369"/>
              <a:gd name="T18" fmla="*/ 2147483646 w 353"/>
              <a:gd name="T19" fmla="*/ 2147483646 h 369"/>
              <a:gd name="T20" fmla="*/ 0 w 353"/>
              <a:gd name="T21" fmla="*/ 2147483646 h 36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53"/>
              <a:gd name="T34" fmla="*/ 0 h 369"/>
              <a:gd name="T35" fmla="*/ 353 w 353"/>
              <a:gd name="T36" fmla="*/ 369 h 36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53" h="369">
                <a:moveTo>
                  <a:pt x="0" y="59"/>
                </a:moveTo>
                <a:lnTo>
                  <a:pt x="32" y="0"/>
                </a:lnTo>
                <a:lnTo>
                  <a:pt x="105" y="0"/>
                </a:lnTo>
                <a:lnTo>
                  <a:pt x="276" y="113"/>
                </a:lnTo>
                <a:lnTo>
                  <a:pt x="353" y="113"/>
                </a:lnTo>
                <a:lnTo>
                  <a:pt x="353" y="315"/>
                </a:lnTo>
                <a:lnTo>
                  <a:pt x="318" y="369"/>
                </a:lnTo>
                <a:lnTo>
                  <a:pt x="315" y="173"/>
                </a:lnTo>
                <a:lnTo>
                  <a:pt x="254" y="173"/>
                </a:lnTo>
                <a:lnTo>
                  <a:pt x="75" y="60"/>
                </a:lnTo>
                <a:lnTo>
                  <a:pt x="0" y="59"/>
                </a:ln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4" name="Line 218"/>
          <p:cNvSpPr>
            <a:spLocks noChangeShapeType="1"/>
          </p:cNvSpPr>
          <p:nvPr/>
        </p:nvSpPr>
        <p:spPr bwMode="auto">
          <a:xfrm flipH="1">
            <a:off x="7754939" y="2028826"/>
            <a:ext cx="34925" cy="68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5" name="Line 219"/>
          <p:cNvSpPr>
            <a:spLocks noChangeShapeType="1"/>
          </p:cNvSpPr>
          <p:nvPr/>
        </p:nvSpPr>
        <p:spPr bwMode="auto">
          <a:xfrm>
            <a:off x="7456489" y="2200275"/>
            <a:ext cx="268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6" name="Freeform 220"/>
          <p:cNvSpPr>
            <a:spLocks/>
          </p:cNvSpPr>
          <p:nvPr/>
        </p:nvSpPr>
        <p:spPr bwMode="auto">
          <a:xfrm>
            <a:off x="7450139" y="2024064"/>
            <a:ext cx="274637" cy="115887"/>
          </a:xfrm>
          <a:custGeom>
            <a:avLst/>
            <a:gdLst>
              <a:gd name="T0" fmla="*/ 0 w 264"/>
              <a:gd name="T1" fmla="*/ 0 h 105"/>
              <a:gd name="T2" fmla="*/ 2147483646 w 264"/>
              <a:gd name="T3" fmla="*/ 0 h 105"/>
              <a:gd name="T4" fmla="*/ 2147483646 w 264"/>
              <a:gd name="T5" fmla="*/ 2147483646 h 105"/>
              <a:gd name="T6" fmla="*/ 2147483646 w 264"/>
              <a:gd name="T7" fmla="*/ 2147483646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105"/>
              <a:gd name="T14" fmla="*/ 264 w 264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105">
                <a:moveTo>
                  <a:pt x="0" y="0"/>
                </a:moveTo>
                <a:lnTo>
                  <a:pt x="52" y="0"/>
                </a:lnTo>
                <a:lnTo>
                  <a:pt x="207" y="105"/>
                </a:lnTo>
                <a:lnTo>
                  <a:pt x="264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7" name="Freeform 221"/>
          <p:cNvSpPr>
            <a:spLocks/>
          </p:cNvSpPr>
          <p:nvPr/>
        </p:nvSpPr>
        <p:spPr bwMode="auto">
          <a:xfrm flipV="1">
            <a:off x="7450139" y="2260600"/>
            <a:ext cx="274637" cy="114300"/>
          </a:xfrm>
          <a:custGeom>
            <a:avLst/>
            <a:gdLst>
              <a:gd name="T0" fmla="*/ 0 w 264"/>
              <a:gd name="T1" fmla="*/ 0 h 105"/>
              <a:gd name="T2" fmla="*/ 2147483646 w 264"/>
              <a:gd name="T3" fmla="*/ 0 h 105"/>
              <a:gd name="T4" fmla="*/ 2147483646 w 264"/>
              <a:gd name="T5" fmla="*/ 2147483646 h 105"/>
              <a:gd name="T6" fmla="*/ 2147483646 w 264"/>
              <a:gd name="T7" fmla="*/ 2147483646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105"/>
              <a:gd name="T14" fmla="*/ 264 w 264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105">
                <a:moveTo>
                  <a:pt x="0" y="0"/>
                </a:moveTo>
                <a:lnTo>
                  <a:pt x="52" y="0"/>
                </a:lnTo>
                <a:lnTo>
                  <a:pt x="207" y="105"/>
                </a:lnTo>
                <a:lnTo>
                  <a:pt x="264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8" name="AutoShape 225"/>
          <p:cNvSpPr>
            <a:spLocks noChangeArrowheads="1"/>
          </p:cNvSpPr>
          <p:nvPr/>
        </p:nvSpPr>
        <p:spPr bwMode="auto">
          <a:xfrm>
            <a:off x="7031038" y="1524000"/>
            <a:ext cx="1206500" cy="26193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18" name="Group 37"/>
          <p:cNvGrpSpPr>
            <a:grpSpLocks/>
          </p:cNvGrpSpPr>
          <p:nvPr/>
        </p:nvGrpSpPr>
        <p:grpSpPr bwMode="auto">
          <a:xfrm>
            <a:off x="4941888" y="3186113"/>
            <a:ext cx="2043112" cy="958850"/>
            <a:chOff x="2505" y="826"/>
            <a:chExt cx="1287" cy="604"/>
          </a:xfrm>
        </p:grpSpPr>
        <p:sp>
          <p:nvSpPr>
            <p:cNvPr id="47184" name="Line 38"/>
            <p:cNvSpPr>
              <a:spLocks noChangeShapeType="1"/>
            </p:cNvSpPr>
            <p:nvPr/>
          </p:nvSpPr>
          <p:spPr bwMode="auto">
            <a:xfrm flipH="1">
              <a:off x="2505" y="1115"/>
              <a:ext cx="128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85" name="Freeform 39"/>
            <p:cNvSpPr>
              <a:spLocks/>
            </p:cNvSpPr>
            <p:nvPr/>
          </p:nvSpPr>
          <p:spPr bwMode="auto">
            <a:xfrm>
              <a:off x="2548" y="826"/>
              <a:ext cx="562" cy="266"/>
            </a:xfrm>
            <a:custGeom>
              <a:avLst/>
              <a:gdLst>
                <a:gd name="T0" fmla="*/ 4 w 562"/>
                <a:gd name="T1" fmla="*/ 264 h 266"/>
                <a:gd name="T2" fmla="*/ 52 w 562"/>
                <a:gd name="T3" fmla="*/ 6 h 266"/>
                <a:gd name="T4" fmla="*/ 108 w 562"/>
                <a:gd name="T5" fmla="*/ 266 h 266"/>
                <a:gd name="T6" fmla="*/ 174 w 562"/>
                <a:gd name="T7" fmla="*/ 0 h 266"/>
                <a:gd name="T8" fmla="*/ 228 w 562"/>
                <a:gd name="T9" fmla="*/ 264 h 266"/>
                <a:gd name="T10" fmla="*/ 288 w 562"/>
                <a:gd name="T11" fmla="*/ 8 h 266"/>
                <a:gd name="T12" fmla="*/ 354 w 562"/>
                <a:gd name="T13" fmla="*/ 266 h 266"/>
                <a:gd name="T14" fmla="*/ 402 w 562"/>
                <a:gd name="T15" fmla="*/ 8 h 266"/>
                <a:gd name="T16" fmla="*/ 464 w 562"/>
                <a:gd name="T17" fmla="*/ 264 h 266"/>
                <a:gd name="T18" fmla="*/ 506 w 562"/>
                <a:gd name="T19" fmla="*/ 6 h 266"/>
                <a:gd name="T20" fmla="*/ 556 w 562"/>
                <a:gd name="T21" fmla="*/ 266 h 26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62"/>
                <a:gd name="T34" fmla="*/ 0 h 266"/>
                <a:gd name="T35" fmla="*/ 562 w 562"/>
                <a:gd name="T36" fmla="*/ 266 h 26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62" h="266">
                  <a:moveTo>
                    <a:pt x="4" y="264"/>
                  </a:moveTo>
                  <a:cubicBezTo>
                    <a:pt x="4" y="212"/>
                    <a:pt x="0" y="4"/>
                    <a:pt x="52" y="6"/>
                  </a:cubicBezTo>
                  <a:cubicBezTo>
                    <a:pt x="106" y="4"/>
                    <a:pt x="58" y="266"/>
                    <a:pt x="108" y="266"/>
                  </a:cubicBezTo>
                  <a:cubicBezTo>
                    <a:pt x="158" y="266"/>
                    <a:pt x="126" y="0"/>
                    <a:pt x="174" y="0"/>
                  </a:cubicBezTo>
                  <a:cubicBezTo>
                    <a:pt x="222" y="0"/>
                    <a:pt x="184" y="266"/>
                    <a:pt x="228" y="264"/>
                  </a:cubicBezTo>
                  <a:cubicBezTo>
                    <a:pt x="272" y="262"/>
                    <a:pt x="244" y="8"/>
                    <a:pt x="288" y="8"/>
                  </a:cubicBezTo>
                  <a:cubicBezTo>
                    <a:pt x="332" y="8"/>
                    <a:pt x="304" y="266"/>
                    <a:pt x="354" y="266"/>
                  </a:cubicBezTo>
                  <a:cubicBezTo>
                    <a:pt x="404" y="266"/>
                    <a:pt x="336" y="8"/>
                    <a:pt x="402" y="8"/>
                  </a:cubicBezTo>
                  <a:cubicBezTo>
                    <a:pt x="468" y="8"/>
                    <a:pt x="416" y="266"/>
                    <a:pt x="464" y="264"/>
                  </a:cubicBezTo>
                  <a:cubicBezTo>
                    <a:pt x="512" y="262"/>
                    <a:pt x="450" y="4"/>
                    <a:pt x="506" y="6"/>
                  </a:cubicBezTo>
                  <a:cubicBezTo>
                    <a:pt x="562" y="8"/>
                    <a:pt x="546" y="192"/>
                    <a:pt x="556" y="2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86" name="Freeform 40"/>
            <p:cNvSpPr>
              <a:spLocks/>
            </p:cNvSpPr>
            <p:nvPr/>
          </p:nvSpPr>
          <p:spPr bwMode="auto">
            <a:xfrm>
              <a:off x="3523" y="830"/>
              <a:ext cx="269" cy="266"/>
            </a:xfrm>
            <a:custGeom>
              <a:avLst/>
              <a:gdLst>
                <a:gd name="T0" fmla="*/ 0 w 562"/>
                <a:gd name="T1" fmla="*/ 264 h 266"/>
                <a:gd name="T2" fmla="*/ 0 w 562"/>
                <a:gd name="T3" fmla="*/ 6 h 266"/>
                <a:gd name="T4" fmla="*/ 0 w 562"/>
                <a:gd name="T5" fmla="*/ 266 h 266"/>
                <a:gd name="T6" fmla="*/ 0 w 562"/>
                <a:gd name="T7" fmla="*/ 0 h 266"/>
                <a:gd name="T8" fmla="*/ 0 w 562"/>
                <a:gd name="T9" fmla="*/ 264 h 266"/>
                <a:gd name="T10" fmla="*/ 0 w 562"/>
                <a:gd name="T11" fmla="*/ 8 h 266"/>
                <a:gd name="T12" fmla="*/ 0 w 562"/>
                <a:gd name="T13" fmla="*/ 266 h 266"/>
                <a:gd name="T14" fmla="*/ 0 w 562"/>
                <a:gd name="T15" fmla="*/ 8 h 266"/>
                <a:gd name="T16" fmla="*/ 0 w 562"/>
                <a:gd name="T17" fmla="*/ 264 h 266"/>
                <a:gd name="T18" fmla="*/ 0 w 562"/>
                <a:gd name="T19" fmla="*/ 6 h 266"/>
                <a:gd name="T20" fmla="*/ 0 w 562"/>
                <a:gd name="T21" fmla="*/ 266 h 26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62"/>
                <a:gd name="T34" fmla="*/ 0 h 266"/>
                <a:gd name="T35" fmla="*/ 562 w 562"/>
                <a:gd name="T36" fmla="*/ 266 h 26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62" h="266">
                  <a:moveTo>
                    <a:pt x="4" y="264"/>
                  </a:moveTo>
                  <a:cubicBezTo>
                    <a:pt x="4" y="212"/>
                    <a:pt x="0" y="4"/>
                    <a:pt x="52" y="6"/>
                  </a:cubicBezTo>
                  <a:cubicBezTo>
                    <a:pt x="106" y="4"/>
                    <a:pt x="58" y="266"/>
                    <a:pt x="108" y="266"/>
                  </a:cubicBezTo>
                  <a:cubicBezTo>
                    <a:pt x="158" y="266"/>
                    <a:pt x="126" y="0"/>
                    <a:pt x="174" y="0"/>
                  </a:cubicBezTo>
                  <a:cubicBezTo>
                    <a:pt x="222" y="0"/>
                    <a:pt x="184" y="266"/>
                    <a:pt x="228" y="264"/>
                  </a:cubicBezTo>
                  <a:cubicBezTo>
                    <a:pt x="272" y="262"/>
                    <a:pt x="244" y="8"/>
                    <a:pt x="288" y="8"/>
                  </a:cubicBezTo>
                  <a:cubicBezTo>
                    <a:pt x="332" y="8"/>
                    <a:pt x="304" y="266"/>
                    <a:pt x="354" y="266"/>
                  </a:cubicBezTo>
                  <a:cubicBezTo>
                    <a:pt x="404" y="266"/>
                    <a:pt x="336" y="8"/>
                    <a:pt x="402" y="8"/>
                  </a:cubicBezTo>
                  <a:cubicBezTo>
                    <a:pt x="468" y="8"/>
                    <a:pt x="416" y="266"/>
                    <a:pt x="464" y="264"/>
                  </a:cubicBezTo>
                  <a:cubicBezTo>
                    <a:pt x="512" y="262"/>
                    <a:pt x="450" y="4"/>
                    <a:pt x="506" y="6"/>
                  </a:cubicBezTo>
                  <a:cubicBezTo>
                    <a:pt x="562" y="8"/>
                    <a:pt x="546" y="192"/>
                    <a:pt x="556" y="2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87" name="Line 41"/>
            <p:cNvSpPr>
              <a:spLocks noChangeShapeType="1"/>
            </p:cNvSpPr>
            <p:nvPr/>
          </p:nvSpPr>
          <p:spPr bwMode="auto">
            <a:xfrm flipH="1">
              <a:off x="3433" y="1137"/>
              <a:ext cx="128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42"/>
          <p:cNvGrpSpPr>
            <a:grpSpLocks/>
          </p:cNvGrpSpPr>
          <p:nvPr/>
        </p:nvGrpSpPr>
        <p:grpSpPr bwMode="auto">
          <a:xfrm>
            <a:off x="4232276" y="3343275"/>
            <a:ext cx="3021013" cy="2114550"/>
            <a:chOff x="2606" y="951"/>
            <a:chExt cx="1903" cy="1332"/>
          </a:xfrm>
        </p:grpSpPr>
        <p:sp>
          <p:nvSpPr>
            <p:cNvPr id="47154" name="Text Box 43"/>
            <p:cNvSpPr txBox="1">
              <a:spLocks noChangeArrowheads="1"/>
            </p:cNvSpPr>
            <p:nvPr/>
          </p:nvSpPr>
          <p:spPr bwMode="auto">
            <a:xfrm>
              <a:off x="3378" y="2071"/>
              <a:ext cx="65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Channels</a:t>
              </a:r>
            </a:p>
          </p:txBody>
        </p:sp>
        <p:sp>
          <p:nvSpPr>
            <p:cNvPr id="47155" name="Line 44"/>
            <p:cNvSpPr>
              <a:spLocks noChangeShapeType="1"/>
            </p:cNvSpPr>
            <p:nvPr/>
          </p:nvSpPr>
          <p:spPr bwMode="auto">
            <a:xfrm>
              <a:off x="2994" y="951"/>
              <a:ext cx="0" cy="9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6" name="Line 45"/>
            <p:cNvSpPr>
              <a:spLocks noChangeShapeType="1"/>
            </p:cNvSpPr>
            <p:nvPr/>
          </p:nvSpPr>
          <p:spPr bwMode="auto">
            <a:xfrm flipV="1">
              <a:off x="2988" y="1935"/>
              <a:ext cx="1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7" name="Text Box 46"/>
            <p:cNvSpPr txBox="1">
              <a:spLocks noChangeArrowheads="1"/>
            </p:cNvSpPr>
            <p:nvPr/>
          </p:nvSpPr>
          <p:spPr bwMode="auto">
            <a:xfrm>
              <a:off x="2978" y="1408"/>
              <a:ext cx="178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V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I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D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E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47158" name="Line 47"/>
            <p:cNvSpPr>
              <a:spLocks noChangeShapeType="1"/>
            </p:cNvSpPr>
            <p:nvPr/>
          </p:nvSpPr>
          <p:spPr bwMode="auto">
            <a:xfrm>
              <a:off x="3150" y="18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9" name="Text Box 48"/>
            <p:cNvSpPr txBox="1">
              <a:spLocks noChangeArrowheads="1"/>
            </p:cNvSpPr>
            <p:nvPr/>
          </p:nvSpPr>
          <p:spPr bwMode="auto">
            <a:xfrm>
              <a:off x="3152" y="1408"/>
              <a:ext cx="178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V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I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D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E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47160" name="Text Box 49"/>
            <p:cNvSpPr txBox="1">
              <a:spLocks noChangeArrowheads="1"/>
            </p:cNvSpPr>
            <p:nvPr/>
          </p:nvSpPr>
          <p:spPr bwMode="auto">
            <a:xfrm>
              <a:off x="3338" y="1408"/>
              <a:ext cx="178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V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I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D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E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47161" name="Text Box 50"/>
            <p:cNvSpPr txBox="1">
              <a:spLocks noChangeArrowheads="1"/>
            </p:cNvSpPr>
            <p:nvPr/>
          </p:nvSpPr>
          <p:spPr bwMode="auto">
            <a:xfrm>
              <a:off x="3524" y="1408"/>
              <a:ext cx="178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V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I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D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E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47162" name="Text Box 51"/>
            <p:cNvSpPr txBox="1">
              <a:spLocks noChangeArrowheads="1"/>
            </p:cNvSpPr>
            <p:nvPr/>
          </p:nvSpPr>
          <p:spPr bwMode="auto">
            <a:xfrm>
              <a:off x="3710" y="1408"/>
              <a:ext cx="178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V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I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D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E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47163" name="Text Box 52"/>
            <p:cNvSpPr txBox="1">
              <a:spLocks noChangeArrowheads="1"/>
            </p:cNvSpPr>
            <p:nvPr/>
          </p:nvSpPr>
          <p:spPr bwMode="auto">
            <a:xfrm>
              <a:off x="3896" y="1408"/>
              <a:ext cx="178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V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I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D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E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47164" name="Text Box 53"/>
            <p:cNvSpPr txBox="1">
              <a:spLocks noChangeArrowheads="1"/>
            </p:cNvSpPr>
            <p:nvPr/>
          </p:nvSpPr>
          <p:spPr bwMode="auto">
            <a:xfrm>
              <a:off x="4058" y="1402"/>
              <a:ext cx="174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Arial" panose="020B0604020202020204" pitchFamily="34" charset="0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D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A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T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47165" name="Text Box 54"/>
            <p:cNvSpPr txBox="1">
              <a:spLocks noChangeArrowheads="1"/>
            </p:cNvSpPr>
            <p:nvPr/>
          </p:nvSpPr>
          <p:spPr bwMode="auto">
            <a:xfrm>
              <a:off x="4202" y="1402"/>
              <a:ext cx="174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Arial" panose="020B0604020202020204" pitchFamily="34" charset="0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D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A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T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47166" name="Text Box 55"/>
            <p:cNvSpPr txBox="1">
              <a:spLocks noChangeArrowheads="1"/>
            </p:cNvSpPr>
            <p:nvPr/>
          </p:nvSpPr>
          <p:spPr bwMode="auto">
            <a:xfrm>
              <a:off x="4330" y="1114"/>
              <a:ext cx="178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Arial" panose="020B0604020202020204" pitchFamily="34" charset="0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C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O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N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T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R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O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L</a:t>
              </a:r>
            </a:p>
          </p:txBody>
        </p:sp>
        <p:sp>
          <p:nvSpPr>
            <p:cNvPr id="47167" name="Line 56"/>
            <p:cNvSpPr>
              <a:spLocks noChangeShapeType="1"/>
            </p:cNvSpPr>
            <p:nvPr/>
          </p:nvSpPr>
          <p:spPr bwMode="auto">
            <a:xfrm>
              <a:off x="3334" y="18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8" name="Line 57"/>
            <p:cNvSpPr>
              <a:spLocks noChangeShapeType="1"/>
            </p:cNvSpPr>
            <p:nvPr/>
          </p:nvSpPr>
          <p:spPr bwMode="auto">
            <a:xfrm>
              <a:off x="3514" y="18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9" name="Line 58"/>
            <p:cNvSpPr>
              <a:spLocks noChangeShapeType="1"/>
            </p:cNvSpPr>
            <p:nvPr/>
          </p:nvSpPr>
          <p:spPr bwMode="auto">
            <a:xfrm>
              <a:off x="3698" y="18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0" name="Line 59"/>
            <p:cNvSpPr>
              <a:spLocks noChangeShapeType="1"/>
            </p:cNvSpPr>
            <p:nvPr/>
          </p:nvSpPr>
          <p:spPr bwMode="auto">
            <a:xfrm>
              <a:off x="3886" y="18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1" name="Line 60"/>
            <p:cNvSpPr>
              <a:spLocks noChangeShapeType="1"/>
            </p:cNvSpPr>
            <p:nvPr/>
          </p:nvSpPr>
          <p:spPr bwMode="auto">
            <a:xfrm>
              <a:off x="4062" y="187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2" name="Line 61"/>
            <p:cNvSpPr>
              <a:spLocks noChangeShapeType="1"/>
            </p:cNvSpPr>
            <p:nvPr/>
          </p:nvSpPr>
          <p:spPr bwMode="auto">
            <a:xfrm>
              <a:off x="4218" y="186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3" name="Line 62"/>
            <p:cNvSpPr>
              <a:spLocks noChangeShapeType="1"/>
            </p:cNvSpPr>
            <p:nvPr/>
          </p:nvSpPr>
          <p:spPr bwMode="auto">
            <a:xfrm>
              <a:off x="4362" y="185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4" name="Text Box 63"/>
            <p:cNvSpPr txBox="1">
              <a:spLocks noChangeArrowheads="1"/>
            </p:cNvSpPr>
            <p:nvPr/>
          </p:nvSpPr>
          <p:spPr bwMode="auto">
            <a:xfrm>
              <a:off x="2985" y="1960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7175" name="Text Box 64"/>
            <p:cNvSpPr txBox="1">
              <a:spLocks noChangeArrowheads="1"/>
            </p:cNvSpPr>
            <p:nvPr/>
          </p:nvSpPr>
          <p:spPr bwMode="auto">
            <a:xfrm>
              <a:off x="3153" y="1960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7176" name="Text Box 65"/>
            <p:cNvSpPr txBox="1">
              <a:spLocks noChangeArrowheads="1"/>
            </p:cNvSpPr>
            <p:nvPr/>
          </p:nvSpPr>
          <p:spPr bwMode="auto">
            <a:xfrm>
              <a:off x="3345" y="1960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7177" name="Text Box 66"/>
            <p:cNvSpPr txBox="1">
              <a:spLocks noChangeArrowheads="1"/>
            </p:cNvSpPr>
            <p:nvPr/>
          </p:nvSpPr>
          <p:spPr bwMode="auto">
            <a:xfrm>
              <a:off x="3517" y="1960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7178" name="Text Box 67"/>
            <p:cNvSpPr txBox="1">
              <a:spLocks noChangeArrowheads="1"/>
            </p:cNvSpPr>
            <p:nvPr/>
          </p:nvSpPr>
          <p:spPr bwMode="auto">
            <a:xfrm>
              <a:off x="3705" y="1956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7179" name="Text Box 68"/>
            <p:cNvSpPr txBox="1">
              <a:spLocks noChangeArrowheads="1"/>
            </p:cNvSpPr>
            <p:nvPr/>
          </p:nvSpPr>
          <p:spPr bwMode="auto">
            <a:xfrm>
              <a:off x="3893" y="1956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47180" name="Text Box 69"/>
            <p:cNvSpPr txBox="1">
              <a:spLocks noChangeArrowheads="1"/>
            </p:cNvSpPr>
            <p:nvPr/>
          </p:nvSpPr>
          <p:spPr bwMode="auto">
            <a:xfrm>
              <a:off x="4057" y="1956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47181" name="Text Box 70"/>
            <p:cNvSpPr txBox="1">
              <a:spLocks noChangeArrowheads="1"/>
            </p:cNvSpPr>
            <p:nvPr/>
          </p:nvSpPr>
          <p:spPr bwMode="auto">
            <a:xfrm>
              <a:off x="4205" y="1956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47182" name="Text Box 71"/>
            <p:cNvSpPr txBox="1">
              <a:spLocks noChangeArrowheads="1"/>
            </p:cNvSpPr>
            <p:nvPr/>
          </p:nvSpPr>
          <p:spPr bwMode="auto">
            <a:xfrm>
              <a:off x="4349" y="1956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47183" name="Freeform 72"/>
            <p:cNvSpPr>
              <a:spLocks/>
            </p:cNvSpPr>
            <p:nvPr/>
          </p:nvSpPr>
          <p:spPr bwMode="auto">
            <a:xfrm>
              <a:off x="2606" y="969"/>
              <a:ext cx="375" cy="969"/>
            </a:xfrm>
            <a:custGeom>
              <a:avLst/>
              <a:gdLst>
                <a:gd name="T0" fmla="*/ 375 w 375"/>
                <a:gd name="T1" fmla="*/ 0 h 969"/>
                <a:gd name="T2" fmla="*/ 0 w 375"/>
                <a:gd name="T3" fmla="*/ 485 h 969"/>
                <a:gd name="T4" fmla="*/ 375 w 375"/>
                <a:gd name="T5" fmla="*/ 969 h 969"/>
                <a:gd name="T6" fmla="*/ 375 w 375"/>
                <a:gd name="T7" fmla="*/ 0 h 9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5"/>
                <a:gd name="T13" fmla="*/ 0 h 969"/>
                <a:gd name="T14" fmla="*/ 375 w 375"/>
                <a:gd name="T15" fmla="*/ 969 h 9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5" h="969">
                  <a:moveTo>
                    <a:pt x="375" y="0"/>
                  </a:moveTo>
                  <a:lnTo>
                    <a:pt x="0" y="485"/>
                  </a:lnTo>
                  <a:lnTo>
                    <a:pt x="375" y="969"/>
                  </a:lnTo>
                  <a:lnTo>
                    <a:pt x="37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73"/>
          <p:cNvGrpSpPr>
            <a:grpSpLocks/>
          </p:cNvGrpSpPr>
          <p:nvPr/>
        </p:nvGrpSpPr>
        <p:grpSpPr bwMode="auto">
          <a:xfrm flipV="1">
            <a:off x="2563814" y="2238376"/>
            <a:ext cx="1666875" cy="2062163"/>
            <a:chOff x="1511" y="1371"/>
            <a:chExt cx="1050" cy="1299"/>
          </a:xfrm>
        </p:grpSpPr>
        <p:grpSp>
          <p:nvGrpSpPr>
            <p:cNvPr id="47148" name="Group 74"/>
            <p:cNvGrpSpPr>
              <a:grpSpLocks/>
            </p:cNvGrpSpPr>
            <p:nvPr/>
          </p:nvGrpSpPr>
          <p:grpSpPr bwMode="auto">
            <a:xfrm>
              <a:off x="1511" y="1371"/>
              <a:ext cx="1050" cy="198"/>
              <a:chOff x="1614" y="1494"/>
              <a:chExt cx="1050" cy="198"/>
            </a:xfrm>
          </p:grpSpPr>
          <p:sp>
            <p:nvSpPr>
              <p:cNvPr id="47150" name="Rectangle 75"/>
              <p:cNvSpPr>
                <a:spLocks noChangeArrowheads="1"/>
              </p:cNvSpPr>
              <p:nvPr/>
            </p:nvSpPr>
            <p:spPr bwMode="auto">
              <a:xfrm>
                <a:off x="2358" y="1500"/>
                <a:ext cx="168" cy="17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596" name="Freeform 76"/>
              <p:cNvSpPr>
                <a:spLocks/>
              </p:cNvSpPr>
              <p:nvPr/>
            </p:nvSpPr>
            <p:spPr bwMode="auto">
              <a:xfrm>
                <a:off x="1614" y="1494"/>
                <a:ext cx="896" cy="198"/>
              </a:xfrm>
              <a:custGeom>
                <a:avLst/>
                <a:gdLst>
                  <a:gd name="T0" fmla="*/ 18 w 896"/>
                  <a:gd name="T1" fmla="*/ 0 h 198"/>
                  <a:gd name="T2" fmla="*/ 0 w 896"/>
                  <a:gd name="T3" fmla="*/ 96 h 198"/>
                  <a:gd name="T4" fmla="*/ 18 w 896"/>
                  <a:gd name="T5" fmla="*/ 198 h 198"/>
                  <a:gd name="T6" fmla="*/ 774 w 896"/>
                  <a:gd name="T7" fmla="*/ 198 h 198"/>
                  <a:gd name="T8" fmla="*/ 750 w 896"/>
                  <a:gd name="T9" fmla="*/ 90 h 198"/>
                  <a:gd name="T10" fmla="*/ 774 w 896"/>
                  <a:gd name="T11" fmla="*/ 0 h 198"/>
                  <a:gd name="T12" fmla="*/ 18 w 896"/>
                  <a:gd name="T13" fmla="*/ 0 h 1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96"/>
                  <a:gd name="T22" fmla="*/ 0 h 198"/>
                  <a:gd name="T23" fmla="*/ 896 w 896"/>
                  <a:gd name="T24" fmla="*/ 198 h 19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96" h="198">
                    <a:moveTo>
                      <a:pt x="18" y="0"/>
                    </a:moveTo>
                    <a:lnTo>
                      <a:pt x="0" y="96"/>
                    </a:lnTo>
                    <a:lnTo>
                      <a:pt x="18" y="198"/>
                    </a:lnTo>
                    <a:lnTo>
                      <a:pt x="774" y="198"/>
                    </a:lnTo>
                    <a:cubicBezTo>
                      <a:pt x="896" y="180"/>
                      <a:pt x="750" y="123"/>
                      <a:pt x="750" y="90"/>
                    </a:cubicBezTo>
                    <a:cubicBezTo>
                      <a:pt x="750" y="57"/>
                      <a:pt x="896" y="15"/>
                      <a:pt x="774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tx1"/>
                  </a:gs>
                  <a:gs pos="50000">
                    <a:schemeClr val="bg1"/>
                  </a:gs>
                  <a:gs pos="100000">
                    <a:schemeClr val="tx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/>
              <a:lstStyle/>
              <a:p>
                <a:pPr>
                  <a:defRPr/>
                </a:pP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7152" name="Oval 77"/>
              <p:cNvSpPr>
                <a:spLocks noChangeArrowheads="1"/>
              </p:cNvSpPr>
              <p:nvPr/>
            </p:nvSpPr>
            <p:spPr bwMode="auto">
              <a:xfrm>
                <a:off x="2502" y="1506"/>
                <a:ext cx="62" cy="16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153" name="Line 78"/>
              <p:cNvSpPr>
                <a:spLocks noChangeShapeType="1"/>
              </p:cNvSpPr>
              <p:nvPr/>
            </p:nvSpPr>
            <p:spPr bwMode="auto">
              <a:xfrm>
                <a:off x="2526" y="1584"/>
                <a:ext cx="1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149" name="Freeform 79"/>
            <p:cNvSpPr>
              <a:spLocks/>
            </p:cNvSpPr>
            <p:nvPr/>
          </p:nvSpPr>
          <p:spPr bwMode="auto">
            <a:xfrm>
              <a:off x="1536" y="1563"/>
              <a:ext cx="1015" cy="1107"/>
            </a:xfrm>
            <a:custGeom>
              <a:avLst/>
              <a:gdLst>
                <a:gd name="T0" fmla="*/ 1015 w 1015"/>
                <a:gd name="T1" fmla="*/ 1107 h 1107"/>
                <a:gd name="T2" fmla="*/ 0 w 1015"/>
                <a:gd name="T3" fmla="*/ 0 h 1107"/>
                <a:gd name="T4" fmla="*/ 905 w 1015"/>
                <a:gd name="T5" fmla="*/ 0 h 1107"/>
                <a:gd name="T6" fmla="*/ 1015 w 1015"/>
                <a:gd name="T7" fmla="*/ 1107 h 11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5"/>
                <a:gd name="T13" fmla="*/ 0 h 1107"/>
                <a:gd name="T14" fmla="*/ 1015 w 1015"/>
                <a:gd name="T15" fmla="*/ 1107 h 11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5" h="1107">
                  <a:moveTo>
                    <a:pt x="1015" y="1107"/>
                  </a:moveTo>
                  <a:lnTo>
                    <a:pt x="0" y="0"/>
                  </a:lnTo>
                  <a:lnTo>
                    <a:pt x="905" y="0"/>
                  </a:lnTo>
                  <a:lnTo>
                    <a:pt x="1015" y="1107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endParaRPr lang="en-US"/>
            </a:p>
          </p:txBody>
        </p:sp>
      </p:grpSp>
      <p:sp>
        <p:nvSpPr>
          <p:cNvPr id="226628" name="Text Box 324"/>
          <p:cNvSpPr txBox="1">
            <a:spLocks noChangeArrowheads="1"/>
          </p:cNvSpPr>
          <p:nvPr/>
        </p:nvSpPr>
        <p:spPr bwMode="auto">
          <a:xfrm>
            <a:off x="2311400" y="5545139"/>
            <a:ext cx="747553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CC0000"/>
                </a:solidFill>
              </a:rPr>
              <a:t>frequency division multiplexing:</a:t>
            </a:r>
            <a:r>
              <a:rPr lang="en-US" altLang="en-US" sz="2400"/>
              <a:t> different channels transmitted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 different frequency bands</a:t>
            </a:r>
          </a:p>
        </p:txBody>
      </p:sp>
      <p:pic>
        <p:nvPicPr>
          <p:cNvPr id="47143" name="Picture 32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8" y="868364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44" name="Group 326"/>
          <p:cNvGrpSpPr>
            <a:grpSpLocks/>
          </p:cNvGrpSpPr>
          <p:nvPr/>
        </p:nvGrpSpPr>
        <p:grpSpPr bwMode="auto">
          <a:xfrm>
            <a:off x="2084388" y="1928813"/>
            <a:ext cx="609600" cy="609600"/>
            <a:chOff x="-44" y="1473"/>
            <a:chExt cx="981" cy="1105"/>
          </a:xfrm>
        </p:grpSpPr>
        <p:pic>
          <p:nvPicPr>
            <p:cNvPr id="47146" name="Picture 327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47" name="Freeform 32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714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72DB61E5-AAAC-41AD-B26B-B8355FC10E6B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61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6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930400" y="2290764"/>
            <a:ext cx="3092450" cy="1417637"/>
            <a:chOff x="256" y="1443"/>
            <a:chExt cx="1948" cy="893"/>
          </a:xfrm>
        </p:grpSpPr>
        <p:sp>
          <p:nvSpPr>
            <p:cNvPr id="48307" name="Text Box 6"/>
            <p:cNvSpPr txBox="1">
              <a:spLocks noChangeArrowheads="1"/>
            </p:cNvSpPr>
            <p:nvPr/>
          </p:nvSpPr>
          <p:spPr bwMode="auto">
            <a:xfrm>
              <a:off x="256" y="1885"/>
              <a:ext cx="1948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Arial" panose="020B0604020202020204" pitchFamily="34" charset="0"/>
                </a:rPr>
                <a:t>data, TV transmitted at different 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Arial" panose="020B0604020202020204" pitchFamily="34" charset="0"/>
                </a:rPr>
                <a:t>frequencies over </a:t>
              </a:r>
              <a:r>
                <a:rPr lang="en-US" altLang="en-US" sz="1600" i="1">
                  <a:solidFill>
                    <a:srgbClr val="CC0000"/>
                  </a:solidFill>
                  <a:latin typeface="Arial" panose="020B0604020202020204" pitchFamily="34" charset="0"/>
                </a:rPr>
                <a:t>shared </a:t>
              </a:r>
              <a:r>
                <a:rPr lang="en-US" altLang="en-US" sz="1600" i="1">
                  <a:latin typeface="Arial" panose="020B0604020202020204" pitchFamily="34" charset="0"/>
                </a:rPr>
                <a:t>cable 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Arial" panose="020B0604020202020204" pitchFamily="34" charset="0"/>
                </a:rPr>
                <a:t>distribution network</a:t>
              </a:r>
            </a:p>
          </p:txBody>
        </p:sp>
        <p:sp>
          <p:nvSpPr>
            <p:cNvPr id="48308" name="Line 7"/>
            <p:cNvSpPr>
              <a:spLocks noChangeShapeType="1"/>
            </p:cNvSpPr>
            <p:nvPr/>
          </p:nvSpPr>
          <p:spPr bwMode="auto">
            <a:xfrm flipV="1">
              <a:off x="1452" y="1443"/>
              <a:ext cx="282" cy="47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132" name="Rectangle 9"/>
          <p:cNvSpPr>
            <a:spLocks noChangeArrowheads="1"/>
          </p:cNvSpPr>
          <p:nvPr/>
        </p:nvSpPr>
        <p:spPr bwMode="auto">
          <a:xfrm>
            <a:off x="2181226" y="1651001"/>
            <a:ext cx="1793875" cy="92551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8133" name="Line 7"/>
          <p:cNvSpPr>
            <a:spLocks noChangeShapeType="1"/>
          </p:cNvSpPr>
          <p:nvPr/>
        </p:nvSpPr>
        <p:spPr bwMode="auto">
          <a:xfrm flipV="1">
            <a:off x="2482851" y="2201864"/>
            <a:ext cx="3651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34" name="Text Box 39"/>
          <p:cNvSpPr txBox="1">
            <a:spLocks noChangeArrowheads="1"/>
          </p:cNvSpPr>
          <p:nvPr/>
        </p:nvSpPr>
        <p:spPr bwMode="auto">
          <a:xfrm>
            <a:off x="2641635" y="2352676"/>
            <a:ext cx="78098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cable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modem</a:t>
            </a:r>
          </a:p>
        </p:txBody>
      </p:sp>
      <p:sp>
        <p:nvSpPr>
          <p:cNvPr id="48135" name="Text Box 41"/>
          <p:cNvSpPr txBox="1">
            <a:spLocks noChangeArrowheads="1"/>
          </p:cNvSpPr>
          <p:nvPr/>
        </p:nvSpPr>
        <p:spPr bwMode="auto">
          <a:xfrm>
            <a:off x="3308717" y="2354263"/>
            <a:ext cx="712054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splitter</a:t>
            </a:r>
          </a:p>
        </p:txBody>
      </p:sp>
      <p:grpSp>
        <p:nvGrpSpPr>
          <p:cNvPr id="48136" name="Group 13"/>
          <p:cNvGrpSpPr>
            <a:grpSpLocks/>
          </p:cNvGrpSpPr>
          <p:nvPr/>
        </p:nvGrpSpPr>
        <p:grpSpPr bwMode="auto">
          <a:xfrm>
            <a:off x="2828926" y="2078038"/>
            <a:ext cx="614363" cy="220662"/>
            <a:chOff x="322" y="890"/>
            <a:chExt cx="872" cy="339"/>
          </a:xfrm>
        </p:grpSpPr>
        <p:sp>
          <p:nvSpPr>
            <p:cNvPr id="48301" name="Rectangle 14"/>
            <p:cNvSpPr>
              <a:spLocks noChangeArrowheads="1"/>
            </p:cNvSpPr>
            <p:nvPr/>
          </p:nvSpPr>
          <p:spPr bwMode="auto">
            <a:xfrm>
              <a:off x="322" y="1005"/>
              <a:ext cx="872" cy="22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8302" name="Rectangle 15"/>
            <p:cNvSpPr>
              <a:spLocks noChangeArrowheads="1"/>
            </p:cNvSpPr>
            <p:nvPr/>
          </p:nvSpPr>
          <p:spPr bwMode="auto">
            <a:xfrm>
              <a:off x="394" y="1073"/>
              <a:ext cx="54" cy="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8303" name="Rectangle 16"/>
            <p:cNvSpPr>
              <a:spLocks noChangeArrowheads="1"/>
            </p:cNvSpPr>
            <p:nvPr/>
          </p:nvSpPr>
          <p:spPr bwMode="auto">
            <a:xfrm>
              <a:off x="466" y="1073"/>
              <a:ext cx="56" cy="56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8304" name="Rectangle 17"/>
            <p:cNvSpPr>
              <a:spLocks noChangeArrowheads="1"/>
            </p:cNvSpPr>
            <p:nvPr/>
          </p:nvSpPr>
          <p:spPr bwMode="auto">
            <a:xfrm>
              <a:off x="541" y="1070"/>
              <a:ext cx="56" cy="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8305" name="Rectangle 18"/>
            <p:cNvSpPr>
              <a:spLocks noChangeArrowheads="1"/>
            </p:cNvSpPr>
            <p:nvPr/>
          </p:nvSpPr>
          <p:spPr bwMode="auto">
            <a:xfrm>
              <a:off x="615" y="1070"/>
              <a:ext cx="56" cy="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48306" name="AutoShape 19"/>
            <p:cNvSpPr>
              <a:spLocks noChangeArrowheads="1"/>
            </p:cNvSpPr>
            <p:nvPr/>
          </p:nvSpPr>
          <p:spPr bwMode="auto">
            <a:xfrm rot="10800000" flipH="1">
              <a:off x="322" y="890"/>
              <a:ext cx="859" cy="11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1 w 21600"/>
                <a:gd name="T13" fmla="*/ 4516 h 21600"/>
                <a:gd name="T14" fmla="*/ 17099 w 21600"/>
                <a:gd name="T15" fmla="*/ 1708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7" name="AutoShape 21"/>
          <p:cNvSpPr>
            <a:spLocks noChangeArrowheads="1"/>
          </p:cNvSpPr>
          <p:nvPr/>
        </p:nvSpPr>
        <p:spPr bwMode="auto">
          <a:xfrm>
            <a:off x="1943100" y="1239838"/>
            <a:ext cx="2268538" cy="468312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8138" name="Rectangle 22"/>
          <p:cNvSpPr>
            <a:spLocks noChangeArrowheads="1"/>
          </p:cNvSpPr>
          <p:nvPr/>
        </p:nvSpPr>
        <p:spPr bwMode="auto">
          <a:xfrm>
            <a:off x="3559175" y="2139951"/>
            <a:ext cx="166688" cy="144463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8139" name="Freeform 23"/>
          <p:cNvSpPr>
            <a:spLocks/>
          </p:cNvSpPr>
          <p:nvPr/>
        </p:nvSpPr>
        <p:spPr bwMode="auto">
          <a:xfrm>
            <a:off x="3168651" y="1695451"/>
            <a:ext cx="479425" cy="434975"/>
          </a:xfrm>
          <a:custGeom>
            <a:avLst/>
            <a:gdLst>
              <a:gd name="T0" fmla="*/ 2147483646 w 381"/>
              <a:gd name="T1" fmla="*/ 2147483646 h 274"/>
              <a:gd name="T2" fmla="*/ 2147483646 w 381"/>
              <a:gd name="T3" fmla="*/ 2147483646 h 274"/>
              <a:gd name="T4" fmla="*/ 0 w 381"/>
              <a:gd name="T5" fmla="*/ 0 h 274"/>
              <a:gd name="T6" fmla="*/ 0 60000 65536"/>
              <a:gd name="T7" fmla="*/ 0 60000 65536"/>
              <a:gd name="T8" fmla="*/ 0 60000 65536"/>
              <a:gd name="T9" fmla="*/ 0 w 381"/>
              <a:gd name="T10" fmla="*/ 0 h 274"/>
              <a:gd name="T11" fmla="*/ 381 w 381"/>
              <a:gd name="T12" fmla="*/ 274 h 2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1" h="274">
                <a:moveTo>
                  <a:pt x="381" y="274"/>
                </a:moveTo>
                <a:lnTo>
                  <a:pt x="381" y="13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0" name="Line 24"/>
          <p:cNvSpPr>
            <a:spLocks noChangeShapeType="1"/>
          </p:cNvSpPr>
          <p:nvPr/>
        </p:nvSpPr>
        <p:spPr bwMode="auto">
          <a:xfrm flipH="1">
            <a:off x="3467101" y="2201863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8141" name="Picture 25" descr="tv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1355725"/>
            <a:ext cx="75565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142" name="Group 26"/>
          <p:cNvGrpSpPr>
            <a:grpSpLocks/>
          </p:cNvGrpSpPr>
          <p:nvPr/>
        </p:nvGrpSpPr>
        <p:grpSpPr bwMode="auto">
          <a:xfrm>
            <a:off x="4200525" y="1470025"/>
            <a:ext cx="850900" cy="527050"/>
            <a:chOff x="-490" y="1664"/>
            <a:chExt cx="1429" cy="842"/>
          </a:xfrm>
        </p:grpSpPr>
        <p:sp>
          <p:nvSpPr>
            <p:cNvPr id="48285" name="AutoShape 27"/>
            <p:cNvSpPr>
              <a:spLocks noChangeArrowheads="1"/>
            </p:cNvSpPr>
            <p:nvPr/>
          </p:nvSpPr>
          <p:spPr bwMode="auto">
            <a:xfrm>
              <a:off x="-490" y="1664"/>
              <a:ext cx="1429" cy="294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48286" name="Group 28"/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48287" name="Rectangle 29"/>
              <p:cNvSpPr>
                <a:spLocks noChangeArrowheads="1"/>
              </p:cNvSpPr>
              <p:nvPr/>
            </p:nvSpPr>
            <p:spPr bwMode="auto"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8288" name="Line 7"/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8289" name="Group 31"/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48295" name="Rectangle 32"/>
                <p:cNvSpPr>
                  <a:spLocks noChangeArrowheads="1"/>
                </p:cNvSpPr>
                <p:nvPr/>
              </p:nvSpPr>
              <p:spPr bwMode="auto"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296" name="Rectangle 33"/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297" name="Rectangle 34"/>
                <p:cNvSpPr>
                  <a:spLocks noChangeArrowheads="1"/>
                </p:cNvSpPr>
                <p:nvPr/>
              </p:nvSpPr>
              <p:spPr bwMode="auto"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298" name="Rectangle 35"/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299" name="Rectangle 36"/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300" name="AutoShape 37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48290" name="Picture 38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291" name="Rectangle 39"/>
              <p:cNvSpPr>
                <a:spLocks noChangeArrowheads="1"/>
              </p:cNvSpPr>
              <p:nvPr/>
            </p:nvSpPr>
            <p:spPr bwMode="auto"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8292" name="Freeform 40"/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29 w 381"/>
                  <a:gd name="T1" fmla="*/ 274 h 274"/>
                  <a:gd name="T2" fmla="*/ 29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  <a:gd name="T9" fmla="*/ 0 w 381"/>
                  <a:gd name="T10" fmla="*/ 0 h 274"/>
                  <a:gd name="T11" fmla="*/ 381 w 381"/>
                  <a:gd name="T12" fmla="*/ 274 h 2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93" name="Line 41"/>
              <p:cNvSpPr>
                <a:spLocks noChangeShapeType="1"/>
              </p:cNvSpPr>
              <p:nvPr/>
            </p:nvSpPr>
            <p:spPr bwMode="auto">
              <a:xfrm flipH="1">
                <a:off x="470" y="2270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8294" name="Picture 42" descr="tv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48143" name="Group 43"/>
          <p:cNvGrpSpPr>
            <a:grpSpLocks/>
          </p:cNvGrpSpPr>
          <p:nvPr/>
        </p:nvGrpSpPr>
        <p:grpSpPr bwMode="auto">
          <a:xfrm>
            <a:off x="5102225" y="1463675"/>
            <a:ext cx="850900" cy="527050"/>
            <a:chOff x="-490" y="1664"/>
            <a:chExt cx="1429" cy="842"/>
          </a:xfrm>
        </p:grpSpPr>
        <p:sp>
          <p:nvSpPr>
            <p:cNvPr id="48269" name="AutoShape 44"/>
            <p:cNvSpPr>
              <a:spLocks noChangeArrowheads="1"/>
            </p:cNvSpPr>
            <p:nvPr/>
          </p:nvSpPr>
          <p:spPr bwMode="auto">
            <a:xfrm>
              <a:off x="-490" y="1664"/>
              <a:ext cx="1429" cy="294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48270" name="Group 45"/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48271" name="Rectangle 46"/>
              <p:cNvSpPr>
                <a:spLocks noChangeArrowheads="1"/>
              </p:cNvSpPr>
              <p:nvPr/>
            </p:nvSpPr>
            <p:spPr bwMode="auto"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8272" name="Line 7"/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8273" name="Group 48"/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48279" name="Rectangle 49"/>
                <p:cNvSpPr>
                  <a:spLocks noChangeArrowheads="1"/>
                </p:cNvSpPr>
                <p:nvPr/>
              </p:nvSpPr>
              <p:spPr bwMode="auto"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280" name="Rectangle 50"/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281" name="Rectangle 51"/>
                <p:cNvSpPr>
                  <a:spLocks noChangeArrowheads="1"/>
                </p:cNvSpPr>
                <p:nvPr/>
              </p:nvSpPr>
              <p:spPr bwMode="auto"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282" name="Rectangle 52"/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283" name="Rectangle 53"/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284" name="AutoShape 54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48274" name="Picture 55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275" name="Rectangle 56"/>
              <p:cNvSpPr>
                <a:spLocks noChangeArrowheads="1"/>
              </p:cNvSpPr>
              <p:nvPr/>
            </p:nvSpPr>
            <p:spPr bwMode="auto"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8276" name="Freeform 57"/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29 w 381"/>
                  <a:gd name="T1" fmla="*/ 274 h 274"/>
                  <a:gd name="T2" fmla="*/ 29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  <a:gd name="T9" fmla="*/ 0 w 381"/>
                  <a:gd name="T10" fmla="*/ 0 h 274"/>
                  <a:gd name="T11" fmla="*/ 381 w 381"/>
                  <a:gd name="T12" fmla="*/ 274 h 2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77" name="Line 58"/>
              <p:cNvSpPr>
                <a:spLocks noChangeShapeType="1"/>
              </p:cNvSpPr>
              <p:nvPr/>
            </p:nvSpPr>
            <p:spPr bwMode="auto">
              <a:xfrm flipH="1">
                <a:off x="470" y="2270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8278" name="Picture 59" descr="tv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48144" name="Group 60"/>
          <p:cNvGrpSpPr>
            <a:grpSpLocks/>
          </p:cNvGrpSpPr>
          <p:nvPr/>
        </p:nvGrpSpPr>
        <p:grpSpPr bwMode="auto">
          <a:xfrm>
            <a:off x="4287838" y="2309813"/>
            <a:ext cx="850900" cy="527050"/>
            <a:chOff x="-490" y="1664"/>
            <a:chExt cx="1429" cy="842"/>
          </a:xfrm>
        </p:grpSpPr>
        <p:sp>
          <p:nvSpPr>
            <p:cNvPr id="48253" name="AutoShape 61"/>
            <p:cNvSpPr>
              <a:spLocks noChangeArrowheads="1"/>
            </p:cNvSpPr>
            <p:nvPr/>
          </p:nvSpPr>
          <p:spPr bwMode="auto">
            <a:xfrm>
              <a:off x="-490" y="1664"/>
              <a:ext cx="1429" cy="294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48254" name="Group 62"/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48255" name="Rectangle 63"/>
              <p:cNvSpPr>
                <a:spLocks noChangeArrowheads="1"/>
              </p:cNvSpPr>
              <p:nvPr/>
            </p:nvSpPr>
            <p:spPr bwMode="auto"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8256" name="Line 7"/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8257" name="Group 65"/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48263" name="Rectangle 66"/>
                <p:cNvSpPr>
                  <a:spLocks noChangeArrowheads="1"/>
                </p:cNvSpPr>
                <p:nvPr/>
              </p:nvSpPr>
              <p:spPr bwMode="auto"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264" name="Rectangle 67"/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265" name="Rectangle 68"/>
                <p:cNvSpPr>
                  <a:spLocks noChangeArrowheads="1"/>
                </p:cNvSpPr>
                <p:nvPr/>
              </p:nvSpPr>
              <p:spPr bwMode="auto"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266" name="Rectangle 69"/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267" name="Rectangle 70"/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268" name="AutoShape 71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48258" name="Picture 72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259" name="Rectangle 73"/>
              <p:cNvSpPr>
                <a:spLocks noChangeArrowheads="1"/>
              </p:cNvSpPr>
              <p:nvPr/>
            </p:nvSpPr>
            <p:spPr bwMode="auto"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8260" name="Freeform 74"/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29 w 381"/>
                  <a:gd name="T1" fmla="*/ 274 h 274"/>
                  <a:gd name="T2" fmla="*/ 29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  <a:gd name="T9" fmla="*/ 0 w 381"/>
                  <a:gd name="T10" fmla="*/ 0 h 274"/>
                  <a:gd name="T11" fmla="*/ 381 w 381"/>
                  <a:gd name="T12" fmla="*/ 274 h 2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61" name="Line 75"/>
              <p:cNvSpPr>
                <a:spLocks noChangeShapeType="1"/>
              </p:cNvSpPr>
              <p:nvPr/>
            </p:nvSpPr>
            <p:spPr bwMode="auto">
              <a:xfrm flipH="1">
                <a:off x="470" y="2270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8262" name="Picture 76" descr="tv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48145" name="Group 77"/>
          <p:cNvGrpSpPr>
            <a:grpSpLocks/>
          </p:cNvGrpSpPr>
          <p:nvPr/>
        </p:nvGrpSpPr>
        <p:grpSpPr bwMode="auto">
          <a:xfrm>
            <a:off x="5154613" y="2319338"/>
            <a:ext cx="850900" cy="527050"/>
            <a:chOff x="-490" y="1664"/>
            <a:chExt cx="1429" cy="842"/>
          </a:xfrm>
        </p:grpSpPr>
        <p:sp>
          <p:nvSpPr>
            <p:cNvPr id="48237" name="AutoShape 78"/>
            <p:cNvSpPr>
              <a:spLocks noChangeArrowheads="1"/>
            </p:cNvSpPr>
            <p:nvPr/>
          </p:nvSpPr>
          <p:spPr bwMode="auto">
            <a:xfrm>
              <a:off x="-490" y="1664"/>
              <a:ext cx="1429" cy="294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48238" name="Group 79"/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48239" name="Rectangle 80"/>
              <p:cNvSpPr>
                <a:spLocks noChangeArrowheads="1"/>
              </p:cNvSpPr>
              <p:nvPr/>
            </p:nvSpPr>
            <p:spPr bwMode="auto"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8240" name="Line 7"/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8241" name="Group 82"/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48247" name="Rectangle 83"/>
                <p:cNvSpPr>
                  <a:spLocks noChangeArrowheads="1"/>
                </p:cNvSpPr>
                <p:nvPr/>
              </p:nvSpPr>
              <p:spPr bwMode="auto"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248" name="Rectangle 84"/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249" name="Rectangle 85"/>
                <p:cNvSpPr>
                  <a:spLocks noChangeArrowheads="1"/>
                </p:cNvSpPr>
                <p:nvPr/>
              </p:nvSpPr>
              <p:spPr bwMode="auto"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250" name="Rectangle 86"/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251" name="Rectangle 87"/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252" name="AutoShape 88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48242" name="Picture 89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243" name="Rectangle 90"/>
              <p:cNvSpPr>
                <a:spLocks noChangeArrowheads="1"/>
              </p:cNvSpPr>
              <p:nvPr/>
            </p:nvSpPr>
            <p:spPr bwMode="auto"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8244" name="Freeform 91"/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29 w 381"/>
                  <a:gd name="T1" fmla="*/ 274 h 274"/>
                  <a:gd name="T2" fmla="*/ 29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  <a:gd name="T9" fmla="*/ 0 w 381"/>
                  <a:gd name="T10" fmla="*/ 0 h 274"/>
                  <a:gd name="T11" fmla="*/ 381 w 381"/>
                  <a:gd name="T12" fmla="*/ 274 h 2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45" name="Line 92"/>
              <p:cNvSpPr>
                <a:spLocks noChangeShapeType="1"/>
              </p:cNvSpPr>
              <p:nvPr/>
            </p:nvSpPr>
            <p:spPr bwMode="auto">
              <a:xfrm flipH="1">
                <a:off x="470" y="2270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8246" name="Picture 93" descr="tv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8146" name="Line 94"/>
          <p:cNvSpPr>
            <a:spLocks noChangeShapeType="1"/>
          </p:cNvSpPr>
          <p:nvPr/>
        </p:nvSpPr>
        <p:spPr bwMode="auto">
          <a:xfrm>
            <a:off x="3741739" y="2212975"/>
            <a:ext cx="36909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8147" name="Group 95"/>
          <p:cNvGrpSpPr>
            <a:grpSpLocks/>
          </p:cNvGrpSpPr>
          <p:nvPr/>
        </p:nvGrpSpPr>
        <p:grpSpPr bwMode="auto">
          <a:xfrm>
            <a:off x="6243638" y="1471613"/>
            <a:ext cx="850900" cy="527050"/>
            <a:chOff x="-490" y="1664"/>
            <a:chExt cx="1429" cy="842"/>
          </a:xfrm>
        </p:grpSpPr>
        <p:sp>
          <p:nvSpPr>
            <p:cNvPr id="48221" name="AutoShape 96"/>
            <p:cNvSpPr>
              <a:spLocks noChangeArrowheads="1"/>
            </p:cNvSpPr>
            <p:nvPr/>
          </p:nvSpPr>
          <p:spPr bwMode="auto">
            <a:xfrm>
              <a:off x="-490" y="1664"/>
              <a:ext cx="1429" cy="294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48222" name="Group 97"/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48223" name="Rectangle 98"/>
              <p:cNvSpPr>
                <a:spLocks noChangeArrowheads="1"/>
              </p:cNvSpPr>
              <p:nvPr/>
            </p:nvSpPr>
            <p:spPr bwMode="auto">
              <a:xfrm>
                <a:off x="-338" y="1923"/>
                <a:ext cx="1128" cy="58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8224" name="Line 7"/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8225" name="Group 100"/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48231" name="Rectangle 101"/>
                <p:cNvSpPr>
                  <a:spLocks noChangeArrowheads="1"/>
                </p:cNvSpPr>
                <p:nvPr/>
              </p:nvSpPr>
              <p:spPr bwMode="auto">
                <a:xfrm>
                  <a:off x="320" y="1000"/>
                  <a:ext cx="871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232" name="Rectangle 102"/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233" name="Rectangle 103"/>
                <p:cNvSpPr>
                  <a:spLocks noChangeArrowheads="1"/>
                </p:cNvSpPr>
                <p:nvPr/>
              </p:nvSpPr>
              <p:spPr bwMode="auto">
                <a:xfrm>
                  <a:off x="464" y="1074"/>
                  <a:ext cx="54" cy="56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234" name="Rectangle 104"/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60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235" name="Rectangle 105"/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236" name="AutoShape 106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48226" name="Picture 107" descr="desktop_computer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227" name="Rectangle 108"/>
              <p:cNvSpPr>
                <a:spLocks noChangeArrowheads="1"/>
              </p:cNvSpPr>
              <p:nvPr/>
            </p:nvSpPr>
            <p:spPr bwMode="auto">
              <a:xfrm>
                <a:off x="528" y="2232"/>
                <a:ext cx="104" cy="91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8228" name="Freeform 109"/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29 w 381"/>
                  <a:gd name="T1" fmla="*/ 274 h 274"/>
                  <a:gd name="T2" fmla="*/ 29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  <a:gd name="T9" fmla="*/ 0 w 381"/>
                  <a:gd name="T10" fmla="*/ 0 h 274"/>
                  <a:gd name="T11" fmla="*/ 381 w 381"/>
                  <a:gd name="T12" fmla="*/ 274 h 2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29" name="Line 110"/>
              <p:cNvSpPr>
                <a:spLocks noChangeShapeType="1"/>
              </p:cNvSpPr>
              <p:nvPr/>
            </p:nvSpPr>
            <p:spPr bwMode="auto">
              <a:xfrm flipH="1">
                <a:off x="470" y="2270"/>
                <a:ext cx="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8230" name="Picture 111" descr="tv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8148" name="Text Box 112"/>
          <p:cNvSpPr txBox="1">
            <a:spLocks noChangeArrowheads="1"/>
          </p:cNvSpPr>
          <p:nvPr/>
        </p:nvSpPr>
        <p:spPr bwMode="auto">
          <a:xfrm>
            <a:off x="5854700" y="15414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969696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48149" name="Line 113"/>
          <p:cNvSpPr>
            <a:spLocks noChangeShapeType="1"/>
          </p:cNvSpPr>
          <p:nvPr/>
        </p:nvSpPr>
        <p:spPr bwMode="auto">
          <a:xfrm flipH="1">
            <a:off x="4835526" y="1882776"/>
            <a:ext cx="3175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0" name="Line 114"/>
          <p:cNvSpPr>
            <a:spLocks noChangeShapeType="1"/>
          </p:cNvSpPr>
          <p:nvPr/>
        </p:nvSpPr>
        <p:spPr bwMode="auto">
          <a:xfrm flipH="1">
            <a:off x="5740401" y="1882776"/>
            <a:ext cx="3175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1" name="Line 115"/>
          <p:cNvSpPr>
            <a:spLocks noChangeShapeType="1"/>
          </p:cNvSpPr>
          <p:nvPr/>
        </p:nvSpPr>
        <p:spPr bwMode="auto">
          <a:xfrm flipH="1">
            <a:off x="6877051" y="1882776"/>
            <a:ext cx="3175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2" name="Freeform 116"/>
          <p:cNvSpPr>
            <a:spLocks/>
          </p:cNvSpPr>
          <p:nvPr/>
        </p:nvSpPr>
        <p:spPr bwMode="auto">
          <a:xfrm>
            <a:off x="5826125" y="2219325"/>
            <a:ext cx="127000" cy="476250"/>
          </a:xfrm>
          <a:custGeom>
            <a:avLst/>
            <a:gdLst>
              <a:gd name="T0" fmla="*/ 0 w 80"/>
              <a:gd name="T1" fmla="*/ 2147483646 h 300"/>
              <a:gd name="T2" fmla="*/ 2147483646 w 80"/>
              <a:gd name="T3" fmla="*/ 2147483646 h 300"/>
              <a:gd name="T4" fmla="*/ 2147483646 w 80"/>
              <a:gd name="T5" fmla="*/ 0 h 300"/>
              <a:gd name="T6" fmla="*/ 0 60000 65536"/>
              <a:gd name="T7" fmla="*/ 0 60000 65536"/>
              <a:gd name="T8" fmla="*/ 0 60000 65536"/>
              <a:gd name="T9" fmla="*/ 0 w 80"/>
              <a:gd name="T10" fmla="*/ 0 h 300"/>
              <a:gd name="T11" fmla="*/ 80 w 80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" h="300">
                <a:moveTo>
                  <a:pt x="0" y="300"/>
                </a:moveTo>
                <a:lnTo>
                  <a:pt x="80" y="300"/>
                </a:lnTo>
                <a:lnTo>
                  <a:pt x="8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3" name="Freeform 117"/>
          <p:cNvSpPr>
            <a:spLocks/>
          </p:cNvSpPr>
          <p:nvPr/>
        </p:nvSpPr>
        <p:spPr bwMode="auto">
          <a:xfrm>
            <a:off x="4959350" y="2212975"/>
            <a:ext cx="127000" cy="476250"/>
          </a:xfrm>
          <a:custGeom>
            <a:avLst/>
            <a:gdLst>
              <a:gd name="T0" fmla="*/ 0 w 80"/>
              <a:gd name="T1" fmla="*/ 2147483646 h 300"/>
              <a:gd name="T2" fmla="*/ 2147483646 w 80"/>
              <a:gd name="T3" fmla="*/ 2147483646 h 300"/>
              <a:gd name="T4" fmla="*/ 2147483646 w 80"/>
              <a:gd name="T5" fmla="*/ 0 h 300"/>
              <a:gd name="T6" fmla="*/ 0 60000 65536"/>
              <a:gd name="T7" fmla="*/ 0 60000 65536"/>
              <a:gd name="T8" fmla="*/ 0 60000 65536"/>
              <a:gd name="T9" fmla="*/ 0 w 80"/>
              <a:gd name="T10" fmla="*/ 0 h 300"/>
              <a:gd name="T11" fmla="*/ 80 w 80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0" h="300">
                <a:moveTo>
                  <a:pt x="0" y="300"/>
                </a:moveTo>
                <a:lnTo>
                  <a:pt x="80" y="300"/>
                </a:lnTo>
                <a:lnTo>
                  <a:pt x="8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4" name="Rectangle 44"/>
          <p:cNvSpPr>
            <a:spLocks noChangeArrowheads="1"/>
          </p:cNvSpPr>
          <p:nvPr/>
        </p:nvSpPr>
        <p:spPr bwMode="auto">
          <a:xfrm>
            <a:off x="7170739" y="1787525"/>
            <a:ext cx="955675" cy="7000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8155" name="Text Box 45"/>
          <p:cNvSpPr txBox="1">
            <a:spLocks noChangeArrowheads="1"/>
          </p:cNvSpPr>
          <p:nvPr/>
        </p:nvSpPr>
        <p:spPr bwMode="auto">
          <a:xfrm>
            <a:off x="6681789" y="1250950"/>
            <a:ext cx="19256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cable headend</a:t>
            </a:r>
          </a:p>
        </p:txBody>
      </p:sp>
      <p:sp>
        <p:nvSpPr>
          <p:cNvPr id="48156" name="Freeform 120"/>
          <p:cNvSpPr>
            <a:spLocks/>
          </p:cNvSpPr>
          <p:nvPr/>
        </p:nvSpPr>
        <p:spPr bwMode="auto">
          <a:xfrm>
            <a:off x="7427913" y="1970089"/>
            <a:ext cx="330200" cy="454025"/>
          </a:xfrm>
          <a:custGeom>
            <a:avLst/>
            <a:gdLst>
              <a:gd name="T0" fmla="*/ 0 w 318"/>
              <a:gd name="T1" fmla="*/ 2147483646 h 412"/>
              <a:gd name="T2" fmla="*/ 2147483646 w 318"/>
              <a:gd name="T3" fmla="*/ 2147483646 h 412"/>
              <a:gd name="T4" fmla="*/ 2147483646 w 318"/>
              <a:gd name="T5" fmla="*/ 0 h 412"/>
              <a:gd name="T6" fmla="*/ 2147483646 w 318"/>
              <a:gd name="T7" fmla="*/ 2147483646 h 412"/>
              <a:gd name="T8" fmla="*/ 2147483646 w 318"/>
              <a:gd name="T9" fmla="*/ 2147483646 h 412"/>
              <a:gd name="T10" fmla="*/ 2147483646 w 318"/>
              <a:gd name="T11" fmla="*/ 2147483646 h 412"/>
              <a:gd name="T12" fmla="*/ 2147483646 w 318"/>
              <a:gd name="T13" fmla="*/ 2147483646 h 412"/>
              <a:gd name="T14" fmla="*/ 2147483646 w 318"/>
              <a:gd name="T15" fmla="*/ 2147483646 h 412"/>
              <a:gd name="T16" fmla="*/ 0 w 318"/>
              <a:gd name="T17" fmla="*/ 2147483646 h 4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8"/>
              <a:gd name="T28" fmla="*/ 0 h 412"/>
              <a:gd name="T29" fmla="*/ 318 w 318"/>
              <a:gd name="T30" fmla="*/ 412 h 4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8" h="412">
                <a:moveTo>
                  <a:pt x="0" y="412"/>
                </a:moveTo>
                <a:lnTo>
                  <a:pt x="3" y="1"/>
                </a:lnTo>
                <a:lnTo>
                  <a:pt x="74" y="0"/>
                </a:lnTo>
                <a:lnTo>
                  <a:pt x="254" y="111"/>
                </a:lnTo>
                <a:lnTo>
                  <a:pt x="318" y="115"/>
                </a:lnTo>
                <a:lnTo>
                  <a:pt x="318" y="308"/>
                </a:lnTo>
                <a:lnTo>
                  <a:pt x="246" y="308"/>
                </a:lnTo>
                <a:lnTo>
                  <a:pt x="74" y="412"/>
                </a:lnTo>
                <a:lnTo>
                  <a:pt x="0" y="4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57" name="Freeform 121"/>
          <p:cNvSpPr>
            <a:spLocks/>
          </p:cNvSpPr>
          <p:nvPr/>
        </p:nvSpPr>
        <p:spPr bwMode="auto">
          <a:xfrm>
            <a:off x="7429501" y="1905000"/>
            <a:ext cx="366713" cy="406400"/>
          </a:xfrm>
          <a:custGeom>
            <a:avLst/>
            <a:gdLst>
              <a:gd name="T0" fmla="*/ 0 w 353"/>
              <a:gd name="T1" fmla="*/ 2147483646 h 369"/>
              <a:gd name="T2" fmla="*/ 2147483646 w 353"/>
              <a:gd name="T3" fmla="*/ 0 h 369"/>
              <a:gd name="T4" fmla="*/ 2147483646 w 353"/>
              <a:gd name="T5" fmla="*/ 0 h 369"/>
              <a:gd name="T6" fmla="*/ 2147483646 w 353"/>
              <a:gd name="T7" fmla="*/ 2147483646 h 369"/>
              <a:gd name="T8" fmla="*/ 2147483646 w 353"/>
              <a:gd name="T9" fmla="*/ 2147483646 h 369"/>
              <a:gd name="T10" fmla="*/ 2147483646 w 353"/>
              <a:gd name="T11" fmla="*/ 2147483646 h 369"/>
              <a:gd name="T12" fmla="*/ 2147483646 w 353"/>
              <a:gd name="T13" fmla="*/ 2147483646 h 369"/>
              <a:gd name="T14" fmla="*/ 2147483646 w 353"/>
              <a:gd name="T15" fmla="*/ 2147483646 h 369"/>
              <a:gd name="T16" fmla="*/ 2147483646 w 353"/>
              <a:gd name="T17" fmla="*/ 2147483646 h 369"/>
              <a:gd name="T18" fmla="*/ 2147483646 w 353"/>
              <a:gd name="T19" fmla="*/ 2147483646 h 369"/>
              <a:gd name="T20" fmla="*/ 0 w 353"/>
              <a:gd name="T21" fmla="*/ 2147483646 h 36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53"/>
              <a:gd name="T34" fmla="*/ 0 h 369"/>
              <a:gd name="T35" fmla="*/ 353 w 353"/>
              <a:gd name="T36" fmla="*/ 369 h 36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53" h="369">
                <a:moveTo>
                  <a:pt x="0" y="59"/>
                </a:moveTo>
                <a:lnTo>
                  <a:pt x="32" y="0"/>
                </a:lnTo>
                <a:lnTo>
                  <a:pt x="105" y="0"/>
                </a:lnTo>
                <a:lnTo>
                  <a:pt x="276" y="113"/>
                </a:lnTo>
                <a:lnTo>
                  <a:pt x="353" y="113"/>
                </a:lnTo>
                <a:lnTo>
                  <a:pt x="353" y="315"/>
                </a:lnTo>
                <a:lnTo>
                  <a:pt x="318" y="369"/>
                </a:lnTo>
                <a:lnTo>
                  <a:pt x="315" y="173"/>
                </a:lnTo>
                <a:lnTo>
                  <a:pt x="254" y="173"/>
                </a:lnTo>
                <a:lnTo>
                  <a:pt x="75" y="60"/>
                </a:lnTo>
                <a:lnTo>
                  <a:pt x="0" y="59"/>
                </a:ln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58" name="Line 122"/>
          <p:cNvSpPr>
            <a:spLocks noChangeShapeType="1"/>
          </p:cNvSpPr>
          <p:nvPr/>
        </p:nvSpPr>
        <p:spPr bwMode="auto">
          <a:xfrm flipH="1">
            <a:off x="7754939" y="2028826"/>
            <a:ext cx="34925" cy="68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9" name="Line 123"/>
          <p:cNvSpPr>
            <a:spLocks noChangeShapeType="1"/>
          </p:cNvSpPr>
          <p:nvPr/>
        </p:nvSpPr>
        <p:spPr bwMode="auto">
          <a:xfrm>
            <a:off x="7456489" y="2200275"/>
            <a:ext cx="268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0" name="Freeform 124"/>
          <p:cNvSpPr>
            <a:spLocks/>
          </p:cNvSpPr>
          <p:nvPr/>
        </p:nvSpPr>
        <p:spPr bwMode="auto">
          <a:xfrm>
            <a:off x="7450139" y="2024064"/>
            <a:ext cx="274637" cy="115887"/>
          </a:xfrm>
          <a:custGeom>
            <a:avLst/>
            <a:gdLst>
              <a:gd name="T0" fmla="*/ 0 w 264"/>
              <a:gd name="T1" fmla="*/ 0 h 105"/>
              <a:gd name="T2" fmla="*/ 2147483646 w 264"/>
              <a:gd name="T3" fmla="*/ 0 h 105"/>
              <a:gd name="T4" fmla="*/ 2147483646 w 264"/>
              <a:gd name="T5" fmla="*/ 2147483646 h 105"/>
              <a:gd name="T6" fmla="*/ 2147483646 w 264"/>
              <a:gd name="T7" fmla="*/ 2147483646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105"/>
              <a:gd name="T14" fmla="*/ 264 w 264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105">
                <a:moveTo>
                  <a:pt x="0" y="0"/>
                </a:moveTo>
                <a:lnTo>
                  <a:pt x="52" y="0"/>
                </a:lnTo>
                <a:lnTo>
                  <a:pt x="207" y="105"/>
                </a:lnTo>
                <a:lnTo>
                  <a:pt x="264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1" name="Freeform 125"/>
          <p:cNvSpPr>
            <a:spLocks/>
          </p:cNvSpPr>
          <p:nvPr/>
        </p:nvSpPr>
        <p:spPr bwMode="auto">
          <a:xfrm flipV="1">
            <a:off x="7450139" y="2260600"/>
            <a:ext cx="274637" cy="114300"/>
          </a:xfrm>
          <a:custGeom>
            <a:avLst/>
            <a:gdLst>
              <a:gd name="T0" fmla="*/ 0 w 264"/>
              <a:gd name="T1" fmla="*/ 0 h 105"/>
              <a:gd name="T2" fmla="*/ 2147483646 w 264"/>
              <a:gd name="T3" fmla="*/ 0 h 105"/>
              <a:gd name="T4" fmla="*/ 2147483646 w 264"/>
              <a:gd name="T5" fmla="*/ 2147483646 h 105"/>
              <a:gd name="T6" fmla="*/ 2147483646 w 264"/>
              <a:gd name="T7" fmla="*/ 2147483646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105"/>
              <a:gd name="T14" fmla="*/ 264 w 264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105">
                <a:moveTo>
                  <a:pt x="0" y="0"/>
                </a:moveTo>
                <a:lnTo>
                  <a:pt x="52" y="0"/>
                </a:lnTo>
                <a:lnTo>
                  <a:pt x="207" y="105"/>
                </a:lnTo>
                <a:lnTo>
                  <a:pt x="264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2" name="Text Box 126"/>
          <p:cNvSpPr txBox="1">
            <a:spLocks noChangeArrowheads="1"/>
          </p:cNvSpPr>
          <p:nvPr/>
        </p:nvSpPr>
        <p:spPr bwMode="auto">
          <a:xfrm>
            <a:off x="7235826" y="2449513"/>
            <a:ext cx="950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CMTS</a:t>
            </a:r>
          </a:p>
        </p:txBody>
      </p:sp>
      <p:sp>
        <p:nvSpPr>
          <p:cNvPr id="48163" name="AutoShape 127"/>
          <p:cNvSpPr>
            <a:spLocks noChangeArrowheads="1"/>
          </p:cNvSpPr>
          <p:nvPr/>
        </p:nvSpPr>
        <p:spPr bwMode="auto">
          <a:xfrm>
            <a:off x="7031038" y="1524000"/>
            <a:ext cx="1206500" cy="26193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48164" name="Group 128"/>
          <p:cNvGrpSpPr>
            <a:grpSpLocks/>
          </p:cNvGrpSpPr>
          <p:nvPr/>
        </p:nvGrpSpPr>
        <p:grpSpPr bwMode="auto">
          <a:xfrm>
            <a:off x="6667500" y="2905126"/>
            <a:ext cx="2178050" cy="1147763"/>
            <a:chOff x="3240" y="1830"/>
            <a:chExt cx="1372" cy="723"/>
          </a:xfrm>
        </p:grpSpPr>
        <p:sp>
          <p:nvSpPr>
            <p:cNvPr id="48176" name="Freeform 129"/>
            <p:cNvSpPr>
              <a:spLocks/>
            </p:cNvSpPr>
            <p:nvPr/>
          </p:nvSpPr>
          <p:spPr bwMode="auto">
            <a:xfrm>
              <a:off x="3240" y="1830"/>
              <a:ext cx="1372" cy="723"/>
            </a:xfrm>
            <a:custGeom>
              <a:avLst/>
              <a:gdLst>
                <a:gd name="T0" fmla="*/ 261586 w 765"/>
                <a:gd name="T1" fmla="*/ 1466 h 459"/>
                <a:gd name="T2" fmla="*/ 178034 w 765"/>
                <a:gd name="T3" fmla="*/ 10336 h 459"/>
                <a:gd name="T4" fmla="*/ 59095 w 765"/>
                <a:gd name="T5" fmla="*/ 14847 h 459"/>
                <a:gd name="T6" fmla="*/ 8646 w 765"/>
                <a:gd name="T7" fmla="*/ 49737 h 459"/>
                <a:gd name="T8" fmla="*/ 111105 w 765"/>
                <a:gd name="T9" fmla="*/ 65705 h 459"/>
                <a:gd name="T10" fmla="*/ 213853 w 765"/>
                <a:gd name="T11" fmla="*/ 63118 h 459"/>
                <a:gd name="T12" fmla="*/ 360504 w 765"/>
                <a:gd name="T13" fmla="*/ 65705 h 459"/>
                <a:gd name="T14" fmla="*/ 430923 w 765"/>
                <a:gd name="T15" fmla="*/ 64262 h 459"/>
                <a:gd name="T16" fmla="*/ 464330 w 765"/>
                <a:gd name="T17" fmla="*/ 55099 h 459"/>
                <a:gd name="T18" fmla="*/ 463065 w 765"/>
                <a:gd name="T19" fmla="*/ 23386 h 459"/>
                <a:gd name="T20" fmla="*/ 408655 w 765"/>
                <a:gd name="T21" fmla="*/ 5074 h 459"/>
                <a:gd name="T22" fmla="*/ 261586 w 765"/>
                <a:gd name="T23" fmla="*/ 1466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7" name="Line 130"/>
            <p:cNvSpPr>
              <a:spLocks noChangeShapeType="1"/>
            </p:cNvSpPr>
            <p:nvPr/>
          </p:nvSpPr>
          <p:spPr bwMode="auto">
            <a:xfrm flipV="1">
              <a:off x="3763" y="2053"/>
              <a:ext cx="106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8" name="Line 131"/>
            <p:cNvSpPr>
              <a:spLocks noChangeShapeType="1"/>
            </p:cNvSpPr>
            <p:nvPr/>
          </p:nvSpPr>
          <p:spPr bwMode="auto">
            <a:xfrm>
              <a:off x="3616" y="2204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9" name="Line 132"/>
            <p:cNvSpPr>
              <a:spLocks noChangeShapeType="1"/>
            </p:cNvSpPr>
            <p:nvPr/>
          </p:nvSpPr>
          <p:spPr bwMode="auto">
            <a:xfrm flipV="1">
              <a:off x="3763" y="2114"/>
              <a:ext cx="226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0" name="Line 133"/>
            <p:cNvSpPr>
              <a:spLocks noChangeShapeType="1"/>
            </p:cNvSpPr>
            <p:nvPr/>
          </p:nvSpPr>
          <p:spPr bwMode="auto">
            <a:xfrm>
              <a:off x="4076" y="2113"/>
              <a:ext cx="0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1" name="Line 134"/>
            <p:cNvSpPr>
              <a:spLocks noChangeShapeType="1"/>
            </p:cNvSpPr>
            <p:nvPr/>
          </p:nvSpPr>
          <p:spPr bwMode="auto">
            <a:xfrm>
              <a:off x="3779" y="2380"/>
              <a:ext cx="1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2" name="Line 135"/>
            <p:cNvSpPr>
              <a:spLocks noChangeShapeType="1"/>
            </p:cNvSpPr>
            <p:nvPr/>
          </p:nvSpPr>
          <p:spPr bwMode="auto">
            <a:xfrm>
              <a:off x="4255" y="2372"/>
              <a:ext cx="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183" name="Group 136"/>
            <p:cNvGrpSpPr>
              <a:grpSpLocks/>
            </p:cNvGrpSpPr>
            <p:nvPr/>
          </p:nvGrpSpPr>
          <p:grpSpPr bwMode="auto">
            <a:xfrm>
              <a:off x="3860" y="1969"/>
              <a:ext cx="335" cy="148"/>
              <a:chOff x="4650" y="1129"/>
              <a:chExt cx="246" cy="95"/>
            </a:xfrm>
          </p:grpSpPr>
          <p:sp>
            <p:nvSpPr>
              <p:cNvPr id="4821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21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21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8216" name="Group 14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8219" name="Freeform 14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20" name="Freeform 14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8217" name="Line 143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18" name="Line 14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184" name="Group 145"/>
            <p:cNvGrpSpPr>
              <a:grpSpLocks/>
            </p:cNvGrpSpPr>
            <p:nvPr/>
          </p:nvGrpSpPr>
          <p:grpSpPr bwMode="auto">
            <a:xfrm>
              <a:off x="3922" y="2284"/>
              <a:ext cx="336" cy="154"/>
              <a:chOff x="4650" y="1129"/>
              <a:chExt cx="246" cy="95"/>
            </a:xfrm>
          </p:grpSpPr>
          <p:sp>
            <p:nvSpPr>
              <p:cNvPr id="4820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20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20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8208" name="Group 14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8211" name="Freeform 15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12" name="Freeform 15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8209" name="Line 15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10" name="Line 15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185" name="Group 154"/>
            <p:cNvGrpSpPr>
              <a:grpSpLocks/>
            </p:cNvGrpSpPr>
            <p:nvPr/>
          </p:nvGrpSpPr>
          <p:grpSpPr bwMode="auto">
            <a:xfrm>
              <a:off x="3443" y="2054"/>
              <a:ext cx="335" cy="149"/>
              <a:chOff x="4650" y="1129"/>
              <a:chExt cx="246" cy="95"/>
            </a:xfrm>
          </p:grpSpPr>
          <p:sp>
            <p:nvSpPr>
              <p:cNvPr id="4819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19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19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8200" name="Group 15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8203" name="Freeform 15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04" name="Freeform 16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8201" name="Line 16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02" name="Line 16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186" name="Group 163"/>
            <p:cNvGrpSpPr>
              <a:grpSpLocks/>
            </p:cNvGrpSpPr>
            <p:nvPr/>
          </p:nvGrpSpPr>
          <p:grpSpPr bwMode="auto">
            <a:xfrm>
              <a:off x="3452" y="2284"/>
              <a:ext cx="336" cy="148"/>
              <a:chOff x="4650" y="1129"/>
              <a:chExt cx="246" cy="95"/>
            </a:xfrm>
          </p:grpSpPr>
          <p:sp>
            <p:nvSpPr>
              <p:cNvPr id="4818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19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19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8192" name="Group 167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8195" name="Freeform 16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96" name="Freeform 16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8193" name="Line 170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94" name="Line 171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187" name="Line 172"/>
            <p:cNvSpPr>
              <a:spLocks noChangeShapeType="1"/>
            </p:cNvSpPr>
            <p:nvPr/>
          </p:nvSpPr>
          <p:spPr bwMode="auto">
            <a:xfrm>
              <a:off x="4422" y="2370"/>
              <a:ext cx="153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8" name="Text Box 580"/>
            <p:cNvSpPr txBox="1">
              <a:spLocks noChangeArrowheads="1"/>
            </p:cNvSpPr>
            <p:nvPr/>
          </p:nvSpPr>
          <p:spPr bwMode="auto">
            <a:xfrm>
              <a:off x="4231" y="1988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ISP</a:t>
              </a:r>
            </a:p>
          </p:txBody>
        </p:sp>
      </p:grpSp>
      <p:sp>
        <p:nvSpPr>
          <p:cNvPr id="48165" name="Freeform 174"/>
          <p:cNvSpPr>
            <a:spLocks/>
          </p:cNvSpPr>
          <p:nvPr/>
        </p:nvSpPr>
        <p:spPr bwMode="auto">
          <a:xfrm>
            <a:off x="7775576" y="2193925"/>
            <a:ext cx="206375" cy="927100"/>
          </a:xfrm>
          <a:custGeom>
            <a:avLst/>
            <a:gdLst>
              <a:gd name="T0" fmla="*/ 0 w 130"/>
              <a:gd name="T1" fmla="*/ 0 h 584"/>
              <a:gd name="T2" fmla="*/ 2147483646 w 130"/>
              <a:gd name="T3" fmla="*/ 0 h 584"/>
              <a:gd name="T4" fmla="*/ 2147483646 w 130"/>
              <a:gd name="T5" fmla="*/ 2147483646 h 584"/>
              <a:gd name="T6" fmla="*/ 0 60000 65536"/>
              <a:gd name="T7" fmla="*/ 0 60000 65536"/>
              <a:gd name="T8" fmla="*/ 0 60000 65536"/>
              <a:gd name="T9" fmla="*/ 0 w 130"/>
              <a:gd name="T10" fmla="*/ 0 h 584"/>
              <a:gd name="T11" fmla="*/ 130 w 130"/>
              <a:gd name="T12" fmla="*/ 584 h 5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0" h="584">
                <a:moveTo>
                  <a:pt x="0" y="0"/>
                </a:moveTo>
                <a:lnTo>
                  <a:pt x="130" y="0"/>
                </a:lnTo>
                <a:lnTo>
                  <a:pt x="130" y="58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" name="Group 175"/>
          <p:cNvGrpSpPr>
            <a:grpSpLocks/>
          </p:cNvGrpSpPr>
          <p:nvPr/>
        </p:nvGrpSpPr>
        <p:grpSpPr bwMode="auto">
          <a:xfrm>
            <a:off x="7734301" y="2355850"/>
            <a:ext cx="2517775" cy="508000"/>
            <a:chOff x="3912" y="1484"/>
            <a:chExt cx="1586" cy="320"/>
          </a:xfrm>
        </p:grpSpPr>
        <p:sp>
          <p:nvSpPr>
            <p:cNvPr id="48174" name="Line 176"/>
            <p:cNvSpPr>
              <a:spLocks noChangeShapeType="1"/>
            </p:cNvSpPr>
            <p:nvPr/>
          </p:nvSpPr>
          <p:spPr bwMode="auto">
            <a:xfrm flipH="1" flipV="1">
              <a:off x="3912" y="1497"/>
              <a:ext cx="711" cy="94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5" name="Text Box 177"/>
            <p:cNvSpPr txBox="1">
              <a:spLocks noChangeArrowheads="1"/>
            </p:cNvSpPr>
            <p:nvPr/>
          </p:nvSpPr>
          <p:spPr bwMode="auto">
            <a:xfrm>
              <a:off x="4307" y="1484"/>
              <a:ext cx="119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Arial" panose="020B0604020202020204" pitchFamily="34" charset="0"/>
                </a:rPr>
                <a:t>cable modem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Arial" panose="020B0604020202020204" pitchFamily="34" charset="0"/>
                </a:rPr>
                <a:t>termination system</a:t>
              </a:r>
            </a:p>
          </p:txBody>
        </p:sp>
      </p:grpSp>
      <p:sp>
        <p:nvSpPr>
          <p:cNvPr id="48167" name="Rectangle 3"/>
          <p:cNvSpPr>
            <a:spLocks noChangeArrowheads="1"/>
          </p:cNvSpPr>
          <p:nvPr/>
        </p:nvSpPr>
        <p:spPr bwMode="auto">
          <a:xfrm>
            <a:off x="1897063" y="4246564"/>
            <a:ext cx="8401050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SzPct val="75000"/>
            </a:pPr>
            <a:r>
              <a:rPr lang="en-US" altLang="en-US" sz="2400">
                <a:solidFill>
                  <a:srgbClr val="000099"/>
                </a:solidFill>
              </a:rPr>
              <a:t>HFC: hybrid fiber coax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asymmetric: up to 30Mbps downstream transmission rate, 2 Mbps upstream transmission rate</a:t>
            </a:r>
          </a:p>
          <a:p>
            <a:pPr eaLnBrk="1" hangingPunct="1">
              <a:buSzPct val="75000"/>
            </a:pPr>
            <a:r>
              <a:rPr lang="en-US" altLang="en-US" sz="2400">
                <a:solidFill>
                  <a:srgbClr val="000099"/>
                </a:solidFill>
              </a:rPr>
              <a:t>network </a:t>
            </a:r>
            <a:r>
              <a:rPr lang="en-US" altLang="en-US" sz="2400"/>
              <a:t>of cable, fiber attaches homes to ISP router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homes </a:t>
            </a:r>
            <a:r>
              <a:rPr lang="en-US" altLang="en-US" i="1">
                <a:solidFill>
                  <a:srgbClr val="CC0000"/>
                </a:solidFill>
                <a:ea typeface="ＭＳ Ｐゴシック" panose="020B0600070205080204" pitchFamily="34" charset="-128"/>
              </a:rPr>
              <a:t>share access network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to cable headend 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unlike DSL, which has dedicated access to central office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</p:txBody>
      </p:sp>
      <p:sp>
        <p:nvSpPr>
          <p:cNvPr id="48168" name="Title 41"/>
          <p:cNvSpPr>
            <a:spLocks/>
          </p:cNvSpPr>
          <p:nvPr/>
        </p:nvSpPr>
        <p:spPr bwMode="auto">
          <a:xfrm>
            <a:off x="1905001" y="239714"/>
            <a:ext cx="5622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000099"/>
                </a:solidFill>
              </a:rPr>
              <a:t>Access net: cable network</a:t>
            </a:r>
          </a:p>
        </p:txBody>
      </p:sp>
      <p:pic>
        <p:nvPicPr>
          <p:cNvPr id="48169" name="Picture 180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8" y="868364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170" name="Group 181"/>
          <p:cNvGrpSpPr>
            <a:grpSpLocks/>
          </p:cNvGrpSpPr>
          <p:nvPr/>
        </p:nvGrpSpPr>
        <p:grpSpPr bwMode="auto">
          <a:xfrm>
            <a:off x="2084388" y="1928813"/>
            <a:ext cx="609600" cy="609600"/>
            <a:chOff x="-44" y="1473"/>
            <a:chExt cx="981" cy="1105"/>
          </a:xfrm>
        </p:grpSpPr>
        <p:pic>
          <p:nvPicPr>
            <p:cNvPr id="48172" name="Picture 182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73" name="Freeform 18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8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F76FBAAE-72AB-4FDB-BF86-585918FC144A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5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49155" name="Title 41"/>
          <p:cNvSpPr>
            <a:spLocks/>
          </p:cNvSpPr>
          <p:nvPr/>
        </p:nvSpPr>
        <p:spPr bwMode="auto">
          <a:xfrm>
            <a:off x="1905001" y="239714"/>
            <a:ext cx="5622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000099"/>
                </a:solidFill>
              </a:rPr>
              <a:t>Access net: home network</a:t>
            </a:r>
          </a:p>
        </p:txBody>
      </p:sp>
      <p:pic>
        <p:nvPicPr>
          <p:cNvPr id="49156" name="Picture 8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8" y="868364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AutoShape 99"/>
          <p:cNvSpPr>
            <a:spLocks noChangeArrowheads="1"/>
          </p:cNvSpPr>
          <p:nvPr/>
        </p:nvSpPr>
        <p:spPr bwMode="auto">
          <a:xfrm>
            <a:off x="2278063" y="1158875"/>
            <a:ext cx="5649912" cy="768350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1289" name="Text Box 26"/>
          <p:cNvSpPr txBox="1">
            <a:spLocks noChangeArrowheads="1"/>
          </p:cNvSpPr>
          <p:nvPr/>
        </p:nvSpPr>
        <p:spPr bwMode="auto">
          <a:xfrm>
            <a:off x="7429500" y="3178175"/>
            <a:ext cx="28971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to/from headend or central office</a:t>
            </a:r>
          </a:p>
        </p:txBody>
      </p:sp>
      <p:sp>
        <p:nvSpPr>
          <p:cNvPr id="49159" name="Rectangle 87"/>
          <p:cNvSpPr>
            <a:spLocks noChangeArrowheads="1"/>
          </p:cNvSpPr>
          <p:nvPr/>
        </p:nvSpPr>
        <p:spPr bwMode="auto">
          <a:xfrm>
            <a:off x="2713038" y="1912939"/>
            <a:ext cx="4781550" cy="26622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49160" name="Group 105"/>
          <p:cNvGrpSpPr>
            <a:grpSpLocks/>
          </p:cNvGrpSpPr>
          <p:nvPr/>
        </p:nvGrpSpPr>
        <p:grpSpPr bwMode="auto">
          <a:xfrm>
            <a:off x="5811839" y="3252788"/>
            <a:ext cx="3000375" cy="361950"/>
            <a:chOff x="2434" y="2109"/>
            <a:chExt cx="1890" cy="228"/>
          </a:xfrm>
        </p:grpSpPr>
        <p:grpSp>
          <p:nvGrpSpPr>
            <p:cNvPr id="49227" name="Group 91"/>
            <p:cNvGrpSpPr>
              <a:grpSpLocks/>
            </p:cNvGrpSpPr>
            <p:nvPr/>
          </p:nvGrpSpPr>
          <p:grpSpPr bwMode="auto">
            <a:xfrm>
              <a:off x="2722" y="2109"/>
              <a:ext cx="642" cy="228"/>
              <a:chOff x="322" y="890"/>
              <a:chExt cx="872" cy="339"/>
            </a:xfrm>
          </p:grpSpPr>
          <p:sp>
            <p:nvSpPr>
              <p:cNvPr id="49230" name="Rectangle 92"/>
              <p:cNvSpPr>
                <a:spLocks noChangeArrowheads="1"/>
              </p:cNvSpPr>
              <p:nvPr/>
            </p:nvSpPr>
            <p:spPr bwMode="auto">
              <a:xfrm>
                <a:off x="323" y="1004"/>
                <a:ext cx="871" cy="22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9231" name="Rectangle 93"/>
              <p:cNvSpPr>
                <a:spLocks noChangeArrowheads="1"/>
              </p:cNvSpPr>
              <p:nvPr/>
            </p:nvSpPr>
            <p:spPr bwMode="auto">
              <a:xfrm>
                <a:off x="393" y="1073"/>
                <a:ext cx="57" cy="5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9232" name="Rectangle 94"/>
              <p:cNvSpPr>
                <a:spLocks noChangeArrowheads="1"/>
              </p:cNvSpPr>
              <p:nvPr/>
            </p:nvSpPr>
            <p:spPr bwMode="auto">
              <a:xfrm>
                <a:off x="467" y="1073"/>
                <a:ext cx="56" cy="57"/>
              </a:xfrm>
              <a:prstGeom prst="rect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9233" name="Rectangle 95"/>
              <p:cNvSpPr>
                <a:spLocks noChangeArrowheads="1"/>
              </p:cNvSpPr>
              <p:nvPr/>
            </p:nvSpPr>
            <p:spPr bwMode="auto">
              <a:xfrm>
                <a:off x="541" y="1071"/>
                <a:ext cx="56" cy="5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9234" name="Rectangle 96"/>
              <p:cNvSpPr>
                <a:spLocks noChangeArrowheads="1"/>
              </p:cNvSpPr>
              <p:nvPr/>
            </p:nvSpPr>
            <p:spPr bwMode="auto">
              <a:xfrm>
                <a:off x="615" y="1071"/>
                <a:ext cx="56" cy="5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9235" name="AutoShape 97"/>
              <p:cNvSpPr>
                <a:spLocks noChangeArrowheads="1"/>
              </p:cNvSpPr>
              <p:nvPr/>
            </p:nvSpPr>
            <p:spPr bwMode="auto">
              <a:xfrm rot="10800000" flipH="1">
                <a:off x="322" y="890"/>
                <a:ext cx="859" cy="11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1 w 21600"/>
                  <a:gd name="T13" fmla="*/ 4516 h 21600"/>
                  <a:gd name="T14" fmla="*/ 17099 w 21600"/>
                  <a:gd name="T15" fmla="*/ 1708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228" name="Line 102"/>
            <p:cNvSpPr>
              <a:spLocks noChangeShapeType="1"/>
            </p:cNvSpPr>
            <p:nvPr/>
          </p:nvSpPr>
          <p:spPr bwMode="auto">
            <a:xfrm flipH="1">
              <a:off x="3361" y="2258"/>
              <a:ext cx="9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9" name="Line 104"/>
            <p:cNvSpPr>
              <a:spLocks noChangeShapeType="1"/>
            </p:cNvSpPr>
            <p:nvPr/>
          </p:nvSpPr>
          <p:spPr bwMode="auto">
            <a:xfrm flipH="1">
              <a:off x="2434" y="226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161" name="Group 107"/>
          <p:cNvGrpSpPr>
            <a:grpSpLocks/>
          </p:cNvGrpSpPr>
          <p:nvPr/>
        </p:nvGrpSpPr>
        <p:grpSpPr bwMode="auto">
          <a:xfrm>
            <a:off x="4797426" y="3227388"/>
            <a:ext cx="1065213" cy="455612"/>
            <a:chOff x="2356" y="1300"/>
            <a:chExt cx="555" cy="194"/>
          </a:xfrm>
        </p:grpSpPr>
        <p:sp>
          <p:nvSpPr>
            <p:cNvPr id="49219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220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221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9222" name="Group 111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49225" name="Freeform 11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26" name="Freeform 11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9223" name="Line 114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24" name="Line 115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162" name="Line 116"/>
          <p:cNvSpPr>
            <a:spLocks noChangeShapeType="1"/>
          </p:cNvSpPr>
          <p:nvPr/>
        </p:nvSpPr>
        <p:spPr bwMode="auto">
          <a:xfrm flipH="1">
            <a:off x="3959226" y="3463925"/>
            <a:ext cx="822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163" name="Group 119"/>
          <p:cNvGrpSpPr>
            <a:grpSpLocks/>
          </p:cNvGrpSpPr>
          <p:nvPr/>
        </p:nvGrpSpPr>
        <p:grpSpPr bwMode="auto">
          <a:xfrm>
            <a:off x="3338514" y="2884489"/>
            <a:ext cx="1068387" cy="820737"/>
            <a:chOff x="2967" y="478"/>
            <a:chExt cx="788" cy="625"/>
          </a:xfrm>
        </p:grpSpPr>
        <p:pic>
          <p:nvPicPr>
            <p:cNvPr id="49217" name="Picture 120" descr="access_point_stylized_sma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218" name="Picture 121" descr="antenna_radiation_stylize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9164" name="Line 122"/>
          <p:cNvSpPr>
            <a:spLocks noChangeShapeType="1"/>
          </p:cNvSpPr>
          <p:nvPr/>
        </p:nvSpPr>
        <p:spPr bwMode="auto">
          <a:xfrm flipH="1" flipV="1">
            <a:off x="5280025" y="2767013"/>
            <a:ext cx="0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138"/>
          <p:cNvGrpSpPr>
            <a:grpSpLocks/>
          </p:cNvGrpSpPr>
          <p:nvPr/>
        </p:nvGrpSpPr>
        <p:grpSpPr bwMode="auto">
          <a:xfrm>
            <a:off x="6850063" y="3703639"/>
            <a:ext cx="2527300" cy="1265237"/>
            <a:chOff x="3355" y="2333"/>
            <a:chExt cx="1592" cy="797"/>
          </a:xfrm>
        </p:grpSpPr>
        <p:sp>
          <p:nvSpPr>
            <p:cNvPr id="49215" name="Text Box 39"/>
            <p:cNvSpPr txBox="1">
              <a:spLocks noChangeArrowheads="1"/>
            </p:cNvSpPr>
            <p:nvPr/>
          </p:nvSpPr>
          <p:spPr bwMode="auto">
            <a:xfrm>
              <a:off x="3355" y="2934"/>
              <a:ext cx="1592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cable or DSL modem</a:t>
              </a:r>
            </a:p>
          </p:txBody>
        </p:sp>
        <p:sp>
          <p:nvSpPr>
            <p:cNvPr id="49216" name="Line 129"/>
            <p:cNvSpPr>
              <a:spLocks noChangeShapeType="1"/>
            </p:cNvSpPr>
            <p:nvPr/>
          </p:nvSpPr>
          <p:spPr bwMode="auto">
            <a:xfrm>
              <a:off x="3449" y="2333"/>
              <a:ext cx="0" cy="59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139"/>
          <p:cNvGrpSpPr>
            <a:grpSpLocks/>
          </p:cNvGrpSpPr>
          <p:nvPr/>
        </p:nvGrpSpPr>
        <p:grpSpPr bwMode="auto">
          <a:xfrm>
            <a:off x="5584826" y="3695700"/>
            <a:ext cx="2593975" cy="1778000"/>
            <a:chOff x="2558" y="2328"/>
            <a:chExt cx="1634" cy="1120"/>
          </a:xfrm>
        </p:grpSpPr>
        <p:sp>
          <p:nvSpPr>
            <p:cNvPr id="49213" name="Text Box 39"/>
            <p:cNvSpPr txBox="1">
              <a:spLocks noChangeArrowheads="1"/>
            </p:cNvSpPr>
            <p:nvPr/>
          </p:nvSpPr>
          <p:spPr bwMode="auto">
            <a:xfrm>
              <a:off x="2558" y="3252"/>
              <a:ext cx="163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router, firewall, NAT</a:t>
              </a:r>
            </a:p>
          </p:txBody>
        </p:sp>
        <p:sp>
          <p:nvSpPr>
            <p:cNvPr id="49214" name="Line 133"/>
            <p:cNvSpPr>
              <a:spLocks noChangeShapeType="1"/>
            </p:cNvSpPr>
            <p:nvPr/>
          </p:nvSpPr>
          <p:spPr bwMode="auto">
            <a:xfrm>
              <a:off x="2645" y="2328"/>
              <a:ext cx="0" cy="938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41"/>
          <p:cNvGrpSpPr>
            <a:grpSpLocks/>
          </p:cNvGrpSpPr>
          <p:nvPr/>
        </p:nvGrpSpPr>
        <p:grpSpPr bwMode="auto">
          <a:xfrm>
            <a:off x="5129213" y="4576764"/>
            <a:ext cx="2927350" cy="1392237"/>
            <a:chOff x="2062" y="2532"/>
            <a:chExt cx="1844" cy="1210"/>
          </a:xfrm>
        </p:grpSpPr>
        <p:sp>
          <p:nvSpPr>
            <p:cNvPr id="49211" name="Line 134"/>
            <p:cNvSpPr>
              <a:spLocks noChangeShapeType="1"/>
            </p:cNvSpPr>
            <p:nvPr/>
          </p:nvSpPr>
          <p:spPr bwMode="auto">
            <a:xfrm>
              <a:off x="2064" y="2532"/>
              <a:ext cx="0" cy="938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2" name="Text Box 39"/>
            <p:cNvSpPr txBox="1">
              <a:spLocks noChangeArrowheads="1"/>
            </p:cNvSpPr>
            <p:nvPr/>
          </p:nvSpPr>
          <p:spPr bwMode="auto">
            <a:xfrm>
              <a:off x="2062" y="3471"/>
              <a:ext cx="184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wired Ethernet (100 Mbps)</a:t>
              </a:r>
            </a:p>
          </p:txBody>
        </p:sp>
      </p:grpSp>
      <p:grpSp>
        <p:nvGrpSpPr>
          <p:cNvPr id="10" name="Group 140"/>
          <p:cNvGrpSpPr>
            <a:grpSpLocks/>
          </p:cNvGrpSpPr>
          <p:nvPr/>
        </p:nvGrpSpPr>
        <p:grpSpPr bwMode="auto">
          <a:xfrm>
            <a:off x="1947863" y="3725862"/>
            <a:ext cx="1966912" cy="2047874"/>
            <a:chOff x="267" y="2347"/>
            <a:chExt cx="1239" cy="1290"/>
          </a:xfrm>
        </p:grpSpPr>
        <p:sp>
          <p:nvSpPr>
            <p:cNvPr id="49209" name="Line 136"/>
            <p:cNvSpPr>
              <a:spLocks noChangeShapeType="1"/>
            </p:cNvSpPr>
            <p:nvPr/>
          </p:nvSpPr>
          <p:spPr bwMode="auto">
            <a:xfrm>
              <a:off x="1360" y="2347"/>
              <a:ext cx="0" cy="938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0" name="Text Box 39"/>
            <p:cNvSpPr txBox="1">
              <a:spLocks noChangeArrowheads="1"/>
            </p:cNvSpPr>
            <p:nvPr/>
          </p:nvSpPr>
          <p:spPr bwMode="auto">
            <a:xfrm>
              <a:off x="267" y="3300"/>
              <a:ext cx="1239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wireless access </a:t>
              </a:r>
            </a:p>
            <a:p>
              <a:pPr algn="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point (54 Mbps)</a:t>
              </a:r>
            </a:p>
          </p:txBody>
        </p:sp>
      </p:grpSp>
      <p:sp>
        <p:nvSpPr>
          <p:cNvPr id="11406" name="Text Box 142"/>
          <p:cNvSpPr txBox="1">
            <a:spLocks noChangeArrowheads="1"/>
          </p:cNvSpPr>
          <p:nvPr/>
        </p:nvSpPr>
        <p:spPr bwMode="auto">
          <a:xfrm>
            <a:off x="2562226" y="1303339"/>
            <a:ext cx="11033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wireless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devices</a:t>
            </a:r>
          </a:p>
        </p:txBody>
      </p:sp>
      <p:grpSp>
        <p:nvGrpSpPr>
          <p:cNvPr id="49170" name="Group 143"/>
          <p:cNvGrpSpPr>
            <a:grpSpLocks/>
          </p:cNvGrpSpPr>
          <p:nvPr/>
        </p:nvGrpSpPr>
        <p:grpSpPr bwMode="auto">
          <a:xfrm>
            <a:off x="2908301" y="1954214"/>
            <a:ext cx="733425" cy="758825"/>
            <a:chOff x="2751" y="1851"/>
            <a:chExt cx="462" cy="478"/>
          </a:xfrm>
        </p:grpSpPr>
        <p:pic>
          <p:nvPicPr>
            <p:cNvPr id="49207" name="Picture 144" descr="iphone_stylized_smal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208" name="Picture 145" descr="antenna_radiation_stylize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9171" name="Line 146"/>
          <p:cNvSpPr>
            <a:spLocks noChangeShapeType="1"/>
          </p:cNvSpPr>
          <p:nvPr/>
        </p:nvSpPr>
        <p:spPr bwMode="auto">
          <a:xfrm>
            <a:off x="5203825" y="3679825"/>
            <a:ext cx="12700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11" name="Oval 147"/>
          <p:cNvSpPr>
            <a:spLocks noChangeArrowheads="1"/>
          </p:cNvSpPr>
          <p:nvPr/>
        </p:nvSpPr>
        <p:spPr bwMode="auto">
          <a:xfrm>
            <a:off x="2805113" y="2801939"/>
            <a:ext cx="3359150" cy="1050925"/>
          </a:xfrm>
          <a:prstGeom prst="ellipse">
            <a:avLst/>
          </a:prstGeom>
          <a:noFill/>
          <a:ln w="19050">
            <a:solidFill>
              <a:srgbClr val="CC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12" name="Group 150"/>
          <p:cNvGrpSpPr>
            <a:grpSpLocks/>
          </p:cNvGrpSpPr>
          <p:nvPr/>
        </p:nvGrpSpPr>
        <p:grpSpPr bwMode="auto">
          <a:xfrm>
            <a:off x="1660526" y="3532188"/>
            <a:ext cx="1630363" cy="717550"/>
            <a:chOff x="86" y="2225"/>
            <a:chExt cx="1027" cy="452"/>
          </a:xfrm>
        </p:grpSpPr>
        <p:sp>
          <p:nvSpPr>
            <p:cNvPr id="49205" name="Text Box 148"/>
            <p:cNvSpPr txBox="1">
              <a:spLocks noChangeArrowheads="1"/>
            </p:cNvSpPr>
            <p:nvPr/>
          </p:nvSpPr>
          <p:spPr bwMode="auto">
            <a:xfrm>
              <a:off x="86" y="2357"/>
              <a:ext cx="102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often combined 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in single box</a:t>
              </a:r>
            </a:p>
          </p:txBody>
        </p:sp>
        <p:sp>
          <p:nvSpPr>
            <p:cNvPr id="49206" name="Line 149"/>
            <p:cNvSpPr>
              <a:spLocks noChangeShapeType="1"/>
            </p:cNvSpPr>
            <p:nvPr/>
          </p:nvSpPr>
          <p:spPr bwMode="auto">
            <a:xfrm flipV="1">
              <a:off x="590" y="2225"/>
              <a:ext cx="238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174" name="Group 151"/>
          <p:cNvGrpSpPr>
            <a:grpSpLocks/>
          </p:cNvGrpSpPr>
          <p:nvPr/>
        </p:nvGrpSpPr>
        <p:grpSpPr bwMode="auto">
          <a:xfrm>
            <a:off x="3903664" y="1566863"/>
            <a:ext cx="954087" cy="1027112"/>
            <a:chOff x="877" y="1008"/>
            <a:chExt cx="2747" cy="2591"/>
          </a:xfrm>
        </p:grpSpPr>
        <p:pic>
          <p:nvPicPr>
            <p:cNvPr id="49182" name="Picture 152" descr="antenna_stylize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83" name="Picture 153" descr="laptop_keyboard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84" name="Freeform 154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2 w 2982"/>
                <a:gd name="T1" fmla="*/ 0 h 2442"/>
                <a:gd name="T2" fmla="*/ 0 w 2982"/>
                <a:gd name="T3" fmla="*/ 2 h 2442"/>
                <a:gd name="T4" fmla="*/ 10 w 2982"/>
                <a:gd name="T5" fmla="*/ 3 h 2442"/>
                <a:gd name="T6" fmla="*/ 12 w 2982"/>
                <a:gd name="T7" fmla="*/ 1 h 2442"/>
                <a:gd name="T8" fmla="*/ 2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49185" name="Picture 155" descr="scree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86" name="Freeform 156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10 w 2528"/>
                <a:gd name="T3" fmla="*/ 1 h 455"/>
                <a:gd name="T4" fmla="*/ 10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7" name="Freeform 157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2 w 702"/>
                <a:gd name="T1" fmla="*/ 0 h 1893"/>
                <a:gd name="T2" fmla="*/ 0 w 702"/>
                <a:gd name="T3" fmla="*/ 2 h 1893"/>
                <a:gd name="T4" fmla="*/ 1 w 702"/>
                <a:gd name="T5" fmla="*/ 2 h 1893"/>
                <a:gd name="T6" fmla="*/ 3 w 702"/>
                <a:gd name="T7" fmla="*/ 1 h 1893"/>
                <a:gd name="T8" fmla="*/ 2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8" name="Freeform 158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3 w 756"/>
                <a:gd name="T1" fmla="*/ 0 h 2184"/>
                <a:gd name="T2" fmla="*/ 1 w 756"/>
                <a:gd name="T3" fmla="*/ 3 h 2184"/>
                <a:gd name="T4" fmla="*/ 0 w 756"/>
                <a:gd name="T5" fmla="*/ 3 h 2184"/>
                <a:gd name="T6" fmla="*/ 2 w 756"/>
                <a:gd name="T7" fmla="*/ 1 h 2184"/>
                <a:gd name="T8" fmla="*/ 3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9" name="Freeform 159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10 w 2773"/>
                <a:gd name="T5" fmla="*/ 1 h 738"/>
                <a:gd name="T6" fmla="*/ 10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0" name="Freeform 160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8 w 637"/>
                <a:gd name="T1" fmla="*/ 0 h 1659"/>
                <a:gd name="T2" fmla="*/ 8 w 637"/>
                <a:gd name="T3" fmla="*/ 0 h 1659"/>
                <a:gd name="T4" fmla="*/ 1 w 637"/>
                <a:gd name="T5" fmla="*/ 42 h 1659"/>
                <a:gd name="T6" fmla="*/ 0 w 637"/>
                <a:gd name="T7" fmla="*/ 41 h 1659"/>
                <a:gd name="T8" fmla="*/ 8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1" name="Freeform 161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28 w 2216"/>
                <a:gd name="T5" fmla="*/ 14 h 550"/>
                <a:gd name="T6" fmla="*/ 28 w 2216"/>
                <a:gd name="T7" fmla="*/ 12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192" name="Group 162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9199" name="Freeform 163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0" name="Freeform 164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1" name="Freeform 165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2" name="Freeform 166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3" name="Freeform 167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4" name="Freeform 168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9193" name="Freeform 169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6 h 792"/>
                <a:gd name="T2" fmla="*/ 6 w 990"/>
                <a:gd name="T3" fmla="*/ 0 h 792"/>
                <a:gd name="T4" fmla="*/ 6 w 990"/>
                <a:gd name="T5" fmla="*/ 1 h 792"/>
                <a:gd name="T6" fmla="*/ 0 w 990"/>
                <a:gd name="T7" fmla="*/ 6 h 792"/>
                <a:gd name="T8" fmla="*/ 1 w 990"/>
                <a:gd name="T9" fmla="*/ 6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4" name="Freeform 170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4 w 2532"/>
                <a:gd name="T5" fmla="*/ 6 h 723"/>
                <a:gd name="T6" fmla="*/ 14 w 2532"/>
                <a:gd name="T7" fmla="*/ 6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5" name="Freeform 171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6" name="Freeform 172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6 w 1176"/>
                <a:gd name="T1" fmla="*/ 0 h 606"/>
                <a:gd name="T2" fmla="*/ 0 w 1176"/>
                <a:gd name="T3" fmla="*/ 5 h 606"/>
                <a:gd name="T4" fmla="*/ 1 w 1176"/>
                <a:gd name="T5" fmla="*/ 5 h 606"/>
                <a:gd name="T6" fmla="*/ 6 w 1176"/>
                <a:gd name="T7" fmla="*/ 1 h 606"/>
                <a:gd name="T8" fmla="*/ 6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7" name="Freeform 173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7 w 2532"/>
                <a:gd name="T5" fmla="*/ 4 h 723"/>
                <a:gd name="T6" fmla="*/ 7 w 2532"/>
                <a:gd name="T7" fmla="*/ 4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8" name="Freeform 174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6 h 723"/>
                <a:gd name="T6" fmla="*/ 0 w 2532"/>
                <a:gd name="T7" fmla="*/ 6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175" name="Group 175"/>
          <p:cNvGrpSpPr>
            <a:grpSpLocks/>
          </p:cNvGrpSpPr>
          <p:nvPr/>
        </p:nvGrpSpPr>
        <p:grpSpPr bwMode="auto">
          <a:xfrm>
            <a:off x="4673600" y="2032001"/>
            <a:ext cx="1123950" cy="862013"/>
            <a:chOff x="-44" y="1473"/>
            <a:chExt cx="981" cy="1105"/>
          </a:xfrm>
        </p:grpSpPr>
        <p:pic>
          <p:nvPicPr>
            <p:cNvPr id="49180" name="Picture 176" descr="desktop_computer_stylized_medium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81" name="Freeform 17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9176" name="Group 178"/>
          <p:cNvGrpSpPr>
            <a:grpSpLocks/>
          </p:cNvGrpSpPr>
          <p:nvPr/>
        </p:nvGrpSpPr>
        <p:grpSpPr bwMode="auto">
          <a:xfrm>
            <a:off x="4614863" y="3838575"/>
            <a:ext cx="849312" cy="712788"/>
            <a:chOff x="-44" y="1473"/>
            <a:chExt cx="981" cy="1105"/>
          </a:xfrm>
        </p:grpSpPr>
        <p:pic>
          <p:nvPicPr>
            <p:cNvPr id="49178" name="Picture 179" descr="desktop_computer_stylized_medium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79" name="Freeform 18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917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8EEC1508-F121-4FBE-A26F-268B4605FE7C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9" grpId="0"/>
      <p:bldP spid="11406" grpId="0"/>
      <p:bldP spid="114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51203" name="Title 50"/>
          <p:cNvSpPr>
            <a:spLocks noGrp="1"/>
          </p:cNvSpPr>
          <p:nvPr>
            <p:ph type="title" idx="4294967295"/>
          </p:nvPr>
        </p:nvSpPr>
        <p:spPr>
          <a:xfrm>
            <a:off x="1814514" y="198439"/>
            <a:ext cx="8321675" cy="765175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Enterprise access networks (Ethernet)</a:t>
            </a:r>
          </a:p>
        </p:txBody>
      </p:sp>
      <p:sp>
        <p:nvSpPr>
          <p:cNvPr id="51204" name="Content Placeholder 52"/>
          <p:cNvSpPr>
            <a:spLocks noGrp="1"/>
          </p:cNvSpPr>
          <p:nvPr>
            <p:ph idx="4294967295"/>
          </p:nvPr>
        </p:nvSpPr>
        <p:spPr>
          <a:xfrm>
            <a:off x="1979613" y="4783138"/>
            <a:ext cx="8043862" cy="1414462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typically used in companies, universities, etc</a:t>
            </a:r>
          </a:p>
          <a:p>
            <a:pPr marL="342900" lvl="1" indent="-342900">
              <a:buSzPct val="65000"/>
              <a:buFont typeface="Wingdings" panose="05000000000000000000" pitchFamily="2" charset="2"/>
              <a:buChar char="v"/>
            </a:pPr>
            <a:r>
              <a:rPr lang="en-US" altLang="en-US" smtClean="0">
                <a:ea typeface="Arial" panose="020B0604020202020204" pitchFamily="34" charset="0"/>
              </a:rPr>
              <a:t>10 Mbps, 100Mbps, 1Gbps, 10Gbps transmission rates</a:t>
            </a:r>
          </a:p>
          <a:p>
            <a:pPr marL="342900" lvl="1" indent="-342900">
              <a:buSzPct val="65000"/>
              <a:buFont typeface="Wingdings" panose="05000000000000000000" pitchFamily="2" charset="2"/>
              <a:buChar char="v"/>
            </a:pPr>
            <a:r>
              <a:rPr lang="en-US" altLang="en-US" smtClean="0">
                <a:ea typeface="Arial" panose="020B0604020202020204" pitchFamily="34" charset="0"/>
              </a:rPr>
              <a:t>today, end systems typically connect into Ethernet switch</a:t>
            </a:r>
          </a:p>
          <a:p>
            <a:pPr eaLnBrk="1" hangingPunct="1"/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51205" name="Line 2"/>
          <p:cNvSpPr>
            <a:spLocks noChangeShapeType="1"/>
          </p:cNvSpPr>
          <p:nvPr/>
        </p:nvSpPr>
        <p:spPr bwMode="auto">
          <a:xfrm>
            <a:off x="3741738" y="3186113"/>
            <a:ext cx="0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6" name="Line 3"/>
          <p:cNvSpPr>
            <a:spLocks noChangeShapeType="1"/>
          </p:cNvSpPr>
          <p:nvPr/>
        </p:nvSpPr>
        <p:spPr bwMode="auto">
          <a:xfrm>
            <a:off x="4160838" y="3194050"/>
            <a:ext cx="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7" name="Line 4"/>
          <p:cNvSpPr>
            <a:spLocks noChangeShapeType="1"/>
          </p:cNvSpPr>
          <p:nvPr/>
        </p:nvSpPr>
        <p:spPr bwMode="auto">
          <a:xfrm flipH="1">
            <a:off x="3138488" y="3167063"/>
            <a:ext cx="696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208" name="Group 51"/>
          <p:cNvGrpSpPr>
            <a:grpSpLocks/>
          </p:cNvGrpSpPr>
          <p:nvPr/>
        </p:nvGrpSpPr>
        <p:grpSpPr bwMode="auto">
          <a:xfrm>
            <a:off x="3540126" y="2873375"/>
            <a:ext cx="1052513" cy="355600"/>
            <a:chOff x="4410" y="1365"/>
            <a:chExt cx="663" cy="224"/>
          </a:xfrm>
        </p:grpSpPr>
        <p:sp>
          <p:nvSpPr>
            <p:cNvPr id="51396" name="Rectangle 52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1397" name="AutoShape 53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1398" name="Freeform 54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99" name="Freeform 55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880 h 63"/>
                <a:gd name="T2" fmla="*/ 24935 w 280"/>
                <a:gd name="T3" fmla="*/ 856 h 63"/>
                <a:gd name="T4" fmla="*/ 147159 w 280"/>
                <a:gd name="T5" fmla="*/ 0 h 63"/>
                <a:gd name="T6" fmla="*/ 1878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400" name="Freeform 56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1209" name="Line 59"/>
          <p:cNvSpPr>
            <a:spLocks noChangeShapeType="1"/>
          </p:cNvSpPr>
          <p:nvPr/>
        </p:nvSpPr>
        <p:spPr bwMode="auto">
          <a:xfrm flipH="1">
            <a:off x="2632075" y="2946400"/>
            <a:ext cx="1062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0" name="Line 61"/>
          <p:cNvSpPr>
            <a:spLocks noChangeShapeType="1"/>
          </p:cNvSpPr>
          <p:nvPr/>
        </p:nvSpPr>
        <p:spPr bwMode="auto">
          <a:xfrm flipV="1">
            <a:off x="3913188" y="2328864"/>
            <a:ext cx="0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211" name="Group 62"/>
          <p:cNvGrpSpPr>
            <a:grpSpLocks/>
          </p:cNvGrpSpPr>
          <p:nvPr/>
        </p:nvGrpSpPr>
        <p:grpSpPr bwMode="auto">
          <a:xfrm>
            <a:off x="3613151" y="1876426"/>
            <a:ext cx="873125" cy="627063"/>
            <a:chOff x="2967" y="478"/>
            <a:chExt cx="788" cy="625"/>
          </a:xfrm>
        </p:grpSpPr>
        <p:pic>
          <p:nvPicPr>
            <p:cNvPr id="51394" name="Picture 63" descr="access_point_stylized_smal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95" name="Picture 64" descr="antenna_radiation_stylize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212" name="Group 65"/>
          <p:cNvGrpSpPr>
            <a:grpSpLocks/>
          </p:cNvGrpSpPr>
          <p:nvPr/>
        </p:nvGrpSpPr>
        <p:grpSpPr bwMode="auto">
          <a:xfrm>
            <a:off x="4270375" y="1231900"/>
            <a:ext cx="622300" cy="706438"/>
            <a:chOff x="877" y="1008"/>
            <a:chExt cx="2747" cy="2591"/>
          </a:xfrm>
        </p:grpSpPr>
        <p:pic>
          <p:nvPicPr>
            <p:cNvPr id="51371" name="Picture 66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72" name="Picture 67" descr="laptop_keyboar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73" name="Freeform 68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2 w 2982"/>
                <a:gd name="T1" fmla="*/ 0 h 2442"/>
                <a:gd name="T2" fmla="*/ 0 w 2982"/>
                <a:gd name="T3" fmla="*/ 2 h 2442"/>
                <a:gd name="T4" fmla="*/ 10 w 2982"/>
                <a:gd name="T5" fmla="*/ 3 h 2442"/>
                <a:gd name="T6" fmla="*/ 12 w 2982"/>
                <a:gd name="T7" fmla="*/ 1 h 2442"/>
                <a:gd name="T8" fmla="*/ 2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51374" name="Picture 69" descr="scree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75" name="Freeform 70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10 w 2528"/>
                <a:gd name="T3" fmla="*/ 1 h 455"/>
                <a:gd name="T4" fmla="*/ 10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6" name="Freeform 71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2 w 702"/>
                <a:gd name="T1" fmla="*/ 0 h 1893"/>
                <a:gd name="T2" fmla="*/ 0 w 702"/>
                <a:gd name="T3" fmla="*/ 2 h 1893"/>
                <a:gd name="T4" fmla="*/ 1 w 702"/>
                <a:gd name="T5" fmla="*/ 2 h 1893"/>
                <a:gd name="T6" fmla="*/ 3 w 702"/>
                <a:gd name="T7" fmla="*/ 1 h 1893"/>
                <a:gd name="T8" fmla="*/ 2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7" name="Freeform 72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3 w 756"/>
                <a:gd name="T1" fmla="*/ 0 h 2184"/>
                <a:gd name="T2" fmla="*/ 1 w 756"/>
                <a:gd name="T3" fmla="*/ 3 h 2184"/>
                <a:gd name="T4" fmla="*/ 0 w 756"/>
                <a:gd name="T5" fmla="*/ 3 h 2184"/>
                <a:gd name="T6" fmla="*/ 2 w 756"/>
                <a:gd name="T7" fmla="*/ 1 h 2184"/>
                <a:gd name="T8" fmla="*/ 3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8" name="Freeform 73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10 w 2773"/>
                <a:gd name="T5" fmla="*/ 1 h 738"/>
                <a:gd name="T6" fmla="*/ 10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9" name="Freeform 74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8 w 637"/>
                <a:gd name="T1" fmla="*/ 0 h 1659"/>
                <a:gd name="T2" fmla="*/ 8 w 637"/>
                <a:gd name="T3" fmla="*/ 0 h 1659"/>
                <a:gd name="T4" fmla="*/ 1 w 637"/>
                <a:gd name="T5" fmla="*/ 42 h 1659"/>
                <a:gd name="T6" fmla="*/ 0 w 637"/>
                <a:gd name="T7" fmla="*/ 41 h 1659"/>
                <a:gd name="T8" fmla="*/ 8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0" name="Freeform 75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28 w 2216"/>
                <a:gd name="T5" fmla="*/ 14 h 550"/>
                <a:gd name="T6" fmla="*/ 28 w 2216"/>
                <a:gd name="T7" fmla="*/ 12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381" name="Group 76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1388" name="Freeform 77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89" name="Freeform 78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90" name="Freeform 79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91" name="Freeform 80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92" name="Freeform 81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93" name="Freeform 82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382" name="Freeform 83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6 h 792"/>
                <a:gd name="T2" fmla="*/ 6 w 990"/>
                <a:gd name="T3" fmla="*/ 0 h 792"/>
                <a:gd name="T4" fmla="*/ 6 w 990"/>
                <a:gd name="T5" fmla="*/ 1 h 792"/>
                <a:gd name="T6" fmla="*/ 0 w 990"/>
                <a:gd name="T7" fmla="*/ 6 h 792"/>
                <a:gd name="T8" fmla="*/ 1 w 990"/>
                <a:gd name="T9" fmla="*/ 6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3" name="Freeform 84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4 w 2532"/>
                <a:gd name="T5" fmla="*/ 6 h 723"/>
                <a:gd name="T6" fmla="*/ 14 w 2532"/>
                <a:gd name="T7" fmla="*/ 6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4" name="Freeform 85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5" name="Freeform 86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6 w 1176"/>
                <a:gd name="T1" fmla="*/ 0 h 606"/>
                <a:gd name="T2" fmla="*/ 0 w 1176"/>
                <a:gd name="T3" fmla="*/ 5 h 606"/>
                <a:gd name="T4" fmla="*/ 1 w 1176"/>
                <a:gd name="T5" fmla="*/ 5 h 606"/>
                <a:gd name="T6" fmla="*/ 6 w 1176"/>
                <a:gd name="T7" fmla="*/ 1 h 606"/>
                <a:gd name="T8" fmla="*/ 6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6" name="Freeform 87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7 w 2532"/>
                <a:gd name="T5" fmla="*/ 4 h 723"/>
                <a:gd name="T6" fmla="*/ 7 w 2532"/>
                <a:gd name="T7" fmla="*/ 4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7" name="Freeform 88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6 h 723"/>
                <a:gd name="T6" fmla="*/ 0 w 2532"/>
                <a:gd name="T7" fmla="*/ 6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13" name="Group 89"/>
          <p:cNvGrpSpPr>
            <a:grpSpLocks/>
          </p:cNvGrpSpPr>
          <p:nvPr/>
        </p:nvGrpSpPr>
        <p:grpSpPr bwMode="auto">
          <a:xfrm>
            <a:off x="2740025" y="1511301"/>
            <a:ext cx="566738" cy="625475"/>
            <a:chOff x="877" y="1008"/>
            <a:chExt cx="2747" cy="2591"/>
          </a:xfrm>
        </p:grpSpPr>
        <p:pic>
          <p:nvPicPr>
            <p:cNvPr id="51348" name="Picture 90" descr="antenna_stylized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49" name="Picture 91" descr="laptop_keyboar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50" name="Freeform 92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2 w 2982"/>
                <a:gd name="T1" fmla="*/ 0 h 2442"/>
                <a:gd name="T2" fmla="*/ 0 w 2982"/>
                <a:gd name="T3" fmla="*/ 2 h 2442"/>
                <a:gd name="T4" fmla="*/ 10 w 2982"/>
                <a:gd name="T5" fmla="*/ 3 h 2442"/>
                <a:gd name="T6" fmla="*/ 12 w 2982"/>
                <a:gd name="T7" fmla="*/ 1 h 2442"/>
                <a:gd name="T8" fmla="*/ 2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51351" name="Picture 93" descr="scree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52" name="Freeform 94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10 w 2528"/>
                <a:gd name="T3" fmla="*/ 1 h 455"/>
                <a:gd name="T4" fmla="*/ 10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3" name="Freeform 95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2 w 702"/>
                <a:gd name="T1" fmla="*/ 0 h 1893"/>
                <a:gd name="T2" fmla="*/ 0 w 702"/>
                <a:gd name="T3" fmla="*/ 2 h 1893"/>
                <a:gd name="T4" fmla="*/ 1 w 702"/>
                <a:gd name="T5" fmla="*/ 2 h 1893"/>
                <a:gd name="T6" fmla="*/ 3 w 702"/>
                <a:gd name="T7" fmla="*/ 1 h 1893"/>
                <a:gd name="T8" fmla="*/ 2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4" name="Freeform 96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3 w 756"/>
                <a:gd name="T1" fmla="*/ 0 h 2184"/>
                <a:gd name="T2" fmla="*/ 1 w 756"/>
                <a:gd name="T3" fmla="*/ 3 h 2184"/>
                <a:gd name="T4" fmla="*/ 0 w 756"/>
                <a:gd name="T5" fmla="*/ 3 h 2184"/>
                <a:gd name="T6" fmla="*/ 2 w 756"/>
                <a:gd name="T7" fmla="*/ 1 h 2184"/>
                <a:gd name="T8" fmla="*/ 3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5" name="Freeform 97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10 w 2773"/>
                <a:gd name="T5" fmla="*/ 1 h 738"/>
                <a:gd name="T6" fmla="*/ 10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6" name="Freeform 98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8 w 637"/>
                <a:gd name="T1" fmla="*/ 0 h 1659"/>
                <a:gd name="T2" fmla="*/ 8 w 637"/>
                <a:gd name="T3" fmla="*/ 0 h 1659"/>
                <a:gd name="T4" fmla="*/ 1 w 637"/>
                <a:gd name="T5" fmla="*/ 42 h 1659"/>
                <a:gd name="T6" fmla="*/ 0 w 637"/>
                <a:gd name="T7" fmla="*/ 41 h 1659"/>
                <a:gd name="T8" fmla="*/ 8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7" name="Freeform 99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28 w 2216"/>
                <a:gd name="T5" fmla="*/ 14 h 550"/>
                <a:gd name="T6" fmla="*/ 28 w 2216"/>
                <a:gd name="T7" fmla="*/ 12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358" name="Group 100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1365" name="Freeform 10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66" name="Freeform 10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67" name="Freeform 10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68" name="Freeform 10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69" name="Freeform 10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70" name="Freeform 10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359" name="Freeform 107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6 h 792"/>
                <a:gd name="T2" fmla="*/ 6 w 990"/>
                <a:gd name="T3" fmla="*/ 0 h 792"/>
                <a:gd name="T4" fmla="*/ 6 w 990"/>
                <a:gd name="T5" fmla="*/ 1 h 792"/>
                <a:gd name="T6" fmla="*/ 0 w 990"/>
                <a:gd name="T7" fmla="*/ 6 h 792"/>
                <a:gd name="T8" fmla="*/ 1 w 990"/>
                <a:gd name="T9" fmla="*/ 6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0" name="Freeform 108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4 w 2532"/>
                <a:gd name="T5" fmla="*/ 6 h 723"/>
                <a:gd name="T6" fmla="*/ 14 w 2532"/>
                <a:gd name="T7" fmla="*/ 6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1" name="Freeform 109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2" name="Freeform 110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6 w 1176"/>
                <a:gd name="T1" fmla="*/ 0 h 606"/>
                <a:gd name="T2" fmla="*/ 0 w 1176"/>
                <a:gd name="T3" fmla="*/ 5 h 606"/>
                <a:gd name="T4" fmla="*/ 1 w 1176"/>
                <a:gd name="T5" fmla="*/ 5 h 606"/>
                <a:gd name="T6" fmla="*/ 6 w 1176"/>
                <a:gd name="T7" fmla="*/ 1 h 606"/>
                <a:gd name="T8" fmla="*/ 6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3" name="Freeform 111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7 w 2532"/>
                <a:gd name="T5" fmla="*/ 4 h 723"/>
                <a:gd name="T6" fmla="*/ 7 w 2532"/>
                <a:gd name="T7" fmla="*/ 4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4" name="Freeform 112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6 h 723"/>
                <a:gd name="T6" fmla="*/ 0 w 2532"/>
                <a:gd name="T7" fmla="*/ 6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14" name="Group 113"/>
          <p:cNvGrpSpPr>
            <a:grpSpLocks/>
          </p:cNvGrpSpPr>
          <p:nvPr/>
        </p:nvGrpSpPr>
        <p:grpSpPr bwMode="auto">
          <a:xfrm>
            <a:off x="3487738" y="1203325"/>
            <a:ext cx="635000" cy="615950"/>
            <a:chOff x="877" y="1008"/>
            <a:chExt cx="2747" cy="2591"/>
          </a:xfrm>
        </p:grpSpPr>
        <p:pic>
          <p:nvPicPr>
            <p:cNvPr id="51325" name="Picture 114" descr="antenna_stylize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26" name="Picture 115" descr="laptop_keyboar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27" name="Freeform 116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2 w 2982"/>
                <a:gd name="T1" fmla="*/ 0 h 2442"/>
                <a:gd name="T2" fmla="*/ 0 w 2982"/>
                <a:gd name="T3" fmla="*/ 2 h 2442"/>
                <a:gd name="T4" fmla="*/ 10 w 2982"/>
                <a:gd name="T5" fmla="*/ 3 h 2442"/>
                <a:gd name="T6" fmla="*/ 12 w 2982"/>
                <a:gd name="T7" fmla="*/ 1 h 2442"/>
                <a:gd name="T8" fmla="*/ 2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51328" name="Picture 117" descr="screen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29" name="Freeform 118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10 w 2528"/>
                <a:gd name="T3" fmla="*/ 1 h 455"/>
                <a:gd name="T4" fmla="*/ 10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0" name="Freeform 119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2 w 702"/>
                <a:gd name="T1" fmla="*/ 0 h 1893"/>
                <a:gd name="T2" fmla="*/ 0 w 702"/>
                <a:gd name="T3" fmla="*/ 2 h 1893"/>
                <a:gd name="T4" fmla="*/ 1 w 702"/>
                <a:gd name="T5" fmla="*/ 2 h 1893"/>
                <a:gd name="T6" fmla="*/ 3 w 702"/>
                <a:gd name="T7" fmla="*/ 1 h 1893"/>
                <a:gd name="T8" fmla="*/ 2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1" name="Freeform 120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3 w 756"/>
                <a:gd name="T1" fmla="*/ 0 h 2184"/>
                <a:gd name="T2" fmla="*/ 1 w 756"/>
                <a:gd name="T3" fmla="*/ 3 h 2184"/>
                <a:gd name="T4" fmla="*/ 0 w 756"/>
                <a:gd name="T5" fmla="*/ 3 h 2184"/>
                <a:gd name="T6" fmla="*/ 2 w 756"/>
                <a:gd name="T7" fmla="*/ 1 h 2184"/>
                <a:gd name="T8" fmla="*/ 3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2" name="Freeform 121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10 w 2773"/>
                <a:gd name="T5" fmla="*/ 1 h 738"/>
                <a:gd name="T6" fmla="*/ 10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3" name="Freeform 122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8 w 637"/>
                <a:gd name="T1" fmla="*/ 0 h 1659"/>
                <a:gd name="T2" fmla="*/ 8 w 637"/>
                <a:gd name="T3" fmla="*/ 0 h 1659"/>
                <a:gd name="T4" fmla="*/ 1 w 637"/>
                <a:gd name="T5" fmla="*/ 42 h 1659"/>
                <a:gd name="T6" fmla="*/ 0 w 637"/>
                <a:gd name="T7" fmla="*/ 41 h 1659"/>
                <a:gd name="T8" fmla="*/ 8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4" name="Freeform 123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28 w 2216"/>
                <a:gd name="T5" fmla="*/ 14 h 550"/>
                <a:gd name="T6" fmla="*/ 28 w 2216"/>
                <a:gd name="T7" fmla="*/ 12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335" name="Group 124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1342" name="Freeform 125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43" name="Freeform 126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44" name="Freeform 127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45" name="Freeform 128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46" name="Freeform 129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47" name="Freeform 130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336" name="Freeform 131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6 h 792"/>
                <a:gd name="T2" fmla="*/ 6 w 990"/>
                <a:gd name="T3" fmla="*/ 0 h 792"/>
                <a:gd name="T4" fmla="*/ 6 w 990"/>
                <a:gd name="T5" fmla="*/ 1 h 792"/>
                <a:gd name="T6" fmla="*/ 0 w 990"/>
                <a:gd name="T7" fmla="*/ 6 h 792"/>
                <a:gd name="T8" fmla="*/ 1 w 990"/>
                <a:gd name="T9" fmla="*/ 6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7" name="Freeform 132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4 w 2532"/>
                <a:gd name="T5" fmla="*/ 6 h 723"/>
                <a:gd name="T6" fmla="*/ 14 w 2532"/>
                <a:gd name="T7" fmla="*/ 6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8" name="Freeform 133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9" name="Freeform 134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6 w 1176"/>
                <a:gd name="T1" fmla="*/ 0 h 606"/>
                <a:gd name="T2" fmla="*/ 0 w 1176"/>
                <a:gd name="T3" fmla="*/ 5 h 606"/>
                <a:gd name="T4" fmla="*/ 1 w 1176"/>
                <a:gd name="T5" fmla="*/ 5 h 606"/>
                <a:gd name="T6" fmla="*/ 6 w 1176"/>
                <a:gd name="T7" fmla="*/ 1 h 606"/>
                <a:gd name="T8" fmla="*/ 6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40" name="Freeform 135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7 w 2532"/>
                <a:gd name="T5" fmla="*/ 4 h 723"/>
                <a:gd name="T6" fmla="*/ 7 w 2532"/>
                <a:gd name="T7" fmla="*/ 4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41" name="Freeform 136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6 h 723"/>
                <a:gd name="T6" fmla="*/ 0 w 2532"/>
                <a:gd name="T7" fmla="*/ 6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15" name="Group 296"/>
          <p:cNvGrpSpPr>
            <a:grpSpLocks/>
          </p:cNvGrpSpPr>
          <p:nvPr/>
        </p:nvGrpSpPr>
        <p:grpSpPr bwMode="auto">
          <a:xfrm>
            <a:off x="5953126" y="1851026"/>
            <a:ext cx="1166813" cy="479425"/>
            <a:chOff x="2356" y="1300"/>
            <a:chExt cx="555" cy="194"/>
          </a:xfrm>
        </p:grpSpPr>
        <p:sp>
          <p:nvSpPr>
            <p:cNvPr id="5131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131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131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51320" name="Group 300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51323" name="Freeform 30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24" name="Freeform 30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321" name="Line 303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2" name="Line 304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16" name="Line 305"/>
          <p:cNvSpPr>
            <a:spLocks noChangeShapeType="1"/>
          </p:cNvSpPr>
          <p:nvPr/>
        </p:nvSpPr>
        <p:spPr bwMode="auto">
          <a:xfrm flipV="1">
            <a:off x="4302126" y="2111376"/>
            <a:ext cx="1668463" cy="766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7" name="Line 306"/>
          <p:cNvSpPr>
            <a:spLocks noChangeShapeType="1"/>
          </p:cNvSpPr>
          <p:nvPr/>
        </p:nvSpPr>
        <p:spPr bwMode="auto">
          <a:xfrm>
            <a:off x="6118225" y="3005138"/>
            <a:ext cx="0" cy="652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8" name="Line 340"/>
          <p:cNvSpPr>
            <a:spLocks noChangeShapeType="1"/>
          </p:cNvSpPr>
          <p:nvPr/>
        </p:nvSpPr>
        <p:spPr bwMode="auto">
          <a:xfrm>
            <a:off x="6499225" y="2997201"/>
            <a:ext cx="0" cy="652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219" name="Group 230"/>
          <p:cNvGrpSpPr>
            <a:grpSpLocks/>
          </p:cNvGrpSpPr>
          <p:nvPr/>
        </p:nvGrpSpPr>
        <p:grpSpPr bwMode="auto">
          <a:xfrm>
            <a:off x="5956301" y="3616326"/>
            <a:ext cx="365125" cy="766763"/>
            <a:chOff x="4140" y="429"/>
            <a:chExt cx="1425" cy="2396"/>
          </a:xfrm>
        </p:grpSpPr>
        <p:sp>
          <p:nvSpPr>
            <p:cNvPr id="51285" name="Freeform 23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6" name="Rectangle 232"/>
            <p:cNvSpPr>
              <a:spLocks noChangeArrowheads="1"/>
            </p:cNvSpPr>
            <p:nvPr/>
          </p:nvSpPr>
          <p:spPr bwMode="auto">
            <a:xfrm>
              <a:off x="4208" y="429"/>
              <a:ext cx="1047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1287" name="Freeform 23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8" name="Freeform 23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9" name="Rectangle 235"/>
            <p:cNvSpPr>
              <a:spLocks noChangeArrowheads="1"/>
            </p:cNvSpPr>
            <p:nvPr/>
          </p:nvSpPr>
          <p:spPr bwMode="auto">
            <a:xfrm>
              <a:off x="4214" y="692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51290" name="Group 23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315" name="AutoShape 23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1316" name="AutoShape 238"/>
              <p:cNvSpPr>
                <a:spLocks noChangeArrowheads="1"/>
              </p:cNvSpPr>
              <p:nvPr/>
            </p:nvSpPr>
            <p:spPr bwMode="auto">
              <a:xfrm>
                <a:off x="627" y="2581"/>
                <a:ext cx="696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1291" name="Rectangle 239"/>
            <p:cNvSpPr>
              <a:spLocks noChangeArrowheads="1"/>
            </p:cNvSpPr>
            <p:nvPr/>
          </p:nvSpPr>
          <p:spPr bwMode="auto">
            <a:xfrm>
              <a:off x="4227" y="1019"/>
              <a:ext cx="595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51292" name="Group 24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313" name="AutoShape 241"/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1314" name="AutoShape 242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1293" name="Rectangle 243"/>
            <p:cNvSpPr>
              <a:spLocks noChangeArrowheads="1"/>
            </p:cNvSpPr>
            <p:nvPr/>
          </p:nvSpPr>
          <p:spPr bwMode="auto">
            <a:xfrm>
              <a:off x="4214" y="1357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1294" name="Rectangle 244"/>
            <p:cNvSpPr>
              <a:spLocks noChangeArrowheads="1"/>
            </p:cNvSpPr>
            <p:nvPr/>
          </p:nvSpPr>
          <p:spPr bwMode="auto">
            <a:xfrm>
              <a:off x="4227" y="1654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51295" name="Group 24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311" name="AutoShape 246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1312" name="AutoShape 247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5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1296" name="Freeform 24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297" name="Group 24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1309" name="AutoShape 25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1310" name="AutoShape 251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1298" name="Rectangle 252"/>
            <p:cNvSpPr>
              <a:spLocks noChangeArrowheads="1"/>
            </p:cNvSpPr>
            <p:nvPr/>
          </p:nvSpPr>
          <p:spPr bwMode="auto">
            <a:xfrm>
              <a:off x="5249" y="429"/>
              <a:ext cx="68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1299" name="Freeform 25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0" name="Freeform 25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39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1" name="Oval 255"/>
            <p:cNvSpPr>
              <a:spLocks noChangeArrowheads="1"/>
            </p:cNvSpPr>
            <p:nvPr/>
          </p:nvSpPr>
          <p:spPr bwMode="auto">
            <a:xfrm>
              <a:off x="5515" y="2612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1302" name="Freeform 25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3" name="AutoShape 257"/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1304" name="AutoShape 258"/>
            <p:cNvSpPr>
              <a:spLocks noChangeArrowheads="1"/>
            </p:cNvSpPr>
            <p:nvPr/>
          </p:nvSpPr>
          <p:spPr bwMode="auto">
            <a:xfrm>
              <a:off x="4208" y="2711"/>
              <a:ext cx="1066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1305" name="Oval 259"/>
            <p:cNvSpPr>
              <a:spLocks noChangeArrowheads="1"/>
            </p:cNvSpPr>
            <p:nvPr/>
          </p:nvSpPr>
          <p:spPr bwMode="auto">
            <a:xfrm>
              <a:off x="4307" y="2383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1306" name="Oval 260"/>
            <p:cNvSpPr>
              <a:spLocks noChangeArrowheads="1"/>
            </p:cNvSpPr>
            <p:nvPr/>
          </p:nvSpPr>
          <p:spPr bwMode="auto">
            <a:xfrm>
              <a:off x="4487" y="2383"/>
              <a:ext cx="161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307" name="Oval 261"/>
            <p:cNvSpPr>
              <a:spLocks noChangeArrowheads="1"/>
            </p:cNvSpPr>
            <p:nvPr/>
          </p:nvSpPr>
          <p:spPr bwMode="auto">
            <a:xfrm>
              <a:off x="4660" y="2379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1308" name="Rectangle 262"/>
            <p:cNvSpPr>
              <a:spLocks noChangeArrowheads="1"/>
            </p:cNvSpPr>
            <p:nvPr/>
          </p:nvSpPr>
          <p:spPr bwMode="auto">
            <a:xfrm>
              <a:off x="5063" y="1833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51220" name="Line 342"/>
          <p:cNvSpPr>
            <a:spLocks noChangeShapeType="1"/>
          </p:cNvSpPr>
          <p:nvPr/>
        </p:nvSpPr>
        <p:spPr bwMode="auto">
          <a:xfrm>
            <a:off x="4541839" y="3208339"/>
            <a:ext cx="503237" cy="3317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1" name="Text Box 343"/>
          <p:cNvSpPr txBox="1">
            <a:spLocks noChangeArrowheads="1"/>
          </p:cNvSpPr>
          <p:nvPr/>
        </p:nvSpPr>
        <p:spPr bwMode="auto">
          <a:xfrm>
            <a:off x="4575175" y="3538538"/>
            <a:ext cx="12128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Ethernet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switch</a:t>
            </a:r>
          </a:p>
        </p:txBody>
      </p:sp>
      <p:sp>
        <p:nvSpPr>
          <p:cNvPr id="51222" name="Line 344"/>
          <p:cNvSpPr>
            <a:spLocks noChangeShapeType="1"/>
          </p:cNvSpPr>
          <p:nvPr/>
        </p:nvSpPr>
        <p:spPr bwMode="auto">
          <a:xfrm>
            <a:off x="6831013" y="3954463"/>
            <a:ext cx="525462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3" name="Text Box 345"/>
          <p:cNvSpPr txBox="1">
            <a:spLocks noChangeArrowheads="1"/>
          </p:cNvSpPr>
          <p:nvPr/>
        </p:nvSpPr>
        <p:spPr bwMode="auto">
          <a:xfrm>
            <a:off x="7191376" y="3552825"/>
            <a:ext cx="20621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institutional mail,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web servers</a:t>
            </a:r>
          </a:p>
        </p:txBody>
      </p:sp>
      <p:sp>
        <p:nvSpPr>
          <p:cNvPr id="51224" name="Text Box 346"/>
          <p:cNvSpPr txBox="1">
            <a:spLocks noChangeArrowheads="1"/>
          </p:cNvSpPr>
          <p:nvPr/>
        </p:nvSpPr>
        <p:spPr bwMode="auto">
          <a:xfrm>
            <a:off x="7856539" y="2986089"/>
            <a:ext cx="21875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institutional router</a:t>
            </a:r>
          </a:p>
        </p:txBody>
      </p:sp>
      <p:sp>
        <p:nvSpPr>
          <p:cNvPr id="51225" name="Line 347"/>
          <p:cNvSpPr>
            <a:spLocks noChangeShapeType="1"/>
          </p:cNvSpPr>
          <p:nvPr/>
        </p:nvSpPr>
        <p:spPr bwMode="auto">
          <a:xfrm>
            <a:off x="7029451" y="2368551"/>
            <a:ext cx="1006475" cy="6635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6" name="Line 348"/>
          <p:cNvSpPr>
            <a:spLocks noChangeShapeType="1"/>
          </p:cNvSpPr>
          <p:nvPr/>
        </p:nvSpPr>
        <p:spPr bwMode="auto">
          <a:xfrm>
            <a:off x="7102475" y="2032000"/>
            <a:ext cx="971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7" name="Line 349"/>
          <p:cNvSpPr>
            <a:spLocks noChangeShapeType="1"/>
          </p:cNvSpPr>
          <p:nvPr/>
        </p:nvSpPr>
        <p:spPr bwMode="auto">
          <a:xfrm>
            <a:off x="8132763" y="2028825"/>
            <a:ext cx="9715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8" name="Line 350"/>
          <p:cNvSpPr>
            <a:spLocks noChangeShapeType="1"/>
          </p:cNvSpPr>
          <p:nvPr/>
        </p:nvSpPr>
        <p:spPr bwMode="auto">
          <a:xfrm>
            <a:off x="7523164" y="2117725"/>
            <a:ext cx="503237" cy="33178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9" name="Text Box 351"/>
          <p:cNvSpPr txBox="1">
            <a:spLocks noChangeArrowheads="1"/>
          </p:cNvSpPr>
          <p:nvPr/>
        </p:nvSpPr>
        <p:spPr bwMode="auto">
          <a:xfrm>
            <a:off x="7989025" y="2320926"/>
            <a:ext cx="2279791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institutional link to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ISP (Internet)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grpSp>
        <p:nvGrpSpPr>
          <p:cNvPr id="51230" name="Group 353"/>
          <p:cNvGrpSpPr>
            <a:grpSpLocks/>
          </p:cNvGrpSpPr>
          <p:nvPr/>
        </p:nvGrpSpPr>
        <p:grpSpPr bwMode="auto">
          <a:xfrm>
            <a:off x="5921376" y="2636838"/>
            <a:ext cx="1052513" cy="355600"/>
            <a:chOff x="4410" y="1365"/>
            <a:chExt cx="663" cy="224"/>
          </a:xfrm>
        </p:grpSpPr>
        <p:sp>
          <p:nvSpPr>
            <p:cNvPr id="51280" name="Rectangle 354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1281" name="AutoShape 355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1282" name="Freeform 356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83" name="Freeform 357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880 h 63"/>
                <a:gd name="T2" fmla="*/ 24935 w 280"/>
                <a:gd name="T3" fmla="*/ 856 h 63"/>
                <a:gd name="T4" fmla="*/ 147159 w 280"/>
                <a:gd name="T5" fmla="*/ 0 h 63"/>
                <a:gd name="T6" fmla="*/ 1878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84" name="Freeform 358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1231" name="Line 359"/>
          <p:cNvSpPr>
            <a:spLocks noChangeShapeType="1"/>
          </p:cNvSpPr>
          <p:nvPr/>
        </p:nvSpPr>
        <p:spPr bwMode="auto">
          <a:xfrm>
            <a:off x="6507163" y="2332038"/>
            <a:ext cx="0" cy="296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232" name="Group 360"/>
          <p:cNvGrpSpPr>
            <a:grpSpLocks/>
          </p:cNvGrpSpPr>
          <p:nvPr/>
        </p:nvGrpSpPr>
        <p:grpSpPr bwMode="auto">
          <a:xfrm>
            <a:off x="6396039" y="3609976"/>
            <a:ext cx="365125" cy="766763"/>
            <a:chOff x="4140" y="429"/>
            <a:chExt cx="1425" cy="2396"/>
          </a:xfrm>
        </p:grpSpPr>
        <p:sp>
          <p:nvSpPr>
            <p:cNvPr id="51248" name="Freeform 36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9" name="Rectangle 362"/>
            <p:cNvSpPr>
              <a:spLocks noChangeArrowheads="1"/>
            </p:cNvSpPr>
            <p:nvPr/>
          </p:nvSpPr>
          <p:spPr bwMode="auto">
            <a:xfrm>
              <a:off x="4208" y="429"/>
              <a:ext cx="1047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1250" name="Freeform 36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1" name="Freeform 36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2" name="Rectangle 365"/>
            <p:cNvSpPr>
              <a:spLocks noChangeArrowheads="1"/>
            </p:cNvSpPr>
            <p:nvPr/>
          </p:nvSpPr>
          <p:spPr bwMode="auto">
            <a:xfrm>
              <a:off x="4214" y="692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51253" name="Group 36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278" name="AutoShape 3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1279" name="AutoShape 368"/>
              <p:cNvSpPr>
                <a:spLocks noChangeArrowheads="1"/>
              </p:cNvSpPr>
              <p:nvPr/>
            </p:nvSpPr>
            <p:spPr bwMode="auto">
              <a:xfrm>
                <a:off x="627" y="2581"/>
                <a:ext cx="696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1254" name="Rectangle 369"/>
            <p:cNvSpPr>
              <a:spLocks noChangeArrowheads="1"/>
            </p:cNvSpPr>
            <p:nvPr/>
          </p:nvSpPr>
          <p:spPr bwMode="auto">
            <a:xfrm>
              <a:off x="4227" y="1019"/>
              <a:ext cx="595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51255" name="Group 37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276" name="AutoShape 371"/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1277" name="AutoShape 372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1256" name="Rectangle 373"/>
            <p:cNvSpPr>
              <a:spLocks noChangeArrowheads="1"/>
            </p:cNvSpPr>
            <p:nvPr/>
          </p:nvSpPr>
          <p:spPr bwMode="auto">
            <a:xfrm>
              <a:off x="4214" y="1357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1257" name="Rectangle 374"/>
            <p:cNvSpPr>
              <a:spLocks noChangeArrowheads="1"/>
            </p:cNvSpPr>
            <p:nvPr/>
          </p:nvSpPr>
          <p:spPr bwMode="auto">
            <a:xfrm>
              <a:off x="4227" y="1654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51258" name="Group 37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274" name="AutoShape 376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1275" name="AutoShape 377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5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1259" name="Freeform 37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260" name="Group 37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1272" name="AutoShape 38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51273" name="AutoShape 381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1261" name="Rectangle 382"/>
            <p:cNvSpPr>
              <a:spLocks noChangeArrowheads="1"/>
            </p:cNvSpPr>
            <p:nvPr/>
          </p:nvSpPr>
          <p:spPr bwMode="auto">
            <a:xfrm>
              <a:off x="5249" y="429"/>
              <a:ext cx="68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1262" name="Freeform 38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3" name="Freeform 38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39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4" name="Oval 385"/>
            <p:cNvSpPr>
              <a:spLocks noChangeArrowheads="1"/>
            </p:cNvSpPr>
            <p:nvPr/>
          </p:nvSpPr>
          <p:spPr bwMode="auto">
            <a:xfrm>
              <a:off x="5515" y="2612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1265" name="Freeform 38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6" name="AutoShape 387"/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1267" name="AutoShape 388"/>
            <p:cNvSpPr>
              <a:spLocks noChangeArrowheads="1"/>
            </p:cNvSpPr>
            <p:nvPr/>
          </p:nvSpPr>
          <p:spPr bwMode="auto">
            <a:xfrm>
              <a:off x="4208" y="2711"/>
              <a:ext cx="1066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1268" name="Oval 389"/>
            <p:cNvSpPr>
              <a:spLocks noChangeArrowheads="1"/>
            </p:cNvSpPr>
            <p:nvPr/>
          </p:nvSpPr>
          <p:spPr bwMode="auto">
            <a:xfrm>
              <a:off x="4307" y="2383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1269" name="Oval 390"/>
            <p:cNvSpPr>
              <a:spLocks noChangeArrowheads="1"/>
            </p:cNvSpPr>
            <p:nvPr/>
          </p:nvSpPr>
          <p:spPr bwMode="auto">
            <a:xfrm>
              <a:off x="4487" y="2383"/>
              <a:ext cx="161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270" name="Oval 391"/>
            <p:cNvSpPr>
              <a:spLocks noChangeArrowheads="1"/>
            </p:cNvSpPr>
            <p:nvPr/>
          </p:nvSpPr>
          <p:spPr bwMode="auto">
            <a:xfrm>
              <a:off x="4660" y="2379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1271" name="Rectangle 392"/>
            <p:cNvSpPr>
              <a:spLocks noChangeArrowheads="1"/>
            </p:cNvSpPr>
            <p:nvPr/>
          </p:nvSpPr>
          <p:spPr bwMode="auto">
            <a:xfrm>
              <a:off x="5063" y="1833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51233" name="Line 393"/>
          <p:cNvSpPr>
            <a:spLocks noChangeShapeType="1"/>
          </p:cNvSpPr>
          <p:nvPr/>
        </p:nvSpPr>
        <p:spPr bwMode="auto">
          <a:xfrm flipH="1">
            <a:off x="5162550" y="3051175"/>
            <a:ext cx="788988" cy="50323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1234" name="Picture 394" descr="underline_base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6" y="8223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35" name="Group 395"/>
          <p:cNvGrpSpPr>
            <a:grpSpLocks/>
          </p:cNvGrpSpPr>
          <p:nvPr/>
        </p:nvGrpSpPr>
        <p:grpSpPr bwMode="auto">
          <a:xfrm>
            <a:off x="2130425" y="2566988"/>
            <a:ext cx="723900" cy="665162"/>
            <a:chOff x="-44" y="1473"/>
            <a:chExt cx="981" cy="1105"/>
          </a:xfrm>
        </p:grpSpPr>
        <p:pic>
          <p:nvPicPr>
            <p:cNvPr id="51246" name="Picture 396" descr="desktop_computer_stylized_medium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47" name="Freeform 39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1236" name="Group 398"/>
          <p:cNvGrpSpPr>
            <a:grpSpLocks/>
          </p:cNvGrpSpPr>
          <p:nvPr/>
        </p:nvGrpSpPr>
        <p:grpSpPr bwMode="auto">
          <a:xfrm>
            <a:off x="2524125" y="3016251"/>
            <a:ext cx="723900" cy="665163"/>
            <a:chOff x="-44" y="1473"/>
            <a:chExt cx="981" cy="1105"/>
          </a:xfrm>
        </p:grpSpPr>
        <p:pic>
          <p:nvPicPr>
            <p:cNvPr id="51244" name="Picture 399" descr="desktop_computer_stylized_medium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45" name="Freeform 40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1237" name="Group 401"/>
          <p:cNvGrpSpPr>
            <a:grpSpLocks/>
          </p:cNvGrpSpPr>
          <p:nvPr/>
        </p:nvGrpSpPr>
        <p:grpSpPr bwMode="auto">
          <a:xfrm>
            <a:off x="3135313" y="3592513"/>
            <a:ext cx="723900" cy="665162"/>
            <a:chOff x="-44" y="1473"/>
            <a:chExt cx="981" cy="1105"/>
          </a:xfrm>
        </p:grpSpPr>
        <p:pic>
          <p:nvPicPr>
            <p:cNvPr id="51242" name="Picture 402" descr="desktop_computer_stylized_medium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43" name="Freeform 40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1238" name="Group 404"/>
          <p:cNvGrpSpPr>
            <a:grpSpLocks/>
          </p:cNvGrpSpPr>
          <p:nvPr/>
        </p:nvGrpSpPr>
        <p:grpSpPr bwMode="auto">
          <a:xfrm>
            <a:off x="3708400" y="3606801"/>
            <a:ext cx="723900" cy="665163"/>
            <a:chOff x="-44" y="1473"/>
            <a:chExt cx="981" cy="1105"/>
          </a:xfrm>
        </p:grpSpPr>
        <p:pic>
          <p:nvPicPr>
            <p:cNvPr id="51240" name="Picture 405" descr="desktop_computer_stylized_medium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41" name="Freeform 40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12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A9F221F8-77EE-4130-A089-611ECC56C21C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26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17688" y="169863"/>
            <a:ext cx="8382000" cy="984250"/>
          </a:xfrm>
        </p:spPr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Wireless access networks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85939" y="1322389"/>
            <a:ext cx="8370887" cy="865187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shared </a:t>
            </a:r>
            <a:r>
              <a:rPr lang="en-US" altLang="en-US" sz="2400" i="1">
                <a:ea typeface="ＭＳ Ｐゴシック" panose="020B0600070205080204" pitchFamily="34" charset="-128"/>
              </a:rPr>
              <a:t>wireless</a:t>
            </a:r>
            <a:r>
              <a:rPr lang="en-US" altLang="en-US" sz="2400">
                <a:ea typeface="ＭＳ Ｐゴシック" panose="020B0600070205080204" pitchFamily="34" charset="-128"/>
              </a:rPr>
              <a:t> access network connects end system to router</a:t>
            </a:r>
          </a:p>
          <a:p>
            <a:pPr lvl="1" eaLnBrk="1" hangingPunct="1"/>
            <a:r>
              <a:rPr lang="en-US" altLang="en-US" sz="2000">
                <a:ea typeface="Arial" panose="020B0604020202020204" pitchFamily="34" charset="0"/>
              </a:rPr>
              <a:t>via base station aka </a:t>
            </a:r>
            <a:r>
              <a:rPr lang="ja-JP" altLang="en-US" sz="2000">
                <a:ea typeface="ＭＳ Ｐゴシック" panose="020B0600070205080204" pitchFamily="34" charset="-128"/>
              </a:rPr>
              <a:t>“</a:t>
            </a:r>
            <a:r>
              <a:rPr lang="en-US" altLang="ja-JP" sz="2000">
                <a:ea typeface="ＭＳ Ｐゴシック" panose="020B0600070205080204" pitchFamily="34" charset="-128"/>
              </a:rPr>
              <a:t>access point</a:t>
            </a:r>
            <a:r>
              <a:rPr lang="ja-JP" altLang="en-US" sz="2000">
                <a:ea typeface="ＭＳ Ｐゴシック" panose="020B0600070205080204" pitchFamily="34" charset="-128"/>
              </a:rPr>
              <a:t>”</a:t>
            </a:r>
            <a:endParaRPr lang="en-US" altLang="en-US" sz="2000">
              <a:ea typeface="Arial" panose="020B0604020202020204" pitchFamily="34" charset="0"/>
            </a:endParaRPr>
          </a:p>
        </p:txBody>
      </p:sp>
      <p:pic>
        <p:nvPicPr>
          <p:cNvPr id="52229" name="Picture 7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1" y="890589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0" name="Rectangle 3"/>
          <p:cNvSpPr>
            <a:spLocks noChangeArrowheads="1"/>
          </p:cNvSpPr>
          <p:nvPr/>
        </p:nvSpPr>
        <p:spPr bwMode="auto">
          <a:xfrm>
            <a:off x="1865314" y="2214564"/>
            <a:ext cx="407987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i="1">
                <a:solidFill>
                  <a:srgbClr val="CC0000"/>
                </a:solidFill>
              </a:rPr>
              <a:t>wireless LANs: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within building (100 ft)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802.11b/g (WiFi): 11, 54 Mbps transmission rate</a:t>
            </a:r>
          </a:p>
        </p:txBody>
      </p:sp>
      <p:sp>
        <p:nvSpPr>
          <p:cNvPr id="52231" name="Rectangle 3"/>
          <p:cNvSpPr>
            <a:spLocks noChangeArrowheads="1"/>
          </p:cNvSpPr>
          <p:nvPr/>
        </p:nvSpPr>
        <p:spPr bwMode="auto">
          <a:xfrm>
            <a:off x="6164264" y="1819276"/>
            <a:ext cx="4619625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CC0000"/>
                </a:solidFill>
              </a:rPr>
              <a:t>wide-area wireless access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provided by telco (cellular) operator, 10</a:t>
            </a:r>
            <a:r>
              <a:rPr lang="ja-JP" altLang="en-US" sz="2000">
                <a:ea typeface="ＭＳ Ｐゴシック" panose="020B0600070205080204" pitchFamily="34" charset="-128"/>
              </a:rPr>
              <a:t>’</a:t>
            </a:r>
            <a:r>
              <a:rPr lang="en-US" altLang="ja-JP" sz="2000">
                <a:ea typeface="ＭＳ Ｐゴシック" panose="020B0600070205080204" pitchFamily="34" charset="-128"/>
              </a:rPr>
              <a:t>s km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between 1 and 10 Mbps 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3G, 4G:  LTE</a:t>
            </a:r>
          </a:p>
        </p:txBody>
      </p:sp>
      <p:grpSp>
        <p:nvGrpSpPr>
          <p:cNvPr id="52232" name="Group 85"/>
          <p:cNvGrpSpPr>
            <a:grpSpLocks/>
          </p:cNvGrpSpPr>
          <p:nvPr/>
        </p:nvGrpSpPr>
        <p:grpSpPr bwMode="auto">
          <a:xfrm>
            <a:off x="2482851" y="3536950"/>
            <a:ext cx="2487613" cy="1562100"/>
            <a:chOff x="2889" y="1631"/>
            <a:chExt cx="980" cy="743"/>
          </a:xfrm>
        </p:grpSpPr>
        <p:sp>
          <p:nvSpPr>
            <p:cNvPr id="52334" name="Rectangle 86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2335" name="AutoShape 87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CC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2233" name="Line 110"/>
          <p:cNvSpPr>
            <a:spLocks noChangeShapeType="1"/>
          </p:cNvSpPr>
          <p:nvPr/>
        </p:nvSpPr>
        <p:spPr bwMode="auto">
          <a:xfrm>
            <a:off x="4127500" y="4941888"/>
            <a:ext cx="0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4" name="Line 116"/>
          <p:cNvSpPr>
            <a:spLocks noChangeShapeType="1"/>
          </p:cNvSpPr>
          <p:nvPr/>
        </p:nvSpPr>
        <p:spPr bwMode="auto">
          <a:xfrm flipV="1">
            <a:off x="3527425" y="4806951"/>
            <a:ext cx="28733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2235" name="Group 228"/>
          <p:cNvGrpSpPr>
            <a:grpSpLocks/>
          </p:cNvGrpSpPr>
          <p:nvPr/>
        </p:nvGrpSpPr>
        <p:grpSpPr bwMode="auto">
          <a:xfrm>
            <a:off x="3803650" y="4649788"/>
            <a:ext cx="666750" cy="284162"/>
            <a:chOff x="4650" y="1129"/>
            <a:chExt cx="246" cy="95"/>
          </a:xfrm>
        </p:grpSpPr>
        <p:sp>
          <p:nvSpPr>
            <p:cNvPr id="52326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2327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2328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52329" name="Group 23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2332" name="Freeform 2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33" name="Freeform 2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330" name="Line 23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31" name="Line 23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236" name="Group 246"/>
          <p:cNvGrpSpPr>
            <a:grpSpLocks/>
          </p:cNvGrpSpPr>
          <p:nvPr/>
        </p:nvGrpSpPr>
        <p:grpSpPr bwMode="auto">
          <a:xfrm>
            <a:off x="3051175" y="4416426"/>
            <a:ext cx="863600" cy="588963"/>
            <a:chOff x="2967" y="478"/>
            <a:chExt cx="788" cy="625"/>
          </a:xfrm>
        </p:grpSpPr>
        <p:pic>
          <p:nvPicPr>
            <p:cNvPr id="52324" name="Picture 247" descr="access_point_stylized_sma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325" name="Picture 248" descr="antenna_radiation_stylize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237" name="Group 390"/>
          <p:cNvGrpSpPr>
            <a:grpSpLocks/>
          </p:cNvGrpSpPr>
          <p:nvPr/>
        </p:nvGrpSpPr>
        <p:grpSpPr bwMode="auto">
          <a:xfrm>
            <a:off x="2965450" y="3648076"/>
            <a:ext cx="757238" cy="682625"/>
            <a:chOff x="877" y="1008"/>
            <a:chExt cx="2747" cy="2591"/>
          </a:xfrm>
        </p:grpSpPr>
        <p:pic>
          <p:nvPicPr>
            <p:cNvPr id="52301" name="Picture 391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302" name="Picture 392" descr="laptop_keyboar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303" name="Freeform 393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2 w 2982"/>
                <a:gd name="T1" fmla="*/ 0 h 2442"/>
                <a:gd name="T2" fmla="*/ 0 w 2982"/>
                <a:gd name="T3" fmla="*/ 2 h 2442"/>
                <a:gd name="T4" fmla="*/ 10 w 2982"/>
                <a:gd name="T5" fmla="*/ 3 h 2442"/>
                <a:gd name="T6" fmla="*/ 12 w 2982"/>
                <a:gd name="T7" fmla="*/ 1 h 2442"/>
                <a:gd name="T8" fmla="*/ 2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52304" name="Picture 394" descr="scree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305" name="Freeform 395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10 w 2528"/>
                <a:gd name="T3" fmla="*/ 1 h 455"/>
                <a:gd name="T4" fmla="*/ 10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06" name="Freeform 396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2 w 702"/>
                <a:gd name="T1" fmla="*/ 0 h 1893"/>
                <a:gd name="T2" fmla="*/ 0 w 702"/>
                <a:gd name="T3" fmla="*/ 2 h 1893"/>
                <a:gd name="T4" fmla="*/ 1 w 702"/>
                <a:gd name="T5" fmla="*/ 2 h 1893"/>
                <a:gd name="T6" fmla="*/ 3 w 702"/>
                <a:gd name="T7" fmla="*/ 1 h 1893"/>
                <a:gd name="T8" fmla="*/ 2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07" name="Freeform 397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3 w 756"/>
                <a:gd name="T1" fmla="*/ 0 h 2184"/>
                <a:gd name="T2" fmla="*/ 1 w 756"/>
                <a:gd name="T3" fmla="*/ 3 h 2184"/>
                <a:gd name="T4" fmla="*/ 0 w 756"/>
                <a:gd name="T5" fmla="*/ 3 h 2184"/>
                <a:gd name="T6" fmla="*/ 2 w 756"/>
                <a:gd name="T7" fmla="*/ 1 h 2184"/>
                <a:gd name="T8" fmla="*/ 3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08" name="Freeform 398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10 w 2773"/>
                <a:gd name="T5" fmla="*/ 1 h 738"/>
                <a:gd name="T6" fmla="*/ 10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09" name="Freeform 399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8 w 637"/>
                <a:gd name="T1" fmla="*/ 0 h 1659"/>
                <a:gd name="T2" fmla="*/ 8 w 637"/>
                <a:gd name="T3" fmla="*/ 0 h 1659"/>
                <a:gd name="T4" fmla="*/ 1 w 637"/>
                <a:gd name="T5" fmla="*/ 42 h 1659"/>
                <a:gd name="T6" fmla="*/ 0 w 637"/>
                <a:gd name="T7" fmla="*/ 41 h 1659"/>
                <a:gd name="T8" fmla="*/ 8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10" name="Freeform 400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28 w 2216"/>
                <a:gd name="T5" fmla="*/ 14 h 550"/>
                <a:gd name="T6" fmla="*/ 28 w 2216"/>
                <a:gd name="T7" fmla="*/ 12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2311" name="Group 401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2318" name="Freeform 402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19" name="Freeform 403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20" name="Freeform 404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21" name="Freeform 405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22" name="Freeform 406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23" name="Freeform 407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312" name="Freeform 408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6 h 792"/>
                <a:gd name="T2" fmla="*/ 6 w 990"/>
                <a:gd name="T3" fmla="*/ 0 h 792"/>
                <a:gd name="T4" fmla="*/ 6 w 990"/>
                <a:gd name="T5" fmla="*/ 1 h 792"/>
                <a:gd name="T6" fmla="*/ 0 w 990"/>
                <a:gd name="T7" fmla="*/ 6 h 792"/>
                <a:gd name="T8" fmla="*/ 1 w 990"/>
                <a:gd name="T9" fmla="*/ 6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13" name="Freeform 409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4 w 2532"/>
                <a:gd name="T5" fmla="*/ 6 h 723"/>
                <a:gd name="T6" fmla="*/ 14 w 2532"/>
                <a:gd name="T7" fmla="*/ 6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14" name="Freeform 410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15" name="Freeform 411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6 w 1176"/>
                <a:gd name="T1" fmla="*/ 0 h 606"/>
                <a:gd name="T2" fmla="*/ 0 w 1176"/>
                <a:gd name="T3" fmla="*/ 5 h 606"/>
                <a:gd name="T4" fmla="*/ 1 w 1176"/>
                <a:gd name="T5" fmla="*/ 5 h 606"/>
                <a:gd name="T6" fmla="*/ 6 w 1176"/>
                <a:gd name="T7" fmla="*/ 1 h 606"/>
                <a:gd name="T8" fmla="*/ 6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16" name="Freeform 412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7 w 2532"/>
                <a:gd name="T5" fmla="*/ 4 h 723"/>
                <a:gd name="T6" fmla="*/ 7 w 2532"/>
                <a:gd name="T7" fmla="*/ 4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17" name="Freeform 413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6 h 723"/>
                <a:gd name="T6" fmla="*/ 0 w 2532"/>
                <a:gd name="T7" fmla="*/ 6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238" name="Group 445"/>
          <p:cNvGrpSpPr>
            <a:grpSpLocks/>
          </p:cNvGrpSpPr>
          <p:nvPr/>
        </p:nvGrpSpPr>
        <p:grpSpPr bwMode="auto">
          <a:xfrm>
            <a:off x="6670676" y="4071939"/>
            <a:ext cx="2709863" cy="1951037"/>
            <a:chOff x="3652" y="2846"/>
            <a:chExt cx="1253" cy="934"/>
          </a:xfrm>
        </p:grpSpPr>
        <p:sp>
          <p:nvSpPr>
            <p:cNvPr id="52242" name="Freeform 84"/>
            <p:cNvSpPr>
              <a:spLocks/>
            </p:cNvSpPr>
            <p:nvPr/>
          </p:nvSpPr>
          <p:spPr bwMode="auto">
            <a:xfrm>
              <a:off x="3652" y="2949"/>
              <a:ext cx="1094" cy="675"/>
            </a:xfrm>
            <a:custGeom>
              <a:avLst/>
              <a:gdLst>
                <a:gd name="T0" fmla="*/ 1178 w 1036"/>
                <a:gd name="T1" fmla="*/ 11 h 675"/>
                <a:gd name="T2" fmla="*/ 711 w 1036"/>
                <a:gd name="T3" fmla="*/ 53 h 675"/>
                <a:gd name="T4" fmla="*/ 376 w 1036"/>
                <a:gd name="T5" fmla="*/ 129 h 675"/>
                <a:gd name="T6" fmla="*/ 279 w 1036"/>
                <a:gd name="T7" fmla="*/ 229 h 675"/>
                <a:gd name="T8" fmla="*/ 39 w 1036"/>
                <a:gd name="T9" fmla="*/ 297 h 675"/>
                <a:gd name="T10" fmla="*/ 31 w 1036"/>
                <a:gd name="T11" fmla="*/ 459 h 675"/>
                <a:gd name="T12" fmla="*/ 240 w 1036"/>
                <a:gd name="T13" fmla="*/ 489 h 675"/>
                <a:gd name="T14" fmla="*/ 836 w 1036"/>
                <a:gd name="T15" fmla="*/ 489 h 675"/>
                <a:gd name="T16" fmla="*/ 1088 w 1036"/>
                <a:gd name="T17" fmla="*/ 555 h 675"/>
                <a:gd name="T18" fmla="*/ 1369 w 1036"/>
                <a:gd name="T19" fmla="*/ 657 h 675"/>
                <a:gd name="T20" fmla="*/ 1583 w 1036"/>
                <a:gd name="T21" fmla="*/ 661 h 675"/>
                <a:gd name="T22" fmla="*/ 1732 w 1036"/>
                <a:gd name="T23" fmla="*/ 603 h 675"/>
                <a:gd name="T24" fmla="*/ 1807 w 1036"/>
                <a:gd name="T25" fmla="*/ 445 h 675"/>
                <a:gd name="T26" fmla="*/ 1853 w 1036"/>
                <a:gd name="T27" fmla="*/ 291 h 675"/>
                <a:gd name="T28" fmla="*/ 1859 w 1036"/>
                <a:gd name="T29" fmla="*/ 107 h 675"/>
                <a:gd name="T30" fmla="*/ 1700 w 1036"/>
                <a:gd name="T31" fmla="*/ 17 h 675"/>
                <a:gd name="T32" fmla="*/ 1412 w 1036"/>
                <a:gd name="T33" fmla="*/ 3 h 675"/>
                <a:gd name="T34" fmla="*/ 1178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3" name="Line 93"/>
            <p:cNvSpPr>
              <a:spLocks noChangeShapeType="1"/>
            </p:cNvSpPr>
            <p:nvPr/>
          </p:nvSpPr>
          <p:spPr bwMode="auto">
            <a:xfrm>
              <a:off x="4337" y="3386"/>
              <a:ext cx="96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52244" name="Picture 133" descr="car_icon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" y="2956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2245" name="Group 134"/>
            <p:cNvGrpSpPr>
              <a:grpSpLocks/>
            </p:cNvGrpSpPr>
            <p:nvPr/>
          </p:nvGrpSpPr>
          <p:grpSpPr bwMode="auto">
            <a:xfrm>
              <a:off x="3911" y="2846"/>
              <a:ext cx="262" cy="243"/>
              <a:chOff x="2751" y="1851"/>
              <a:chExt cx="462" cy="478"/>
            </a:xfrm>
          </p:grpSpPr>
          <p:pic>
            <p:nvPicPr>
              <p:cNvPr id="52299" name="Picture 135" descr="iphone_stylized_small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300" name="Picture 136" descr="antenna_radiation_stylized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2246" name="Group 252"/>
            <p:cNvGrpSpPr>
              <a:grpSpLocks/>
            </p:cNvGrpSpPr>
            <p:nvPr/>
          </p:nvGrpSpPr>
          <p:grpSpPr bwMode="auto">
            <a:xfrm>
              <a:off x="4193" y="3034"/>
              <a:ext cx="288" cy="398"/>
              <a:chOff x="742" y="2409"/>
              <a:chExt cx="576" cy="881"/>
            </a:xfrm>
          </p:grpSpPr>
          <p:grpSp>
            <p:nvGrpSpPr>
              <p:cNvPr id="52281" name="Group 25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228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228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228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228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228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228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229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229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229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229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229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229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229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229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229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pic>
            <p:nvPicPr>
              <p:cNvPr id="52282" name="Picture 269" descr="cell_tower_radiation copy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283" name="Oval 27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5" cy="67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2247" name="Group 342"/>
            <p:cNvGrpSpPr>
              <a:grpSpLocks/>
            </p:cNvGrpSpPr>
            <p:nvPr/>
          </p:nvGrpSpPr>
          <p:grpSpPr bwMode="auto">
            <a:xfrm>
              <a:off x="3715" y="3159"/>
              <a:ext cx="337" cy="257"/>
              <a:chOff x="877" y="1008"/>
              <a:chExt cx="2747" cy="2591"/>
            </a:xfrm>
          </p:grpSpPr>
          <p:pic>
            <p:nvPicPr>
              <p:cNvPr id="52258" name="Picture 343" descr="antenna_stylized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259" name="Picture 344" descr="laptop_keyboard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260" name="Freeform 34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 w 2982"/>
                  <a:gd name="T1" fmla="*/ 0 h 2442"/>
                  <a:gd name="T2" fmla="*/ 0 w 2982"/>
                  <a:gd name="T3" fmla="*/ 2 h 2442"/>
                  <a:gd name="T4" fmla="*/ 10 w 2982"/>
                  <a:gd name="T5" fmla="*/ 3 h 2442"/>
                  <a:gd name="T6" fmla="*/ 12 w 2982"/>
                  <a:gd name="T7" fmla="*/ 1 h 2442"/>
                  <a:gd name="T8" fmla="*/ 2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52261" name="Picture 346" descr="screen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262" name="Freeform 34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0 w 2528"/>
                  <a:gd name="T3" fmla="*/ 1 h 455"/>
                  <a:gd name="T4" fmla="*/ 10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3" name="Freeform 34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 w 702"/>
                  <a:gd name="T1" fmla="*/ 0 h 1893"/>
                  <a:gd name="T2" fmla="*/ 0 w 702"/>
                  <a:gd name="T3" fmla="*/ 2 h 1893"/>
                  <a:gd name="T4" fmla="*/ 1 w 702"/>
                  <a:gd name="T5" fmla="*/ 2 h 1893"/>
                  <a:gd name="T6" fmla="*/ 3 w 702"/>
                  <a:gd name="T7" fmla="*/ 1 h 1893"/>
                  <a:gd name="T8" fmla="*/ 2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4" name="Freeform 34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 w 756"/>
                  <a:gd name="T1" fmla="*/ 0 h 2184"/>
                  <a:gd name="T2" fmla="*/ 1 w 756"/>
                  <a:gd name="T3" fmla="*/ 3 h 2184"/>
                  <a:gd name="T4" fmla="*/ 0 w 756"/>
                  <a:gd name="T5" fmla="*/ 3 h 2184"/>
                  <a:gd name="T6" fmla="*/ 2 w 756"/>
                  <a:gd name="T7" fmla="*/ 1 h 2184"/>
                  <a:gd name="T8" fmla="*/ 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5" name="Freeform 35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0 w 2773"/>
                  <a:gd name="T5" fmla="*/ 1 h 738"/>
                  <a:gd name="T6" fmla="*/ 10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6" name="Freeform 35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 w 637"/>
                  <a:gd name="T1" fmla="*/ 0 h 1659"/>
                  <a:gd name="T2" fmla="*/ 8 w 637"/>
                  <a:gd name="T3" fmla="*/ 0 h 1659"/>
                  <a:gd name="T4" fmla="*/ 1 w 637"/>
                  <a:gd name="T5" fmla="*/ 42 h 1659"/>
                  <a:gd name="T6" fmla="*/ 0 w 637"/>
                  <a:gd name="T7" fmla="*/ 41 h 1659"/>
                  <a:gd name="T8" fmla="*/ 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7" name="Freeform 35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8 w 2216"/>
                  <a:gd name="T5" fmla="*/ 14 h 550"/>
                  <a:gd name="T6" fmla="*/ 28 w 2216"/>
                  <a:gd name="T7" fmla="*/ 1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2268" name="Group 35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2275" name="Freeform 35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76" name="Freeform 35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77" name="Freeform 35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78" name="Freeform 35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79" name="Freeform 35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80" name="Freeform 35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2269" name="Freeform 36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6 h 792"/>
                  <a:gd name="T2" fmla="*/ 6 w 990"/>
                  <a:gd name="T3" fmla="*/ 0 h 792"/>
                  <a:gd name="T4" fmla="*/ 6 w 990"/>
                  <a:gd name="T5" fmla="*/ 1 h 792"/>
                  <a:gd name="T6" fmla="*/ 0 w 990"/>
                  <a:gd name="T7" fmla="*/ 6 h 792"/>
                  <a:gd name="T8" fmla="*/ 1 w 990"/>
                  <a:gd name="T9" fmla="*/ 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70" name="Freeform 36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4 w 2532"/>
                  <a:gd name="T5" fmla="*/ 6 h 723"/>
                  <a:gd name="T6" fmla="*/ 14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71" name="Freeform 36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72" name="Freeform 36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 w 1176"/>
                  <a:gd name="T1" fmla="*/ 0 h 606"/>
                  <a:gd name="T2" fmla="*/ 0 w 1176"/>
                  <a:gd name="T3" fmla="*/ 5 h 606"/>
                  <a:gd name="T4" fmla="*/ 1 w 1176"/>
                  <a:gd name="T5" fmla="*/ 5 h 606"/>
                  <a:gd name="T6" fmla="*/ 6 w 1176"/>
                  <a:gd name="T7" fmla="*/ 1 h 606"/>
                  <a:gd name="T8" fmla="*/ 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73" name="Freeform 36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7 w 2532"/>
                  <a:gd name="T5" fmla="*/ 4 h 723"/>
                  <a:gd name="T6" fmla="*/ 7 w 2532"/>
                  <a:gd name="T7" fmla="*/ 4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74" name="Freeform 36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6 h 723"/>
                  <a:gd name="T6" fmla="*/ 0 w 2532"/>
                  <a:gd name="T7" fmla="*/ 6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248" name="Group 237"/>
            <p:cNvGrpSpPr>
              <a:grpSpLocks/>
            </p:cNvGrpSpPr>
            <p:nvPr/>
          </p:nvGrpSpPr>
          <p:grpSpPr bwMode="auto">
            <a:xfrm>
              <a:off x="4377" y="3439"/>
              <a:ext cx="246" cy="107"/>
              <a:chOff x="4650" y="1129"/>
              <a:chExt cx="246" cy="95"/>
            </a:xfrm>
          </p:grpSpPr>
          <p:sp>
            <p:nvSpPr>
              <p:cNvPr id="5225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5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5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52253" name="Group 24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52256" name="Freeform 2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57" name="Freeform 2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2254" name="Line 24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55" name="Line 24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249" name="Line 444"/>
            <p:cNvSpPr>
              <a:spLocks noChangeShapeType="1"/>
            </p:cNvSpPr>
            <p:nvPr/>
          </p:nvSpPr>
          <p:spPr bwMode="auto">
            <a:xfrm>
              <a:off x="4514" y="3542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39" name="Text Box 446"/>
          <p:cNvSpPr txBox="1">
            <a:spLocks noChangeArrowheads="1"/>
          </p:cNvSpPr>
          <p:nvPr/>
        </p:nvSpPr>
        <p:spPr bwMode="auto">
          <a:xfrm>
            <a:off x="3568700" y="5186363"/>
            <a:ext cx="1212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to Internet</a:t>
            </a:r>
          </a:p>
        </p:txBody>
      </p:sp>
      <p:sp>
        <p:nvSpPr>
          <p:cNvPr id="52240" name="Text Box 447"/>
          <p:cNvSpPr txBox="1">
            <a:spLocks noChangeArrowheads="1"/>
          </p:cNvSpPr>
          <p:nvPr/>
        </p:nvSpPr>
        <p:spPr bwMode="auto">
          <a:xfrm>
            <a:off x="8235950" y="5884863"/>
            <a:ext cx="1212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to Internet</a:t>
            </a:r>
          </a:p>
        </p:txBody>
      </p:sp>
      <p:sp>
        <p:nvSpPr>
          <p:cNvPr id="5224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79915FE9-1154-4F5B-B06E-62FDF3D34D30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54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14339" name="Picture 6" descr="arpane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58"/>
          <a:stretch>
            <a:fillRect/>
          </a:stretch>
        </p:blipFill>
        <p:spPr bwMode="auto">
          <a:xfrm>
            <a:off x="6029326" y="4371975"/>
            <a:ext cx="2716213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1825" y="252413"/>
            <a:ext cx="7772400" cy="647700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Internet history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159000" y="1725613"/>
            <a:ext cx="3657600" cy="44196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altLang="en-US" sz="2400">
                <a:solidFill>
                  <a:srgbClr val="000099"/>
                </a:solidFill>
                <a:ea typeface="ＭＳ Ｐゴシック" panose="020B0600070205080204" pitchFamily="34" charset="-128"/>
              </a:rPr>
              <a:t>1961:</a:t>
            </a:r>
            <a:r>
              <a:rPr lang="en-US" altLang="en-US" sz="2400">
                <a:ea typeface="ＭＳ Ｐゴシック" panose="020B0600070205080204" pitchFamily="34" charset="-128"/>
              </a:rPr>
              <a:t> Kleinrock - queueing theory shows effectiveness of packet-switching</a:t>
            </a:r>
          </a:p>
          <a:p>
            <a:pPr eaLnBrk="1" hangingPunct="1">
              <a:buSzPct val="75000"/>
            </a:pPr>
            <a:r>
              <a:rPr lang="en-US" altLang="en-US" sz="2400">
                <a:solidFill>
                  <a:srgbClr val="000099"/>
                </a:solidFill>
                <a:ea typeface="ＭＳ Ｐゴシック" panose="020B0600070205080204" pitchFamily="34" charset="-128"/>
              </a:rPr>
              <a:t>1964:</a:t>
            </a:r>
            <a:r>
              <a:rPr lang="en-US" altLang="en-US" sz="2400">
                <a:ea typeface="ＭＳ Ｐゴシック" panose="020B0600070205080204" pitchFamily="34" charset="-128"/>
              </a:rPr>
              <a:t> Baran - packet-switching in military nets</a:t>
            </a:r>
          </a:p>
          <a:p>
            <a:pPr eaLnBrk="1" hangingPunct="1">
              <a:buSzPct val="75000"/>
            </a:pPr>
            <a:r>
              <a:rPr lang="en-US" altLang="en-US" sz="2400">
                <a:solidFill>
                  <a:srgbClr val="000099"/>
                </a:solidFill>
                <a:ea typeface="ＭＳ Ｐゴシック" panose="020B0600070205080204" pitchFamily="34" charset="-128"/>
              </a:rPr>
              <a:t>1967:</a:t>
            </a:r>
            <a:r>
              <a:rPr lang="en-US" altLang="en-US" sz="2400">
                <a:ea typeface="ＭＳ Ｐゴシック" panose="020B0600070205080204" pitchFamily="34" charset="-128"/>
              </a:rPr>
              <a:t> ARPAnet conceived by Advanced Research Projects Agency</a:t>
            </a:r>
          </a:p>
          <a:p>
            <a:pPr eaLnBrk="1" hangingPunct="1">
              <a:buSzPct val="75000"/>
            </a:pPr>
            <a:r>
              <a:rPr lang="en-US" altLang="en-US" sz="2400">
                <a:solidFill>
                  <a:srgbClr val="000099"/>
                </a:solidFill>
                <a:ea typeface="ＭＳ Ｐゴシック" panose="020B0600070205080204" pitchFamily="34" charset="-128"/>
              </a:rPr>
              <a:t>1969:</a:t>
            </a:r>
            <a:r>
              <a:rPr lang="en-US" altLang="en-US" sz="2400">
                <a:ea typeface="ＭＳ Ｐゴシック" panose="020B0600070205080204" pitchFamily="34" charset="-128"/>
              </a:rPr>
              <a:t> first ARPAnet node operational</a:t>
            </a:r>
          </a:p>
          <a:p>
            <a:pPr eaLnBrk="1" hangingPunct="1">
              <a:buSzPct val="75000"/>
            </a:pPr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434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80088" y="1722439"/>
            <a:ext cx="4786312" cy="2871787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altLang="en-US" sz="2400">
                <a:solidFill>
                  <a:srgbClr val="000099"/>
                </a:solidFill>
                <a:ea typeface="ＭＳ Ｐゴシック" panose="020B0600070205080204" pitchFamily="34" charset="-128"/>
              </a:rPr>
              <a:t>1972:</a:t>
            </a:r>
            <a:r>
              <a:rPr lang="en-US" altLang="en-US" sz="2400">
                <a:ea typeface="ＭＳ Ｐゴシック" panose="020B0600070205080204" pitchFamily="34" charset="-128"/>
              </a:rPr>
              <a:t> </a:t>
            </a:r>
          </a:p>
          <a:p>
            <a:pPr lvl="1" eaLnBrk="1" hangingPunct="1"/>
            <a:r>
              <a:rPr lang="en-US" altLang="en-US" smtClean="0">
                <a:ea typeface="Arial" panose="020B0604020202020204" pitchFamily="34" charset="0"/>
              </a:rPr>
              <a:t>ARPAnet public demo</a:t>
            </a:r>
          </a:p>
          <a:p>
            <a:pPr lvl="1" eaLnBrk="1" hangingPunct="1"/>
            <a:r>
              <a:rPr lang="en-US" altLang="en-US" smtClean="0">
                <a:ea typeface="Arial" panose="020B0604020202020204" pitchFamily="34" charset="0"/>
              </a:rPr>
              <a:t>NCP (Network Control Protocol) first host-host protocol </a:t>
            </a:r>
          </a:p>
          <a:p>
            <a:pPr lvl="1" eaLnBrk="1" hangingPunct="1"/>
            <a:r>
              <a:rPr lang="en-US" altLang="en-US" smtClean="0">
                <a:ea typeface="Arial" panose="020B0604020202020204" pitchFamily="34" charset="0"/>
              </a:rPr>
              <a:t>first e-mail program</a:t>
            </a:r>
          </a:p>
          <a:p>
            <a:pPr lvl="1" eaLnBrk="1" hangingPunct="1"/>
            <a:r>
              <a:rPr lang="en-US" altLang="en-US" smtClean="0">
                <a:ea typeface="Arial" panose="020B0604020202020204" pitchFamily="34" charset="0"/>
              </a:rPr>
              <a:t>ARPAnet has 15 nodes</a:t>
            </a:r>
          </a:p>
        </p:txBody>
      </p:sp>
      <p:sp>
        <p:nvSpPr>
          <p:cNvPr id="14343" name="Rectangle 5"/>
          <p:cNvSpPr>
            <a:spLocks noChangeArrowheads="1"/>
          </p:cNvSpPr>
          <p:nvPr/>
        </p:nvSpPr>
        <p:spPr bwMode="auto">
          <a:xfrm>
            <a:off x="2047875" y="1028700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rgbClr val="CC0000"/>
                </a:solidFill>
                <a:latin typeface="Comic Sans MS" panose="030F0702030302020204" pitchFamily="66" charset="0"/>
              </a:rPr>
              <a:t>1961-1972: Early packet-switching principles</a:t>
            </a:r>
            <a:endParaRPr lang="en-US" altLang="en-US" u="sng">
              <a:solidFill>
                <a:srgbClr val="CC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4344" name="Picture 11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3" y="771525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8834EDF9-0FA9-4EB6-A598-25304A7E7982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1" y="6550026"/>
            <a:ext cx="7394575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accent6"/>
                </a:solidFill>
              </a:rPr>
              <a:t>https://dl.acm.org/doi/abs/10.1145/52324.52336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6299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1638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1-</a:t>
            </a:r>
            <a:fld id="{C4FAE14A-6755-4FE3-85B5-81DAC190C311}" type="slidenum">
              <a:rPr lang="en-US" altLang="en-US" sz="1200">
                <a:latin typeface="Tahoma" panose="020B0604030504040204" pitchFamily="34" charset="0"/>
              </a:rPr>
              <a:pPr/>
              <a:t>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16388" name="Picture 5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6" y="8794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2011363" y="206376"/>
            <a:ext cx="7548562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rgbClr val="000099"/>
                </a:solidFill>
              </a:rPr>
              <a:t>A brief history of the Internet</a:t>
            </a:r>
          </a:p>
        </p:txBody>
      </p:sp>
      <p:pic>
        <p:nvPicPr>
          <p:cNvPr id="16390" name="Picture 4" descr="http://www.medienkunstnetz.de/assets/img/data/2991/fu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4" y="1873251"/>
            <a:ext cx="8148637" cy="416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extBox 5"/>
          <p:cNvSpPr txBox="1">
            <a:spLocks noChangeArrowheads="1"/>
          </p:cNvSpPr>
          <p:nvPr/>
        </p:nvSpPr>
        <p:spPr bwMode="auto">
          <a:xfrm>
            <a:off x="1690688" y="1123951"/>
            <a:ext cx="70929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ARPANET: as shown by Larry Robert in late 1960s</a:t>
            </a:r>
          </a:p>
          <a:p>
            <a:r>
              <a:rPr lang="en-US" altLang="en-US"/>
              <a:t>TCP/IP work started in mid 1970s</a:t>
            </a:r>
          </a:p>
        </p:txBody>
      </p:sp>
      <p:sp>
        <p:nvSpPr>
          <p:cNvPr id="7" name="Rectangle 6"/>
          <p:cNvSpPr/>
          <p:nvPr/>
        </p:nvSpPr>
        <p:spPr>
          <a:xfrm>
            <a:off x="1690689" y="5989639"/>
            <a:ext cx="67151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http://www.medienkunstnetz.de/works/arpanet/</a:t>
            </a:r>
          </a:p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16393" name="Oval 7"/>
          <p:cNvSpPr>
            <a:spLocks noChangeArrowheads="1"/>
          </p:cNvSpPr>
          <p:nvPr/>
        </p:nvSpPr>
        <p:spPr bwMode="auto">
          <a:xfrm>
            <a:off x="2749550" y="4029076"/>
            <a:ext cx="679450" cy="392113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3773488" y="4079876"/>
            <a:ext cx="677862" cy="39052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395" name="Oval 11"/>
          <p:cNvSpPr>
            <a:spLocks noChangeArrowheads="1"/>
          </p:cNvSpPr>
          <p:nvPr/>
        </p:nvSpPr>
        <p:spPr bwMode="auto">
          <a:xfrm>
            <a:off x="2622551" y="4975226"/>
            <a:ext cx="677863" cy="39052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396" name="Oval 12"/>
          <p:cNvSpPr>
            <a:spLocks noChangeArrowheads="1"/>
          </p:cNvSpPr>
          <p:nvPr/>
        </p:nvSpPr>
        <p:spPr bwMode="auto">
          <a:xfrm>
            <a:off x="1820863" y="4994276"/>
            <a:ext cx="679450" cy="39052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613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822451" y="1795463"/>
            <a:ext cx="4506913" cy="44577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altLang="en-US" sz="2400">
                <a:solidFill>
                  <a:srgbClr val="000099"/>
                </a:solidFill>
                <a:ea typeface="ＭＳ Ｐゴシック" panose="020B0600070205080204" pitchFamily="34" charset="-128"/>
              </a:rPr>
              <a:t>1970:</a:t>
            </a:r>
            <a:r>
              <a:rPr lang="en-US" altLang="en-US" sz="2400">
                <a:ea typeface="ＭＳ Ｐゴシック" panose="020B0600070205080204" pitchFamily="34" charset="-128"/>
              </a:rPr>
              <a:t> ALOHAnet satellite network in Hawaii</a:t>
            </a:r>
          </a:p>
          <a:p>
            <a:pPr eaLnBrk="1" hangingPunct="1">
              <a:buSzPct val="75000"/>
            </a:pPr>
            <a:r>
              <a:rPr lang="en-US" altLang="en-US" sz="2400">
                <a:solidFill>
                  <a:srgbClr val="000099"/>
                </a:solidFill>
                <a:ea typeface="ＭＳ Ｐゴシック" panose="020B0600070205080204" pitchFamily="34" charset="-128"/>
              </a:rPr>
              <a:t>1974:</a:t>
            </a:r>
            <a:r>
              <a:rPr lang="en-US" altLang="en-US" sz="2400">
                <a:ea typeface="ＭＳ Ｐゴシック" panose="020B0600070205080204" pitchFamily="34" charset="-128"/>
              </a:rPr>
              <a:t> Cerf and Kahn - architecture for interconnecting networks</a:t>
            </a:r>
          </a:p>
          <a:p>
            <a:pPr eaLnBrk="1" hangingPunct="1">
              <a:buSzPct val="75000"/>
            </a:pPr>
            <a:r>
              <a:rPr lang="en-US" altLang="en-US" sz="2400">
                <a:solidFill>
                  <a:srgbClr val="000099"/>
                </a:solidFill>
                <a:ea typeface="ＭＳ Ｐゴシック" panose="020B0600070205080204" pitchFamily="34" charset="-128"/>
              </a:rPr>
              <a:t>1976:</a:t>
            </a:r>
            <a:r>
              <a:rPr lang="en-US" altLang="en-US" sz="2400">
                <a:ea typeface="ＭＳ Ｐゴシック" panose="020B0600070205080204" pitchFamily="34" charset="-128"/>
              </a:rPr>
              <a:t> Ethernet at Xerox PARC</a:t>
            </a:r>
          </a:p>
          <a:p>
            <a:pPr eaLnBrk="1" hangingPunct="1">
              <a:buSzPct val="75000"/>
            </a:pPr>
            <a:r>
              <a:rPr lang="en-US" altLang="en-US" sz="2400">
                <a:solidFill>
                  <a:srgbClr val="000099"/>
                </a:solidFill>
                <a:ea typeface="ＭＳ Ｐゴシック" panose="020B0600070205080204" pitchFamily="34" charset="-128"/>
              </a:rPr>
              <a:t>late70</a:t>
            </a:r>
            <a:r>
              <a:rPr lang="ja-JP" altLang="en-US" sz="2400">
                <a:solidFill>
                  <a:srgbClr val="000099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solidFill>
                  <a:srgbClr val="000099"/>
                </a:solidFill>
                <a:ea typeface="ＭＳ Ｐゴシック" panose="020B0600070205080204" pitchFamily="34" charset="-128"/>
              </a:rPr>
              <a:t>s:</a:t>
            </a:r>
            <a:r>
              <a:rPr lang="en-US" altLang="ja-JP" sz="2400">
                <a:ea typeface="ＭＳ Ｐゴシック" panose="020B0600070205080204" pitchFamily="34" charset="-128"/>
              </a:rPr>
              <a:t> proprietary architectures: DECnet, SNA, XNA</a:t>
            </a:r>
          </a:p>
          <a:p>
            <a:pPr eaLnBrk="1" hangingPunct="1">
              <a:buSzPct val="75000"/>
            </a:pPr>
            <a:r>
              <a:rPr lang="en-US" altLang="en-US" sz="2400">
                <a:solidFill>
                  <a:srgbClr val="000099"/>
                </a:solidFill>
                <a:ea typeface="ＭＳ Ｐゴシック" panose="020B0600070205080204" pitchFamily="34" charset="-128"/>
              </a:rPr>
              <a:t>late 70</a:t>
            </a:r>
            <a:r>
              <a:rPr lang="ja-JP" altLang="en-US" sz="2400">
                <a:solidFill>
                  <a:srgbClr val="000099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solidFill>
                  <a:srgbClr val="000099"/>
                </a:solidFill>
                <a:ea typeface="ＭＳ Ｐゴシック" panose="020B0600070205080204" pitchFamily="34" charset="-128"/>
              </a:rPr>
              <a:t>s:</a:t>
            </a:r>
            <a:r>
              <a:rPr lang="en-US" altLang="ja-JP" sz="2400">
                <a:ea typeface="ＭＳ Ｐゴシック" panose="020B0600070205080204" pitchFamily="34" charset="-128"/>
              </a:rPr>
              <a:t> switching fixed length packets (ATM precursor)</a:t>
            </a:r>
          </a:p>
          <a:p>
            <a:pPr eaLnBrk="1" hangingPunct="1">
              <a:buSzPct val="75000"/>
            </a:pPr>
            <a:r>
              <a:rPr lang="en-US" altLang="en-US" sz="2400">
                <a:solidFill>
                  <a:srgbClr val="000099"/>
                </a:solidFill>
                <a:ea typeface="ＭＳ Ｐゴシック" panose="020B0600070205080204" pitchFamily="34" charset="-128"/>
              </a:rPr>
              <a:t>1979:</a:t>
            </a:r>
            <a:r>
              <a:rPr lang="en-US" altLang="en-US" sz="2400">
                <a:ea typeface="ＭＳ Ｐゴシック" panose="020B0600070205080204" pitchFamily="34" charset="-128"/>
              </a:rPr>
              <a:t> ARPAnet has 200 nodes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523038" y="2155825"/>
            <a:ext cx="3924300" cy="34877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CC0000"/>
                </a:solidFill>
                <a:ea typeface="ＭＳ Ｐゴシック" panose="020B0600070205080204" pitchFamily="34" charset="-128"/>
              </a:rPr>
              <a:t>Cerf and Kahn</a:t>
            </a:r>
            <a:r>
              <a:rPr lang="ja-JP" altLang="en-US" sz="2400">
                <a:solidFill>
                  <a:srgbClr val="CC0000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solidFill>
                  <a:srgbClr val="CC0000"/>
                </a:solidFill>
                <a:ea typeface="ＭＳ Ｐゴシック" panose="020B0600070205080204" pitchFamily="34" charset="-128"/>
              </a:rPr>
              <a:t>s internetworking principles</a:t>
            </a:r>
            <a:r>
              <a:rPr lang="en-US" altLang="ja-JP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Arial" panose="020B0604020202020204" pitchFamily="34" charset="0"/>
              </a:rPr>
              <a:t>minimalism, autonomy - no internal changes required to interconnect networks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Arial" panose="020B0604020202020204" pitchFamily="34" charset="0"/>
              </a:rPr>
              <a:t>best effort service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Arial" panose="020B0604020202020204" pitchFamily="34" charset="0"/>
              </a:rPr>
              <a:t>stateless routers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Arial" panose="020B0604020202020204" pitchFamily="34" charset="0"/>
              </a:rPr>
              <a:t>decentralized control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CC0000"/>
                </a:solidFill>
                <a:ea typeface="ＭＳ Ｐゴシック" panose="020B0600070205080204" pitchFamily="34" charset="-128"/>
              </a:rPr>
              <a:t>define today</a:t>
            </a:r>
            <a:r>
              <a:rPr lang="ja-JP" altLang="en-US" sz="2400">
                <a:solidFill>
                  <a:srgbClr val="CC0000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solidFill>
                  <a:srgbClr val="CC0000"/>
                </a:solidFill>
                <a:ea typeface="ＭＳ Ｐゴシック" panose="020B0600070205080204" pitchFamily="34" charset="-128"/>
              </a:rPr>
              <a:t>s Internet architecture</a:t>
            </a:r>
            <a:endParaRPr lang="en-US" altLang="en-US" sz="2400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2047876" y="1028700"/>
            <a:ext cx="7972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CC0000"/>
                </a:solidFill>
                <a:latin typeface="Comic Sans MS" panose="030F0702030302020204" pitchFamily="66" charset="0"/>
              </a:rPr>
              <a:t>1972-1980: Internetworking, new and proprietary nets</a:t>
            </a:r>
            <a:endParaRPr lang="en-US" altLang="en-US" sz="4000" u="sng">
              <a:solidFill>
                <a:srgbClr val="CC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6494463" y="1982788"/>
            <a:ext cx="3878262" cy="36195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415" name="Rectangle 2"/>
          <p:cNvSpPr>
            <a:spLocks noChangeArrowheads="1"/>
          </p:cNvSpPr>
          <p:nvPr/>
        </p:nvSpPr>
        <p:spPr bwMode="auto">
          <a:xfrm>
            <a:off x="1901825" y="252413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rgbClr val="000099"/>
                </a:solidFill>
              </a:rPr>
              <a:t>Internet history</a:t>
            </a:r>
            <a:endParaRPr lang="en-US" altLang="en-US" sz="4400">
              <a:solidFill>
                <a:srgbClr val="000099"/>
              </a:solidFill>
            </a:endParaRPr>
          </a:p>
        </p:txBody>
      </p:sp>
      <p:pic>
        <p:nvPicPr>
          <p:cNvPr id="17416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3" y="771525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A006B5B7-CDEB-4C30-B0CB-D69F38100E73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57400" y="1801813"/>
            <a:ext cx="3810000" cy="44577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altLang="en-US" sz="2400">
                <a:solidFill>
                  <a:srgbClr val="000099"/>
                </a:solidFill>
                <a:ea typeface="ＭＳ Ｐゴシック" panose="020B0600070205080204" pitchFamily="34" charset="-128"/>
              </a:rPr>
              <a:t>1983:</a:t>
            </a:r>
            <a:r>
              <a:rPr lang="en-US" altLang="en-US" sz="2400">
                <a:ea typeface="ＭＳ Ｐゴシック" panose="020B0600070205080204" pitchFamily="34" charset="-128"/>
              </a:rPr>
              <a:t> deployment of TCP/IP</a:t>
            </a:r>
          </a:p>
          <a:p>
            <a:pPr eaLnBrk="1" hangingPunct="1">
              <a:buSzPct val="75000"/>
            </a:pPr>
            <a:r>
              <a:rPr lang="en-US" altLang="en-US" sz="2400">
                <a:solidFill>
                  <a:srgbClr val="000099"/>
                </a:solidFill>
                <a:ea typeface="ＭＳ Ｐゴシック" panose="020B0600070205080204" pitchFamily="34" charset="-128"/>
              </a:rPr>
              <a:t>1982:</a:t>
            </a:r>
            <a:r>
              <a:rPr lang="en-US" altLang="en-US" sz="2400">
                <a:ea typeface="ＭＳ Ｐゴシック" panose="020B0600070205080204" pitchFamily="34" charset="-128"/>
              </a:rPr>
              <a:t> smtp e-mail protocol defined </a:t>
            </a:r>
          </a:p>
          <a:p>
            <a:pPr eaLnBrk="1" hangingPunct="1">
              <a:buSzPct val="75000"/>
            </a:pPr>
            <a:r>
              <a:rPr lang="en-US" altLang="en-US" sz="2400">
                <a:solidFill>
                  <a:srgbClr val="000099"/>
                </a:solidFill>
                <a:ea typeface="ＭＳ Ｐゴシック" panose="020B0600070205080204" pitchFamily="34" charset="-128"/>
              </a:rPr>
              <a:t>1983:</a:t>
            </a:r>
            <a:r>
              <a:rPr lang="en-US" altLang="en-US" sz="2400">
                <a:ea typeface="ＭＳ Ｐゴシック" panose="020B0600070205080204" pitchFamily="34" charset="-128"/>
              </a:rPr>
              <a:t> DNS defined for name-to-IP-address translation</a:t>
            </a:r>
          </a:p>
          <a:p>
            <a:pPr eaLnBrk="1" hangingPunct="1">
              <a:buSzPct val="75000"/>
            </a:pPr>
            <a:r>
              <a:rPr lang="en-US" altLang="en-US" sz="2400">
                <a:solidFill>
                  <a:srgbClr val="000099"/>
                </a:solidFill>
                <a:ea typeface="ＭＳ Ｐゴシック" panose="020B0600070205080204" pitchFamily="34" charset="-128"/>
              </a:rPr>
              <a:t>1985:</a:t>
            </a:r>
            <a:r>
              <a:rPr lang="en-US" altLang="en-US" sz="2400">
                <a:ea typeface="ＭＳ Ｐゴシック" panose="020B0600070205080204" pitchFamily="34" charset="-128"/>
              </a:rPr>
              <a:t> ftp protocol defined</a:t>
            </a:r>
          </a:p>
          <a:p>
            <a:pPr eaLnBrk="1" hangingPunct="1">
              <a:buSzPct val="75000"/>
            </a:pPr>
            <a:r>
              <a:rPr lang="en-US" altLang="en-US" sz="2400">
                <a:solidFill>
                  <a:srgbClr val="000099"/>
                </a:solidFill>
                <a:ea typeface="ＭＳ Ｐゴシック" panose="020B0600070205080204" pitchFamily="34" charset="-128"/>
              </a:rPr>
              <a:t>1988:</a:t>
            </a:r>
            <a:r>
              <a:rPr lang="en-US" altLang="en-US" sz="2400">
                <a:ea typeface="ＭＳ Ｐゴシック" panose="020B0600070205080204" pitchFamily="34" charset="-128"/>
              </a:rPr>
              <a:t> TCP congestion control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19800" y="1811339"/>
            <a:ext cx="3810000" cy="4448175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new national networks: Csnet, BITnet, NSFnet, Minitel</a:t>
            </a:r>
          </a:p>
          <a:p>
            <a:pPr eaLnBrk="1" hangingPunct="1"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100,000 hosts connected to confederation of networks</a:t>
            </a:r>
          </a:p>
          <a:p>
            <a:pPr eaLnBrk="1" hangingPunct="1">
              <a:buSzPct val="75000"/>
            </a:pPr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047875" y="1028700"/>
            <a:ext cx="79629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CC0000"/>
                </a:solidFill>
                <a:latin typeface="Comic Sans MS" panose="030F0702030302020204" pitchFamily="66" charset="0"/>
              </a:rPr>
              <a:t>1980-1990: new protocols, a proliferation of networks</a:t>
            </a:r>
            <a:endParaRPr lang="en-US" altLang="en-US" sz="4000" u="sng">
              <a:solidFill>
                <a:srgbClr val="CC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462" name="Rectangle 2"/>
          <p:cNvSpPr>
            <a:spLocks noChangeArrowheads="1"/>
          </p:cNvSpPr>
          <p:nvPr/>
        </p:nvSpPr>
        <p:spPr bwMode="auto">
          <a:xfrm>
            <a:off x="1901825" y="252413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rgbClr val="000099"/>
                </a:solidFill>
              </a:rPr>
              <a:t>Internet history</a:t>
            </a:r>
            <a:endParaRPr lang="en-US" altLang="en-US" sz="4400">
              <a:solidFill>
                <a:srgbClr val="000099"/>
              </a:solidFill>
            </a:endParaRPr>
          </a:p>
        </p:txBody>
      </p:sp>
      <p:pic>
        <p:nvPicPr>
          <p:cNvPr id="19463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3" y="771525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7F8CF425-3AE7-44A6-99D3-86E7DCA0C1B9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96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43100" y="1790700"/>
            <a:ext cx="4470400" cy="4457700"/>
          </a:xfrm>
        </p:spPr>
        <p:txBody>
          <a:bodyPr>
            <a:normAutofit lnSpcReduction="10000"/>
          </a:bodyPr>
          <a:lstStyle/>
          <a:p>
            <a:pPr marL="225425" indent="-225425">
              <a:buSzPct val="75000"/>
            </a:pPr>
            <a:r>
              <a:rPr lang="en-US" altLang="en-US" sz="2400">
                <a:solidFill>
                  <a:srgbClr val="000099"/>
                </a:solidFill>
                <a:ea typeface="ＭＳ Ｐゴシック" panose="020B0600070205080204" pitchFamily="34" charset="-128"/>
              </a:rPr>
              <a:t>early 1990</a:t>
            </a:r>
            <a:r>
              <a:rPr lang="ja-JP" altLang="en-US" sz="2400">
                <a:solidFill>
                  <a:srgbClr val="000099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solidFill>
                  <a:srgbClr val="000099"/>
                </a:solidFill>
                <a:ea typeface="ＭＳ Ｐゴシック" panose="020B0600070205080204" pitchFamily="34" charset="-128"/>
              </a:rPr>
              <a:t>s:</a:t>
            </a:r>
            <a:r>
              <a:rPr lang="en-US" altLang="ja-JP" sz="240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sz="2400">
                <a:ea typeface="ＭＳ Ｐゴシック" panose="020B0600070205080204" pitchFamily="34" charset="-128"/>
              </a:rPr>
              <a:t>ARPAnet decommissioned</a:t>
            </a:r>
          </a:p>
          <a:p>
            <a:pPr marL="225425" indent="-225425">
              <a:buSzPct val="75000"/>
            </a:pPr>
            <a:r>
              <a:rPr lang="en-US" altLang="en-US" sz="2400">
                <a:solidFill>
                  <a:srgbClr val="000099"/>
                </a:solidFill>
                <a:ea typeface="ＭＳ Ｐゴシック" panose="020B0600070205080204" pitchFamily="34" charset="-128"/>
              </a:rPr>
              <a:t>1991:</a:t>
            </a:r>
            <a:r>
              <a:rPr lang="en-US" altLang="en-US" sz="240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>
                <a:ea typeface="ＭＳ Ｐゴシック" panose="020B0600070205080204" pitchFamily="34" charset="-128"/>
              </a:rPr>
              <a:t>NSF lifts restrictions on commercial use of NSFnet (decommissioned, 1995)</a:t>
            </a:r>
          </a:p>
          <a:p>
            <a:pPr marL="225425" indent="-225425">
              <a:buSzPct val="75000"/>
            </a:pPr>
            <a:r>
              <a:rPr lang="en-US" altLang="en-US" sz="2400">
                <a:solidFill>
                  <a:srgbClr val="000099"/>
                </a:solidFill>
                <a:ea typeface="ＭＳ Ｐゴシック" panose="020B0600070205080204" pitchFamily="34" charset="-128"/>
              </a:rPr>
              <a:t>early 1990s:</a:t>
            </a:r>
            <a:r>
              <a:rPr lang="en-US" altLang="en-US" sz="2400">
                <a:ea typeface="ＭＳ Ｐゴシック" panose="020B0600070205080204" pitchFamily="34" charset="-128"/>
              </a:rPr>
              <a:t> Web</a:t>
            </a:r>
          </a:p>
          <a:p>
            <a:pPr marL="569913" lvl="1" indent="-225425"/>
            <a:r>
              <a:rPr lang="en-US" altLang="en-US" smtClean="0">
                <a:ea typeface="Arial" panose="020B0604020202020204" pitchFamily="34" charset="0"/>
              </a:rPr>
              <a:t>hypertext [Bush 1945, Nelson 1960</a:t>
            </a:r>
            <a:r>
              <a:rPr lang="ja-JP" altLang="en-US" smtClean="0">
                <a:ea typeface="ＭＳ Ｐゴシック" panose="020B0600070205080204" pitchFamily="34" charset="-128"/>
              </a:rPr>
              <a:t>’</a:t>
            </a:r>
            <a:r>
              <a:rPr lang="en-US" altLang="ja-JP" smtClean="0">
                <a:ea typeface="ＭＳ Ｐゴシック" panose="020B0600070205080204" pitchFamily="34" charset="-128"/>
              </a:rPr>
              <a:t>s]</a:t>
            </a:r>
          </a:p>
          <a:p>
            <a:pPr marL="569913" lvl="1" indent="-225425"/>
            <a:r>
              <a:rPr lang="en-US" altLang="en-US" smtClean="0">
                <a:ea typeface="Arial" panose="020B0604020202020204" pitchFamily="34" charset="0"/>
              </a:rPr>
              <a:t>HTML, HTTP: Berners-Lee</a:t>
            </a:r>
          </a:p>
          <a:p>
            <a:pPr marL="569913" lvl="1" indent="-225425"/>
            <a:r>
              <a:rPr lang="en-US" altLang="en-US" smtClean="0">
                <a:ea typeface="Arial" panose="020B0604020202020204" pitchFamily="34" charset="0"/>
              </a:rPr>
              <a:t>1994: Mosaic, later Netscape</a:t>
            </a:r>
          </a:p>
          <a:p>
            <a:pPr marL="569913" lvl="1" indent="-225425"/>
            <a:r>
              <a:rPr lang="en-US" altLang="en-US" smtClean="0">
                <a:ea typeface="Arial" panose="020B0604020202020204" pitchFamily="34" charset="0"/>
              </a:rPr>
              <a:t>late 1990</a:t>
            </a:r>
            <a:r>
              <a:rPr lang="ja-JP" altLang="en-US" smtClean="0">
                <a:ea typeface="ＭＳ Ｐゴシック" panose="020B0600070205080204" pitchFamily="34" charset="-128"/>
              </a:rPr>
              <a:t>’</a:t>
            </a:r>
            <a:r>
              <a:rPr lang="en-US" altLang="ja-JP" smtClean="0">
                <a:ea typeface="ＭＳ Ｐゴシック" panose="020B0600070205080204" pitchFamily="34" charset="-128"/>
              </a:rPr>
              <a:t>s: commercialization</a:t>
            </a:r>
            <a:r>
              <a:rPr lang="en-US" altLang="ja-JP" sz="2000">
                <a:ea typeface="ＭＳ Ｐゴシック" panose="020B0600070205080204" pitchFamily="34" charset="-128"/>
              </a:rPr>
              <a:t> of the Web</a:t>
            </a:r>
          </a:p>
          <a:p>
            <a:pPr marL="225425" indent="-225425"/>
            <a:endParaRPr lang="en-US" altLang="en-US" sz="2400">
              <a:ea typeface="ＭＳ Ｐゴシック" panose="020B0600070205080204" pitchFamily="34" charset="-128"/>
            </a:endParaRPr>
          </a:p>
          <a:p>
            <a:pPr marL="225425" indent="-225425"/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413501" y="1800226"/>
            <a:ext cx="3965575" cy="44481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99"/>
                </a:solidFill>
                <a:ea typeface="ＭＳ Ｐゴシック" panose="020B0600070205080204" pitchFamily="34" charset="-128"/>
              </a:rPr>
              <a:t>late 1990</a:t>
            </a:r>
            <a:r>
              <a:rPr lang="ja-JP" altLang="en-US" sz="2400">
                <a:solidFill>
                  <a:srgbClr val="000099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solidFill>
                  <a:srgbClr val="000099"/>
                </a:solidFill>
                <a:ea typeface="ＭＳ Ｐゴシック" panose="020B0600070205080204" pitchFamily="34" charset="-128"/>
              </a:rPr>
              <a:t>s – 2000</a:t>
            </a:r>
            <a:r>
              <a:rPr lang="ja-JP" altLang="en-US" sz="2400">
                <a:solidFill>
                  <a:srgbClr val="000099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solidFill>
                  <a:srgbClr val="000099"/>
                </a:solidFill>
                <a:ea typeface="ＭＳ Ｐゴシック" panose="020B0600070205080204" pitchFamily="34" charset="-128"/>
              </a:rPr>
              <a:t>s:</a:t>
            </a:r>
          </a:p>
          <a:p>
            <a:pPr eaLnBrk="1" hangingPunct="1"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more killer apps: instant messaging, P2P file sharing</a:t>
            </a:r>
          </a:p>
          <a:p>
            <a:pPr eaLnBrk="1" hangingPunct="1"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network security to forefront</a:t>
            </a:r>
          </a:p>
          <a:p>
            <a:pPr eaLnBrk="1" hangingPunct="1"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est. 50 million host, 100 million+ users</a:t>
            </a:r>
          </a:p>
          <a:p>
            <a:pPr eaLnBrk="1" hangingPunct="1"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backbone links running at Gbps</a:t>
            </a:r>
          </a:p>
          <a:p>
            <a:pPr eaLnBrk="1" hangingPunct="1"/>
            <a:endParaRPr lang="en-US" altLang="en-US" sz="2000">
              <a:ea typeface="ＭＳ Ｐゴシック" panose="020B0600070205080204" pitchFamily="34" charset="-128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047875" y="1028700"/>
            <a:ext cx="79629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rgbClr val="CC0000"/>
                </a:solidFill>
              </a:rPr>
              <a:t>1990, 2000</a:t>
            </a:r>
            <a:r>
              <a:rPr lang="ja-JP" altLang="en-US" i="1">
                <a:solidFill>
                  <a:srgbClr val="CC0000"/>
                </a:solidFill>
              </a:rPr>
              <a:t>’</a:t>
            </a:r>
            <a:r>
              <a:rPr lang="en-US" altLang="ja-JP" i="1">
                <a:solidFill>
                  <a:srgbClr val="CC0000"/>
                </a:solidFill>
              </a:rPr>
              <a:t>s: commercialization, the Web, new apps</a:t>
            </a:r>
            <a:endParaRPr lang="en-US" altLang="en-US" u="sng">
              <a:solidFill>
                <a:srgbClr val="CC0000"/>
              </a:solidFill>
            </a:endParaRPr>
          </a:p>
        </p:txBody>
      </p:sp>
      <p:sp>
        <p:nvSpPr>
          <p:cNvPr id="21510" name="Rectangle 2"/>
          <p:cNvSpPr>
            <a:spLocks noChangeArrowheads="1"/>
          </p:cNvSpPr>
          <p:nvPr/>
        </p:nvSpPr>
        <p:spPr bwMode="auto">
          <a:xfrm>
            <a:off x="1901825" y="252413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rgbClr val="000099"/>
                </a:solidFill>
              </a:rPr>
              <a:t>Internet history</a:t>
            </a:r>
            <a:endParaRPr lang="en-US" altLang="en-US" sz="4400">
              <a:solidFill>
                <a:srgbClr val="000099"/>
              </a:solidFill>
            </a:endParaRPr>
          </a:p>
        </p:txBody>
      </p:sp>
      <p:pic>
        <p:nvPicPr>
          <p:cNvPr id="21511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3" y="771525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CBA02BF0-7216-4364-A8E0-FDDA39ECE69D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32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16126" y="1209675"/>
            <a:ext cx="7502525" cy="44577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2005-present</a:t>
            </a:r>
          </a:p>
          <a:p>
            <a:pPr eaLnBrk="1" hangingPunct="1"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~750 million hosts</a:t>
            </a:r>
          </a:p>
          <a:p>
            <a:pPr lvl="1" eaLnBrk="1" hangingPunct="1">
              <a:buSzPct val="75000"/>
            </a:pPr>
            <a:r>
              <a:rPr lang="en-US" altLang="en-US" sz="2000">
                <a:ea typeface="ＭＳ Ｐゴシック" panose="020B0600070205080204" pitchFamily="34" charset="-128"/>
              </a:rPr>
              <a:t>Smartphones and tablets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Aggressive deployment of broadband access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Increasing ubiquity of high-speed wireless access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Emergence of online social networks: 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Facebook: over one billion users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Service providers (Google, Microsoft) create their own networks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Bypass  Internet, providing </a:t>
            </a:r>
            <a:r>
              <a:rPr lang="ja-JP" altLang="en-US" smtClean="0">
                <a:ea typeface="ＭＳ Ｐゴシック" panose="020B0600070205080204" pitchFamily="34" charset="-128"/>
              </a:rPr>
              <a:t>“</a:t>
            </a:r>
            <a:r>
              <a:rPr lang="en-US" altLang="ja-JP" smtClean="0">
                <a:ea typeface="ＭＳ Ｐゴシック" panose="020B0600070205080204" pitchFamily="34" charset="-128"/>
              </a:rPr>
              <a:t>instantaneous</a:t>
            </a:r>
            <a:r>
              <a:rPr lang="ja-JP" altLang="en-US" smtClean="0">
                <a:ea typeface="ＭＳ Ｐゴシック" panose="020B0600070205080204" pitchFamily="34" charset="-128"/>
              </a:rPr>
              <a:t>”</a:t>
            </a:r>
            <a:r>
              <a:rPr lang="en-US" altLang="ja-JP" smtClean="0">
                <a:ea typeface="ＭＳ Ｐゴシック" panose="020B0600070205080204" pitchFamily="34" charset="-128"/>
              </a:rPr>
              <a:t> access to search, emai, etc.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E-commerce, universities, enterprises running their services in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ea typeface="ＭＳ Ｐゴシック" panose="020B0600070205080204" pitchFamily="34" charset="-128"/>
              </a:rPr>
              <a:t>cloud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ea typeface="ＭＳ Ｐゴシック" panose="020B0600070205080204" pitchFamily="34" charset="-128"/>
              </a:rPr>
              <a:t> (eg, Amazon EC2)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1901825" y="252413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rgbClr val="000099"/>
                </a:solidFill>
              </a:rPr>
              <a:t>Internet history</a:t>
            </a:r>
            <a:endParaRPr lang="en-US" altLang="en-US" sz="4400">
              <a:solidFill>
                <a:srgbClr val="000099"/>
              </a:solidFill>
            </a:endParaRPr>
          </a:p>
        </p:txBody>
      </p:sp>
      <p:pic>
        <p:nvPicPr>
          <p:cNvPr id="23557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3" y="771525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82C00DF5-6F84-4EF9-8DD9-5A0EEE203C29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11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Chapter 1: roadmap</a:t>
            </a:r>
          </a:p>
        </p:txBody>
      </p:sp>
      <p:sp>
        <p:nvSpPr>
          <p:cNvPr id="39938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39939" name="Picture 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20006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11364" y="1406525"/>
            <a:ext cx="8207375" cy="464820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99"/>
                </a:solidFill>
                <a:ea typeface="Arial" panose="020B0604020202020204" pitchFamily="34" charset="0"/>
              </a:rPr>
              <a:t>1.1 what </a:t>
            </a:r>
            <a:r>
              <a:rPr lang="en-US" altLang="en-US" sz="2800" i="1">
                <a:solidFill>
                  <a:srgbClr val="000099"/>
                </a:solidFill>
                <a:ea typeface="Arial" panose="020B0604020202020204" pitchFamily="34" charset="0"/>
              </a:rPr>
              <a:t>is</a:t>
            </a:r>
            <a:r>
              <a:rPr lang="en-US" altLang="en-US" sz="2800">
                <a:solidFill>
                  <a:srgbClr val="000099"/>
                </a:solidFill>
                <a:ea typeface="Arial" panose="020B0604020202020204" pitchFamily="34" charset="0"/>
              </a:rPr>
              <a:t> the Internet?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CC0000"/>
                </a:solidFill>
                <a:ea typeface="Arial" panose="020B0604020202020204" pitchFamily="34" charset="0"/>
              </a:rPr>
              <a:t>1.2 network edge</a:t>
            </a:r>
          </a:p>
          <a:p>
            <a:pPr lvl="2"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solidFill>
                  <a:srgbClr val="CC0000"/>
                </a:solidFill>
                <a:latin typeface="Gill Sans MT" panose="020B0502020104020203" pitchFamily="34" charset="0"/>
                <a:ea typeface="Arial" panose="020B0604020202020204" pitchFamily="34" charset="0"/>
              </a:rPr>
              <a:t> </a:t>
            </a:r>
            <a:r>
              <a:rPr lang="en-US" altLang="en-US" sz="2400">
                <a:solidFill>
                  <a:srgbClr val="CC0000"/>
                </a:solidFill>
                <a:latin typeface="Gill Sans MT" panose="020B0502020104020203" pitchFamily="34" charset="0"/>
                <a:ea typeface="Arial" panose="020B0604020202020204" pitchFamily="34" charset="0"/>
              </a:rPr>
              <a:t>end systems, access networks, links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99"/>
                </a:solidFill>
                <a:ea typeface="Arial" panose="020B0604020202020204" pitchFamily="34" charset="0"/>
              </a:rPr>
              <a:t>1.3 </a:t>
            </a:r>
            <a:r>
              <a:rPr lang="en-US" altLang="en-US" sz="2800">
                <a:ea typeface="Arial" panose="020B0604020202020204" pitchFamily="34" charset="0"/>
              </a:rPr>
              <a:t>network core</a:t>
            </a:r>
          </a:p>
          <a:p>
            <a:pPr lvl="2"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Gill Sans MT" panose="020B0502020104020203" pitchFamily="34" charset="0"/>
                <a:ea typeface="Arial" panose="020B0604020202020204" pitchFamily="34" charset="0"/>
              </a:rPr>
              <a:t>packet switching, circuit switching, network structure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99"/>
                </a:solidFill>
                <a:ea typeface="Arial" panose="020B0604020202020204" pitchFamily="34" charset="0"/>
              </a:rPr>
              <a:t>1.4 </a:t>
            </a:r>
            <a:r>
              <a:rPr lang="en-US" altLang="en-US" sz="2800">
                <a:ea typeface="Arial" panose="020B0604020202020204" pitchFamily="34" charset="0"/>
              </a:rPr>
              <a:t>delay, loss, throughput in networks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99"/>
                </a:solidFill>
                <a:ea typeface="Arial" panose="020B0604020202020204" pitchFamily="34" charset="0"/>
              </a:rPr>
              <a:t>1.5</a:t>
            </a:r>
            <a:r>
              <a:rPr lang="en-US" altLang="en-US" sz="2800">
                <a:ea typeface="Arial" panose="020B0604020202020204" pitchFamily="34" charset="0"/>
              </a:rPr>
              <a:t> protocol layers, service models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99"/>
                </a:solidFill>
                <a:ea typeface="Arial" panose="020B0604020202020204" pitchFamily="34" charset="0"/>
              </a:rPr>
              <a:t>1.6</a:t>
            </a:r>
            <a:r>
              <a:rPr lang="en-US" altLang="en-US" sz="2800">
                <a:ea typeface="Arial" panose="020B0604020202020204" pitchFamily="34" charset="0"/>
              </a:rPr>
              <a:t> networks under attack: security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99"/>
                </a:solidFill>
                <a:ea typeface="Arial" panose="020B0604020202020204" pitchFamily="34" charset="0"/>
              </a:rPr>
              <a:t>1.7</a:t>
            </a:r>
            <a:r>
              <a:rPr lang="en-US" altLang="en-US" sz="2800">
                <a:ea typeface="Arial" panose="020B0604020202020204" pitchFamily="34" charset="0"/>
              </a:rPr>
              <a:t> history</a:t>
            </a:r>
          </a:p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399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7D801A7A-4D48-4672-B05A-2A140BBCE7EF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28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201614"/>
            <a:ext cx="7772400" cy="892175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A closer look at network structure: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41513" y="1381125"/>
            <a:ext cx="4203700" cy="10477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SzPct val="75000"/>
            </a:pPr>
            <a:r>
              <a:rPr lang="en-US" altLang="en-US" i="1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network edge:</a:t>
            </a:r>
          </a:p>
          <a:p>
            <a:pPr lvl="1" eaLnBrk="1" hangingPunct="1">
              <a:buSzPct val="75000"/>
            </a:pPr>
            <a:r>
              <a:rPr lang="en-US" altLang="en-US" smtClean="0">
                <a:ea typeface="ＭＳ Ｐゴシック" panose="020B0600070205080204" pitchFamily="34" charset="-128"/>
              </a:rPr>
              <a:t>hosts: clients and servers</a:t>
            </a:r>
          </a:p>
          <a:p>
            <a:pPr lvl="1" eaLnBrk="1" hangingPunct="1">
              <a:buSzPct val="75000"/>
            </a:pPr>
            <a:r>
              <a:rPr lang="en-US" altLang="en-US" smtClean="0">
                <a:ea typeface="ＭＳ Ｐゴシック" panose="020B0600070205080204" pitchFamily="34" charset="-128"/>
              </a:rPr>
              <a:t>servers often in data centers</a:t>
            </a:r>
          </a:p>
          <a:p>
            <a:pPr lvl="1" eaLnBrk="1" hangingPunct="1">
              <a:buSzPct val="75000"/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0088" name="Rectangle 872"/>
          <p:cNvSpPr>
            <a:spLocks noChangeArrowheads="1"/>
          </p:cNvSpPr>
          <p:nvPr/>
        </p:nvSpPr>
        <p:spPr bwMode="auto">
          <a:xfrm>
            <a:off x="1943100" y="3068638"/>
            <a:ext cx="4027488" cy="14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i="1">
                <a:solidFill>
                  <a:srgbClr val="CC0000"/>
                </a:solidFill>
              </a:rPr>
              <a:t>access networks, physical media:</a:t>
            </a:r>
            <a:r>
              <a:rPr lang="en-US" altLang="en-US"/>
              <a:t> wired, wireless communication links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10089" name="Rectangle 873"/>
          <p:cNvSpPr>
            <a:spLocks noChangeArrowheads="1"/>
          </p:cNvSpPr>
          <p:nvPr/>
        </p:nvSpPr>
        <p:spPr bwMode="auto">
          <a:xfrm>
            <a:off x="1971675" y="4784726"/>
            <a:ext cx="38100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628650" indent="-1714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15000"/>
              </a:spcBef>
            </a:pPr>
            <a:r>
              <a:rPr lang="en-US" altLang="en-US" i="1">
                <a:solidFill>
                  <a:srgbClr val="CC0000"/>
                </a:solidFill>
              </a:rPr>
              <a:t>network core: </a:t>
            </a:r>
          </a:p>
          <a:p>
            <a:pPr lvl="1">
              <a:spcBef>
                <a:spcPct val="15000"/>
              </a:spcBef>
              <a:buSzPct val="95000"/>
            </a:pPr>
            <a:r>
              <a:rPr lang="en-US" altLang="en-US">
                <a:ea typeface="ＭＳ Ｐゴシック" panose="020B0600070205080204" pitchFamily="34" charset="-128"/>
              </a:rPr>
              <a:t>interconnected routers</a:t>
            </a:r>
          </a:p>
          <a:p>
            <a:pPr lvl="1">
              <a:spcBef>
                <a:spcPct val="15000"/>
              </a:spcBef>
              <a:buSzPct val="95000"/>
            </a:pPr>
            <a:r>
              <a:rPr lang="en-US" altLang="en-US">
                <a:ea typeface="ＭＳ Ｐゴシック" panose="020B0600070205080204" pitchFamily="34" charset="-128"/>
              </a:rPr>
              <a:t>network of networks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</a:pPr>
            <a:endParaRPr lang="en-US" altLang="en-US" sz="2400"/>
          </a:p>
        </p:txBody>
      </p:sp>
      <p:pic>
        <p:nvPicPr>
          <p:cNvPr id="41991" name="Picture 54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4" y="877889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992" name="Group 733"/>
          <p:cNvGrpSpPr>
            <a:grpSpLocks/>
          </p:cNvGrpSpPr>
          <p:nvPr/>
        </p:nvGrpSpPr>
        <p:grpSpPr bwMode="auto">
          <a:xfrm>
            <a:off x="6726239" y="1384300"/>
            <a:ext cx="3551237" cy="4743450"/>
            <a:chOff x="5202238" y="1384300"/>
            <a:chExt cx="3551237" cy="4743450"/>
          </a:xfrm>
        </p:grpSpPr>
        <p:sp>
          <p:nvSpPr>
            <p:cNvPr id="41994" name="Freeform 415"/>
            <p:cNvSpPr>
              <a:spLocks/>
            </p:cNvSpPr>
            <p:nvPr/>
          </p:nvSpPr>
          <p:spPr bwMode="auto">
            <a:xfrm>
              <a:off x="7004050" y="3527425"/>
              <a:ext cx="1314450" cy="674688"/>
            </a:xfrm>
            <a:custGeom>
              <a:avLst/>
              <a:gdLst>
                <a:gd name="T0" fmla="*/ 2147483646 w 828"/>
                <a:gd name="T1" fmla="*/ 2147483646 h 425"/>
                <a:gd name="T2" fmla="*/ 2147483646 w 828"/>
                <a:gd name="T3" fmla="*/ 2147483646 h 425"/>
                <a:gd name="T4" fmla="*/ 2147483646 w 828"/>
                <a:gd name="T5" fmla="*/ 2147483646 h 425"/>
                <a:gd name="T6" fmla="*/ 2147483646 w 828"/>
                <a:gd name="T7" fmla="*/ 2147483646 h 425"/>
                <a:gd name="T8" fmla="*/ 2147483646 w 828"/>
                <a:gd name="T9" fmla="*/ 2147483646 h 425"/>
                <a:gd name="T10" fmla="*/ 2147483646 w 828"/>
                <a:gd name="T11" fmla="*/ 2147483646 h 425"/>
                <a:gd name="T12" fmla="*/ 2147483646 w 828"/>
                <a:gd name="T13" fmla="*/ 2147483646 h 425"/>
                <a:gd name="T14" fmla="*/ 2147483646 w 828"/>
                <a:gd name="T15" fmla="*/ 2147483646 h 425"/>
                <a:gd name="T16" fmla="*/ 2147483646 w 828"/>
                <a:gd name="T17" fmla="*/ 2147483646 h 425"/>
                <a:gd name="T18" fmla="*/ 2147483646 w 828"/>
                <a:gd name="T19" fmla="*/ 2147483646 h 425"/>
                <a:gd name="T20" fmla="*/ 2147483646 w 828"/>
                <a:gd name="T21" fmla="*/ 2147483646 h 425"/>
                <a:gd name="T22" fmla="*/ 2147483646 w 828"/>
                <a:gd name="T23" fmla="*/ 2147483646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5" name="Freeform 416"/>
            <p:cNvSpPr>
              <a:spLocks/>
            </p:cNvSpPr>
            <p:nvPr/>
          </p:nvSpPr>
          <p:spPr bwMode="auto">
            <a:xfrm>
              <a:off x="7023100" y="2001838"/>
              <a:ext cx="1730375" cy="1125538"/>
            </a:xfrm>
            <a:custGeom>
              <a:avLst/>
              <a:gdLst>
                <a:gd name="T0" fmla="*/ 2147483646 w 765"/>
                <a:gd name="T1" fmla="*/ 2147483646 h 459"/>
                <a:gd name="T2" fmla="*/ 2147483646 w 765"/>
                <a:gd name="T3" fmla="*/ 2147483646 h 459"/>
                <a:gd name="T4" fmla="*/ 2147483646 w 765"/>
                <a:gd name="T5" fmla="*/ 2147483646 h 459"/>
                <a:gd name="T6" fmla="*/ 2147483646 w 765"/>
                <a:gd name="T7" fmla="*/ 2147483646 h 459"/>
                <a:gd name="T8" fmla="*/ 2147483646 w 765"/>
                <a:gd name="T9" fmla="*/ 2147483646 h 459"/>
                <a:gd name="T10" fmla="*/ 2147483646 w 765"/>
                <a:gd name="T11" fmla="*/ 2147483646 h 459"/>
                <a:gd name="T12" fmla="*/ 2147483646 w 765"/>
                <a:gd name="T13" fmla="*/ 2147483646 h 459"/>
                <a:gd name="T14" fmla="*/ 2147483646 w 765"/>
                <a:gd name="T15" fmla="*/ 2147483646 h 459"/>
                <a:gd name="T16" fmla="*/ 2147483646 w 765"/>
                <a:gd name="T17" fmla="*/ 2147483646 h 459"/>
                <a:gd name="T18" fmla="*/ 2147483646 w 765"/>
                <a:gd name="T19" fmla="*/ 2147483646 h 459"/>
                <a:gd name="T20" fmla="*/ 2147483646 w 765"/>
                <a:gd name="T21" fmla="*/ 2147483646 h 459"/>
                <a:gd name="T22" fmla="*/ 2147483646 w 765"/>
                <a:gd name="T23" fmla="*/ 2147483646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6" name="Freeform 417"/>
            <p:cNvSpPr>
              <a:spLocks/>
            </p:cNvSpPr>
            <p:nvPr/>
          </p:nvSpPr>
          <p:spPr bwMode="auto">
            <a:xfrm>
              <a:off x="5202238" y="1709738"/>
              <a:ext cx="1736725" cy="1071563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997" name="Group 418"/>
            <p:cNvGrpSpPr>
              <a:grpSpLocks/>
            </p:cNvGrpSpPr>
            <p:nvPr/>
          </p:nvGrpSpPr>
          <p:grpSpPr bwMode="auto">
            <a:xfrm>
              <a:off x="5278438" y="2974975"/>
              <a:ext cx="1458912" cy="933450"/>
              <a:chOff x="2889" y="1631"/>
              <a:chExt cx="980" cy="743"/>
            </a:xfrm>
          </p:grpSpPr>
          <p:sp>
            <p:nvSpPr>
              <p:cNvPr id="42347" name="Rectangle 41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2348" name="AutoShape 42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1998" name="Line 421"/>
            <p:cNvSpPr>
              <a:spLocks noChangeShapeType="1"/>
            </p:cNvSpPr>
            <p:nvPr/>
          </p:nvSpPr>
          <p:spPr bwMode="auto">
            <a:xfrm>
              <a:off x="7396163" y="3813175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9" name="Line 422"/>
            <p:cNvSpPr>
              <a:spLocks noChangeShapeType="1"/>
            </p:cNvSpPr>
            <p:nvPr/>
          </p:nvSpPr>
          <p:spPr bwMode="auto">
            <a:xfrm>
              <a:off x="7493000" y="3733800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0" name="Line 423"/>
            <p:cNvSpPr>
              <a:spLocks noChangeShapeType="1"/>
            </p:cNvSpPr>
            <p:nvPr/>
          </p:nvSpPr>
          <p:spPr bwMode="auto">
            <a:xfrm flipV="1">
              <a:off x="7729538" y="3819525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1" name="Line 424"/>
            <p:cNvSpPr>
              <a:spLocks noChangeShapeType="1"/>
            </p:cNvSpPr>
            <p:nvPr/>
          </p:nvSpPr>
          <p:spPr bwMode="auto">
            <a:xfrm>
              <a:off x="6427788" y="3740150"/>
              <a:ext cx="679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2" name="Line 425"/>
            <p:cNvSpPr>
              <a:spLocks noChangeShapeType="1"/>
            </p:cNvSpPr>
            <p:nvPr/>
          </p:nvSpPr>
          <p:spPr bwMode="auto">
            <a:xfrm>
              <a:off x="6723063" y="2587625"/>
              <a:ext cx="509587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3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1524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4" name="Freeform 427"/>
            <p:cNvSpPr>
              <a:spLocks/>
            </p:cNvSpPr>
            <p:nvPr/>
          </p:nvSpPr>
          <p:spPr bwMode="auto">
            <a:xfrm>
              <a:off x="5497513" y="4378325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5" name="Line 428"/>
            <p:cNvSpPr>
              <a:spLocks noChangeShapeType="1"/>
            </p:cNvSpPr>
            <p:nvPr/>
          </p:nvSpPr>
          <p:spPr bwMode="auto">
            <a:xfrm rot="-5400000">
              <a:off x="7845425" y="5159376"/>
              <a:ext cx="523875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6" name="Line 429"/>
            <p:cNvSpPr>
              <a:spLocks noChangeShapeType="1"/>
            </p:cNvSpPr>
            <p:nvPr/>
          </p:nvSpPr>
          <p:spPr bwMode="auto">
            <a:xfrm rot="5400000" flipV="1">
              <a:off x="7991475" y="5440363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7" name="Line 430"/>
            <p:cNvSpPr>
              <a:spLocks noChangeShapeType="1"/>
            </p:cNvSpPr>
            <p:nvPr/>
          </p:nvSpPr>
          <p:spPr bwMode="auto">
            <a:xfrm rot="-5400000">
              <a:off x="8177213" y="5116513"/>
              <a:ext cx="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8" name="Line 431"/>
            <p:cNvSpPr>
              <a:spLocks noChangeShapeType="1"/>
            </p:cNvSpPr>
            <p:nvPr/>
          </p:nvSpPr>
          <p:spPr bwMode="auto">
            <a:xfrm>
              <a:off x="7358063" y="4697413"/>
              <a:ext cx="390525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9" name="Line 432"/>
            <p:cNvSpPr>
              <a:spLocks noChangeShapeType="1"/>
            </p:cNvSpPr>
            <p:nvPr/>
          </p:nvSpPr>
          <p:spPr bwMode="auto">
            <a:xfrm flipV="1">
              <a:off x="6737350" y="4684713"/>
              <a:ext cx="322263" cy="19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0" name="Line 433"/>
            <p:cNvSpPr>
              <a:spLocks noChangeShapeType="1"/>
            </p:cNvSpPr>
            <p:nvPr/>
          </p:nvSpPr>
          <p:spPr bwMode="auto">
            <a:xfrm flipV="1">
              <a:off x="6780213" y="4976813"/>
              <a:ext cx="97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1" name="Line 435"/>
            <p:cNvSpPr>
              <a:spLocks noChangeShapeType="1"/>
            </p:cNvSpPr>
            <p:nvPr/>
          </p:nvSpPr>
          <p:spPr bwMode="auto">
            <a:xfrm>
              <a:off x="6100763" y="4773613"/>
              <a:ext cx="263525" cy="85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2" name="Line 436"/>
            <p:cNvSpPr>
              <a:spLocks noChangeShapeType="1"/>
            </p:cNvSpPr>
            <p:nvPr/>
          </p:nvSpPr>
          <p:spPr bwMode="auto">
            <a:xfrm flipV="1">
              <a:off x="5842000" y="4983163"/>
              <a:ext cx="412750" cy="12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3" name="Line 439"/>
            <p:cNvSpPr>
              <a:spLocks noChangeShapeType="1"/>
            </p:cNvSpPr>
            <p:nvPr/>
          </p:nvSpPr>
          <p:spPr bwMode="auto">
            <a:xfrm flipH="1">
              <a:off x="6267450" y="5070475"/>
              <a:ext cx="142875" cy="198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4" name="Line 440"/>
            <p:cNvSpPr>
              <a:spLocks noChangeShapeType="1"/>
            </p:cNvSpPr>
            <p:nvPr/>
          </p:nvSpPr>
          <p:spPr bwMode="auto">
            <a:xfrm flipH="1" flipV="1">
              <a:off x="6588125" y="5097463"/>
              <a:ext cx="7461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5" name="Line 441"/>
            <p:cNvSpPr>
              <a:spLocks noChangeShapeType="1"/>
            </p:cNvSpPr>
            <p:nvPr/>
          </p:nvSpPr>
          <p:spPr bwMode="auto">
            <a:xfrm>
              <a:off x="6743700" y="5053013"/>
              <a:ext cx="503238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6" name="Line 443"/>
            <p:cNvSpPr>
              <a:spLocks noChangeShapeType="1"/>
            </p:cNvSpPr>
            <p:nvPr/>
          </p:nvSpPr>
          <p:spPr bwMode="auto">
            <a:xfrm>
              <a:off x="6281738" y="3522663"/>
              <a:ext cx="0" cy="131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7" name="Line 444"/>
            <p:cNvSpPr>
              <a:spLocks noChangeShapeType="1"/>
            </p:cNvSpPr>
            <p:nvPr/>
          </p:nvSpPr>
          <p:spPr bwMode="auto">
            <a:xfrm flipV="1">
              <a:off x="7577138" y="2492375"/>
              <a:ext cx="123825" cy="87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8" name="Line 445"/>
            <p:cNvSpPr>
              <a:spLocks noChangeShapeType="1"/>
            </p:cNvSpPr>
            <p:nvPr/>
          </p:nvSpPr>
          <p:spPr bwMode="auto">
            <a:xfrm>
              <a:off x="7405688" y="2665413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9" name="Line 446"/>
            <p:cNvSpPr>
              <a:spLocks noChangeShapeType="1"/>
            </p:cNvSpPr>
            <p:nvPr/>
          </p:nvSpPr>
          <p:spPr bwMode="auto">
            <a:xfrm flipV="1">
              <a:off x="7577138" y="2562225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0" name="Line 447"/>
            <p:cNvSpPr>
              <a:spLocks noChangeShapeType="1"/>
            </p:cNvSpPr>
            <p:nvPr/>
          </p:nvSpPr>
          <p:spPr bwMode="auto">
            <a:xfrm>
              <a:off x="7942263" y="2560638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1" name="Line 448"/>
            <p:cNvSpPr>
              <a:spLocks noChangeShapeType="1"/>
            </p:cNvSpPr>
            <p:nvPr/>
          </p:nvSpPr>
          <p:spPr bwMode="auto">
            <a:xfrm>
              <a:off x="7596188" y="2867025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2" name="Line 449"/>
            <p:cNvSpPr>
              <a:spLocks noChangeShapeType="1"/>
            </p:cNvSpPr>
            <p:nvPr/>
          </p:nvSpPr>
          <p:spPr bwMode="auto">
            <a:xfrm flipV="1">
              <a:off x="5891213" y="3733800"/>
              <a:ext cx="1682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3" name="Line 450"/>
            <p:cNvSpPr>
              <a:spLocks noChangeShapeType="1"/>
            </p:cNvSpPr>
            <p:nvPr/>
          </p:nvSpPr>
          <p:spPr bwMode="auto">
            <a:xfrm>
              <a:off x="8150225" y="2857500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4" name="Line 451"/>
            <p:cNvSpPr>
              <a:spLocks noChangeShapeType="1"/>
            </p:cNvSpPr>
            <p:nvPr/>
          </p:nvSpPr>
          <p:spPr bwMode="auto">
            <a:xfrm flipH="1">
              <a:off x="7296150" y="2933700"/>
              <a:ext cx="984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5" name="Line 452"/>
            <p:cNvSpPr>
              <a:spLocks noChangeShapeType="1"/>
            </p:cNvSpPr>
            <p:nvPr/>
          </p:nvSpPr>
          <p:spPr bwMode="auto">
            <a:xfrm flipH="1">
              <a:off x="7888288" y="2933700"/>
              <a:ext cx="111125" cy="727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6" name="Line 541"/>
            <p:cNvSpPr>
              <a:spLocks noChangeShapeType="1"/>
            </p:cNvSpPr>
            <p:nvPr/>
          </p:nvSpPr>
          <p:spPr bwMode="auto">
            <a:xfrm flipV="1">
              <a:off x="7272338" y="4075113"/>
              <a:ext cx="227012" cy="436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2027" name="Group 590"/>
            <p:cNvGrpSpPr>
              <a:grpSpLocks/>
            </p:cNvGrpSpPr>
            <p:nvPr/>
          </p:nvGrpSpPr>
          <p:grpSpPr bwMode="auto">
            <a:xfrm flipH="1">
              <a:off x="5775325" y="4533900"/>
              <a:ext cx="414337" cy="373063"/>
              <a:chOff x="2839" y="3501"/>
              <a:chExt cx="755" cy="803"/>
            </a:xfrm>
          </p:grpSpPr>
          <p:pic>
            <p:nvPicPr>
              <p:cNvPr id="42345" name="Picture 59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346" name="Freeform 59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2028" name="Group 593"/>
            <p:cNvGrpSpPr>
              <a:grpSpLocks/>
            </p:cNvGrpSpPr>
            <p:nvPr/>
          </p:nvGrpSpPr>
          <p:grpSpPr bwMode="auto"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id="42343" name="Picture 5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344" name="Freeform 59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2029" name="Group 596"/>
            <p:cNvGrpSpPr>
              <a:grpSpLocks/>
            </p:cNvGrpSpPr>
            <p:nvPr/>
          </p:nvGrpSpPr>
          <p:grpSpPr bwMode="auto"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id="42341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342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2030" name="Group 599"/>
            <p:cNvGrpSpPr>
              <a:grpSpLocks/>
            </p:cNvGrpSpPr>
            <p:nvPr/>
          </p:nvGrpSpPr>
          <p:grpSpPr bwMode="auto">
            <a:xfrm>
              <a:off x="6550025" y="5238750"/>
              <a:ext cx="427037" cy="350838"/>
              <a:chOff x="2839" y="3501"/>
              <a:chExt cx="755" cy="803"/>
            </a:xfrm>
          </p:grpSpPr>
          <p:pic>
            <p:nvPicPr>
              <p:cNvPr id="42339" name="Picture 60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340" name="Freeform 60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42031" name="Picture 603" descr="car_icon_smal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063" y="1720850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2032" name="Group 652"/>
            <p:cNvGrpSpPr>
              <a:grpSpLocks/>
            </p:cNvGrpSpPr>
            <p:nvPr/>
          </p:nvGrpSpPr>
          <p:grpSpPr bwMode="auto">
            <a:xfrm>
              <a:off x="5613400" y="1546225"/>
              <a:ext cx="415925" cy="385763"/>
              <a:chOff x="2751" y="1851"/>
              <a:chExt cx="462" cy="478"/>
            </a:xfrm>
          </p:grpSpPr>
          <p:pic>
            <p:nvPicPr>
              <p:cNvPr id="42337" name="Picture 653" descr="iphone_stylized_small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338" name="Picture 654" descr="antenna_radiation_stylized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2033" name="Group 665"/>
            <p:cNvGrpSpPr>
              <a:grpSpLocks/>
            </p:cNvGrpSpPr>
            <p:nvPr/>
          </p:nvGrpSpPr>
          <p:grpSpPr bwMode="auto">
            <a:xfrm>
              <a:off x="7689850" y="2395538"/>
              <a:ext cx="390525" cy="169863"/>
              <a:chOff x="4650" y="1129"/>
              <a:chExt cx="246" cy="95"/>
            </a:xfrm>
          </p:grpSpPr>
          <p:sp>
            <p:nvSpPr>
              <p:cNvPr id="4232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33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33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2332" name="Group 65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2335" name="Freeform 6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36" name="Freeform 6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333" name="Line 66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34" name="Line 66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034" name="Group 666"/>
            <p:cNvGrpSpPr>
              <a:grpSpLocks/>
            </p:cNvGrpSpPr>
            <p:nvPr/>
          </p:nvGrpSpPr>
          <p:grpSpPr bwMode="auto">
            <a:xfrm>
              <a:off x="7762875" y="2757488"/>
              <a:ext cx="390525" cy="176213"/>
              <a:chOff x="4650" y="1129"/>
              <a:chExt cx="246" cy="95"/>
            </a:xfrm>
          </p:grpSpPr>
          <p:sp>
            <p:nvSpPr>
              <p:cNvPr id="4232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32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32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2324" name="Group 67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2327" name="Freeform 67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28" name="Freeform 67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325" name="Line 673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26" name="Line 67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035" name="Group 675"/>
            <p:cNvGrpSpPr>
              <a:grpSpLocks/>
            </p:cNvGrpSpPr>
            <p:nvPr/>
          </p:nvGrpSpPr>
          <p:grpSpPr bwMode="auto">
            <a:xfrm>
              <a:off x="7204075" y="2493963"/>
              <a:ext cx="390525" cy="169863"/>
              <a:chOff x="4650" y="1129"/>
              <a:chExt cx="246" cy="95"/>
            </a:xfrm>
          </p:grpSpPr>
          <p:sp>
            <p:nvSpPr>
              <p:cNvPr id="4231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31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31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2316" name="Group 67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2319" name="Freeform 6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20" name="Freeform 6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317" name="Line 68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18" name="Line 68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036" name="Group 684"/>
            <p:cNvGrpSpPr>
              <a:grpSpLocks/>
            </p:cNvGrpSpPr>
            <p:nvPr/>
          </p:nvGrpSpPr>
          <p:grpSpPr bwMode="auto">
            <a:xfrm>
              <a:off x="7215188" y="2757488"/>
              <a:ext cx="390525" cy="169863"/>
              <a:chOff x="4650" y="1129"/>
              <a:chExt cx="246" cy="95"/>
            </a:xfrm>
          </p:grpSpPr>
          <p:sp>
            <p:nvSpPr>
              <p:cNvPr id="4230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30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30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2308" name="Group 68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2311" name="Freeform 6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12" name="Freeform 6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309" name="Line 69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10" name="Line 69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037" name="Line 693"/>
            <p:cNvSpPr>
              <a:spLocks noChangeShapeType="1"/>
            </p:cNvSpPr>
            <p:nvPr/>
          </p:nvSpPr>
          <p:spPr bwMode="auto">
            <a:xfrm>
              <a:off x="8345488" y="2855913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2038" name="Group 694"/>
            <p:cNvGrpSpPr>
              <a:grpSpLocks/>
            </p:cNvGrpSpPr>
            <p:nvPr/>
          </p:nvGrpSpPr>
          <p:grpSpPr bwMode="auto"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4229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9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9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2300" name="Group 69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2303" name="Freeform 69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04" name="Freeform 70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301" name="Line 70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02" name="Line 70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039" name="Group 712"/>
            <p:cNvGrpSpPr>
              <a:grpSpLocks/>
            </p:cNvGrpSpPr>
            <p:nvPr/>
          </p:nvGrpSpPr>
          <p:grpSpPr bwMode="auto"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4228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9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9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2292" name="Group 716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2295" name="Freeform 71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296" name="Freeform 71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293" name="Line 719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94" name="Line 720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040" name="Group 721"/>
            <p:cNvGrpSpPr>
              <a:grpSpLocks/>
            </p:cNvGrpSpPr>
            <p:nvPr/>
          </p:nvGrpSpPr>
          <p:grpSpPr bwMode="auto"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4228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8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8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2284" name="Group 725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2287" name="Freeform 7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288" name="Freeform 7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285" name="Line 728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86" name="Line 729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041" name="Group 730"/>
            <p:cNvGrpSpPr>
              <a:grpSpLocks/>
            </p:cNvGrpSpPr>
            <p:nvPr/>
          </p:nvGrpSpPr>
          <p:grpSpPr bwMode="auto">
            <a:xfrm>
              <a:off x="6962775" y="4505325"/>
              <a:ext cx="619125" cy="242888"/>
              <a:chOff x="4650" y="1129"/>
              <a:chExt cx="246" cy="95"/>
            </a:xfrm>
          </p:grpSpPr>
          <p:sp>
            <p:nvSpPr>
              <p:cNvPr id="4227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7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7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2276" name="Group 734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2279" name="Freeform 73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280" name="Freeform 73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277" name="Line 737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78" name="Line 738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042" name="Group 739"/>
            <p:cNvGrpSpPr>
              <a:grpSpLocks/>
            </p:cNvGrpSpPr>
            <p:nvPr/>
          </p:nvGrpSpPr>
          <p:grpSpPr bwMode="auto">
            <a:xfrm>
              <a:off x="7596188" y="4803775"/>
              <a:ext cx="619125" cy="242888"/>
              <a:chOff x="4650" y="1129"/>
              <a:chExt cx="246" cy="95"/>
            </a:xfrm>
          </p:grpSpPr>
          <p:sp>
            <p:nvSpPr>
              <p:cNvPr id="4226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6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6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2268" name="Group 743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2271" name="Freeform 74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272" name="Freeform 74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269" name="Line 746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70" name="Line 747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043" name="Group 748"/>
            <p:cNvGrpSpPr>
              <a:grpSpLocks/>
            </p:cNvGrpSpPr>
            <p:nvPr/>
          </p:nvGrpSpPr>
          <p:grpSpPr bwMode="auto">
            <a:xfrm>
              <a:off x="6246813" y="4848225"/>
              <a:ext cx="619125" cy="242888"/>
              <a:chOff x="4650" y="1129"/>
              <a:chExt cx="246" cy="95"/>
            </a:xfrm>
          </p:grpSpPr>
          <p:sp>
            <p:nvSpPr>
              <p:cNvPr id="4225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5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5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2260" name="Group 752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2263" name="Freeform 75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264" name="Freeform 75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261" name="Line 755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62" name="Line 756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044" name="Group 757"/>
            <p:cNvGrpSpPr>
              <a:grpSpLocks/>
            </p:cNvGrpSpPr>
            <p:nvPr/>
          </p:nvGrpSpPr>
          <p:grpSpPr bwMode="auto">
            <a:xfrm>
              <a:off x="6053138" y="3640138"/>
              <a:ext cx="390525" cy="169863"/>
              <a:chOff x="4650" y="1129"/>
              <a:chExt cx="246" cy="95"/>
            </a:xfrm>
          </p:grpSpPr>
          <p:sp>
            <p:nvSpPr>
              <p:cNvPr id="4224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5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5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2252" name="Group 76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2255" name="Freeform 76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256" name="Freeform 76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253" name="Line 76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54" name="Line 76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045" name="Group 767"/>
            <p:cNvGrpSpPr>
              <a:grpSpLocks/>
            </p:cNvGrpSpPr>
            <p:nvPr/>
          </p:nvGrpSpPr>
          <p:grpSpPr bwMode="auto">
            <a:xfrm>
              <a:off x="6353175" y="2487613"/>
              <a:ext cx="390525" cy="169863"/>
              <a:chOff x="4650" y="1129"/>
              <a:chExt cx="246" cy="95"/>
            </a:xfrm>
          </p:grpSpPr>
          <p:sp>
            <p:nvSpPr>
              <p:cNvPr id="4224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4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4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2244" name="Group 77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2247" name="Freeform 77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248" name="Freeform 77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245" name="Line 77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6" name="Line 77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046" name="Group 776"/>
            <p:cNvGrpSpPr>
              <a:grpSpLocks/>
            </p:cNvGrpSpPr>
            <p:nvPr/>
          </p:nvGrpSpPr>
          <p:grpSpPr bwMode="auto">
            <a:xfrm>
              <a:off x="5611813" y="3500438"/>
              <a:ext cx="506412" cy="352425"/>
              <a:chOff x="2967" y="478"/>
              <a:chExt cx="788" cy="625"/>
            </a:xfrm>
          </p:grpSpPr>
          <p:pic>
            <p:nvPicPr>
              <p:cNvPr id="42239" name="Picture 777" descr="access_point_stylized_small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240" name="Picture 778" descr="antenna_radiation_stylized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2047" name="Group 779"/>
            <p:cNvGrpSpPr>
              <a:grpSpLocks/>
            </p:cNvGrpSpPr>
            <p:nvPr/>
          </p:nvGrpSpPr>
          <p:grpSpPr bwMode="auto">
            <a:xfrm>
              <a:off x="7132638" y="5003800"/>
              <a:ext cx="563562" cy="420688"/>
              <a:chOff x="2967" y="478"/>
              <a:chExt cx="788" cy="625"/>
            </a:xfrm>
          </p:grpSpPr>
          <p:pic>
            <p:nvPicPr>
              <p:cNvPr id="42237" name="Picture 780" descr="access_point_stylized_small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238" name="Picture 781" descr="antenna_radiation_stylize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2048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42219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42222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2223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2224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2225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2226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2227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2228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2229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2230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2231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2232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2233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2234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2235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2236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pic>
            <p:nvPicPr>
              <p:cNvPr id="42220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221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2049" name="Text Box 580"/>
            <p:cNvSpPr txBox="1">
              <a:spLocks noChangeArrowheads="1"/>
            </p:cNvSpPr>
            <p:nvPr/>
          </p:nvSpPr>
          <p:spPr bwMode="auto">
            <a:xfrm>
              <a:off x="5957888" y="1384300"/>
              <a:ext cx="1549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mobile network</a:t>
              </a:r>
            </a:p>
          </p:txBody>
        </p:sp>
        <p:sp>
          <p:nvSpPr>
            <p:cNvPr id="42050" name="Text Box 580"/>
            <p:cNvSpPr txBox="1">
              <a:spLocks noChangeArrowheads="1"/>
            </p:cNvSpPr>
            <p:nvPr/>
          </p:nvSpPr>
          <p:spPr bwMode="auto">
            <a:xfrm>
              <a:off x="7561263" y="2071688"/>
              <a:ext cx="1108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global ISP</a:t>
              </a:r>
            </a:p>
          </p:txBody>
        </p:sp>
        <p:sp>
          <p:nvSpPr>
            <p:cNvPr id="42051" name="Text Box 580"/>
            <p:cNvSpPr txBox="1">
              <a:spLocks noChangeArrowheads="1"/>
            </p:cNvSpPr>
            <p:nvPr/>
          </p:nvSpPr>
          <p:spPr bwMode="auto">
            <a:xfrm>
              <a:off x="7337425" y="3298825"/>
              <a:ext cx="1289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regional ISP</a:t>
              </a:r>
            </a:p>
          </p:txBody>
        </p:sp>
        <p:sp>
          <p:nvSpPr>
            <p:cNvPr id="42052" name="Text Box 580"/>
            <p:cNvSpPr txBox="1">
              <a:spLocks noChangeArrowheads="1"/>
            </p:cNvSpPr>
            <p:nvPr/>
          </p:nvSpPr>
          <p:spPr bwMode="auto">
            <a:xfrm>
              <a:off x="6324600" y="2963863"/>
              <a:ext cx="89535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home 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network</a:t>
              </a:r>
            </a:p>
          </p:txBody>
        </p:sp>
        <p:sp>
          <p:nvSpPr>
            <p:cNvPr id="42053" name="Text Box 580"/>
            <p:cNvSpPr txBox="1">
              <a:spLocks noChangeArrowheads="1"/>
            </p:cNvSpPr>
            <p:nvPr/>
          </p:nvSpPr>
          <p:spPr bwMode="auto">
            <a:xfrm>
              <a:off x="5584825" y="5645150"/>
              <a:ext cx="129540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institutional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       network</a:t>
              </a:r>
            </a:p>
          </p:txBody>
        </p:sp>
        <p:grpSp>
          <p:nvGrpSpPr>
            <p:cNvPr id="42054" name="Group 950"/>
            <p:cNvGrpSpPr>
              <a:grpSpLocks/>
            </p:cNvGrpSpPr>
            <p:nvPr/>
          </p:nvGrpSpPr>
          <p:grpSpPr bwMode="auto">
            <a:xfrm>
              <a:off x="8240713" y="5002213"/>
              <a:ext cx="227012" cy="481013"/>
              <a:chOff x="4140" y="429"/>
              <a:chExt cx="1425" cy="2396"/>
            </a:xfrm>
          </p:grpSpPr>
          <p:sp>
            <p:nvSpPr>
              <p:cNvPr id="42187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88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2189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90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91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42192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2217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2218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2193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42194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2215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2216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2195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2196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42197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2213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2214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2198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199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2211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2212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2200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2201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02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39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03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2204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05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2206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2207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2208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2209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2210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2055" name="Group 983"/>
            <p:cNvGrpSpPr>
              <a:grpSpLocks/>
            </p:cNvGrpSpPr>
            <p:nvPr/>
          </p:nvGrpSpPr>
          <p:grpSpPr bwMode="auto">
            <a:xfrm>
              <a:off x="7924800" y="5303838"/>
              <a:ext cx="227012" cy="481013"/>
              <a:chOff x="4140" y="429"/>
              <a:chExt cx="1425" cy="2396"/>
            </a:xfrm>
          </p:grpSpPr>
          <p:sp>
            <p:nvSpPr>
              <p:cNvPr id="42155" name="Freeform 9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56" name="Rectangle 9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2157" name="Freeform 9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58" name="Freeform 9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59" name="Rectangle 9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42160" name="Group 9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2185" name="AutoShape 9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2186" name="AutoShape 9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2161" name="Rectangle 9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42162" name="Group 9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2183" name="AutoShape 9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2184" name="AutoShape 9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2163" name="Rectangle 9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2164" name="Rectangle 9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42165" name="Group 9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2181" name="AutoShape 9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2182" name="AutoShape 10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2166" name="Freeform 10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167" name="Group 10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2179" name="AutoShape 10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2180" name="AutoShape 10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2168" name="Rectangle 10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2169" name="Freeform 10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70" name="Freeform 10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39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71" name="Oval 10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2172" name="Freeform 10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73" name="AutoShape 10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2174" name="AutoShape 10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2175" name="Oval 10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2176" name="Oval 10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2177" name="Oval 10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2178" name="Rectangle 10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2056" name="Group 1016"/>
            <p:cNvGrpSpPr>
              <a:grpSpLocks/>
            </p:cNvGrpSpPr>
            <p:nvPr/>
          </p:nvGrpSpPr>
          <p:grpSpPr bwMode="auto">
            <a:xfrm>
              <a:off x="5302250" y="2043113"/>
              <a:ext cx="534987" cy="407988"/>
              <a:chOff x="877" y="1008"/>
              <a:chExt cx="2747" cy="2591"/>
            </a:xfrm>
          </p:grpSpPr>
          <p:pic>
            <p:nvPicPr>
              <p:cNvPr id="42132" name="Picture 1017" descr="antenna_stylized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133" name="Picture 1018" descr="laptop_keyboar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134" name="Freeform 1019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 w 2982"/>
                  <a:gd name="T1" fmla="*/ 0 h 2442"/>
                  <a:gd name="T2" fmla="*/ 0 w 2982"/>
                  <a:gd name="T3" fmla="*/ 2 h 2442"/>
                  <a:gd name="T4" fmla="*/ 10 w 2982"/>
                  <a:gd name="T5" fmla="*/ 3 h 2442"/>
                  <a:gd name="T6" fmla="*/ 12 w 2982"/>
                  <a:gd name="T7" fmla="*/ 1 h 2442"/>
                  <a:gd name="T8" fmla="*/ 2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2135" name="Picture 1020" descr="screen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136" name="Freeform 1021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0 w 2528"/>
                  <a:gd name="T3" fmla="*/ 1 h 455"/>
                  <a:gd name="T4" fmla="*/ 10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37" name="Freeform 1022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 w 702"/>
                  <a:gd name="T1" fmla="*/ 0 h 1893"/>
                  <a:gd name="T2" fmla="*/ 0 w 702"/>
                  <a:gd name="T3" fmla="*/ 2 h 1893"/>
                  <a:gd name="T4" fmla="*/ 1 w 702"/>
                  <a:gd name="T5" fmla="*/ 2 h 1893"/>
                  <a:gd name="T6" fmla="*/ 3 w 702"/>
                  <a:gd name="T7" fmla="*/ 1 h 1893"/>
                  <a:gd name="T8" fmla="*/ 2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38" name="Freeform 1023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 w 756"/>
                  <a:gd name="T1" fmla="*/ 0 h 2184"/>
                  <a:gd name="T2" fmla="*/ 1 w 756"/>
                  <a:gd name="T3" fmla="*/ 3 h 2184"/>
                  <a:gd name="T4" fmla="*/ 0 w 756"/>
                  <a:gd name="T5" fmla="*/ 3 h 2184"/>
                  <a:gd name="T6" fmla="*/ 2 w 756"/>
                  <a:gd name="T7" fmla="*/ 1 h 2184"/>
                  <a:gd name="T8" fmla="*/ 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39" name="Freeform 1024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0 w 2773"/>
                  <a:gd name="T5" fmla="*/ 1 h 738"/>
                  <a:gd name="T6" fmla="*/ 10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40" name="Freeform 1025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 w 637"/>
                  <a:gd name="T1" fmla="*/ 0 h 1659"/>
                  <a:gd name="T2" fmla="*/ 8 w 637"/>
                  <a:gd name="T3" fmla="*/ 0 h 1659"/>
                  <a:gd name="T4" fmla="*/ 1 w 637"/>
                  <a:gd name="T5" fmla="*/ 42 h 1659"/>
                  <a:gd name="T6" fmla="*/ 0 w 637"/>
                  <a:gd name="T7" fmla="*/ 41 h 1659"/>
                  <a:gd name="T8" fmla="*/ 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41" name="Freeform 1026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8 w 2216"/>
                  <a:gd name="T5" fmla="*/ 14 h 550"/>
                  <a:gd name="T6" fmla="*/ 28 w 2216"/>
                  <a:gd name="T7" fmla="*/ 1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142" name="Group 1027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2149" name="Freeform 1028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50" name="Freeform 1029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51" name="Freeform 1030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52" name="Freeform 1031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53" name="Freeform 1032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54" name="Freeform 1033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143" name="Freeform 1034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6 h 792"/>
                  <a:gd name="T2" fmla="*/ 6 w 990"/>
                  <a:gd name="T3" fmla="*/ 0 h 792"/>
                  <a:gd name="T4" fmla="*/ 6 w 990"/>
                  <a:gd name="T5" fmla="*/ 1 h 792"/>
                  <a:gd name="T6" fmla="*/ 0 w 990"/>
                  <a:gd name="T7" fmla="*/ 6 h 792"/>
                  <a:gd name="T8" fmla="*/ 1 w 990"/>
                  <a:gd name="T9" fmla="*/ 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44" name="Freeform 1035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4 w 2532"/>
                  <a:gd name="T5" fmla="*/ 6 h 723"/>
                  <a:gd name="T6" fmla="*/ 14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45" name="Freeform 1036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46" name="Freeform 1037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 w 1176"/>
                  <a:gd name="T1" fmla="*/ 0 h 606"/>
                  <a:gd name="T2" fmla="*/ 0 w 1176"/>
                  <a:gd name="T3" fmla="*/ 5 h 606"/>
                  <a:gd name="T4" fmla="*/ 1 w 1176"/>
                  <a:gd name="T5" fmla="*/ 5 h 606"/>
                  <a:gd name="T6" fmla="*/ 6 w 1176"/>
                  <a:gd name="T7" fmla="*/ 1 h 606"/>
                  <a:gd name="T8" fmla="*/ 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47" name="Freeform 1038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7 w 2532"/>
                  <a:gd name="T5" fmla="*/ 4 h 723"/>
                  <a:gd name="T6" fmla="*/ 7 w 2532"/>
                  <a:gd name="T7" fmla="*/ 4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48" name="Freeform 1039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6 h 723"/>
                  <a:gd name="T6" fmla="*/ 0 w 2532"/>
                  <a:gd name="T7" fmla="*/ 6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057" name="Group 1064"/>
            <p:cNvGrpSpPr>
              <a:grpSpLocks/>
            </p:cNvGrpSpPr>
            <p:nvPr/>
          </p:nvGrpSpPr>
          <p:grpSpPr bwMode="auto">
            <a:xfrm>
              <a:off x="6872288" y="5486400"/>
              <a:ext cx="474662" cy="407988"/>
              <a:chOff x="877" y="1008"/>
              <a:chExt cx="2747" cy="2591"/>
            </a:xfrm>
          </p:grpSpPr>
          <p:pic>
            <p:nvPicPr>
              <p:cNvPr id="42109" name="Picture 1065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110" name="Picture 1066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111" name="Freeform 106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 w 2982"/>
                  <a:gd name="T1" fmla="*/ 0 h 2442"/>
                  <a:gd name="T2" fmla="*/ 0 w 2982"/>
                  <a:gd name="T3" fmla="*/ 2 h 2442"/>
                  <a:gd name="T4" fmla="*/ 10 w 2982"/>
                  <a:gd name="T5" fmla="*/ 3 h 2442"/>
                  <a:gd name="T6" fmla="*/ 12 w 2982"/>
                  <a:gd name="T7" fmla="*/ 1 h 2442"/>
                  <a:gd name="T8" fmla="*/ 2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2112" name="Picture 1068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113" name="Freeform 106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0 w 2528"/>
                  <a:gd name="T3" fmla="*/ 1 h 455"/>
                  <a:gd name="T4" fmla="*/ 10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14" name="Freeform 107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 w 702"/>
                  <a:gd name="T1" fmla="*/ 0 h 1893"/>
                  <a:gd name="T2" fmla="*/ 0 w 702"/>
                  <a:gd name="T3" fmla="*/ 2 h 1893"/>
                  <a:gd name="T4" fmla="*/ 1 w 702"/>
                  <a:gd name="T5" fmla="*/ 2 h 1893"/>
                  <a:gd name="T6" fmla="*/ 3 w 702"/>
                  <a:gd name="T7" fmla="*/ 1 h 1893"/>
                  <a:gd name="T8" fmla="*/ 2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15" name="Freeform 107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 w 756"/>
                  <a:gd name="T1" fmla="*/ 0 h 2184"/>
                  <a:gd name="T2" fmla="*/ 1 w 756"/>
                  <a:gd name="T3" fmla="*/ 3 h 2184"/>
                  <a:gd name="T4" fmla="*/ 0 w 756"/>
                  <a:gd name="T5" fmla="*/ 3 h 2184"/>
                  <a:gd name="T6" fmla="*/ 2 w 756"/>
                  <a:gd name="T7" fmla="*/ 1 h 2184"/>
                  <a:gd name="T8" fmla="*/ 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16" name="Freeform 107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0 w 2773"/>
                  <a:gd name="T5" fmla="*/ 1 h 738"/>
                  <a:gd name="T6" fmla="*/ 10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17" name="Freeform 107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 w 637"/>
                  <a:gd name="T1" fmla="*/ 0 h 1659"/>
                  <a:gd name="T2" fmla="*/ 8 w 637"/>
                  <a:gd name="T3" fmla="*/ 0 h 1659"/>
                  <a:gd name="T4" fmla="*/ 1 w 637"/>
                  <a:gd name="T5" fmla="*/ 42 h 1659"/>
                  <a:gd name="T6" fmla="*/ 0 w 637"/>
                  <a:gd name="T7" fmla="*/ 41 h 1659"/>
                  <a:gd name="T8" fmla="*/ 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18" name="Freeform 107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8 w 2216"/>
                  <a:gd name="T5" fmla="*/ 14 h 550"/>
                  <a:gd name="T6" fmla="*/ 28 w 2216"/>
                  <a:gd name="T7" fmla="*/ 1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119" name="Group 107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2126" name="Freeform 107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27" name="Freeform 107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28" name="Freeform 107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29" name="Freeform 107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30" name="Freeform 108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31" name="Freeform 108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120" name="Freeform 108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6 h 792"/>
                  <a:gd name="T2" fmla="*/ 6 w 990"/>
                  <a:gd name="T3" fmla="*/ 0 h 792"/>
                  <a:gd name="T4" fmla="*/ 6 w 990"/>
                  <a:gd name="T5" fmla="*/ 1 h 792"/>
                  <a:gd name="T6" fmla="*/ 0 w 990"/>
                  <a:gd name="T7" fmla="*/ 6 h 792"/>
                  <a:gd name="T8" fmla="*/ 1 w 990"/>
                  <a:gd name="T9" fmla="*/ 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21" name="Freeform 108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4 w 2532"/>
                  <a:gd name="T5" fmla="*/ 6 h 723"/>
                  <a:gd name="T6" fmla="*/ 14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22" name="Freeform 108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23" name="Freeform 108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 w 1176"/>
                  <a:gd name="T1" fmla="*/ 0 h 606"/>
                  <a:gd name="T2" fmla="*/ 0 w 1176"/>
                  <a:gd name="T3" fmla="*/ 5 h 606"/>
                  <a:gd name="T4" fmla="*/ 1 w 1176"/>
                  <a:gd name="T5" fmla="*/ 5 h 606"/>
                  <a:gd name="T6" fmla="*/ 6 w 1176"/>
                  <a:gd name="T7" fmla="*/ 1 h 606"/>
                  <a:gd name="T8" fmla="*/ 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24" name="Freeform 108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7 w 2532"/>
                  <a:gd name="T5" fmla="*/ 4 h 723"/>
                  <a:gd name="T6" fmla="*/ 7 w 2532"/>
                  <a:gd name="T7" fmla="*/ 4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25" name="Freeform 108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6 h 723"/>
                  <a:gd name="T6" fmla="*/ 0 w 2532"/>
                  <a:gd name="T7" fmla="*/ 6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058" name="Group 1114"/>
            <p:cNvGrpSpPr>
              <a:grpSpLocks/>
            </p:cNvGrpSpPr>
            <p:nvPr/>
          </p:nvGrpSpPr>
          <p:grpSpPr bwMode="auto">
            <a:xfrm>
              <a:off x="5561013" y="3041650"/>
              <a:ext cx="444500" cy="407988"/>
              <a:chOff x="877" y="1008"/>
              <a:chExt cx="2747" cy="2591"/>
            </a:xfrm>
          </p:grpSpPr>
          <p:pic>
            <p:nvPicPr>
              <p:cNvPr id="42086" name="Picture 1115" descr="antenna_stylized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087" name="Picture 1116" descr="laptop_keyboard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088" name="Freeform 111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 w 2982"/>
                  <a:gd name="T1" fmla="*/ 0 h 2442"/>
                  <a:gd name="T2" fmla="*/ 0 w 2982"/>
                  <a:gd name="T3" fmla="*/ 2 h 2442"/>
                  <a:gd name="T4" fmla="*/ 10 w 2982"/>
                  <a:gd name="T5" fmla="*/ 3 h 2442"/>
                  <a:gd name="T6" fmla="*/ 12 w 2982"/>
                  <a:gd name="T7" fmla="*/ 1 h 2442"/>
                  <a:gd name="T8" fmla="*/ 2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2089" name="Picture 1118" descr="screen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090" name="Freeform 111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0 w 2528"/>
                  <a:gd name="T3" fmla="*/ 1 h 455"/>
                  <a:gd name="T4" fmla="*/ 10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1" name="Freeform 112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 w 702"/>
                  <a:gd name="T1" fmla="*/ 0 h 1893"/>
                  <a:gd name="T2" fmla="*/ 0 w 702"/>
                  <a:gd name="T3" fmla="*/ 2 h 1893"/>
                  <a:gd name="T4" fmla="*/ 1 w 702"/>
                  <a:gd name="T5" fmla="*/ 2 h 1893"/>
                  <a:gd name="T6" fmla="*/ 3 w 702"/>
                  <a:gd name="T7" fmla="*/ 1 h 1893"/>
                  <a:gd name="T8" fmla="*/ 2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2" name="Freeform 112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 w 756"/>
                  <a:gd name="T1" fmla="*/ 0 h 2184"/>
                  <a:gd name="T2" fmla="*/ 1 w 756"/>
                  <a:gd name="T3" fmla="*/ 3 h 2184"/>
                  <a:gd name="T4" fmla="*/ 0 w 756"/>
                  <a:gd name="T5" fmla="*/ 3 h 2184"/>
                  <a:gd name="T6" fmla="*/ 2 w 756"/>
                  <a:gd name="T7" fmla="*/ 1 h 2184"/>
                  <a:gd name="T8" fmla="*/ 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3" name="Freeform 112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0 w 2773"/>
                  <a:gd name="T5" fmla="*/ 1 h 738"/>
                  <a:gd name="T6" fmla="*/ 10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4" name="Freeform 112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 w 637"/>
                  <a:gd name="T1" fmla="*/ 0 h 1659"/>
                  <a:gd name="T2" fmla="*/ 8 w 637"/>
                  <a:gd name="T3" fmla="*/ 0 h 1659"/>
                  <a:gd name="T4" fmla="*/ 1 w 637"/>
                  <a:gd name="T5" fmla="*/ 42 h 1659"/>
                  <a:gd name="T6" fmla="*/ 0 w 637"/>
                  <a:gd name="T7" fmla="*/ 41 h 1659"/>
                  <a:gd name="T8" fmla="*/ 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5" name="Freeform 112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8 w 2216"/>
                  <a:gd name="T5" fmla="*/ 14 h 550"/>
                  <a:gd name="T6" fmla="*/ 28 w 2216"/>
                  <a:gd name="T7" fmla="*/ 1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096" name="Group 112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2103" name="Freeform 112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04" name="Freeform 112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05" name="Freeform 112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06" name="Freeform 112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07" name="Freeform 113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08" name="Freeform 113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097" name="Freeform 113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6 h 792"/>
                  <a:gd name="T2" fmla="*/ 6 w 990"/>
                  <a:gd name="T3" fmla="*/ 0 h 792"/>
                  <a:gd name="T4" fmla="*/ 6 w 990"/>
                  <a:gd name="T5" fmla="*/ 1 h 792"/>
                  <a:gd name="T6" fmla="*/ 0 w 990"/>
                  <a:gd name="T7" fmla="*/ 6 h 792"/>
                  <a:gd name="T8" fmla="*/ 1 w 990"/>
                  <a:gd name="T9" fmla="*/ 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8" name="Freeform 113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4 w 2532"/>
                  <a:gd name="T5" fmla="*/ 6 h 723"/>
                  <a:gd name="T6" fmla="*/ 14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9" name="Freeform 113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00" name="Freeform 113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 w 1176"/>
                  <a:gd name="T1" fmla="*/ 0 h 606"/>
                  <a:gd name="T2" fmla="*/ 0 w 1176"/>
                  <a:gd name="T3" fmla="*/ 5 h 606"/>
                  <a:gd name="T4" fmla="*/ 1 w 1176"/>
                  <a:gd name="T5" fmla="*/ 5 h 606"/>
                  <a:gd name="T6" fmla="*/ 6 w 1176"/>
                  <a:gd name="T7" fmla="*/ 1 h 606"/>
                  <a:gd name="T8" fmla="*/ 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01" name="Freeform 113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7 w 2532"/>
                  <a:gd name="T5" fmla="*/ 4 h 723"/>
                  <a:gd name="T6" fmla="*/ 7 w 2532"/>
                  <a:gd name="T7" fmla="*/ 4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02" name="Freeform 113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6 h 723"/>
                  <a:gd name="T6" fmla="*/ 0 w 2532"/>
                  <a:gd name="T7" fmla="*/ 6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059" name="Group 1139"/>
            <p:cNvGrpSpPr>
              <a:grpSpLocks/>
            </p:cNvGrpSpPr>
            <p:nvPr/>
          </p:nvGrpSpPr>
          <p:grpSpPr bwMode="auto">
            <a:xfrm flipH="1">
              <a:off x="5940425" y="3222625"/>
              <a:ext cx="414337" cy="373063"/>
              <a:chOff x="2839" y="3501"/>
              <a:chExt cx="755" cy="803"/>
            </a:xfrm>
          </p:grpSpPr>
          <p:pic>
            <p:nvPicPr>
              <p:cNvPr id="42084" name="Picture 114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085" name="Freeform 114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2060" name="Group 1142"/>
            <p:cNvGrpSpPr>
              <a:grpSpLocks/>
            </p:cNvGrpSpPr>
            <p:nvPr/>
          </p:nvGrpSpPr>
          <p:grpSpPr bwMode="auto">
            <a:xfrm>
              <a:off x="7307263" y="5422900"/>
              <a:ext cx="474662" cy="407988"/>
              <a:chOff x="877" y="1008"/>
              <a:chExt cx="2747" cy="2591"/>
            </a:xfrm>
          </p:grpSpPr>
          <p:pic>
            <p:nvPicPr>
              <p:cNvPr id="42061" name="Picture 1143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062" name="Picture 1144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063" name="Freeform 114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2 w 2982"/>
                  <a:gd name="T1" fmla="*/ 0 h 2442"/>
                  <a:gd name="T2" fmla="*/ 0 w 2982"/>
                  <a:gd name="T3" fmla="*/ 2 h 2442"/>
                  <a:gd name="T4" fmla="*/ 10 w 2982"/>
                  <a:gd name="T5" fmla="*/ 3 h 2442"/>
                  <a:gd name="T6" fmla="*/ 12 w 2982"/>
                  <a:gd name="T7" fmla="*/ 1 h 2442"/>
                  <a:gd name="T8" fmla="*/ 2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2064" name="Picture 1146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065" name="Freeform 114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0 w 2528"/>
                  <a:gd name="T3" fmla="*/ 1 h 455"/>
                  <a:gd name="T4" fmla="*/ 10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66" name="Freeform 114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2 w 702"/>
                  <a:gd name="T1" fmla="*/ 0 h 1893"/>
                  <a:gd name="T2" fmla="*/ 0 w 702"/>
                  <a:gd name="T3" fmla="*/ 2 h 1893"/>
                  <a:gd name="T4" fmla="*/ 1 w 702"/>
                  <a:gd name="T5" fmla="*/ 2 h 1893"/>
                  <a:gd name="T6" fmla="*/ 3 w 702"/>
                  <a:gd name="T7" fmla="*/ 1 h 1893"/>
                  <a:gd name="T8" fmla="*/ 2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67" name="Freeform 114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3 w 756"/>
                  <a:gd name="T1" fmla="*/ 0 h 2184"/>
                  <a:gd name="T2" fmla="*/ 1 w 756"/>
                  <a:gd name="T3" fmla="*/ 3 h 2184"/>
                  <a:gd name="T4" fmla="*/ 0 w 756"/>
                  <a:gd name="T5" fmla="*/ 3 h 2184"/>
                  <a:gd name="T6" fmla="*/ 2 w 756"/>
                  <a:gd name="T7" fmla="*/ 1 h 2184"/>
                  <a:gd name="T8" fmla="*/ 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68" name="Freeform 115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0 w 2773"/>
                  <a:gd name="T5" fmla="*/ 1 h 738"/>
                  <a:gd name="T6" fmla="*/ 10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69" name="Freeform 115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8 w 637"/>
                  <a:gd name="T1" fmla="*/ 0 h 1659"/>
                  <a:gd name="T2" fmla="*/ 8 w 637"/>
                  <a:gd name="T3" fmla="*/ 0 h 1659"/>
                  <a:gd name="T4" fmla="*/ 1 w 637"/>
                  <a:gd name="T5" fmla="*/ 42 h 1659"/>
                  <a:gd name="T6" fmla="*/ 0 w 637"/>
                  <a:gd name="T7" fmla="*/ 41 h 1659"/>
                  <a:gd name="T8" fmla="*/ 8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70" name="Freeform 115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28 w 2216"/>
                  <a:gd name="T5" fmla="*/ 14 h 550"/>
                  <a:gd name="T6" fmla="*/ 28 w 2216"/>
                  <a:gd name="T7" fmla="*/ 1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071" name="Group 115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2078" name="Freeform 115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79" name="Freeform 115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80" name="Freeform 115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81" name="Freeform 115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82" name="Freeform 115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83" name="Freeform 115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072" name="Freeform 116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6 h 792"/>
                  <a:gd name="T2" fmla="*/ 6 w 990"/>
                  <a:gd name="T3" fmla="*/ 0 h 792"/>
                  <a:gd name="T4" fmla="*/ 6 w 990"/>
                  <a:gd name="T5" fmla="*/ 1 h 792"/>
                  <a:gd name="T6" fmla="*/ 0 w 990"/>
                  <a:gd name="T7" fmla="*/ 6 h 792"/>
                  <a:gd name="T8" fmla="*/ 1 w 990"/>
                  <a:gd name="T9" fmla="*/ 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73" name="Freeform 116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4 w 2532"/>
                  <a:gd name="T5" fmla="*/ 6 h 723"/>
                  <a:gd name="T6" fmla="*/ 14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74" name="Freeform 116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75" name="Freeform 116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6 w 1176"/>
                  <a:gd name="T1" fmla="*/ 0 h 606"/>
                  <a:gd name="T2" fmla="*/ 0 w 1176"/>
                  <a:gd name="T3" fmla="*/ 5 h 606"/>
                  <a:gd name="T4" fmla="*/ 1 w 1176"/>
                  <a:gd name="T5" fmla="*/ 5 h 606"/>
                  <a:gd name="T6" fmla="*/ 6 w 1176"/>
                  <a:gd name="T7" fmla="*/ 1 h 606"/>
                  <a:gd name="T8" fmla="*/ 6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76" name="Freeform 116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7 w 2532"/>
                  <a:gd name="T5" fmla="*/ 4 h 723"/>
                  <a:gd name="T6" fmla="*/ 7 w 2532"/>
                  <a:gd name="T7" fmla="*/ 4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77" name="Freeform 116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6 h 723"/>
                  <a:gd name="T6" fmla="*/ 0 w 2532"/>
                  <a:gd name="T7" fmla="*/ 6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19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3D9D62EE-8B59-459E-9F80-51C35BB65116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77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0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0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1072</Words>
  <Application>Microsoft Office PowerPoint</Application>
  <PresentationFormat>Widescreen</PresentationFormat>
  <Paragraphs>290</Paragraphs>
  <Slides>16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ＭＳ Ｐゴシック</vt:lpstr>
      <vt:lpstr>Arial</vt:lpstr>
      <vt:lpstr>Calibri</vt:lpstr>
      <vt:lpstr>Calibri Light</vt:lpstr>
      <vt:lpstr>Comic Sans MS</vt:lpstr>
      <vt:lpstr>Gill Sans MT</vt:lpstr>
      <vt:lpstr>Tahoma</vt:lpstr>
      <vt:lpstr>Times New Roman</vt:lpstr>
      <vt:lpstr>Wingdings</vt:lpstr>
      <vt:lpstr>Office Theme</vt:lpstr>
      <vt:lpstr>Clip</vt:lpstr>
      <vt:lpstr>Chapter 1: roadmap</vt:lpstr>
      <vt:lpstr>Internet history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1: roadmap</vt:lpstr>
      <vt:lpstr>A closer look at network structure:</vt:lpstr>
      <vt:lpstr>Access networks and physical media</vt:lpstr>
      <vt:lpstr>Access net: digital subscriber line (DSL)</vt:lpstr>
      <vt:lpstr>PowerPoint Presentation</vt:lpstr>
      <vt:lpstr>PowerPoint Presentation</vt:lpstr>
      <vt:lpstr>PowerPoint Presentation</vt:lpstr>
      <vt:lpstr>Enterprise access networks (Ethernet)</vt:lpstr>
      <vt:lpstr>Wireless access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roadmap</dc:title>
  <dc:creator>Sougata SEN</dc:creator>
  <cp:lastModifiedBy>Sougata SEN</cp:lastModifiedBy>
  <cp:revision>1</cp:revision>
  <dcterms:created xsi:type="dcterms:W3CDTF">2024-01-15T09:36:29Z</dcterms:created>
  <dcterms:modified xsi:type="dcterms:W3CDTF">2024-01-15T09:36:53Z</dcterms:modified>
</cp:coreProperties>
</file>