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9A4B8-B63E-4BE8-B806-6A0EE75A088E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1DA1-5358-404E-A9C6-7E172D385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7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56AFBB-22BC-4902-9AEB-B7147870A6E3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097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264EFB1-F2F2-4D7A-B9E2-80BB0A2E1845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037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5C83C2-C71D-4A3A-9E02-56B5CF619190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23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A5A03A-F01D-4DB7-9F96-4ECE02467CF0}" type="slidenum">
              <a:rPr lang="en-US" altLang="en-US" sz="1300">
                <a:latin typeface="Times New Roman" panose="02020603050405020304" pitchFamily="18" charset="0"/>
              </a:rPr>
              <a:pPr algn="r"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55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09807-BBBB-4577-AA8A-528EF2A64DC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87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0DABFF-D67A-4F42-9017-D863652531E2}" type="slidenum">
              <a:rPr lang="en-US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207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9305A3-5C6E-45B4-A93C-C971AE45F2FE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630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9EA7A2-FECA-4BE7-8215-07AEC973C168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Two simple multiple access control techniques.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Each mobile</a:t>
            </a:r>
            <a:r>
              <a:rPr lang="ja-JP" altLang="en-US" smtClean="0">
                <a:ea typeface="ＭＳ Ｐゴシック" panose="020B0600070205080204" pitchFamily="34" charset="-128"/>
              </a:rPr>
              <a:t>’</a:t>
            </a:r>
            <a:r>
              <a:rPr lang="en-US" altLang="ja-JP" smtClean="0">
                <a:ea typeface="ＭＳ Ｐゴシック" panose="020B0600070205080204" pitchFamily="34" charset="-128"/>
              </a:rPr>
              <a:t>s share of the bandwidth is divided into portions for the uplink and the downlink. Also, possibly, out of band signaling.</a:t>
            </a:r>
          </a:p>
          <a:p>
            <a:endParaRPr lang="en-US" altLang="en-US" smtClean="0">
              <a:ea typeface="ＭＳ Ｐゴシック" panose="020B0600070205080204" pitchFamily="34" charset="-128"/>
            </a:endParaRPr>
          </a:p>
          <a:p>
            <a:r>
              <a:rPr lang="en-US" altLang="en-US" smtClean="0">
                <a:ea typeface="ＭＳ Ｐゴシック" panose="020B0600070205080204" pitchFamily="34" charset="-128"/>
              </a:rPr>
              <a:t>As we will see, used in AMPS, GSM, IS-54/136</a:t>
            </a:r>
          </a:p>
        </p:txBody>
      </p:sp>
    </p:spTree>
    <p:extLst>
      <p:ext uri="{BB962C8B-B14F-4D97-AF65-F5344CB8AC3E}">
        <p14:creationId xmlns:p14="http://schemas.microsoft.com/office/powerpoint/2010/main" val="39649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03F46FF-4390-4979-A1F1-B96B6855F4CE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30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4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4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BA716E-5FA9-4689-B0B0-606ADC147451}" type="datetime1">
              <a:rPr lang="en-US" altLang="en-US"/>
              <a:pPr>
                <a:defRPr/>
              </a:pPr>
              <a:t>1/16/2024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1</a:t>
            </a:r>
            <a:fld id="{1B186B69-30E4-4EED-B2D5-1A16D3B48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6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3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9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9FAF4-88B0-42B8-B794-F186D1DC140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800D-DB5C-46BB-A1AE-BBCEC600B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54275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92075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1363" y="296864"/>
            <a:ext cx="7772400" cy="8794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Physical media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1" y="1482725"/>
            <a:ext cx="4322763" cy="46482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bit: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propagates between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transmitter/receiver pairs</a:t>
            </a:r>
            <a:endParaRPr lang="en-US" altLang="en-US" sz="240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physical link:</a:t>
            </a:r>
            <a:r>
              <a:rPr lang="en-US" altLang="en-US" sz="2400">
                <a:ea typeface="ＭＳ Ｐゴシック" panose="020B0600070205080204" pitchFamily="34" charset="-128"/>
              </a:rPr>
              <a:t> what lies between transmitter &amp; receiver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guided media: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signals propagate in solid media: copper, fiber, coax</a:t>
            </a:r>
          </a:p>
          <a:p>
            <a:pPr eaLnBrk="1" hangingPunct="1">
              <a:buSzPct val="75000"/>
            </a:pPr>
            <a:r>
              <a:rPr lang="en-US" altLang="en-US" sz="2400">
                <a:solidFill>
                  <a:srgbClr val="CC0000"/>
                </a:solidFill>
                <a:ea typeface="ＭＳ Ｐゴシック" panose="020B0600070205080204" pitchFamily="34" charset="-128"/>
              </a:rPr>
              <a:t>unguided media: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signals propagate freely, e.g., radio</a:t>
            </a:r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75413" y="2111375"/>
            <a:ext cx="3810000" cy="3346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twisted pair (TP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)</a:t>
            </a:r>
            <a:endParaRPr lang="en-US" altLang="en-US" sz="2400" i="1"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two insulated copper wires</a:t>
            </a:r>
          </a:p>
          <a:p>
            <a:pPr lvl="1" eaLnBrk="1" hangingPunct="1">
              <a:buSzPct val="75000"/>
            </a:pPr>
            <a:r>
              <a:rPr lang="en-US" altLang="en-US" sz="2000">
                <a:ea typeface="Arial" panose="020B0604020202020204" pitchFamily="34" charset="0"/>
              </a:rPr>
              <a:t>Category 5: 100 Mbps, 1 Gpbs Ethernet</a:t>
            </a:r>
          </a:p>
          <a:p>
            <a:pPr lvl="1" eaLnBrk="1" hangingPunct="1">
              <a:buSzPct val="75000"/>
            </a:pPr>
            <a:r>
              <a:rPr lang="en-US" altLang="en-US" sz="2000">
                <a:ea typeface="Arial" panose="020B0604020202020204" pitchFamily="34" charset="0"/>
              </a:rPr>
              <a:t>Category 6: 10Gbps</a:t>
            </a:r>
          </a:p>
        </p:txBody>
      </p:sp>
      <p:pic>
        <p:nvPicPr>
          <p:cNvPr id="542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4" y="4187825"/>
            <a:ext cx="2276475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3426945-28A9-474D-9DA8-FFC01CAE24B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4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long does it take to send a file of 640,000 bits from Host A to Host B over a circuit-switched network?</a:t>
            </a:r>
          </a:p>
          <a:p>
            <a:pPr lvl="1">
              <a:defRPr/>
            </a:pPr>
            <a:r>
              <a:rPr lang="en-US" dirty="0"/>
              <a:t>B</a:t>
            </a:r>
            <a:r>
              <a:rPr lang="en-US" dirty="0" smtClean="0"/>
              <a:t>it rate of link (R) – 1.536 Mbps</a:t>
            </a:r>
          </a:p>
          <a:p>
            <a:pPr lvl="1">
              <a:defRPr/>
            </a:pPr>
            <a:r>
              <a:rPr lang="en-US" dirty="0" smtClean="0"/>
              <a:t>Link uses TDM with 24 slots per second</a:t>
            </a:r>
          </a:p>
          <a:p>
            <a:pPr lvl="1">
              <a:defRPr/>
            </a:pPr>
            <a:r>
              <a:rPr lang="en-US" dirty="0" smtClean="0"/>
              <a:t>500 </a:t>
            </a:r>
            <a:r>
              <a:rPr lang="en-US" dirty="0" err="1" smtClean="0"/>
              <a:t>ms</a:t>
            </a:r>
            <a:r>
              <a:rPr lang="en-US" dirty="0" smtClean="0"/>
              <a:t> to establish circuit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Effective R = 1.536/24 = 0.064 Mbps</a:t>
            </a:r>
          </a:p>
          <a:p>
            <a:pPr lvl="1">
              <a:defRPr/>
            </a:pPr>
            <a:r>
              <a:rPr lang="en-US" dirty="0" smtClean="0"/>
              <a:t>L/R = 640,000/64,000 =10 seconds</a:t>
            </a:r>
          </a:p>
          <a:p>
            <a:pPr lvl="1">
              <a:defRPr/>
            </a:pPr>
            <a:r>
              <a:rPr lang="en-US" dirty="0" smtClean="0"/>
              <a:t>Establishing connection included 10.5 seconds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</a:t>
            </a:r>
            <a:endParaRPr lang="en-US"/>
          </a:p>
        </p:txBody>
      </p:sp>
      <p:sp>
        <p:nvSpPr>
          <p:cNvPr id="7168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427CB7E-103A-41EB-8B37-4AECF656B7F1}" type="slidenum">
              <a:rPr lang="en-US" altLang="en-US" sz="1200">
                <a:latin typeface="Tahoma" panose="020B0604030504040204" pitchFamily="34" charset="0"/>
              </a:rPr>
              <a:pPr/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72707" name="Picture 3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7524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708" name="Group 49"/>
          <p:cNvGrpSpPr>
            <a:grpSpLocks/>
          </p:cNvGrpSpPr>
          <p:nvPr/>
        </p:nvGrpSpPr>
        <p:grpSpPr bwMode="auto">
          <a:xfrm>
            <a:off x="7962900" y="2770188"/>
            <a:ext cx="1155700" cy="620712"/>
            <a:chOff x="3600" y="219"/>
            <a:chExt cx="360" cy="175"/>
          </a:xfrm>
        </p:grpSpPr>
        <p:sp>
          <p:nvSpPr>
            <p:cNvPr id="72728" name="Oval 5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729" name="Line 5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0" name="Line 5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1" name="Rectangle 5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732" name="Oval 5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2733" name="Group 5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2738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9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34" name="Group 5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2735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6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7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27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9438" y="177800"/>
            <a:ext cx="8001000" cy="76835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Packet switching versus circuit switching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981200"/>
            <a:ext cx="3810000" cy="4648200"/>
          </a:xfrm>
        </p:spPr>
        <p:txBody>
          <a:bodyPr/>
          <a:lstStyle/>
          <a:p>
            <a:pPr marL="231775" indent="-231775">
              <a:buSzPct val="75000"/>
              <a:buNone/>
              <a:tabLst>
                <a:tab pos="566738" algn="l"/>
              </a:tabLst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example:</a:t>
            </a:r>
          </a:p>
          <a:p>
            <a:pPr marL="231775" indent="-231775">
              <a:buFont typeface="Wingdings" panose="05000000000000000000" pitchFamily="2" charset="2"/>
              <a:buChar char="§"/>
              <a:tabLst>
                <a:tab pos="566738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1 Mb/s link</a:t>
            </a:r>
          </a:p>
          <a:p>
            <a:pPr marL="231775" indent="-231775">
              <a:buFont typeface="Wingdings" panose="05000000000000000000" pitchFamily="2" charset="2"/>
              <a:buChar char="§"/>
              <a:tabLst>
                <a:tab pos="566738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each user: </a:t>
            </a:r>
          </a:p>
          <a:p>
            <a:pPr marL="566738" lvl="1" indent="-219075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100 kb/s when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active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endParaRPr lang="en-US" altLang="ja-JP" sz="2000">
              <a:ea typeface="ＭＳ Ｐゴシック" panose="020B0600070205080204" pitchFamily="34" charset="-128"/>
            </a:endParaRPr>
          </a:p>
          <a:p>
            <a:pPr marL="566738" lvl="1" indent="-219075">
              <a:buClr>
                <a:schemeClr val="tx1"/>
              </a:buClr>
              <a:buFontTx/>
              <a:buChar char="•"/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active 10% of time</a:t>
            </a:r>
          </a:p>
          <a:p>
            <a:pPr marL="566738" lvl="1" indent="-219075">
              <a:tabLst>
                <a:tab pos="566738" algn="l"/>
              </a:tabLst>
            </a:pPr>
            <a:endParaRPr lang="en-US" altLang="en-US" sz="2000">
              <a:ea typeface="Arial" panose="020B0604020202020204" pitchFamily="34" charset="0"/>
            </a:endParaRPr>
          </a:p>
          <a:p>
            <a:pPr marL="231775" indent="-231775">
              <a:buSzPct val="75000"/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circuit-switching: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marL="566738" lvl="1" indent="-219075"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10 users</a:t>
            </a:r>
          </a:p>
          <a:p>
            <a:pPr marL="231775" indent="-231775">
              <a:buSzPct val="75000"/>
              <a:tabLst>
                <a:tab pos="566738" algn="l"/>
              </a:tabLst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packet switching: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marL="566738" lvl="1" indent="-219075">
              <a:tabLst>
                <a:tab pos="566738" algn="l"/>
              </a:tabLst>
            </a:pPr>
            <a:r>
              <a:rPr lang="en-US" altLang="en-US" sz="2000">
                <a:ea typeface="Arial" panose="020B0604020202020204" pitchFamily="34" charset="0"/>
              </a:rPr>
              <a:t>with 35 users, probability &gt; 10 active at same time is less than .0004</a:t>
            </a:r>
          </a:p>
          <a:p>
            <a:pPr marL="231775" indent="-231775">
              <a:tabLst>
                <a:tab pos="566738" algn="l"/>
              </a:tabLst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7271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92301" y="1122363"/>
            <a:ext cx="8715375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packet switching allows more users to use network!</a:t>
            </a:r>
          </a:p>
        </p:txBody>
      </p:sp>
      <p:sp>
        <p:nvSpPr>
          <p:cNvPr id="72712" name="Line 15"/>
          <p:cNvSpPr>
            <a:spLocks noChangeShapeType="1"/>
          </p:cNvSpPr>
          <p:nvPr/>
        </p:nvSpPr>
        <p:spPr bwMode="auto">
          <a:xfrm>
            <a:off x="6904038" y="2562225"/>
            <a:ext cx="838200" cy="457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16"/>
          <p:cNvSpPr>
            <a:spLocks noChangeShapeType="1"/>
          </p:cNvSpPr>
          <p:nvPr/>
        </p:nvSpPr>
        <p:spPr bwMode="auto">
          <a:xfrm>
            <a:off x="7742238" y="3019425"/>
            <a:ext cx="20383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7"/>
          <p:cNvSpPr>
            <a:spLocks noChangeShapeType="1"/>
          </p:cNvSpPr>
          <p:nvPr/>
        </p:nvSpPr>
        <p:spPr bwMode="auto">
          <a:xfrm>
            <a:off x="7742238" y="3171825"/>
            <a:ext cx="2038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8"/>
          <p:cNvSpPr>
            <a:spLocks noChangeShapeType="1"/>
          </p:cNvSpPr>
          <p:nvPr/>
        </p:nvSpPr>
        <p:spPr bwMode="auto">
          <a:xfrm flipV="1">
            <a:off x="6980238" y="3171825"/>
            <a:ext cx="762000" cy="6096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Text Box 19"/>
          <p:cNvSpPr txBox="1">
            <a:spLocks noChangeArrowheads="1"/>
          </p:cNvSpPr>
          <p:nvPr/>
        </p:nvSpPr>
        <p:spPr bwMode="auto">
          <a:xfrm>
            <a:off x="6669088" y="2740026"/>
            <a:ext cx="730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N</a:t>
            </a:r>
            <a:r>
              <a:rPr lang="en-US" altLang="en-US" sz="2000">
                <a:solidFill>
                  <a:srgbClr val="000099"/>
                </a:solidFill>
              </a:rPr>
              <a:t>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</a:rPr>
              <a:t>users</a:t>
            </a:r>
          </a:p>
        </p:txBody>
      </p:sp>
      <p:sp>
        <p:nvSpPr>
          <p:cNvPr id="72717" name="Text Box 20"/>
          <p:cNvSpPr txBox="1">
            <a:spLocks noChangeArrowheads="1"/>
          </p:cNvSpPr>
          <p:nvPr/>
        </p:nvSpPr>
        <p:spPr bwMode="auto">
          <a:xfrm>
            <a:off x="9066214" y="3303589"/>
            <a:ext cx="1468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 Mbps link</a:t>
            </a:r>
          </a:p>
        </p:txBody>
      </p:sp>
      <p:sp>
        <p:nvSpPr>
          <p:cNvPr id="72718" name="Line 47"/>
          <p:cNvSpPr>
            <a:spLocks noChangeShapeType="1"/>
          </p:cNvSpPr>
          <p:nvPr/>
        </p:nvSpPr>
        <p:spPr bwMode="auto">
          <a:xfrm>
            <a:off x="9110663" y="3086100"/>
            <a:ext cx="1409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Text Box 48"/>
          <p:cNvSpPr txBox="1">
            <a:spLocks noChangeArrowheads="1"/>
          </p:cNvSpPr>
          <p:nvPr/>
        </p:nvSpPr>
        <p:spPr bwMode="auto">
          <a:xfrm>
            <a:off x="6267450" y="5295900"/>
            <a:ext cx="4021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Q:</a:t>
            </a:r>
            <a:r>
              <a:rPr lang="en-US" altLang="en-US" sz="2400"/>
              <a:t> what happens if &gt; 35 users ?</a:t>
            </a:r>
          </a:p>
        </p:txBody>
      </p:sp>
      <p:sp>
        <p:nvSpPr>
          <p:cNvPr id="72720" name="Text Box 34"/>
          <p:cNvSpPr txBox="1">
            <a:spLocks noChangeArrowheads="1"/>
          </p:cNvSpPr>
          <p:nvPr/>
        </p:nvSpPr>
        <p:spPr bwMode="auto">
          <a:xfrm rot="5273514">
            <a:off x="6315869" y="2780507"/>
            <a:ext cx="73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Arial" panose="020B0604020202020204" pitchFamily="34" charset="0"/>
              </a:rPr>
              <a:t>…..</a:t>
            </a:r>
          </a:p>
        </p:txBody>
      </p:sp>
      <p:grpSp>
        <p:nvGrpSpPr>
          <p:cNvPr id="72721" name="Group 37"/>
          <p:cNvGrpSpPr>
            <a:grpSpLocks/>
          </p:cNvGrpSpPr>
          <p:nvPr/>
        </p:nvGrpSpPr>
        <p:grpSpPr bwMode="auto">
          <a:xfrm>
            <a:off x="6170613" y="2066925"/>
            <a:ext cx="779462" cy="679450"/>
            <a:chOff x="-44" y="1473"/>
            <a:chExt cx="981" cy="1105"/>
          </a:xfrm>
        </p:grpSpPr>
        <p:pic>
          <p:nvPicPr>
            <p:cNvPr id="72726" name="Picture 3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7" name="Freeform 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722" name="Group 40"/>
          <p:cNvGrpSpPr>
            <a:grpSpLocks/>
          </p:cNvGrpSpPr>
          <p:nvPr/>
        </p:nvGrpSpPr>
        <p:grpSpPr bwMode="auto">
          <a:xfrm>
            <a:off x="6175376" y="3392488"/>
            <a:ext cx="779463" cy="679450"/>
            <a:chOff x="-44" y="1473"/>
            <a:chExt cx="981" cy="1105"/>
          </a:xfrm>
        </p:grpSpPr>
        <p:pic>
          <p:nvPicPr>
            <p:cNvPr id="72724" name="Picture 4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25" name="Freeform 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2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CA298088-03E9-449D-A2D3-C1AC4885F1D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78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56323" name="Picture 6" descr="f-p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51" y="4899025"/>
            <a:ext cx="237172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12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1" y="8572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17688" y="228601"/>
            <a:ext cx="8382000" cy="87947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Physical media: coax, fiber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1"/>
            <a:ext cx="3962400" cy="43275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coaxial cable:</a:t>
            </a:r>
            <a:endParaRPr lang="en-US" altLang="en-US" sz="2400" i="1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two concentric copper conductors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broadband: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 multiple channels on cable</a:t>
            </a:r>
          </a:p>
          <a:p>
            <a:pPr lvl="1" eaLnBrk="1" hangingPunct="1"/>
            <a:r>
              <a:rPr lang="en-US" altLang="en-US" sz="2000">
                <a:ea typeface="Arial" panose="020B0604020202020204" pitchFamily="34" charset="0"/>
              </a:rPr>
              <a:t> HFC</a:t>
            </a:r>
          </a:p>
        </p:txBody>
      </p:sp>
      <p:pic>
        <p:nvPicPr>
          <p:cNvPr id="56327" name="Picture 4" descr="coa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3863975"/>
            <a:ext cx="2501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6191250" y="1317626"/>
            <a:ext cx="4230688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fiber optic cable:</a:t>
            </a:r>
            <a:endParaRPr lang="en-US" altLang="en-US" sz="2400" i="1">
              <a:solidFill>
                <a:srgbClr val="CC0000"/>
              </a:solidFill>
            </a:endParaRPr>
          </a:p>
          <a:p>
            <a:pPr>
              <a:buSzPct val="75000"/>
            </a:pPr>
            <a:r>
              <a:rPr lang="en-US" altLang="en-US" sz="2400"/>
              <a:t>glass fiber carrying light pulses, each pulse a bit</a:t>
            </a:r>
          </a:p>
          <a:p>
            <a:pPr>
              <a:buSzPct val="75000"/>
            </a:pPr>
            <a:r>
              <a:rPr lang="en-US" altLang="en-US" sz="2400"/>
              <a:t>high-speed operation: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high-speed point-to-point transmission (e.g., 10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s-100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Gpbs transmission rate)</a:t>
            </a:r>
          </a:p>
          <a:p>
            <a:pPr>
              <a:buSzPct val="75000"/>
            </a:pPr>
            <a:r>
              <a:rPr lang="en-US" altLang="en-US" sz="2400"/>
              <a:t>low error rate: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repeaters spaced far apart 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immune to electromagnetic noise</a:t>
            </a:r>
          </a:p>
        </p:txBody>
      </p:sp>
      <p:sp>
        <p:nvSpPr>
          <p:cNvPr id="563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16BE300-B738-4D33-B55C-261FA7C8906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9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58371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1" y="8001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42863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Physical media: radio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0" y="1371600"/>
            <a:ext cx="3962400" cy="48768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signal carried in electromagnetic spectrum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no physical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wire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bidirectional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propagation environment effects: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reflection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obstruction by objects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interference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6210300" y="1238251"/>
            <a:ext cx="44577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radio link types:</a:t>
            </a:r>
            <a:endParaRPr lang="en-US" altLang="en-US" sz="2400" i="1">
              <a:solidFill>
                <a:srgbClr val="CC0000"/>
              </a:solidFill>
            </a:endParaRPr>
          </a:p>
          <a:p>
            <a:pPr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terrestrial  microwave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e.g. up to 45 Mbps channels</a:t>
            </a:r>
          </a:p>
          <a:p>
            <a:pPr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LAN</a:t>
            </a:r>
            <a:r>
              <a:rPr lang="en-US" altLang="en-US" sz="2400"/>
              <a:t> (e.g., WiFi)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11Mbps, 54 Mbps</a:t>
            </a:r>
          </a:p>
          <a:p>
            <a:pPr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wide-area</a:t>
            </a:r>
            <a:r>
              <a:rPr lang="en-US" altLang="en-US" sz="2400"/>
              <a:t> (e.g., cellular)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3G cellular: ~ few Mbps</a:t>
            </a:r>
          </a:p>
          <a:p>
            <a:pPr>
              <a:buSzPct val="75000"/>
            </a:pPr>
            <a:r>
              <a:rPr lang="en-US" altLang="en-US" sz="2400">
                <a:solidFill>
                  <a:srgbClr val="000099"/>
                </a:solidFill>
              </a:rPr>
              <a:t>satellite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Kbps to 45Mbps channel (or multiple smaller channels)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270 msec end-end delay</a:t>
            </a: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geosynchronous versus low altitude</a:t>
            </a:r>
          </a:p>
        </p:txBody>
      </p:sp>
      <p:sp>
        <p:nvSpPr>
          <p:cNvPr id="583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7A686945-6AD4-4EFF-9FD1-780BC778D74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0419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Chapter 1: roadmap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54251" y="1406525"/>
            <a:ext cx="8207375" cy="4648200"/>
          </a:xfrm>
        </p:spPr>
        <p:txBody>
          <a:bodyPr/>
          <a:lstStyle/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>
                <a:solidFill>
                  <a:srgbClr val="000099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1.2</a:t>
            </a:r>
            <a:r>
              <a:rPr lang="en-US" altLang="en-US" sz="2800">
                <a:ea typeface="Arial" panose="020B0604020202020204" pitchFamily="34" charset="0"/>
              </a:rPr>
              <a:t> network edge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  <a:ea typeface="Arial" panose="020B0604020202020204" pitchFamily="34" charset="0"/>
              </a:rPr>
              <a:t>1.3 network core</a:t>
            </a:r>
          </a:p>
          <a:p>
            <a:pPr lvl="2" eaLnBrk="1" hangingPunct="1">
              <a:lnSpc>
                <a:spcPct val="105000"/>
              </a:lnSpc>
              <a:spcBef>
                <a:spcPct val="5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CC0000"/>
                </a:solidFill>
                <a:latin typeface="Gill Sans MT" panose="020B0502020104020203" pitchFamily="34" charset="0"/>
                <a:ea typeface="Arial" panose="020B0604020202020204" pitchFamily="34" charset="0"/>
              </a:rPr>
              <a:t>packet switching,  circuit switching, network structure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1.6</a:t>
            </a:r>
            <a:r>
              <a:rPr lang="en-US" altLang="en-US" sz="2800">
                <a:ea typeface="Arial" panose="020B0604020202020204" pitchFamily="34" charset="0"/>
              </a:rPr>
              <a:t> networks under attack: security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US" sz="2800">
                <a:ea typeface="Arial" panose="020B0604020202020204" pitchFamily="34" charset="0"/>
              </a:rPr>
              <a:t> history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04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0400493A-614E-4AD3-A4AD-C274BF6FA3E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19"/>
          <p:cNvGrpSpPr>
            <a:grpSpLocks/>
          </p:cNvGrpSpPr>
          <p:nvPr/>
        </p:nvGrpSpPr>
        <p:grpSpPr bwMode="auto">
          <a:xfrm>
            <a:off x="6805614" y="2803525"/>
            <a:ext cx="409575" cy="565150"/>
            <a:chOff x="375561" y="297711"/>
            <a:chExt cx="1252683" cy="2142487"/>
          </a:xfrm>
        </p:grpSpPr>
        <p:sp>
          <p:nvSpPr>
            <p:cNvPr id="221" name="Freeform 220"/>
            <p:cNvSpPr/>
            <p:nvPr/>
          </p:nvSpPr>
          <p:spPr>
            <a:xfrm>
              <a:off x="375561" y="297711"/>
              <a:ext cx="971072" cy="2136471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2" name="Freeform 221"/>
            <p:cNvSpPr/>
            <p:nvPr/>
          </p:nvSpPr>
          <p:spPr>
            <a:xfrm>
              <a:off x="375561" y="309747"/>
              <a:ext cx="1247826" cy="77033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332065" y="1080080"/>
              <a:ext cx="296179" cy="136011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467" name="Title 50"/>
          <p:cNvSpPr>
            <a:spLocks noGrp="1"/>
          </p:cNvSpPr>
          <p:nvPr>
            <p:ph type="title" idx="4294967295"/>
          </p:nvPr>
        </p:nvSpPr>
        <p:spPr>
          <a:xfrm>
            <a:off x="1814514" y="198439"/>
            <a:ext cx="8321675" cy="765175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Host: sends </a:t>
            </a:r>
            <a:r>
              <a:rPr lang="en-US" altLang="en-US" sz="4000" i="1">
                <a:ea typeface="ＭＳ Ｐゴシック" panose="020B0600070205080204" pitchFamily="34" charset="-128"/>
              </a:rPr>
              <a:t>packets</a:t>
            </a:r>
            <a:r>
              <a:rPr lang="en-US" altLang="en-US" sz="4000">
                <a:ea typeface="ＭＳ Ｐゴシック" panose="020B0600070205080204" pitchFamily="34" charset="-128"/>
              </a:rPr>
              <a:t> of data</a:t>
            </a:r>
          </a:p>
        </p:txBody>
      </p:sp>
      <p:sp>
        <p:nvSpPr>
          <p:cNvPr id="243750" name="Content Placeholder 52"/>
          <p:cNvSpPr>
            <a:spLocks noGrp="1"/>
          </p:cNvSpPr>
          <p:nvPr>
            <p:ph idx="4294967295"/>
          </p:nvPr>
        </p:nvSpPr>
        <p:spPr>
          <a:xfrm>
            <a:off x="1952626" y="1296989"/>
            <a:ext cx="3775075" cy="3425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/>
            </a:pPr>
            <a:r>
              <a:rPr lang="en-US" sz="2400" dirty="0"/>
              <a:t>host sending function:</a:t>
            </a:r>
          </a:p>
          <a:p>
            <a:pPr eaLnBrk="1" hangingPunct="1">
              <a:defRPr/>
            </a:pPr>
            <a:r>
              <a:rPr lang="en-US" sz="2400" dirty="0"/>
              <a:t>takes application message</a:t>
            </a:r>
          </a:p>
          <a:p>
            <a:pPr eaLnBrk="1" hangingPunct="1">
              <a:defRPr/>
            </a:pPr>
            <a:r>
              <a:rPr lang="en-US" sz="2400" dirty="0"/>
              <a:t>breaks into smaller chunks, known as </a:t>
            </a:r>
            <a:r>
              <a:rPr lang="en-US" sz="2400" i="1" dirty="0">
                <a:solidFill>
                  <a:srgbClr val="C00000"/>
                </a:solidFill>
              </a:rPr>
              <a:t>packets</a:t>
            </a:r>
            <a:r>
              <a:rPr lang="en-US" sz="2400" dirty="0"/>
              <a:t>, of length </a:t>
            </a:r>
            <a:r>
              <a:rPr lang="en-US" sz="2400" i="1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 bits</a:t>
            </a:r>
          </a:p>
          <a:p>
            <a:pPr eaLnBrk="1" hangingPunct="1">
              <a:defRPr/>
            </a:pPr>
            <a:r>
              <a:rPr lang="en-US" sz="2400" dirty="0"/>
              <a:t>transmits packet into access network at </a:t>
            </a:r>
            <a:r>
              <a:rPr lang="en-US" sz="2400" i="1" dirty="0">
                <a:solidFill>
                  <a:srgbClr val="C00000"/>
                </a:solidFill>
              </a:rPr>
              <a:t>transmission rate R</a:t>
            </a:r>
          </a:p>
          <a:p>
            <a:pPr lvl="1" eaLnBrk="1" hangingPunct="1">
              <a:defRPr/>
            </a:pPr>
            <a:r>
              <a:rPr lang="en-US" dirty="0" smtClean="0"/>
              <a:t>link transmission rate, aka link </a:t>
            </a:r>
            <a:r>
              <a:rPr lang="en-US" i="1" dirty="0" smtClean="0">
                <a:solidFill>
                  <a:srgbClr val="C00000"/>
                </a:solidFill>
              </a:rPr>
              <a:t>capacity, aka link bandwidth</a:t>
            </a:r>
          </a:p>
        </p:txBody>
      </p:sp>
      <p:sp>
        <p:nvSpPr>
          <p:cNvPr id="62469" name="Line 305"/>
          <p:cNvSpPr>
            <a:spLocks noChangeShapeType="1"/>
          </p:cNvSpPr>
          <p:nvPr/>
        </p:nvSpPr>
        <p:spPr bwMode="auto">
          <a:xfrm>
            <a:off x="7229476" y="3727450"/>
            <a:ext cx="2454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470" name="Picture 3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6" y="822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2471" name="Group 51"/>
          <p:cNvGrpSpPr>
            <a:grpSpLocks/>
          </p:cNvGrpSpPr>
          <p:nvPr/>
        </p:nvGrpSpPr>
        <p:grpSpPr bwMode="auto">
          <a:xfrm>
            <a:off x="9407526" y="3427413"/>
            <a:ext cx="1052513" cy="355600"/>
            <a:chOff x="4410" y="1365"/>
            <a:chExt cx="663" cy="224"/>
          </a:xfrm>
        </p:grpSpPr>
        <p:sp>
          <p:nvSpPr>
            <p:cNvPr id="62496" name="Rectangle 52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497" name="AutoShape 53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498" name="Freeform 54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Freeform 55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880 h 63"/>
                <a:gd name="T2" fmla="*/ 24935 w 280"/>
                <a:gd name="T3" fmla="*/ 856 h 63"/>
                <a:gd name="T4" fmla="*/ 147159 w 280"/>
                <a:gd name="T5" fmla="*/ 0 h 63"/>
                <a:gd name="T6" fmla="*/ 1878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500" name="Freeform 56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2472" name="TextBox 1"/>
          <p:cNvSpPr txBox="1">
            <a:spLocks noChangeArrowheads="1"/>
          </p:cNvSpPr>
          <p:nvPr/>
        </p:nvSpPr>
        <p:spPr bwMode="auto">
          <a:xfrm>
            <a:off x="7280276" y="3759200"/>
            <a:ext cx="26463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R: </a:t>
            </a:r>
            <a:r>
              <a:rPr lang="en-US" altLang="en-US" sz="1800">
                <a:latin typeface="Arial" panose="020B0604020202020204" pitchFamily="34" charset="0"/>
              </a:rPr>
              <a:t>link transmission rate</a:t>
            </a:r>
          </a:p>
        </p:txBody>
      </p:sp>
      <p:grpSp>
        <p:nvGrpSpPr>
          <p:cNvPr id="62473" name="Group 201"/>
          <p:cNvGrpSpPr>
            <a:grpSpLocks/>
          </p:cNvGrpSpPr>
          <p:nvPr/>
        </p:nvGrpSpPr>
        <p:grpSpPr bwMode="auto">
          <a:xfrm>
            <a:off x="6557964" y="2809875"/>
            <a:ext cx="409575" cy="565150"/>
            <a:chOff x="375561" y="297711"/>
            <a:chExt cx="1252683" cy="2138362"/>
          </a:xfrm>
        </p:grpSpPr>
        <p:sp>
          <p:nvSpPr>
            <p:cNvPr id="203" name="Freeform 202"/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474" name="TextBox 205"/>
          <p:cNvSpPr txBox="1">
            <a:spLocks noChangeArrowheads="1"/>
          </p:cNvSpPr>
          <p:nvPr/>
        </p:nvSpPr>
        <p:spPr bwMode="auto">
          <a:xfrm>
            <a:off x="6315075" y="3986213"/>
            <a:ext cx="668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host</a:t>
            </a:r>
          </a:p>
        </p:txBody>
      </p:sp>
      <p:grpSp>
        <p:nvGrpSpPr>
          <p:cNvPr id="62475" name="Group 206"/>
          <p:cNvGrpSpPr>
            <a:grpSpLocks/>
          </p:cNvGrpSpPr>
          <p:nvPr/>
        </p:nvGrpSpPr>
        <p:grpSpPr bwMode="auto">
          <a:xfrm>
            <a:off x="6083300" y="3535363"/>
            <a:ext cx="1295400" cy="506412"/>
            <a:chOff x="1816230" y="6118900"/>
            <a:chExt cx="1843339" cy="739100"/>
          </a:xfrm>
        </p:grpSpPr>
        <p:pic>
          <p:nvPicPr>
            <p:cNvPr id="6249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2069"/>
              <a:ext cx="1843339" cy="715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9" name="Rectangle 208"/>
            <p:cNvSpPr/>
            <p:nvPr/>
          </p:nvSpPr>
          <p:spPr>
            <a:xfrm rot="1049095">
              <a:off x="1947252" y="6118900"/>
              <a:ext cx="1651325" cy="463386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62476" name="Group 209"/>
          <p:cNvGrpSpPr>
            <a:grpSpLocks/>
          </p:cNvGrpSpPr>
          <p:nvPr/>
        </p:nvGrpSpPr>
        <p:grpSpPr bwMode="auto">
          <a:xfrm>
            <a:off x="6223000" y="1919289"/>
            <a:ext cx="1409700" cy="877887"/>
            <a:chOff x="2387973" y="4309243"/>
            <a:chExt cx="1771787" cy="1282262"/>
          </a:xfrm>
        </p:grpSpPr>
        <p:pic>
          <p:nvPicPr>
            <p:cNvPr id="6248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508" y="4309243"/>
              <a:ext cx="1284945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/>
            <p:cNvSpPr/>
            <p:nvPr/>
          </p:nvSpPr>
          <p:spPr>
            <a:xfrm rot="11601822">
              <a:off x="2387973" y="5127757"/>
              <a:ext cx="1771787" cy="42433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62477" name="TextBox 215"/>
          <p:cNvSpPr txBox="1">
            <a:spLocks noChangeArrowheads="1"/>
          </p:cNvSpPr>
          <p:nvPr/>
        </p:nvSpPr>
        <p:spPr bwMode="auto">
          <a:xfrm>
            <a:off x="6972300" y="334168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478" name="TextBox 216"/>
          <p:cNvSpPr txBox="1">
            <a:spLocks noChangeArrowheads="1"/>
          </p:cNvSpPr>
          <p:nvPr/>
        </p:nvSpPr>
        <p:spPr bwMode="auto">
          <a:xfrm>
            <a:off x="6731000" y="3349625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62479" name="Straight Connector 3"/>
          <p:cNvCxnSpPr>
            <a:cxnSpLocks noChangeShapeType="1"/>
          </p:cNvCxnSpPr>
          <p:nvPr/>
        </p:nvCxnSpPr>
        <p:spPr bwMode="auto">
          <a:xfrm flipV="1">
            <a:off x="7221538" y="2363788"/>
            <a:ext cx="122555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0" name="TextBox 234"/>
          <p:cNvSpPr txBox="1">
            <a:spLocks noChangeArrowheads="1"/>
          </p:cNvSpPr>
          <p:nvPr/>
        </p:nvSpPr>
        <p:spPr bwMode="auto">
          <a:xfrm>
            <a:off x="8385175" y="2014538"/>
            <a:ext cx="153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two packets,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L</a:t>
            </a:r>
            <a:r>
              <a:rPr lang="en-US" altLang="en-US" sz="1800">
                <a:latin typeface="Arial" panose="020B0604020202020204" pitchFamily="34" charset="0"/>
              </a:rPr>
              <a:t> bits each</a:t>
            </a:r>
          </a:p>
        </p:txBody>
      </p:sp>
      <p:sp>
        <p:nvSpPr>
          <p:cNvPr id="62481" name="TextBox 235"/>
          <p:cNvSpPr txBox="1">
            <a:spLocks noChangeArrowheads="1"/>
          </p:cNvSpPr>
          <p:nvPr/>
        </p:nvSpPr>
        <p:spPr bwMode="auto">
          <a:xfrm>
            <a:off x="3074988" y="5456238"/>
            <a:ext cx="14795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packet</a:t>
            </a:r>
          </a:p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transmission</a:t>
            </a:r>
          </a:p>
          <a:p>
            <a:pPr algn="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delay</a:t>
            </a:r>
          </a:p>
        </p:txBody>
      </p:sp>
      <p:sp>
        <p:nvSpPr>
          <p:cNvPr id="62482" name="TextBox 237"/>
          <p:cNvSpPr txBox="1">
            <a:spLocks noChangeArrowheads="1"/>
          </p:cNvSpPr>
          <p:nvPr/>
        </p:nvSpPr>
        <p:spPr bwMode="auto">
          <a:xfrm>
            <a:off x="5184776" y="5453063"/>
            <a:ext cx="17113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time needed to</a:t>
            </a:r>
          </a:p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transmit </a:t>
            </a:r>
            <a:r>
              <a:rPr lang="en-US" altLang="en-US" sz="1800" i="1">
                <a:latin typeface="Arial" panose="020B0604020202020204" pitchFamily="34" charset="0"/>
              </a:rPr>
              <a:t>L</a:t>
            </a:r>
            <a:r>
              <a:rPr lang="en-US" altLang="en-US" sz="1800">
                <a:latin typeface="Arial" panose="020B0604020202020204" pitchFamily="34" charset="0"/>
              </a:rPr>
              <a:t>-bit</a:t>
            </a:r>
          </a:p>
          <a:p>
            <a:pPr algn="ctr">
              <a:lnSpc>
                <a:spcPts val="18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>
                <a:latin typeface="Arial" panose="020B0604020202020204" pitchFamily="34" charset="0"/>
              </a:rPr>
              <a:t>packet into link</a:t>
            </a:r>
          </a:p>
        </p:txBody>
      </p:sp>
      <p:sp>
        <p:nvSpPr>
          <p:cNvPr id="62483" name="TextBox 4"/>
          <p:cNvSpPr txBox="1">
            <a:spLocks noChangeArrowheads="1"/>
          </p:cNvSpPr>
          <p:nvPr/>
        </p:nvSpPr>
        <p:spPr bwMode="auto">
          <a:xfrm>
            <a:off x="7691439" y="5400675"/>
            <a:ext cx="174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L</a:t>
            </a:r>
            <a:r>
              <a:rPr lang="en-US" altLang="en-US" sz="2400">
                <a:latin typeface="Arial" panose="020B0604020202020204" pitchFamily="34" charset="0"/>
              </a:rPr>
              <a:t> (bits)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R</a:t>
            </a:r>
            <a:r>
              <a:rPr lang="en-US" altLang="en-US" sz="2400">
                <a:latin typeface="Arial" panose="020B0604020202020204" pitchFamily="34" charset="0"/>
              </a:rPr>
              <a:t> (bits/sec)</a:t>
            </a:r>
          </a:p>
        </p:txBody>
      </p:sp>
      <p:cxnSp>
        <p:nvCxnSpPr>
          <p:cNvPr id="62484" name="Straight Connector 9"/>
          <p:cNvCxnSpPr>
            <a:cxnSpLocks noChangeShapeType="1"/>
          </p:cNvCxnSpPr>
          <p:nvPr/>
        </p:nvCxnSpPr>
        <p:spPr bwMode="auto">
          <a:xfrm>
            <a:off x="7778750" y="5819775"/>
            <a:ext cx="1284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85" name="TextBox 10"/>
          <p:cNvSpPr txBox="1">
            <a:spLocks noChangeArrowheads="1"/>
          </p:cNvSpPr>
          <p:nvPr/>
        </p:nvSpPr>
        <p:spPr bwMode="auto">
          <a:xfrm>
            <a:off x="4752976" y="5586413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62486" name="TextBox 245"/>
          <p:cNvSpPr txBox="1">
            <a:spLocks noChangeArrowheads="1"/>
          </p:cNvSpPr>
          <p:nvPr/>
        </p:nvSpPr>
        <p:spPr bwMode="auto">
          <a:xfrm>
            <a:off x="7094539" y="5602288"/>
            <a:ext cx="36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62487" name="Rectangle 11"/>
          <p:cNvSpPr>
            <a:spLocks noChangeArrowheads="1"/>
          </p:cNvSpPr>
          <p:nvPr/>
        </p:nvSpPr>
        <p:spPr bwMode="auto">
          <a:xfrm>
            <a:off x="2633663" y="5322888"/>
            <a:ext cx="7275512" cy="1001712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624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49580903-B364-4A70-8C34-13F787A9284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7401" y="1611313"/>
            <a:ext cx="4271963" cy="46482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mesh of interconnected routers</a:t>
            </a:r>
          </a:p>
          <a:p>
            <a:pPr eaLnBrk="1" hangingPunct="1"/>
            <a:r>
              <a:rPr lang="en-US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packet-switching: hosts break application-layer messages into </a:t>
            </a: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packets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forward packets</a:t>
            </a:r>
            <a:r>
              <a:rPr lang="en-US" altLang="en-US" i="1" smtClean="0">
                <a:ea typeface="Arial" panose="020B0604020202020204" pitchFamily="34" charset="0"/>
              </a:rPr>
              <a:t> </a:t>
            </a:r>
            <a:r>
              <a:rPr lang="en-US" altLang="en-US" smtClean="0">
                <a:ea typeface="Arial" panose="020B0604020202020204" pitchFamily="34" charset="0"/>
              </a:rPr>
              <a:t>from one router to the next, across links on path from source to destination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each packet transmitted at full link capacity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The network core</a:t>
            </a:r>
          </a:p>
        </p:txBody>
      </p:sp>
      <p:sp>
        <p:nvSpPr>
          <p:cNvPr id="63493" name="Freeform 637"/>
          <p:cNvSpPr>
            <a:spLocks/>
          </p:cNvSpPr>
          <p:nvPr/>
        </p:nvSpPr>
        <p:spPr bwMode="auto">
          <a:xfrm>
            <a:off x="6726239" y="1712913"/>
            <a:ext cx="1736725" cy="1071562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494" name="Group 638"/>
          <p:cNvGrpSpPr>
            <a:grpSpLocks/>
          </p:cNvGrpSpPr>
          <p:nvPr/>
        </p:nvGrpSpPr>
        <p:grpSpPr bwMode="auto">
          <a:xfrm>
            <a:off x="6894513" y="3048000"/>
            <a:ext cx="1458912" cy="933450"/>
            <a:chOff x="2889" y="1631"/>
            <a:chExt cx="980" cy="743"/>
          </a:xfrm>
        </p:grpSpPr>
        <p:sp>
          <p:nvSpPr>
            <p:cNvPr id="63994" name="Rectangle 63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995" name="AutoShape 64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3495" name="Freeform 641"/>
          <p:cNvSpPr>
            <a:spLocks/>
          </p:cNvSpPr>
          <p:nvPr/>
        </p:nvSpPr>
        <p:spPr bwMode="auto">
          <a:xfrm>
            <a:off x="6888163" y="4425950"/>
            <a:ext cx="3225800" cy="1665288"/>
          </a:xfrm>
          <a:custGeom>
            <a:avLst/>
            <a:gdLst>
              <a:gd name="T0" fmla="*/ 2147483646 w 2032"/>
              <a:gd name="T1" fmla="*/ 2147483646 h 1049"/>
              <a:gd name="T2" fmla="*/ 2147483646 w 2032"/>
              <a:gd name="T3" fmla="*/ 2147483646 h 1049"/>
              <a:gd name="T4" fmla="*/ 2147483646 w 2032"/>
              <a:gd name="T5" fmla="*/ 2147483646 h 1049"/>
              <a:gd name="T6" fmla="*/ 2147483646 w 2032"/>
              <a:gd name="T7" fmla="*/ 2147483646 h 1049"/>
              <a:gd name="T8" fmla="*/ 2147483646 w 2032"/>
              <a:gd name="T9" fmla="*/ 2147483646 h 1049"/>
              <a:gd name="T10" fmla="*/ 2147483646 w 2032"/>
              <a:gd name="T11" fmla="*/ 2147483646 h 1049"/>
              <a:gd name="T12" fmla="*/ 2147483646 w 2032"/>
              <a:gd name="T13" fmla="*/ 2147483646 h 1049"/>
              <a:gd name="T14" fmla="*/ 2147483646 w 2032"/>
              <a:gd name="T15" fmla="*/ 2147483646 h 1049"/>
              <a:gd name="T16" fmla="*/ 2147483646 w 2032"/>
              <a:gd name="T17" fmla="*/ 2147483646 h 1049"/>
              <a:gd name="T18" fmla="*/ 2147483646 w 2032"/>
              <a:gd name="T19" fmla="*/ 2147483646 h 1049"/>
              <a:gd name="T20" fmla="*/ 2147483646 w 2032"/>
              <a:gd name="T21" fmla="*/ 2147483646 h 1049"/>
              <a:gd name="T22" fmla="*/ 2147483646 w 2032"/>
              <a:gd name="T23" fmla="*/ 2147483646 h 1049"/>
              <a:gd name="T24" fmla="*/ 2147483646 w 2032"/>
              <a:gd name="T25" fmla="*/ 2147483646 h 1049"/>
              <a:gd name="T26" fmla="*/ 2147483646 w 2032"/>
              <a:gd name="T27" fmla="*/ 2147483646 h 1049"/>
              <a:gd name="T28" fmla="*/ 2147483646 w 2032"/>
              <a:gd name="T29" fmla="*/ 2147483646 h 1049"/>
              <a:gd name="T30" fmla="*/ 2147483646 w 2032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32"/>
              <a:gd name="T49" fmla="*/ 0 h 1049"/>
              <a:gd name="T50" fmla="*/ 2032 w 2032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32" h="1049">
                <a:moveTo>
                  <a:pt x="1044" y="26"/>
                </a:moveTo>
                <a:cubicBezTo>
                  <a:pt x="959" y="45"/>
                  <a:pt x="924" y="118"/>
                  <a:pt x="847" y="125"/>
                </a:cubicBezTo>
                <a:cubicBezTo>
                  <a:pt x="770" y="132"/>
                  <a:pt x="697" y="61"/>
                  <a:pt x="580" y="68"/>
                </a:cubicBezTo>
                <a:cubicBezTo>
                  <a:pt x="463" y="75"/>
                  <a:pt x="232" y="119"/>
                  <a:pt x="143" y="170"/>
                </a:cubicBezTo>
                <a:cubicBezTo>
                  <a:pt x="54" y="221"/>
                  <a:pt x="65" y="289"/>
                  <a:pt x="48" y="374"/>
                </a:cubicBezTo>
                <a:cubicBezTo>
                  <a:pt x="31" y="459"/>
                  <a:pt x="0" y="618"/>
                  <a:pt x="41" y="680"/>
                </a:cubicBezTo>
                <a:cubicBezTo>
                  <a:pt x="82" y="742"/>
                  <a:pt x="191" y="709"/>
                  <a:pt x="294" y="744"/>
                </a:cubicBezTo>
                <a:cubicBezTo>
                  <a:pt x="397" y="779"/>
                  <a:pt x="527" y="849"/>
                  <a:pt x="660" y="893"/>
                </a:cubicBezTo>
                <a:cubicBezTo>
                  <a:pt x="793" y="938"/>
                  <a:pt x="944" y="991"/>
                  <a:pt x="1088" y="1014"/>
                </a:cubicBezTo>
                <a:cubicBezTo>
                  <a:pt x="1232" y="1036"/>
                  <a:pt x="1401" y="1049"/>
                  <a:pt x="1525" y="1031"/>
                </a:cubicBezTo>
                <a:cubicBezTo>
                  <a:pt x="1649" y="1012"/>
                  <a:pt x="1749" y="960"/>
                  <a:pt x="1831" y="907"/>
                </a:cubicBezTo>
                <a:cubicBezTo>
                  <a:pt x="1913" y="855"/>
                  <a:pt x="1998" y="824"/>
                  <a:pt x="2015" y="714"/>
                </a:cubicBezTo>
                <a:cubicBezTo>
                  <a:pt x="2032" y="604"/>
                  <a:pt x="1990" y="350"/>
                  <a:pt x="1931" y="251"/>
                </a:cubicBezTo>
                <a:cubicBezTo>
                  <a:pt x="1872" y="151"/>
                  <a:pt x="1754" y="153"/>
                  <a:pt x="1658" y="114"/>
                </a:cubicBezTo>
                <a:cubicBezTo>
                  <a:pt x="1562" y="76"/>
                  <a:pt x="1457" y="30"/>
                  <a:pt x="1355" y="15"/>
                </a:cubicBezTo>
                <a:cubicBezTo>
                  <a:pt x="1253" y="0"/>
                  <a:pt x="1129" y="8"/>
                  <a:pt x="1044" y="2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642"/>
          <p:cNvSpPr>
            <a:spLocks noChangeShapeType="1"/>
          </p:cNvSpPr>
          <p:nvPr/>
        </p:nvSpPr>
        <p:spPr bwMode="auto">
          <a:xfrm rot="16200000">
            <a:off x="9369426" y="516255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Line 643"/>
          <p:cNvSpPr>
            <a:spLocks noChangeShapeType="1"/>
          </p:cNvSpPr>
          <p:nvPr/>
        </p:nvSpPr>
        <p:spPr bwMode="auto">
          <a:xfrm rot="5400000" flipV="1">
            <a:off x="9515476" y="544353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Line 644"/>
          <p:cNvSpPr>
            <a:spLocks noChangeShapeType="1"/>
          </p:cNvSpPr>
          <p:nvPr/>
        </p:nvSpPr>
        <p:spPr bwMode="auto">
          <a:xfrm rot="16200000">
            <a:off x="9701213" y="511968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646"/>
          <p:cNvSpPr>
            <a:spLocks noChangeShapeType="1"/>
          </p:cNvSpPr>
          <p:nvPr/>
        </p:nvSpPr>
        <p:spPr bwMode="auto">
          <a:xfrm>
            <a:off x="7624764" y="4776789"/>
            <a:ext cx="212725" cy="984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647"/>
          <p:cNvSpPr>
            <a:spLocks noChangeShapeType="1"/>
          </p:cNvSpPr>
          <p:nvPr/>
        </p:nvSpPr>
        <p:spPr bwMode="auto">
          <a:xfrm flipV="1">
            <a:off x="7366001" y="5040314"/>
            <a:ext cx="390525" cy="730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650"/>
          <p:cNvSpPr>
            <a:spLocks noChangeShapeType="1"/>
          </p:cNvSpPr>
          <p:nvPr/>
        </p:nvSpPr>
        <p:spPr bwMode="auto">
          <a:xfrm flipH="1">
            <a:off x="7791450" y="5087938"/>
            <a:ext cx="103188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651"/>
          <p:cNvSpPr>
            <a:spLocks noChangeShapeType="1"/>
          </p:cNvSpPr>
          <p:nvPr/>
        </p:nvSpPr>
        <p:spPr bwMode="auto">
          <a:xfrm flipH="1" flipV="1">
            <a:off x="8072438" y="5100639"/>
            <a:ext cx="114300" cy="1730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652"/>
          <p:cNvSpPr>
            <a:spLocks noChangeShapeType="1"/>
          </p:cNvSpPr>
          <p:nvPr/>
        </p:nvSpPr>
        <p:spPr bwMode="auto">
          <a:xfrm>
            <a:off x="8267700" y="5056189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654"/>
          <p:cNvSpPr>
            <a:spLocks noChangeShapeType="1"/>
          </p:cNvSpPr>
          <p:nvPr/>
        </p:nvSpPr>
        <p:spPr bwMode="auto">
          <a:xfrm>
            <a:off x="7570788" y="3582988"/>
            <a:ext cx="234950" cy="746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655"/>
          <p:cNvSpPr>
            <a:spLocks noChangeShapeType="1"/>
          </p:cNvSpPr>
          <p:nvPr/>
        </p:nvSpPr>
        <p:spPr bwMode="auto">
          <a:xfrm flipV="1">
            <a:off x="7415214" y="3736976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06" name="Group 656"/>
          <p:cNvGrpSpPr>
            <a:grpSpLocks/>
          </p:cNvGrpSpPr>
          <p:nvPr/>
        </p:nvGrpSpPr>
        <p:grpSpPr bwMode="auto">
          <a:xfrm>
            <a:off x="7135813" y="3503614"/>
            <a:ext cx="506412" cy="352425"/>
            <a:chOff x="2967" y="478"/>
            <a:chExt cx="788" cy="625"/>
          </a:xfrm>
        </p:grpSpPr>
        <p:pic>
          <p:nvPicPr>
            <p:cNvPr id="63992" name="Picture 657" descr="access_point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993" name="Picture 658" descr="antenna_radiation_stylize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507" name="Freeform 659"/>
          <p:cNvSpPr>
            <a:spLocks/>
          </p:cNvSpPr>
          <p:nvPr/>
        </p:nvSpPr>
        <p:spPr bwMode="auto">
          <a:xfrm>
            <a:off x="8539163" y="3530600"/>
            <a:ext cx="1314450" cy="674688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Freeform 660"/>
          <p:cNvSpPr>
            <a:spLocks/>
          </p:cNvSpPr>
          <p:nvPr/>
        </p:nvSpPr>
        <p:spPr bwMode="auto">
          <a:xfrm>
            <a:off x="8535989" y="2005014"/>
            <a:ext cx="1730375" cy="1125537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661"/>
          <p:cNvSpPr>
            <a:spLocks noChangeShapeType="1"/>
          </p:cNvSpPr>
          <p:nvPr/>
        </p:nvSpPr>
        <p:spPr bwMode="auto">
          <a:xfrm>
            <a:off x="8920163" y="3816350"/>
            <a:ext cx="163512" cy="120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662"/>
          <p:cNvSpPr>
            <a:spLocks noChangeShapeType="1"/>
          </p:cNvSpPr>
          <p:nvPr/>
        </p:nvSpPr>
        <p:spPr bwMode="auto">
          <a:xfrm>
            <a:off x="9017000" y="3736975"/>
            <a:ext cx="279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663"/>
          <p:cNvSpPr>
            <a:spLocks noChangeShapeType="1"/>
          </p:cNvSpPr>
          <p:nvPr/>
        </p:nvSpPr>
        <p:spPr bwMode="auto">
          <a:xfrm flipV="1">
            <a:off x="9253539" y="3822701"/>
            <a:ext cx="134937" cy="104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664"/>
          <p:cNvSpPr>
            <a:spLocks noChangeShapeType="1"/>
          </p:cNvSpPr>
          <p:nvPr/>
        </p:nvSpPr>
        <p:spPr bwMode="auto">
          <a:xfrm>
            <a:off x="8247064" y="2590801"/>
            <a:ext cx="509587" cy="3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665"/>
          <p:cNvSpPr>
            <a:spLocks noChangeShapeType="1"/>
          </p:cNvSpPr>
          <p:nvPr/>
        </p:nvSpPr>
        <p:spPr bwMode="auto">
          <a:xfrm>
            <a:off x="8882064" y="4700588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666"/>
          <p:cNvSpPr>
            <a:spLocks noChangeShapeType="1"/>
          </p:cNvSpPr>
          <p:nvPr/>
        </p:nvSpPr>
        <p:spPr bwMode="auto">
          <a:xfrm flipV="1">
            <a:off x="8261351" y="4687889"/>
            <a:ext cx="322263" cy="1984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667"/>
          <p:cNvSpPr>
            <a:spLocks noChangeShapeType="1"/>
          </p:cNvSpPr>
          <p:nvPr/>
        </p:nvSpPr>
        <p:spPr bwMode="auto">
          <a:xfrm flipV="1">
            <a:off x="8304213" y="497998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668"/>
          <p:cNvSpPr>
            <a:spLocks noChangeShapeType="1"/>
          </p:cNvSpPr>
          <p:nvPr/>
        </p:nvSpPr>
        <p:spPr bwMode="auto">
          <a:xfrm flipV="1">
            <a:off x="9101139" y="2495551"/>
            <a:ext cx="123825" cy="873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669"/>
          <p:cNvSpPr>
            <a:spLocks noChangeShapeType="1"/>
          </p:cNvSpPr>
          <p:nvPr/>
        </p:nvSpPr>
        <p:spPr bwMode="auto">
          <a:xfrm>
            <a:off x="8929688" y="2668588"/>
            <a:ext cx="0" cy="825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670"/>
          <p:cNvSpPr>
            <a:spLocks noChangeShapeType="1"/>
          </p:cNvSpPr>
          <p:nvPr/>
        </p:nvSpPr>
        <p:spPr bwMode="auto">
          <a:xfrm flipV="1">
            <a:off x="9104314" y="2562226"/>
            <a:ext cx="263525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671"/>
          <p:cNvSpPr>
            <a:spLocks noChangeShapeType="1"/>
          </p:cNvSpPr>
          <p:nvPr/>
        </p:nvSpPr>
        <p:spPr bwMode="auto">
          <a:xfrm>
            <a:off x="9466263" y="2563813"/>
            <a:ext cx="0" cy="196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672"/>
          <p:cNvSpPr>
            <a:spLocks noChangeShapeType="1"/>
          </p:cNvSpPr>
          <p:nvPr/>
        </p:nvSpPr>
        <p:spPr bwMode="auto">
          <a:xfrm>
            <a:off x="9120188" y="2870200"/>
            <a:ext cx="1889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673"/>
          <p:cNvSpPr>
            <a:spLocks noChangeShapeType="1"/>
          </p:cNvSpPr>
          <p:nvPr/>
        </p:nvSpPr>
        <p:spPr bwMode="auto">
          <a:xfrm>
            <a:off x="9674225" y="2860675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674"/>
          <p:cNvSpPr>
            <a:spLocks noChangeShapeType="1"/>
          </p:cNvSpPr>
          <p:nvPr/>
        </p:nvSpPr>
        <p:spPr bwMode="auto">
          <a:xfrm flipH="1">
            <a:off x="8823326" y="2936875"/>
            <a:ext cx="98425" cy="7048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675"/>
          <p:cNvSpPr>
            <a:spLocks noChangeShapeType="1"/>
          </p:cNvSpPr>
          <p:nvPr/>
        </p:nvSpPr>
        <p:spPr bwMode="auto">
          <a:xfrm flipH="1">
            <a:off x="9412289" y="2936876"/>
            <a:ext cx="111125" cy="7270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676"/>
          <p:cNvSpPr>
            <a:spLocks noChangeShapeType="1"/>
          </p:cNvSpPr>
          <p:nvPr/>
        </p:nvSpPr>
        <p:spPr bwMode="auto">
          <a:xfrm flipV="1">
            <a:off x="8796338" y="4078288"/>
            <a:ext cx="227012" cy="4365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677"/>
          <p:cNvSpPr>
            <a:spLocks noChangeShapeType="1"/>
          </p:cNvSpPr>
          <p:nvPr/>
        </p:nvSpPr>
        <p:spPr bwMode="auto">
          <a:xfrm>
            <a:off x="9869488" y="2859088"/>
            <a:ext cx="177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26" name="Group 678"/>
          <p:cNvGrpSpPr>
            <a:grpSpLocks/>
          </p:cNvGrpSpPr>
          <p:nvPr/>
        </p:nvGrpSpPr>
        <p:grpSpPr bwMode="auto">
          <a:xfrm>
            <a:off x="7577138" y="1846263"/>
            <a:ext cx="468312" cy="620712"/>
            <a:chOff x="1653" y="3023"/>
            <a:chExt cx="622" cy="911"/>
          </a:xfrm>
        </p:grpSpPr>
        <p:sp>
          <p:nvSpPr>
            <p:cNvPr id="63975" name="Line 270"/>
            <p:cNvSpPr>
              <a:spLocks noChangeShapeType="1"/>
            </p:cNvSpPr>
            <p:nvPr/>
          </p:nvSpPr>
          <p:spPr bwMode="auto">
            <a:xfrm flipH="1">
              <a:off x="1766" y="3287"/>
              <a:ext cx="188" cy="586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76" name="Line 271"/>
            <p:cNvSpPr>
              <a:spLocks noChangeShapeType="1"/>
            </p:cNvSpPr>
            <p:nvPr/>
          </p:nvSpPr>
          <p:spPr bwMode="auto">
            <a:xfrm>
              <a:off x="1954" y="3287"/>
              <a:ext cx="188" cy="58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77" name="Line 272"/>
            <p:cNvSpPr>
              <a:spLocks noChangeShapeType="1"/>
            </p:cNvSpPr>
            <p:nvPr/>
          </p:nvSpPr>
          <p:spPr bwMode="auto">
            <a:xfrm>
              <a:off x="1766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78" name="Line 273"/>
            <p:cNvSpPr>
              <a:spLocks noChangeShapeType="1"/>
            </p:cNvSpPr>
            <p:nvPr/>
          </p:nvSpPr>
          <p:spPr bwMode="auto">
            <a:xfrm flipH="1">
              <a:off x="1954" y="3870"/>
              <a:ext cx="188" cy="6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79" name="Line 274"/>
            <p:cNvSpPr>
              <a:spLocks noChangeShapeType="1"/>
            </p:cNvSpPr>
            <p:nvPr/>
          </p:nvSpPr>
          <p:spPr bwMode="auto">
            <a:xfrm>
              <a:off x="1954" y="3300"/>
              <a:ext cx="0" cy="63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0" name="Line 275"/>
            <p:cNvSpPr>
              <a:spLocks noChangeShapeType="1"/>
            </p:cNvSpPr>
            <p:nvPr/>
          </p:nvSpPr>
          <p:spPr bwMode="auto">
            <a:xfrm flipV="1">
              <a:off x="1766" y="3810"/>
              <a:ext cx="188" cy="63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1" name="Line 276"/>
            <p:cNvSpPr>
              <a:spLocks noChangeShapeType="1"/>
            </p:cNvSpPr>
            <p:nvPr/>
          </p:nvSpPr>
          <p:spPr bwMode="auto">
            <a:xfrm flipH="1" flipV="1">
              <a:off x="1954" y="3810"/>
              <a:ext cx="188" cy="6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2" name="Line 277"/>
            <p:cNvSpPr>
              <a:spLocks noChangeShapeType="1"/>
            </p:cNvSpPr>
            <p:nvPr/>
          </p:nvSpPr>
          <p:spPr bwMode="auto">
            <a:xfrm>
              <a:off x="1846" y="3618"/>
              <a:ext cx="108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3" name="Line 278"/>
            <p:cNvSpPr>
              <a:spLocks noChangeShapeType="1"/>
            </p:cNvSpPr>
            <p:nvPr/>
          </p:nvSpPr>
          <p:spPr bwMode="auto">
            <a:xfrm flipV="1">
              <a:off x="1954" y="3618"/>
              <a:ext cx="114" cy="4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4" name="Line 279"/>
            <p:cNvSpPr>
              <a:spLocks noChangeShapeType="1"/>
            </p:cNvSpPr>
            <p:nvPr/>
          </p:nvSpPr>
          <p:spPr bwMode="auto">
            <a:xfrm>
              <a:off x="1810" y="3704"/>
              <a:ext cx="139" cy="65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5" name="Line 280"/>
            <p:cNvSpPr>
              <a:spLocks noChangeShapeType="1"/>
            </p:cNvSpPr>
            <p:nvPr/>
          </p:nvSpPr>
          <p:spPr bwMode="auto">
            <a:xfrm flipV="1">
              <a:off x="1954" y="3717"/>
              <a:ext cx="140" cy="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6" name="Line 281"/>
            <p:cNvSpPr>
              <a:spLocks noChangeShapeType="1"/>
            </p:cNvSpPr>
            <p:nvPr/>
          </p:nvSpPr>
          <p:spPr bwMode="auto">
            <a:xfrm flipV="1">
              <a:off x="1954" y="3530"/>
              <a:ext cx="72" cy="24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7" name="Line 282"/>
            <p:cNvSpPr>
              <a:spLocks noChangeShapeType="1"/>
            </p:cNvSpPr>
            <p:nvPr/>
          </p:nvSpPr>
          <p:spPr bwMode="auto">
            <a:xfrm flipV="1">
              <a:off x="1954" y="3409"/>
              <a:ext cx="45" cy="18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8" name="Line 283"/>
            <p:cNvSpPr>
              <a:spLocks noChangeShapeType="1"/>
            </p:cNvSpPr>
            <p:nvPr/>
          </p:nvSpPr>
          <p:spPr bwMode="auto">
            <a:xfrm>
              <a:off x="1873" y="3522"/>
              <a:ext cx="87" cy="32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89" name="Line 284"/>
            <p:cNvSpPr>
              <a:spLocks noChangeShapeType="1"/>
            </p:cNvSpPr>
            <p:nvPr/>
          </p:nvSpPr>
          <p:spPr bwMode="auto">
            <a:xfrm>
              <a:off x="1912" y="3404"/>
              <a:ext cx="50" cy="31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990" name="Oval 694"/>
            <p:cNvSpPr>
              <a:spLocks noChangeArrowheads="1"/>
            </p:cNvSpPr>
            <p:nvPr/>
          </p:nvSpPr>
          <p:spPr bwMode="auto">
            <a:xfrm>
              <a:off x="1921" y="3233"/>
              <a:ext cx="63" cy="68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63991" name="Picture 695" descr="cell_tower_radiation_gray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3" y="3023"/>
              <a:ext cx="622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27" name="Group 696"/>
          <p:cNvGrpSpPr>
            <a:grpSpLocks/>
          </p:cNvGrpSpPr>
          <p:nvPr/>
        </p:nvGrpSpPr>
        <p:grpSpPr bwMode="auto">
          <a:xfrm>
            <a:off x="7813676" y="2406650"/>
            <a:ext cx="454025" cy="254000"/>
            <a:chOff x="3843" y="1516"/>
            <a:chExt cx="286" cy="160"/>
          </a:xfrm>
        </p:grpSpPr>
        <p:sp>
          <p:nvSpPr>
            <p:cNvPr id="63966" name="Line 697"/>
            <p:cNvSpPr>
              <a:spLocks noChangeShapeType="1"/>
            </p:cNvSpPr>
            <p:nvPr/>
          </p:nvSpPr>
          <p:spPr bwMode="auto">
            <a:xfrm>
              <a:off x="3843" y="1516"/>
              <a:ext cx="96" cy="6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67" name="Oval 407"/>
            <p:cNvSpPr>
              <a:spLocks noChangeArrowheads="1"/>
            </p:cNvSpPr>
            <p:nvPr/>
          </p:nvSpPr>
          <p:spPr bwMode="auto">
            <a:xfrm>
              <a:off x="3884" y="1616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68" name="Rectangle 410"/>
            <p:cNvSpPr>
              <a:spLocks noChangeArrowheads="1"/>
            </p:cNvSpPr>
            <p:nvPr/>
          </p:nvSpPr>
          <p:spPr bwMode="auto">
            <a:xfrm>
              <a:off x="3884" y="1610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69" name="Oval 411"/>
            <p:cNvSpPr>
              <a:spLocks noChangeArrowheads="1"/>
            </p:cNvSpPr>
            <p:nvPr/>
          </p:nvSpPr>
          <p:spPr bwMode="auto">
            <a:xfrm>
              <a:off x="3883" y="1569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70" name="Group 701"/>
            <p:cNvGrpSpPr>
              <a:grpSpLocks/>
            </p:cNvGrpSpPr>
            <p:nvPr/>
          </p:nvGrpSpPr>
          <p:grpSpPr bwMode="auto">
            <a:xfrm>
              <a:off x="3932" y="1587"/>
              <a:ext cx="138" cy="33"/>
              <a:chOff x="2468" y="1332"/>
              <a:chExt cx="310" cy="60"/>
            </a:xfrm>
          </p:grpSpPr>
          <p:sp>
            <p:nvSpPr>
              <p:cNvPr id="63973" name="Freeform 7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74" name="Freeform 7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71" name="Line 704"/>
            <p:cNvSpPr>
              <a:spLocks noChangeShapeType="1"/>
            </p:cNvSpPr>
            <p:nvPr/>
          </p:nvSpPr>
          <p:spPr bwMode="auto">
            <a:xfrm>
              <a:off x="3884" y="1602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72" name="Line 705"/>
            <p:cNvSpPr>
              <a:spLocks noChangeShapeType="1"/>
            </p:cNvSpPr>
            <p:nvPr/>
          </p:nvSpPr>
          <p:spPr bwMode="auto">
            <a:xfrm>
              <a:off x="4127" y="1604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28" name="Group 706"/>
          <p:cNvGrpSpPr>
            <a:grpSpLocks/>
          </p:cNvGrpSpPr>
          <p:nvPr/>
        </p:nvGrpSpPr>
        <p:grpSpPr bwMode="auto">
          <a:xfrm>
            <a:off x="8726489" y="2493964"/>
            <a:ext cx="390525" cy="174625"/>
            <a:chOff x="4334" y="1470"/>
            <a:chExt cx="246" cy="107"/>
          </a:xfrm>
        </p:grpSpPr>
        <p:sp>
          <p:nvSpPr>
            <p:cNvPr id="6395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5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6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61" name="Group 710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64" name="Freeform 71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65" name="Freeform 71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62" name="Line 713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63" name="Line 714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29" name="Group 715"/>
          <p:cNvGrpSpPr>
            <a:grpSpLocks/>
          </p:cNvGrpSpPr>
          <p:nvPr/>
        </p:nvGrpSpPr>
        <p:grpSpPr bwMode="auto">
          <a:xfrm>
            <a:off x="8737601" y="2757489"/>
            <a:ext cx="390525" cy="174625"/>
            <a:chOff x="4334" y="1470"/>
            <a:chExt cx="246" cy="107"/>
          </a:xfrm>
        </p:grpSpPr>
        <p:sp>
          <p:nvSpPr>
            <p:cNvPr id="6395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5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5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53" name="Group 719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56" name="Freeform 7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57" name="Freeform 7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54" name="Line 722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55" name="Line 723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0" name="Group 724"/>
          <p:cNvGrpSpPr>
            <a:grpSpLocks/>
          </p:cNvGrpSpPr>
          <p:nvPr/>
        </p:nvGrpSpPr>
        <p:grpSpPr bwMode="auto">
          <a:xfrm>
            <a:off x="9286876" y="2759076"/>
            <a:ext cx="390525" cy="174625"/>
            <a:chOff x="4334" y="1470"/>
            <a:chExt cx="246" cy="107"/>
          </a:xfrm>
        </p:grpSpPr>
        <p:sp>
          <p:nvSpPr>
            <p:cNvPr id="6394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4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4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45" name="Group 728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48" name="Freeform 72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9" name="Freeform 73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46" name="Line 731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47" name="Line 732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1" name="Group 733"/>
          <p:cNvGrpSpPr>
            <a:grpSpLocks/>
          </p:cNvGrpSpPr>
          <p:nvPr/>
        </p:nvGrpSpPr>
        <p:grpSpPr bwMode="auto">
          <a:xfrm>
            <a:off x="9213851" y="2393951"/>
            <a:ext cx="390525" cy="174625"/>
            <a:chOff x="4334" y="1470"/>
            <a:chExt cx="246" cy="107"/>
          </a:xfrm>
        </p:grpSpPr>
        <p:sp>
          <p:nvSpPr>
            <p:cNvPr id="6393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3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3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37" name="Group 737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40" name="Freeform 7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41" name="Freeform 7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38" name="Line 740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39" name="Line 741"/>
            <p:cNvSpPr>
              <a:spLocks noChangeShapeType="1"/>
            </p:cNvSpPr>
            <p:nvPr/>
          </p:nvSpPr>
          <p:spPr bwMode="auto">
            <a:xfrm>
              <a:off x="4578" y="1505"/>
              <a:ext cx="0" cy="4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2" name="Group 742"/>
          <p:cNvGrpSpPr>
            <a:grpSpLocks/>
          </p:cNvGrpSpPr>
          <p:nvPr/>
        </p:nvGrpSpPr>
        <p:grpSpPr bwMode="auto">
          <a:xfrm>
            <a:off x="9261476" y="3644901"/>
            <a:ext cx="492125" cy="206375"/>
            <a:chOff x="4334" y="1470"/>
            <a:chExt cx="246" cy="107"/>
          </a:xfrm>
        </p:grpSpPr>
        <p:sp>
          <p:nvSpPr>
            <p:cNvPr id="6392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2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2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29" name="Group 74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32" name="Freeform 74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33" name="Freeform 74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30" name="Line 74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31" name="Line 75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3" name="Line 751"/>
          <p:cNvSpPr>
            <a:spLocks noChangeShapeType="1"/>
          </p:cNvSpPr>
          <p:nvPr/>
        </p:nvSpPr>
        <p:spPr bwMode="auto">
          <a:xfrm>
            <a:off x="7951788" y="3743325"/>
            <a:ext cx="679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4" name="Group 752"/>
          <p:cNvGrpSpPr>
            <a:grpSpLocks/>
          </p:cNvGrpSpPr>
          <p:nvPr/>
        </p:nvGrpSpPr>
        <p:grpSpPr bwMode="auto">
          <a:xfrm>
            <a:off x="8610601" y="3632201"/>
            <a:ext cx="492125" cy="206375"/>
            <a:chOff x="4334" y="1470"/>
            <a:chExt cx="246" cy="107"/>
          </a:xfrm>
        </p:grpSpPr>
        <p:sp>
          <p:nvSpPr>
            <p:cNvPr id="63918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19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20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21" name="Group 756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24" name="Freeform 75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25" name="Freeform 75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22" name="Line 759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23" name="Line 760"/>
            <p:cNvSpPr>
              <a:spLocks noChangeShapeType="1"/>
            </p:cNvSpPr>
            <p:nvPr/>
          </p:nvSpPr>
          <p:spPr bwMode="auto">
            <a:xfrm>
              <a:off x="4578" y="1505"/>
              <a:ext cx="0" cy="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5" name="Group 761"/>
          <p:cNvGrpSpPr>
            <a:grpSpLocks/>
          </p:cNvGrpSpPr>
          <p:nvPr/>
        </p:nvGrpSpPr>
        <p:grpSpPr bwMode="auto">
          <a:xfrm>
            <a:off x="9115425" y="4806951"/>
            <a:ext cx="622300" cy="244475"/>
            <a:chOff x="4334" y="1470"/>
            <a:chExt cx="246" cy="107"/>
          </a:xfrm>
        </p:grpSpPr>
        <p:sp>
          <p:nvSpPr>
            <p:cNvPr id="63910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11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12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13" name="Group 765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16" name="Freeform 7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17" name="Freeform 7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14" name="Line 768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15" name="Line 769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6" name="Group 770"/>
          <p:cNvGrpSpPr>
            <a:grpSpLocks/>
          </p:cNvGrpSpPr>
          <p:nvPr/>
        </p:nvGrpSpPr>
        <p:grpSpPr bwMode="auto">
          <a:xfrm>
            <a:off x="8489950" y="4508501"/>
            <a:ext cx="622300" cy="244475"/>
            <a:chOff x="4334" y="1470"/>
            <a:chExt cx="246" cy="107"/>
          </a:xfrm>
        </p:grpSpPr>
        <p:sp>
          <p:nvSpPr>
            <p:cNvPr id="63902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03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904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905" name="Group 774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08" name="Freeform 7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9" name="Freeform 7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906" name="Line 777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907" name="Line 778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7" name="Group 779"/>
          <p:cNvGrpSpPr>
            <a:grpSpLocks/>
          </p:cNvGrpSpPr>
          <p:nvPr/>
        </p:nvGrpSpPr>
        <p:grpSpPr bwMode="auto">
          <a:xfrm>
            <a:off x="7766050" y="4851401"/>
            <a:ext cx="622300" cy="244475"/>
            <a:chOff x="4334" y="1470"/>
            <a:chExt cx="246" cy="107"/>
          </a:xfrm>
        </p:grpSpPr>
        <p:sp>
          <p:nvSpPr>
            <p:cNvPr id="63894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895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896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897" name="Group 783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900" name="Freeform 7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01" name="Freeform 7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898" name="Line 786"/>
            <p:cNvSpPr>
              <a:spLocks noChangeShapeType="1"/>
            </p:cNvSpPr>
            <p:nvPr/>
          </p:nvSpPr>
          <p:spPr bwMode="auto">
            <a:xfrm>
              <a:off x="4335" y="1503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99" name="Line 787"/>
            <p:cNvSpPr>
              <a:spLocks noChangeShapeType="1"/>
            </p:cNvSpPr>
            <p:nvPr/>
          </p:nvSpPr>
          <p:spPr bwMode="auto">
            <a:xfrm>
              <a:off x="4578" y="1505"/>
              <a:ext cx="0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8" name="Group 788"/>
          <p:cNvGrpSpPr>
            <a:grpSpLocks/>
          </p:cNvGrpSpPr>
          <p:nvPr/>
        </p:nvGrpSpPr>
        <p:grpSpPr bwMode="auto">
          <a:xfrm>
            <a:off x="7575551" y="3644900"/>
            <a:ext cx="390525" cy="171450"/>
            <a:chOff x="4334" y="1470"/>
            <a:chExt cx="246" cy="107"/>
          </a:xfrm>
        </p:grpSpPr>
        <p:sp>
          <p:nvSpPr>
            <p:cNvPr id="63886" name="Oval 407"/>
            <p:cNvSpPr>
              <a:spLocks noChangeArrowheads="1"/>
            </p:cNvSpPr>
            <p:nvPr/>
          </p:nvSpPr>
          <p:spPr bwMode="auto">
            <a:xfrm>
              <a:off x="4335" y="1517"/>
              <a:ext cx="244" cy="6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887" name="Rectangle 410"/>
            <p:cNvSpPr>
              <a:spLocks noChangeArrowheads="1"/>
            </p:cNvSpPr>
            <p:nvPr/>
          </p:nvSpPr>
          <p:spPr bwMode="auto">
            <a:xfrm>
              <a:off x="4335" y="1511"/>
              <a:ext cx="245" cy="37"/>
            </a:xfrm>
            <a:prstGeom prst="rect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888" name="Oval 411"/>
            <p:cNvSpPr>
              <a:spLocks noChangeArrowheads="1"/>
            </p:cNvSpPr>
            <p:nvPr/>
          </p:nvSpPr>
          <p:spPr bwMode="auto">
            <a:xfrm>
              <a:off x="4334" y="1470"/>
              <a:ext cx="244" cy="70"/>
            </a:xfrm>
            <a:prstGeom prst="ellipse">
              <a:avLst/>
            </a:prstGeom>
            <a:gradFill rotWithShape="1">
              <a:gsLst>
                <a:gs pos="0">
                  <a:schemeClr val="folHlink"/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889" name="Group 792"/>
            <p:cNvGrpSpPr>
              <a:grpSpLocks/>
            </p:cNvGrpSpPr>
            <p:nvPr/>
          </p:nvGrpSpPr>
          <p:grpSpPr bwMode="auto">
            <a:xfrm>
              <a:off x="4383" y="1488"/>
              <a:ext cx="138" cy="33"/>
              <a:chOff x="2468" y="1332"/>
              <a:chExt cx="310" cy="60"/>
            </a:xfrm>
          </p:grpSpPr>
          <p:sp>
            <p:nvSpPr>
              <p:cNvPr id="63892" name="Freeform 79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93" name="Freeform 79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12700" cmpd="sng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890" name="Line 795"/>
            <p:cNvSpPr>
              <a:spLocks noChangeShapeType="1"/>
            </p:cNvSpPr>
            <p:nvPr/>
          </p:nvSpPr>
          <p:spPr bwMode="auto">
            <a:xfrm>
              <a:off x="4335" y="1503"/>
              <a:ext cx="0" cy="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91" name="Line 796"/>
            <p:cNvSpPr>
              <a:spLocks noChangeShapeType="1"/>
            </p:cNvSpPr>
            <p:nvPr/>
          </p:nvSpPr>
          <p:spPr bwMode="auto">
            <a:xfrm>
              <a:off x="4578" y="1505"/>
              <a:ext cx="0" cy="4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39" name="Group 797"/>
          <p:cNvGrpSpPr>
            <a:grpSpLocks/>
          </p:cNvGrpSpPr>
          <p:nvPr/>
        </p:nvGrpSpPr>
        <p:grpSpPr bwMode="auto">
          <a:xfrm>
            <a:off x="8685214" y="5005389"/>
            <a:ext cx="446087" cy="422275"/>
            <a:chOff x="5072" y="3611"/>
            <a:chExt cx="459" cy="380"/>
          </a:xfrm>
        </p:grpSpPr>
        <p:grpSp>
          <p:nvGrpSpPr>
            <p:cNvPr id="63872" name="Group 798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63874" name="Freeform 799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5" name="Freeform 800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6" name="Freeform 801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7" name="Freeform 802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8" name="Freeform 803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9" name="Freeform 804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0" name="Freeform 805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1" name="Freeform 806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2" name="Freeform 807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3" name="Freeform 808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4" name="Freeform 809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85" name="Freeform 810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3873" name="Picture 811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40" name="Group 812"/>
          <p:cNvGrpSpPr>
            <a:grpSpLocks/>
          </p:cNvGrpSpPr>
          <p:nvPr/>
        </p:nvGrpSpPr>
        <p:grpSpPr bwMode="auto">
          <a:xfrm>
            <a:off x="7162801" y="3509964"/>
            <a:ext cx="398463" cy="358775"/>
            <a:chOff x="5072" y="3611"/>
            <a:chExt cx="459" cy="380"/>
          </a:xfrm>
        </p:grpSpPr>
        <p:grpSp>
          <p:nvGrpSpPr>
            <p:cNvPr id="63858" name="Group 813"/>
            <p:cNvGrpSpPr>
              <a:grpSpLocks/>
            </p:cNvGrpSpPr>
            <p:nvPr/>
          </p:nvGrpSpPr>
          <p:grpSpPr bwMode="auto">
            <a:xfrm>
              <a:off x="5144" y="3611"/>
              <a:ext cx="387" cy="99"/>
              <a:chOff x="5030" y="2639"/>
              <a:chExt cx="387" cy="99"/>
            </a:xfrm>
          </p:grpSpPr>
          <p:sp>
            <p:nvSpPr>
              <p:cNvPr id="63860" name="Freeform 814"/>
              <p:cNvSpPr>
                <a:spLocks/>
              </p:cNvSpPr>
              <p:nvPr/>
            </p:nvSpPr>
            <p:spPr bwMode="auto">
              <a:xfrm>
                <a:off x="5134" y="2657"/>
                <a:ext cx="69" cy="55"/>
              </a:xfrm>
              <a:custGeom>
                <a:avLst/>
                <a:gdLst>
                  <a:gd name="T0" fmla="*/ 0 w 199"/>
                  <a:gd name="T1" fmla="*/ 0 h 232"/>
                  <a:gd name="T2" fmla="*/ 0 w 199"/>
                  <a:gd name="T3" fmla="*/ 0 h 232"/>
                  <a:gd name="T4" fmla="*/ 0 w 199"/>
                  <a:gd name="T5" fmla="*/ 0 h 232"/>
                  <a:gd name="T6" fmla="*/ 0 w 199"/>
                  <a:gd name="T7" fmla="*/ 0 h 232"/>
                  <a:gd name="T8" fmla="*/ 0 w 199"/>
                  <a:gd name="T9" fmla="*/ 0 h 232"/>
                  <a:gd name="T10" fmla="*/ 0 w 199"/>
                  <a:gd name="T11" fmla="*/ 0 h 232"/>
                  <a:gd name="T12" fmla="*/ 0 w 199"/>
                  <a:gd name="T13" fmla="*/ 0 h 232"/>
                  <a:gd name="T14" fmla="*/ 0 w 199"/>
                  <a:gd name="T15" fmla="*/ 0 h 232"/>
                  <a:gd name="T16" fmla="*/ 0 w 199"/>
                  <a:gd name="T17" fmla="*/ 0 h 232"/>
                  <a:gd name="T18" fmla="*/ 0 w 199"/>
                  <a:gd name="T19" fmla="*/ 0 h 232"/>
                  <a:gd name="T20" fmla="*/ 0 w 199"/>
                  <a:gd name="T21" fmla="*/ 0 h 232"/>
                  <a:gd name="T22" fmla="*/ 0 w 199"/>
                  <a:gd name="T23" fmla="*/ 0 h 232"/>
                  <a:gd name="T24" fmla="*/ 0 w 199"/>
                  <a:gd name="T25" fmla="*/ 0 h 232"/>
                  <a:gd name="T26" fmla="*/ 0 w 199"/>
                  <a:gd name="T27" fmla="*/ 0 h 232"/>
                  <a:gd name="T28" fmla="*/ 0 w 199"/>
                  <a:gd name="T29" fmla="*/ 0 h 232"/>
                  <a:gd name="T30" fmla="*/ 0 w 199"/>
                  <a:gd name="T31" fmla="*/ 0 h 232"/>
                  <a:gd name="T32" fmla="*/ 0 w 199"/>
                  <a:gd name="T33" fmla="*/ 0 h 232"/>
                  <a:gd name="T34" fmla="*/ 0 w 199"/>
                  <a:gd name="T35" fmla="*/ 0 h 232"/>
                  <a:gd name="T36" fmla="*/ 0 w 199"/>
                  <a:gd name="T37" fmla="*/ 0 h 232"/>
                  <a:gd name="T38" fmla="*/ 0 w 199"/>
                  <a:gd name="T39" fmla="*/ 0 h 232"/>
                  <a:gd name="T40" fmla="*/ 0 w 199"/>
                  <a:gd name="T41" fmla="*/ 0 h 232"/>
                  <a:gd name="T42" fmla="*/ 0 w 199"/>
                  <a:gd name="T43" fmla="*/ 0 h 232"/>
                  <a:gd name="T44" fmla="*/ 0 w 199"/>
                  <a:gd name="T45" fmla="*/ 0 h 232"/>
                  <a:gd name="T46" fmla="*/ 0 w 199"/>
                  <a:gd name="T47" fmla="*/ 0 h 232"/>
                  <a:gd name="T48" fmla="*/ 0 w 199"/>
                  <a:gd name="T49" fmla="*/ 0 h 232"/>
                  <a:gd name="T50" fmla="*/ 0 w 199"/>
                  <a:gd name="T51" fmla="*/ 0 h 232"/>
                  <a:gd name="T52" fmla="*/ 0 w 199"/>
                  <a:gd name="T53" fmla="*/ 0 h 232"/>
                  <a:gd name="T54" fmla="*/ 0 w 199"/>
                  <a:gd name="T55" fmla="*/ 0 h 232"/>
                  <a:gd name="T56" fmla="*/ 0 w 199"/>
                  <a:gd name="T57" fmla="*/ 0 h 232"/>
                  <a:gd name="T58" fmla="*/ 0 w 199"/>
                  <a:gd name="T59" fmla="*/ 0 h 232"/>
                  <a:gd name="T60" fmla="*/ 0 w 199"/>
                  <a:gd name="T61" fmla="*/ 0 h 232"/>
                  <a:gd name="T62" fmla="*/ 0 w 199"/>
                  <a:gd name="T63" fmla="*/ 0 h 232"/>
                  <a:gd name="T64" fmla="*/ 0 w 199"/>
                  <a:gd name="T65" fmla="*/ 0 h 232"/>
                  <a:gd name="T66" fmla="*/ 0 w 199"/>
                  <a:gd name="T67" fmla="*/ 0 h 232"/>
                  <a:gd name="T68" fmla="*/ 0 w 199"/>
                  <a:gd name="T69" fmla="*/ 0 h 232"/>
                  <a:gd name="T70" fmla="*/ 0 w 199"/>
                  <a:gd name="T71" fmla="*/ 0 h 232"/>
                  <a:gd name="T72" fmla="*/ 0 w 199"/>
                  <a:gd name="T73" fmla="*/ 0 h 232"/>
                  <a:gd name="T74" fmla="*/ 0 w 199"/>
                  <a:gd name="T75" fmla="*/ 0 h 232"/>
                  <a:gd name="T76" fmla="*/ 0 w 199"/>
                  <a:gd name="T77" fmla="*/ 0 h 232"/>
                  <a:gd name="T78" fmla="*/ 0 w 199"/>
                  <a:gd name="T79" fmla="*/ 0 h 232"/>
                  <a:gd name="T80" fmla="*/ 0 w 199"/>
                  <a:gd name="T81" fmla="*/ 0 h 232"/>
                  <a:gd name="T82" fmla="*/ 0 w 199"/>
                  <a:gd name="T83" fmla="*/ 0 h 232"/>
                  <a:gd name="T84" fmla="*/ 0 w 199"/>
                  <a:gd name="T85" fmla="*/ 0 h 232"/>
                  <a:gd name="T86" fmla="*/ 0 w 199"/>
                  <a:gd name="T87" fmla="*/ 0 h 232"/>
                  <a:gd name="T88" fmla="*/ 0 w 199"/>
                  <a:gd name="T89" fmla="*/ 0 h 232"/>
                  <a:gd name="T90" fmla="*/ 0 w 199"/>
                  <a:gd name="T91" fmla="*/ 0 h 232"/>
                  <a:gd name="T92" fmla="*/ 0 w 199"/>
                  <a:gd name="T93" fmla="*/ 0 h 232"/>
                  <a:gd name="T94" fmla="*/ 0 w 199"/>
                  <a:gd name="T95" fmla="*/ 0 h 232"/>
                  <a:gd name="T96" fmla="*/ 0 w 199"/>
                  <a:gd name="T97" fmla="*/ 0 h 23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99"/>
                  <a:gd name="T148" fmla="*/ 0 h 232"/>
                  <a:gd name="T149" fmla="*/ 199 w 199"/>
                  <a:gd name="T150" fmla="*/ 232 h 23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99" h="232">
                    <a:moveTo>
                      <a:pt x="70" y="29"/>
                    </a:moveTo>
                    <a:lnTo>
                      <a:pt x="55" y="39"/>
                    </a:lnTo>
                    <a:lnTo>
                      <a:pt x="42" y="50"/>
                    </a:lnTo>
                    <a:lnTo>
                      <a:pt x="30" y="63"/>
                    </a:lnTo>
                    <a:lnTo>
                      <a:pt x="20" y="77"/>
                    </a:lnTo>
                    <a:lnTo>
                      <a:pt x="12" y="91"/>
                    </a:lnTo>
                    <a:lnTo>
                      <a:pt x="6" y="108"/>
                    </a:lnTo>
                    <a:lnTo>
                      <a:pt x="2" y="125"/>
                    </a:lnTo>
                    <a:lnTo>
                      <a:pt x="0" y="142"/>
                    </a:lnTo>
                    <a:lnTo>
                      <a:pt x="2" y="166"/>
                    </a:lnTo>
                    <a:lnTo>
                      <a:pt x="12" y="186"/>
                    </a:lnTo>
                    <a:lnTo>
                      <a:pt x="26" y="203"/>
                    </a:lnTo>
                    <a:lnTo>
                      <a:pt x="45" y="216"/>
                    </a:lnTo>
                    <a:lnTo>
                      <a:pt x="66" y="226"/>
                    </a:lnTo>
                    <a:lnTo>
                      <a:pt x="88" y="230"/>
                    </a:lnTo>
                    <a:lnTo>
                      <a:pt x="111" y="232"/>
                    </a:lnTo>
                    <a:lnTo>
                      <a:pt x="134" y="228"/>
                    </a:lnTo>
                    <a:lnTo>
                      <a:pt x="138" y="228"/>
                    </a:lnTo>
                    <a:lnTo>
                      <a:pt x="143" y="226"/>
                    </a:lnTo>
                    <a:lnTo>
                      <a:pt x="147" y="222"/>
                    </a:lnTo>
                    <a:lnTo>
                      <a:pt x="148" y="218"/>
                    </a:lnTo>
                    <a:lnTo>
                      <a:pt x="145" y="212"/>
                    </a:lnTo>
                    <a:lnTo>
                      <a:pt x="141" y="207"/>
                    </a:lnTo>
                    <a:lnTo>
                      <a:pt x="135" y="203"/>
                    </a:lnTo>
                    <a:lnTo>
                      <a:pt x="129" y="201"/>
                    </a:lnTo>
                    <a:lnTo>
                      <a:pt x="117" y="197"/>
                    </a:lnTo>
                    <a:lnTo>
                      <a:pt x="105" y="195"/>
                    </a:lnTo>
                    <a:lnTo>
                      <a:pt x="94" y="193"/>
                    </a:lnTo>
                    <a:lnTo>
                      <a:pt x="83" y="190"/>
                    </a:lnTo>
                    <a:lnTo>
                      <a:pt x="73" y="187"/>
                    </a:lnTo>
                    <a:lnTo>
                      <a:pt x="62" y="182"/>
                    </a:lnTo>
                    <a:lnTo>
                      <a:pt x="53" y="176"/>
                    </a:lnTo>
                    <a:lnTo>
                      <a:pt x="43" y="167"/>
                    </a:lnTo>
                    <a:lnTo>
                      <a:pt x="40" y="128"/>
                    </a:lnTo>
                    <a:lnTo>
                      <a:pt x="49" y="96"/>
                    </a:lnTo>
                    <a:lnTo>
                      <a:pt x="68" y="71"/>
                    </a:lnTo>
                    <a:lnTo>
                      <a:pt x="94" y="50"/>
                    </a:lnTo>
                    <a:lnTo>
                      <a:pt x="122" y="34"/>
                    </a:lnTo>
                    <a:lnTo>
                      <a:pt x="151" y="21"/>
                    </a:lnTo>
                    <a:lnTo>
                      <a:pt x="178" y="12"/>
                    </a:lnTo>
                    <a:lnTo>
                      <a:pt x="199" y="4"/>
                    </a:lnTo>
                    <a:lnTo>
                      <a:pt x="186" y="1"/>
                    </a:lnTo>
                    <a:lnTo>
                      <a:pt x="172" y="0"/>
                    </a:lnTo>
                    <a:lnTo>
                      <a:pt x="156" y="2"/>
                    </a:lnTo>
                    <a:lnTo>
                      <a:pt x="138" y="4"/>
                    </a:lnTo>
                    <a:lnTo>
                      <a:pt x="121" y="10"/>
                    </a:lnTo>
                    <a:lnTo>
                      <a:pt x="103" y="16"/>
                    </a:lnTo>
                    <a:lnTo>
                      <a:pt x="86" y="23"/>
                    </a:lnTo>
                    <a:lnTo>
                      <a:pt x="70" y="2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1" name="Freeform 815"/>
              <p:cNvSpPr>
                <a:spLocks/>
              </p:cNvSpPr>
              <p:nvPr/>
            </p:nvSpPr>
            <p:spPr bwMode="auto">
              <a:xfrm>
                <a:off x="5252" y="2656"/>
                <a:ext cx="47" cy="42"/>
              </a:xfrm>
              <a:custGeom>
                <a:avLst/>
                <a:gdLst>
                  <a:gd name="T0" fmla="*/ 0 w 128"/>
                  <a:gd name="T1" fmla="*/ 0 h 180"/>
                  <a:gd name="T2" fmla="*/ 0 w 128"/>
                  <a:gd name="T3" fmla="*/ 0 h 180"/>
                  <a:gd name="T4" fmla="*/ 0 w 128"/>
                  <a:gd name="T5" fmla="*/ 0 h 180"/>
                  <a:gd name="T6" fmla="*/ 0 w 128"/>
                  <a:gd name="T7" fmla="*/ 0 h 180"/>
                  <a:gd name="T8" fmla="*/ 0 w 128"/>
                  <a:gd name="T9" fmla="*/ 0 h 180"/>
                  <a:gd name="T10" fmla="*/ 0 w 128"/>
                  <a:gd name="T11" fmla="*/ 0 h 180"/>
                  <a:gd name="T12" fmla="*/ 0 w 128"/>
                  <a:gd name="T13" fmla="*/ 0 h 180"/>
                  <a:gd name="T14" fmla="*/ 0 w 128"/>
                  <a:gd name="T15" fmla="*/ 0 h 180"/>
                  <a:gd name="T16" fmla="*/ 0 w 128"/>
                  <a:gd name="T17" fmla="*/ 0 h 180"/>
                  <a:gd name="T18" fmla="*/ 0 w 128"/>
                  <a:gd name="T19" fmla="*/ 0 h 180"/>
                  <a:gd name="T20" fmla="*/ 0 w 128"/>
                  <a:gd name="T21" fmla="*/ 0 h 180"/>
                  <a:gd name="T22" fmla="*/ 0 w 128"/>
                  <a:gd name="T23" fmla="*/ 0 h 180"/>
                  <a:gd name="T24" fmla="*/ 0 w 128"/>
                  <a:gd name="T25" fmla="*/ 0 h 180"/>
                  <a:gd name="T26" fmla="*/ 0 w 128"/>
                  <a:gd name="T27" fmla="*/ 0 h 180"/>
                  <a:gd name="T28" fmla="*/ 0 w 128"/>
                  <a:gd name="T29" fmla="*/ 0 h 180"/>
                  <a:gd name="T30" fmla="*/ 0 w 128"/>
                  <a:gd name="T31" fmla="*/ 0 h 180"/>
                  <a:gd name="T32" fmla="*/ 0 w 128"/>
                  <a:gd name="T33" fmla="*/ 0 h 180"/>
                  <a:gd name="T34" fmla="*/ 0 w 128"/>
                  <a:gd name="T35" fmla="*/ 0 h 180"/>
                  <a:gd name="T36" fmla="*/ 0 w 128"/>
                  <a:gd name="T37" fmla="*/ 0 h 180"/>
                  <a:gd name="T38" fmla="*/ 0 w 128"/>
                  <a:gd name="T39" fmla="*/ 0 h 180"/>
                  <a:gd name="T40" fmla="*/ 0 w 128"/>
                  <a:gd name="T41" fmla="*/ 0 h 180"/>
                  <a:gd name="T42" fmla="*/ 0 w 128"/>
                  <a:gd name="T43" fmla="*/ 0 h 180"/>
                  <a:gd name="T44" fmla="*/ 0 w 128"/>
                  <a:gd name="T45" fmla="*/ 0 h 180"/>
                  <a:gd name="T46" fmla="*/ 0 w 128"/>
                  <a:gd name="T47" fmla="*/ 0 h 180"/>
                  <a:gd name="T48" fmla="*/ 0 w 128"/>
                  <a:gd name="T49" fmla="*/ 0 h 180"/>
                  <a:gd name="T50" fmla="*/ 0 w 128"/>
                  <a:gd name="T51" fmla="*/ 0 h 180"/>
                  <a:gd name="T52" fmla="*/ 0 w 128"/>
                  <a:gd name="T53" fmla="*/ 0 h 180"/>
                  <a:gd name="T54" fmla="*/ 0 w 128"/>
                  <a:gd name="T55" fmla="*/ 0 h 180"/>
                  <a:gd name="T56" fmla="*/ 0 w 128"/>
                  <a:gd name="T57" fmla="*/ 0 h 180"/>
                  <a:gd name="T58" fmla="*/ 0 w 128"/>
                  <a:gd name="T59" fmla="*/ 0 h 180"/>
                  <a:gd name="T60" fmla="*/ 0 w 128"/>
                  <a:gd name="T61" fmla="*/ 0 h 180"/>
                  <a:gd name="T62" fmla="*/ 0 w 128"/>
                  <a:gd name="T63" fmla="*/ 0 h 180"/>
                  <a:gd name="T64" fmla="*/ 0 w 128"/>
                  <a:gd name="T65" fmla="*/ 0 h 180"/>
                  <a:gd name="T66" fmla="*/ 0 w 128"/>
                  <a:gd name="T67" fmla="*/ 0 h 180"/>
                  <a:gd name="T68" fmla="*/ 0 w 128"/>
                  <a:gd name="T69" fmla="*/ 0 h 180"/>
                  <a:gd name="T70" fmla="*/ 0 w 128"/>
                  <a:gd name="T71" fmla="*/ 0 h 180"/>
                  <a:gd name="T72" fmla="*/ 0 w 128"/>
                  <a:gd name="T73" fmla="*/ 0 h 180"/>
                  <a:gd name="T74" fmla="*/ 0 w 128"/>
                  <a:gd name="T75" fmla="*/ 0 h 180"/>
                  <a:gd name="T76" fmla="*/ 0 w 128"/>
                  <a:gd name="T77" fmla="*/ 0 h 180"/>
                  <a:gd name="T78" fmla="*/ 0 w 128"/>
                  <a:gd name="T79" fmla="*/ 0 h 180"/>
                  <a:gd name="T80" fmla="*/ 0 w 128"/>
                  <a:gd name="T81" fmla="*/ 0 h 18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0"/>
                  <a:gd name="T125" fmla="*/ 128 w 128"/>
                  <a:gd name="T126" fmla="*/ 180 h 18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0">
                    <a:moveTo>
                      <a:pt x="108" y="59"/>
                    </a:moveTo>
                    <a:lnTo>
                      <a:pt x="113" y="77"/>
                    </a:lnTo>
                    <a:lnTo>
                      <a:pt x="111" y="94"/>
                    </a:lnTo>
                    <a:lnTo>
                      <a:pt x="103" y="108"/>
                    </a:lnTo>
                    <a:lnTo>
                      <a:pt x="91" y="121"/>
                    </a:lnTo>
                    <a:lnTo>
                      <a:pt x="77" y="132"/>
                    </a:lnTo>
                    <a:lnTo>
                      <a:pt x="61" y="144"/>
                    </a:lnTo>
                    <a:lnTo>
                      <a:pt x="45" y="154"/>
                    </a:lnTo>
                    <a:lnTo>
                      <a:pt x="30" y="164"/>
                    </a:lnTo>
                    <a:lnTo>
                      <a:pt x="28" y="168"/>
                    </a:lnTo>
                    <a:lnTo>
                      <a:pt x="27" y="170"/>
                    </a:lnTo>
                    <a:lnTo>
                      <a:pt x="27" y="174"/>
                    </a:lnTo>
                    <a:lnTo>
                      <a:pt x="28" y="177"/>
                    </a:lnTo>
                    <a:lnTo>
                      <a:pt x="32" y="179"/>
                    </a:lnTo>
                    <a:lnTo>
                      <a:pt x="35" y="180"/>
                    </a:lnTo>
                    <a:lnTo>
                      <a:pt x="37" y="180"/>
                    </a:lnTo>
                    <a:lnTo>
                      <a:pt x="41" y="179"/>
                    </a:lnTo>
                    <a:lnTo>
                      <a:pt x="60" y="169"/>
                    </a:lnTo>
                    <a:lnTo>
                      <a:pt x="77" y="158"/>
                    </a:lnTo>
                    <a:lnTo>
                      <a:pt x="94" y="145"/>
                    </a:lnTo>
                    <a:lnTo>
                      <a:pt x="109" y="130"/>
                    </a:lnTo>
                    <a:lnTo>
                      <a:pt x="120" y="114"/>
                    </a:lnTo>
                    <a:lnTo>
                      <a:pt x="127" y="95"/>
                    </a:lnTo>
                    <a:lnTo>
                      <a:pt x="128" y="76"/>
                    </a:lnTo>
                    <a:lnTo>
                      <a:pt x="123" y="55"/>
                    </a:lnTo>
                    <a:lnTo>
                      <a:pt x="113" y="39"/>
                    </a:lnTo>
                    <a:lnTo>
                      <a:pt x="97" y="25"/>
                    </a:lnTo>
                    <a:lnTo>
                      <a:pt x="79" y="15"/>
                    </a:lnTo>
                    <a:lnTo>
                      <a:pt x="57" y="7"/>
                    </a:lnTo>
                    <a:lnTo>
                      <a:pt x="36" y="2"/>
                    </a:lnTo>
                    <a:lnTo>
                      <a:pt x="19" y="0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14" y="9"/>
                    </a:lnTo>
                    <a:lnTo>
                      <a:pt x="29" y="14"/>
                    </a:lnTo>
                    <a:lnTo>
                      <a:pt x="46" y="19"/>
                    </a:lnTo>
                    <a:lnTo>
                      <a:pt x="61" y="23"/>
                    </a:lnTo>
                    <a:lnTo>
                      <a:pt x="76" y="29"/>
                    </a:lnTo>
                    <a:lnTo>
                      <a:pt x="89" y="37"/>
                    </a:lnTo>
                    <a:lnTo>
                      <a:pt x="100" y="46"/>
                    </a:lnTo>
                    <a:lnTo>
                      <a:pt x="108" y="5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2" name="Freeform 816"/>
              <p:cNvSpPr>
                <a:spLocks/>
              </p:cNvSpPr>
              <p:nvPr/>
            </p:nvSpPr>
            <p:spPr bwMode="auto">
              <a:xfrm>
                <a:off x="5089" y="2646"/>
                <a:ext cx="114" cy="88"/>
              </a:xfrm>
              <a:custGeom>
                <a:avLst/>
                <a:gdLst>
                  <a:gd name="T0" fmla="*/ 0 w 322"/>
                  <a:gd name="T1" fmla="*/ 0 h 378"/>
                  <a:gd name="T2" fmla="*/ 0 w 322"/>
                  <a:gd name="T3" fmla="*/ 0 h 378"/>
                  <a:gd name="T4" fmla="*/ 0 w 322"/>
                  <a:gd name="T5" fmla="*/ 0 h 378"/>
                  <a:gd name="T6" fmla="*/ 0 w 322"/>
                  <a:gd name="T7" fmla="*/ 0 h 378"/>
                  <a:gd name="T8" fmla="*/ 0 w 322"/>
                  <a:gd name="T9" fmla="*/ 0 h 378"/>
                  <a:gd name="T10" fmla="*/ 0 w 322"/>
                  <a:gd name="T11" fmla="*/ 0 h 378"/>
                  <a:gd name="T12" fmla="*/ 0 w 322"/>
                  <a:gd name="T13" fmla="*/ 0 h 378"/>
                  <a:gd name="T14" fmla="*/ 0 w 322"/>
                  <a:gd name="T15" fmla="*/ 0 h 378"/>
                  <a:gd name="T16" fmla="*/ 0 w 322"/>
                  <a:gd name="T17" fmla="*/ 0 h 378"/>
                  <a:gd name="T18" fmla="*/ 0 w 322"/>
                  <a:gd name="T19" fmla="*/ 0 h 378"/>
                  <a:gd name="T20" fmla="*/ 0 w 322"/>
                  <a:gd name="T21" fmla="*/ 0 h 378"/>
                  <a:gd name="T22" fmla="*/ 0 w 322"/>
                  <a:gd name="T23" fmla="*/ 0 h 378"/>
                  <a:gd name="T24" fmla="*/ 0 w 322"/>
                  <a:gd name="T25" fmla="*/ 0 h 378"/>
                  <a:gd name="T26" fmla="*/ 0 w 322"/>
                  <a:gd name="T27" fmla="*/ 0 h 378"/>
                  <a:gd name="T28" fmla="*/ 0 w 322"/>
                  <a:gd name="T29" fmla="*/ 0 h 378"/>
                  <a:gd name="T30" fmla="*/ 0 w 322"/>
                  <a:gd name="T31" fmla="*/ 0 h 378"/>
                  <a:gd name="T32" fmla="*/ 0 w 322"/>
                  <a:gd name="T33" fmla="*/ 0 h 378"/>
                  <a:gd name="T34" fmla="*/ 0 w 322"/>
                  <a:gd name="T35" fmla="*/ 0 h 378"/>
                  <a:gd name="T36" fmla="*/ 0 w 322"/>
                  <a:gd name="T37" fmla="*/ 0 h 378"/>
                  <a:gd name="T38" fmla="*/ 0 w 322"/>
                  <a:gd name="T39" fmla="*/ 0 h 378"/>
                  <a:gd name="T40" fmla="*/ 0 w 322"/>
                  <a:gd name="T41" fmla="*/ 0 h 378"/>
                  <a:gd name="T42" fmla="*/ 0 w 322"/>
                  <a:gd name="T43" fmla="*/ 0 h 378"/>
                  <a:gd name="T44" fmla="*/ 0 w 322"/>
                  <a:gd name="T45" fmla="*/ 0 h 378"/>
                  <a:gd name="T46" fmla="*/ 0 w 322"/>
                  <a:gd name="T47" fmla="*/ 0 h 378"/>
                  <a:gd name="T48" fmla="*/ 0 w 322"/>
                  <a:gd name="T49" fmla="*/ 0 h 378"/>
                  <a:gd name="T50" fmla="*/ 0 w 322"/>
                  <a:gd name="T51" fmla="*/ 0 h 378"/>
                  <a:gd name="T52" fmla="*/ 0 w 322"/>
                  <a:gd name="T53" fmla="*/ 0 h 378"/>
                  <a:gd name="T54" fmla="*/ 0 w 322"/>
                  <a:gd name="T55" fmla="*/ 0 h 378"/>
                  <a:gd name="T56" fmla="*/ 0 w 322"/>
                  <a:gd name="T57" fmla="*/ 0 h 378"/>
                  <a:gd name="T58" fmla="*/ 0 w 322"/>
                  <a:gd name="T59" fmla="*/ 0 h 378"/>
                  <a:gd name="T60" fmla="*/ 0 w 322"/>
                  <a:gd name="T61" fmla="*/ 0 h 378"/>
                  <a:gd name="T62" fmla="*/ 0 w 322"/>
                  <a:gd name="T63" fmla="*/ 0 h 378"/>
                  <a:gd name="T64" fmla="*/ 0 w 322"/>
                  <a:gd name="T65" fmla="*/ 0 h 378"/>
                  <a:gd name="T66" fmla="*/ 0 w 322"/>
                  <a:gd name="T67" fmla="*/ 0 h 378"/>
                  <a:gd name="T68" fmla="*/ 0 w 322"/>
                  <a:gd name="T69" fmla="*/ 0 h 378"/>
                  <a:gd name="T70" fmla="*/ 0 w 322"/>
                  <a:gd name="T71" fmla="*/ 0 h 378"/>
                  <a:gd name="T72" fmla="*/ 0 w 322"/>
                  <a:gd name="T73" fmla="*/ 0 h 378"/>
                  <a:gd name="T74" fmla="*/ 0 w 322"/>
                  <a:gd name="T75" fmla="*/ 0 h 378"/>
                  <a:gd name="T76" fmla="*/ 0 w 322"/>
                  <a:gd name="T77" fmla="*/ 0 h 378"/>
                  <a:gd name="T78" fmla="*/ 0 w 322"/>
                  <a:gd name="T79" fmla="*/ 0 h 378"/>
                  <a:gd name="T80" fmla="*/ 0 w 322"/>
                  <a:gd name="T81" fmla="*/ 0 h 378"/>
                  <a:gd name="T82" fmla="*/ 0 w 322"/>
                  <a:gd name="T83" fmla="*/ 0 h 378"/>
                  <a:gd name="T84" fmla="*/ 0 w 322"/>
                  <a:gd name="T85" fmla="*/ 0 h 378"/>
                  <a:gd name="T86" fmla="*/ 0 w 322"/>
                  <a:gd name="T87" fmla="*/ 0 h 37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2"/>
                  <a:gd name="T133" fmla="*/ 0 h 378"/>
                  <a:gd name="T134" fmla="*/ 322 w 322"/>
                  <a:gd name="T135" fmla="*/ 378 h 37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2" h="378">
                    <a:moveTo>
                      <a:pt x="125" y="49"/>
                    </a:moveTo>
                    <a:lnTo>
                      <a:pt x="100" y="70"/>
                    </a:lnTo>
                    <a:lnTo>
                      <a:pt x="76" y="90"/>
                    </a:lnTo>
                    <a:lnTo>
                      <a:pt x="53" y="115"/>
                    </a:lnTo>
                    <a:lnTo>
                      <a:pt x="34" y="140"/>
                    </a:lnTo>
                    <a:lnTo>
                      <a:pt x="17" y="166"/>
                    </a:lnTo>
                    <a:lnTo>
                      <a:pt x="5" y="195"/>
                    </a:lnTo>
                    <a:lnTo>
                      <a:pt x="0" y="226"/>
                    </a:lnTo>
                    <a:lnTo>
                      <a:pt x="1" y="258"/>
                    </a:lnTo>
                    <a:lnTo>
                      <a:pt x="3" y="266"/>
                    </a:lnTo>
                    <a:lnTo>
                      <a:pt x="5" y="275"/>
                    </a:lnTo>
                    <a:lnTo>
                      <a:pt x="9" y="282"/>
                    </a:lnTo>
                    <a:lnTo>
                      <a:pt x="14" y="290"/>
                    </a:lnTo>
                    <a:lnTo>
                      <a:pt x="19" y="297"/>
                    </a:lnTo>
                    <a:lnTo>
                      <a:pt x="26" y="304"/>
                    </a:lnTo>
                    <a:lnTo>
                      <a:pt x="32" y="310"/>
                    </a:lnTo>
                    <a:lnTo>
                      <a:pt x="41" y="314"/>
                    </a:lnTo>
                    <a:lnTo>
                      <a:pt x="56" y="324"/>
                    </a:lnTo>
                    <a:lnTo>
                      <a:pt x="71" y="332"/>
                    </a:lnTo>
                    <a:lnTo>
                      <a:pt x="86" y="338"/>
                    </a:lnTo>
                    <a:lnTo>
                      <a:pt x="103" y="344"/>
                    </a:lnTo>
                    <a:lnTo>
                      <a:pt x="119" y="350"/>
                    </a:lnTo>
                    <a:lnTo>
                      <a:pt x="136" y="355"/>
                    </a:lnTo>
                    <a:lnTo>
                      <a:pt x="152" y="359"/>
                    </a:lnTo>
                    <a:lnTo>
                      <a:pt x="168" y="363"/>
                    </a:lnTo>
                    <a:lnTo>
                      <a:pt x="186" y="366"/>
                    </a:lnTo>
                    <a:lnTo>
                      <a:pt x="202" y="368"/>
                    </a:lnTo>
                    <a:lnTo>
                      <a:pt x="220" y="371"/>
                    </a:lnTo>
                    <a:lnTo>
                      <a:pt x="238" y="373"/>
                    </a:lnTo>
                    <a:lnTo>
                      <a:pt x="254" y="374"/>
                    </a:lnTo>
                    <a:lnTo>
                      <a:pt x="272" y="375"/>
                    </a:lnTo>
                    <a:lnTo>
                      <a:pt x="289" y="376"/>
                    </a:lnTo>
                    <a:lnTo>
                      <a:pt x="306" y="378"/>
                    </a:lnTo>
                    <a:lnTo>
                      <a:pt x="311" y="378"/>
                    </a:lnTo>
                    <a:lnTo>
                      <a:pt x="316" y="375"/>
                    </a:lnTo>
                    <a:lnTo>
                      <a:pt x="320" y="371"/>
                    </a:lnTo>
                    <a:lnTo>
                      <a:pt x="322" y="366"/>
                    </a:lnTo>
                    <a:lnTo>
                      <a:pt x="322" y="360"/>
                    </a:lnTo>
                    <a:lnTo>
                      <a:pt x="320" y="356"/>
                    </a:lnTo>
                    <a:lnTo>
                      <a:pt x="315" y="352"/>
                    </a:lnTo>
                    <a:lnTo>
                      <a:pt x="309" y="350"/>
                    </a:lnTo>
                    <a:lnTo>
                      <a:pt x="294" y="347"/>
                    </a:lnTo>
                    <a:lnTo>
                      <a:pt x="279" y="344"/>
                    </a:lnTo>
                    <a:lnTo>
                      <a:pt x="263" y="341"/>
                    </a:lnTo>
                    <a:lnTo>
                      <a:pt x="247" y="338"/>
                    </a:lnTo>
                    <a:lnTo>
                      <a:pt x="232" y="336"/>
                    </a:lnTo>
                    <a:lnTo>
                      <a:pt x="216" y="334"/>
                    </a:lnTo>
                    <a:lnTo>
                      <a:pt x="200" y="332"/>
                    </a:lnTo>
                    <a:lnTo>
                      <a:pt x="185" y="328"/>
                    </a:lnTo>
                    <a:lnTo>
                      <a:pt x="170" y="326"/>
                    </a:lnTo>
                    <a:lnTo>
                      <a:pt x="154" y="322"/>
                    </a:lnTo>
                    <a:lnTo>
                      <a:pt x="139" y="318"/>
                    </a:lnTo>
                    <a:lnTo>
                      <a:pt x="124" y="314"/>
                    </a:lnTo>
                    <a:lnTo>
                      <a:pt x="110" y="309"/>
                    </a:lnTo>
                    <a:lnTo>
                      <a:pt x="94" y="303"/>
                    </a:lnTo>
                    <a:lnTo>
                      <a:pt x="80" y="297"/>
                    </a:lnTo>
                    <a:lnTo>
                      <a:pt x="66" y="289"/>
                    </a:lnTo>
                    <a:lnTo>
                      <a:pt x="55" y="281"/>
                    </a:lnTo>
                    <a:lnTo>
                      <a:pt x="45" y="271"/>
                    </a:lnTo>
                    <a:lnTo>
                      <a:pt x="38" y="259"/>
                    </a:lnTo>
                    <a:lnTo>
                      <a:pt x="35" y="245"/>
                    </a:lnTo>
                    <a:lnTo>
                      <a:pt x="34" y="232"/>
                    </a:lnTo>
                    <a:lnTo>
                      <a:pt x="35" y="216"/>
                    </a:lnTo>
                    <a:lnTo>
                      <a:pt x="38" y="200"/>
                    </a:lnTo>
                    <a:lnTo>
                      <a:pt x="43" y="187"/>
                    </a:lnTo>
                    <a:lnTo>
                      <a:pt x="51" y="170"/>
                    </a:lnTo>
                    <a:lnTo>
                      <a:pt x="60" y="152"/>
                    </a:lnTo>
                    <a:lnTo>
                      <a:pt x="71" y="137"/>
                    </a:lnTo>
                    <a:lnTo>
                      <a:pt x="83" y="124"/>
                    </a:lnTo>
                    <a:lnTo>
                      <a:pt x="94" y="110"/>
                    </a:lnTo>
                    <a:lnTo>
                      <a:pt x="107" y="96"/>
                    </a:lnTo>
                    <a:lnTo>
                      <a:pt x="123" y="82"/>
                    </a:lnTo>
                    <a:lnTo>
                      <a:pt x="138" y="69"/>
                    </a:lnTo>
                    <a:lnTo>
                      <a:pt x="153" y="57"/>
                    </a:lnTo>
                    <a:lnTo>
                      <a:pt x="173" y="47"/>
                    </a:lnTo>
                    <a:lnTo>
                      <a:pt x="195" y="38"/>
                    </a:lnTo>
                    <a:lnTo>
                      <a:pt x="218" y="28"/>
                    </a:lnTo>
                    <a:lnTo>
                      <a:pt x="238" y="20"/>
                    </a:lnTo>
                    <a:lnTo>
                      <a:pt x="254" y="13"/>
                    </a:lnTo>
                    <a:lnTo>
                      <a:pt x="264" y="7"/>
                    </a:lnTo>
                    <a:lnTo>
                      <a:pt x="268" y="2"/>
                    </a:lnTo>
                    <a:lnTo>
                      <a:pt x="256" y="0"/>
                    </a:lnTo>
                    <a:lnTo>
                      <a:pt x="240" y="1"/>
                    </a:lnTo>
                    <a:lnTo>
                      <a:pt x="221" y="4"/>
                    </a:lnTo>
                    <a:lnTo>
                      <a:pt x="201" y="10"/>
                    </a:lnTo>
                    <a:lnTo>
                      <a:pt x="180" y="18"/>
                    </a:lnTo>
                    <a:lnTo>
                      <a:pt x="160" y="27"/>
                    </a:lnTo>
                    <a:lnTo>
                      <a:pt x="141" y="38"/>
                    </a:lnTo>
                    <a:lnTo>
                      <a:pt x="125" y="49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3" name="Freeform 817"/>
              <p:cNvSpPr>
                <a:spLocks/>
              </p:cNvSpPr>
              <p:nvPr/>
            </p:nvSpPr>
            <p:spPr bwMode="auto">
              <a:xfrm>
                <a:off x="5250" y="2643"/>
                <a:ext cx="99" cy="59"/>
              </a:xfrm>
              <a:custGeom>
                <a:avLst/>
                <a:gdLst>
                  <a:gd name="T0" fmla="*/ 0 w 283"/>
                  <a:gd name="T1" fmla="*/ 0 h 252"/>
                  <a:gd name="T2" fmla="*/ 0 w 283"/>
                  <a:gd name="T3" fmla="*/ 0 h 252"/>
                  <a:gd name="T4" fmla="*/ 0 w 283"/>
                  <a:gd name="T5" fmla="*/ 0 h 252"/>
                  <a:gd name="T6" fmla="*/ 0 w 283"/>
                  <a:gd name="T7" fmla="*/ 0 h 252"/>
                  <a:gd name="T8" fmla="*/ 0 w 283"/>
                  <a:gd name="T9" fmla="*/ 0 h 252"/>
                  <a:gd name="T10" fmla="*/ 0 w 283"/>
                  <a:gd name="T11" fmla="*/ 0 h 252"/>
                  <a:gd name="T12" fmla="*/ 0 w 283"/>
                  <a:gd name="T13" fmla="*/ 0 h 252"/>
                  <a:gd name="T14" fmla="*/ 0 w 283"/>
                  <a:gd name="T15" fmla="*/ 0 h 252"/>
                  <a:gd name="T16" fmla="*/ 0 w 283"/>
                  <a:gd name="T17" fmla="*/ 0 h 252"/>
                  <a:gd name="T18" fmla="*/ 0 w 283"/>
                  <a:gd name="T19" fmla="*/ 0 h 252"/>
                  <a:gd name="T20" fmla="*/ 0 w 283"/>
                  <a:gd name="T21" fmla="*/ 0 h 252"/>
                  <a:gd name="T22" fmla="*/ 0 w 283"/>
                  <a:gd name="T23" fmla="*/ 0 h 252"/>
                  <a:gd name="T24" fmla="*/ 0 w 283"/>
                  <a:gd name="T25" fmla="*/ 0 h 252"/>
                  <a:gd name="T26" fmla="*/ 0 w 283"/>
                  <a:gd name="T27" fmla="*/ 0 h 252"/>
                  <a:gd name="T28" fmla="*/ 0 w 283"/>
                  <a:gd name="T29" fmla="*/ 0 h 252"/>
                  <a:gd name="T30" fmla="*/ 0 w 283"/>
                  <a:gd name="T31" fmla="*/ 0 h 252"/>
                  <a:gd name="T32" fmla="*/ 0 w 283"/>
                  <a:gd name="T33" fmla="*/ 0 h 252"/>
                  <a:gd name="T34" fmla="*/ 0 w 283"/>
                  <a:gd name="T35" fmla="*/ 0 h 252"/>
                  <a:gd name="T36" fmla="*/ 0 w 283"/>
                  <a:gd name="T37" fmla="*/ 0 h 252"/>
                  <a:gd name="T38" fmla="*/ 0 w 283"/>
                  <a:gd name="T39" fmla="*/ 0 h 252"/>
                  <a:gd name="T40" fmla="*/ 0 w 283"/>
                  <a:gd name="T41" fmla="*/ 0 h 252"/>
                  <a:gd name="T42" fmla="*/ 0 w 283"/>
                  <a:gd name="T43" fmla="*/ 0 h 252"/>
                  <a:gd name="T44" fmla="*/ 0 w 283"/>
                  <a:gd name="T45" fmla="*/ 0 h 252"/>
                  <a:gd name="T46" fmla="*/ 0 w 283"/>
                  <a:gd name="T47" fmla="*/ 0 h 252"/>
                  <a:gd name="T48" fmla="*/ 0 w 283"/>
                  <a:gd name="T49" fmla="*/ 0 h 252"/>
                  <a:gd name="T50" fmla="*/ 0 w 283"/>
                  <a:gd name="T51" fmla="*/ 0 h 252"/>
                  <a:gd name="T52" fmla="*/ 0 w 283"/>
                  <a:gd name="T53" fmla="*/ 0 h 252"/>
                  <a:gd name="T54" fmla="*/ 0 w 283"/>
                  <a:gd name="T55" fmla="*/ 0 h 252"/>
                  <a:gd name="T56" fmla="*/ 0 w 283"/>
                  <a:gd name="T57" fmla="*/ 0 h 252"/>
                  <a:gd name="T58" fmla="*/ 0 w 283"/>
                  <a:gd name="T59" fmla="*/ 0 h 252"/>
                  <a:gd name="T60" fmla="*/ 0 w 283"/>
                  <a:gd name="T61" fmla="*/ 0 h 252"/>
                  <a:gd name="T62" fmla="*/ 0 w 283"/>
                  <a:gd name="T63" fmla="*/ 0 h 252"/>
                  <a:gd name="T64" fmla="*/ 0 w 283"/>
                  <a:gd name="T65" fmla="*/ 0 h 252"/>
                  <a:gd name="T66" fmla="*/ 0 w 283"/>
                  <a:gd name="T67" fmla="*/ 0 h 252"/>
                  <a:gd name="T68" fmla="*/ 0 w 283"/>
                  <a:gd name="T69" fmla="*/ 0 h 252"/>
                  <a:gd name="T70" fmla="*/ 0 w 283"/>
                  <a:gd name="T71" fmla="*/ 0 h 252"/>
                  <a:gd name="T72" fmla="*/ 0 w 283"/>
                  <a:gd name="T73" fmla="*/ 0 h 252"/>
                  <a:gd name="T74" fmla="*/ 0 w 283"/>
                  <a:gd name="T75" fmla="*/ 0 h 252"/>
                  <a:gd name="T76" fmla="*/ 0 w 283"/>
                  <a:gd name="T77" fmla="*/ 0 h 252"/>
                  <a:gd name="T78" fmla="*/ 0 w 283"/>
                  <a:gd name="T79" fmla="*/ 0 h 252"/>
                  <a:gd name="T80" fmla="*/ 0 w 283"/>
                  <a:gd name="T81" fmla="*/ 0 h 252"/>
                  <a:gd name="T82" fmla="*/ 0 w 283"/>
                  <a:gd name="T83" fmla="*/ 0 h 252"/>
                  <a:gd name="T84" fmla="*/ 0 w 283"/>
                  <a:gd name="T85" fmla="*/ 0 h 252"/>
                  <a:gd name="T86" fmla="*/ 0 w 283"/>
                  <a:gd name="T87" fmla="*/ 0 h 252"/>
                  <a:gd name="T88" fmla="*/ 0 w 283"/>
                  <a:gd name="T89" fmla="*/ 0 h 252"/>
                  <a:gd name="T90" fmla="*/ 0 w 283"/>
                  <a:gd name="T91" fmla="*/ 0 h 252"/>
                  <a:gd name="T92" fmla="*/ 0 w 283"/>
                  <a:gd name="T93" fmla="*/ 0 h 252"/>
                  <a:gd name="T94" fmla="*/ 0 w 283"/>
                  <a:gd name="T95" fmla="*/ 0 h 252"/>
                  <a:gd name="T96" fmla="*/ 0 w 283"/>
                  <a:gd name="T97" fmla="*/ 0 h 252"/>
                  <a:gd name="T98" fmla="*/ 0 w 283"/>
                  <a:gd name="T99" fmla="*/ 0 h 252"/>
                  <a:gd name="T100" fmla="*/ 0 w 283"/>
                  <a:gd name="T101" fmla="*/ 0 h 252"/>
                  <a:gd name="T102" fmla="*/ 0 w 283"/>
                  <a:gd name="T103" fmla="*/ 0 h 252"/>
                  <a:gd name="T104" fmla="*/ 0 w 283"/>
                  <a:gd name="T105" fmla="*/ 0 h 252"/>
                  <a:gd name="T106" fmla="*/ 0 w 283"/>
                  <a:gd name="T107" fmla="*/ 0 h 252"/>
                  <a:gd name="T108" fmla="*/ 0 w 283"/>
                  <a:gd name="T109" fmla="*/ 0 h 252"/>
                  <a:gd name="T110" fmla="*/ 0 w 283"/>
                  <a:gd name="T111" fmla="*/ 0 h 252"/>
                  <a:gd name="T112" fmla="*/ 0 w 283"/>
                  <a:gd name="T113" fmla="*/ 0 h 252"/>
                  <a:gd name="T114" fmla="*/ 0 w 283"/>
                  <a:gd name="T115" fmla="*/ 0 h 252"/>
                  <a:gd name="T116" fmla="*/ 0 w 283"/>
                  <a:gd name="T117" fmla="*/ 0 h 252"/>
                  <a:gd name="T118" fmla="*/ 0 w 283"/>
                  <a:gd name="T119" fmla="*/ 0 h 252"/>
                  <a:gd name="T120" fmla="*/ 0 w 283"/>
                  <a:gd name="T121" fmla="*/ 0 h 25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3"/>
                  <a:gd name="T184" fmla="*/ 0 h 252"/>
                  <a:gd name="T185" fmla="*/ 283 w 283"/>
                  <a:gd name="T186" fmla="*/ 252 h 25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3" h="252">
                    <a:moveTo>
                      <a:pt x="235" y="77"/>
                    </a:moveTo>
                    <a:lnTo>
                      <a:pt x="248" y="91"/>
                    </a:lnTo>
                    <a:lnTo>
                      <a:pt x="256" y="107"/>
                    </a:lnTo>
                    <a:lnTo>
                      <a:pt x="259" y="124"/>
                    </a:lnTo>
                    <a:lnTo>
                      <a:pt x="259" y="142"/>
                    </a:lnTo>
                    <a:lnTo>
                      <a:pt x="257" y="157"/>
                    </a:lnTo>
                    <a:lnTo>
                      <a:pt x="252" y="170"/>
                    </a:lnTo>
                    <a:lnTo>
                      <a:pt x="244" y="183"/>
                    </a:lnTo>
                    <a:lnTo>
                      <a:pt x="236" y="193"/>
                    </a:lnTo>
                    <a:lnTo>
                      <a:pt x="225" y="204"/>
                    </a:lnTo>
                    <a:lnTo>
                      <a:pt x="215" y="214"/>
                    </a:lnTo>
                    <a:lnTo>
                      <a:pt x="204" y="224"/>
                    </a:lnTo>
                    <a:lnTo>
                      <a:pt x="194" y="234"/>
                    </a:lnTo>
                    <a:lnTo>
                      <a:pt x="191" y="238"/>
                    </a:lnTo>
                    <a:lnTo>
                      <a:pt x="191" y="241"/>
                    </a:lnTo>
                    <a:lnTo>
                      <a:pt x="191" y="245"/>
                    </a:lnTo>
                    <a:lnTo>
                      <a:pt x="194" y="248"/>
                    </a:lnTo>
                    <a:lnTo>
                      <a:pt x="197" y="250"/>
                    </a:lnTo>
                    <a:lnTo>
                      <a:pt x="202" y="252"/>
                    </a:lnTo>
                    <a:lnTo>
                      <a:pt x="205" y="250"/>
                    </a:lnTo>
                    <a:lnTo>
                      <a:pt x="209" y="248"/>
                    </a:lnTo>
                    <a:lnTo>
                      <a:pt x="232" y="233"/>
                    </a:lnTo>
                    <a:lnTo>
                      <a:pt x="252" y="214"/>
                    </a:lnTo>
                    <a:lnTo>
                      <a:pt x="268" y="192"/>
                    </a:lnTo>
                    <a:lnTo>
                      <a:pt x="278" y="167"/>
                    </a:lnTo>
                    <a:lnTo>
                      <a:pt x="283" y="141"/>
                    </a:lnTo>
                    <a:lnTo>
                      <a:pt x="280" y="115"/>
                    </a:lnTo>
                    <a:lnTo>
                      <a:pt x="271" y="91"/>
                    </a:lnTo>
                    <a:lnTo>
                      <a:pt x="252" y="69"/>
                    </a:lnTo>
                    <a:lnTo>
                      <a:pt x="238" y="57"/>
                    </a:lnTo>
                    <a:lnTo>
                      <a:pt x="222" y="48"/>
                    </a:lnTo>
                    <a:lnTo>
                      <a:pt x="204" y="39"/>
                    </a:lnTo>
                    <a:lnTo>
                      <a:pt x="184" y="31"/>
                    </a:lnTo>
                    <a:lnTo>
                      <a:pt x="164" y="23"/>
                    </a:lnTo>
                    <a:lnTo>
                      <a:pt x="144" y="17"/>
                    </a:lnTo>
                    <a:lnTo>
                      <a:pt x="123" y="13"/>
                    </a:lnTo>
                    <a:lnTo>
                      <a:pt x="103" y="8"/>
                    </a:lnTo>
                    <a:lnTo>
                      <a:pt x="83" y="5"/>
                    </a:lnTo>
                    <a:lnTo>
                      <a:pt x="66" y="2"/>
                    </a:lnTo>
                    <a:lnTo>
                      <a:pt x="48" y="0"/>
                    </a:lnTo>
                    <a:lnTo>
                      <a:pt x="34" y="0"/>
                    </a:lnTo>
                    <a:lnTo>
                      <a:pt x="21" y="0"/>
                    </a:lnTo>
                    <a:lnTo>
                      <a:pt x="11" y="0"/>
                    </a:lnTo>
                    <a:lnTo>
                      <a:pt x="4" y="2"/>
                    </a:lnTo>
                    <a:lnTo>
                      <a:pt x="0" y="5"/>
                    </a:lnTo>
                    <a:lnTo>
                      <a:pt x="12" y="7"/>
                    </a:lnTo>
                    <a:lnTo>
                      <a:pt x="24" y="8"/>
                    </a:lnTo>
                    <a:lnTo>
                      <a:pt x="38" y="10"/>
                    </a:lnTo>
                    <a:lnTo>
                      <a:pt x="52" y="13"/>
                    </a:lnTo>
                    <a:lnTo>
                      <a:pt x="66" y="16"/>
                    </a:lnTo>
                    <a:lnTo>
                      <a:pt x="82" y="18"/>
                    </a:lnTo>
                    <a:lnTo>
                      <a:pt x="98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4"/>
                    </a:lnTo>
                    <a:lnTo>
                      <a:pt x="162" y="39"/>
                    </a:lnTo>
                    <a:lnTo>
                      <a:pt x="177" y="45"/>
                    </a:lnTo>
                    <a:lnTo>
                      <a:pt x="193" y="52"/>
                    </a:lnTo>
                    <a:lnTo>
                      <a:pt x="208" y="60"/>
                    </a:lnTo>
                    <a:lnTo>
                      <a:pt x="222" y="68"/>
                    </a:lnTo>
                    <a:lnTo>
                      <a:pt x="235" y="7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4" name="Freeform 818"/>
              <p:cNvSpPr>
                <a:spLocks/>
              </p:cNvSpPr>
              <p:nvPr/>
            </p:nvSpPr>
            <p:spPr bwMode="auto">
              <a:xfrm>
                <a:off x="5047" y="2671"/>
                <a:ext cx="40" cy="55"/>
              </a:xfrm>
              <a:custGeom>
                <a:avLst/>
                <a:gdLst>
                  <a:gd name="T0" fmla="*/ 0 w 114"/>
                  <a:gd name="T1" fmla="*/ 0 h 238"/>
                  <a:gd name="T2" fmla="*/ 0 w 114"/>
                  <a:gd name="T3" fmla="*/ 0 h 238"/>
                  <a:gd name="T4" fmla="*/ 0 w 114"/>
                  <a:gd name="T5" fmla="*/ 0 h 238"/>
                  <a:gd name="T6" fmla="*/ 0 w 114"/>
                  <a:gd name="T7" fmla="*/ 0 h 238"/>
                  <a:gd name="T8" fmla="*/ 0 w 114"/>
                  <a:gd name="T9" fmla="*/ 0 h 238"/>
                  <a:gd name="T10" fmla="*/ 0 w 114"/>
                  <a:gd name="T11" fmla="*/ 0 h 238"/>
                  <a:gd name="T12" fmla="*/ 0 w 114"/>
                  <a:gd name="T13" fmla="*/ 0 h 238"/>
                  <a:gd name="T14" fmla="*/ 0 w 114"/>
                  <a:gd name="T15" fmla="*/ 0 h 238"/>
                  <a:gd name="T16" fmla="*/ 0 w 114"/>
                  <a:gd name="T17" fmla="*/ 0 h 238"/>
                  <a:gd name="T18" fmla="*/ 0 w 114"/>
                  <a:gd name="T19" fmla="*/ 0 h 238"/>
                  <a:gd name="T20" fmla="*/ 0 w 114"/>
                  <a:gd name="T21" fmla="*/ 0 h 238"/>
                  <a:gd name="T22" fmla="*/ 0 w 114"/>
                  <a:gd name="T23" fmla="*/ 0 h 238"/>
                  <a:gd name="T24" fmla="*/ 0 w 114"/>
                  <a:gd name="T25" fmla="*/ 0 h 238"/>
                  <a:gd name="T26" fmla="*/ 0 w 114"/>
                  <a:gd name="T27" fmla="*/ 0 h 238"/>
                  <a:gd name="T28" fmla="*/ 0 w 114"/>
                  <a:gd name="T29" fmla="*/ 0 h 238"/>
                  <a:gd name="T30" fmla="*/ 0 w 114"/>
                  <a:gd name="T31" fmla="*/ 0 h 238"/>
                  <a:gd name="T32" fmla="*/ 0 w 114"/>
                  <a:gd name="T33" fmla="*/ 0 h 238"/>
                  <a:gd name="T34" fmla="*/ 0 w 114"/>
                  <a:gd name="T35" fmla="*/ 0 h 238"/>
                  <a:gd name="T36" fmla="*/ 0 w 114"/>
                  <a:gd name="T37" fmla="*/ 0 h 238"/>
                  <a:gd name="T38" fmla="*/ 0 w 114"/>
                  <a:gd name="T39" fmla="*/ 0 h 238"/>
                  <a:gd name="T40" fmla="*/ 0 w 114"/>
                  <a:gd name="T41" fmla="*/ 0 h 238"/>
                  <a:gd name="T42" fmla="*/ 0 w 114"/>
                  <a:gd name="T43" fmla="*/ 0 h 238"/>
                  <a:gd name="T44" fmla="*/ 0 w 114"/>
                  <a:gd name="T45" fmla="*/ 0 h 238"/>
                  <a:gd name="T46" fmla="*/ 0 w 114"/>
                  <a:gd name="T47" fmla="*/ 0 h 238"/>
                  <a:gd name="T48" fmla="*/ 0 w 114"/>
                  <a:gd name="T49" fmla="*/ 0 h 238"/>
                  <a:gd name="T50" fmla="*/ 0 w 114"/>
                  <a:gd name="T51" fmla="*/ 0 h 238"/>
                  <a:gd name="T52" fmla="*/ 0 w 114"/>
                  <a:gd name="T53" fmla="*/ 0 h 238"/>
                  <a:gd name="T54" fmla="*/ 0 w 114"/>
                  <a:gd name="T55" fmla="*/ 0 h 238"/>
                  <a:gd name="T56" fmla="*/ 0 w 114"/>
                  <a:gd name="T57" fmla="*/ 0 h 238"/>
                  <a:gd name="T58" fmla="*/ 0 w 114"/>
                  <a:gd name="T59" fmla="*/ 0 h 238"/>
                  <a:gd name="T60" fmla="*/ 0 w 114"/>
                  <a:gd name="T61" fmla="*/ 0 h 238"/>
                  <a:gd name="T62" fmla="*/ 0 w 114"/>
                  <a:gd name="T63" fmla="*/ 0 h 238"/>
                  <a:gd name="T64" fmla="*/ 0 w 114"/>
                  <a:gd name="T65" fmla="*/ 0 h 238"/>
                  <a:gd name="T66" fmla="*/ 0 w 114"/>
                  <a:gd name="T67" fmla="*/ 0 h 238"/>
                  <a:gd name="T68" fmla="*/ 0 w 114"/>
                  <a:gd name="T69" fmla="*/ 0 h 238"/>
                  <a:gd name="T70" fmla="*/ 0 w 114"/>
                  <a:gd name="T71" fmla="*/ 0 h 238"/>
                  <a:gd name="T72" fmla="*/ 0 w 114"/>
                  <a:gd name="T73" fmla="*/ 0 h 238"/>
                  <a:gd name="T74" fmla="*/ 0 w 114"/>
                  <a:gd name="T75" fmla="*/ 0 h 238"/>
                  <a:gd name="T76" fmla="*/ 0 w 114"/>
                  <a:gd name="T77" fmla="*/ 0 h 238"/>
                  <a:gd name="T78" fmla="*/ 0 w 114"/>
                  <a:gd name="T79" fmla="*/ 0 h 238"/>
                  <a:gd name="T80" fmla="*/ 0 w 114"/>
                  <a:gd name="T81" fmla="*/ 0 h 23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4"/>
                  <a:gd name="T124" fmla="*/ 0 h 238"/>
                  <a:gd name="T125" fmla="*/ 114 w 114"/>
                  <a:gd name="T126" fmla="*/ 238 h 23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4" h="238">
                    <a:moveTo>
                      <a:pt x="0" y="130"/>
                    </a:moveTo>
                    <a:lnTo>
                      <a:pt x="0" y="149"/>
                    </a:lnTo>
                    <a:lnTo>
                      <a:pt x="4" y="168"/>
                    </a:lnTo>
                    <a:lnTo>
                      <a:pt x="12" y="185"/>
                    </a:lnTo>
                    <a:lnTo>
                      <a:pt x="24" y="200"/>
                    </a:lnTo>
                    <a:lnTo>
                      <a:pt x="38" y="213"/>
                    </a:lnTo>
                    <a:lnTo>
                      <a:pt x="55" y="224"/>
                    </a:lnTo>
                    <a:lnTo>
                      <a:pt x="73" y="232"/>
                    </a:lnTo>
                    <a:lnTo>
                      <a:pt x="92" y="237"/>
                    </a:lnTo>
                    <a:lnTo>
                      <a:pt x="98" y="238"/>
                    </a:lnTo>
                    <a:lnTo>
                      <a:pt x="104" y="235"/>
                    </a:lnTo>
                    <a:lnTo>
                      <a:pt x="109" y="232"/>
                    </a:lnTo>
                    <a:lnTo>
                      <a:pt x="111" y="227"/>
                    </a:lnTo>
                    <a:lnTo>
                      <a:pt x="111" y="222"/>
                    </a:lnTo>
                    <a:lnTo>
                      <a:pt x="110" y="216"/>
                    </a:lnTo>
                    <a:lnTo>
                      <a:pt x="106" y="211"/>
                    </a:lnTo>
                    <a:lnTo>
                      <a:pt x="100" y="209"/>
                    </a:lnTo>
                    <a:lnTo>
                      <a:pt x="82" y="202"/>
                    </a:lnTo>
                    <a:lnTo>
                      <a:pt x="64" y="193"/>
                    </a:lnTo>
                    <a:lnTo>
                      <a:pt x="50" y="180"/>
                    </a:lnTo>
                    <a:lnTo>
                      <a:pt x="39" y="167"/>
                    </a:lnTo>
                    <a:lnTo>
                      <a:pt x="32" y="149"/>
                    </a:lnTo>
                    <a:lnTo>
                      <a:pt x="29" y="131"/>
                    </a:lnTo>
                    <a:lnTo>
                      <a:pt x="29" y="111"/>
                    </a:lnTo>
                    <a:lnTo>
                      <a:pt x="35" y="91"/>
                    </a:lnTo>
                    <a:lnTo>
                      <a:pt x="42" y="76"/>
                    </a:lnTo>
                    <a:lnTo>
                      <a:pt x="51" y="62"/>
                    </a:lnTo>
                    <a:lnTo>
                      <a:pt x="62" y="49"/>
                    </a:lnTo>
                    <a:lnTo>
                      <a:pt x="73" y="38"/>
                    </a:lnTo>
                    <a:lnTo>
                      <a:pt x="84" y="28"/>
                    </a:lnTo>
                    <a:lnTo>
                      <a:pt x="96" y="18"/>
                    </a:lnTo>
                    <a:lnTo>
                      <a:pt x="106" y="9"/>
                    </a:lnTo>
                    <a:lnTo>
                      <a:pt x="114" y="1"/>
                    </a:lnTo>
                    <a:lnTo>
                      <a:pt x="106" y="0"/>
                    </a:lnTo>
                    <a:lnTo>
                      <a:pt x="93" y="6"/>
                    </a:lnTo>
                    <a:lnTo>
                      <a:pt x="76" y="18"/>
                    </a:lnTo>
                    <a:lnTo>
                      <a:pt x="56" y="36"/>
                    </a:lnTo>
                    <a:lnTo>
                      <a:pt x="37" y="57"/>
                    </a:lnTo>
                    <a:lnTo>
                      <a:pt x="20" y="80"/>
                    </a:lnTo>
                    <a:lnTo>
                      <a:pt x="7" y="106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5" name="Freeform 819"/>
              <p:cNvSpPr>
                <a:spLocks/>
              </p:cNvSpPr>
              <p:nvPr/>
            </p:nvSpPr>
            <p:spPr bwMode="auto">
              <a:xfrm>
                <a:off x="5330" y="2639"/>
                <a:ext cx="87" cy="73"/>
              </a:xfrm>
              <a:custGeom>
                <a:avLst/>
                <a:gdLst>
                  <a:gd name="T0" fmla="*/ 0 w 246"/>
                  <a:gd name="T1" fmla="*/ 0 h 310"/>
                  <a:gd name="T2" fmla="*/ 0 w 246"/>
                  <a:gd name="T3" fmla="*/ 0 h 310"/>
                  <a:gd name="T4" fmla="*/ 0 w 246"/>
                  <a:gd name="T5" fmla="*/ 0 h 310"/>
                  <a:gd name="T6" fmla="*/ 0 w 246"/>
                  <a:gd name="T7" fmla="*/ 0 h 310"/>
                  <a:gd name="T8" fmla="*/ 0 w 246"/>
                  <a:gd name="T9" fmla="*/ 0 h 310"/>
                  <a:gd name="T10" fmla="*/ 0 w 246"/>
                  <a:gd name="T11" fmla="*/ 0 h 310"/>
                  <a:gd name="T12" fmla="*/ 0 w 246"/>
                  <a:gd name="T13" fmla="*/ 0 h 310"/>
                  <a:gd name="T14" fmla="*/ 0 w 246"/>
                  <a:gd name="T15" fmla="*/ 0 h 310"/>
                  <a:gd name="T16" fmla="*/ 0 w 246"/>
                  <a:gd name="T17" fmla="*/ 0 h 310"/>
                  <a:gd name="T18" fmla="*/ 0 w 246"/>
                  <a:gd name="T19" fmla="*/ 0 h 310"/>
                  <a:gd name="T20" fmla="*/ 0 w 246"/>
                  <a:gd name="T21" fmla="*/ 0 h 310"/>
                  <a:gd name="T22" fmla="*/ 0 w 246"/>
                  <a:gd name="T23" fmla="*/ 0 h 310"/>
                  <a:gd name="T24" fmla="*/ 0 w 246"/>
                  <a:gd name="T25" fmla="*/ 0 h 310"/>
                  <a:gd name="T26" fmla="*/ 0 w 246"/>
                  <a:gd name="T27" fmla="*/ 0 h 310"/>
                  <a:gd name="T28" fmla="*/ 0 w 246"/>
                  <a:gd name="T29" fmla="*/ 0 h 310"/>
                  <a:gd name="T30" fmla="*/ 0 w 246"/>
                  <a:gd name="T31" fmla="*/ 0 h 310"/>
                  <a:gd name="T32" fmla="*/ 0 w 246"/>
                  <a:gd name="T33" fmla="*/ 0 h 310"/>
                  <a:gd name="T34" fmla="*/ 0 w 246"/>
                  <a:gd name="T35" fmla="*/ 0 h 310"/>
                  <a:gd name="T36" fmla="*/ 0 w 246"/>
                  <a:gd name="T37" fmla="*/ 0 h 310"/>
                  <a:gd name="T38" fmla="*/ 0 w 246"/>
                  <a:gd name="T39" fmla="*/ 0 h 310"/>
                  <a:gd name="T40" fmla="*/ 0 w 246"/>
                  <a:gd name="T41" fmla="*/ 0 h 310"/>
                  <a:gd name="T42" fmla="*/ 0 w 246"/>
                  <a:gd name="T43" fmla="*/ 0 h 310"/>
                  <a:gd name="T44" fmla="*/ 0 w 246"/>
                  <a:gd name="T45" fmla="*/ 0 h 310"/>
                  <a:gd name="T46" fmla="*/ 0 w 246"/>
                  <a:gd name="T47" fmla="*/ 0 h 310"/>
                  <a:gd name="T48" fmla="*/ 0 w 246"/>
                  <a:gd name="T49" fmla="*/ 0 h 310"/>
                  <a:gd name="T50" fmla="*/ 0 w 246"/>
                  <a:gd name="T51" fmla="*/ 0 h 310"/>
                  <a:gd name="T52" fmla="*/ 0 w 246"/>
                  <a:gd name="T53" fmla="*/ 0 h 310"/>
                  <a:gd name="T54" fmla="*/ 0 w 246"/>
                  <a:gd name="T55" fmla="*/ 0 h 310"/>
                  <a:gd name="T56" fmla="*/ 0 w 246"/>
                  <a:gd name="T57" fmla="*/ 0 h 310"/>
                  <a:gd name="T58" fmla="*/ 0 w 246"/>
                  <a:gd name="T59" fmla="*/ 0 h 310"/>
                  <a:gd name="T60" fmla="*/ 0 w 246"/>
                  <a:gd name="T61" fmla="*/ 0 h 310"/>
                  <a:gd name="T62" fmla="*/ 0 w 246"/>
                  <a:gd name="T63" fmla="*/ 0 h 310"/>
                  <a:gd name="T64" fmla="*/ 0 w 246"/>
                  <a:gd name="T65" fmla="*/ 0 h 310"/>
                  <a:gd name="T66" fmla="*/ 0 w 246"/>
                  <a:gd name="T67" fmla="*/ 0 h 310"/>
                  <a:gd name="T68" fmla="*/ 0 w 246"/>
                  <a:gd name="T69" fmla="*/ 0 h 310"/>
                  <a:gd name="T70" fmla="*/ 0 w 246"/>
                  <a:gd name="T71" fmla="*/ 0 h 310"/>
                  <a:gd name="T72" fmla="*/ 0 w 246"/>
                  <a:gd name="T73" fmla="*/ 0 h 310"/>
                  <a:gd name="T74" fmla="*/ 0 w 246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6"/>
                  <a:gd name="T115" fmla="*/ 0 h 310"/>
                  <a:gd name="T116" fmla="*/ 246 w 246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6" h="310">
                    <a:moveTo>
                      <a:pt x="199" y="116"/>
                    </a:moveTo>
                    <a:lnTo>
                      <a:pt x="207" y="124"/>
                    </a:lnTo>
                    <a:lnTo>
                      <a:pt x="214" y="133"/>
                    </a:lnTo>
                    <a:lnTo>
                      <a:pt x="219" y="143"/>
                    </a:lnTo>
                    <a:lnTo>
                      <a:pt x="223" y="154"/>
                    </a:lnTo>
                    <a:lnTo>
                      <a:pt x="225" y="164"/>
                    </a:lnTo>
                    <a:lnTo>
                      <a:pt x="225" y="176"/>
                    </a:lnTo>
                    <a:lnTo>
                      <a:pt x="221" y="187"/>
                    </a:lnTo>
                    <a:lnTo>
                      <a:pt x="216" y="197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8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3" y="264"/>
                    </a:lnTo>
                    <a:lnTo>
                      <a:pt x="132" y="274"/>
                    </a:lnTo>
                    <a:lnTo>
                      <a:pt x="129" y="278"/>
                    </a:lnTo>
                    <a:lnTo>
                      <a:pt x="126" y="282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1" y="305"/>
                    </a:lnTo>
                    <a:lnTo>
                      <a:pt x="125" y="309"/>
                    </a:lnTo>
                    <a:lnTo>
                      <a:pt x="130" y="310"/>
                    </a:lnTo>
                    <a:lnTo>
                      <a:pt x="134" y="310"/>
                    </a:lnTo>
                    <a:lnTo>
                      <a:pt x="139" y="309"/>
                    </a:lnTo>
                    <a:lnTo>
                      <a:pt x="143" y="305"/>
                    </a:lnTo>
                    <a:lnTo>
                      <a:pt x="154" y="293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19" y="233"/>
                    </a:lnTo>
                    <a:lnTo>
                      <a:pt x="231" y="219"/>
                    </a:lnTo>
                    <a:lnTo>
                      <a:pt x="239" y="204"/>
                    </a:lnTo>
                    <a:lnTo>
                      <a:pt x="245" y="187"/>
                    </a:lnTo>
                    <a:lnTo>
                      <a:pt x="246" y="170"/>
                    </a:lnTo>
                    <a:lnTo>
                      <a:pt x="242" y="153"/>
                    </a:lnTo>
                    <a:lnTo>
                      <a:pt x="236" y="136"/>
                    </a:lnTo>
                    <a:lnTo>
                      <a:pt x="227" y="120"/>
                    </a:lnTo>
                    <a:lnTo>
                      <a:pt x="215" y="107"/>
                    </a:lnTo>
                    <a:lnTo>
                      <a:pt x="201" y="94"/>
                    </a:lnTo>
                    <a:lnTo>
                      <a:pt x="187" y="82"/>
                    </a:lnTo>
                    <a:lnTo>
                      <a:pt x="177" y="74"/>
                    </a:lnTo>
                    <a:lnTo>
                      <a:pt x="165" y="68"/>
                    </a:lnTo>
                    <a:lnTo>
                      <a:pt x="152" y="60"/>
                    </a:lnTo>
                    <a:lnTo>
                      <a:pt x="139" y="51"/>
                    </a:lnTo>
                    <a:lnTo>
                      <a:pt x="126" y="43"/>
                    </a:lnTo>
                    <a:lnTo>
                      <a:pt x="112" y="35"/>
                    </a:lnTo>
                    <a:lnTo>
                      <a:pt x="98" y="28"/>
                    </a:lnTo>
                    <a:lnTo>
                      <a:pt x="85" y="22"/>
                    </a:lnTo>
                    <a:lnTo>
                      <a:pt x="72" y="16"/>
                    </a:lnTo>
                    <a:lnTo>
                      <a:pt x="59" y="10"/>
                    </a:lnTo>
                    <a:lnTo>
                      <a:pt x="46" y="7"/>
                    </a:lnTo>
                    <a:lnTo>
                      <a:pt x="35" y="3"/>
                    </a:lnTo>
                    <a:lnTo>
                      <a:pt x="24" y="1"/>
                    </a:lnTo>
                    <a:lnTo>
                      <a:pt x="15" y="0"/>
                    </a:lnTo>
                    <a:lnTo>
                      <a:pt x="7" y="1"/>
                    </a:lnTo>
                    <a:lnTo>
                      <a:pt x="0" y="3"/>
                    </a:lnTo>
                    <a:lnTo>
                      <a:pt x="8" y="6"/>
                    </a:lnTo>
                    <a:lnTo>
                      <a:pt x="17" y="9"/>
                    </a:lnTo>
                    <a:lnTo>
                      <a:pt x="28" y="14"/>
                    </a:lnTo>
                    <a:lnTo>
                      <a:pt x="38" y="18"/>
                    </a:lnTo>
                    <a:lnTo>
                      <a:pt x="51" y="24"/>
                    </a:lnTo>
                    <a:lnTo>
                      <a:pt x="64" y="30"/>
                    </a:lnTo>
                    <a:lnTo>
                      <a:pt x="78" y="37"/>
                    </a:lnTo>
                    <a:lnTo>
                      <a:pt x="92" y="43"/>
                    </a:lnTo>
                    <a:lnTo>
                      <a:pt x="106" y="51"/>
                    </a:lnTo>
                    <a:lnTo>
                      <a:pt x="120" y="60"/>
                    </a:lnTo>
                    <a:lnTo>
                      <a:pt x="134" y="69"/>
                    </a:lnTo>
                    <a:lnTo>
                      <a:pt x="148" y="78"/>
                    </a:lnTo>
                    <a:lnTo>
                      <a:pt x="163" y="87"/>
                    </a:lnTo>
                    <a:lnTo>
                      <a:pt x="175" y="96"/>
                    </a:lnTo>
                    <a:lnTo>
                      <a:pt x="187" y="105"/>
                    </a:lnTo>
                    <a:lnTo>
                      <a:pt x="199" y="11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6" name="Freeform 820"/>
              <p:cNvSpPr>
                <a:spLocks/>
              </p:cNvSpPr>
              <p:nvPr/>
            </p:nvSpPr>
            <p:spPr bwMode="auto">
              <a:xfrm>
                <a:off x="5115" y="2660"/>
                <a:ext cx="69" cy="55"/>
              </a:xfrm>
              <a:custGeom>
                <a:avLst/>
                <a:gdLst>
                  <a:gd name="T0" fmla="*/ 0 w 198"/>
                  <a:gd name="T1" fmla="*/ 0 h 236"/>
                  <a:gd name="T2" fmla="*/ 0 w 198"/>
                  <a:gd name="T3" fmla="*/ 0 h 236"/>
                  <a:gd name="T4" fmla="*/ 0 w 198"/>
                  <a:gd name="T5" fmla="*/ 0 h 236"/>
                  <a:gd name="T6" fmla="*/ 0 w 198"/>
                  <a:gd name="T7" fmla="*/ 0 h 236"/>
                  <a:gd name="T8" fmla="*/ 0 w 198"/>
                  <a:gd name="T9" fmla="*/ 0 h 236"/>
                  <a:gd name="T10" fmla="*/ 0 w 198"/>
                  <a:gd name="T11" fmla="*/ 0 h 236"/>
                  <a:gd name="T12" fmla="*/ 0 w 198"/>
                  <a:gd name="T13" fmla="*/ 0 h 236"/>
                  <a:gd name="T14" fmla="*/ 0 w 198"/>
                  <a:gd name="T15" fmla="*/ 0 h 236"/>
                  <a:gd name="T16" fmla="*/ 0 w 198"/>
                  <a:gd name="T17" fmla="*/ 0 h 236"/>
                  <a:gd name="T18" fmla="*/ 0 w 198"/>
                  <a:gd name="T19" fmla="*/ 0 h 236"/>
                  <a:gd name="T20" fmla="*/ 0 w 198"/>
                  <a:gd name="T21" fmla="*/ 0 h 236"/>
                  <a:gd name="T22" fmla="*/ 0 w 198"/>
                  <a:gd name="T23" fmla="*/ 0 h 236"/>
                  <a:gd name="T24" fmla="*/ 0 w 198"/>
                  <a:gd name="T25" fmla="*/ 0 h 236"/>
                  <a:gd name="T26" fmla="*/ 0 w 198"/>
                  <a:gd name="T27" fmla="*/ 0 h 236"/>
                  <a:gd name="T28" fmla="*/ 0 w 198"/>
                  <a:gd name="T29" fmla="*/ 0 h 236"/>
                  <a:gd name="T30" fmla="*/ 0 w 198"/>
                  <a:gd name="T31" fmla="*/ 0 h 236"/>
                  <a:gd name="T32" fmla="*/ 0 w 198"/>
                  <a:gd name="T33" fmla="*/ 0 h 236"/>
                  <a:gd name="T34" fmla="*/ 0 w 198"/>
                  <a:gd name="T35" fmla="*/ 0 h 236"/>
                  <a:gd name="T36" fmla="*/ 0 w 198"/>
                  <a:gd name="T37" fmla="*/ 0 h 236"/>
                  <a:gd name="T38" fmla="*/ 0 w 198"/>
                  <a:gd name="T39" fmla="*/ 0 h 236"/>
                  <a:gd name="T40" fmla="*/ 0 w 198"/>
                  <a:gd name="T41" fmla="*/ 0 h 236"/>
                  <a:gd name="T42" fmla="*/ 0 w 198"/>
                  <a:gd name="T43" fmla="*/ 0 h 236"/>
                  <a:gd name="T44" fmla="*/ 0 w 198"/>
                  <a:gd name="T45" fmla="*/ 0 h 236"/>
                  <a:gd name="T46" fmla="*/ 0 w 198"/>
                  <a:gd name="T47" fmla="*/ 0 h 236"/>
                  <a:gd name="T48" fmla="*/ 0 w 198"/>
                  <a:gd name="T49" fmla="*/ 0 h 236"/>
                  <a:gd name="T50" fmla="*/ 0 w 198"/>
                  <a:gd name="T51" fmla="*/ 0 h 236"/>
                  <a:gd name="T52" fmla="*/ 0 w 198"/>
                  <a:gd name="T53" fmla="*/ 0 h 236"/>
                  <a:gd name="T54" fmla="*/ 0 w 198"/>
                  <a:gd name="T55" fmla="*/ 0 h 236"/>
                  <a:gd name="T56" fmla="*/ 0 w 198"/>
                  <a:gd name="T57" fmla="*/ 0 h 236"/>
                  <a:gd name="T58" fmla="*/ 0 w 198"/>
                  <a:gd name="T59" fmla="*/ 0 h 236"/>
                  <a:gd name="T60" fmla="*/ 0 w 198"/>
                  <a:gd name="T61" fmla="*/ 0 h 236"/>
                  <a:gd name="T62" fmla="*/ 0 w 198"/>
                  <a:gd name="T63" fmla="*/ 0 h 236"/>
                  <a:gd name="T64" fmla="*/ 0 w 198"/>
                  <a:gd name="T65" fmla="*/ 0 h 236"/>
                  <a:gd name="T66" fmla="*/ 0 w 198"/>
                  <a:gd name="T67" fmla="*/ 0 h 236"/>
                  <a:gd name="T68" fmla="*/ 0 w 198"/>
                  <a:gd name="T69" fmla="*/ 0 h 236"/>
                  <a:gd name="T70" fmla="*/ 0 w 198"/>
                  <a:gd name="T71" fmla="*/ 0 h 236"/>
                  <a:gd name="T72" fmla="*/ 0 w 198"/>
                  <a:gd name="T73" fmla="*/ 0 h 236"/>
                  <a:gd name="T74" fmla="*/ 0 w 198"/>
                  <a:gd name="T75" fmla="*/ 0 h 236"/>
                  <a:gd name="T76" fmla="*/ 0 w 198"/>
                  <a:gd name="T77" fmla="*/ 0 h 236"/>
                  <a:gd name="T78" fmla="*/ 0 w 198"/>
                  <a:gd name="T79" fmla="*/ 0 h 236"/>
                  <a:gd name="T80" fmla="*/ 0 w 198"/>
                  <a:gd name="T81" fmla="*/ 0 h 236"/>
                  <a:gd name="T82" fmla="*/ 0 w 198"/>
                  <a:gd name="T83" fmla="*/ 0 h 236"/>
                  <a:gd name="T84" fmla="*/ 0 w 198"/>
                  <a:gd name="T85" fmla="*/ 0 h 236"/>
                  <a:gd name="T86" fmla="*/ 0 w 198"/>
                  <a:gd name="T87" fmla="*/ 0 h 236"/>
                  <a:gd name="T88" fmla="*/ 0 w 198"/>
                  <a:gd name="T89" fmla="*/ 0 h 236"/>
                  <a:gd name="T90" fmla="*/ 0 w 198"/>
                  <a:gd name="T91" fmla="*/ 0 h 236"/>
                  <a:gd name="T92" fmla="*/ 0 w 198"/>
                  <a:gd name="T93" fmla="*/ 0 h 236"/>
                  <a:gd name="T94" fmla="*/ 0 w 198"/>
                  <a:gd name="T95" fmla="*/ 0 h 236"/>
                  <a:gd name="T96" fmla="*/ 0 w 198"/>
                  <a:gd name="T97" fmla="*/ 0 h 236"/>
                  <a:gd name="T98" fmla="*/ 0 w 198"/>
                  <a:gd name="T99" fmla="*/ 0 h 236"/>
                  <a:gd name="T100" fmla="*/ 0 w 198"/>
                  <a:gd name="T101" fmla="*/ 0 h 236"/>
                  <a:gd name="T102" fmla="*/ 0 w 198"/>
                  <a:gd name="T103" fmla="*/ 0 h 236"/>
                  <a:gd name="T104" fmla="*/ 0 w 198"/>
                  <a:gd name="T105" fmla="*/ 0 h 236"/>
                  <a:gd name="T106" fmla="*/ 0 w 198"/>
                  <a:gd name="T107" fmla="*/ 0 h 236"/>
                  <a:gd name="T108" fmla="*/ 0 w 198"/>
                  <a:gd name="T109" fmla="*/ 0 h 236"/>
                  <a:gd name="T110" fmla="*/ 0 w 198"/>
                  <a:gd name="T111" fmla="*/ 0 h 236"/>
                  <a:gd name="T112" fmla="*/ 0 w 198"/>
                  <a:gd name="T113" fmla="*/ 0 h 236"/>
                  <a:gd name="T114" fmla="*/ 0 w 198"/>
                  <a:gd name="T115" fmla="*/ 0 h 236"/>
                  <a:gd name="T116" fmla="*/ 0 w 198"/>
                  <a:gd name="T117" fmla="*/ 0 h 236"/>
                  <a:gd name="T118" fmla="*/ 0 w 198"/>
                  <a:gd name="T119" fmla="*/ 0 h 236"/>
                  <a:gd name="T120" fmla="*/ 0 w 198"/>
                  <a:gd name="T121" fmla="*/ 0 h 2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98"/>
                  <a:gd name="T184" fmla="*/ 0 h 236"/>
                  <a:gd name="T185" fmla="*/ 198 w 198"/>
                  <a:gd name="T186" fmla="*/ 236 h 2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98" h="236">
                    <a:moveTo>
                      <a:pt x="73" y="36"/>
                    </a:moveTo>
                    <a:lnTo>
                      <a:pt x="58" y="46"/>
                    </a:lnTo>
                    <a:lnTo>
                      <a:pt x="46" y="58"/>
                    </a:lnTo>
                    <a:lnTo>
                      <a:pt x="33" y="72"/>
                    </a:lnTo>
                    <a:lnTo>
                      <a:pt x="22" y="85"/>
                    </a:lnTo>
                    <a:lnTo>
                      <a:pt x="14" y="100"/>
                    </a:lnTo>
                    <a:lnTo>
                      <a:pt x="7" y="115"/>
                    </a:lnTo>
                    <a:lnTo>
                      <a:pt x="2" y="130"/>
                    </a:lnTo>
                    <a:lnTo>
                      <a:pt x="0" y="146"/>
                    </a:lnTo>
                    <a:lnTo>
                      <a:pt x="2" y="170"/>
                    </a:lnTo>
                    <a:lnTo>
                      <a:pt x="12" y="190"/>
                    </a:lnTo>
                    <a:lnTo>
                      <a:pt x="26" y="207"/>
                    </a:lnTo>
                    <a:lnTo>
                      <a:pt x="43" y="220"/>
                    </a:lnTo>
                    <a:lnTo>
                      <a:pt x="64" y="229"/>
                    </a:lnTo>
                    <a:lnTo>
                      <a:pt x="88" y="235"/>
                    </a:lnTo>
                    <a:lnTo>
                      <a:pt x="110" y="236"/>
                    </a:lnTo>
                    <a:lnTo>
                      <a:pt x="132" y="232"/>
                    </a:lnTo>
                    <a:lnTo>
                      <a:pt x="137" y="232"/>
                    </a:lnTo>
                    <a:lnTo>
                      <a:pt x="142" y="230"/>
                    </a:lnTo>
                    <a:lnTo>
                      <a:pt x="145" y="226"/>
                    </a:lnTo>
                    <a:lnTo>
                      <a:pt x="146" y="221"/>
                    </a:lnTo>
                    <a:lnTo>
                      <a:pt x="145" y="219"/>
                    </a:lnTo>
                    <a:lnTo>
                      <a:pt x="142" y="219"/>
                    </a:lnTo>
                    <a:lnTo>
                      <a:pt x="137" y="217"/>
                    </a:lnTo>
                    <a:lnTo>
                      <a:pt x="131" y="217"/>
                    </a:lnTo>
                    <a:lnTo>
                      <a:pt x="124" y="217"/>
                    </a:lnTo>
                    <a:lnTo>
                      <a:pt x="118" y="217"/>
                    </a:lnTo>
                    <a:lnTo>
                      <a:pt x="112" y="217"/>
                    </a:lnTo>
                    <a:lnTo>
                      <a:pt x="109" y="217"/>
                    </a:lnTo>
                    <a:lnTo>
                      <a:pt x="97" y="216"/>
                    </a:lnTo>
                    <a:lnTo>
                      <a:pt x="87" y="215"/>
                    </a:lnTo>
                    <a:lnTo>
                      <a:pt x="75" y="214"/>
                    </a:lnTo>
                    <a:lnTo>
                      <a:pt x="63" y="211"/>
                    </a:lnTo>
                    <a:lnTo>
                      <a:pt x="51" y="207"/>
                    </a:lnTo>
                    <a:lnTo>
                      <a:pt x="40" y="199"/>
                    </a:lnTo>
                    <a:lnTo>
                      <a:pt x="29" y="189"/>
                    </a:lnTo>
                    <a:lnTo>
                      <a:pt x="17" y="174"/>
                    </a:lnTo>
                    <a:lnTo>
                      <a:pt x="15" y="157"/>
                    </a:lnTo>
                    <a:lnTo>
                      <a:pt x="16" y="141"/>
                    </a:lnTo>
                    <a:lnTo>
                      <a:pt x="21" y="124"/>
                    </a:lnTo>
                    <a:lnTo>
                      <a:pt x="28" y="109"/>
                    </a:lnTo>
                    <a:lnTo>
                      <a:pt x="39" y="96"/>
                    </a:lnTo>
                    <a:lnTo>
                      <a:pt x="50" y="82"/>
                    </a:lnTo>
                    <a:lnTo>
                      <a:pt x="63" y="70"/>
                    </a:lnTo>
                    <a:lnTo>
                      <a:pt x="78" y="59"/>
                    </a:lnTo>
                    <a:lnTo>
                      <a:pt x="94" y="49"/>
                    </a:lnTo>
                    <a:lnTo>
                      <a:pt x="110" y="39"/>
                    </a:lnTo>
                    <a:lnTo>
                      <a:pt x="126" y="31"/>
                    </a:lnTo>
                    <a:lnTo>
                      <a:pt x="142" y="24"/>
                    </a:lnTo>
                    <a:lnTo>
                      <a:pt x="158" y="19"/>
                    </a:lnTo>
                    <a:lnTo>
                      <a:pt x="172" y="13"/>
                    </a:lnTo>
                    <a:lnTo>
                      <a:pt x="186" y="10"/>
                    </a:lnTo>
                    <a:lnTo>
                      <a:pt x="198" y="7"/>
                    </a:lnTo>
                    <a:lnTo>
                      <a:pt x="190" y="3"/>
                    </a:lnTo>
                    <a:lnTo>
                      <a:pt x="177" y="0"/>
                    </a:lnTo>
                    <a:lnTo>
                      <a:pt x="162" y="3"/>
                    </a:lnTo>
                    <a:lnTo>
                      <a:pt x="144" y="6"/>
                    </a:lnTo>
                    <a:lnTo>
                      <a:pt x="124" y="12"/>
                    </a:lnTo>
                    <a:lnTo>
                      <a:pt x="105" y="19"/>
                    </a:lnTo>
                    <a:lnTo>
                      <a:pt x="88" y="28"/>
                    </a:lnTo>
                    <a:lnTo>
                      <a:pt x="7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7" name="Freeform 821"/>
              <p:cNvSpPr>
                <a:spLocks/>
              </p:cNvSpPr>
              <p:nvPr/>
            </p:nvSpPr>
            <p:spPr bwMode="auto">
              <a:xfrm>
                <a:off x="5233" y="2660"/>
                <a:ext cx="47" cy="42"/>
              </a:xfrm>
              <a:custGeom>
                <a:avLst/>
                <a:gdLst>
                  <a:gd name="T0" fmla="*/ 0 w 128"/>
                  <a:gd name="T1" fmla="*/ 0 h 183"/>
                  <a:gd name="T2" fmla="*/ 0 w 128"/>
                  <a:gd name="T3" fmla="*/ 0 h 183"/>
                  <a:gd name="T4" fmla="*/ 0 w 128"/>
                  <a:gd name="T5" fmla="*/ 0 h 183"/>
                  <a:gd name="T6" fmla="*/ 0 w 128"/>
                  <a:gd name="T7" fmla="*/ 0 h 183"/>
                  <a:gd name="T8" fmla="*/ 0 w 128"/>
                  <a:gd name="T9" fmla="*/ 0 h 183"/>
                  <a:gd name="T10" fmla="*/ 0 w 128"/>
                  <a:gd name="T11" fmla="*/ 0 h 183"/>
                  <a:gd name="T12" fmla="*/ 0 w 128"/>
                  <a:gd name="T13" fmla="*/ 0 h 183"/>
                  <a:gd name="T14" fmla="*/ 0 w 128"/>
                  <a:gd name="T15" fmla="*/ 0 h 183"/>
                  <a:gd name="T16" fmla="*/ 0 w 128"/>
                  <a:gd name="T17" fmla="*/ 0 h 183"/>
                  <a:gd name="T18" fmla="*/ 0 w 128"/>
                  <a:gd name="T19" fmla="*/ 0 h 183"/>
                  <a:gd name="T20" fmla="*/ 0 w 128"/>
                  <a:gd name="T21" fmla="*/ 0 h 183"/>
                  <a:gd name="T22" fmla="*/ 0 w 128"/>
                  <a:gd name="T23" fmla="*/ 0 h 183"/>
                  <a:gd name="T24" fmla="*/ 0 w 128"/>
                  <a:gd name="T25" fmla="*/ 0 h 183"/>
                  <a:gd name="T26" fmla="*/ 0 w 128"/>
                  <a:gd name="T27" fmla="*/ 0 h 183"/>
                  <a:gd name="T28" fmla="*/ 0 w 128"/>
                  <a:gd name="T29" fmla="*/ 0 h 183"/>
                  <a:gd name="T30" fmla="*/ 0 w 128"/>
                  <a:gd name="T31" fmla="*/ 0 h 183"/>
                  <a:gd name="T32" fmla="*/ 0 w 128"/>
                  <a:gd name="T33" fmla="*/ 0 h 183"/>
                  <a:gd name="T34" fmla="*/ 0 w 128"/>
                  <a:gd name="T35" fmla="*/ 0 h 183"/>
                  <a:gd name="T36" fmla="*/ 0 w 128"/>
                  <a:gd name="T37" fmla="*/ 0 h 183"/>
                  <a:gd name="T38" fmla="*/ 0 w 128"/>
                  <a:gd name="T39" fmla="*/ 0 h 183"/>
                  <a:gd name="T40" fmla="*/ 0 w 128"/>
                  <a:gd name="T41" fmla="*/ 0 h 183"/>
                  <a:gd name="T42" fmla="*/ 0 w 128"/>
                  <a:gd name="T43" fmla="*/ 0 h 183"/>
                  <a:gd name="T44" fmla="*/ 0 w 128"/>
                  <a:gd name="T45" fmla="*/ 0 h 183"/>
                  <a:gd name="T46" fmla="*/ 0 w 128"/>
                  <a:gd name="T47" fmla="*/ 0 h 183"/>
                  <a:gd name="T48" fmla="*/ 0 w 128"/>
                  <a:gd name="T49" fmla="*/ 0 h 183"/>
                  <a:gd name="T50" fmla="*/ 0 w 128"/>
                  <a:gd name="T51" fmla="*/ 0 h 183"/>
                  <a:gd name="T52" fmla="*/ 0 w 128"/>
                  <a:gd name="T53" fmla="*/ 0 h 183"/>
                  <a:gd name="T54" fmla="*/ 0 w 128"/>
                  <a:gd name="T55" fmla="*/ 0 h 183"/>
                  <a:gd name="T56" fmla="*/ 0 w 128"/>
                  <a:gd name="T57" fmla="*/ 0 h 183"/>
                  <a:gd name="T58" fmla="*/ 0 w 128"/>
                  <a:gd name="T59" fmla="*/ 0 h 183"/>
                  <a:gd name="T60" fmla="*/ 0 w 128"/>
                  <a:gd name="T61" fmla="*/ 0 h 183"/>
                  <a:gd name="T62" fmla="*/ 0 w 128"/>
                  <a:gd name="T63" fmla="*/ 0 h 183"/>
                  <a:gd name="T64" fmla="*/ 0 w 128"/>
                  <a:gd name="T65" fmla="*/ 0 h 183"/>
                  <a:gd name="T66" fmla="*/ 0 w 128"/>
                  <a:gd name="T67" fmla="*/ 0 h 183"/>
                  <a:gd name="T68" fmla="*/ 0 w 128"/>
                  <a:gd name="T69" fmla="*/ 0 h 183"/>
                  <a:gd name="T70" fmla="*/ 0 w 128"/>
                  <a:gd name="T71" fmla="*/ 0 h 183"/>
                  <a:gd name="T72" fmla="*/ 0 w 128"/>
                  <a:gd name="T73" fmla="*/ 0 h 183"/>
                  <a:gd name="T74" fmla="*/ 0 w 128"/>
                  <a:gd name="T75" fmla="*/ 0 h 183"/>
                  <a:gd name="T76" fmla="*/ 0 w 128"/>
                  <a:gd name="T77" fmla="*/ 0 h 183"/>
                  <a:gd name="T78" fmla="*/ 0 w 128"/>
                  <a:gd name="T79" fmla="*/ 0 h 183"/>
                  <a:gd name="T80" fmla="*/ 0 w 128"/>
                  <a:gd name="T81" fmla="*/ 0 h 18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28"/>
                  <a:gd name="T124" fmla="*/ 0 h 183"/>
                  <a:gd name="T125" fmla="*/ 128 w 128"/>
                  <a:gd name="T126" fmla="*/ 183 h 18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28" h="183">
                    <a:moveTo>
                      <a:pt x="108" y="61"/>
                    </a:moveTo>
                    <a:lnTo>
                      <a:pt x="111" y="80"/>
                    </a:lnTo>
                    <a:lnTo>
                      <a:pt x="109" y="97"/>
                    </a:lnTo>
                    <a:lnTo>
                      <a:pt x="101" y="110"/>
                    </a:lnTo>
                    <a:lnTo>
                      <a:pt x="89" y="123"/>
                    </a:lnTo>
                    <a:lnTo>
                      <a:pt x="75" y="134"/>
                    </a:lnTo>
                    <a:lnTo>
                      <a:pt x="60" y="145"/>
                    </a:lnTo>
                    <a:lnTo>
                      <a:pt x="43" y="156"/>
                    </a:lnTo>
                    <a:lnTo>
                      <a:pt x="29" y="167"/>
                    </a:lnTo>
                    <a:lnTo>
                      <a:pt x="27" y="170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8" y="179"/>
                    </a:lnTo>
                    <a:lnTo>
                      <a:pt x="30" y="182"/>
                    </a:lnTo>
                    <a:lnTo>
                      <a:pt x="34" y="183"/>
                    </a:lnTo>
                    <a:lnTo>
                      <a:pt x="37" y="183"/>
                    </a:lnTo>
                    <a:lnTo>
                      <a:pt x="41" y="182"/>
                    </a:lnTo>
                    <a:lnTo>
                      <a:pt x="58" y="171"/>
                    </a:lnTo>
                    <a:lnTo>
                      <a:pt x="76" y="160"/>
                    </a:lnTo>
                    <a:lnTo>
                      <a:pt x="92" y="147"/>
                    </a:lnTo>
                    <a:lnTo>
                      <a:pt x="108" y="132"/>
                    </a:lnTo>
                    <a:lnTo>
                      <a:pt x="118" y="116"/>
                    </a:lnTo>
                    <a:lnTo>
                      <a:pt x="125" y="98"/>
                    </a:lnTo>
                    <a:lnTo>
                      <a:pt x="128" y="78"/>
                    </a:lnTo>
                    <a:lnTo>
                      <a:pt x="123" y="58"/>
                    </a:lnTo>
                    <a:lnTo>
                      <a:pt x="112" y="41"/>
                    </a:lnTo>
                    <a:lnTo>
                      <a:pt x="98" y="28"/>
                    </a:lnTo>
                    <a:lnTo>
                      <a:pt x="80" y="16"/>
                    </a:lnTo>
                    <a:lnTo>
                      <a:pt x="61" y="8"/>
                    </a:lnTo>
                    <a:lnTo>
                      <a:pt x="41" y="2"/>
                    </a:lnTo>
                    <a:lnTo>
                      <a:pt x="23" y="0"/>
                    </a:lnTo>
                    <a:lnTo>
                      <a:pt x="9" y="1"/>
                    </a:lnTo>
                    <a:lnTo>
                      <a:pt x="0" y="6"/>
                    </a:lnTo>
                    <a:lnTo>
                      <a:pt x="16" y="10"/>
                    </a:lnTo>
                    <a:lnTo>
                      <a:pt x="33" y="14"/>
                    </a:lnTo>
                    <a:lnTo>
                      <a:pt x="48" y="17"/>
                    </a:lnTo>
                    <a:lnTo>
                      <a:pt x="63" y="22"/>
                    </a:lnTo>
                    <a:lnTo>
                      <a:pt x="77" y="28"/>
                    </a:lnTo>
                    <a:lnTo>
                      <a:pt x="90" y="36"/>
                    </a:lnTo>
                    <a:lnTo>
                      <a:pt x="101" y="46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8" name="Freeform 822"/>
              <p:cNvSpPr>
                <a:spLocks/>
              </p:cNvSpPr>
              <p:nvPr/>
            </p:nvSpPr>
            <p:spPr bwMode="auto">
              <a:xfrm>
                <a:off x="5070" y="2650"/>
                <a:ext cx="112" cy="88"/>
              </a:xfrm>
              <a:custGeom>
                <a:avLst/>
                <a:gdLst>
                  <a:gd name="T0" fmla="*/ 0 w 323"/>
                  <a:gd name="T1" fmla="*/ 0 h 379"/>
                  <a:gd name="T2" fmla="*/ 0 w 323"/>
                  <a:gd name="T3" fmla="*/ 0 h 379"/>
                  <a:gd name="T4" fmla="*/ 0 w 323"/>
                  <a:gd name="T5" fmla="*/ 0 h 379"/>
                  <a:gd name="T6" fmla="*/ 0 w 323"/>
                  <a:gd name="T7" fmla="*/ 0 h 379"/>
                  <a:gd name="T8" fmla="*/ 0 w 323"/>
                  <a:gd name="T9" fmla="*/ 0 h 379"/>
                  <a:gd name="T10" fmla="*/ 0 w 323"/>
                  <a:gd name="T11" fmla="*/ 0 h 379"/>
                  <a:gd name="T12" fmla="*/ 0 w 323"/>
                  <a:gd name="T13" fmla="*/ 0 h 379"/>
                  <a:gd name="T14" fmla="*/ 0 w 323"/>
                  <a:gd name="T15" fmla="*/ 0 h 379"/>
                  <a:gd name="T16" fmla="*/ 0 w 323"/>
                  <a:gd name="T17" fmla="*/ 0 h 379"/>
                  <a:gd name="T18" fmla="*/ 0 w 323"/>
                  <a:gd name="T19" fmla="*/ 0 h 379"/>
                  <a:gd name="T20" fmla="*/ 0 w 323"/>
                  <a:gd name="T21" fmla="*/ 0 h 379"/>
                  <a:gd name="T22" fmla="*/ 0 w 323"/>
                  <a:gd name="T23" fmla="*/ 0 h 379"/>
                  <a:gd name="T24" fmla="*/ 0 w 323"/>
                  <a:gd name="T25" fmla="*/ 0 h 379"/>
                  <a:gd name="T26" fmla="*/ 0 w 323"/>
                  <a:gd name="T27" fmla="*/ 0 h 379"/>
                  <a:gd name="T28" fmla="*/ 0 w 323"/>
                  <a:gd name="T29" fmla="*/ 0 h 379"/>
                  <a:gd name="T30" fmla="*/ 0 w 323"/>
                  <a:gd name="T31" fmla="*/ 0 h 379"/>
                  <a:gd name="T32" fmla="*/ 0 w 323"/>
                  <a:gd name="T33" fmla="*/ 0 h 379"/>
                  <a:gd name="T34" fmla="*/ 0 w 323"/>
                  <a:gd name="T35" fmla="*/ 0 h 379"/>
                  <a:gd name="T36" fmla="*/ 0 w 323"/>
                  <a:gd name="T37" fmla="*/ 0 h 379"/>
                  <a:gd name="T38" fmla="*/ 0 w 323"/>
                  <a:gd name="T39" fmla="*/ 0 h 379"/>
                  <a:gd name="T40" fmla="*/ 0 w 323"/>
                  <a:gd name="T41" fmla="*/ 0 h 379"/>
                  <a:gd name="T42" fmla="*/ 0 w 323"/>
                  <a:gd name="T43" fmla="*/ 0 h 379"/>
                  <a:gd name="T44" fmla="*/ 0 w 323"/>
                  <a:gd name="T45" fmla="*/ 0 h 379"/>
                  <a:gd name="T46" fmla="*/ 0 w 323"/>
                  <a:gd name="T47" fmla="*/ 0 h 379"/>
                  <a:gd name="T48" fmla="*/ 0 w 323"/>
                  <a:gd name="T49" fmla="*/ 0 h 379"/>
                  <a:gd name="T50" fmla="*/ 0 w 323"/>
                  <a:gd name="T51" fmla="*/ 0 h 379"/>
                  <a:gd name="T52" fmla="*/ 0 w 323"/>
                  <a:gd name="T53" fmla="*/ 0 h 379"/>
                  <a:gd name="T54" fmla="*/ 0 w 323"/>
                  <a:gd name="T55" fmla="*/ 0 h 379"/>
                  <a:gd name="T56" fmla="*/ 0 w 323"/>
                  <a:gd name="T57" fmla="*/ 0 h 379"/>
                  <a:gd name="T58" fmla="*/ 0 w 323"/>
                  <a:gd name="T59" fmla="*/ 0 h 379"/>
                  <a:gd name="T60" fmla="*/ 0 w 323"/>
                  <a:gd name="T61" fmla="*/ 0 h 379"/>
                  <a:gd name="T62" fmla="*/ 0 w 323"/>
                  <a:gd name="T63" fmla="*/ 0 h 379"/>
                  <a:gd name="T64" fmla="*/ 0 w 323"/>
                  <a:gd name="T65" fmla="*/ 0 h 379"/>
                  <a:gd name="T66" fmla="*/ 0 w 323"/>
                  <a:gd name="T67" fmla="*/ 0 h 379"/>
                  <a:gd name="T68" fmla="*/ 0 w 323"/>
                  <a:gd name="T69" fmla="*/ 0 h 379"/>
                  <a:gd name="T70" fmla="*/ 0 w 323"/>
                  <a:gd name="T71" fmla="*/ 0 h 379"/>
                  <a:gd name="T72" fmla="*/ 0 w 323"/>
                  <a:gd name="T73" fmla="*/ 0 h 379"/>
                  <a:gd name="T74" fmla="*/ 0 w 323"/>
                  <a:gd name="T75" fmla="*/ 0 h 379"/>
                  <a:gd name="T76" fmla="*/ 0 w 323"/>
                  <a:gd name="T77" fmla="*/ 0 h 379"/>
                  <a:gd name="T78" fmla="*/ 0 w 323"/>
                  <a:gd name="T79" fmla="*/ 0 h 379"/>
                  <a:gd name="T80" fmla="*/ 0 w 323"/>
                  <a:gd name="T81" fmla="*/ 0 h 379"/>
                  <a:gd name="T82" fmla="*/ 0 w 323"/>
                  <a:gd name="T83" fmla="*/ 0 h 379"/>
                  <a:gd name="T84" fmla="*/ 0 w 323"/>
                  <a:gd name="T85" fmla="*/ 0 h 379"/>
                  <a:gd name="T86" fmla="*/ 0 w 323"/>
                  <a:gd name="T87" fmla="*/ 0 h 37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23"/>
                  <a:gd name="T133" fmla="*/ 0 h 379"/>
                  <a:gd name="T134" fmla="*/ 323 w 323"/>
                  <a:gd name="T135" fmla="*/ 379 h 37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23" h="379">
                    <a:moveTo>
                      <a:pt x="126" y="50"/>
                    </a:moveTo>
                    <a:lnTo>
                      <a:pt x="101" y="70"/>
                    </a:lnTo>
                    <a:lnTo>
                      <a:pt x="76" y="92"/>
                    </a:lnTo>
                    <a:lnTo>
                      <a:pt x="54" y="115"/>
                    </a:lnTo>
                    <a:lnTo>
                      <a:pt x="34" y="140"/>
                    </a:lnTo>
                    <a:lnTo>
                      <a:pt x="18" y="167"/>
                    </a:lnTo>
                    <a:lnTo>
                      <a:pt x="6" y="196"/>
                    </a:lnTo>
                    <a:lnTo>
                      <a:pt x="0" y="227"/>
                    </a:lnTo>
                    <a:lnTo>
                      <a:pt x="1" y="259"/>
                    </a:lnTo>
                    <a:lnTo>
                      <a:pt x="4" y="267"/>
                    </a:lnTo>
                    <a:lnTo>
                      <a:pt x="7" y="277"/>
                    </a:lnTo>
                    <a:lnTo>
                      <a:pt x="11" y="283"/>
                    </a:lnTo>
                    <a:lnTo>
                      <a:pt x="15" y="291"/>
                    </a:lnTo>
                    <a:lnTo>
                      <a:pt x="21" y="298"/>
                    </a:lnTo>
                    <a:lnTo>
                      <a:pt x="27" y="305"/>
                    </a:lnTo>
                    <a:lnTo>
                      <a:pt x="34" y="311"/>
                    </a:lnTo>
                    <a:lnTo>
                      <a:pt x="41" y="316"/>
                    </a:lnTo>
                    <a:lnTo>
                      <a:pt x="57" y="325"/>
                    </a:lnTo>
                    <a:lnTo>
                      <a:pt x="72" y="333"/>
                    </a:lnTo>
                    <a:lnTo>
                      <a:pt x="87" y="340"/>
                    </a:lnTo>
                    <a:lnTo>
                      <a:pt x="103" y="345"/>
                    </a:lnTo>
                    <a:lnTo>
                      <a:pt x="120" y="351"/>
                    </a:lnTo>
                    <a:lnTo>
                      <a:pt x="136" y="356"/>
                    </a:lnTo>
                    <a:lnTo>
                      <a:pt x="153" y="360"/>
                    </a:lnTo>
                    <a:lnTo>
                      <a:pt x="169" y="364"/>
                    </a:lnTo>
                    <a:lnTo>
                      <a:pt x="187" y="367"/>
                    </a:lnTo>
                    <a:lnTo>
                      <a:pt x="204" y="370"/>
                    </a:lnTo>
                    <a:lnTo>
                      <a:pt x="221" y="372"/>
                    </a:lnTo>
                    <a:lnTo>
                      <a:pt x="238" y="374"/>
                    </a:lnTo>
                    <a:lnTo>
                      <a:pt x="256" y="375"/>
                    </a:lnTo>
                    <a:lnTo>
                      <a:pt x="273" y="376"/>
                    </a:lnTo>
                    <a:lnTo>
                      <a:pt x="290" y="378"/>
                    </a:lnTo>
                    <a:lnTo>
                      <a:pt x="307" y="379"/>
                    </a:lnTo>
                    <a:lnTo>
                      <a:pt x="312" y="379"/>
                    </a:lnTo>
                    <a:lnTo>
                      <a:pt x="317" y="375"/>
                    </a:lnTo>
                    <a:lnTo>
                      <a:pt x="320" y="372"/>
                    </a:lnTo>
                    <a:lnTo>
                      <a:pt x="323" y="366"/>
                    </a:lnTo>
                    <a:lnTo>
                      <a:pt x="323" y="360"/>
                    </a:lnTo>
                    <a:lnTo>
                      <a:pt x="320" y="356"/>
                    </a:lnTo>
                    <a:lnTo>
                      <a:pt x="316" y="352"/>
                    </a:lnTo>
                    <a:lnTo>
                      <a:pt x="311" y="351"/>
                    </a:lnTo>
                    <a:lnTo>
                      <a:pt x="295" y="351"/>
                    </a:lnTo>
                    <a:lnTo>
                      <a:pt x="279" y="351"/>
                    </a:lnTo>
                    <a:lnTo>
                      <a:pt x="263" y="350"/>
                    </a:lnTo>
                    <a:lnTo>
                      <a:pt x="248" y="349"/>
                    </a:lnTo>
                    <a:lnTo>
                      <a:pt x="231" y="348"/>
                    </a:lnTo>
                    <a:lnTo>
                      <a:pt x="215" y="345"/>
                    </a:lnTo>
                    <a:lnTo>
                      <a:pt x="200" y="343"/>
                    </a:lnTo>
                    <a:lnTo>
                      <a:pt x="183" y="341"/>
                    </a:lnTo>
                    <a:lnTo>
                      <a:pt x="168" y="337"/>
                    </a:lnTo>
                    <a:lnTo>
                      <a:pt x="151" y="334"/>
                    </a:lnTo>
                    <a:lnTo>
                      <a:pt x="136" y="329"/>
                    </a:lnTo>
                    <a:lnTo>
                      <a:pt x="121" y="325"/>
                    </a:lnTo>
                    <a:lnTo>
                      <a:pt x="106" y="320"/>
                    </a:lnTo>
                    <a:lnTo>
                      <a:pt x="92" y="313"/>
                    </a:lnTo>
                    <a:lnTo>
                      <a:pt x="76" y="306"/>
                    </a:lnTo>
                    <a:lnTo>
                      <a:pt x="62" y="300"/>
                    </a:lnTo>
                    <a:lnTo>
                      <a:pt x="51" y="291"/>
                    </a:lnTo>
                    <a:lnTo>
                      <a:pt x="41" y="280"/>
                    </a:lnTo>
                    <a:lnTo>
                      <a:pt x="35" y="269"/>
                    </a:lnTo>
                    <a:lnTo>
                      <a:pt x="31" y="255"/>
                    </a:lnTo>
                    <a:lnTo>
                      <a:pt x="31" y="239"/>
                    </a:lnTo>
                    <a:lnTo>
                      <a:pt x="33" y="218"/>
                    </a:lnTo>
                    <a:lnTo>
                      <a:pt x="38" y="197"/>
                    </a:lnTo>
                    <a:lnTo>
                      <a:pt x="42" y="182"/>
                    </a:lnTo>
                    <a:lnTo>
                      <a:pt x="51" y="165"/>
                    </a:lnTo>
                    <a:lnTo>
                      <a:pt x="60" y="150"/>
                    </a:lnTo>
                    <a:lnTo>
                      <a:pt x="68" y="136"/>
                    </a:lnTo>
                    <a:lnTo>
                      <a:pt x="79" y="124"/>
                    </a:lnTo>
                    <a:lnTo>
                      <a:pt x="89" y="111"/>
                    </a:lnTo>
                    <a:lnTo>
                      <a:pt x="101" y="100"/>
                    </a:lnTo>
                    <a:lnTo>
                      <a:pt x="114" y="88"/>
                    </a:lnTo>
                    <a:lnTo>
                      <a:pt x="129" y="76"/>
                    </a:lnTo>
                    <a:lnTo>
                      <a:pt x="144" y="64"/>
                    </a:lnTo>
                    <a:lnTo>
                      <a:pt x="162" y="53"/>
                    </a:lnTo>
                    <a:lnTo>
                      <a:pt x="181" y="41"/>
                    </a:lnTo>
                    <a:lnTo>
                      <a:pt x="201" y="31"/>
                    </a:lnTo>
                    <a:lnTo>
                      <a:pt x="219" y="22"/>
                    </a:lnTo>
                    <a:lnTo>
                      <a:pt x="237" y="14"/>
                    </a:lnTo>
                    <a:lnTo>
                      <a:pt x="253" y="7"/>
                    </a:lnTo>
                    <a:lnTo>
                      <a:pt x="268" y="1"/>
                    </a:lnTo>
                    <a:lnTo>
                      <a:pt x="255" y="0"/>
                    </a:lnTo>
                    <a:lnTo>
                      <a:pt x="238" y="1"/>
                    </a:lnTo>
                    <a:lnTo>
                      <a:pt x="221" y="5"/>
                    </a:lnTo>
                    <a:lnTo>
                      <a:pt x="201" y="11"/>
                    </a:lnTo>
                    <a:lnTo>
                      <a:pt x="181" y="19"/>
                    </a:lnTo>
                    <a:lnTo>
                      <a:pt x="161" y="28"/>
                    </a:lnTo>
                    <a:lnTo>
                      <a:pt x="142" y="39"/>
                    </a:lnTo>
                    <a:lnTo>
                      <a:pt x="126" y="5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69" name="Freeform 823"/>
              <p:cNvSpPr>
                <a:spLocks/>
              </p:cNvSpPr>
              <p:nvPr/>
            </p:nvSpPr>
            <p:spPr bwMode="auto">
              <a:xfrm>
                <a:off x="5229" y="2647"/>
                <a:ext cx="99" cy="59"/>
              </a:xfrm>
              <a:custGeom>
                <a:avLst/>
                <a:gdLst>
                  <a:gd name="T0" fmla="*/ 0 w 282"/>
                  <a:gd name="T1" fmla="*/ 0 h 253"/>
                  <a:gd name="T2" fmla="*/ 0 w 282"/>
                  <a:gd name="T3" fmla="*/ 0 h 253"/>
                  <a:gd name="T4" fmla="*/ 0 w 282"/>
                  <a:gd name="T5" fmla="*/ 0 h 253"/>
                  <a:gd name="T6" fmla="*/ 0 w 282"/>
                  <a:gd name="T7" fmla="*/ 0 h 253"/>
                  <a:gd name="T8" fmla="*/ 0 w 282"/>
                  <a:gd name="T9" fmla="*/ 0 h 253"/>
                  <a:gd name="T10" fmla="*/ 0 w 282"/>
                  <a:gd name="T11" fmla="*/ 0 h 253"/>
                  <a:gd name="T12" fmla="*/ 0 w 282"/>
                  <a:gd name="T13" fmla="*/ 0 h 253"/>
                  <a:gd name="T14" fmla="*/ 0 w 282"/>
                  <a:gd name="T15" fmla="*/ 0 h 253"/>
                  <a:gd name="T16" fmla="*/ 0 w 282"/>
                  <a:gd name="T17" fmla="*/ 0 h 253"/>
                  <a:gd name="T18" fmla="*/ 0 w 282"/>
                  <a:gd name="T19" fmla="*/ 0 h 253"/>
                  <a:gd name="T20" fmla="*/ 0 w 282"/>
                  <a:gd name="T21" fmla="*/ 0 h 253"/>
                  <a:gd name="T22" fmla="*/ 0 w 282"/>
                  <a:gd name="T23" fmla="*/ 0 h 253"/>
                  <a:gd name="T24" fmla="*/ 0 w 282"/>
                  <a:gd name="T25" fmla="*/ 0 h 253"/>
                  <a:gd name="T26" fmla="*/ 0 w 282"/>
                  <a:gd name="T27" fmla="*/ 0 h 253"/>
                  <a:gd name="T28" fmla="*/ 0 w 282"/>
                  <a:gd name="T29" fmla="*/ 0 h 253"/>
                  <a:gd name="T30" fmla="*/ 0 w 282"/>
                  <a:gd name="T31" fmla="*/ 0 h 253"/>
                  <a:gd name="T32" fmla="*/ 0 w 282"/>
                  <a:gd name="T33" fmla="*/ 0 h 253"/>
                  <a:gd name="T34" fmla="*/ 0 w 282"/>
                  <a:gd name="T35" fmla="*/ 0 h 253"/>
                  <a:gd name="T36" fmla="*/ 0 w 282"/>
                  <a:gd name="T37" fmla="*/ 0 h 253"/>
                  <a:gd name="T38" fmla="*/ 0 w 282"/>
                  <a:gd name="T39" fmla="*/ 0 h 253"/>
                  <a:gd name="T40" fmla="*/ 0 w 282"/>
                  <a:gd name="T41" fmla="*/ 0 h 253"/>
                  <a:gd name="T42" fmla="*/ 0 w 282"/>
                  <a:gd name="T43" fmla="*/ 0 h 253"/>
                  <a:gd name="T44" fmla="*/ 0 w 282"/>
                  <a:gd name="T45" fmla="*/ 0 h 253"/>
                  <a:gd name="T46" fmla="*/ 0 w 282"/>
                  <a:gd name="T47" fmla="*/ 0 h 253"/>
                  <a:gd name="T48" fmla="*/ 0 w 282"/>
                  <a:gd name="T49" fmla="*/ 0 h 253"/>
                  <a:gd name="T50" fmla="*/ 0 w 282"/>
                  <a:gd name="T51" fmla="*/ 0 h 253"/>
                  <a:gd name="T52" fmla="*/ 0 w 282"/>
                  <a:gd name="T53" fmla="*/ 0 h 253"/>
                  <a:gd name="T54" fmla="*/ 0 w 282"/>
                  <a:gd name="T55" fmla="*/ 0 h 253"/>
                  <a:gd name="T56" fmla="*/ 0 w 282"/>
                  <a:gd name="T57" fmla="*/ 0 h 253"/>
                  <a:gd name="T58" fmla="*/ 0 w 282"/>
                  <a:gd name="T59" fmla="*/ 0 h 253"/>
                  <a:gd name="T60" fmla="*/ 0 w 282"/>
                  <a:gd name="T61" fmla="*/ 0 h 253"/>
                  <a:gd name="T62" fmla="*/ 0 w 282"/>
                  <a:gd name="T63" fmla="*/ 0 h 253"/>
                  <a:gd name="T64" fmla="*/ 0 w 282"/>
                  <a:gd name="T65" fmla="*/ 0 h 253"/>
                  <a:gd name="T66" fmla="*/ 0 w 282"/>
                  <a:gd name="T67" fmla="*/ 0 h 253"/>
                  <a:gd name="T68" fmla="*/ 0 w 282"/>
                  <a:gd name="T69" fmla="*/ 0 h 253"/>
                  <a:gd name="T70" fmla="*/ 0 w 282"/>
                  <a:gd name="T71" fmla="*/ 0 h 253"/>
                  <a:gd name="T72" fmla="*/ 0 w 282"/>
                  <a:gd name="T73" fmla="*/ 0 h 253"/>
                  <a:gd name="T74" fmla="*/ 0 w 282"/>
                  <a:gd name="T75" fmla="*/ 0 h 253"/>
                  <a:gd name="T76" fmla="*/ 0 w 282"/>
                  <a:gd name="T77" fmla="*/ 0 h 253"/>
                  <a:gd name="T78" fmla="*/ 0 w 282"/>
                  <a:gd name="T79" fmla="*/ 0 h 253"/>
                  <a:gd name="T80" fmla="*/ 0 w 282"/>
                  <a:gd name="T81" fmla="*/ 0 h 253"/>
                  <a:gd name="T82" fmla="*/ 0 w 282"/>
                  <a:gd name="T83" fmla="*/ 0 h 253"/>
                  <a:gd name="T84" fmla="*/ 0 w 282"/>
                  <a:gd name="T85" fmla="*/ 0 h 253"/>
                  <a:gd name="T86" fmla="*/ 0 w 282"/>
                  <a:gd name="T87" fmla="*/ 0 h 253"/>
                  <a:gd name="T88" fmla="*/ 0 w 282"/>
                  <a:gd name="T89" fmla="*/ 0 h 253"/>
                  <a:gd name="T90" fmla="*/ 0 w 282"/>
                  <a:gd name="T91" fmla="*/ 0 h 253"/>
                  <a:gd name="T92" fmla="*/ 0 w 282"/>
                  <a:gd name="T93" fmla="*/ 0 h 253"/>
                  <a:gd name="T94" fmla="*/ 0 w 282"/>
                  <a:gd name="T95" fmla="*/ 0 h 253"/>
                  <a:gd name="T96" fmla="*/ 0 w 282"/>
                  <a:gd name="T97" fmla="*/ 0 h 253"/>
                  <a:gd name="T98" fmla="*/ 0 w 282"/>
                  <a:gd name="T99" fmla="*/ 0 h 253"/>
                  <a:gd name="T100" fmla="*/ 0 w 282"/>
                  <a:gd name="T101" fmla="*/ 0 h 253"/>
                  <a:gd name="T102" fmla="*/ 0 w 282"/>
                  <a:gd name="T103" fmla="*/ 0 h 253"/>
                  <a:gd name="T104" fmla="*/ 0 w 282"/>
                  <a:gd name="T105" fmla="*/ 0 h 253"/>
                  <a:gd name="T106" fmla="*/ 0 w 282"/>
                  <a:gd name="T107" fmla="*/ 0 h 253"/>
                  <a:gd name="T108" fmla="*/ 0 w 282"/>
                  <a:gd name="T109" fmla="*/ 0 h 253"/>
                  <a:gd name="T110" fmla="*/ 0 w 282"/>
                  <a:gd name="T111" fmla="*/ 0 h 253"/>
                  <a:gd name="T112" fmla="*/ 0 w 282"/>
                  <a:gd name="T113" fmla="*/ 0 h 253"/>
                  <a:gd name="T114" fmla="*/ 0 w 282"/>
                  <a:gd name="T115" fmla="*/ 0 h 253"/>
                  <a:gd name="T116" fmla="*/ 0 w 282"/>
                  <a:gd name="T117" fmla="*/ 0 h 253"/>
                  <a:gd name="T118" fmla="*/ 0 w 282"/>
                  <a:gd name="T119" fmla="*/ 0 h 253"/>
                  <a:gd name="T120" fmla="*/ 0 w 282"/>
                  <a:gd name="T121" fmla="*/ 0 h 25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82"/>
                  <a:gd name="T184" fmla="*/ 0 h 253"/>
                  <a:gd name="T185" fmla="*/ 282 w 282"/>
                  <a:gd name="T186" fmla="*/ 253 h 25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82" h="253">
                    <a:moveTo>
                      <a:pt x="235" y="78"/>
                    </a:moveTo>
                    <a:lnTo>
                      <a:pt x="248" y="92"/>
                    </a:lnTo>
                    <a:lnTo>
                      <a:pt x="255" y="108"/>
                    </a:lnTo>
                    <a:lnTo>
                      <a:pt x="259" y="125"/>
                    </a:lnTo>
                    <a:lnTo>
                      <a:pt x="259" y="144"/>
                    </a:lnTo>
                    <a:lnTo>
                      <a:pt x="257" y="159"/>
                    </a:lnTo>
                    <a:lnTo>
                      <a:pt x="252" y="171"/>
                    </a:lnTo>
                    <a:lnTo>
                      <a:pt x="244" y="184"/>
                    </a:lnTo>
                    <a:lnTo>
                      <a:pt x="236" y="194"/>
                    </a:lnTo>
                    <a:lnTo>
                      <a:pt x="225" y="206"/>
                    </a:lnTo>
                    <a:lnTo>
                      <a:pt x="215" y="215"/>
                    </a:lnTo>
                    <a:lnTo>
                      <a:pt x="204" y="225"/>
                    </a:lnTo>
                    <a:lnTo>
                      <a:pt x="194" y="236"/>
                    </a:lnTo>
                    <a:lnTo>
                      <a:pt x="191" y="239"/>
                    </a:lnTo>
                    <a:lnTo>
                      <a:pt x="190" y="242"/>
                    </a:lnTo>
                    <a:lnTo>
                      <a:pt x="191" y="246"/>
                    </a:lnTo>
                    <a:lnTo>
                      <a:pt x="194" y="249"/>
                    </a:lnTo>
                    <a:lnTo>
                      <a:pt x="197" y="252"/>
                    </a:lnTo>
                    <a:lnTo>
                      <a:pt x="201" y="253"/>
                    </a:lnTo>
                    <a:lnTo>
                      <a:pt x="205" y="252"/>
                    </a:lnTo>
                    <a:lnTo>
                      <a:pt x="209" y="249"/>
                    </a:lnTo>
                    <a:lnTo>
                      <a:pt x="232" y="234"/>
                    </a:lnTo>
                    <a:lnTo>
                      <a:pt x="251" y="215"/>
                    </a:lnTo>
                    <a:lnTo>
                      <a:pt x="267" y="192"/>
                    </a:lnTo>
                    <a:lnTo>
                      <a:pt x="278" y="168"/>
                    </a:lnTo>
                    <a:lnTo>
                      <a:pt x="282" y="141"/>
                    </a:lnTo>
                    <a:lnTo>
                      <a:pt x="279" y="116"/>
                    </a:lnTo>
                    <a:lnTo>
                      <a:pt x="270" y="92"/>
                    </a:lnTo>
                    <a:lnTo>
                      <a:pt x="251" y="70"/>
                    </a:lnTo>
                    <a:lnTo>
                      <a:pt x="237" y="59"/>
                    </a:lnTo>
                    <a:lnTo>
                      <a:pt x="221" y="48"/>
                    </a:lnTo>
                    <a:lnTo>
                      <a:pt x="202" y="39"/>
                    </a:lnTo>
                    <a:lnTo>
                      <a:pt x="183" y="31"/>
                    </a:lnTo>
                    <a:lnTo>
                      <a:pt x="163" y="24"/>
                    </a:lnTo>
                    <a:lnTo>
                      <a:pt x="142" y="18"/>
                    </a:lnTo>
                    <a:lnTo>
                      <a:pt x="122" y="13"/>
                    </a:lnTo>
                    <a:lnTo>
                      <a:pt x="101" y="8"/>
                    </a:lnTo>
                    <a:lnTo>
                      <a:pt x="82" y="5"/>
                    </a:lnTo>
                    <a:lnTo>
                      <a:pt x="63" y="2"/>
                    </a:lnTo>
                    <a:lnTo>
                      <a:pt x="47" y="0"/>
                    </a:lnTo>
                    <a:lnTo>
                      <a:pt x="32" y="0"/>
                    </a:lnTo>
                    <a:lnTo>
                      <a:pt x="19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12" y="8"/>
                    </a:lnTo>
                    <a:lnTo>
                      <a:pt x="25" y="9"/>
                    </a:lnTo>
                    <a:lnTo>
                      <a:pt x="38" y="12"/>
                    </a:lnTo>
                    <a:lnTo>
                      <a:pt x="52" y="14"/>
                    </a:lnTo>
                    <a:lnTo>
                      <a:pt x="67" y="16"/>
                    </a:lnTo>
                    <a:lnTo>
                      <a:pt x="82" y="18"/>
                    </a:lnTo>
                    <a:lnTo>
                      <a:pt x="97" y="22"/>
                    </a:lnTo>
                    <a:lnTo>
                      <a:pt x="114" y="25"/>
                    </a:lnTo>
                    <a:lnTo>
                      <a:pt x="129" y="30"/>
                    </a:lnTo>
                    <a:lnTo>
                      <a:pt x="146" y="35"/>
                    </a:lnTo>
                    <a:lnTo>
                      <a:pt x="162" y="40"/>
                    </a:lnTo>
                    <a:lnTo>
                      <a:pt x="177" y="46"/>
                    </a:lnTo>
                    <a:lnTo>
                      <a:pt x="192" y="53"/>
                    </a:lnTo>
                    <a:lnTo>
                      <a:pt x="208" y="60"/>
                    </a:lnTo>
                    <a:lnTo>
                      <a:pt x="222" y="69"/>
                    </a:lnTo>
                    <a:lnTo>
                      <a:pt x="235" y="7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0" name="Freeform 824"/>
              <p:cNvSpPr>
                <a:spLocks/>
              </p:cNvSpPr>
              <p:nvPr/>
            </p:nvSpPr>
            <p:spPr bwMode="auto">
              <a:xfrm>
                <a:off x="5030" y="2680"/>
                <a:ext cx="40" cy="54"/>
              </a:xfrm>
              <a:custGeom>
                <a:avLst/>
                <a:gdLst>
                  <a:gd name="T0" fmla="*/ 0 w 115"/>
                  <a:gd name="T1" fmla="*/ 0 h 236"/>
                  <a:gd name="T2" fmla="*/ 0 w 115"/>
                  <a:gd name="T3" fmla="*/ 0 h 236"/>
                  <a:gd name="T4" fmla="*/ 0 w 115"/>
                  <a:gd name="T5" fmla="*/ 0 h 236"/>
                  <a:gd name="T6" fmla="*/ 0 w 115"/>
                  <a:gd name="T7" fmla="*/ 0 h 236"/>
                  <a:gd name="T8" fmla="*/ 0 w 115"/>
                  <a:gd name="T9" fmla="*/ 0 h 236"/>
                  <a:gd name="T10" fmla="*/ 0 w 115"/>
                  <a:gd name="T11" fmla="*/ 0 h 236"/>
                  <a:gd name="T12" fmla="*/ 0 w 115"/>
                  <a:gd name="T13" fmla="*/ 0 h 236"/>
                  <a:gd name="T14" fmla="*/ 0 w 115"/>
                  <a:gd name="T15" fmla="*/ 0 h 236"/>
                  <a:gd name="T16" fmla="*/ 0 w 115"/>
                  <a:gd name="T17" fmla="*/ 0 h 236"/>
                  <a:gd name="T18" fmla="*/ 0 w 115"/>
                  <a:gd name="T19" fmla="*/ 0 h 236"/>
                  <a:gd name="T20" fmla="*/ 0 w 115"/>
                  <a:gd name="T21" fmla="*/ 0 h 236"/>
                  <a:gd name="T22" fmla="*/ 0 w 115"/>
                  <a:gd name="T23" fmla="*/ 0 h 236"/>
                  <a:gd name="T24" fmla="*/ 0 w 115"/>
                  <a:gd name="T25" fmla="*/ 0 h 236"/>
                  <a:gd name="T26" fmla="*/ 0 w 115"/>
                  <a:gd name="T27" fmla="*/ 0 h 236"/>
                  <a:gd name="T28" fmla="*/ 0 w 115"/>
                  <a:gd name="T29" fmla="*/ 0 h 236"/>
                  <a:gd name="T30" fmla="*/ 0 w 115"/>
                  <a:gd name="T31" fmla="*/ 0 h 236"/>
                  <a:gd name="T32" fmla="*/ 0 w 115"/>
                  <a:gd name="T33" fmla="*/ 0 h 236"/>
                  <a:gd name="T34" fmla="*/ 0 w 115"/>
                  <a:gd name="T35" fmla="*/ 0 h 236"/>
                  <a:gd name="T36" fmla="*/ 0 w 115"/>
                  <a:gd name="T37" fmla="*/ 0 h 236"/>
                  <a:gd name="T38" fmla="*/ 0 w 115"/>
                  <a:gd name="T39" fmla="*/ 0 h 236"/>
                  <a:gd name="T40" fmla="*/ 0 w 115"/>
                  <a:gd name="T41" fmla="*/ 0 h 236"/>
                  <a:gd name="T42" fmla="*/ 0 w 115"/>
                  <a:gd name="T43" fmla="*/ 0 h 236"/>
                  <a:gd name="T44" fmla="*/ 0 w 115"/>
                  <a:gd name="T45" fmla="*/ 0 h 236"/>
                  <a:gd name="T46" fmla="*/ 0 w 115"/>
                  <a:gd name="T47" fmla="*/ 0 h 236"/>
                  <a:gd name="T48" fmla="*/ 0 w 115"/>
                  <a:gd name="T49" fmla="*/ 0 h 236"/>
                  <a:gd name="T50" fmla="*/ 0 w 115"/>
                  <a:gd name="T51" fmla="*/ 0 h 236"/>
                  <a:gd name="T52" fmla="*/ 0 w 115"/>
                  <a:gd name="T53" fmla="*/ 0 h 236"/>
                  <a:gd name="T54" fmla="*/ 0 w 115"/>
                  <a:gd name="T55" fmla="*/ 0 h 236"/>
                  <a:gd name="T56" fmla="*/ 0 w 115"/>
                  <a:gd name="T57" fmla="*/ 0 h 236"/>
                  <a:gd name="T58" fmla="*/ 0 w 115"/>
                  <a:gd name="T59" fmla="*/ 0 h 236"/>
                  <a:gd name="T60" fmla="*/ 0 w 115"/>
                  <a:gd name="T61" fmla="*/ 0 h 236"/>
                  <a:gd name="T62" fmla="*/ 0 w 115"/>
                  <a:gd name="T63" fmla="*/ 0 h 236"/>
                  <a:gd name="T64" fmla="*/ 0 w 115"/>
                  <a:gd name="T65" fmla="*/ 0 h 236"/>
                  <a:gd name="T66" fmla="*/ 0 w 115"/>
                  <a:gd name="T67" fmla="*/ 0 h 236"/>
                  <a:gd name="T68" fmla="*/ 0 w 115"/>
                  <a:gd name="T69" fmla="*/ 0 h 236"/>
                  <a:gd name="T70" fmla="*/ 0 w 115"/>
                  <a:gd name="T71" fmla="*/ 0 h 236"/>
                  <a:gd name="T72" fmla="*/ 0 w 115"/>
                  <a:gd name="T73" fmla="*/ 0 h 236"/>
                  <a:gd name="T74" fmla="*/ 0 w 115"/>
                  <a:gd name="T75" fmla="*/ 0 h 236"/>
                  <a:gd name="T76" fmla="*/ 0 w 115"/>
                  <a:gd name="T77" fmla="*/ 0 h 236"/>
                  <a:gd name="T78" fmla="*/ 0 w 115"/>
                  <a:gd name="T79" fmla="*/ 0 h 236"/>
                  <a:gd name="T80" fmla="*/ 0 w 115"/>
                  <a:gd name="T81" fmla="*/ 0 h 2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5"/>
                  <a:gd name="T124" fmla="*/ 0 h 236"/>
                  <a:gd name="T125" fmla="*/ 115 w 115"/>
                  <a:gd name="T126" fmla="*/ 236 h 2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5" h="236">
                    <a:moveTo>
                      <a:pt x="0" y="128"/>
                    </a:moveTo>
                    <a:lnTo>
                      <a:pt x="0" y="148"/>
                    </a:lnTo>
                    <a:lnTo>
                      <a:pt x="5" y="166"/>
                    </a:lnTo>
                    <a:lnTo>
                      <a:pt x="13" y="184"/>
                    </a:lnTo>
                    <a:lnTo>
                      <a:pt x="24" y="198"/>
                    </a:lnTo>
                    <a:lnTo>
                      <a:pt x="39" y="211"/>
                    </a:lnTo>
                    <a:lnTo>
                      <a:pt x="55" y="223"/>
                    </a:lnTo>
                    <a:lnTo>
                      <a:pt x="74" y="231"/>
                    </a:lnTo>
                    <a:lnTo>
                      <a:pt x="92" y="235"/>
                    </a:lnTo>
                    <a:lnTo>
                      <a:pt x="98" y="236"/>
                    </a:lnTo>
                    <a:lnTo>
                      <a:pt x="104" y="234"/>
                    </a:lnTo>
                    <a:lnTo>
                      <a:pt x="109" y="231"/>
                    </a:lnTo>
                    <a:lnTo>
                      <a:pt x="111" y="226"/>
                    </a:lnTo>
                    <a:lnTo>
                      <a:pt x="111" y="220"/>
                    </a:lnTo>
                    <a:lnTo>
                      <a:pt x="110" y="215"/>
                    </a:lnTo>
                    <a:lnTo>
                      <a:pt x="107" y="210"/>
                    </a:lnTo>
                    <a:lnTo>
                      <a:pt x="101" y="208"/>
                    </a:lnTo>
                    <a:lnTo>
                      <a:pt x="82" y="201"/>
                    </a:lnTo>
                    <a:lnTo>
                      <a:pt x="64" y="192"/>
                    </a:lnTo>
                    <a:lnTo>
                      <a:pt x="50" y="179"/>
                    </a:lnTo>
                    <a:lnTo>
                      <a:pt x="40" y="165"/>
                    </a:lnTo>
                    <a:lnTo>
                      <a:pt x="33" y="148"/>
                    </a:lnTo>
                    <a:lnTo>
                      <a:pt x="29" y="130"/>
                    </a:lnTo>
                    <a:lnTo>
                      <a:pt x="29" y="110"/>
                    </a:lnTo>
                    <a:lnTo>
                      <a:pt x="35" y="89"/>
                    </a:lnTo>
                    <a:lnTo>
                      <a:pt x="43" y="74"/>
                    </a:lnTo>
                    <a:lnTo>
                      <a:pt x="56" y="60"/>
                    </a:lnTo>
                    <a:lnTo>
                      <a:pt x="70" y="46"/>
                    </a:lnTo>
                    <a:lnTo>
                      <a:pt x="85" y="33"/>
                    </a:lnTo>
                    <a:lnTo>
                      <a:pt x="98" y="23"/>
                    </a:lnTo>
                    <a:lnTo>
                      <a:pt x="109" y="12"/>
                    </a:lnTo>
                    <a:lnTo>
                      <a:pt x="115" y="6"/>
                    </a:lnTo>
                    <a:lnTo>
                      <a:pt x="115" y="0"/>
                    </a:lnTo>
                    <a:lnTo>
                      <a:pt x="102" y="4"/>
                    </a:lnTo>
                    <a:lnTo>
                      <a:pt x="85" y="12"/>
                    </a:lnTo>
                    <a:lnTo>
                      <a:pt x="68" y="26"/>
                    </a:lnTo>
                    <a:lnTo>
                      <a:pt x="49" y="42"/>
                    </a:lnTo>
                    <a:lnTo>
                      <a:pt x="32" y="61"/>
                    </a:lnTo>
                    <a:lnTo>
                      <a:pt x="17" y="82"/>
                    </a:lnTo>
                    <a:lnTo>
                      <a:pt x="6" y="105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71" name="Freeform 825"/>
              <p:cNvSpPr>
                <a:spLocks/>
              </p:cNvSpPr>
              <p:nvPr/>
            </p:nvSpPr>
            <p:spPr bwMode="auto">
              <a:xfrm>
                <a:off x="5311" y="2643"/>
                <a:ext cx="87" cy="73"/>
              </a:xfrm>
              <a:custGeom>
                <a:avLst/>
                <a:gdLst>
                  <a:gd name="T0" fmla="*/ 0 w 245"/>
                  <a:gd name="T1" fmla="*/ 0 h 310"/>
                  <a:gd name="T2" fmla="*/ 0 w 245"/>
                  <a:gd name="T3" fmla="*/ 0 h 310"/>
                  <a:gd name="T4" fmla="*/ 0 w 245"/>
                  <a:gd name="T5" fmla="*/ 0 h 310"/>
                  <a:gd name="T6" fmla="*/ 0 w 245"/>
                  <a:gd name="T7" fmla="*/ 0 h 310"/>
                  <a:gd name="T8" fmla="*/ 0 w 245"/>
                  <a:gd name="T9" fmla="*/ 0 h 310"/>
                  <a:gd name="T10" fmla="*/ 0 w 245"/>
                  <a:gd name="T11" fmla="*/ 0 h 310"/>
                  <a:gd name="T12" fmla="*/ 0 w 245"/>
                  <a:gd name="T13" fmla="*/ 0 h 310"/>
                  <a:gd name="T14" fmla="*/ 0 w 245"/>
                  <a:gd name="T15" fmla="*/ 0 h 310"/>
                  <a:gd name="T16" fmla="*/ 0 w 245"/>
                  <a:gd name="T17" fmla="*/ 0 h 310"/>
                  <a:gd name="T18" fmla="*/ 0 w 245"/>
                  <a:gd name="T19" fmla="*/ 0 h 310"/>
                  <a:gd name="T20" fmla="*/ 0 w 245"/>
                  <a:gd name="T21" fmla="*/ 0 h 310"/>
                  <a:gd name="T22" fmla="*/ 0 w 245"/>
                  <a:gd name="T23" fmla="*/ 0 h 310"/>
                  <a:gd name="T24" fmla="*/ 0 w 245"/>
                  <a:gd name="T25" fmla="*/ 0 h 310"/>
                  <a:gd name="T26" fmla="*/ 0 w 245"/>
                  <a:gd name="T27" fmla="*/ 0 h 310"/>
                  <a:gd name="T28" fmla="*/ 0 w 245"/>
                  <a:gd name="T29" fmla="*/ 0 h 310"/>
                  <a:gd name="T30" fmla="*/ 0 w 245"/>
                  <a:gd name="T31" fmla="*/ 0 h 310"/>
                  <a:gd name="T32" fmla="*/ 0 w 245"/>
                  <a:gd name="T33" fmla="*/ 0 h 310"/>
                  <a:gd name="T34" fmla="*/ 0 w 245"/>
                  <a:gd name="T35" fmla="*/ 0 h 310"/>
                  <a:gd name="T36" fmla="*/ 0 w 245"/>
                  <a:gd name="T37" fmla="*/ 0 h 310"/>
                  <a:gd name="T38" fmla="*/ 0 w 245"/>
                  <a:gd name="T39" fmla="*/ 0 h 310"/>
                  <a:gd name="T40" fmla="*/ 0 w 245"/>
                  <a:gd name="T41" fmla="*/ 0 h 310"/>
                  <a:gd name="T42" fmla="*/ 0 w 245"/>
                  <a:gd name="T43" fmla="*/ 0 h 310"/>
                  <a:gd name="T44" fmla="*/ 0 w 245"/>
                  <a:gd name="T45" fmla="*/ 0 h 310"/>
                  <a:gd name="T46" fmla="*/ 0 w 245"/>
                  <a:gd name="T47" fmla="*/ 0 h 310"/>
                  <a:gd name="T48" fmla="*/ 0 w 245"/>
                  <a:gd name="T49" fmla="*/ 0 h 310"/>
                  <a:gd name="T50" fmla="*/ 0 w 245"/>
                  <a:gd name="T51" fmla="*/ 0 h 310"/>
                  <a:gd name="T52" fmla="*/ 0 w 245"/>
                  <a:gd name="T53" fmla="*/ 0 h 310"/>
                  <a:gd name="T54" fmla="*/ 0 w 245"/>
                  <a:gd name="T55" fmla="*/ 0 h 310"/>
                  <a:gd name="T56" fmla="*/ 0 w 245"/>
                  <a:gd name="T57" fmla="*/ 0 h 310"/>
                  <a:gd name="T58" fmla="*/ 0 w 245"/>
                  <a:gd name="T59" fmla="*/ 0 h 310"/>
                  <a:gd name="T60" fmla="*/ 0 w 245"/>
                  <a:gd name="T61" fmla="*/ 0 h 310"/>
                  <a:gd name="T62" fmla="*/ 0 w 245"/>
                  <a:gd name="T63" fmla="*/ 0 h 310"/>
                  <a:gd name="T64" fmla="*/ 0 w 245"/>
                  <a:gd name="T65" fmla="*/ 0 h 310"/>
                  <a:gd name="T66" fmla="*/ 0 w 245"/>
                  <a:gd name="T67" fmla="*/ 0 h 310"/>
                  <a:gd name="T68" fmla="*/ 0 w 245"/>
                  <a:gd name="T69" fmla="*/ 0 h 310"/>
                  <a:gd name="T70" fmla="*/ 0 w 245"/>
                  <a:gd name="T71" fmla="*/ 0 h 310"/>
                  <a:gd name="T72" fmla="*/ 0 w 245"/>
                  <a:gd name="T73" fmla="*/ 0 h 310"/>
                  <a:gd name="T74" fmla="*/ 0 w 245"/>
                  <a:gd name="T75" fmla="*/ 0 h 31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245"/>
                  <a:gd name="T115" fmla="*/ 0 h 310"/>
                  <a:gd name="T116" fmla="*/ 245 w 245"/>
                  <a:gd name="T117" fmla="*/ 310 h 31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245" h="310">
                    <a:moveTo>
                      <a:pt x="200" y="116"/>
                    </a:moveTo>
                    <a:lnTo>
                      <a:pt x="208" y="124"/>
                    </a:lnTo>
                    <a:lnTo>
                      <a:pt x="214" y="133"/>
                    </a:lnTo>
                    <a:lnTo>
                      <a:pt x="220" y="144"/>
                    </a:lnTo>
                    <a:lnTo>
                      <a:pt x="223" y="154"/>
                    </a:lnTo>
                    <a:lnTo>
                      <a:pt x="226" y="164"/>
                    </a:lnTo>
                    <a:lnTo>
                      <a:pt x="224" y="176"/>
                    </a:lnTo>
                    <a:lnTo>
                      <a:pt x="222" y="187"/>
                    </a:lnTo>
                    <a:lnTo>
                      <a:pt x="216" y="198"/>
                    </a:lnTo>
                    <a:lnTo>
                      <a:pt x="208" y="209"/>
                    </a:lnTo>
                    <a:lnTo>
                      <a:pt x="199" y="219"/>
                    </a:lnTo>
                    <a:lnTo>
                      <a:pt x="188" y="229"/>
                    </a:lnTo>
                    <a:lnTo>
                      <a:pt x="177" y="238"/>
                    </a:lnTo>
                    <a:lnTo>
                      <a:pt x="166" y="246"/>
                    </a:lnTo>
                    <a:lnTo>
                      <a:pt x="154" y="255"/>
                    </a:lnTo>
                    <a:lnTo>
                      <a:pt x="142" y="264"/>
                    </a:lnTo>
                    <a:lnTo>
                      <a:pt x="132" y="275"/>
                    </a:lnTo>
                    <a:lnTo>
                      <a:pt x="128" y="278"/>
                    </a:lnTo>
                    <a:lnTo>
                      <a:pt x="126" y="283"/>
                    </a:lnTo>
                    <a:lnTo>
                      <a:pt x="124" y="287"/>
                    </a:lnTo>
                    <a:lnTo>
                      <a:pt x="121" y="292"/>
                    </a:lnTo>
                    <a:lnTo>
                      <a:pt x="120" y="296"/>
                    </a:lnTo>
                    <a:lnTo>
                      <a:pt x="120" y="301"/>
                    </a:lnTo>
                    <a:lnTo>
                      <a:pt x="122" y="306"/>
                    </a:lnTo>
                    <a:lnTo>
                      <a:pt x="126" y="309"/>
                    </a:lnTo>
                    <a:lnTo>
                      <a:pt x="131" y="310"/>
                    </a:lnTo>
                    <a:lnTo>
                      <a:pt x="135" y="310"/>
                    </a:lnTo>
                    <a:lnTo>
                      <a:pt x="139" y="309"/>
                    </a:lnTo>
                    <a:lnTo>
                      <a:pt x="142" y="306"/>
                    </a:lnTo>
                    <a:lnTo>
                      <a:pt x="154" y="292"/>
                    </a:lnTo>
                    <a:lnTo>
                      <a:pt x="167" y="280"/>
                    </a:lnTo>
                    <a:lnTo>
                      <a:pt x="180" y="269"/>
                    </a:lnTo>
                    <a:lnTo>
                      <a:pt x="194" y="257"/>
                    </a:lnTo>
                    <a:lnTo>
                      <a:pt x="207" y="246"/>
                    </a:lnTo>
                    <a:lnTo>
                      <a:pt x="220" y="233"/>
                    </a:lnTo>
                    <a:lnTo>
                      <a:pt x="230" y="219"/>
                    </a:lnTo>
                    <a:lnTo>
                      <a:pt x="238" y="204"/>
                    </a:lnTo>
                    <a:lnTo>
                      <a:pt x="244" y="186"/>
                    </a:lnTo>
                    <a:lnTo>
                      <a:pt x="245" y="169"/>
                    </a:lnTo>
                    <a:lnTo>
                      <a:pt x="243" y="152"/>
                    </a:lnTo>
                    <a:lnTo>
                      <a:pt x="237" y="134"/>
                    </a:lnTo>
                    <a:lnTo>
                      <a:pt x="228" y="119"/>
                    </a:lnTo>
                    <a:lnTo>
                      <a:pt x="217" y="105"/>
                    </a:lnTo>
                    <a:lnTo>
                      <a:pt x="203" y="93"/>
                    </a:lnTo>
                    <a:lnTo>
                      <a:pt x="188" y="83"/>
                    </a:lnTo>
                    <a:lnTo>
                      <a:pt x="176" y="76"/>
                    </a:lnTo>
                    <a:lnTo>
                      <a:pt x="163" y="69"/>
                    </a:lnTo>
                    <a:lnTo>
                      <a:pt x="151" y="61"/>
                    </a:lnTo>
                    <a:lnTo>
                      <a:pt x="136" y="54"/>
                    </a:lnTo>
                    <a:lnTo>
                      <a:pt x="122" y="46"/>
                    </a:lnTo>
                    <a:lnTo>
                      <a:pt x="107" y="39"/>
                    </a:lnTo>
                    <a:lnTo>
                      <a:pt x="93" y="31"/>
                    </a:lnTo>
                    <a:lnTo>
                      <a:pt x="79" y="24"/>
                    </a:lnTo>
                    <a:lnTo>
                      <a:pt x="66" y="18"/>
                    </a:lnTo>
                    <a:lnTo>
                      <a:pt x="53" y="13"/>
                    </a:lnTo>
                    <a:lnTo>
                      <a:pt x="40" y="8"/>
                    </a:lnTo>
                    <a:lnTo>
                      <a:pt x="30" y="5"/>
                    </a:lnTo>
                    <a:lnTo>
                      <a:pt x="20" y="1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1" y="8"/>
                    </a:lnTo>
                    <a:lnTo>
                      <a:pt x="23" y="14"/>
                    </a:lnTo>
                    <a:lnTo>
                      <a:pt x="36" y="20"/>
                    </a:lnTo>
                    <a:lnTo>
                      <a:pt x="47" y="25"/>
                    </a:lnTo>
                    <a:lnTo>
                      <a:pt x="60" y="31"/>
                    </a:lnTo>
                    <a:lnTo>
                      <a:pt x="73" y="37"/>
                    </a:lnTo>
                    <a:lnTo>
                      <a:pt x="86" y="44"/>
                    </a:lnTo>
                    <a:lnTo>
                      <a:pt x="99" y="51"/>
                    </a:lnTo>
                    <a:lnTo>
                      <a:pt x="113" y="57"/>
                    </a:lnTo>
                    <a:lnTo>
                      <a:pt x="126" y="64"/>
                    </a:lnTo>
                    <a:lnTo>
                      <a:pt x="139" y="71"/>
                    </a:lnTo>
                    <a:lnTo>
                      <a:pt x="152" y="79"/>
                    </a:lnTo>
                    <a:lnTo>
                      <a:pt x="165" y="88"/>
                    </a:lnTo>
                    <a:lnTo>
                      <a:pt x="176" y="96"/>
                    </a:lnTo>
                    <a:lnTo>
                      <a:pt x="188" y="106"/>
                    </a:lnTo>
                    <a:lnTo>
                      <a:pt x="200" y="1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3859" name="Picture 826" descr="access_point_stylized_gray_smal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" y="3642"/>
              <a:ext cx="43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3541" name="Line 827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542" name="Group 828"/>
          <p:cNvGrpSpPr>
            <a:grpSpLocks/>
          </p:cNvGrpSpPr>
          <p:nvPr/>
        </p:nvGrpSpPr>
        <p:grpSpPr bwMode="auto">
          <a:xfrm>
            <a:off x="6778626" y="2038350"/>
            <a:ext cx="504825" cy="401638"/>
            <a:chOff x="2896" y="396"/>
            <a:chExt cx="1848" cy="1887"/>
          </a:xfrm>
        </p:grpSpPr>
        <p:pic>
          <p:nvPicPr>
            <p:cNvPr id="63835" name="Picture 82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36" name="Freeform 830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837" name="Picture 83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38" name="Freeform 832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39" name="Freeform 833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0" name="Freeform 834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1" name="Freeform 835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2" name="Freeform 836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3" name="Freeform 837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4" name="Freeform 838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5" name="Freeform 839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6" name="Freeform 840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7" name="Freeform 841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8" name="Freeform 842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49" name="Freeform 843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0" name="Freeform 844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1" name="Freeform 845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52" name="Freeform 846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3" name="Freeform 847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4" name="Freeform 848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5" name="Freeform 849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56" name="Freeform 850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857" name="Picture 851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43" name="Group 852"/>
          <p:cNvGrpSpPr>
            <a:grpSpLocks/>
          </p:cNvGrpSpPr>
          <p:nvPr/>
        </p:nvGrpSpPr>
        <p:grpSpPr bwMode="auto">
          <a:xfrm>
            <a:off x="7061201" y="3054350"/>
            <a:ext cx="504825" cy="401638"/>
            <a:chOff x="2896" y="396"/>
            <a:chExt cx="1848" cy="1887"/>
          </a:xfrm>
        </p:grpSpPr>
        <p:pic>
          <p:nvPicPr>
            <p:cNvPr id="63812" name="Picture 85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13" name="Freeform 854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814" name="Picture 85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815" name="Freeform 856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16" name="Freeform 857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17" name="Freeform 858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18" name="Freeform 859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19" name="Freeform 860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0" name="Freeform 861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1" name="Freeform 862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2" name="Freeform 863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3" name="Freeform 864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4" name="Freeform 865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5" name="Freeform 866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6" name="Freeform 867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7" name="Freeform 868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28" name="Freeform 869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29" name="Freeform 870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30" name="Freeform 871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31" name="Freeform 872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32" name="Freeform 873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33" name="Freeform 874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834" name="Picture 875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44" name="Group 876"/>
          <p:cNvGrpSpPr>
            <a:grpSpLocks/>
          </p:cNvGrpSpPr>
          <p:nvPr/>
        </p:nvGrpSpPr>
        <p:grpSpPr bwMode="auto">
          <a:xfrm>
            <a:off x="8483601" y="5495925"/>
            <a:ext cx="504825" cy="401638"/>
            <a:chOff x="2896" y="396"/>
            <a:chExt cx="1848" cy="1887"/>
          </a:xfrm>
        </p:grpSpPr>
        <p:pic>
          <p:nvPicPr>
            <p:cNvPr id="63789" name="Picture 877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90" name="Freeform 878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791" name="Picture 879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92" name="Freeform 880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3" name="Freeform 881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4" name="Freeform 882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5" name="Freeform 883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6" name="Freeform 884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7" name="Freeform 885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8" name="Freeform 886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99" name="Freeform 887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0" name="Freeform 888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1" name="Freeform 889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2" name="Freeform 890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3" name="Freeform 891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4" name="Freeform 892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5" name="Freeform 893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806" name="Freeform 894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7" name="Freeform 895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8" name="Freeform 896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09" name="Freeform 897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810" name="Freeform 898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811" name="Picture 899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45" name="Group 900"/>
          <p:cNvGrpSpPr>
            <a:grpSpLocks/>
          </p:cNvGrpSpPr>
          <p:nvPr/>
        </p:nvGrpSpPr>
        <p:grpSpPr bwMode="auto">
          <a:xfrm>
            <a:off x="8902701" y="5524500"/>
            <a:ext cx="504825" cy="401638"/>
            <a:chOff x="2896" y="396"/>
            <a:chExt cx="1848" cy="1887"/>
          </a:xfrm>
        </p:grpSpPr>
        <p:pic>
          <p:nvPicPr>
            <p:cNvPr id="63766" name="Picture 90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2966" y="1553"/>
              <a:ext cx="1526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67" name="Freeform 902"/>
            <p:cNvSpPr>
              <a:spLocks/>
            </p:cNvSpPr>
            <p:nvPr/>
          </p:nvSpPr>
          <p:spPr bwMode="auto">
            <a:xfrm>
              <a:off x="3472" y="844"/>
              <a:ext cx="1228" cy="953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768" name="Picture 90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2" y="868"/>
              <a:ext cx="1117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69" name="Freeform 904"/>
            <p:cNvSpPr>
              <a:spLocks/>
            </p:cNvSpPr>
            <p:nvPr/>
          </p:nvSpPr>
          <p:spPr bwMode="auto">
            <a:xfrm>
              <a:off x="3695" y="816"/>
              <a:ext cx="1042" cy="177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0" name="Freeform 905"/>
            <p:cNvSpPr>
              <a:spLocks/>
            </p:cNvSpPr>
            <p:nvPr/>
          </p:nvSpPr>
          <p:spPr bwMode="auto">
            <a:xfrm>
              <a:off x="3461" y="814"/>
              <a:ext cx="289" cy="739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1" name="Freeform 906"/>
            <p:cNvSpPr>
              <a:spLocks/>
            </p:cNvSpPr>
            <p:nvPr/>
          </p:nvSpPr>
          <p:spPr bwMode="auto">
            <a:xfrm>
              <a:off x="4418" y="946"/>
              <a:ext cx="311" cy="853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2" name="Freeform 907"/>
            <p:cNvSpPr>
              <a:spLocks/>
            </p:cNvSpPr>
            <p:nvPr/>
          </p:nvSpPr>
          <p:spPr bwMode="auto">
            <a:xfrm>
              <a:off x="3457" y="1515"/>
              <a:ext cx="1143" cy="288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3" name="Freeform 908"/>
            <p:cNvSpPr>
              <a:spLocks/>
            </p:cNvSpPr>
            <p:nvPr/>
          </p:nvSpPr>
          <p:spPr bwMode="auto">
            <a:xfrm>
              <a:off x="4452" y="954"/>
              <a:ext cx="292" cy="855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1 h 1659"/>
                <a:gd name="T6" fmla="*/ 0 w 637"/>
                <a:gd name="T7" fmla="*/ 1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4" name="Freeform 909"/>
            <p:cNvSpPr>
              <a:spLocks/>
            </p:cNvSpPr>
            <p:nvPr/>
          </p:nvSpPr>
          <p:spPr bwMode="auto">
            <a:xfrm>
              <a:off x="3459" y="1553"/>
              <a:ext cx="1016" cy="284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1 h 550"/>
                <a:gd name="T4" fmla="*/ 0 w 2216"/>
                <a:gd name="T5" fmla="*/ 1 h 550"/>
                <a:gd name="T6" fmla="*/ 0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DDDDD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5" name="Freeform 910"/>
            <p:cNvSpPr>
              <a:spLocks/>
            </p:cNvSpPr>
            <p:nvPr/>
          </p:nvSpPr>
          <p:spPr bwMode="auto">
            <a:xfrm>
              <a:off x="3442" y="1857"/>
              <a:ext cx="345" cy="169"/>
            </a:xfrm>
            <a:custGeom>
              <a:avLst/>
              <a:gdLst>
                <a:gd name="T0" fmla="*/ 0 w 752"/>
                <a:gd name="T1" fmla="*/ 0 h 327"/>
                <a:gd name="T2" fmla="*/ 0 w 752"/>
                <a:gd name="T3" fmla="*/ 1 h 327"/>
                <a:gd name="T4" fmla="*/ 0 w 752"/>
                <a:gd name="T5" fmla="*/ 1 h 327"/>
                <a:gd name="T6" fmla="*/ 0 w 752"/>
                <a:gd name="T7" fmla="*/ 1 h 327"/>
                <a:gd name="T8" fmla="*/ 0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6" name="Freeform 911"/>
            <p:cNvSpPr>
              <a:spLocks/>
            </p:cNvSpPr>
            <p:nvPr/>
          </p:nvSpPr>
          <p:spPr bwMode="auto">
            <a:xfrm>
              <a:off x="3449" y="1860"/>
              <a:ext cx="333" cy="160"/>
            </a:xfrm>
            <a:custGeom>
              <a:avLst/>
              <a:gdLst>
                <a:gd name="T0" fmla="*/ 0 w 726"/>
                <a:gd name="T1" fmla="*/ 0 h 311"/>
                <a:gd name="T2" fmla="*/ 0 w 726"/>
                <a:gd name="T3" fmla="*/ 1 h 311"/>
                <a:gd name="T4" fmla="*/ 0 w 726"/>
                <a:gd name="T5" fmla="*/ 1 h 311"/>
                <a:gd name="T6" fmla="*/ 0 w 726"/>
                <a:gd name="T7" fmla="*/ 1 h 311"/>
                <a:gd name="T8" fmla="*/ 0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7" name="Freeform 912"/>
            <p:cNvSpPr>
              <a:spLocks/>
            </p:cNvSpPr>
            <p:nvPr/>
          </p:nvSpPr>
          <p:spPr bwMode="auto">
            <a:xfrm>
              <a:off x="3473" y="1923"/>
              <a:ext cx="119" cy="52"/>
            </a:xfrm>
            <a:custGeom>
              <a:avLst/>
              <a:gdLst>
                <a:gd name="T0" fmla="*/ 0 w 258"/>
                <a:gd name="T1" fmla="*/ 1 h 100"/>
                <a:gd name="T2" fmla="*/ 0 w 258"/>
                <a:gd name="T3" fmla="*/ 0 h 100"/>
                <a:gd name="T4" fmla="*/ 0 w 258"/>
                <a:gd name="T5" fmla="*/ 1 h 100"/>
                <a:gd name="T6" fmla="*/ 0 w 258"/>
                <a:gd name="T7" fmla="*/ 1 h 100"/>
                <a:gd name="T8" fmla="*/ 0 w 258"/>
                <a:gd name="T9" fmla="*/ 1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8" name="Freeform 913"/>
            <p:cNvSpPr>
              <a:spLocks/>
            </p:cNvSpPr>
            <p:nvPr/>
          </p:nvSpPr>
          <p:spPr bwMode="auto">
            <a:xfrm>
              <a:off x="3469" y="1947"/>
              <a:ext cx="89" cy="32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79" name="Freeform 914"/>
            <p:cNvSpPr>
              <a:spLocks/>
            </p:cNvSpPr>
            <p:nvPr/>
          </p:nvSpPr>
          <p:spPr bwMode="auto">
            <a:xfrm>
              <a:off x="3570" y="1956"/>
              <a:ext cx="119" cy="53"/>
            </a:xfrm>
            <a:custGeom>
              <a:avLst/>
              <a:gdLst>
                <a:gd name="T0" fmla="*/ 0 w 258"/>
                <a:gd name="T1" fmla="*/ 1 h 102"/>
                <a:gd name="T2" fmla="*/ 0 w 258"/>
                <a:gd name="T3" fmla="*/ 0 h 102"/>
                <a:gd name="T4" fmla="*/ 0 w 258"/>
                <a:gd name="T5" fmla="*/ 1 h 102"/>
                <a:gd name="T6" fmla="*/ 0 w 258"/>
                <a:gd name="T7" fmla="*/ 1 h 102"/>
                <a:gd name="T8" fmla="*/ 0 w 258"/>
                <a:gd name="T9" fmla="*/ 1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0" name="Freeform 915"/>
            <p:cNvSpPr>
              <a:spLocks/>
            </p:cNvSpPr>
            <p:nvPr/>
          </p:nvSpPr>
          <p:spPr bwMode="auto">
            <a:xfrm>
              <a:off x="3566" y="1981"/>
              <a:ext cx="89" cy="33"/>
            </a:xfrm>
            <a:custGeom>
              <a:avLst/>
              <a:gdLst>
                <a:gd name="T0" fmla="*/ 0 w 194"/>
                <a:gd name="T1" fmla="*/ 0 h 63"/>
                <a:gd name="T2" fmla="*/ 0 w 194"/>
                <a:gd name="T3" fmla="*/ 1 h 63"/>
                <a:gd name="T4" fmla="*/ 0 w 194"/>
                <a:gd name="T5" fmla="*/ 1 h 63"/>
                <a:gd name="T6" fmla="*/ 0 w 194"/>
                <a:gd name="T7" fmla="*/ 1 h 63"/>
                <a:gd name="T8" fmla="*/ 0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1" name="Freeform 916"/>
            <p:cNvSpPr>
              <a:spLocks/>
            </p:cNvSpPr>
            <p:nvPr/>
          </p:nvSpPr>
          <p:spPr bwMode="auto">
            <a:xfrm>
              <a:off x="4032" y="1882"/>
              <a:ext cx="418" cy="37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2" name="Freeform 917"/>
            <p:cNvSpPr>
              <a:spLocks/>
            </p:cNvSpPr>
            <p:nvPr/>
          </p:nvSpPr>
          <p:spPr bwMode="auto">
            <a:xfrm>
              <a:off x="2966" y="1912"/>
              <a:ext cx="1069" cy="338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83" name="Freeform 918"/>
            <p:cNvSpPr>
              <a:spLocks/>
            </p:cNvSpPr>
            <p:nvPr/>
          </p:nvSpPr>
          <p:spPr bwMode="auto">
            <a:xfrm>
              <a:off x="2967" y="1850"/>
              <a:ext cx="12" cy="68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4" name="Freeform 919"/>
            <p:cNvSpPr>
              <a:spLocks/>
            </p:cNvSpPr>
            <p:nvPr/>
          </p:nvSpPr>
          <p:spPr bwMode="auto">
            <a:xfrm>
              <a:off x="2968" y="1571"/>
              <a:ext cx="496" cy="283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5" name="Freeform 920"/>
            <p:cNvSpPr>
              <a:spLocks/>
            </p:cNvSpPr>
            <p:nvPr/>
          </p:nvSpPr>
          <p:spPr bwMode="auto">
            <a:xfrm>
              <a:off x="3001" y="1864"/>
              <a:ext cx="1013" cy="32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6" name="Freeform 921"/>
            <p:cNvSpPr>
              <a:spLocks/>
            </p:cNvSpPr>
            <p:nvPr/>
          </p:nvSpPr>
          <p:spPr bwMode="auto">
            <a:xfrm flipV="1">
              <a:off x="4013" y="1841"/>
              <a:ext cx="413" cy="33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87" name="Freeform 922"/>
            <p:cNvSpPr>
              <a:spLocks/>
            </p:cNvSpPr>
            <p:nvPr/>
          </p:nvSpPr>
          <p:spPr bwMode="auto">
            <a:xfrm>
              <a:off x="3530" y="862"/>
              <a:ext cx="1124" cy="872"/>
            </a:xfrm>
            <a:custGeom>
              <a:avLst/>
              <a:gdLst>
                <a:gd name="T0" fmla="*/ 214 w 1124"/>
                <a:gd name="T1" fmla="*/ 0 h 872"/>
                <a:gd name="T2" fmla="*/ 1124 w 1124"/>
                <a:gd name="T3" fmla="*/ 128 h 872"/>
                <a:gd name="T4" fmla="*/ 884 w 1124"/>
                <a:gd name="T5" fmla="*/ 872 h 872"/>
                <a:gd name="T6" fmla="*/ 0 w 1124"/>
                <a:gd name="T7" fmla="*/ 656 h 872"/>
                <a:gd name="T8" fmla="*/ 214 w 1124"/>
                <a:gd name="T9" fmla="*/ 0 h 8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4"/>
                <a:gd name="T16" fmla="*/ 0 h 872"/>
                <a:gd name="T17" fmla="*/ 1124 w 1124"/>
                <a:gd name="T18" fmla="*/ 872 h 8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4" h="872">
                  <a:moveTo>
                    <a:pt x="214" y="0"/>
                  </a:moveTo>
                  <a:lnTo>
                    <a:pt x="1124" y="128"/>
                  </a:lnTo>
                  <a:lnTo>
                    <a:pt x="884" y="872"/>
                  </a:lnTo>
                  <a:lnTo>
                    <a:pt x="0" y="656"/>
                  </a:lnTo>
                  <a:lnTo>
                    <a:pt x="214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>
                    <a:alpha val="81000"/>
                  </a:srgbClr>
                </a:gs>
                <a:gs pos="100000">
                  <a:srgbClr val="666666">
                    <a:alpha val="79999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63788" name="Picture 923" descr="grayed_radiati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" y="396"/>
              <a:ext cx="180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3546" name="Group 924"/>
          <p:cNvGrpSpPr>
            <a:grpSpLocks/>
          </p:cNvGrpSpPr>
          <p:nvPr/>
        </p:nvGrpSpPr>
        <p:grpSpPr bwMode="auto">
          <a:xfrm>
            <a:off x="6873875" y="1590675"/>
            <a:ext cx="617538" cy="387350"/>
            <a:chOff x="2920" y="972"/>
            <a:chExt cx="389" cy="244"/>
          </a:xfrm>
        </p:grpSpPr>
        <p:grpSp>
          <p:nvGrpSpPr>
            <p:cNvPr id="63754" name="Group 925"/>
            <p:cNvGrpSpPr>
              <a:grpSpLocks/>
            </p:cNvGrpSpPr>
            <p:nvPr/>
          </p:nvGrpSpPr>
          <p:grpSpPr bwMode="auto">
            <a:xfrm>
              <a:off x="3085" y="1027"/>
              <a:ext cx="102" cy="189"/>
              <a:chOff x="3436" y="1504"/>
              <a:chExt cx="393" cy="942"/>
            </a:xfrm>
          </p:grpSpPr>
          <p:pic>
            <p:nvPicPr>
              <p:cNvPr id="63756" name="Picture 926" descr="iphone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6" y="1504"/>
                <a:ext cx="393" cy="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757" name="Freeform 927"/>
              <p:cNvSpPr>
                <a:spLocks/>
              </p:cNvSpPr>
              <p:nvPr/>
            </p:nvSpPr>
            <p:spPr bwMode="auto">
              <a:xfrm>
                <a:off x="3484" y="1523"/>
                <a:ext cx="339" cy="906"/>
              </a:xfrm>
              <a:custGeom>
                <a:avLst/>
                <a:gdLst>
                  <a:gd name="T0" fmla="*/ 6 w 339"/>
                  <a:gd name="T1" fmla="*/ 31 h 906"/>
                  <a:gd name="T2" fmla="*/ 38 w 339"/>
                  <a:gd name="T3" fmla="*/ 0 h 906"/>
                  <a:gd name="T4" fmla="*/ 323 w 339"/>
                  <a:gd name="T5" fmla="*/ 45 h 906"/>
                  <a:gd name="T6" fmla="*/ 338 w 339"/>
                  <a:gd name="T7" fmla="*/ 85 h 906"/>
                  <a:gd name="T8" fmla="*/ 339 w 339"/>
                  <a:gd name="T9" fmla="*/ 813 h 906"/>
                  <a:gd name="T10" fmla="*/ 312 w 339"/>
                  <a:gd name="T11" fmla="*/ 865 h 906"/>
                  <a:gd name="T12" fmla="*/ 29 w 339"/>
                  <a:gd name="T13" fmla="*/ 906 h 906"/>
                  <a:gd name="T14" fmla="*/ 0 w 339"/>
                  <a:gd name="T15" fmla="*/ 876 h 906"/>
                  <a:gd name="T16" fmla="*/ 6 w 339"/>
                  <a:gd name="T17" fmla="*/ 31 h 9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39"/>
                  <a:gd name="T28" fmla="*/ 0 h 906"/>
                  <a:gd name="T29" fmla="*/ 339 w 339"/>
                  <a:gd name="T30" fmla="*/ 906 h 90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39" h="906">
                    <a:moveTo>
                      <a:pt x="6" y="31"/>
                    </a:moveTo>
                    <a:lnTo>
                      <a:pt x="38" y="0"/>
                    </a:lnTo>
                    <a:lnTo>
                      <a:pt x="323" y="45"/>
                    </a:lnTo>
                    <a:lnTo>
                      <a:pt x="338" y="85"/>
                    </a:lnTo>
                    <a:lnTo>
                      <a:pt x="339" y="813"/>
                    </a:lnTo>
                    <a:lnTo>
                      <a:pt x="312" y="865"/>
                    </a:lnTo>
                    <a:lnTo>
                      <a:pt x="29" y="906"/>
                    </a:lnTo>
                    <a:lnTo>
                      <a:pt x="0" y="876"/>
                    </a:lnTo>
                    <a:lnTo>
                      <a:pt x="6" y="3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>
                      <a:alpha val="82001"/>
                    </a:srgbClr>
                  </a:gs>
                  <a:gs pos="100000">
                    <a:srgbClr val="666666">
                      <a:alpha val="82001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3758" name="Group 928"/>
              <p:cNvGrpSpPr>
                <a:grpSpLocks/>
              </p:cNvGrpSpPr>
              <p:nvPr/>
            </p:nvGrpSpPr>
            <p:grpSpPr bwMode="auto">
              <a:xfrm>
                <a:off x="3511" y="1689"/>
                <a:ext cx="289" cy="576"/>
                <a:chOff x="3511" y="1689"/>
                <a:chExt cx="289" cy="576"/>
              </a:xfrm>
            </p:grpSpPr>
            <p:sp>
              <p:nvSpPr>
                <p:cNvPr id="63759" name="Freeform 929"/>
                <p:cNvSpPr>
                  <a:spLocks/>
                </p:cNvSpPr>
                <p:nvPr/>
              </p:nvSpPr>
              <p:spPr bwMode="auto">
                <a:xfrm>
                  <a:off x="3519" y="2175"/>
                  <a:ext cx="66" cy="90"/>
                </a:xfrm>
                <a:custGeom>
                  <a:avLst/>
                  <a:gdLst>
                    <a:gd name="T0" fmla="*/ 0 w 66"/>
                    <a:gd name="T1" fmla="*/ 5 h 90"/>
                    <a:gd name="T2" fmla="*/ 66 w 66"/>
                    <a:gd name="T3" fmla="*/ 0 h 90"/>
                    <a:gd name="T4" fmla="*/ 65 w 66"/>
                    <a:gd name="T5" fmla="*/ 80 h 90"/>
                    <a:gd name="T6" fmla="*/ 2 w 66"/>
                    <a:gd name="T7" fmla="*/ 90 h 90"/>
                    <a:gd name="T8" fmla="*/ 0 w 66"/>
                    <a:gd name="T9" fmla="*/ 5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90"/>
                    <a:gd name="T17" fmla="*/ 66 w 66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90">
                      <a:moveTo>
                        <a:pt x="0" y="5"/>
                      </a:moveTo>
                      <a:lnTo>
                        <a:pt x="66" y="0"/>
                      </a:lnTo>
                      <a:lnTo>
                        <a:pt x="65" y="80"/>
                      </a:lnTo>
                      <a:lnTo>
                        <a:pt x="2" y="90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60" name="Freeform 930"/>
                <p:cNvSpPr>
                  <a:spLocks/>
                </p:cNvSpPr>
                <p:nvPr/>
              </p:nvSpPr>
              <p:spPr bwMode="auto">
                <a:xfrm>
                  <a:off x="3593" y="2166"/>
                  <a:ext cx="69" cy="89"/>
                </a:xfrm>
                <a:custGeom>
                  <a:avLst/>
                  <a:gdLst>
                    <a:gd name="T0" fmla="*/ 3 w 69"/>
                    <a:gd name="T1" fmla="*/ 8 h 89"/>
                    <a:gd name="T2" fmla="*/ 66 w 69"/>
                    <a:gd name="T3" fmla="*/ 0 h 89"/>
                    <a:gd name="T4" fmla="*/ 69 w 69"/>
                    <a:gd name="T5" fmla="*/ 80 h 89"/>
                    <a:gd name="T6" fmla="*/ 0 w 69"/>
                    <a:gd name="T7" fmla="*/ 89 h 89"/>
                    <a:gd name="T8" fmla="*/ 3 w 69"/>
                    <a:gd name="T9" fmla="*/ 8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9"/>
                    <a:gd name="T16" fmla="*/ 0 h 89"/>
                    <a:gd name="T17" fmla="*/ 69 w 69"/>
                    <a:gd name="T18" fmla="*/ 89 h 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9" h="89">
                      <a:moveTo>
                        <a:pt x="3" y="8"/>
                      </a:moveTo>
                      <a:lnTo>
                        <a:pt x="66" y="0"/>
                      </a:lnTo>
                      <a:lnTo>
                        <a:pt x="69" y="80"/>
                      </a:lnTo>
                      <a:lnTo>
                        <a:pt x="0" y="89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61" name="Freeform 931"/>
                <p:cNvSpPr>
                  <a:spLocks/>
                </p:cNvSpPr>
                <p:nvPr/>
              </p:nvSpPr>
              <p:spPr bwMode="auto">
                <a:xfrm>
                  <a:off x="3665" y="2162"/>
                  <a:ext cx="62" cy="82"/>
                </a:xfrm>
                <a:custGeom>
                  <a:avLst/>
                  <a:gdLst>
                    <a:gd name="T0" fmla="*/ 0 w 62"/>
                    <a:gd name="T1" fmla="*/ 6 h 82"/>
                    <a:gd name="T2" fmla="*/ 61 w 62"/>
                    <a:gd name="T3" fmla="*/ 0 h 82"/>
                    <a:gd name="T4" fmla="*/ 62 w 62"/>
                    <a:gd name="T5" fmla="*/ 75 h 82"/>
                    <a:gd name="T6" fmla="*/ 3 w 62"/>
                    <a:gd name="T7" fmla="*/ 82 h 82"/>
                    <a:gd name="T8" fmla="*/ 0 w 62"/>
                    <a:gd name="T9" fmla="*/ 6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82"/>
                    <a:gd name="T17" fmla="*/ 62 w 62"/>
                    <a:gd name="T18" fmla="*/ 82 h 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82">
                      <a:moveTo>
                        <a:pt x="0" y="6"/>
                      </a:moveTo>
                      <a:lnTo>
                        <a:pt x="61" y="0"/>
                      </a:lnTo>
                      <a:lnTo>
                        <a:pt x="62" y="75"/>
                      </a:lnTo>
                      <a:lnTo>
                        <a:pt x="3" y="82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62" name="Freeform 932"/>
                <p:cNvSpPr>
                  <a:spLocks/>
                </p:cNvSpPr>
                <p:nvPr/>
              </p:nvSpPr>
              <p:spPr bwMode="auto">
                <a:xfrm>
                  <a:off x="3734" y="2154"/>
                  <a:ext cx="66" cy="84"/>
                </a:xfrm>
                <a:custGeom>
                  <a:avLst/>
                  <a:gdLst>
                    <a:gd name="T0" fmla="*/ 1 w 66"/>
                    <a:gd name="T1" fmla="*/ 6 h 84"/>
                    <a:gd name="T2" fmla="*/ 66 w 66"/>
                    <a:gd name="T3" fmla="*/ 0 h 84"/>
                    <a:gd name="T4" fmla="*/ 63 w 66"/>
                    <a:gd name="T5" fmla="*/ 77 h 84"/>
                    <a:gd name="T6" fmla="*/ 0 w 66"/>
                    <a:gd name="T7" fmla="*/ 84 h 84"/>
                    <a:gd name="T8" fmla="*/ 1 w 66"/>
                    <a:gd name="T9" fmla="*/ 6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"/>
                    <a:gd name="T16" fmla="*/ 0 h 84"/>
                    <a:gd name="T17" fmla="*/ 66 w 66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" h="84">
                      <a:moveTo>
                        <a:pt x="1" y="6"/>
                      </a:moveTo>
                      <a:lnTo>
                        <a:pt x="66" y="0"/>
                      </a:lnTo>
                      <a:lnTo>
                        <a:pt x="63" y="77"/>
                      </a:lnTo>
                      <a:lnTo>
                        <a:pt x="0" y="84"/>
                      </a:lnTo>
                      <a:lnTo>
                        <a:pt x="1" y="6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63" name="Rectangle 933"/>
                <p:cNvSpPr>
                  <a:spLocks noChangeArrowheads="1"/>
                </p:cNvSpPr>
                <p:nvPr/>
              </p:nvSpPr>
              <p:spPr bwMode="auto">
                <a:xfrm>
                  <a:off x="3513" y="1688"/>
                  <a:ext cx="54" cy="4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764" name="Rectangle 934"/>
                <p:cNvSpPr>
                  <a:spLocks noChangeArrowheads="1"/>
                </p:cNvSpPr>
                <p:nvPr/>
              </p:nvSpPr>
              <p:spPr bwMode="auto">
                <a:xfrm>
                  <a:off x="3501" y="1738"/>
                  <a:ext cx="92" cy="5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765" name="Freeform 935"/>
                <p:cNvSpPr>
                  <a:spLocks/>
                </p:cNvSpPr>
                <p:nvPr/>
              </p:nvSpPr>
              <p:spPr bwMode="auto">
                <a:xfrm>
                  <a:off x="3515" y="1794"/>
                  <a:ext cx="261" cy="204"/>
                </a:xfrm>
                <a:custGeom>
                  <a:avLst/>
                  <a:gdLst>
                    <a:gd name="T0" fmla="*/ 0 w 261"/>
                    <a:gd name="T1" fmla="*/ 0 h 204"/>
                    <a:gd name="T2" fmla="*/ 0 w 261"/>
                    <a:gd name="T3" fmla="*/ 204 h 204"/>
                    <a:gd name="T4" fmla="*/ 259 w 261"/>
                    <a:gd name="T5" fmla="*/ 201 h 204"/>
                    <a:gd name="T6" fmla="*/ 261 w 261"/>
                    <a:gd name="T7" fmla="*/ 12 h 204"/>
                    <a:gd name="T8" fmla="*/ 0 w 261"/>
                    <a:gd name="T9" fmla="*/ 0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1"/>
                    <a:gd name="T16" fmla="*/ 0 h 204"/>
                    <a:gd name="T17" fmla="*/ 261 w 261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1" h="204">
                      <a:moveTo>
                        <a:pt x="0" y="0"/>
                      </a:moveTo>
                      <a:lnTo>
                        <a:pt x="0" y="204"/>
                      </a:lnTo>
                      <a:lnTo>
                        <a:pt x="259" y="201"/>
                      </a:lnTo>
                      <a:lnTo>
                        <a:pt x="261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DDDDD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pic>
          <p:nvPicPr>
            <p:cNvPr id="63755" name="Picture 936" descr="grayed_radiation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972"/>
              <a:ext cx="389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3547" name="Picture 937" descr="car_graye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1670051"/>
            <a:ext cx="75406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548" name="Group 938"/>
          <p:cNvGrpSpPr>
            <a:grpSpLocks/>
          </p:cNvGrpSpPr>
          <p:nvPr/>
        </p:nvGrpSpPr>
        <p:grpSpPr bwMode="auto">
          <a:xfrm>
            <a:off x="7186613" y="4538663"/>
            <a:ext cx="463550" cy="398462"/>
            <a:chOff x="3987" y="-51"/>
            <a:chExt cx="1252" cy="983"/>
          </a:xfrm>
        </p:grpSpPr>
        <p:pic>
          <p:nvPicPr>
            <p:cNvPr id="63752" name="Picture 939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53" name="Freeform 940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9 w 714"/>
                <a:gd name="T1" fmla="*/ 1 h 714"/>
                <a:gd name="T2" fmla="*/ 214 w 714"/>
                <a:gd name="T3" fmla="*/ 0 h 714"/>
                <a:gd name="T4" fmla="*/ 170 w 714"/>
                <a:gd name="T5" fmla="*/ 6 h 714"/>
                <a:gd name="T6" fmla="*/ 0 w 714"/>
                <a:gd name="T7" fmla="*/ 5 h 714"/>
                <a:gd name="T8" fmla="*/ 39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49" name="Group 941"/>
          <p:cNvGrpSpPr>
            <a:grpSpLocks/>
          </p:cNvGrpSpPr>
          <p:nvPr/>
        </p:nvGrpSpPr>
        <p:grpSpPr bwMode="auto">
          <a:xfrm>
            <a:off x="7024688" y="4938713"/>
            <a:ext cx="463550" cy="398462"/>
            <a:chOff x="3987" y="-51"/>
            <a:chExt cx="1252" cy="983"/>
          </a:xfrm>
        </p:grpSpPr>
        <p:pic>
          <p:nvPicPr>
            <p:cNvPr id="63750" name="Picture 942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51" name="Freeform 943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9 w 714"/>
                <a:gd name="T1" fmla="*/ 1 h 714"/>
                <a:gd name="T2" fmla="*/ 214 w 714"/>
                <a:gd name="T3" fmla="*/ 0 h 714"/>
                <a:gd name="T4" fmla="*/ 170 w 714"/>
                <a:gd name="T5" fmla="*/ 6 h 714"/>
                <a:gd name="T6" fmla="*/ 0 w 714"/>
                <a:gd name="T7" fmla="*/ 5 h 714"/>
                <a:gd name="T8" fmla="*/ 39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0" name="Group 944"/>
          <p:cNvGrpSpPr>
            <a:grpSpLocks/>
          </p:cNvGrpSpPr>
          <p:nvPr/>
        </p:nvGrpSpPr>
        <p:grpSpPr bwMode="auto">
          <a:xfrm>
            <a:off x="7481888" y="5186363"/>
            <a:ext cx="463550" cy="398462"/>
            <a:chOff x="3987" y="-51"/>
            <a:chExt cx="1252" cy="983"/>
          </a:xfrm>
        </p:grpSpPr>
        <p:pic>
          <p:nvPicPr>
            <p:cNvPr id="63748" name="Picture 945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49" name="Freeform 946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9 w 714"/>
                <a:gd name="T1" fmla="*/ 1 h 714"/>
                <a:gd name="T2" fmla="*/ 214 w 714"/>
                <a:gd name="T3" fmla="*/ 0 h 714"/>
                <a:gd name="T4" fmla="*/ 170 w 714"/>
                <a:gd name="T5" fmla="*/ 6 h 714"/>
                <a:gd name="T6" fmla="*/ 0 w 714"/>
                <a:gd name="T7" fmla="*/ 5 h 714"/>
                <a:gd name="T8" fmla="*/ 39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1" name="Group 947"/>
          <p:cNvGrpSpPr>
            <a:grpSpLocks/>
          </p:cNvGrpSpPr>
          <p:nvPr/>
        </p:nvGrpSpPr>
        <p:grpSpPr bwMode="auto">
          <a:xfrm>
            <a:off x="7920038" y="5224463"/>
            <a:ext cx="463550" cy="398462"/>
            <a:chOff x="3987" y="-51"/>
            <a:chExt cx="1252" cy="983"/>
          </a:xfrm>
        </p:grpSpPr>
        <p:pic>
          <p:nvPicPr>
            <p:cNvPr id="63746" name="Picture 948" descr="desktop_computer_stylized_small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87" y="-51"/>
              <a:ext cx="1252" cy="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47" name="Freeform 949"/>
            <p:cNvSpPr>
              <a:spLocks/>
            </p:cNvSpPr>
            <p:nvPr/>
          </p:nvSpPr>
          <p:spPr bwMode="auto">
            <a:xfrm>
              <a:off x="4507" y="37"/>
              <a:ext cx="640" cy="459"/>
            </a:xfrm>
            <a:custGeom>
              <a:avLst/>
              <a:gdLst>
                <a:gd name="T0" fmla="*/ 39 w 714"/>
                <a:gd name="T1" fmla="*/ 1 h 714"/>
                <a:gd name="T2" fmla="*/ 214 w 714"/>
                <a:gd name="T3" fmla="*/ 0 h 714"/>
                <a:gd name="T4" fmla="*/ 170 w 714"/>
                <a:gd name="T5" fmla="*/ 6 h 714"/>
                <a:gd name="T6" fmla="*/ 0 w 714"/>
                <a:gd name="T7" fmla="*/ 5 h 714"/>
                <a:gd name="T8" fmla="*/ 39 w 714"/>
                <a:gd name="T9" fmla="*/ 1 h 7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14"/>
                <a:gd name="T16" fmla="*/ 0 h 714"/>
                <a:gd name="T17" fmla="*/ 714 w 714"/>
                <a:gd name="T18" fmla="*/ 714 h 7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14" h="714">
                  <a:moveTo>
                    <a:pt x="126" y="36"/>
                  </a:moveTo>
                  <a:lnTo>
                    <a:pt x="714" y="0"/>
                  </a:lnTo>
                  <a:lnTo>
                    <a:pt x="564" y="714"/>
                  </a:lnTo>
                  <a:lnTo>
                    <a:pt x="0" y="570"/>
                  </a:lnTo>
                  <a:lnTo>
                    <a:pt x="126" y="36"/>
                  </a:lnTo>
                  <a:close/>
                </a:path>
              </a:pathLst>
            </a:custGeom>
            <a:solidFill>
              <a:srgbClr val="EAEAEA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2" name="Group 950"/>
          <p:cNvGrpSpPr>
            <a:grpSpLocks/>
          </p:cNvGrpSpPr>
          <p:nvPr/>
        </p:nvGrpSpPr>
        <p:grpSpPr bwMode="auto">
          <a:xfrm>
            <a:off x="9710739" y="5014914"/>
            <a:ext cx="249237" cy="555625"/>
            <a:chOff x="1115" y="2770"/>
            <a:chExt cx="589" cy="1034"/>
          </a:xfrm>
        </p:grpSpPr>
        <p:sp>
          <p:nvSpPr>
            <p:cNvPr id="63714" name="Freeform 951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5" name="Rectangle 952"/>
            <p:cNvSpPr>
              <a:spLocks noChangeArrowheads="1"/>
            </p:cNvSpPr>
            <p:nvPr/>
          </p:nvSpPr>
          <p:spPr bwMode="auto">
            <a:xfrm>
              <a:off x="1141" y="2770"/>
              <a:ext cx="435" cy="98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16" name="Freeform 953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7" name="Freeform 954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18" name="Rectangle 955"/>
            <p:cNvSpPr>
              <a:spLocks noChangeArrowheads="1"/>
            </p:cNvSpPr>
            <p:nvPr/>
          </p:nvSpPr>
          <p:spPr bwMode="auto">
            <a:xfrm>
              <a:off x="1145" y="2885"/>
              <a:ext cx="248" cy="1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719" name="Group 956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63744" name="AutoShape 957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45" name="AutoShape 958"/>
              <p:cNvSpPr>
                <a:spLocks noChangeArrowheads="1"/>
              </p:cNvSpPr>
              <p:nvPr/>
            </p:nvSpPr>
            <p:spPr bwMode="auto">
              <a:xfrm>
                <a:off x="623" y="2582"/>
                <a:ext cx="691" cy="10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720" name="Rectangle 959"/>
            <p:cNvSpPr>
              <a:spLocks noChangeArrowheads="1"/>
            </p:cNvSpPr>
            <p:nvPr/>
          </p:nvSpPr>
          <p:spPr bwMode="auto">
            <a:xfrm>
              <a:off x="1149" y="3024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721" name="Group 960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63742" name="AutoShape 961"/>
              <p:cNvSpPr>
                <a:spLocks noChangeArrowheads="1"/>
              </p:cNvSpPr>
              <p:nvPr/>
            </p:nvSpPr>
            <p:spPr bwMode="auto">
              <a:xfrm>
                <a:off x="615" y="2571"/>
                <a:ext cx="725" cy="13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43" name="AutoShape 962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1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722" name="Rectangle 963"/>
            <p:cNvSpPr>
              <a:spLocks noChangeArrowheads="1"/>
            </p:cNvSpPr>
            <p:nvPr/>
          </p:nvSpPr>
          <p:spPr bwMode="auto">
            <a:xfrm>
              <a:off x="1149" y="3172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23" name="Rectangle 964"/>
            <p:cNvSpPr>
              <a:spLocks noChangeArrowheads="1"/>
            </p:cNvSpPr>
            <p:nvPr/>
          </p:nvSpPr>
          <p:spPr bwMode="auto">
            <a:xfrm>
              <a:off x="1153" y="3299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724" name="Group 965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63740" name="AutoShape 966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41" name="AutoShape 967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1" cy="10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725" name="Freeform 968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726" name="Group 969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63738" name="AutoShape 97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39" name="AutoShape 971"/>
              <p:cNvSpPr>
                <a:spLocks noChangeArrowheads="1"/>
              </p:cNvSpPr>
              <p:nvPr/>
            </p:nvSpPr>
            <p:spPr bwMode="auto">
              <a:xfrm>
                <a:off x="624" y="2579"/>
                <a:ext cx="691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727" name="Rectangle 972"/>
            <p:cNvSpPr>
              <a:spLocks noChangeArrowheads="1"/>
            </p:cNvSpPr>
            <p:nvPr/>
          </p:nvSpPr>
          <p:spPr bwMode="auto">
            <a:xfrm>
              <a:off x="1573" y="2770"/>
              <a:ext cx="30" cy="9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28" name="Freeform 973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29" name="Freeform 974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730" name="Oval 975"/>
            <p:cNvSpPr>
              <a:spLocks noChangeArrowheads="1"/>
            </p:cNvSpPr>
            <p:nvPr/>
          </p:nvSpPr>
          <p:spPr bwMode="auto">
            <a:xfrm>
              <a:off x="1685" y="3712"/>
              <a:ext cx="19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31" name="Freeform 976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32" name="AutoShape 977"/>
            <p:cNvSpPr>
              <a:spLocks noChangeArrowheads="1"/>
            </p:cNvSpPr>
            <p:nvPr/>
          </p:nvSpPr>
          <p:spPr bwMode="auto">
            <a:xfrm>
              <a:off x="1115" y="3742"/>
              <a:ext cx="495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33" name="AutoShape 978"/>
            <p:cNvSpPr>
              <a:spLocks noChangeArrowheads="1"/>
            </p:cNvSpPr>
            <p:nvPr/>
          </p:nvSpPr>
          <p:spPr bwMode="auto">
            <a:xfrm>
              <a:off x="1141" y="3754"/>
              <a:ext cx="443" cy="3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34" name="Oval 979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35" name="Oval 980"/>
            <p:cNvSpPr>
              <a:spLocks noChangeArrowheads="1"/>
            </p:cNvSpPr>
            <p:nvPr/>
          </p:nvSpPr>
          <p:spPr bwMode="auto">
            <a:xfrm>
              <a:off x="1258" y="3615"/>
              <a:ext cx="68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736" name="Oval 981"/>
            <p:cNvSpPr>
              <a:spLocks noChangeArrowheads="1"/>
            </p:cNvSpPr>
            <p:nvPr/>
          </p:nvSpPr>
          <p:spPr bwMode="auto">
            <a:xfrm>
              <a:off x="1333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37" name="Rectangle 982"/>
            <p:cNvSpPr>
              <a:spLocks noChangeArrowheads="1"/>
            </p:cNvSpPr>
            <p:nvPr/>
          </p:nvSpPr>
          <p:spPr bwMode="auto">
            <a:xfrm>
              <a:off x="1498" y="3376"/>
              <a:ext cx="34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3553" name="Group 983"/>
          <p:cNvGrpSpPr>
            <a:grpSpLocks/>
          </p:cNvGrpSpPr>
          <p:nvPr/>
        </p:nvGrpSpPr>
        <p:grpSpPr bwMode="auto">
          <a:xfrm>
            <a:off x="9424989" y="5224464"/>
            <a:ext cx="230187" cy="498475"/>
            <a:chOff x="1115" y="2770"/>
            <a:chExt cx="589" cy="1034"/>
          </a:xfrm>
        </p:grpSpPr>
        <p:sp>
          <p:nvSpPr>
            <p:cNvPr id="63682" name="Freeform 984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0 w 354"/>
                <a:gd name="T1" fmla="*/ 0 h 2742"/>
                <a:gd name="T2" fmla="*/ 0 w 354"/>
                <a:gd name="T3" fmla="*/ 0 h 2742"/>
                <a:gd name="T4" fmla="*/ 0 w 354"/>
                <a:gd name="T5" fmla="*/ 0 h 2742"/>
                <a:gd name="T6" fmla="*/ 0 w 354"/>
                <a:gd name="T7" fmla="*/ 0 h 2742"/>
                <a:gd name="T8" fmla="*/ 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3" name="Rectangle 985"/>
            <p:cNvSpPr>
              <a:spLocks noChangeArrowheads="1"/>
            </p:cNvSpPr>
            <p:nvPr/>
          </p:nvSpPr>
          <p:spPr bwMode="auto">
            <a:xfrm>
              <a:off x="1143" y="2770"/>
              <a:ext cx="431" cy="985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684" name="Freeform 986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0 w 211"/>
                <a:gd name="T3" fmla="*/ 0 h 2537"/>
                <a:gd name="T4" fmla="*/ 0 w 211"/>
                <a:gd name="T5" fmla="*/ 0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5" name="Freeform 987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86" name="Rectangle 988"/>
            <p:cNvSpPr>
              <a:spLocks noChangeArrowheads="1"/>
            </p:cNvSpPr>
            <p:nvPr/>
          </p:nvSpPr>
          <p:spPr bwMode="auto">
            <a:xfrm>
              <a:off x="1143" y="2885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687" name="Group 989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63712" name="AutoShape 99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4" cy="13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13" name="AutoShape 991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699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688" name="Rectangle 992"/>
            <p:cNvSpPr>
              <a:spLocks noChangeArrowheads="1"/>
            </p:cNvSpPr>
            <p:nvPr/>
          </p:nvSpPr>
          <p:spPr bwMode="auto">
            <a:xfrm>
              <a:off x="1152" y="3024"/>
              <a:ext cx="244" cy="2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689" name="Group 993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63710" name="AutoShape 99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11" name="AutoShape 995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9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690" name="Rectangle 996"/>
            <p:cNvSpPr>
              <a:spLocks noChangeArrowheads="1"/>
            </p:cNvSpPr>
            <p:nvPr/>
          </p:nvSpPr>
          <p:spPr bwMode="auto">
            <a:xfrm>
              <a:off x="1147" y="3172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691" name="Rectangle 997"/>
            <p:cNvSpPr>
              <a:spLocks noChangeArrowheads="1"/>
            </p:cNvSpPr>
            <p:nvPr/>
          </p:nvSpPr>
          <p:spPr bwMode="auto">
            <a:xfrm>
              <a:off x="1152" y="3300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3692" name="Group 998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63708" name="AutoShape 999"/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09" name="AutoShape 1000"/>
              <p:cNvSpPr>
                <a:spLocks noChangeArrowheads="1"/>
              </p:cNvSpPr>
              <p:nvPr/>
            </p:nvSpPr>
            <p:spPr bwMode="auto">
              <a:xfrm>
                <a:off x="632" y="2582"/>
                <a:ext cx="699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693" name="Freeform 1001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0 w 328"/>
                <a:gd name="T3" fmla="*/ 0 h 226"/>
                <a:gd name="T4" fmla="*/ 0 w 328"/>
                <a:gd name="T5" fmla="*/ 0 h 226"/>
                <a:gd name="T6" fmla="*/ 0 w 328"/>
                <a:gd name="T7" fmla="*/ 0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694" name="Group 1002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63706" name="AutoShape 1003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3707" name="AutoShape 1004"/>
              <p:cNvSpPr>
                <a:spLocks noChangeArrowheads="1"/>
              </p:cNvSpPr>
              <p:nvPr/>
            </p:nvSpPr>
            <p:spPr bwMode="auto">
              <a:xfrm>
                <a:off x="626" y="2585"/>
                <a:ext cx="699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3695" name="Rectangle 1005"/>
            <p:cNvSpPr>
              <a:spLocks noChangeArrowheads="1"/>
            </p:cNvSpPr>
            <p:nvPr/>
          </p:nvSpPr>
          <p:spPr bwMode="auto">
            <a:xfrm>
              <a:off x="1574" y="2770"/>
              <a:ext cx="28" cy="9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696" name="Freeform 1006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0 w 296"/>
                <a:gd name="T3" fmla="*/ 0 h 256"/>
                <a:gd name="T4" fmla="*/ 0 w 296"/>
                <a:gd name="T5" fmla="*/ 0 h 256"/>
                <a:gd name="T6" fmla="*/ 0 w 296"/>
                <a:gd name="T7" fmla="*/ 0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7" name="Freeform 1007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0 w 304"/>
                <a:gd name="T3" fmla="*/ 0 h 288"/>
                <a:gd name="T4" fmla="*/ 0 w 304"/>
                <a:gd name="T5" fmla="*/ 0 h 288"/>
                <a:gd name="T6" fmla="*/ 0 w 304"/>
                <a:gd name="T7" fmla="*/ 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98" name="Oval 1008"/>
            <p:cNvSpPr>
              <a:spLocks noChangeArrowheads="1"/>
            </p:cNvSpPr>
            <p:nvPr/>
          </p:nvSpPr>
          <p:spPr bwMode="auto">
            <a:xfrm>
              <a:off x="1684" y="3712"/>
              <a:ext cx="20" cy="4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699" name="Freeform 1009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0 h 240"/>
                <a:gd name="T2" fmla="*/ 0 w 306"/>
                <a:gd name="T3" fmla="*/ 0 h 240"/>
                <a:gd name="T4" fmla="*/ 0 w 306"/>
                <a:gd name="T5" fmla="*/ 0 h 240"/>
                <a:gd name="T6" fmla="*/ 0 w 306"/>
                <a:gd name="T7" fmla="*/ 0 h 240"/>
                <a:gd name="T8" fmla="*/ 0 w 306"/>
                <a:gd name="T9" fmla="*/ 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" name="AutoShape 1010"/>
            <p:cNvSpPr>
              <a:spLocks noChangeArrowheads="1"/>
            </p:cNvSpPr>
            <p:nvPr/>
          </p:nvSpPr>
          <p:spPr bwMode="auto">
            <a:xfrm>
              <a:off x="1115" y="3741"/>
              <a:ext cx="496" cy="6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01" name="AutoShape 1011"/>
            <p:cNvSpPr>
              <a:spLocks noChangeArrowheads="1"/>
            </p:cNvSpPr>
            <p:nvPr/>
          </p:nvSpPr>
          <p:spPr bwMode="auto">
            <a:xfrm>
              <a:off x="1143" y="3755"/>
              <a:ext cx="443" cy="3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02" name="Oval 1012"/>
            <p:cNvSpPr>
              <a:spLocks noChangeArrowheads="1"/>
            </p:cNvSpPr>
            <p:nvPr/>
          </p:nvSpPr>
          <p:spPr bwMode="auto">
            <a:xfrm>
              <a:off x="1184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03" name="Oval 1013"/>
            <p:cNvSpPr>
              <a:spLocks noChangeArrowheads="1"/>
            </p:cNvSpPr>
            <p:nvPr/>
          </p:nvSpPr>
          <p:spPr bwMode="auto">
            <a:xfrm>
              <a:off x="1257" y="3613"/>
              <a:ext cx="65" cy="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704" name="Oval 1014"/>
            <p:cNvSpPr>
              <a:spLocks noChangeArrowheads="1"/>
            </p:cNvSpPr>
            <p:nvPr/>
          </p:nvSpPr>
          <p:spPr bwMode="auto">
            <a:xfrm>
              <a:off x="1330" y="3613"/>
              <a:ext cx="65" cy="59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3705" name="Rectangle 1015"/>
            <p:cNvSpPr>
              <a:spLocks noChangeArrowheads="1"/>
            </p:cNvSpPr>
            <p:nvPr/>
          </p:nvSpPr>
          <p:spPr bwMode="auto">
            <a:xfrm>
              <a:off x="1497" y="3376"/>
              <a:ext cx="32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63554" name="Group 1016"/>
          <p:cNvGrpSpPr>
            <a:grpSpLocks/>
          </p:cNvGrpSpPr>
          <p:nvPr/>
        </p:nvGrpSpPr>
        <p:grpSpPr bwMode="auto">
          <a:xfrm>
            <a:off x="8913813" y="3911600"/>
            <a:ext cx="506412" cy="209550"/>
            <a:chOff x="4655" y="2464"/>
            <a:chExt cx="319" cy="132"/>
          </a:xfrm>
        </p:grpSpPr>
        <p:grpSp>
          <p:nvGrpSpPr>
            <p:cNvPr id="63665" name="Group 101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67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7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7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677" name="Group 102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680" name="Freeform 102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81" name="Freeform 102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78" name="Line 102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9" name="Line 102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66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67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68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669" name="Group 102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672" name="Freeform 103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73" name="Freeform 103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70" name="Line 1032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71" name="Line 103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5" name="Group 1034"/>
          <p:cNvGrpSpPr>
            <a:grpSpLocks/>
          </p:cNvGrpSpPr>
          <p:nvPr/>
        </p:nvGrpSpPr>
        <p:grpSpPr bwMode="auto">
          <a:xfrm>
            <a:off x="8605838" y="3629025"/>
            <a:ext cx="506412" cy="209550"/>
            <a:chOff x="4655" y="2464"/>
            <a:chExt cx="319" cy="132"/>
          </a:xfrm>
        </p:grpSpPr>
        <p:grpSp>
          <p:nvGrpSpPr>
            <p:cNvPr id="63648" name="Group 103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65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5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5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660" name="Group 103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663" name="Freeform 104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64" name="Freeform 104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61" name="Line 104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62" name="Line 104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49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50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51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652" name="Group 104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655" name="Freeform 10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56" name="Freeform 10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53" name="Line 1050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54" name="Line 1051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6" name="Group 1052"/>
          <p:cNvGrpSpPr>
            <a:grpSpLocks/>
          </p:cNvGrpSpPr>
          <p:nvPr/>
        </p:nvGrpSpPr>
        <p:grpSpPr bwMode="auto">
          <a:xfrm>
            <a:off x="9256713" y="3641725"/>
            <a:ext cx="506412" cy="209550"/>
            <a:chOff x="4655" y="2464"/>
            <a:chExt cx="319" cy="132"/>
          </a:xfrm>
        </p:grpSpPr>
        <p:grpSp>
          <p:nvGrpSpPr>
            <p:cNvPr id="63631" name="Group 1053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6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643" name="Group 105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646" name="Freeform 105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47" name="Freeform 105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44" name="Line 106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45" name="Line 106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32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33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34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635" name="Group 1065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638" name="Freeform 10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39" name="Freeform 10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36" name="Line 1068"/>
            <p:cNvSpPr>
              <a:spLocks noChangeShapeType="1"/>
            </p:cNvSpPr>
            <p:nvPr/>
          </p:nvSpPr>
          <p:spPr bwMode="auto">
            <a:xfrm>
              <a:off x="4656" y="2506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37" name="Line 1069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7" name="Group 1070"/>
          <p:cNvGrpSpPr>
            <a:grpSpLocks/>
          </p:cNvGrpSpPr>
          <p:nvPr/>
        </p:nvGrpSpPr>
        <p:grpSpPr bwMode="auto">
          <a:xfrm>
            <a:off x="8726488" y="2486026"/>
            <a:ext cx="392112" cy="180975"/>
            <a:chOff x="4655" y="2464"/>
            <a:chExt cx="319" cy="132"/>
          </a:xfrm>
        </p:grpSpPr>
        <p:grpSp>
          <p:nvGrpSpPr>
            <p:cNvPr id="63614" name="Group 1071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62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2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2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626" name="Group 107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629" name="Freeform 107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30" name="Freeform 107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27" name="Line 107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8" name="Line 107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15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16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17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618" name="Group 1083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621" name="Freeform 108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22" name="Freeform 108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19" name="Line 1086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20" name="Line 1087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8" name="Group 1088"/>
          <p:cNvGrpSpPr>
            <a:grpSpLocks/>
          </p:cNvGrpSpPr>
          <p:nvPr/>
        </p:nvGrpSpPr>
        <p:grpSpPr bwMode="auto">
          <a:xfrm>
            <a:off x="8729664" y="2752726"/>
            <a:ext cx="407987" cy="180975"/>
            <a:chOff x="4655" y="2464"/>
            <a:chExt cx="319" cy="132"/>
          </a:xfrm>
        </p:grpSpPr>
        <p:grpSp>
          <p:nvGrpSpPr>
            <p:cNvPr id="63597" name="Group 108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60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0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60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609" name="Group 109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612" name="Freeform 109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13" name="Freeform 109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610" name="Line 109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11" name="Line 109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98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599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600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601" name="Group 1101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604" name="Freeform 110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05" name="Freeform 110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02" name="Line 1104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603" name="Line 1105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59" name="Group 1106"/>
          <p:cNvGrpSpPr>
            <a:grpSpLocks/>
          </p:cNvGrpSpPr>
          <p:nvPr/>
        </p:nvGrpSpPr>
        <p:grpSpPr bwMode="auto">
          <a:xfrm>
            <a:off x="9282114" y="2749551"/>
            <a:ext cx="407987" cy="180975"/>
            <a:chOff x="4655" y="2464"/>
            <a:chExt cx="319" cy="132"/>
          </a:xfrm>
        </p:grpSpPr>
        <p:grpSp>
          <p:nvGrpSpPr>
            <p:cNvPr id="63580" name="Group 1107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58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9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9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592" name="Group 111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595" name="Freeform 111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96" name="Freeform 111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93" name="Line 111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94" name="Line 111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81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582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583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584" name="Group 1119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587" name="Freeform 112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88" name="Freeform 112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85" name="Line 1122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1123"/>
            <p:cNvSpPr>
              <a:spLocks noChangeShapeType="1"/>
            </p:cNvSpPr>
            <p:nvPr/>
          </p:nvSpPr>
          <p:spPr bwMode="auto">
            <a:xfrm>
              <a:off x="4972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560" name="Group 1124"/>
          <p:cNvGrpSpPr>
            <a:grpSpLocks/>
          </p:cNvGrpSpPr>
          <p:nvPr/>
        </p:nvGrpSpPr>
        <p:grpSpPr bwMode="auto">
          <a:xfrm>
            <a:off x="9212263" y="2390776"/>
            <a:ext cx="392112" cy="180975"/>
            <a:chOff x="4655" y="2464"/>
            <a:chExt cx="319" cy="132"/>
          </a:xfrm>
        </p:grpSpPr>
        <p:grpSp>
          <p:nvGrpSpPr>
            <p:cNvPr id="63563" name="Group 112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6357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7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3575" name="Group 112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63578" name="Freeform 113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79" name="Freeform 113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576" name="Line 113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7" name="Line 113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64" name="Oval 407"/>
            <p:cNvSpPr>
              <a:spLocks noChangeArrowheads="1"/>
            </p:cNvSpPr>
            <p:nvPr/>
          </p:nvSpPr>
          <p:spPr bwMode="auto">
            <a:xfrm>
              <a:off x="4656" y="2522"/>
              <a:ext cx="316" cy="7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565" name="Rectangle 410"/>
            <p:cNvSpPr>
              <a:spLocks noChangeArrowheads="1"/>
            </p:cNvSpPr>
            <p:nvPr/>
          </p:nvSpPr>
          <p:spPr bwMode="auto">
            <a:xfrm>
              <a:off x="4656" y="2514"/>
              <a:ext cx="318" cy="45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3566" name="Oval 411"/>
            <p:cNvSpPr>
              <a:spLocks noChangeArrowheads="1"/>
            </p:cNvSpPr>
            <p:nvPr/>
          </p:nvSpPr>
          <p:spPr bwMode="auto">
            <a:xfrm>
              <a:off x="4655" y="2464"/>
              <a:ext cx="317" cy="8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3567" name="Group 1137"/>
            <p:cNvGrpSpPr>
              <a:grpSpLocks/>
            </p:cNvGrpSpPr>
            <p:nvPr/>
          </p:nvGrpSpPr>
          <p:grpSpPr bwMode="auto">
            <a:xfrm>
              <a:off x="4719" y="2486"/>
              <a:ext cx="179" cy="41"/>
              <a:chOff x="2468" y="1332"/>
              <a:chExt cx="310" cy="60"/>
            </a:xfrm>
          </p:grpSpPr>
          <p:sp>
            <p:nvSpPr>
              <p:cNvPr id="63570" name="Freeform 113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71" name="Freeform 113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68" name="Line 1140"/>
            <p:cNvSpPr>
              <a:spLocks noChangeShapeType="1"/>
            </p:cNvSpPr>
            <p:nvPr/>
          </p:nvSpPr>
          <p:spPr bwMode="auto">
            <a:xfrm>
              <a:off x="4656" y="2506"/>
              <a:ext cx="0" cy="5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69" name="Line 1141"/>
            <p:cNvSpPr>
              <a:spLocks noChangeShapeType="1"/>
            </p:cNvSpPr>
            <p:nvPr/>
          </p:nvSpPr>
          <p:spPr bwMode="auto">
            <a:xfrm>
              <a:off x="4971" y="2507"/>
              <a:ext cx="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3561" name="Picture 1142" descr="underline_base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5" y="126523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267BC10C-01BF-4ED3-A789-4B3B355599D9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5539" name="Picture 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1" y="912814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5300" y="280989"/>
            <a:ext cx="8193088" cy="833437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Packet-switching: store-and-forward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03439" y="3486151"/>
            <a:ext cx="4143375" cy="3262313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takes </a:t>
            </a: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/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seconds to transmit (push out) </a:t>
            </a: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-bit packet into link at </a:t>
            </a: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bps</a:t>
            </a:r>
          </a:p>
          <a:p>
            <a:pPr eaLnBrk="1" hangingPunct="1">
              <a:buSzPct val="75000"/>
            </a:pPr>
            <a:r>
              <a:rPr lang="en-US" alt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store and forward:</a:t>
            </a:r>
            <a:r>
              <a:rPr lang="en-US" altLang="en-US" sz="2400" i="1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entire packet must  arrive at router before it can be transmitted on next link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980239" y="3602039"/>
            <a:ext cx="3514725" cy="22320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000099"/>
                </a:solidFill>
                <a:ea typeface="ＭＳ Ｐゴシック" panose="020B0600070205080204" pitchFamily="34" charset="-128"/>
              </a:rPr>
              <a:t>one-hop numerical example: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 i="1"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7.5 Mbits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 i="1">
                <a:ea typeface="ＭＳ Ｐゴシック" panose="020B0600070205080204" pitchFamily="34" charset="-128"/>
              </a:rPr>
              <a:t>R</a:t>
            </a:r>
            <a:r>
              <a:rPr lang="en-US" altLang="en-US" sz="2400">
                <a:ea typeface="ＭＳ Ｐゴシック" panose="020B0600070205080204" pitchFamily="34" charset="-128"/>
              </a:rPr>
              <a:t> = 1.5 Mbps</a:t>
            </a: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Char char="§"/>
            </a:pPr>
            <a:r>
              <a:rPr lang="en-US" altLang="en-US" sz="2400">
                <a:ea typeface="ＭＳ Ｐゴシック" panose="020B0600070205080204" pitchFamily="34" charset="-128"/>
              </a:rPr>
              <a:t>one-hop transmission delay = 5 sec</a:t>
            </a:r>
          </a:p>
        </p:txBody>
      </p:sp>
      <p:sp>
        <p:nvSpPr>
          <p:cNvPr id="65543" name="AutoShape 42"/>
          <p:cNvSpPr>
            <a:spLocks/>
          </p:cNvSpPr>
          <p:nvPr/>
        </p:nvSpPr>
        <p:spPr bwMode="auto">
          <a:xfrm>
            <a:off x="6499225" y="5695951"/>
            <a:ext cx="152400" cy="728663"/>
          </a:xfrm>
          <a:prstGeom prst="rightBrace">
            <a:avLst>
              <a:gd name="adj1" fmla="val 501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43"/>
          <p:cNvSpPr txBox="1">
            <a:spLocks noChangeArrowheads="1"/>
          </p:cNvSpPr>
          <p:nvPr/>
        </p:nvSpPr>
        <p:spPr bwMode="auto">
          <a:xfrm>
            <a:off x="6645276" y="5999163"/>
            <a:ext cx="279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more on delay shortly …</a:t>
            </a:r>
          </a:p>
        </p:txBody>
      </p:sp>
      <p:sp>
        <p:nvSpPr>
          <p:cNvPr id="655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t>1-</a:t>
            </a:r>
            <a:fld id="{84FC0B7B-C559-4B4D-B906-C12C0796B8FC}" type="slidenum"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6651" y="2679700"/>
            <a:ext cx="8114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source</a:t>
            </a:r>
          </a:p>
        </p:txBody>
      </p:sp>
      <p:grpSp>
        <p:nvGrpSpPr>
          <p:cNvPr id="65547" name="Group 41"/>
          <p:cNvGrpSpPr>
            <a:grpSpLocks/>
          </p:cNvGrpSpPr>
          <p:nvPr/>
        </p:nvGrpSpPr>
        <p:grpSpPr bwMode="auto">
          <a:xfrm>
            <a:off x="3154364" y="2768600"/>
            <a:ext cx="1057275" cy="420688"/>
            <a:chOff x="1816230" y="6118900"/>
            <a:chExt cx="1843339" cy="739100"/>
          </a:xfrm>
        </p:grpSpPr>
        <p:pic>
          <p:nvPicPr>
            <p:cNvPr id="6560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Rectangle 100"/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cxnSp>
        <p:nvCxnSpPr>
          <p:cNvPr id="65548" name="Straight Connector 42"/>
          <p:cNvCxnSpPr>
            <a:cxnSpLocks noChangeShapeType="1"/>
          </p:cNvCxnSpPr>
          <p:nvPr/>
        </p:nvCxnSpPr>
        <p:spPr bwMode="auto">
          <a:xfrm flipV="1">
            <a:off x="4100513" y="2874963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549" name="Group 43"/>
          <p:cNvGrpSpPr>
            <a:grpSpLocks/>
          </p:cNvGrpSpPr>
          <p:nvPr/>
        </p:nvGrpSpPr>
        <p:grpSpPr bwMode="auto">
          <a:xfrm>
            <a:off x="5446713" y="2687639"/>
            <a:ext cx="1058862" cy="384175"/>
            <a:chOff x="5142253" y="5649029"/>
            <a:chExt cx="1304545" cy="695633"/>
          </a:xfrm>
        </p:grpSpPr>
        <p:grpSp>
          <p:nvGrpSpPr>
            <p:cNvPr id="65601" name="Group 92"/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65604" name="Picture 9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605" name="Rectangle 96"/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606" name="Rectangle 97"/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5607" name="Oval 98"/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5602" name="Rectangle 93"/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603" name="Rectangle 94"/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5550" name="Group 44"/>
          <p:cNvGrpSpPr>
            <a:grpSpLocks/>
          </p:cNvGrpSpPr>
          <p:nvPr/>
        </p:nvGrpSpPr>
        <p:grpSpPr bwMode="auto">
          <a:xfrm>
            <a:off x="5400675" y="1608138"/>
            <a:ext cx="1092200" cy="303212"/>
            <a:chOff x="5128542" y="4838701"/>
            <a:chExt cx="1300833" cy="530211"/>
          </a:xfrm>
        </p:grpSpPr>
        <p:pic>
          <p:nvPicPr>
            <p:cNvPr id="655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599" name="Rectangle 90"/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600" name="Rectangle 91"/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65551" name="Group 45"/>
          <p:cNvGrpSpPr>
            <a:grpSpLocks/>
          </p:cNvGrpSpPr>
          <p:nvPr/>
        </p:nvGrpSpPr>
        <p:grpSpPr bwMode="auto">
          <a:xfrm>
            <a:off x="3259139" y="1196975"/>
            <a:ext cx="1150937" cy="730250"/>
            <a:chOff x="2387973" y="4309243"/>
            <a:chExt cx="1771787" cy="1282262"/>
          </a:xfrm>
        </p:grpSpPr>
        <p:pic>
          <p:nvPicPr>
            <p:cNvPr id="65594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Rectangle 88"/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80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459288" y="2908300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bps</a:t>
            </a:r>
          </a:p>
        </p:txBody>
      </p:sp>
      <p:cxnSp>
        <p:nvCxnSpPr>
          <p:cNvPr id="65553" name="Straight Connector 47"/>
          <p:cNvCxnSpPr>
            <a:cxnSpLocks noChangeShapeType="1"/>
          </p:cNvCxnSpPr>
          <p:nvPr/>
        </p:nvCxnSpPr>
        <p:spPr bwMode="auto">
          <a:xfrm flipV="1">
            <a:off x="6491288" y="2879725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554" name="Group 100"/>
          <p:cNvGrpSpPr>
            <a:grpSpLocks/>
          </p:cNvGrpSpPr>
          <p:nvPr/>
        </p:nvGrpSpPr>
        <p:grpSpPr bwMode="auto">
          <a:xfrm>
            <a:off x="7469188" y="2071689"/>
            <a:ext cx="1477962" cy="1284287"/>
            <a:chOff x="-44" y="1473"/>
            <a:chExt cx="981" cy="1105"/>
          </a:xfrm>
        </p:grpSpPr>
        <p:pic>
          <p:nvPicPr>
            <p:cNvPr id="65592" name="Picture 101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02"/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951914" y="2778125"/>
            <a:ext cx="124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destination</a:t>
            </a:r>
          </a:p>
        </p:txBody>
      </p:sp>
      <p:sp>
        <p:nvSpPr>
          <p:cNvPr id="65556" name="TextBox 52"/>
          <p:cNvSpPr txBox="1">
            <a:spLocks noChangeArrowheads="1"/>
          </p:cNvSpPr>
          <p:nvPr/>
        </p:nvSpPr>
        <p:spPr bwMode="auto">
          <a:xfrm>
            <a:off x="3919538" y="257492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65557" name="TextBox 53"/>
          <p:cNvSpPr txBox="1">
            <a:spLocks noChangeArrowheads="1"/>
          </p:cNvSpPr>
          <p:nvPr/>
        </p:nvSpPr>
        <p:spPr bwMode="auto">
          <a:xfrm>
            <a:off x="3722688" y="258127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65558" name="TextBox 54"/>
          <p:cNvSpPr txBox="1">
            <a:spLocks noChangeArrowheads="1"/>
          </p:cNvSpPr>
          <p:nvPr/>
        </p:nvSpPr>
        <p:spPr bwMode="auto">
          <a:xfrm>
            <a:off x="3535363" y="2578100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r>
          </a:p>
        </p:txBody>
      </p:sp>
      <p:grpSp>
        <p:nvGrpSpPr>
          <p:cNvPr id="65559" name="Group 55"/>
          <p:cNvGrpSpPr>
            <a:grpSpLocks/>
          </p:cNvGrpSpPr>
          <p:nvPr/>
        </p:nvGrpSpPr>
        <p:grpSpPr bwMode="auto">
          <a:xfrm>
            <a:off x="3268664" y="1873251"/>
            <a:ext cx="2935287" cy="841375"/>
            <a:chOff x="593766" y="5264055"/>
            <a:chExt cx="3597129" cy="1011695"/>
          </a:xfrm>
        </p:grpSpPr>
        <p:grpSp>
          <p:nvGrpSpPr>
            <p:cNvPr id="65563" name="Group 56"/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65584" name="Rectangle 77"/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65588" name="Straight Connector 81"/>
              <p:cNvCxnSpPr>
                <a:cxnSpLocks noChangeShapeType="1"/>
                <a:stCxn id="81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9" name="Straight Connector 82"/>
              <p:cNvCxnSpPr>
                <a:cxnSpLocks noChangeShapeType="1"/>
                <a:endCxn id="81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0" name="Straight Connector 83"/>
              <p:cNvCxnSpPr>
                <a:cxnSpLocks noChangeShapeType="1"/>
                <a:endCxn id="81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1" name="Straight Connector 84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64" name="Group 57"/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70" name="Freeform 69"/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578" name="Rectangle 71"/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3" name="Freeform 72"/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cxnSp>
            <p:nvCxnSpPr>
              <p:cNvPr id="65580" name="Straight Connector 73"/>
              <p:cNvCxnSpPr>
                <a:cxnSpLocks noChangeShapeType="1"/>
                <a:stCxn id="73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1" name="Straight Connector 74"/>
              <p:cNvCxnSpPr>
                <a:cxnSpLocks noChangeShapeType="1"/>
                <a:endCxn id="73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2" name="Straight Connector 75"/>
              <p:cNvCxnSpPr>
                <a:cxnSpLocks noChangeShapeType="1"/>
                <a:endCxn id="73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83" name="Straight Connector 76"/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565" name="Group 58"/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7" name="Freeform 66"/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575" name="Rectangle 68"/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5566" name="Rectangle 59"/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67" name="Right Arrow 60"/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65568" name="Group 61"/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4" name="Freeform 63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65572" name="Rectangle 65"/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FFFF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5569" name="Right Arrow 62"/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2065338" y="1903413"/>
            <a:ext cx="1181100" cy="533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700"/>
              </a:lnSpc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L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bits</a:t>
            </a:r>
          </a:p>
          <a:p>
            <a:pPr>
              <a:lnSpc>
                <a:spcPts val="1700"/>
              </a:lnSpc>
              <a:defRPr/>
            </a:pPr>
            <a:r>
              <a:rPr lang="en-US" kern="0" dirty="0">
                <a:solidFill>
                  <a:prstClr val="black"/>
                </a:solidFill>
                <a:latin typeface="Calibri"/>
              </a:rPr>
              <a:t>per packet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2898775"/>
            <a:ext cx="6960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kern="0" dirty="0">
                <a:solidFill>
                  <a:prstClr val="black"/>
                </a:solidFill>
                <a:latin typeface="Calibri"/>
              </a:rPr>
              <a:t>R</a:t>
            </a:r>
            <a:r>
              <a:rPr lang="en-US" kern="0" dirty="0">
                <a:solidFill>
                  <a:prstClr val="black"/>
                </a:solidFill>
                <a:latin typeface="Calibri"/>
              </a:rPr>
              <a:t> bps</a:t>
            </a:r>
          </a:p>
        </p:txBody>
      </p:sp>
      <p:sp>
        <p:nvSpPr>
          <p:cNvPr id="65562" name="Rectangle 3"/>
          <p:cNvSpPr txBox="1">
            <a:spLocks noChangeArrowheads="1"/>
          </p:cNvSpPr>
          <p:nvPr/>
        </p:nvSpPr>
        <p:spPr bwMode="auto">
          <a:xfrm>
            <a:off x="2037419" y="5941219"/>
            <a:ext cx="460216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75000"/>
            </a:pPr>
            <a:r>
              <a:rPr lang="en-US" altLang="en-US" sz="2400" dirty="0"/>
              <a:t>end-end delay = 2</a:t>
            </a:r>
            <a:r>
              <a:rPr lang="en-US" altLang="en-US" sz="2400" i="1" dirty="0"/>
              <a:t>L</a:t>
            </a:r>
            <a:r>
              <a:rPr lang="en-US" altLang="en-US" sz="2400" dirty="0"/>
              <a:t>/</a:t>
            </a:r>
            <a:r>
              <a:rPr lang="en-US" altLang="en-US" sz="2400" i="1" dirty="0"/>
              <a:t>R</a:t>
            </a:r>
            <a:r>
              <a:rPr lang="en-US" altLang="en-US" sz="2400" dirty="0"/>
              <a:t> (assuming zero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2362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89138" y="274639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Alternative core: circuit switching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7588" name="Rectangle 102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39925" y="1236663"/>
            <a:ext cx="4465638" cy="464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end-end resources allocated to, reserved for </a:t>
            </a:r>
            <a:r>
              <a:rPr lang="ja-JP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call</a:t>
            </a:r>
            <a:r>
              <a:rPr lang="ja-JP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between source &amp; dest: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In diagram, each link has four circuits. 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ＭＳ Ｐゴシック" panose="020B0600070205080204" pitchFamily="34" charset="-128"/>
              </a:rPr>
              <a:t>call gets 2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nd</a:t>
            </a:r>
            <a:r>
              <a:rPr lang="en-US" altLang="en-US" smtClean="0">
                <a:ea typeface="ＭＳ Ｐゴシック" panose="020B0600070205080204" pitchFamily="34" charset="-128"/>
              </a:rPr>
              <a:t> circuit in top link and 1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st</a:t>
            </a:r>
            <a:r>
              <a:rPr lang="en-US" altLang="en-US" smtClean="0">
                <a:ea typeface="ＭＳ Ｐゴシック" panose="020B0600070205080204" pitchFamily="34" charset="-128"/>
              </a:rPr>
              <a:t> circuit in right link.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dedicated resources: no sharing</a:t>
            </a:r>
          </a:p>
          <a:p>
            <a:pPr lvl="1" eaLnBrk="1" hangingPunct="1">
              <a:buSzPct val="75000"/>
            </a:pPr>
            <a:r>
              <a:rPr lang="en-US" altLang="en-US" smtClean="0">
                <a:ea typeface="Arial" panose="020B0604020202020204" pitchFamily="34" charset="0"/>
              </a:rPr>
              <a:t>circuit-like (guaranteed) performance</a:t>
            </a:r>
          </a:p>
          <a:p>
            <a:pPr eaLnBrk="1" hangingPunct="1"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circuit segment idle if not used by call </a:t>
            </a:r>
            <a:r>
              <a:rPr lang="en-US" altLang="en-US" sz="2400" i="1">
                <a:solidFill>
                  <a:srgbClr val="000099"/>
                </a:solidFill>
                <a:ea typeface="ＭＳ Ｐゴシック" panose="020B0600070205080204" pitchFamily="34" charset="-128"/>
              </a:rPr>
              <a:t>(no sharing)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Commonly used in traditional telephone networks</a:t>
            </a:r>
          </a:p>
        </p:txBody>
      </p:sp>
      <p:pic>
        <p:nvPicPr>
          <p:cNvPr id="67589" name="Picture 69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852489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322AE82-D2D9-4F42-A9D8-5BEFA2B6BB01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grpSp>
        <p:nvGrpSpPr>
          <p:cNvPr id="67591" name="Group 360"/>
          <p:cNvGrpSpPr>
            <a:grpSpLocks/>
          </p:cNvGrpSpPr>
          <p:nvPr/>
        </p:nvGrpSpPr>
        <p:grpSpPr bwMode="auto">
          <a:xfrm>
            <a:off x="6273800" y="1371600"/>
            <a:ext cx="4394200" cy="3735388"/>
            <a:chOff x="1524000" y="1295400"/>
            <a:chExt cx="5715000" cy="5108575"/>
          </a:xfrm>
        </p:grpSpPr>
        <p:grpSp>
          <p:nvGrpSpPr>
            <p:cNvPr id="67592" name="Group 100"/>
            <p:cNvGrpSpPr>
              <a:grpSpLocks/>
            </p:cNvGrpSpPr>
            <p:nvPr/>
          </p:nvGrpSpPr>
          <p:grpSpPr bwMode="auto">
            <a:xfrm>
              <a:off x="1524000" y="1295400"/>
              <a:ext cx="820738" cy="688975"/>
              <a:chOff x="-44" y="1473"/>
              <a:chExt cx="981" cy="1105"/>
            </a:xfrm>
          </p:grpSpPr>
          <p:pic>
            <p:nvPicPr>
              <p:cNvPr id="67670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71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2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593" name="Group 142"/>
            <p:cNvGrpSpPr>
              <a:grpSpLocks/>
            </p:cNvGrpSpPr>
            <p:nvPr/>
          </p:nvGrpSpPr>
          <p:grpSpPr bwMode="auto">
            <a:xfrm>
              <a:off x="2514600" y="2438400"/>
              <a:ext cx="990600" cy="533400"/>
              <a:chOff x="2356" y="1300"/>
              <a:chExt cx="555" cy="194"/>
            </a:xfrm>
          </p:grpSpPr>
          <p:sp>
            <p:nvSpPr>
              <p:cNvPr id="6766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6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7665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7668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69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66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67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594" name="Group 100"/>
            <p:cNvGrpSpPr>
              <a:grpSpLocks/>
            </p:cNvGrpSpPr>
            <p:nvPr/>
          </p:nvGrpSpPr>
          <p:grpSpPr bwMode="auto">
            <a:xfrm>
              <a:off x="6400800" y="5715000"/>
              <a:ext cx="820738" cy="688975"/>
              <a:chOff x="-44" y="1473"/>
              <a:chExt cx="981" cy="1105"/>
            </a:xfrm>
          </p:grpSpPr>
          <p:pic>
            <p:nvPicPr>
              <p:cNvPr id="67660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61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2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65" name="Rectangle 364"/>
            <p:cNvSpPr/>
            <p:nvPr/>
          </p:nvSpPr>
          <p:spPr>
            <a:xfrm>
              <a:off x="3506081" y="2591541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3506081" y="2667529"/>
              <a:ext cx="1750838" cy="7598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3506081" y="2743518"/>
              <a:ext cx="1750838" cy="759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3506081" y="2819505"/>
              <a:ext cx="1750838" cy="75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67599" name="Group 142"/>
            <p:cNvGrpSpPr>
              <a:grpSpLocks/>
            </p:cNvGrpSpPr>
            <p:nvPr/>
          </p:nvGrpSpPr>
          <p:grpSpPr bwMode="auto">
            <a:xfrm>
              <a:off x="5257800" y="2438400"/>
              <a:ext cx="990600" cy="533400"/>
              <a:chOff x="2356" y="1300"/>
              <a:chExt cx="555" cy="194"/>
            </a:xfrm>
          </p:grpSpPr>
          <p:sp>
            <p:nvSpPr>
              <p:cNvPr id="67652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3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54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7655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7658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59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56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57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0" name="Group 142"/>
            <p:cNvGrpSpPr>
              <a:grpSpLocks/>
            </p:cNvGrpSpPr>
            <p:nvPr/>
          </p:nvGrpSpPr>
          <p:grpSpPr bwMode="auto">
            <a:xfrm>
              <a:off x="2590800" y="4724400"/>
              <a:ext cx="990600" cy="533400"/>
              <a:chOff x="2356" y="1300"/>
              <a:chExt cx="555" cy="194"/>
            </a:xfrm>
          </p:grpSpPr>
          <p:sp>
            <p:nvSpPr>
              <p:cNvPr id="67644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5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6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7647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7650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51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48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49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1" name="Group 142"/>
            <p:cNvGrpSpPr>
              <a:grpSpLocks/>
            </p:cNvGrpSpPr>
            <p:nvPr/>
          </p:nvGrpSpPr>
          <p:grpSpPr bwMode="auto">
            <a:xfrm>
              <a:off x="5334000" y="4724400"/>
              <a:ext cx="990600" cy="533400"/>
              <a:chOff x="2356" y="1300"/>
              <a:chExt cx="555" cy="194"/>
            </a:xfrm>
          </p:grpSpPr>
          <p:sp>
            <p:nvSpPr>
              <p:cNvPr id="67636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7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38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7639" name="Group 146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67642" name="Freeform 14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43" name="Freeform 14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7640" name="Line 149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41" name="Line 150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7602" name="Group 75"/>
            <p:cNvGrpSpPr>
              <a:grpSpLocks/>
            </p:cNvGrpSpPr>
            <p:nvPr/>
          </p:nvGrpSpPr>
          <p:grpSpPr bwMode="auto">
            <a:xfrm rot="5400000">
              <a:off x="2171700" y="3695700"/>
              <a:ext cx="1752600" cy="304800"/>
              <a:chOff x="4876800" y="1143000"/>
              <a:chExt cx="1752600" cy="304800"/>
            </a:xfrm>
          </p:grpSpPr>
          <p:sp>
            <p:nvSpPr>
              <p:cNvPr id="402" name="Rectangle 401"/>
              <p:cNvSpPr/>
              <p:nvPr/>
            </p:nvSpPr>
            <p:spPr>
              <a:xfrm>
                <a:off x="4874310" y="1155276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4874310" y="1231669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4874310" y="1308062"/>
                <a:ext cx="1752069" cy="763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74310" y="1384455"/>
                <a:ext cx="1752069" cy="7639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67603" name="Group 80"/>
            <p:cNvGrpSpPr>
              <a:grpSpLocks/>
            </p:cNvGrpSpPr>
            <p:nvPr/>
          </p:nvGrpSpPr>
          <p:grpSpPr bwMode="auto">
            <a:xfrm>
              <a:off x="3581400" y="4876800"/>
              <a:ext cx="1752600" cy="304800"/>
              <a:chOff x="4876800" y="1143000"/>
              <a:chExt cx="1752600" cy="304800"/>
            </a:xfrm>
          </p:grpSpPr>
          <p:sp>
            <p:nvSpPr>
              <p:cNvPr id="398" name="Rectangle 397"/>
              <p:cNvSpPr/>
              <p:nvPr/>
            </p:nvSpPr>
            <p:spPr>
              <a:xfrm>
                <a:off x="4875809" y="1143899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4875809" y="1219887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4875809" y="1295875"/>
                <a:ext cx="1752903" cy="759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4875809" y="1371863"/>
                <a:ext cx="1752903" cy="759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74" name="Rectangle 373"/>
            <p:cNvSpPr/>
            <p:nvPr/>
          </p:nvSpPr>
          <p:spPr>
            <a:xfrm rot="5400000">
              <a:off x="5030222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 rot="5400000">
              <a:off x="4953830" y="3809320"/>
              <a:ext cx="1752070" cy="763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 rot="5400000">
              <a:off x="4877436" y="3809320"/>
              <a:ext cx="1752070" cy="763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 rot="5400000">
              <a:off x="4801044" y="3809320"/>
              <a:ext cx="1752070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 rot="3198033">
              <a:off x="2060570" y="2095244"/>
              <a:ext cx="894489" cy="7639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 rot="3198033">
              <a:off x="6023752" y="5524481"/>
              <a:ext cx="892319" cy="7639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80" name="Straight Connector 379"/>
            <p:cNvCxnSpPr>
              <a:endCxn id="67664" idx="0"/>
            </p:cNvCxnSpPr>
            <p:nvPr/>
          </p:nvCxnSpPr>
          <p:spPr>
            <a:xfrm rot="16200000" flipH="1">
              <a:off x="2607857" y="2038817"/>
              <a:ext cx="762052" cy="35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rot="5400000">
              <a:off x="3124704" y="1905295"/>
              <a:ext cx="607905" cy="45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1905964" y="2667529"/>
              <a:ext cx="6090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endCxn id="67648" idx="0"/>
            </p:cNvCxnSpPr>
            <p:nvPr/>
          </p:nvCxnSpPr>
          <p:spPr>
            <a:xfrm>
              <a:off x="1905964" y="4877698"/>
              <a:ext cx="687534" cy="151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>
              <a:endCxn id="67646" idx="1"/>
            </p:cNvCxnSpPr>
            <p:nvPr/>
          </p:nvCxnSpPr>
          <p:spPr>
            <a:xfrm>
              <a:off x="2133078" y="4343610"/>
              <a:ext cx="600818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>
              <a:endCxn id="67644" idx="3"/>
            </p:cNvCxnSpPr>
            <p:nvPr/>
          </p:nvCxnSpPr>
          <p:spPr>
            <a:xfrm flipV="1">
              <a:off x="2056684" y="5214218"/>
              <a:ext cx="679276" cy="425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rot="5400000" flipH="1" flipV="1">
              <a:off x="2476548" y="5525311"/>
              <a:ext cx="686064" cy="150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rot="10800000">
              <a:off x="6324353" y="5029674"/>
              <a:ext cx="9146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>
              <a:endCxn id="67636" idx="4"/>
            </p:cNvCxnSpPr>
            <p:nvPr/>
          </p:nvCxnSpPr>
          <p:spPr>
            <a:xfrm rot="16200000" flipV="1">
              <a:off x="5541749" y="5542658"/>
              <a:ext cx="762052" cy="1920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rot="5400000" flipH="1" flipV="1">
              <a:off x="5219459" y="5524278"/>
              <a:ext cx="686064" cy="152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 rot="16200000" flipH="1">
              <a:off x="5351799" y="2038817"/>
              <a:ext cx="762052" cy="3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621" name="Group 100"/>
            <p:cNvGrpSpPr>
              <a:grpSpLocks/>
            </p:cNvGrpSpPr>
            <p:nvPr/>
          </p:nvGrpSpPr>
          <p:grpSpPr bwMode="auto">
            <a:xfrm>
              <a:off x="5715000" y="1295400"/>
              <a:ext cx="820738" cy="688975"/>
              <a:chOff x="-44" y="1473"/>
              <a:chExt cx="981" cy="1105"/>
            </a:xfrm>
          </p:grpSpPr>
          <p:pic>
            <p:nvPicPr>
              <p:cNvPr id="67626" name="Picture 10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627" name="Freeform 10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2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cxnSp>
          <p:nvCxnSpPr>
            <p:cNvPr id="392" name="Straight Connector 391"/>
            <p:cNvCxnSpPr/>
            <p:nvPr/>
          </p:nvCxnSpPr>
          <p:spPr>
            <a:xfrm rot="5400000">
              <a:off x="5944210" y="1828073"/>
              <a:ext cx="683893" cy="5347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 392"/>
            <p:cNvSpPr/>
            <p:nvPr/>
          </p:nvSpPr>
          <p:spPr>
            <a:xfrm rot="1015003">
              <a:off x="2715314" y="2550290"/>
              <a:ext cx="782508" cy="8033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 rot="2465437" flipV="1">
              <a:off x="5595525" y="4955857"/>
              <a:ext cx="679276" cy="7815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 rot="2177866" flipV="1">
              <a:off x="5238338" y="2804308"/>
              <a:ext cx="497584" cy="955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4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69635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760414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8638" y="71439"/>
            <a:ext cx="8462962" cy="947737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Circuit switching: FDM </a:t>
            </a:r>
            <a:r>
              <a:rPr lang="en-US" altLang="en-US" sz="3600">
                <a:ea typeface="ＭＳ Ｐゴシック" panose="020B0600070205080204" pitchFamily="34" charset="-128"/>
              </a:rPr>
              <a:t>versus</a:t>
            </a:r>
            <a:r>
              <a:rPr lang="en-US" altLang="en-US" sz="4000">
                <a:ea typeface="ＭＳ Ｐゴシック" panose="020B0600070205080204" pitchFamily="34" charset="-128"/>
              </a:rPr>
              <a:t> TDM</a:t>
            </a:r>
            <a:endParaRPr lang="fr-FR" altLang="en-US" sz="4000">
              <a:ea typeface="ＭＳ Ｐゴシック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7700" y="1585913"/>
            <a:ext cx="7239000" cy="2438400"/>
            <a:chOff x="288" y="1007"/>
            <a:chExt cx="4560" cy="1536"/>
          </a:xfrm>
        </p:grpSpPr>
        <p:sp>
          <p:nvSpPr>
            <p:cNvPr id="69732" name="Text Box 4"/>
            <p:cNvSpPr txBox="1">
              <a:spLocks noChangeArrowheads="1"/>
            </p:cNvSpPr>
            <p:nvPr/>
          </p:nvSpPr>
          <p:spPr bwMode="auto">
            <a:xfrm>
              <a:off x="288" y="1007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FDM</a:t>
              </a:r>
              <a:endParaRPr lang="fr-FR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69733" name="Group 5"/>
            <p:cNvGrpSpPr>
              <a:grpSpLocks/>
            </p:cNvGrpSpPr>
            <p:nvPr/>
          </p:nvGrpSpPr>
          <p:grpSpPr bwMode="auto">
            <a:xfrm>
              <a:off x="720" y="1392"/>
              <a:ext cx="4128" cy="1151"/>
              <a:chOff x="720" y="1392"/>
              <a:chExt cx="4128" cy="1151"/>
            </a:xfrm>
          </p:grpSpPr>
          <p:sp>
            <p:nvSpPr>
              <p:cNvPr id="69734" name="Line 6"/>
              <p:cNvSpPr>
                <a:spLocks noChangeShapeType="1"/>
              </p:cNvSpPr>
              <p:nvPr/>
            </p:nvSpPr>
            <p:spPr bwMode="auto">
              <a:xfrm flipV="1">
                <a:off x="1728" y="1392"/>
                <a:ext cx="0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5" name="Text Box 7"/>
              <p:cNvSpPr txBox="1">
                <a:spLocks noChangeArrowheads="1"/>
              </p:cNvSpPr>
              <p:nvPr/>
            </p:nvSpPr>
            <p:spPr bwMode="auto">
              <a:xfrm>
                <a:off x="720" y="1680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frequency</a:t>
                </a:r>
                <a:endParaRPr lang="fr-FR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736" name="Line 8"/>
              <p:cNvSpPr>
                <a:spLocks noChangeShapeType="1"/>
              </p:cNvSpPr>
              <p:nvPr/>
            </p:nvSpPr>
            <p:spPr bwMode="auto">
              <a:xfrm>
                <a:off x="1728" y="2208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37" name="Text Box 9"/>
              <p:cNvSpPr txBox="1">
                <a:spLocks noChangeArrowheads="1"/>
              </p:cNvSpPr>
              <p:nvPr/>
            </p:nvSpPr>
            <p:spPr bwMode="auto">
              <a:xfrm>
                <a:off x="3048" y="2255"/>
                <a:ext cx="47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time</a:t>
                </a:r>
                <a:endParaRPr lang="fr-FR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738" name="Rectangle 10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2880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67200" y="2514600"/>
            <a:ext cx="4572000" cy="228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267200" y="2743200"/>
            <a:ext cx="4572000" cy="2286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4267200" y="2971800"/>
            <a:ext cx="4572000" cy="228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267200" y="3200400"/>
            <a:ext cx="45720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905000" y="3748089"/>
            <a:ext cx="7239000" cy="2516187"/>
            <a:chOff x="288" y="2543"/>
            <a:chExt cx="4560" cy="1585"/>
          </a:xfrm>
        </p:grpSpPr>
        <p:sp>
          <p:nvSpPr>
            <p:cNvPr id="69726" name="Text Box 16"/>
            <p:cNvSpPr txBox="1">
              <a:spLocks noChangeArrowheads="1"/>
            </p:cNvSpPr>
            <p:nvPr/>
          </p:nvSpPr>
          <p:spPr bwMode="auto">
            <a:xfrm>
              <a:off x="288" y="2543"/>
              <a:ext cx="5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TDM</a:t>
              </a: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9727" name="Line 17"/>
            <p:cNvSpPr>
              <a:spLocks noChangeShapeType="1"/>
            </p:cNvSpPr>
            <p:nvPr/>
          </p:nvSpPr>
          <p:spPr bwMode="auto">
            <a:xfrm flipV="1">
              <a:off x="1728" y="2977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28" name="Text Box 18"/>
            <p:cNvSpPr txBox="1">
              <a:spLocks noChangeArrowheads="1"/>
            </p:cNvSpPr>
            <p:nvPr/>
          </p:nvSpPr>
          <p:spPr bwMode="auto">
            <a:xfrm>
              <a:off x="720" y="3265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frequency</a:t>
              </a: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9729" name="Line 19"/>
            <p:cNvSpPr>
              <a:spLocks noChangeShapeType="1"/>
            </p:cNvSpPr>
            <p:nvPr/>
          </p:nvSpPr>
          <p:spPr bwMode="auto">
            <a:xfrm>
              <a:off x="1728" y="3793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30" name="Text Box 20"/>
            <p:cNvSpPr txBox="1">
              <a:spLocks noChangeArrowheads="1"/>
            </p:cNvSpPr>
            <p:nvPr/>
          </p:nvSpPr>
          <p:spPr bwMode="auto">
            <a:xfrm>
              <a:off x="3048" y="384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time</a:t>
              </a: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69731" name="Rectangle 21"/>
            <p:cNvSpPr>
              <a:spLocks noChangeArrowheads="1"/>
            </p:cNvSpPr>
            <p:nvPr/>
          </p:nvSpPr>
          <p:spPr bwMode="auto">
            <a:xfrm>
              <a:off x="1776" y="3168"/>
              <a:ext cx="288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267200" y="4740275"/>
            <a:ext cx="3886200" cy="914400"/>
            <a:chOff x="1776" y="3168"/>
            <a:chExt cx="2448" cy="576"/>
          </a:xfrm>
        </p:grpSpPr>
        <p:sp>
          <p:nvSpPr>
            <p:cNvPr id="69721" name="Rectangle 23"/>
            <p:cNvSpPr>
              <a:spLocks noChangeArrowheads="1"/>
            </p:cNvSpPr>
            <p:nvPr/>
          </p:nvSpPr>
          <p:spPr bwMode="auto">
            <a:xfrm>
              <a:off x="1776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22" name="Rectangle 24"/>
            <p:cNvSpPr>
              <a:spLocks noChangeArrowheads="1"/>
            </p:cNvSpPr>
            <p:nvPr/>
          </p:nvSpPr>
          <p:spPr bwMode="auto">
            <a:xfrm>
              <a:off x="2352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23" name="Rectangle 25"/>
            <p:cNvSpPr>
              <a:spLocks noChangeArrowheads="1"/>
            </p:cNvSpPr>
            <p:nvPr/>
          </p:nvSpPr>
          <p:spPr bwMode="auto">
            <a:xfrm>
              <a:off x="2928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24" name="Rectangle 26"/>
            <p:cNvSpPr>
              <a:spLocks noChangeArrowheads="1"/>
            </p:cNvSpPr>
            <p:nvPr/>
          </p:nvSpPr>
          <p:spPr bwMode="auto">
            <a:xfrm>
              <a:off x="3504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25" name="Rectangle 27"/>
            <p:cNvSpPr>
              <a:spLocks noChangeArrowheads="1"/>
            </p:cNvSpPr>
            <p:nvPr/>
          </p:nvSpPr>
          <p:spPr bwMode="auto">
            <a:xfrm>
              <a:off x="4080" y="3168"/>
              <a:ext cx="144" cy="57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495800" y="4740275"/>
            <a:ext cx="3886200" cy="914400"/>
            <a:chOff x="1920" y="3168"/>
            <a:chExt cx="2448" cy="576"/>
          </a:xfrm>
        </p:grpSpPr>
        <p:sp>
          <p:nvSpPr>
            <p:cNvPr id="69716" name="Rectangle 29"/>
            <p:cNvSpPr>
              <a:spLocks noChangeArrowheads="1"/>
            </p:cNvSpPr>
            <p:nvPr/>
          </p:nvSpPr>
          <p:spPr bwMode="auto">
            <a:xfrm>
              <a:off x="1920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7" name="Rectangle 30"/>
            <p:cNvSpPr>
              <a:spLocks noChangeArrowheads="1"/>
            </p:cNvSpPr>
            <p:nvPr/>
          </p:nvSpPr>
          <p:spPr bwMode="auto">
            <a:xfrm>
              <a:off x="2496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8" name="Rectangle 31"/>
            <p:cNvSpPr>
              <a:spLocks noChangeArrowheads="1"/>
            </p:cNvSpPr>
            <p:nvPr/>
          </p:nvSpPr>
          <p:spPr bwMode="auto">
            <a:xfrm>
              <a:off x="3072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9" name="Rectangle 32"/>
            <p:cNvSpPr>
              <a:spLocks noChangeArrowheads="1"/>
            </p:cNvSpPr>
            <p:nvPr/>
          </p:nvSpPr>
          <p:spPr bwMode="auto">
            <a:xfrm>
              <a:off x="3648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20" name="Rectangle 33"/>
            <p:cNvSpPr>
              <a:spLocks noChangeArrowheads="1"/>
            </p:cNvSpPr>
            <p:nvPr/>
          </p:nvSpPr>
          <p:spPr bwMode="auto">
            <a:xfrm>
              <a:off x="4224" y="3168"/>
              <a:ext cx="144" cy="576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724400" y="4740275"/>
            <a:ext cx="3886200" cy="914400"/>
            <a:chOff x="2064" y="3168"/>
            <a:chExt cx="2448" cy="576"/>
          </a:xfrm>
        </p:grpSpPr>
        <p:sp>
          <p:nvSpPr>
            <p:cNvPr id="69711" name="Rectangle 35"/>
            <p:cNvSpPr>
              <a:spLocks noChangeArrowheads="1"/>
            </p:cNvSpPr>
            <p:nvPr/>
          </p:nvSpPr>
          <p:spPr bwMode="auto">
            <a:xfrm>
              <a:off x="2064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2" name="Rectangle 36"/>
            <p:cNvSpPr>
              <a:spLocks noChangeArrowheads="1"/>
            </p:cNvSpPr>
            <p:nvPr/>
          </p:nvSpPr>
          <p:spPr bwMode="auto">
            <a:xfrm>
              <a:off x="2640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3" name="Rectangle 37"/>
            <p:cNvSpPr>
              <a:spLocks noChangeArrowheads="1"/>
            </p:cNvSpPr>
            <p:nvPr/>
          </p:nvSpPr>
          <p:spPr bwMode="auto">
            <a:xfrm>
              <a:off x="3216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4" name="Rectangle 38"/>
            <p:cNvSpPr>
              <a:spLocks noChangeArrowheads="1"/>
            </p:cNvSpPr>
            <p:nvPr/>
          </p:nvSpPr>
          <p:spPr bwMode="auto">
            <a:xfrm>
              <a:off x="3792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5" name="Rectangle 39"/>
            <p:cNvSpPr>
              <a:spLocks noChangeArrowheads="1"/>
            </p:cNvSpPr>
            <p:nvPr/>
          </p:nvSpPr>
          <p:spPr bwMode="auto">
            <a:xfrm>
              <a:off x="4368" y="3168"/>
              <a:ext cx="144" cy="57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953000" y="4740275"/>
            <a:ext cx="3886200" cy="914400"/>
            <a:chOff x="2208" y="3168"/>
            <a:chExt cx="2448" cy="576"/>
          </a:xfrm>
        </p:grpSpPr>
        <p:sp>
          <p:nvSpPr>
            <p:cNvPr id="69706" name="Rectangle 41"/>
            <p:cNvSpPr>
              <a:spLocks noChangeArrowheads="1"/>
            </p:cNvSpPr>
            <p:nvPr/>
          </p:nvSpPr>
          <p:spPr bwMode="auto">
            <a:xfrm>
              <a:off x="2208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07" name="Rectangle 42"/>
            <p:cNvSpPr>
              <a:spLocks noChangeArrowheads="1"/>
            </p:cNvSpPr>
            <p:nvPr/>
          </p:nvSpPr>
          <p:spPr bwMode="auto">
            <a:xfrm>
              <a:off x="2784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08" name="Rectangle 43"/>
            <p:cNvSpPr>
              <a:spLocks noChangeArrowheads="1"/>
            </p:cNvSpPr>
            <p:nvPr/>
          </p:nvSpPr>
          <p:spPr bwMode="auto">
            <a:xfrm>
              <a:off x="3360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09" name="Rectangle 44"/>
            <p:cNvSpPr>
              <a:spLocks noChangeArrowheads="1"/>
            </p:cNvSpPr>
            <p:nvPr/>
          </p:nvSpPr>
          <p:spPr bwMode="auto">
            <a:xfrm>
              <a:off x="3936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710" name="Rectangle 45"/>
            <p:cNvSpPr>
              <a:spLocks noChangeArrowheads="1"/>
            </p:cNvSpPr>
            <p:nvPr/>
          </p:nvSpPr>
          <p:spPr bwMode="auto">
            <a:xfrm>
              <a:off x="4512" y="3168"/>
              <a:ext cx="144" cy="57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267200" y="2743200"/>
            <a:ext cx="4572000" cy="457200"/>
            <a:chOff x="1776" y="1728"/>
            <a:chExt cx="2880" cy="288"/>
          </a:xfrm>
        </p:grpSpPr>
        <p:sp>
          <p:nvSpPr>
            <p:cNvPr id="69703" name="Line 47"/>
            <p:cNvSpPr>
              <a:spLocks noChangeShapeType="1"/>
            </p:cNvSpPr>
            <p:nvPr/>
          </p:nvSpPr>
          <p:spPr bwMode="auto">
            <a:xfrm flipV="1">
              <a:off x="1776" y="172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4" name="Line 48"/>
            <p:cNvSpPr>
              <a:spLocks noChangeShapeType="1"/>
            </p:cNvSpPr>
            <p:nvPr/>
          </p:nvSpPr>
          <p:spPr bwMode="auto">
            <a:xfrm flipV="1">
              <a:off x="1776" y="187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5" name="Line 49"/>
            <p:cNvSpPr>
              <a:spLocks noChangeShapeType="1"/>
            </p:cNvSpPr>
            <p:nvPr/>
          </p:nvSpPr>
          <p:spPr bwMode="auto">
            <a:xfrm flipV="1">
              <a:off x="1776" y="20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4495800" y="4740275"/>
            <a:ext cx="4114800" cy="914400"/>
            <a:chOff x="1920" y="3168"/>
            <a:chExt cx="2592" cy="576"/>
          </a:xfrm>
        </p:grpSpPr>
        <p:sp>
          <p:nvSpPr>
            <p:cNvPr id="69684" name="Line 51"/>
            <p:cNvSpPr>
              <a:spLocks noChangeShapeType="1"/>
            </p:cNvSpPr>
            <p:nvPr/>
          </p:nvSpPr>
          <p:spPr bwMode="auto">
            <a:xfrm>
              <a:off x="19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5" name="Line 52"/>
            <p:cNvSpPr>
              <a:spLocks noChangeShapeType="1"/>
            </p:cNvSpPr>
            <p:nvPr/>
          </p:nvSpPr>
          <p:spPr bwMode="auto">
            <a:xfrm>
              <a:off x="20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6" name="Line 53"/>
            <p:cNvSpPr>
              <a:spLocks noChangeShapeType="1"/>
            </p:cNvSpPr>
            <p:nvPr/>
          </p:nvSpPr>
          <p:spPr bwMode="auto">
            <a:xfrm>
              <a:off x="22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7" name="Line 54"/>
            <p:cNvSpPr>
              <a:spLocks noChangeShapeType="1"/>
            </p:cNvSpPr>
            <p:nvPr/>
          </p:nvSpPr>
          <p:spPr bwMode="auto">
            <a:xfrm>
              <a:off x="23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8" name="Line 55"/>
            <p:cNvSpPr>
              <a:spLocks noChangeShapeType="1"/>
            </p:cNvSpPr>
            <p:nvPr/>
          </p:nvSpPr>
          <p:spPr bwMode="auto">
            <a:xfrm>
              <a:off x="24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9" name="Line 56"/>
            <p:cNvSpPr>
              <a:spLocks noChangeShapeType="1"/>
            </p:cNvSpPr>
            <p:nvPr/>
          </p:nvSpPr>
          <p:spPr bwMode="auto">
            <a:xfrm>
              <a:off x="26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0" name="Line 57"/>
            <p:cNvSpPr>
              <a:spLocks noChangeShapeType="1"/>
            </p:cNvSpPr>
            <p:nvPr/>
          </p:nvSpPr>
          <p:spPr bwMode="auto">
            <a:xfrm>
              <a:off x="27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1" name="Line 58"/>
            <p:cNvSpPr>
              <a:spLocks noChangeShapeType="1"/>
            </p:cNvSpPr>
            <p:nvPr/>
          </p:nvSpPr>
          <p:spPr bwMode="auto">
            <a:xfrm>
              <a:off x="292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2" name="Line 59"/>
            <p:cNvSpPr>
              <a:spLocks noChangeShapeType="1"/>
            </p:cNvSpPr>
            <p:nvPr/>
          </p:nvSpPr>
          <p:spPr bwMode="auto">
            <a:xfrm>
              <a:off x="307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3" name="Line 60"/>
            <p:cNvSpPr>
              <a:spLocks noChangeShapeType="1"/>
            </p:cNvSpPr>
            <p:nvPr/>
          </p:nvSpPr>
          <p:spPr bwMode="auto">
            <a:xfrm>
              <a:off x="321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4" name="Line 61"/>
            <p:cNvSpPr>
              <a:spLocks noChangeShapeType="1"/>
            </p:cNvSpPr>
            <p:nvPr/>
          </p:nvSpPr>
          <p:spPr bwMode="auto">
            <a:xfrm>
              <a:off x="336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5" name="Line 62"/>
            <p:cNvSpPr>
              <a:spLocks noChangeShapeType="1"/>
            </p:cNvSpPr>
            <p:nvPr/>
          </p:nvSpPr>
          <p:spPr bwMode="auto">
            <a:xfrm>
              <a:off x="350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6" name="Line 63"/>
            <p:cNvSpPr>
              <a:spLocks noChangeShapeType="1"/>
            </p:cNvSpPr>
            <p:nvPr/>
          </p:nvSpPr>
          <p:spPr bwMode="auto">
            <a:xfrm>
              <a:off x="36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7" name="Line 64"/>
            <p:cNvSpPr>
              <a:spLocks noChangeShapeType="1"/>
            </p:cNvSpPr>
            <p:nvPr/>
          </p:nvSpPr>
          <p:spPr bwMode="auto">
            <a:xfrm>
              <a:off x="37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8" name="Line 65"/>
            <p:cNvSpPr>
              <a:spLocks noChangeShapeType="1"/>
            </p:cNvSpPr>
            <p:nvPr/>
          </p:nvSpPr>
          <p:spPr bwMode="auto">
            <a:xfrm>
              <a:off x="39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99" name="Line 66"/>
            <p:cNvSpPr>
              <a:spLocks noChangeShapeType="1"/>
            </p:cNvSpPr>
            <p:nvPr/>
          </p:nvSpPr>
          <p:spPr bwMode="auto">
            <a:xfrm>
              <a:off x="40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0" name="Line 67"/>
            <p:cNvSpPr>
              <a:spLocks noChangeShapeType="1"/>
            </p:cNvSpPr>
            <p:nvPr/>
          </p:nvSpPr>
          <p:spPr bwMode="auto">
            <a:xfrm>
              <a:off x="42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1" name="Line 68"/>
            <p:cNvSpPr>
              <a:spLocks noChangeShapeType="1"/>
            </p:cNvSpPr>
            <p:nvPr/>
          </p:nvSpPr>
          <p:spPr bwMode="auto">
            <a:xfrm>
              <a:off x="43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02" name="Line 69"/>
            <p:cNvSpPr>
              <a:spLocks noChangeShapeType="1"/>
            </p:cNvSpPr>
            <p:nvPr/>
          </p:nvSpPr>
          <p:spPr bwMode="auto">
            <a:xfrm>
              <a:off x="45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4267200" y="2628900"/>
            <a:ext cx="4572000" cy="685800"/>
            <a:chOff x="1776" y="1656"/>
            <a:chExt cx="2880" cy="432"/>
          </a:xfrm>
        </p:grpSpPr>
        <p:sp>
          <p:nvSpPr>
            <p:cNvPr id="69680" name="Line 71"/>
            <p:cNvSpPr>
              <a:spLocks noChangeShapeType="1"/>
            </p:cNvSpPr>
            <p:nvPr/>
          </p:nvSpPr>
          <p:spPr bwMode="auto">
            <a:xfrm>
              <a:off x="1776" y="165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1" name="Line 72"/>
            <p:cNvSpPr>
              <a:spLocks noChangeShapeType="1"/>
            </p:cNvSpPr>
            <p:nvPr/>
          </p:nvSpPr>
          <p:spPr bwMode="auto">
            <a:xfrm>
              <a:off x="1776" y="1800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2" name="Line 73"/>
            <p:cNvSpPr>
              <a:spLocks noChangeShapeType="1"/>
            </p:cNvSpPr>
            <p:nvPr/>
          </p:nvSpPr>
          <p:spPr bwMode="auto">
            <a:xfrm>
              <a:off x="1776" y="1944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83" name="Line 74"/>
            <p:cNvSpPr>
              <a:spLocks noChangeShapeType="1"/>
            </p:cNvSpPr>
            <p:nvPr/>
          </p:nvSpPr>
          <p:spPr bwMode="auto">
            <a:xfrm>
              <a:off x="1776" y="2088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5"/>
          <p:cNvGrpSpPr>
            <a:grpSpLocks/>
          </p:cNvGrpSpPr>
          <p:nvPr/>
        </p:nvGrpSpPr>
        <p:grpSpPr bwMode="auto">
          <a:xfrm>
            <a:off x="4381500" y="4740275"/>
            <a:ext cx="4343400" cy="914400"/>
            <a:chOff x="1848" y="3168"/>
            <a:chExt cx="2736" cy="576"/>
          </a:xfrm>
        </p:grpSpPr>
        <p:sp>
          <p:nvSpPr>
            <p:cNvPr id="69660" name="Line 76"/>
            <p:cNvSpPr>
              <a:spLocks noChangeShapeType="1"/>
            </p:cNvSpPr>
            <p:nvPr/>
          </p:nvSpPr>
          <p:spPr bwMode="auto">
            <a:xfrm>
              <a:off x="184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Line 77"/>
            <p:cNvSpPr>
              <a:spLocks noChangeShapeType="1"/>
            </p:cNvSpPr>
            <p:nvPr/>
          </p:nvSpPr>
          <p:spPr bwMode="auto">
            <a:xfrm>
              <a:off x="199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2" name="Line 78"/>
            <p:cNvSpPr>
              <a:spLocks noChangeShapeType="1"/>
            </p:cNvSpPr>
            <p:nvPr/>
          </p:nvSpPr>
          <p:spPr bwMode="auto">
            <a:xfrm>
              <a:off x="213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3" name="Line 79"/>
            <p:cNvSpPr>
              <a:spLocks noChangeShapeType="1"/>
            </p:cNvSpPr>
            <p:nvPr/>
          </p:nvSpPr>
          <p:spPr bwMode="auto">
            <a:xfrm>
              <a:off x="228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4" name="Line 80"/>
            <p:cNvSpPr>
              <a:spLocks noChangeShapeType="1"/>
            </p:cNvSpPr>
            <p:nvPr/>
          </p:nvSpPr>
          <p:spPr bwMode="auto">
            <a:xfrm>
              <a:off x="242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Line 81"/>
            <p:cNvSpPr>
              <a:spLocks noChangeShapeType="1"/>
            </p:cNvSpPr>
            <p:nvPr/>
          </p:nvSpPr>
          <p:spPr bwMode="auto">
            <a:xfrm>
              <a:off x="256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Line 82"/>
            <p:cNvSpPr>
              <a:spLocks noChangeShapeType="1"/>
            </p:cNvSpPr>
            <p:nvPr/>
          </p:nvSpPr>
          <p:spPr bwMode="auto">
            <a:xfrm>
              <a:off x="271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7" name="Line 83"/>
            <p:cNvSpPr>
              <a:spLocks noChangeShapeType="1"/>
            </p:cNvSpPr>
            <p:nvPr/>
          </p:nvSpPr>
          <p:spPr bwMode="auto">
            <a:xfrm>
              <a:off x="285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Line 84"/>
            <p:cNvSpPr>
              <a:spLocks noChangeShapeType="1"/>
            </p:cNvSpPr>
            <p:nvPr/>
          </p:nvSpPr>
          <p:spPr bwMode="auto">
            <a:xfrm>
              <a:off x="300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9" name="Line 85"/>
            <p:cNvSpPr>
              <a:spLocks noChangeShapeType="1"/>
            </p:cNvSpPr>
            <p:nvPr/>
          </p:nvSpPr>
          <p:spPr bwMode="auto">
            <a:xfrm>
              <a:off x="314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0" name="Line 86"/>
            <p:cNvSpPr>
              <a:spLocks noChangeShapeType="1"/>
            </p:cNvSpPr>
            <p:nvPr/>
          </p:nvSpPr>
          <p:spPr bwMode="auto">
            <a:xfrm>
              <a:off x="328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1" name="Line 87"/>
            <p:cNvSpPr>
              <a:spLocks noChangeShapeType="1"/>
            </p:cNvSpPr>
            <p:nvPr/>
          </p:nvSpPr>
          <p:spPr bwMode="auto">
            <a:xfrm>
              <a:off x="343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2" name="Line 88"/>
            <p:cNvSpPr>
              <a:spLocks noChangeShapeType="1"/>
            </p:cNvSpPr>
            <p:nvPr/>
          </p:nvSpPr>
          <p:spPr bwMode="auto">
            <a:xfrm>
              <a:off x="357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3" name="Line 89"/>
            <p:cNvSpPr>
              <a:spLocks noChangeShapeType="1"/>
            </p:cNvSpPr>
            <p:nvPr/>
          </p:nvSpPr>
          <p:spPr bwMode="auto">
            <a:xfrm>
              <a:off x="372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4" name="Line 90"/>
            <p:cNvSpPr>
              <a:spLocks noChangeShapeType="1"/>
            </p:cNvSpPr>
            <p:nvPr/>
          </p:nvSpPr>
          <p:spPr bwMode="auto">
            <a:xfrm>
              <a:off x="386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5" name="Line 91"/>
            <p:cNvSpPr>
              <a:spLocks noChangeShapeType="1"/>
            </p:cNvSpPr>
            <p:nvPr/>
          </p:nvSpPr>
          <p:spPr bwMode="auto">
            <a:xfrm>
              <a:off x="4008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6" name="Line 92"/>
            <p:cNvSpPr>
              <a:spLocks noChangeShapeType="1"/>
            </p:cNvSpPr>
            <p:nvPr/>
          </p:nvSpPr>
          <p:spPr bwMode="auto">
            <a:xfrm>
              <a:off x="4152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7" name="Line 93"/>
            <p:cNvSpPr>
              <a:spLocks noChangeShapeType="1"/>
            </p:cNvSpPr>
            <p:nvPr/>
          </p:nvSpPr>
          <p:spPr bwMode="auto">
            <a:xfrm>
              <a:off x="4296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8" name="Line 94"/>
            <p:cNvSpPr>
              <a:spLocks noChangeShapeType="1"/>
            </p:cNvSpPr>
            <p:nvPr/>
          </p:nvSpPr>
          <p:spPr bwMode="auto">
            <a:xfrm>
              <a:off x="4440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79" name="Line 95"/>
            <p:cNvSpPr>
              <a:spLocks noChangeShapeType="1"/>
            </p:cNvSpPr>
            <p:nvPr/>
          </p:nvSpPr>
          <p:spPr bwMode="auto">
            <a:xfrm>
              <a:off x="4584" y="31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6892926" y="1257300"/>
            <a:ext cx="2709863" cy="952500"/>
            <a:chOff x="3477" y="216"/>
            <a:chExt cx="1707" cy="600"/>
          </a:xfrm>
        </p:grpSpPr>
        <p:grpSp>
          <p:nvGrpSpPr>
            <p:cNvPr id="69653" name="Group 100"/>
            <p:cNvGrpSpPr>
              <a:grpSpLocks/>
            </p:cNvGrpSpPr>
            <p:nvPr/>
          </p:nvGrpSpPr>
          <p:grpSpPr bwMode="auto">
            <a:xfrm>
              <a:off x="3477" y="528"/>
              <a:ext cx="1707" cy="288"/>
              <a:chOff x="3477" y="288"/>
              <a:chExt cx="1707" cy="288"/>
            </a:xfrm>
          </p:grpSpPr>
          <p:sp>
            <p:nvSpPr>
              <p:cNvPr id="69655" name="Text Box 101"/>
              <p:cNvSpPr txBox="1">
                <a:spLocks noChangeArrowheads="1"/>
              </p:cNvSpPr>
              <p:nvPr/>
            </p:nvSpPr>
            <p:spPr bwMode="auto">
              <a:xfrm>
                <a:off x="3477" y="288"/>
                <a:ext cx="74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4 users</a:t>
                </a:r>
                <a:endParaRPr lang="fr-FR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69656" name="Rectangle 102"/>
              <p:cNvSpPr>
                <a:spLocks noChangeArrowheads="1"/>
              </p:cNvSpPr>
              <p:nvPr/>
            </p:nvSpPr>
            <p:spPr bwMode="auto">
              <a:xfrm>
                <a:off x="4464" y="352"/>
                <a:ext cx="144" cy="144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7" name="Rectangle 103"/>
              <p:cNvSpPr>
                <a:spLocks noChangeArrowheads="1"/>
              </p:cNvSpPr>
              <p:nvPr/>
            </p:nvSpPr>
            <p:spPr bwMode="auto">
              <a:xfrm>
                <a:off x="4656" y="352"/>
                <a:ext cx="144" cy="144"/>
              </a:xfrm>
              <a:prstGeom prst="rect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8" name="Rectangle 104"/>
              <p:cNvSpPr>
                <a:spLocks noChangeArrowheads="1"/>
              </p:cNvSpPr>
              <p:nvPr/>
            </p:nvSpPr>
            <p:spPr bwMode="auto">
              <a:xfrm>
                <a:off x="4848" y="352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659" name="Rectangle 105"/>
              <p:cNvSpPr>
                <a:spLocks noChangeArrowheads="1"/>
              </p:cNvSpPr>
              <p:nvPr/>
            </p:nvSpPr>
            <p:spPr bwMode="auto">
              <a:xfrm>
                <a:off x="5040" y="352"/>
                <a:ext cx="144" cy="144"/>
              </a:xfrm>
              <a:prstGeom prst="rect">
                <a:avLst/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9654" name="Text Box 106"/>
            <p:cNvSpPr txBox="1">
              <a:spLocks noChangeArrowheads="1"/>
            </p:cNvSpPr>
            <p:nvPr/>
          </p:nvSpPr>
          <p:spPr bwMode="auto">
            <a:xfrm>
              <a:off x="3480" y="216"/>
              <a:ext cx="9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Example:</a:t>
              </a:r>
              <a:endParaRPr lang="fr-FR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69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57934431-B03D-46E6-AFC9-4166FD4497B0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8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  <p:bldP spid="55308" grpId="0" animBg="1"/>
      <p:bldP spid="55309" grpId="0" animBg="1"/>
      <p:bldP spid="553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178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Office Theme</vt:lpstr>
      <vt:lpstr>Physical media</vt:lpstr>
      <vt:lpstr>Physical media: coax, fiber</vt:lpstr>
      <vt:lpstr>Physical media: radio</vt:lpstr>
      <vt:lpstr>Chapter 1: roadmap</vt:lpstr>
      <vt:lpstr>Host: sends packets of data</vt:lpstr>
      <vt:lpstr>The network core</vt:lpstr>
      <vt:lpstr>Packet-switching: store-and-forward</vt:lpstr>
      <vt:lpstr>Alternative core: circuit switching</vt:lpstr>
      <vt:lpstr>Circuit switching: FDM versus TDM</vt:lpstr>
      <vt:lpstr>Example</vt:lpstr>
      <vt:lpstr>Packet switching versus circuit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media</dc:title>
  <dc:creator>Sougata SEN</dc:creator>
  <cp:lastModifiedBy>Sougata SEN</cp:lastModifiedBy>
  <cp:revision>1</cp:revision>
  <dcterms:created xsi:type="dcterms:W3CDTF">2024-01-16T09:57:36Z</dcterms:created>
  <dcterms:modified xsi:type="dcterms:W3CDTF">2024-01-16T09:57:51Z</dcterms:modified>
</cp:coreProperties>
</file>