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5.wmf" ContentType="image/x-wmf"/>
  <Override PartName="/ppt/media/image23.wmf" ContentType="image/x-wmf"/>
  <Override PartName="/ppt/media/image22.wmf" ContentType="image/x-wmf"/>
  <Override PartName="/ppt/media/image19.png" ContentType="image/png"/>
  <Override PartName="/ppt/media/image21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9.wmf" ContentType="image/x-wmf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5.png" ContentType="image/png"/>
  <Override PartName="/ppt/media/image35.png" ContentType="image/png"/>
  <Override PartName="/ppt/media/image28.wmf" ContentType="image/x-wmf"/>
  <Override PartName="/ppt/media/image30.png" ContentType="image/png"/>
  <Override PartName="/ppt/media/image45.png" ContentType="image/png"/>
  <Override PartName="/ppt/media/image46.png" ContentType="image/png"/>
  <Override PartName="/ppt/media/image31.wmf" ContentType="image/x-wmf"/>
  <Override PartName="/ppt/media/image50.png" ContentType="image/png"/>
  <Override PartName="/ppt/media/image13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48.png" ContentType="image/png"/>
  <Override PartName="/ppt/media/image51.wmf" ContentType="image/x-wmf"/>
  <Override PartName="/ppt/media/image6.png" ContentType="image/png"/>
  <Override PartName="/ppt/media/image3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l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c</a:t>
            </a:r>
            <a:r>
              <a:rPr b="0" lang="en-IN" sz="2000" spc="-1" strike="noStrike">
                <a:latin typeface="Arial"/>
              </a:rPr>
              <a:t>k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d</a:t>
            </a:r>
            <a:r>
              <a:rPr b="0" lang="en-IN" sz="2000" spc="-1" strike="noStrike">
                <a:latin typeface="Arial"/>
              </a:rPr>
              <a:t>i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h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n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t</a:t>
            </a:r>
            <a:r>
              <a:rPr b="0" lang="en-IN" sz="2000" spc="-1" strike="noStrike">
                <a:latin typeface="Arial"/>
              </a:rPr>
              <a:t>e</a:t>
            </a:r>
            <a:r>
              <a:rPr b="0" lang="en-IN" sz="2000" spc="-1" strike="noStrike">
                <a:latin typeface="Arial"/>
              </a:rPr>
              <a:t>s</a:t>
            </a:r>
            <a:r>
              <a:rPr b="0" lang="en-IN" sz="2000" spc="-1" strike="noStrike">
                <a:latin typeface="Arial"/>
              </a:rPr>
              <a:t> </a:t>
            </a:r>
            <a:r>
              <a:rPr b="0" lang="en-IN" sz="2000" spc="-1" strike="noStrike">
                <a:latin typeface="Arial"/>
              </a:rPr>
              <a:t>f</a:t>
            </a:r>
            <a:r>
              <a:rPr b="0" lang="en-IN" sz="2000" spc="-1" strike="noStrike">
                <a:latin typeface="Arial"/>
              </a:rPr>
              <a:t>o</a:t>
            </a:r>
            <a:r>
              <a:rPr b="0" lang="en-IN" sz="2000" spc="-1" strike="noStrike">
                <a:latin typeface="Arial"/>
              </a:rPr>
              <a:t>r</a:t>
            </a:r>
            <a:r>
              <a:rPr b="0" lang="en-IN" sz="2000" spc="-1" strike="noStrike">
                <a:latin typeface="Arial"/>
              </a:rPr>
              <a:t>m</a:t>
            </a:r>
            <a:r>
              <a:rPr b="0" lang="en-IN" sz="2000" spc="-1" strike="noStrike">
                <a:latin typeface="Arial"/>
              </a:rPr>
              <a:t>a</a:t>
            </a:r>
            <a:r>
              <a:rPr b="0" lang="en-IN" sz="2000" spc="-1" strike="noStrike">
                <a:latin typeface="Arial"/>
              </a:rPr>
              <a:t>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1534F4B-2EBF-4DF7-9510-1381E84ED82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PlaceHolder 1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F82F18-0848-47A8-B7F8-157AA4BC100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16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1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PlaceHolder 1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E6995D-D2A3-4ACC-AAA6-40594437D8E7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43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4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Rectangle 7"/>
          <p:cNvSpPr/>
          <p:nvPr/>
        </p:nvSpPr>
        <p:spPr>
          <a:xfrm>
            <a:off x="4145040" y="9121680"/>
            <a:ext cx="3169440" cy="47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  <a:buNone/>
            </a:pPr>
            <a:fld id="{6EC3E5F5-684A-4117-9D10-E0FC24E41FC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28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PlaceHolder 1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C1E93A-1678-4A63-BCB9-46E95B729ED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4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5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PlaceHolder 1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741EB3-FA17-45F5-861B-F5811D315ED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5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5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Rectangle 7"/>
          <p:cNvSpPr/>
          <p:nvPr/>
        </p:nvSpPr>
        <p:spPr>
          <a:xfrm>
            <a:off x="4145040" y="9121680"/>
            <a:ext cx="3169440" cy="47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  <a:buNone/>
            </a:pPr>
            <a:fld id="{48753171-F0B9-47F3-B3A5-C67512C25234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28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PlaceHolder 1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D5AB13-BC83-459F-B88B-337E47F7FD7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58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5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PlaceHolder 1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744AD0-58BE-4248-B16A-CB8D64D8FD0D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61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6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PlaceHolder 1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CEC017-C5D3-49C3-8673-B1D35311EC7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64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6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PlaceHolder 1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3AF1B9-6DA6-4C2D-A4C3-7B011FC5885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67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6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PlaceHolder 1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752903-5B27-46CC-A72F-636A4B65BD5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1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2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Rectangle 7"/>
          <p:cNvSpPr/>
          <p:nvPr/>
        </p:nvSpPr>
        <p:spPr>
          <a:xfrm>
            <a:off x="4145040" y="9121680"/>
            <a:ext cx="3169440" cy="47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  <a:buNone/>
            </a:pPr>
            <a:fld id="{D7F2B448-0C15-4B8D-86C4-8680254B85E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28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PlaceHolder 1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A32657-FCA7-4E51-B62F-3165955A3D4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73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7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PlaceHolder 1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A88D57-1A8F-4AB1-BC04-17DEEEB771C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76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7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PlaceHolder 1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40D845-6402-4BE3-82C9-FD9A5EDBFF87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7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8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PlaceHolder 1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5A8302-2CCB-475A-A2F6-C9AFB0BABE6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8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8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PlaceHolder 1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02B092-1450-4BF2-A48B-A23855DFE2DA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8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8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" name="PlaceHolder 1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2949E4-8F8E-4975-AFC4-69FACE78716A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88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8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PlaceHolder 1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47317E-6DA6-49F3-9434-49A22F50E44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91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9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PlaceHolder 1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2617DD-99F7-44E9-B298-61850454C232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22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2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PlaceHolder 1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3008B5-3ACC-4AC8-94BC-0CCD905E8A3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25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26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PlaceHolder 1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2FB43B-5964-49DB-8D38-204023A9A9E7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28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2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PlaceHolder 1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210935-A368-4AAD-AEBD-077E4A29C939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31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3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PlaceHolder 1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470B77-1568-4B0A-B31C-09B050F32FF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34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3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PlaceHolder 1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F2279D-74CF-4EAF-99A6-18B7473C540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37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3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PlaceHolder 1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632234-1E89-425D-8EC8-23C9B185A388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28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2840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4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59579B-A06D-4C30-B8D9-DADDCF7FB5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CBAEB8-82CD-4812-A5D4-92150422B6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34D406-487E-45A5-B38A-E786B37323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D21734-808D-4DB3-B35B-0BCED91A76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A93D63-2693-45A6-BEDC-20B749EEFC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68DEE9-7FD2-4DBD-83FE-9A173427FA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A45CEB-CB2F-4F70-B560-D5618C228F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2EEC64-A758-436E-8983-0D297C8B95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6047F4-4EB0-437C-B458-39647714BC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D7D708-68C7-4554-B75A-1B699141F9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E9FD45-AF83-4872-A093-11B733946D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08313A-2C31-4C6A-9182-DCB59E19A1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63C77B-1182-49F0-AD54-3D248FCB48B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</a:t>
            </a:r>
            <a:r>
              <a:rPr b="0" lang="en-IN" sz="4400" spc="-1" strike="noStrike">
                <a:latin typeface="Arial"/>
              </a:rPr>
              <a:t>ic</a:t>
            </a:r>
            <a:r>
              <a:rPr b="0" lang="en-IN" sz="4400" spc="-1" strike="noStrike">
                <a:latin typeface="Arial"/>
              </a:rPr>
              <a:t>k </a:t>
            </a:r>
            <a:r>
              <a:rPr b="0" lang="en-IN" sz="4400" spc="-1" strike="noStrike">
                <a:latin typeface="Arial"/>
              </a:rPr>
              <a:t>to </a:t>
            </a:r>
            <a:r>
              <a:rPr b="0" lang="en-IN" sz="4400" spc="-1" strike="noStrike">
                <a:latin typeface="Arial"/>
              </a:rPr>
              <a:t>ed</a:t>
            </a:r>
            <a:r>
              <a:rPr b="0" lang="en-IN" sz="4400" spc="-1" strike="noStrike">
                <a:latin typeface="Arial"/>
              </a:rPr>
              <a:t>it </a:t>
            </a:r>
            <a:r>
              <a:rPr b="0" lang="en-IN" sz="4400" spc="-1" strike="noStrike">
                <a:latin typeface="Arial"/>
              </a:rPr>
              <a:t>th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titl</a:t>
            </a:r>
            <a:r>
              <a:rPr b="0" lang="en-IN" sz="4400" spc="-1" strike="noStrike">
                <a:latin typeface="Arial"/>
              </a:rPr>
              <a:t>e </a:t>
            </a:r>
            <a:r>
              <a:rPr b="0" lang="en-IN" sz="4400" spc="-1" strike="noStrike">
                <a:latin typeface="Arial"/>
              </a:rPr>
              <a:t>te</a:t>
            </a:r>
            <a:r>
              <a:rPr b="0" lang="en-IN" sz="4400" spc="-1" strike="noStrike">
                <a:latin typeface="Arial"/>
              </a:rPr>
              <a:t>xt </a:t>
            </a:r>
            <a:r>
              <a:rPr b="0" lang="en-IN" sz="4400" spc="-1" strike="noStrike">
                <a:latin typeface="Arial"/>
              </a:rPr>
              <a:t>fo</a:t>
            </a:r>
            <a:r>
              <a:rPr b="0" lang="en-IN" sz="4400" spc="-1" strike="noStrike">
                <a:latin typeface="Arial"/>
              </a:rPr>
              <a:t>r</a:t>
            </a:r>
            <a:r>
              <a:rPr b="0" lang="en-IN" sz="4400" spc="-1" strike="noStrike">
                <a:latin typeface="Arial"/>
              </a:rPr>
              <a:t>m</a:t>
            </a:r>
            <a:r>
              <a:rPr b="0" lang="en-IN" sz="4400" spc="-1" strike="noStrike">
                <a:latin typeface="Arial"/>
              </a:rPr>
              <a:t>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</a:t>
            </a:r>
            <a:r>
              <a:rPr b="0" lang="en-IN" sz="3200" spc="-1" strike="noStrike">
                <a:latin typeface="Arial"/>
              </a:rPr>
              <a:t>outline text </a:t>
            </a:r>
            <a:r>
              <a:rPr b="0" lang="en-IN" sz="3200" spc="-1" strike="noStrike">
                <a:latin typeface="Arial"/>
              </a:rPr>
              <a:t>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</a:t>
            </a:r>
            <a:r>
              <a:rPr b="0" lang="en-IN" sz="2800" spc="-1" strike="noStrike">
                <a:latin typeface="Arial"/>
              </a:rPr>
              <a:t>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</a:t>
            </a:r>
            <a:r>
              <a:rPr b="0" lang="en-IN" sz="2400" spc="-1" strike="noStrike">
                <a:latin typeface="Arial"/>
              </a:rPr>
              <a:t>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</a:t>
            </a:r>
            <a:r>
              <a:rPr b="0" lang="en-IN" sz="2000" spc="-1" strike="noStrike">
                <a:latin typeface="Arial"/>
              </a:rPr>
              <a:t>Outline </a:t>
            </a:r>
            <a:r>
              <a:rPr b="0" lang="en-IN" sz="2000" spc="-1" strike="noStrike">
                <a:latin typeface="Arial"/>
              </a:rPr>
              <a:t>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</a:t>
            </a:r>
            <a:r>
              <a:rPr b="0" lang="en-IN" sz="2000" spc="-1" strike="noStrike">
                <a:latin typeface="Arial"/>
              </a:rPr>
              <a:t>enth </a:t>
            </a:r>
            <a:r>
              <a:rPr b="0" lang="en-IN" sz="2000" spc="-1" strike="noStrike">
                <a:latin typeface="Arial"/>
              </a:rPr>
              <a:t>Outli</a:t>
            </a:r>
            <a:r>
              <a:rPr b="0" lang="en-IN" sz="2000" spc="-1" strike="noStrike">
                <a:latin typeface="Arial"/>
              </a:rPr>
              <a:t>ne </a:t>
            </a:r>
            <a:r>
              <a:rPr b="0" lang="en-IN" sz="2000" spc="-1" strike="noStrike">
                <a:latin typeface="Arial"/>
              </a:rPr>
              <a:t>Lev</a:t>
            </a:r>
            <a:r>
              <a:rPr b="0" lang="en-IN" sz="2000" spc="-1" strike="noStrike">
                <a:latin typeface="Arial"/>
              </a:rPr>
              <a:t>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image" Target="../media/image24.png"/><Relationship Id="rId5" Type="http://schemas.openxmlformats.org/officeDocument/2006/relationships/image" Target="../media/image25.wmf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wmf"/><Relationship Id="rId3" Type="http://schemas.openxmlformats.org/officeDocument/2006/relationships/image" Target="../media/image29.wmf"/><Relationship Id="rId4" Type="http://schemas.openxmlformats.org/officeDocument/2006/relationships/image" Target="../media/image30.png"/><Relationship Id="rId5" Type="http://schemas.openxmlformats.org/officeDocument/2006/relationships/image" Target="../media/image31.wmf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tr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o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d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u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ct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io</a:t>
            </a: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n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955880" y="1720800"/>
            <a:ext cx="819540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great for bursty data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resource sharing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simpler, no call setup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cc0000"/>
              </a:buClr>
              <a:buSzPct val="75000"/>
              <a:buFont typeface="Arial"/>
              <a:buChar char="•"/>
            </a:pPr>
            <a:r>
              <a:rPr b="0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excessive congestion possible: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packet delay and loss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protocols needed for reliable data transfer, congestion control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cc0000"/>
              </a:buClr>
              <a:buSzPct val="75000"/>
              <a:buFont typeface="Arial"/>
              <a:buChar char="•"/>
            </a:pPr>
            <a:r>
              <a:rPr b="0" i="1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Q:</a:t>
            </a:r>
            <a:r>
              <a:rPr b="0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 How to provide circuit-like behavior?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bandwidth guarantees needed for audio/video apps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still an unsolved problem (chapter 7)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1798560" y="1197000"/>
            <a:ext cx="7619400" cy="6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is packet switching a “slam dunk winner?”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0" name="Text Box 20"/>
          <p:cNvSpPr/>
          <p:nvPr/>
        </p:nvSpPr>
        <p:spPr>
          <a:xfrm>
            <a:off x="1876320" y="5472000"/>
            <a:ext cx="82335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Q: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 human analogies of reserved resources (circuit switching) versus on-demand allocation (packet-switching)?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51" name="Picture 10" descr="underline_base"/>
          <p:cNvPicPr/>
          <p:nvPr/>
        </p:nvPicPr>
        <p:blipFill>
          <a:blip r:embed="rId1"/>
          <a:stretch/>
        </p:blipFill>
        <p:spPr>
          <a:xfrm>
            <a:off x="1908000" y="752400"/>
            <a:ext cx="7768440" cy="17244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2"/>
          <p:cNvSpPr/>
          <p:nvPr/>
        </p:nvSpPr>
        <p:spPr>
          <a:xfrm>
            <a:off x="1849320" y="177840"/>
            <a:ext cx="800028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Packet switching versus circuit switching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B37E3D6C-03C6-434B-B25E-DBC2314B4B47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PlaceHolder 1"/>
          <p:cNvSpPr>
            <a:spLocks noGrp="1"/>
          </p:cNvSpPr>
          <p:nvPr>
            <p:ph type="ftr" idx="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66" name="PlaceHolder 2"/>
          <p:cNvSpPr>
            <a:spLocks noGrp="1"/>
          </p:cNvSpPr>
          <p:nvPr>
            <p:ph type="title"/>
          </p:nvPr>
        </p:nvSpPr>
        <p:spPr>
          <a:xfrm>
            <a:off x="1779480" y="165240"/>
            <a:ext cx="8095680" cy="6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Internet structure: network of networks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67" name="PlaceHolder 3"/>
          <p:cNvSpPr>
            <a:spLocks noGrp="1"/>
          </p:cNvSpPr>
          <p:nvPr>
            <p:ph/>
          </p:nvPr>
        </p:nvSpPr>
        <p:spPr>
          <a:xfrm>
            <a:off x="1523880" y="5149800"/>
            <a:ext cx="843984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at center: small # of well-connected large networks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cc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“</a:t>
            </a:r>
            <a:r>
              <a:rPr b="0" lang="en-US" sz="20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tier-1” commercial ISPs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(e.g., Level 3, Sprint, AT&amp;T, NTT), national &amp; international coverage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cc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cc0000"/>
                </a:solidFill>
                <a:latin typeface="Calibri"/>
                <a:ea typeface="Arial"/>
              </a:rPr>
              <a:t>content provider network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(e.g, Google): private network that connects it data centers to Internet, often bypassing tier-1, regional ISPs</a:t>
            </a:r>
            <a:endParaRPr b="0" lang="en-IN" sz="20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1768" name="Picture 76" descr="underline_base"/>
          <p:cNvPicPr/>
          <p:nvPr/>
        </p:nvPicPr>
        <p:blipFill>
          <a:blip r:embed="rId1"/>
          <a:stretch/>
        </p:blipFill>
        <p:spPr>
          <a:xfrm>
            <a:off x="1851120" y="674640"/>
            <a:ext cx="7768440" cy="172440"/>
          </a:xfrm>
          <a:prstGeom prst="rect">
            <a:avLst/>
          </a:prstGeom>
          <a:ln w="0">
            <a:noFill/>
          </a:ln>
        </p:spPr>
      </p:pic>
      <p:sp>
        <p:nvSpPr>
          <p:cNvPr id="1769" name="PlaceHolder 4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0462AE53-7670-424F-936E-3D3C9E1C9838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1770" name="Group 67"/>
          <p:cNvGrpSpPr/>
          <p:nvPr/>
        </p:nvGrpSpPr>
        <p:grpSpPr>
          <a:xfrm>
            <a:off x="2577960" y="1038240"/>
            <a:ext cx="7657560" cy="3983760"/>
            <a:chOff x="2577960" y="1038240"/>
            <a:chExt cx="7657560" cy="3983760"/>
          </a:xfrm>
        </p:grpSpPr>
        <p:sp>
          <p:nvSpPr>
            <p:cNvPr id="1771" name="Oval 76"/>
            <p:cNvSpPr/>
            <p:nvPr/>
          </p:nvSpPr>
          <p:spPr>
            <a:xfrm>
              <a:off x="3551400" y="4390920"/>
              <a:ext cx="844200" cy="6310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access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1772" name="Oval 76"/>
            <p:cNvSpPr/>
            <p:nvPr/>
          </p:nvSpPr>
          <p:spPr>
            <a:xfrm>
              <a:off x="2577960" y="4390920"/>
              <a:ext cx="844200" cy="6310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access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1773" name="Oval 76"/>
            <p:cNvSpPr/>
            <p:nvPr/>
          </p:nvSpPr>
          <p:spPr>
            <a:xfrm>
              <a:off x="7444800" y="4390920"/>
              <a:ext cx="844200" cy="6310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access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1774" name="Oval 76"/>
            <p:cNvSpPr/>
            <p:nvPr/>
          </p:nvSpPr>
          <p:spPr>
            <a:xfrm>
              <a:off x="6471360" y="4390920"/>
              <a:ext cx="844200" cy="6310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access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1775" name="Oval 76"/>
            <p:cNvSpPr/>
            <p:nvPr/>
          </p:nvSpPr>
          <p:spPr>
            <a:xfrm>
              <a:off x="5497920" y="4390920"/>
              <a:ext cx="844200" cy="6310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access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1776" name="Oval 76"/>
            <p:cNvSpPr/>
            <p:nvPr/>
          </p:nvSpPr>
          <p:spPr>
            <a:xfrm>
              <a:off x="4524840" y="4390920"/>
              <a:ext cx="844200" cy="6310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access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1777" name="Oval 76"/>
            <p:cNvSpPr/>
            <p:nvPr/>
          </p:nvSpPr>
          <p:spPr>
            <a:xfrm>
              <a:off x="8417880" y="4390920"/>
              <a:ext cx="844200" cy="6310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access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1778" name="Oval 76"/>
            <p:cNvSpPr/>
            <p:nvPr/>
          </p:nvSpPr>
          <p:spPr>
            <a:xfrm>
              <a:off x="9391320" y="4390920"/>
              <a:ext cx="844200" cy="6310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access</a:t>
              </a:r>
              <a:endParaRPr b="0" lang="en-IN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1779" name="Oval 33"/>
            <p:cNvSpPr/>
            <p:nvPr/>
          </p:nvSpPr>
          <p:spPr>
            <a:xfrm>
              <a:off x="4038120" y="3095640"/>
              <a:ext cx="1983240" cy="7898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808080"/>
                  </a:solidFill>
                  <a:latin typeface="Arial"/>
                  <a:ea typeface="ＭＳ Ｐゴシック"/>
                </a:rPr>
                <a:t>Regional ISP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780" name="Oval 33"/>
            <p:cNvSpPr/>
            <p:nvPr/>
          </p:nvSpPr>
          <p:spPr>
            <a:xfrm>
              <a:off x="6552360" y="3095640"/>
              <a:ext cx="1983240" cy="78984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e7e6e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808080"/>
                  </a:solidFill>
                  <a:latin typeface="Arial"/>
                  <a:ea typeface="ＭＳ Ｐゴシック"/>
                </a:rPr>
                <a:t>Regional ISP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781" name="Rectangle 78"/>
            <p:cNvSpPr/>
            <p:nvPr/>
          </p:nvSpPr>
          <p:spPr>
            <a:xfrm>
              <a:off x="3713040" y="2486160"/>
              <a:ext cx="648720" cy="45648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IXP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82" name="Rectangle 79"/>
            <p:cNvSpPr/>
            <p:nvPr/>
          </p:nvSpPr>
          <p:spPr>
            <a:xfrm>
              <a:off x="6553080" y="2409840"/>
              <a:ext cx="646920" cy="45648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IXP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83" name="Oval 34"/>
            <p:cNvSpPr/>
            <p:nvPr/>
          </p:nvSpPr>
          <p:spPr>
            <a:xfrm>
              <a:off x="2659320" y="1266840"/>
              <a:ext cx="1983240" cy="7898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Tier 1 ISP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784" name="Oval 34"/>
            <p:cNvSpPr/>
            <p:nvPr/>
          </p:nvSpPr>
          <p:spPr>
            <a:xfrm>
              <a:off x="5011560" y="1266840"/>
              <a:ext cx="1983240" cy="7898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Tier 1 ISP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785" name="Oval 34"/>
            <p:cNvSpPr/>
            <p:nvPr/>
          </p:nvSpPr>
          <p:spPr>
            <a:xfrm>
              <a:off x="7444800" y="1266840"/>
              <a:ext cx="2108160" cy="83736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Google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786" name="Straight Connector 83"/>
            <p:cNvSpPr/>
            <p:nvPr/>
          </p:nvSpPr>
          <p:spPr>
            <a:xfrm flipH="1">
              <a:off x="3000240" y="2028600"/>
              <a:ext cx="307800" cy="23623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7" name="Straight Connector 84"/>
            <p:cNvSpPr/>
            <p:nvPr/>
          </p:nvSpPr>
          <p:spPr>
            <a:xfrm flipH="1">
              <a:off x="4930560" y="3886200"/>
              <a:ext cx="98640" cy="5047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8" name="Straight Connector 85"/>
            <p:cNvSpPr/>
            <p:nvPr/>
          </p:nvSpPr>
          <p:spPr>
            <a:xfrm flipH="1">
              <a:off x="4038480" y="3770280"/>
              <a:ext cx="290520" cy="6206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9" name="Straight Connector 86"/>
            <p:cNvSpPr/>
            <p:nvPr/>
          </p:nvSpPr>
          <p:spPr>
            <a:xfrm>
              <a:off x="3470040" y="2028600"/>
              <a:ext cx="260280" cy="2438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0" name="Straight Connector 87"/>
            <p:cNvSpPr/>
            <p:nvPr/>
          </p:nvSpPr>
          <p:spPr>
            <a:xfrm flipH="1">
              <a:off x="3389040" y="2943000"/>
              <a:ext cx="649440" cy="1600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1" name="Rectangle 88"/>
            <p:cNvSpPr/>
            <p:nvPr/>
          </p:nvSpPr>
          <p:spPr>
            <a:xfrm>
              <a:off x="9229680" y="2486160"/>
              <a:ext cx="646920" cy="45648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  <a:ea typeface="DejaVu Sans"/>
                </a:rPr>
                <a:t>IXP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92" name="Straight Connector 89"/>
            <p:cNvSpPr/>
            <p:nvPr/>
          </p:nvSpPr>
          <p:spPr>
            <a:xfrm>
              <a:off x="5497200" y="3857400"/>
              <a:ext cx="406440" cy="5047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3" name="Straight Connector 90"/>
            <p:cNvSpPr/>
            <p:nvPr/>
          </p:nvSpPr>
          <p:spPr>
            <a:xfrm flipH="1">
              <a:off x="6021360" y="3490560"/>
              <a:ext cx="53172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4" name="Straight Connector 91"/>
            <p:cNvSpPr/>
            <p:nvPr/>
          </p:nvSpPr>
          <p:spPr>
            <a:xfrm flipH="1">
              <a:off x="6876720" y="3781080"/>
              <a:ext cx="290520" cy="62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5" name="Straight Connector 92"/>
            <p:cNvSpPr/>
            <p:nvPr/>
          </p:nvSpPr>
          <p:spPr>
            <a:xfrm>
              <a:off x="7688160" y="3857400"/>
              <a:ext cx="81000" cy="5446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6" name="Straight Connector 93"/>
            <p:cNvSpPr/>
            <p:nvPr/>
          </p:nvSpPr>
          <p:spPr>
            <a:xfrm>
              <a:off x="8245440" y="3770280"/>
              <a:ext cx="415800" cy="6206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7" name="Straight Connector 94"/>
            <p:cNvSpPr/>
            <p:nvPr/>
          </p:nvSpPr>
          <p:spPr>
            <a:xfrm>
              <a:off x="8499240" y="2104920"/>
              <a:ext cx="566640" cy="22971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8" name="Straight Connector 95"/>
            <p:cNvSpPr/>
            <p:nvPr/>
          </p:nvSpPr>
          <p:spPr>
            <a:xfrm flipH="1">
              <a:off x="4605120" y="1647720"/>
              <a:ext cx="53172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9" name="Straight Connector 96"/>
            <p:cNvSpPr/>
            <p:nvPr/>
          </p:nvSpPr>
          <p:spPr>
            <a:xfrm flipH="1">
              <a:off x="6957720" y="1647720"/>
              <a:ext cx="53028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0" name="Arc 97"/>
            <p:cNvSpPr/>
            <p:nvPr/>
          </p:nvSpPr>
          <p:spPr>
            <a:xfrm>
              <a:off x="3713040" y="1038240"/>
              <a:ext cx="4460040" cy="456480"/>
            </a:xfrm>
            <a:prstGeom prst="arc">
              <a:avLst>
                <a:gd name="adj1" fmla="val 10681875"/>
                <a:gd name="adj2" fmla="val 0"/>
              </a:avLst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1" name="Straight Connector 98"/>
            <p:cNvSpPr/>
            <p:nvPr/>
          </p:nvSpPr>
          <p:spPr>
            <a:xfrm>
              <a:off x="8985240" y="1952280"/>
              <a:ext cx="325440" cy="5335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2" name="Straight Connector 99"/>
            <p:cNvSpPr/>
            <p:nvPr/>
          </p:nvSpPr>
          <p:spPr>
            <a:xfrm>
              <a:off x="3794040" y="2028600"/>
              <a:ext cx="244440" cy="457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3" name="Straight Connector 100"/>
            <p:cNvSpPr/>
            <p:nvPr/>
          </p:nvSpPr>
          <p:spPr>
            <a:xfrm>
              <a:off x="4362120" y="2790720"/>
              <a:ext cx="243000" cy="457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4" name="Straight Connector 101"/>
            <p:cNvSpPr/>
            <p:nvPr/>
          </p:nvSpPr>
          <p:spPr>
            <a:xfrm flipH="1">
              <a:off x="4362120" y="1876320"/>
              <a:ext cx="3164040" cy="772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5" name="Straight Connector 102"/>
            <p:cNvSpPr/>
            <p:nvPr/>
          </p:nvSpPr>
          <p:spPr>
            <a:xfrm>
              <a:off x="6470640" y="2028600"/>
              <a:ext cx="406080" cy="5047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6" name="Straight Connector 103"/>
            <p:cNvSpPr/>
            <p:nvPr/>
          </p:nvSpPr>
          <p:spPr>
            <a:xfrm flipH="1">
              <a:off x="5497200" y="2028600"/>
              <a:ext cx="163800" cy="1143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7" name="Straight Connector 104"/>
            <p:cNvSpPr/>
            <p:nvPr/>
          </p:nvSpPr>
          <p:spPr>
            <a:xfrm>
              <a:off x="6957720" y="2866680"/>
              <a:ext cx="162000" cy="3049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8" name="Straight Connector 105"/>
            <p:cNvSpPr/>
            <p:nvPr/>
          </p:nvSpPr>
          <p:spPr>
            <a:xfrm flipH="1">
              <a:off x="5741640" y="2790720"/>
              <a:ext cx="811440" cy="5443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9" name="Straight Connector 106"/>
            <p:cNvSpPr/>
            <p:nvPr/>
          </p:nvSpPr>
          <p:spPr>
            <a:xfrm>
              <a:off x="4352760" y="1941480"/>
              <a:ext cx="2281320" cy="14698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0" name="Straight Connector 107"/>
            <p:cNvSpPr/>
            <p:nvPr/>
          </p:nvSpPr>
          <p:spPr>
            <a:xfrm>
              <a:off x="9553320" y="2943000"/>
              <a:ext cx="243000" cy="14590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1" name="Straight Connector 108"/>
            <p:cNvSpPr/>
            <p:nvPr/>
          </p:nvSpPr>
          <p:spPr>
            <a:xfrm flipH="1">
              <a:off x="8092800" y="2943000"/>
              <a:ext cx="1217880" cy="1535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2" name="Straight Connector 109"/>
            <p:cNvSpPr/>
            <p:nvPr/>
          </p:nvSpPr>
          <p:spPr>
            <a:xfrm flipH="1">
              <a:off x="7930800" y="2714400"/>
              <a:ext cx="1298880" cy="468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3" name="Straight Connector 110"/>
            <p:cNvSpPr/>
            <p:nvPr/>
          </p:nvSpPr>
          <p:spPr>
            <a:xfrm flipH="1">
              <a:off x="7200720" y="2028600"/>
              <a:ext cx="830160" cy="6094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4" name="Straight Connector 111"/>
            <p:cNvSpPr/>
            <p:nvPr/>
          </p:nvSpPr>
          <p:spPr>
            <a:xfrm>
              <a:off x="6821280" y="1884240"/>
              <a:ext cx="2433600" cy="6858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Chapter 1: roadmap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16" name="PlaceHolder 2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1817" name="Picture 2" descr="underline_base"/>
          <p:cNvPicPr/>
          <p:nvPr/>
        </p:nvPicPr>
        <p:blipFill>
          <a:blip r:embed="rId1"/>
          <a:stretch/>
        </p:blipFill>
        <p:spPr>
          <a:xfrm>
            <a:off x="838080" y="1233360"/>
            <a:ext cx="4569840" cy="172440"/>
          </a:xfrm>
          <a:prstGeom prst="rect">
            <a:avLst/>
          </a:prstGeom>
          <a:ln w="0">
            <a:noFill/>
          </a:ln>
        </p:spPr>
      </p:pic>
      <p:sp>
        <p:nvSpPr>
          <p:cNvPr id="1818" name="PlaceHolder 3"/>
          <p:cNvSpPr>
            <a:spLocks noGrp="1"/>
          </p:cNvSpPr>
          <p:nvPr>
            <p:ph/>
          </p:nvPr>
        </p:nvSpPr>
        <p:spPr>
          <a:xfrm>
            <a:off x="2011320" y="1406520"/>
            <a:ext cx="82065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1.1 what </a:t>
            </a:r>
            <a:r>
              <a:rPr b="0" i="1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is</a:t>
            </a: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 the Internet?</a:t>
            </a:r>
            <a:endParaRPr b="0" lang="en-IN" sz="28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1.2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 network edge</a:t>
            </a:r>
            <a:endParaRPr b="0" lang="en-IN" sz="2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Arial"/>
              </a:rPr>
              <a:t>end systems, access networks, links</a:t>
            </a:r>
            <a:endParaRPr b="0" lang="en-IN" sz="24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1.3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network core</a:t>
            </a:r>
            <a:endParaRPr b="0" lang="en-IN" sz="2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Arial"/>
              </a:rPr>
              <a:t>packet switching, circuit switching, network structure</a:t>
            </a:r>
            <a:endParaRPr b="0" lang="en-IN" sz="24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Calibri"/>
                <a:ea typeface="Arial"/>
              </a:rPr>
              <a:t>1.4 delay, loss, throughput in networks</a:t>
            </a:r>
            <a:endParaRPr b="0" lang="en-IN" sz="28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1.5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 protocol layers, service models</a:t>
            </a:r>
            <a:endParaRPr b="0" lang="en-IN" sz="28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1.6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 networks under attack: security</a:t>
            </a:r>
            <a:endParaRPr b="0" lang="en-IN" sz="28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1.7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 history</a:t>
            </a:r>
            <a:endParaRPr b="0" lang="en-IN" sz="28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1819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9F1906AC-F65B-49FB-A7C6-36DBFE384BEF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1821" name="Picture 63" descr="underline_base"/>
          <p:cNvPicPr/>
          <p:nvPr/>
        </p:nvPicPr>
        <p:blipFill>
          <a:blip r:embed="rId1"/>
          <a:stretch/>
        </p:blipFill>
        <p:spPr>
          <a:xfrm>
            <a:off x="1935000" y="863640"/>
            <a:ext cx="6855840" cy="172440"/>
          </a:xfrm>
          <a:prstGeom prst="rect">
            <a:avLst/>
          </a:prstGeom>
          <a:ln w="0">
            <a:noFill/>
          </a:ln>
        </p:spPr>
      </p:pic>
      <p:sp>
        <p:nvSpPr>
          <p:cNvPr id="1822" name="PlaceHolder 2"/>
          <p:cNvSpPr>
            <a:spLocks noGrp="1"/>
          </p:cNvSpPr>
          <p:nvPr>
            <p:ph type="title"/>
          </p:nvPr>
        </p:nvSpPr>
        <p:spPr>
          <a:xfrm>
            <a:off x="1871640" y="8100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How do loss and delay occur?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23" name="PlaceHolder 3"/>
          <p:cNvSpPr>
            <a:spLocks noGrp="1"/>
          </p:cNvSpPr>
          <p:nvPr>
            <p:ph/>
          </p:nvPr>
        </p:nvSpPr>
        <p:spPr>
          <a:xfrm>
            <a:off x="2103480" y="1371600"/>
            <a:ext cx="8563680" cy="21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packets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queue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in router buffers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cc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packet arrival rate to link (temporarily) exceeds output link capacity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packets queue, wait for turn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24" name="Oval 6"/>
          <p:cNvSpPr/>
          <p:nvPr/>
        </p:nvSpPr>
        <p:spPr>
          <a:xfrm>
            <a:off x="3863880" y="4614840"/>
            <a:ext cx="1197720" cy="36900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5" name="Rectangle 7"/>
          <p:cNvSpPr/>
          <p:nvPr/>
        </p:nvSpPr>
        <p:spPr>
          <a:xfrm>
            <a:off x="3863880" y="4546440"/>
            <a:ext cx="1197720" cy="26280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6" name="Oval 8"/>
          <p:cNvSpPr/>
          <p:nvPr/>
        </p:nvSpPr>
        <p:spPr>
          <a:xfrm>
            <a:off x="3873600" y="4317840"/>
            <a:ext cx="1197720" cy="42948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27" name="Group 9"/>
          <p:cNvGrpSpPr/>
          <p:nvPr/>
        </p:nvGrpSpPr>
        <p:grpSpPr>
          <a:xfrm>
            <a:off x="4219560" y="4348080"/>
            <a:ext cx="498240" cy="119160"/>
            <a:chOff x="4219560" y="4348080"/>
            <a:chExt cx="498240" cy="119160"/>
          </a:xfrm>
        </p:grpSpPr>
        <p:grpSp>
          <p:nvGrpSpPr>
            <p:cNvPr id="1828" name="Group 10"/>
            <p:cNvGrpSpPr/>
            <p:nvPr/>
          </p:nvGrpSpPr>
          <p:grpSpPr>
            <a:xfrm>
              <a:off x="4219560" y="4349880"/>
              <a:ext cx="498240" cy="117360"/>
              <a:chOff x="4219560" y="4349880"/>
              <a:chExt cx="498240" cy="117360"/>
            </a:xfrm>
          </p:grpSpPr>
          <p:sp>
            <p:nvSpPr>
              <p:cNvPr id="1829" name="Line 11"/>
              <p:cNvSpPr/>
              <p:nvPr/>
            </p:nvSpPr>
            <p:spPr>
              <a:xfrm flipV="1">
                <a:off x="4219560" y="4349880"/>
                <a:ext cx="177840" cy="21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0" name="Line 12"/>
              <p:cNvSpPr/>
              <p:nvPr/>
            </p:nvSpPr>
            <p:spPr>
              <a:xfrm>
                <a:off x="4561200" y="446688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1" name="Line 13"/>
              <p:cNvSpPr/>
              <p:nvPr/>
            </p:nvSpPr>
            <p:spPr>
              <a:xfrm>
                <a:off x="4383360" y="4352040"/>
                <a:ext cx="185040" cy="114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32" name="Group 14"/>
            <p:cNvGrpSpPr/>
            <p:nvPr/>
          </p:nvGrpSpPr>
          <p:grpSpPr>
            <a:xfrm>
              <a:off x="4219560" y="4348080"/>
              <a:ext cx="498240" cy="117360"/>
              <a:chOff x="4219560" y="4348080"/>
              <a:chExt cx="498240" cy="117360"/>
            </a:xfrm>
          </p:grpSpPr>
          <p:sp>
            <p:nvSpPr>
              <p:cNvPr id="1833" name="Line 15"/>
              <p:cNvSpPr/>
              <p:nvPr/>
            </p:nvSpPr>
            <p:spPr>
              <a:xfrm>
                <a:off x="4219560" y="4462920"/>
                <a:ext cx="17784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4" name="Line 16"/>
              <p:cNvSpPr/>
              <p:nvPr/>
            </p:nvSpPr>
            <p:spPr>
              <a:xfrm>
                <a:off x="4561200" y="434808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5" name="Line 17"/>
              <p:cNvSpPr/>
              <p:nvPr/>
            </p:nvSpPr>
            <p:spPr>
              <a:xfrm flipV="1">
                <a:off x="4383360" y="4348080"/>
                <a:ext cx="185040" cy="114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36" name="Oval 18"/>
          <p:cNvSpPr/>
          <p:nvPr/>
        </p:nvSpPr>
        <p:spPr>
          <a:xfrm>
            <a:off x="6959520" y="4633920"/>
            <a:ext cx="1197720" cy="36900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7" name="Line 19"/>
          <p:cNvSpPr/>
          <p:nvPr/>
        </p:nvSpPr>
        <p:spPr>
          <a:xfrm>
            <a:off x="6968880" y="4613040"/>
            <a:ext cx="360" cy="2286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8" name="Rectangle 20"/>
          <p:cNvSpPr/>
          <p:nvPr/>
        </p:nvSpPr>
        <p:spPr>
          <a:xfrm>
            <a:off x="6969240" y="4575240"/>
            <a:ext cx="1197720" cy="26280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9" name="Oval 21"/>
          <p:cNvSpPr/>
          <p:nvPr/>
        </p:nvSpPr>
        <p:spPr>
          <a:xfrm>
            <a:off x="6978600" y="4346640"/>
            <a:ext cx="1197720" cy="42948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0" name="Line 24"/>
          <p:cNvSpPr/>
          <p:nvPr/>
        </p:nvSpPr>
        <p:spPr>
          <a:xfrm>
            <a:off x="3133440" y="4252680"/>
            <a:ext cx="735120" cy="3650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1" name="Line 25"/>
          <p:cNvSpPr/>
          <p:nvPr/>
        </p:nvSpPr>
        <p:spPr>
          <a:xfrm flipV="1">
            <a:off x="3336840" y="4786200"/>
            <a:ext cx="528480" cy="5396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2" name="Line 26"/>
          <p:cNvSpPr/>
          <p:nvPr/>
        </p:nvSpPr>
        <p:spPr>
          <a:xfrm>
            <a:off x="5057640" y="4671720"/>
            <a:ext cx="1933560" cy="97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3" name="Rectangle 40"/>
          <p:cNvSpPr/>
          <p:nvPr/>
        </p:nvSpPr>
        <p:spPr>
          <a:xfrm>
            <a:off x="4724280" y="454356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4" name="Rectangle 41"/>
          <p:cNvSpPr/>
          <p:nvPr/>
        </p:nvSpPr>
        <p:spPr>
          <a:xfrm>
            <a:off x="4886280" y="4543560"/>
            <a:ext cx="146880" cy="19944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5" name="Rectangle 42"/>
          <p:cNvSpPr/>
          <p:nvPr/>
        </p:nvSpPr>
        <p:spPr>
          <a:xfrm>
            <a:off x="3865680" y="472284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6" name="Line 44"/>
          <p:cNvSpPr/>
          <p:nvPr/>
        </p:nvSpPr>
        <p:spPr>
          <a:xfrm>
            <a:off x="3877920" y="4673520"/>
            <a:ext cx="243000" cy="468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7" name="Line 45"/>
          <p:cNvSpPr/>
          <p:nvPr/>
        </p:nvSpPr>
        <p:spPr>
          <a:xfrm flipV="1">
            <a:off x="3636720" y="5016240"/>
            <a:ext cx="117360" cy="12852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8" name="Text Box 47"/>
          <p:cNvSpPr/>
          <p:nvPr/>
        </p:nvSpPr>
        <p:spPr>
          <a:xfrm>
            <a:off x="2301840" y="3848040"/>
            <a:ext cx="38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6600"/>
                </a:solidFill>
                <a:latin typeface="Arial"/>
                <a:ea typeface="ＭＳ Ｐゴシック"/>
              </a:rPr>
              <a:t>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49" name="Text Box 48"/>
          <p:cNvSpPr/>
          <p:nvPr/>
        </p:nvSpPr>
        <p:spPr>
          <a:xfrm>
            <a:off x="2577960" y="4834080"/>
            <a:ext cx="38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B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50" name="Rectangle 63"/>
          <p:cNvSpPr/>
          <p:nvPr/>
        </p:nvSpPr>
        <p:spPr>
          <a:xfrm>
            <a:off x="5014800" y="448164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51" name="Group 93"/>
          <p:cNvGrpSpPr/>
          <p:nvPr/>
        </p:nvGrpSpPr>
        <p:grpSpPr>
          <a:xfrm>
            <a:off x="5144760" y="2982960"/>
            <a:ext cx="3975480" cy="1454040"/>
            <a:chOff x="5144760" y="2982960"/>
            <a:chExt cx="3975480" cy="1454040"/>
          </a:xfrm>
        </p:grpSpPr>
        <p:sp>
          <p:nvSpPr>
            <p:cNvPr id="1852" name="Text Box 66"/>
            <p:cNvSpPr/>
            <p:nvPr/>
          </p:nvSpPr>
          <p:spPr>
            <a:xfrm>
              <a:off x="5693400" y="2982960"/>
              <a:ext cx="3426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packet being transmitted </a:t>
              </a:r>
              <a:r>
                <a:rPr b="0" lang="en-US" sz="18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(delay)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53" name="Line 67"/>
            <p:cNvSpPr/>
            <p:nvPr/>
          </p:nvSpPr>
          <p:spPr>
            <a:xfrm flipH="1">
              <a:off x="5144760" y="3306600"/>
              <a:ext cx="1681200" cy="1130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54" name="Group 94"/>
          <p:cNvGrpSpPr/>
          <p:nvPr/>
        </p:nvGrpSpPr>
        <p:grpSpPr>
          <a:xfrm>
            <a:off x="4862160" y="4802040"/>
            <a:ext cx="3409920" cy="802080"/>
            <a:chOff x="4862160" y="4802040"/>
            <a:chExt cx="3409920" cy="802080"/>
          </a:xfrm>
        </p:grpSpPr>
        <p:sp>
          <p:nvSpPr>
            <p:cNvPr id="1855" name="Text Box 72"/>
            <p:cNvSpPr/>
            <p:nvPr/>
          </p:nvSpPr>
          <p:spPr>
            <a:xfrm>
              <a:off x="5544720" y="5240160"/>
              <a:ext cx="27273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packets queueing</a:t>
              </a:r>
              <a:r>
                <a:rPr b="0" lang="en-US" sz="1800" spc="-1" strike="noStrike">
                  <a:solidFill>
                    <a:srgbClr val="ff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8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(delay)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856" name="Line 73"/>
            <p:cNvSpPr/>
            <p:nvPr/>
          </p:nvSpPr>
          <p:spPr>
            <a:xfrm flipH="1" flipV="1">
              <a:off x="4862160" y="4802040"/>
              <a:ext cx="747720" cy="641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57" name="Group 74"/>
          <p:cNvGrpSpPr/>
          <p:nvPr/>
        </p:nvGrpSpPr>
        <p:grpSpPr>
          <a:xfrm>
            <a:off x="7305480" y="4404960"/>
            <a:ext cx="498600" cy="119520"/>
            <a:chOff x="7305480" y="4404960"/>
            <a:chExt cx="498600" cy="119520"/>
          </a:xfrm>
        </p:grpSpPr>
        <p:grpSp>
          <p:nvGrpSpPr>
            <p:cNvPr id="1858" name="Group 75"/>
            <p:cNvGrpSpPr/>
            <p:nvPr/>
          </p:nvGrpSpPr>
          <p:grpSpPr>
            <a:xfrm>
              <a:off x="7305480" y="4406760"/>
              <a:ext cx="498600" cy="117720"/>
              <a:chOff x="7305480" y="4406760"/>
              <a:chExt cx="498600" cy="117720"/>
            </a:xfrm>
          </p:grpSpPr>
          <p:sp>
            <p:nvSpPr>
              <p:cNvPr id="1859" name="Line 76"/>
              <p:cNvSpPr/>
              <p:nvPr/>
            </p:nvSpPr>
            <p:spPr>
              <a:xfrm flipV="1">
                <a:off x="7305480" y="4406760"/>
                <a:ext cx="17820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0" name="Line 77"/>
              <p:cNvSpPr/>
              <p:nvPr/>
            </p:nvSpPr>
            <p:spPr>
              <a:xfrm>
                <a:off x="7647480" y="452412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1" name="Line 78"/>
              <p:cNvSpPr/>
              <p:nvPr/>
            </p:nvSpPr>
            <p:spPr>
              <a:xfrm>
                <a:off x="7469280" y="4409280"/>
                <a:ext cx="185040" cy="114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62" name="Group 79"/>
            <p:cNvGrpSpPr/>
            <p:nvPr/>
          </p:nvGrpSpPr>
          <p:grpSpPr>
            <a:xfrm>
              <a:off x="7305480" y="4404960"/>
              <a:ext cx="498600" cy="117360"/>
              <a:chOff x="7305480" y="4404960"/>
              <a:chExt cx="498600" cy="117360"/>
            </a:xfrm>
          </p:grpSpPr>
          <p:sp>
            <p:nvSpPr>
              <p:cNvPr id="1863" name="Line 80"/>
              <p:cNvSpPr/>
              <p:nvPr/>
            </p:nvSpPr>
            <p:spPr>
              <a:xfrm>
                <a:off x="7305480" y="4520160"/>
                <a:ext cx="178200" cy="21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4" name="Line 81"/>
              <p:cNvSpPr/>
              <p:nvPr/>
            </p:nvSpPr>
            <p:spPr>
              <a:xfrm>
                <a:off x="7647480" y="440496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5" name="Line 82"/>
              <p:cNvSpPr/>
              <p:nvPr/>
            </p:nvSpPr>
            <p:spPr>
              <a:xfrm flipV="1">
                <a:off x="7469280" y="4404960"/>
                <a:ext cx="185040" cy="1152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66" name="Rectangle 84"/>
          <p:cNvSpPr/>
          <p:nvPr/>
        </p:nvSpPr>
        <p:spPr>
          <a:xfrm>
            <a:off x="3243240" y="4079880"/>
            <a:ext cx="146880" cy="19944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7" name="Line 85"/>
          <p:cNvSpPr/>
          <p:nvPr/>
        </p:nvSpPr>
        <p:spPr>
          <a:xfrm>
            <a:off x="3422520" y="4265280"/>
            <a:ext cx="212760" cy="10332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68" name="Rectangle 86"/>
          <p:cNvSpPr/>
          <p:nvPr/>
        </p:nvSpPr>
        <p:spPr>
          <a:xfrm>
            <a:off x="3492360" y="515952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69" name="Rectangle 88"/>
          <p:cNvSpPr/>
          <p:nvPr/>
        </p:nvSpPr>
        <p:spPr>
          <a:xfrm>
            <a:off x="4584600" y="4543560"/>
            <a:ext cx="146880" cy="1994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0" name="Rectangle 89"/>
          <p:cNvSpPr/>
          <p:nvPr/>
        </p:nvSpPr>
        <p:spPr>
          <a:xfrm>
            <a:off x="4444920" y="4543560"/>
            <a:ext cx="146880" cy="1994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1" name="Rectangle 90"/>
          <p:cNvSpPr/>
          <p:nvPr/>
        </p:nvSpPr>
        <p:spPr>
          <a:xfrm>
            <a:off x="4305240" y="4543560"/>
            <a:ext cx="146880" cy="1994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72" name="Group 95"/>
          <p:cNvGrpSpPr/>
          <p:nvPr/>
        </p:nvGrpSpPr>
        <p:grpSpPr>
          <a:xfrm>
            <a:off x="4047840" y="4763880"/>
            <a:ext cx="4234680" cy="1508400"/>
            <a:chOff x="4047840" y="4763880"/>
            <a:chExt cx="4234680" cy="1508400"/>
          </a:xfrm>
        </p:grpSpPr>
        <p:sp>
          <p:nvSpPr>
            <p:cNvPr id="1873" name="Line 91"/>
            <p:cNvSpPr/>
            <p:nvPr/>
          </p:nvSpPr>
          <p:spPr>
            <a:xfrm flipV="1">
              <a:off x="4378320" y="4763880"/>
              <a:ext cx="166680" cy="9334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4" name="Text Box 92"/>
            <p:cNvSpPr/>
            <p:nvPr/>
          </p:nvSpPr>
          <p:spPr>
            <a:xfrm>
              <a:off x="4047840" y="5634000"/>
              <a:ext cx="42346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free (available) buffers: arriving packets 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dropped (</a:t>
              </a:r>
              <a:r>
                <a:rPr b="0" lang="en-US" sz="18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loss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) if no free buffers</a:t>
              </a:r>
              <a:endParaRPr b="0" lang="en-IN" sz="1800" spc="-1" strike="noStrike">
                <a:latin typeface="Arial"/>
              </a:endParaRPr>
            </a:p>
          </p:txBody>
        </p:sp>
      </p:grpSp>
      <p:grpSp>
        <p:nvGrpSpPr>
          <p:cNvPr id="1875" name="Group 64"/>
          <p:cNvGrpSpPr/>
          <p:nvPr/>
        </p:nvGrpSpPr>
        <p:grpSpPr>
          <a:xfrm>
            <a:off x="2423160" y="3873600"/>
            <a:ext cx="778680" cy="678600"/>
            <a:chOff x="2423160" y="3873600"/>
            <a:chExt cx="778680" cy="678600"/>
          </a:xfrm>
        </p:grpSpPr>
        <p:pic>
          <p:nvPicPr>
            <p:cNvPr id="1876" name="Picture 65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2423160" y="3873600"/>
              <a:ext cx="778680" cy="67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77" name="Freeform 66"/>
            <p:cNvSpPr/>
            <p:nvPr/>
          </p:nvSpPr>
          <p:spPr>
            <a:xfrm flipH="1">
              <a:off x="2754000" y="3938760"/>
              <a:ext cx="378360" cy="3103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78" name="Group 67"/>
          <p:cNvGrpSpPr/>
          <p:nvPr/>
        </p:nvGrpSpPr>
        <p:grpSpPr>
          <a:xfrm>
            <a:off x="2656800" y="4870440"/>
            <a:ext cx="778680" cy="678600"/>
            <a:chOff x="2656800" y="4870440"/>
            <a:chExt cx="778680" cy="678600"/>
          </a:xfrm>
        </p:grpSpPr>
        <p:pic>
          <p:nvPicPr>
            <p:cNvPr id="1879" name="Picture 68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2656800" y="4870440"/>
              <a:ext cx="778680" cy="67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0" name="Freeform 69"/>
            <p:cNvSpPr/>
            <p:nvPr/>
          </p:nvSpPr>
          <p:spPr>
            <a:xfrm flipH="1">
              <a:off x="2987280" y="4935600"/>
              <a:ext cx="378360" cy="3103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1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1-</a:t>
            </a:r>
            <a:fld id="{FE33C4A9-B6A0-4F97-B04F-CE77D140590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82" name="Content Placeholder 2"/>
          <p:cNvSpPr/>
          <p:nvPr/>
        </p:nvSpPr>
        <p:spPr>
          <a:xfrm>
            <a:off x="1652400" y="874080"/>
            <a:ext cx="10346760" cy="22334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c00000"/>
                </a:solidFill>
                <a:latin typeface="Calibri"/>
                <a:ea typeface="ＭＳ Ｐゴシック"/>
              </a:rPr>
              <a:t>Packet queuing and loss: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 arrival rate (in bps) to link exceeds transmission rate (bps) of link for some period of time:</a:t>
            </a:r>
            <a:endParaRPr b="0" lang="en-IN" sz="2800" spc="-1" strike="noStrike">
              <a:latin typeface="Arial"/>
            </a:endParaRPr>
          </a:p>
          <a:p>
            <a:pPr marL="287280" indent="-230040">
              <a:lnSpc>
                <a:spcPct val="90000"/>
              </a:lnSpc>
              <a:spcBef>
                <a:spcPts val="1001"/>
              </a:spcBef>
              <a:buClr>
                <a:srgbClr val="0000a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packets will queue, waiting to be transmitted on output link </a:t>
            </a:r>
            <a:endParaRPr b="0" lang="en-IN" sz="2800" spc="-1" strike="noStrike">
              <a:latin typeface="Arial"/>
            </a:endParaRPr>
          </a:p>
          <a:p>
            <a:pPr marL="287280" indent="-230040">
              <a:lnSpc>
                <a:spcPct val="90000"/>
              </a:lnSpc>
              <a:spcBef>
                <a:spcPts val="1001"/>
              </a:spcBef>
              <a:buClr>
                <a:srgbClr val="0000a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packets can be dropped (lost) if memory (buffer) in router fills up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PlaceHolder 1"/>
          <p:cNvSpPr>
            <a:spLocks noGrp="1"/>
          </p:cNvSpPr>
          <p:nvPr>
            <p:ph type="ftr" idx="1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1884" name="Picture 65" descr="underline_base"/>
          <p:cNvPicPr/>
          <p:nvPr/>
        </p:nvPicPr>
        <p:blipFill>
          <a:blip r:embed="rId1"/>
          <a:stretch/>
        </p:blipFill>
        <p:spPr>
          <a:xfrm>
            <a:off x="2023920" y="828720"/>
            <a:ext cx="6855840" cy="172440"/>
          </a:xfrm>
          <a:prstGeom prst="rect">
            <a:avLst/>
          </a:prstGeom>
          <a:ln w="0">
            <a:noFill/>
          </a:ln>
        </p:spPr>
      </p:pic>
      <p:sp>
        <p:nvSpPr>
          <p:cNvPr id="1885" name="PlaceHolder 2"/>
          <p:cNvSpPr>
            <a:spLocks noGrp="1"/>
          </p:cNvSpPr>
          <p:nvPr>
            <p:ph type="title"/>
          </p:nvPr>
        </p:nvSpPr>
        <p:spPr>
          <a:xfrm>
            <a:off x="1976400" y="200160"/>
            <a:ext cx="7771680" cy="81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Four sources of packet delay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86" name="PlaceHolder 3"/>
          <p:cNvSpPr>
            <a:spLocks noGrp="1"/>
          </p:cNvSpPr>
          <p:nvPr>
            <p:ph/>
          </p:nvPr>
        </p:nvSpPr>
        <p:spPr>
          <a:xfrm>
            <a:off x="2386080" y="4491000"/>
            <a:ext cx="3809160" cy="163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d</a:t>
            </a:r>
            <a:r>
              <a:rPr b="0" lang="en-US" sz="2800" spc="-1" strike="noStrike" baseline="-25000">
                <a:solidFill>
                  <a:srgbClr val="cc0000"/>
                </a:solidFill>
                <a:latin typeface="Calibri"/>
                <a:ea typeface="ＭＳ Ｐゴシック"/>
              </a:rPr>
              <a:t>proc</a:t>
            </a:r>
            <a:r>
              <a:rPr b="0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: nodal processing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check bit errors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determine output link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typically &lt; msec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87" name="Oval 7"/>
          <p:cNvSpPr/>
          <p:nvPr/>
        </p:nvSpPr>
        <p:spPr>
          <a:xfrm>
            <a:off x="4875120" y="2219400"/>
            <a:ext cx="1197720" cy="36900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8" name="Rectangle 8"/>
          <p:cNvSpPr/>
          <p:nvPr/>
        </p:nvSpPr>
        <p:spPr>
          <a:xfrm>
            <a:off x="4875120" y="2151000"/>
            <a:ext cx="1197720" cy="26280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9" name="Oval 9"/>
          <p:cNvSpPr/>
          <p:nvPr/>
        </p:nvSpPr>
        <p:spPr>
          <a:xfrm>
            <a:off x="4884840" y="1922400"/>
            <a:ext cx="1197720" cy="42948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90" name="Group 10"/>
          <p:cNvGrpSpPr/>
          <p:nvPr/>
        </p:nvGrpSpPr>
        <p:grpSpPr>
          <a:xfrm>
            <a:off x="5230800" y="1952280"/>
            <a:ext cx="498240" cy="119520"/>
            <a:chOff x="5230800" y="1952280"/>
            <a:chExt cx="498240" cy="119520"/>
          </a:xfrm>
        </p:grpSpPr>
        <p:grpSp>
          <p:nvGrpSpPr>
            <p:cNvPr id="1891" name="Group 11"/>
            <p:cNvGrpSpPr/>
            <p:nvPr/>
          </p:nvGrpSpPr>
          <p:grpSpPr>
            <a:xfrm>
              <a:off x="5230800" y="1954080"/>
              <a:ext cx="498240" cy="117720"/>
              <a:chOff x="5230800" y="1954080"/>
              <a:chExt cx="498240" cy="117720"/>
            </a:xfrm>
          </p:grpSpPr>
          <p:sp>
            <p:nvSpPr>
              <p:cNvPr id="1892" name="Line 12"/>
              <p:cNvSpPr/>
              <p:nvPr/>
            </p:nvSpPr>
            <p:spPr>
              <a:xfrm flipV="1">
                <a:off x="5230800" y="1954080"/>
                <a:ext cx="17784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3" name="Line 13"/>
              <p:cNvSpPr/>
              <p:nvPr/>
            </p:nvSpPr>
            <p:spPr>
              <a:xfrm>
                <a:off x="5572440" y="207144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4" name="Line 14"/>
              <p:cNvSpPr/>
              <p:nvPr/>
            </p:nvSpPr>
            <p:spPr>
              <a:xfrm>
                <a:off x="5394240" y="1956600"/>
                <a:ext cx="185400" cy="114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95" name="Group 15"/>
            <p:cNvGrpSpPr/>
            <p:nvPr/>
          </p:nvGrpSpPr>
          <p:grpSpPr>
            <a:xfrm>
              <a:off x="5230800" y="1952280"/>
              <a:ext cx="498240" cy="117360"/>
              <a:chOff x="5230800" y="1952280"/>
              <a:chExt cx="498240" cy="117360"/>
            </a:xfrm>
          </p:grpSpPr>
          <p:sp>
            <p:nvSpPr>
              <p:cNvPr id="1896" name="Line 16"/>
              <p:cNvSpPr/>
              <p:nvPr/>
            </p:nvSpPr>
            <p:spPr>
              <a:xfrm>
                <a:off x="5230800" y="2067480"/>
                <a:ext cx="177840" cy="21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7" name="Line 17"/>
              <p:cNvSpPr/>
              <p:nvPr/>
            </p:nvSpPr>
            <p:spPr>
              <a:xfrm>
                <a:off x="5572440" y="195228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8" name="Line 18"/>
              <p:cNvSpPr/>
              <p:nvPr/>
            </p:nvSpPr>
            <p:spPr>
              <a:xfrm flipV="1">
                <a:off x="5394240" y="1952280"/>
                <a:ext cx="185400" cy="1152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899" name="Oval 19"/>
          <p:cNvSpPr/>
          <p:nvPr/>
        </p:nvSpPr>
        <p:spPr>
          <a:xfrm>
            <a:off x="7970760" y="2238480"/>
            <a:ext cx="1197720" cy="36900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0" name="Line 20"/>
          <p:cNvSpPr/>
          <p:nvPr/>
        </p:nvSpPr>
        <p:spPr>
          <a:xfrm>
            <a:off x="7980120" y="2217600"/>
            <a:ext cx="360" cy="2286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1" name="Rectangle 21"/>
          <p:cNvSpPr/>
          <p:nvPr/>
        </p:nvSpPr>
        <p:spPr>
          <a:xfrm>
            <a:off x="7980480" y="2179800"/>
            <a:ext cx="1197720" cy="26280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2" name="Oval 22"/>
          <p:cNvSpPr/>
          <p:nvPr/>
        </p:nvSpPr>
        <p:spPr>
          <a:xfrm>
            <a:off x="7989840" y="1951200"/>
            <a:ext cx="1197720" cy="42948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3" name="Line 24"/>
          <p:cNvSpPr/>
          <p:nvPr/>
        </p:nvSpPr>
        <p:spPr>
          <a:xfrm>
            <a:off x="4144680" y="1857240"/>
            <a:ext cx="741600" cy="3556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4" name="Line 25"/>
          <p:cNvSpPr/>
          <p:nvPr/>
        </p:nvSpPr>
        <p:spPr>
          <a:xfrm flipV="1">
            <a:off x="4449600" y="2396880"/>
            <a:ext cx="428760" cy="4510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5" name="Line 26"/>
          <p:cNvSpPr/>
          <p:nvPr/>
        </p:nvSpPr>
        <p:spPr>
          <a:xfrm>
            <a:off x="6068880" y="2276280"/>
            <a:ext cx="1933560" cy="97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6" name="Rectangle 29"/>
          <p:cNvSpPr/>
          <p:nvPr/>
        </p:nvSpPr>
        <p:spPr>
          <a:xfrm>
            <a:off x="6988320" y="207648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7" name="Rectangle 30"/>
          <p:cNvSpPr/>
          <p:nvPr/>
        </p:nvSpPr>
        <p:spPr>
          <a:xfrm>
            <a:off x="5735520" y="214776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8" name="Rectangle 31"/>
          <p:cNvSpPr/>
          <p:nvPr/>
        </p:nvSpPr>
        <p:spPr>
          <a:xfrm>
            <a:off x="5897520" y="2147760"/>
            <a:ext cx="146880" cy="19944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9" name="Rectangle 32"/>
          <p:cNvSpPr/>
          <p:nvPr/>
        </p:nvSpPr>
        <p:spPr>
          <a:xfrm>
            <a:off x="4683240" y="204804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0" name="Line 33"/>
          <p:cNvSpPr/>
          <p:nvPr/>
        </p:nvSpPr>
        <p:spPr>
          <a:xfrm>
            <a:off x="4633560" y="1984320"/>
            <a:ext cx="2113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1" name="Line 35"/>
          <p:cNvSpPr/>
          <p:nvPr/>
        </p:nvSpPr>
        <p:spPr>
          <a:xfrm>
            <a:off x="7759440" y="1876320"/>
            <a:ext cx="366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2" name="Text Box 36"/>
          <p:cNvSpPr/>
          <p:nvPr/>
        </p:nvSpPr>
        <p:spPr>
          <a:xfrm>
            <a:off x="3268440" y="1541520"/>
            <a:ext cx="38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6600"/>
                </a:solidFill>
                <a:latin typeface="Arial"/>
                <a:ea typeface="ＭＳ Ｐゴシック"/>
              </a:rPr>
              <a:t>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13" name="Text Box 37"/>
          <p:cNvSpPr/>
          <p:nvPr/>
        </p:nvSpPr>
        <p:spPr>
          <a:xfrm>
            <a:off x="3444840" y="2494080"/>
            <a:ext cx="38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B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14" name="Rectangle 38"/>
          <p:cNvSpPr/>
          <p:nvPr/>
        </p:nvSpPr>
        <p:spPr>
          <a:xfrm>
            <a:off x="6026040" y="208584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5" name="Text Box 39"/>
          <p:cNvSpPr/>
          <p:nvPr/>
        </p:nvSpPr>
        <p:spPr>
          <a:xfrm>
            <a:off x="6418440" y="1689120"/>
            <a:ext cx="138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propagation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6" name="Line 40"/>
          <p:cNvSpPr/>
          <p:nvPr/>
        </p:nvSpPr>
        <p:spPr>
          <a:xfrm flipH="1">
            <a:off x="6168960" y="1876320"/>
            <a:ext cx="3189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7" name="Text Box 41"/>
          <p:cNvSpPr/>
          <p:nvPr/>
        </p:nvSpPr>
        <p:spPr>
          <a:xfrm>
            <a:off x="4514040" y="1249200"/>
            <a:ext cx="1460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transmission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8" name="Line 42"/>
          <p:cNvSpPr/>
          <p:nvPr/>
        </p:nvSpPr>
        <p:spPr>
          <a:xfrm>
            <a:off x="5562360" y="1517400"/>
            <a:ext cx="52884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9" name="Text Box 43"/>
          <p:cNvSpPr/>
          <p:nvPr/>
        </p:nvSpPr>
        <p:spPr>
          <a:xfrm>
            <a:off x="4654080" y="2803680"/>
            <a:ext cx="1282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nodal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processing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0" name="Line 44"/>
          <p:cNvSpPr/>
          <p:nvPr/>
        </p:nvSpPr>
        <p:spPr>
          <a:xfrm flipH="1">
            <a:off x="4902120" y="2847960"/>
            <a:ext cx="833400" cy="3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1" name="Line 45"/>
          <p:cNvSpPr/>
          <p:nvPr/>
        </p:nvSpPr>
        <p:spPr>
          <a:xfrm flipH="1">
            <a:off x="5711760" y="2609640"/>
            <a:ext cx="385560" cy="3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2" name="Text Box 46"/>
          <p:cNvSpPr/>
          <p:nvPr/>
        </p:nvSpPr>
        <p:spPr>
          <a:xfrm>
            <a:off x="6122880" y="3060720"/>
            <a:ext cx="111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queueing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3" name="Line 47"/>
          <p:cNvSpPr/>
          <p:nvPr/>
        </p:nvSpPr>
        <p:spPr>
          <a:xfrm flipH="1" flipV="1">
            <a:off x="5873400" y="2609640"/>
            <a:ext cx="595440" cy="552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24" name="Group 48"/>
          <p:cNvGrpSpPr/>
          <p:nvPr/>
        </p:nvGrpSpPr>
        <p:grpSpPr>
          <a:xfrm>
            <a:off x="8316720" y="2009520"/>
            <a:ext cx="498600" cy="119520"/>
            <a:chOff x="8316720" y="2009520"/>
            <a:chExt cx="498600" cy="119520"/>
          </a:xfrm>
        </p:grpSpPr>
        <p:grpSp>
          <p:nvGrpSpPr>
            <p:cNvPr id="1925" name="Group 49"/>
            <p:cNvGrpSpPr/>
            <p:nvPr/>
          </p:nvGrpSpPr>
          <p:grpSpPr>
            <a:xfrm>
              <a:off x="8316720" y="2011320"/>
              <a:ext cx="498600" cy="117720"/>
              <a:chOff x="8316720" y="2011320"/>
              <a:chExt cx="498600" cy="117720"/>
            </a:xfrm>
          </p:grpSpPr>
          <p:sp>
            <p:nvSpPr>
              <p:cNvPr id="1926" name="Line 50"/>
              <p:cNvSpPr/>
              <p:nvPr/>
            </p:nvSpPr>
            <p:spPr>
              <a:xfrm flipV="1">
                <a:off x="8316720" y="2011320"/>
                <a:ext cx="17820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7" name="Line 51"/>
              <p:cNvSpPr/>
              <p:nvPr/>
            </p:nvSpPr>
            <p:spPr>
              <a:xfrm>
                <a:off x="8658720" y="212868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8" name="Line 52"/>
              <p:cNvSpPr/>
              <p:nvPr/>
            </p:nvSpPr>
            <p:spPr>
              <a:xfrm>
                <a:off x="8480520" y="2013840"/>
                <a:ext cx="185040" cy="114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29" name="Group 53"/>
            <p:cNvGrpSpPr/>
            <p:nvPr/>
          </p:nvGrpSpPr>
          <p:grpSpPr>
            <a:xfrm>
              <a:off x="8316720" y="2009520"/>
              <a:ext cx="498600" cy="117360"/>
              <a:chOff x="8316720" y="2009520"/>
              <a:chExt cx="498600" cy="117360"/>
            </a:xfrm>
          </p:grpSpPr>
          <p:sp>
            <p:nvSpPr>
              <p:cNvPr id="1930" name="Line 54"/>
              <p:cNvSpPr/>
              <p:nvPr/>
            </p:nvSpPr>
            <p:spPr>
              <a:xfrm>
                <a:off x="8316720" y="2124360"/>
                <a:ext cx="17820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1" name="Line 55"/>
              <p:cNvSpPr/>
              <p:nvPr/>
            </p:nvSpPr>
            <p:spPr>
              <a:xfrm>
                <a:off x="8658720" y="200952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2" name="Line 56"/>
              <p:cNvSpPr/>
              <p:nvPr/>
            </p:nvSpPr>
            <p:spPr>
              <a:xfrm flipV="1">
                <a:off x="8480520" y="2009520"/>
                <a:ext cx="185040" cy="114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33" name="Rectangle 58"/>
          <p:cNvSpPr/>
          <p:nvPr/>
        </p:nvSpPr>
        <p:spPr>
          <a:xfrm>
            <a:off x="6326280" y="4492800"/>
            <a:ext cx="3809160" cy="21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4520" indent="-34452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Gill Sans MT"/>
                <a:ea typeface="ＭＳ Ｐゴシック"/>
              </a:rPr>
              <a:t> 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8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queue</a:t>
            </a: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: queueing delay</a:t>
            </a:r>
            <a:endParaRPr b="0" lang="en-IN" sz="2800" spc="-1" strike="noStrike">
              <a:latin typeface="Arial"/>
            </a:endParaRPr>
          </a:p>
          <a:p>
            <a:pPr marL="344520" indent="-3445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time waiting at output link for transmission </a:t>
            </a:r>
            <a:endParaRPr b="0" lang="en-IN" sz="2400" spc="-1" strike="noStrike">
              <a:latin typeface="Arial"/>
            </a:endParaRPr>
          </a:p>
          <a:p>
            <a:pPr marL="344520" indent="-34452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depends on congestion level of router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34" name="Rectangle 3"/>
          <p:cNvSpPr/>
          <p:nvPr/>
        </p:nvSpPr>
        <p:spPr>
          <a:xfrm>
            <a:off x="3639960" y="3630600"/>
            <a:ext cx="4942800" cy="553320"/>
          </a:xfrm>
          <a:prstGeom prst="rect">
            <a:avLst/>
          </a:prstGeom>
          <a:noFill/>
          <a:ln w="1905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nodal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proc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+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queue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+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trans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+ 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prop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935" name="Group 66"/>
          <p:cNvGrpSpPr/>
          <p:nvPr/>
        </p:nvGrpSpPr>
        <p:grpSpPr>
          <a:xfrm>
            <a:off x="3418560" y="1541520"/>
            <a:ext cx="778680" cy="678600"/>
            <a:chOff x="3418560" y="1541520"/>
            <a:chExt cx="778680" cy="678600"/>
          </a:xfrm>
        </p:grpSpPr>
        <p:pic>
          <p:nvPicPr>
            <p:cNvPr id="1936" name="Picture 67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3418560" y="1541520"/>
              <a:ext cx="778680" cy="67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37" name="Freeform 68"/>
            <p:cNvSpPr/>
            <p:nvPr/>
          </p:nvSpPr>
          <p:spPr>
            <a:xfrm flipH="1">
              <a:off x="3749400" y="1606680"/>
              <a:ext cx="378360" cy="3103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38" name="Group 69"/>
          <p:cNvGrpSpPr/>
          <p:nvPr/>
        </p:nvGrpSpPr>
        <p:grpSpPr>
          <a:xfrm>
            <a:off x="3693240" y="2523960"/>
            <a:ext cx="778680" cy="678600"/>
            <a:chOff x="3693240" y="2523960"/>
            <a:chExt cx="778680" cy="678600"/>
          </a:xfrm>
        </p:grpSpPr>
        <p:pic>
          <p:nvPicPr>
            <p:cNvPr id="1939" name="Picture 70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3693240" y="2523960"/>
              <a:ext cx="778680" cy="67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40" name="Freeform 71"/>
            <p:cNvSpPr/>
            <p:nvPr/>
          </p:nvSpPr>
          <p:spPr>
            <a:xfrm flipH="1">
              <a:off x="4024080" y="2589480"/>
              <a:ext cx="378360" cy="3103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41" name="PlaceHolder 4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1-</a:t>
            </a:r>
            <a:fld id="{6DA209B4-95AE-401B-B928-F59484BA9D0A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13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PlaceHolder 1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43" name="Rectangle 3"/>
          <p:cNvSpPr/>
          <p:nvPr/>
        </p:nvSpPr>
        <p:spPr>
          <a:xfrm>
            <a:off x="2151000" y="4459320"/>
            <a:ext cx="3809160" cy="207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4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trans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: transmission delay: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: packet length (bits) 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: link </a:t>
            </a: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bandwidth (bps)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</a:t>
            </a:r>
            <a:r>
              <a:rPr b="0" i="1" lang="en-US" sz="20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trans</a:t>
            </a:r>
            <a:r>
              <a:rPr b="0" i="1" lang="en-US" sz="20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= L/R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944" name="Rectangle 4"/>
          <p:cNvSpPr/>
          <p:nvPr/>
        </p:nvSpPr>
        <p:spPr>
          <a:xfrm>
            <a:off x="6242040" y="4449600"/>
            <a:ext cx="4152240" cy="21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4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prop</a:t>
            </a:r>
            <a:r>
              <a:rPr b="0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: propagation delay: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: length of physical link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: propagation speed in medium (~2x10</a:t>
            </a:r>
            <a:r>
              <a:rPr b="0" lang="en-US" sz="2000" spc="-1" strike="noStrike" baseline="30000">
                <a:solidFill>
                  <a:srgbClr val="000000"/>
                </a:solidFill>
                <a:latin typeface="Gill Sans MT"/>
                <a:ea typeface="ＭＳ Ｐゴシック"/>
              </a:rPr>
              <a:t>8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m/sec)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0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prop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= </a:t>
            </a: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/</a:t>
            </a: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1945" name="Group 122"/>
          <p:cNvGrpSpPr/>
          <p:nvPr/>
        </p:nvGrpSpPr>
        <p:grpSpPr>
          <a:xfrm>
            <a:off x="3769920" y="5461560"/>
            <a:ext cx="2548080" cy="978840"/>
            <a:chOff x="3769920" y="5461560"/>
            <a:chExt cx="2548080" cy="978840"/>
          </a:xfrm>
        </p:grpSpPr>
        <p:sp>
          <p:nvSpPr>
            <p:cNvPr id="1946" name="AutoShape 61"/>
            <p:cNvSpPr/>
            <p:nvPr/>
          </p:nvSpPr>
          <p:spPr>
            <a:xfrm rot="381600">
              <a:off x="3779640" y="5600520"/>
              <a:ext cx="2528280" cy="318240"/>
            </a:xfrm>
            <a:prstGeom prst="leftRightArrow">
              <a:avLst>
                <a:gd name="adj1" fmla="val 35324"/>
                <a:gd name="adj2" fmla="val 94994"/>
              </a:avLst>
            </a:prstGeom>
            <a:gradFill rotWithShape="0">
              <a:gsLst>
                <a:gs pos="0">
                  <a:srgbClr val="cc0000"/>
                </a:gs>
                <a:gs pos="50000">
                  <a:srgbClr val="ffffff"/>
                </a:gs>
                <a:gs pos="100000">
                  <a:srgbClr val="cc0000"/>
                </a:gs>
              </a:gsLst>
              <a:lin ang="378000"/>
            </a:gra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7" name="Text Box 62"/>
            <p:cNvSpPr/>
            <p:nvPr/>
          </p:nvSpPr>
          <p:spPr>
            <a:xfrm>
              <a:off x="3957480" y="5699160"/>
              <a:ext cx="2104200" cy="74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d</a:t>
              </a:r>
              <a:r>
                <a:rPr b="0" lang="en-US" sz="2000" spc="-1" strike="noStrike" baseline="-25000">
                  <a:solidFill>
                    <a:srgbClr val="cc0000"/>
                  </a:solidFill>
                  <a:latin typeface="Arial"/>
                  <a:ea typeface="ＭＳ Ｐゴシック"/>
                </a:rPr>
                <a:t>trans </a:t>
              </a:r>
              <a:r>
                <a:rPr b="0" lang="en-US" sz="20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and </a:t>
              </a:r>
              <a:r>
                <a:rPr b="0" i="1" lang="en-US" sz="20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d</a:t>
              </a:r>
              <a:r>
                <a:rPr b="0" lang="en-US" sz="2000" spc="-1" strike="noStrike" baseline="-25000">
                  <a:solidFill>
                    <a:srgbClr val="cc0000"/>
                  </a:solidFill>
                  <a:latin typeface="Arial"/>
                  <a:ea typeface="ＭＳ Ｐゴシック"/>
                </a:rPr>
                <a:t>prop</a:t>
              </a:r>
              <a:endParaRPr b="0" lang="en-IN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very </a:t>
              </a:r>
              <a:r>
                <a:rPr b="0" lang="en-US" sz="20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different</a:t>
              </a:r>
              <a:endParaRPr b="0" lang="en-IN" sz="2000" spc="-1" strike="noStrike">
                <a:latin typeface="Arial"/>
              </a:endParaRPr>
            </a:p>
          </p:txBody>
        </p:sp>
      </p:grpSp>
      <p:pic>
        <p:nvPicPr>
          <p:cNvPr id="1948" name="Picture 64" descr="underline_base"/>
          <p:cNvPicPr/>
          <p:nvPr/>
        </p:nvPicPr>
        <p:blipFill>
          <a:blip r:embed="rId1"/>
          <a:stretch/>
        </p:blipFill>
        <p:spPr>
          <a:xfrm>
            <a:off x="2023920" y="828720"/>
            <a:ext cx="6855840" cy="172440"/>
          </a:xfrm>
          <a:prstGeom prst="rect">
            <a:avLst/>
          </a:prstGeom>
          <a:ln w="0">
            <a:noFill/>
          </a:ln>
        </p:spPr>
      </p:pic>
      <p:sp>
        <p:nvSpPr>
          <p:cNvPr id="1949" name="Rectangle 2"/>
          <p:cNvSpPr/>
          <p:nvPr/>
        </p:nvSpPr>
        <p:spPr>
          <a:xfrm>
            <a:off x="1976400" y="200160"/>
            <a:ext cx="7771680" cy="81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ＭＳ Ｐゴシック"/>
              </a:rPr>
              <a:t>Four sources of packet delay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50" name="Oval 7"/>
          <p:cNvSpPr/>
          <p:nvPr/>
        </p:nvSpPr>
        <p:spPr>
          <a:xfrm>
            <a:off x="4875120" y="2219400"/>
            <a:ext cx="1197720" cy="36900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1" name="Rectangle 8"/>
          <p:cNvSpPr/>
          <p:nvPr/>
        </p:nvSpPr>
        <p:spPr>
          <a:xfrm>
            <a:off x="4875120" y="2151000"/>
            <a:ext cx="1197720" cy="26280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2" name="Oval 9"/>
          <p:cNvSpPr/>
          <p:nvPr/>
        </p:nvSpPr>
        <p:spPr>
          <a:xfrm>
            <a:off x="4884840" y="1922400"/>
            <a:ext cx="1197720" cy="42948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53" name="Group 10"/>
          <p:cNvGrpSpPr/>
          <p:nvPr/>
        </p:nvGrpSpPr>
        <p:grpSpPr>
          <a:xfrm>
            <a:off x="5230800" y="1952280"/>
            <a:ext cx="498240" cy="119520"/>
            <a:chOff x="5230800" y="1952280"/>
            <a:chExt cx="498240" cy="119520"/>
          </a:xfrm>
        </p:grpSpPr>
        <p:grpSp>
          <p:nvGrpSpPr>
            <p:cNvPr id="1954" name="Group 11"/>
            <p:cNvGrpSpPr/>
            <p:nvPr/>
          </p:nvGrpSpPr>
          <p:grpSpPr>
            <a:xfrm>
              <a:off x="5230800" y="1954080"/>
              <a:ext cx="498240" cy="117720"/>
              <a:chOff x="5230800" y="1954080"/>
              <a:chExt cx="498240" cy="117720"/>
            </a:xfrm>
          </p:grpSpPr>
          <p:sp>
            <p:nvSpPr>
              <p:cNvPr id="1955" name="Line 12"/>
              <p:cNvSpPr/>
              <p:nvPr/>
            </p:nvSpPr>
            <p:spPr>
              <a:xfrm flipV="1">
                <a:off x="5230800" y="1954080"/>
                <a:ext cx="17784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6" name="Line 13"/>
              <p:cNvSpPr/>
              <p:nvPr/>
            </p:nvSpPr>
            <p:spPr>
              <a:xfrm>
                <a:off x="5572440" y="207144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7" name="Line 14"/>
              <p:cNvSpPr/>
              <p:nvPr/>
            </p:nvSpPr>
            <p:spPr>
              <a:xfrm>
                <a:off x="5394240" y="1956600"/>
                <a:ext cx="185400" cy="114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58" name="Group 15"/>
            <p:cNvGrpSpPr/>
            <p:nvPr/>
          </p:nvGrpSpPr>
          <p:grpSpPr>
            <a:xfrm>
              <a:off x="5230800" y="1952280"/>
              <a:ext cx="498240" cy="117360"/>
              <a:chOff x="5230800" y="1952280"/>
              <a:chExt cx="498240" cy="117360"/>
            </a:xfrm>
          </p:grpSpPr>
          <p:sp>
            <p:nvSpPr>
              <p:cNvPr id="1959" name="Line 16"/>
              <p:cNvSpPr/>
              <p:nvPr/>
            </p:nvSpPr>
            <p:spPr>
              <a:xfrm>
                <a:off x="5230800" y="2067480"/>
                <a:ext cx="177840" cy="21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0" name="Line 17"/>
              <p:cNvSpPr/>
              <p:nvPr/>
            </p:nvSpPr>
            <p:spPr>
              <a:xfrm>
                <a:off x="5572440" y="195228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1" name="Line 18"/>
              <p:cNvSpPr/>
              <p:nvPr/>
            </p:nvSpPr>
            <p:spPr>
              <a:xfrm flipV="1">
                <a:off x="5394240" y="1952280"/>
                <a:ext cx="185400" cy="1152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62" name="Oval 19"/>
          <p:cNvSpPr/>
          <p:nvPr/>
        </p:nvSpPr>
        <p:spPr>
          <a:xfrm>
            <a:off x="7970760" y="2238480"/>
            <a:ext cx="1197720" cy="36900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3" name="Line 20"/>
          <p:cNvSpPr/>
          <p:nvPr/>
        </p:nvSpPr>
        <p:spPr>
          <a:xfrm>
            <a:off x="7980120" y="2217600"/>
            <a:ext cx="360" cy="2286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4" name="Rectangle 21"/>
          <p:cNvSpPr/>
          <p:nvPr/>
        </p:nvSpPr>
        <p:spPr>
          <a:xfrm>
            <a:off x="7980480" y="2179800"/>
            <a:ext cx="1197720" cy="26280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5" name="Oval 22"/>
          <p:cNvSpPr/>
          <p:nvPr/>
        </p:nvSpPr>
        <p:spPr>
          <a:xfrm>
            <a:off x="7989840" y="1951200"/>
            <a:ext cx="1197720" cy="42948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6" name="Line 26"/>
          <p:cNvSpPr/>
          <p:nvPr/>
        </p:nvSpPr>
        <p:spPr>
          <a:xfrm>
            <a:off x="6068880" y="2276280"/>
            <a:ext cx="1933560" cy="972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7" name="Rectangle 29"/>
          <p:cNvSpPr/>
          <p:nvPr/>
        </p:nvSpPr>
        <p:spPr>
          <a:xfrm>
            <a:off x="6988320" y="207648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8" name="Rectangle 30"/>
          <p:cNvSpPr/>
          <p:nvPr/>
        </p:nvSpPr>
        <p:spPr>
          <a:xfrm>
            <a:off x="5735520" y="214776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69" name="Rectangle 31"/>
          <p:cNvSpPr/>
          <p:nvPr/>
        </p:nvSpPr>
        <p:spPr>
          <a:xfrm>
            <a:off x="5897520" y="2147760"/>
            <a:ext cx="146880" cy="19944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0" name="Line 35"/>
          <p:cNvSpPr/>
          <p:nvPr/>
        </p:nvSpPr>
        <p:spPr>
          <a:xfrm>
            <a:off x="7759440" y="1876320"/>
            <a:ext cx="3668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1" name="Rectangle 38"/>
          <p:cNvSpPr/>
          <p:nvPr/>
        </p:nvSpPr>
        <p:spPr>
          <a:xfrm>
            <a:off x="6026040" y="208584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2" name="Text Box 39"/>
          <p:cNvSpPr/>
          <p:nvPr/>
        </p:nvSpPr>
        <p:spPr>
          <a:xfrm>
            <a:off x="6418440" y="1689120"/>
            <a:ext cx="138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propagation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3" name="Line 40"/>
          <p:cNvSpPr/>
          <p:nvPr/>
        </p:nvSpPr>
        <p:spPr>
          <a:xfrm flipH="1">
            <a:off x="6168960" y="1876320"/>
            <a:ext cx="31896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4" name="Text Box 43"/>
          <p:cNvSpPr/>
          <p:nvPr/>
        </p:nvSpPr>
        <p:spPr>
          <a:xfrm>
            <a:off x="4654080" y="2803680"/>
            <a:ext cx="1282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nodal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processing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5" name="Line 44"/>
          <p:cNvSpPr/>
          <p:nvPr/>
        </p:nvSpPr>
        <p:spPr>
          <a:xfrm flipH="1">
            <a:off x="4902120" y="2847960"/>
            <a:ext cx="833400" cy="3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6" name="Line 45"/>
          <p:cNvSpPr/>
          <p:nvPr/>
        </p:nvSpPr>
        <p:spPr>
          <a:xfrm flipH="1">
            <a:off x="5711760" y="2609640"/>
            <a:ext cx="385560" cy="3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7" name="Text Box 46"/>
          <p:cNvSpPr/>
          <p:nvPr/>
        </p:nvSpPr>
        <p:spPr>
          <a:xfrm>
            <a:off x="6122880" y="3060720"/>
            <a:ext cx="111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queueing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8" name="Line 47"/>
          <p:cNvSpPr/>
          <p:nvPr/>
        </p:nvSpPr>
        <p:spPr>
          <a:xfrm flipH="1" flipV="1">
            <a:off x="5873400" y="2609640"/>
            <a:ext cx="595440" cy="552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79" name="Group 48"/>
          <p:cNvGrpSpPr/>
          <p:nvPr/>
        </p:nvGrpSpPr>
        <p:grpSpPr>
          <a:xfrm>
            <a:off x="8316720" y="2009520"/>
            <a:ext cx="498600" cy="119520"/>
            <a:chOff x="8316720" y="2009520"/>
            <a:chExt cx="498600" cy="119520"/>
          </a:xfrm>
        </p:grpSpPr>
        <p:grpSp>
          <p:nvGrpSpPr>
            <p:cNvPr id="1980" name="Group 49"/>
            <p:cNvGrpSpPr/>
            <p:nvPr/>
          </p:nvGrpSpPr>
          <p:grpSpPr>
            <a:xfrm>
              <a:off x="8316720" y="2011320"/>
              <a:ext cx="498600" cy="117720"/>
              <a:chOff x="8316720" y="2011320"/>
              <a:chExt cx="498600" cy="117720"/>
            </a:xfrm>
          </p:grpSpPr>
          <p:sp>
            <p:nvSpPr>
              <p:cNvPr id="1981" name="Line 50"/>
              <p:cNvSpPr/>
              <p:nvPr/>
            </p:nvSpPr>
            <p:spPr>
              <a:xfrm flipV="1">
                <a:off x="8316720" y="2011320"/>
                <a:ext cx="17820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2" name="Line 51"/>
              <p:cNvSpPr/>
              <p:nvPr/>
            </p:nvSpPr>
            <p:spPr>
              <a:xfrm>
                <a:off x="8658720" y="212868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3" name="Line 52"/>
              <p:cNvSpPr/>
              <p:nvPr/>
            </p:nvSpPr>
            <p:spPr>
              <a:xfrm>
                <a:off x="8480520" y="2013840"/>
                <a:ext cx="185040" cy="114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84" name="Group 53"/>
            <p:cNvGrpSpPr/>
            <p:nvPr/>
          </p:nvGrpSpPr>
          <p:grpSpPr>
            <a:xfrm>
              <a:off x="8316720" y="2009520"/>
              <a:ext cx="498600" cy="117360"/>
              <a:chOff x="8316720" y="2009520"/>
              <a:chExt cx="498600" cy="117360"/>
            </a:xfrm>
          </p:grpSpPr>
          <p:sp>
            <p:nvSpPr>
              <p:cNvPr id="1985" name="Line 54"/>
              <p:cNvSpPr/>
              <p:nvPr/>
            </p:nvSpPr>
            <p:spPr>
              <a:xfrm>
                <a:off x="8316720" y="2124360"/>
                <a:ext cx="17820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6" name="Line 55"/>
              <p:cNvSpPr/>
              <p:nvPr/>
            </p:nvSpPr>
            <p:spPr>
              <a:xfrm>
                <a:off x="8658720" y="200952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7" name="Line 56"/>
              <p:cNvSpPr/>
              <p:nvPr/>
            </p:nvSpPr>
            <p:spPr>
              <a:xfrm flipV="1">
                <a:off x="8480520" y="2009520"/>
                <a:ext cx="185040" cy="114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988" name="Rectangle 3"/>
          <p:cNvSpPr/>
          <p:nvPr/>
        </p:nvSpPr>
        <p:spPr>
          <a:xfrm>
            <a:off x="3639960" y="3630600"/>
            <a:ext cx="4942800" cy="553320"/>
          </a:xfrm>
          <a:prstGeom prst="rect">
            <a:avLst/>
          </a:prstGeom>
          <a:noFill/>
          <a:ln w="1905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nodal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=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proc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+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queue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+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trans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+ 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d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prop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1-</a:t>
            </a:r>
            <a:fld id="{6279FD0B-36FB-4C05-8757-7F19977D364B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13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90" name="Line 24"/>
          <p:cNvSpPr/>
          <p:nvPr/>
        </p:nvSpPr>
        <p:spPr>
          <a:xfrm>
            <a:off x="4144680" y="1857240"/>
            <a:ext cx="741600" cy="3556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1" name="Line 25"/>
          <p:cNvSpPr/>
          <p:nvPr/>
        </p:nvSpPr>
        <p:spPr>
          <a:xfrm flipV="1">
            <a:off x="4449600" y="2396880"/>
            <a:ext cx="428760" cy="45108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2" name="Rectangle 32"/>
          <p:cNvSpPr/>
          <p:nvPr/>
        </p:nvSpPr>
        <p:spPr>
          <a:xfrm>
            <a:off x="4683240" y="204804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3" name="Line 33"/>
          <p:cNvSpPr/>
          <p:nvPr/>
        </p:nvSpPr>
        <p:spPr>
          <a:xfrm>
            <a:off x="4633560" y="1984320"/>
            <a:ext cx="2113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4" name="Text Box 36"/>
          <p:cNvSpPr/>
          <p:nvPr/>
        </p:nvSpPr>
        <p:spPr>
          <a:xfrm>
            <a:off x="3268440" y="1541520"/>
            <a:ext cx="38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6600"/>
                </a:solidFill>
                <a:latin typeface="Arial"/>
                <a:ea typeface="ＭＳ Ｐゴシック"/>
              </a:rPr>
              <a:t>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995" name="Text Box 37"/>
          <p:cNvSpPr/>
          <p:nvPr/>
        </p:nvSpPr>
        <p:spPr>
          <a:xfrm>
            <a:off x="3444840" y="2494080"/>
            <a:ext cx="38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B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996" name="Group 66"/>
          <p:cNvGrpSpPr/>
          <p:nvPr/>
        </p:nvGrpSpPr>
        <p:grpSpPr>
          <a:xfrm>
            <a:off x="3418560" y="1541520"/>
            <a:ext cx="778680" cy="678600"/>
            <a:chOff x="3418560" y="1541520"/>
            <a:chExt cx="778680" cy="678600"/>
          </a:xfrm>
        </p:grpSpPr>
        <p:pic>
          <p:nvPicPr>
            <p:cNvPr id="1997" name="Picture 67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3418560" y="1541520"/>
              <a:ext cx="778680" cy="67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98" name="Freeform 68"/>
            <p:cNvSpPr/>
            <p:nvPr/>
          </p:nvSpPr>
          <p:spPr>
            <a:xfrm flipH="1">
              <a:off x="3749400" y="1606680"/>
              <a:ext cx="378360" cy="3103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99" name="Group 69"/>
          <p:cNvGrpSpPr/>
          <p:nvPr/>
        </p:nvGrpSpPr>
        <p:grpSpPr>
          <a:xfrm>
            <a:off x="3693240" y="2523960"/>
            <a:ext cx="778680" cy="678600"/>
            <a:chOff x="3693240" y="2523960"/>
            <a:chExt cx="778680" cy="678600"/>
          </a:xfrm>
        </p:grpSpPr>
        <p:pic>
          <p:nvPicPr>
            <p:cNvPr id="2000" name="Picture 70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3693240" y="2523960"/>
              <a:ext cx="778680" cy="67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1" name="Freeform 71"/>
            <p:cNvSpPr/>
            <p:nvPr/>
          </p:nvSpPr>
          <p:spPr>
            <a:xfrm flipH="1">
              <a:off x="4024080" y="2589480"/>
              <a:ext cx="378360" cy="3103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02" name="Text Box 41"/>
          <p:cNvSpPr/>
          <p:nvPr/>
        </p:nvSpPr>
        <p:spPr>
          <a:xfrm>
            <a:off x="4514040" y="1249200"/>
            <a:ext cx="1460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transmission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3" name="Line 42"/>
          <p:cNvSpPr/>
          <p:nvPr/>
        </p:nvSpPr>
        <p:spPr>
          <a:xfrm>
            <a:off x="5562360" y="1517400"/>
            <a:ext cx="528840" cy="533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5" dur="5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2005" name="Picture 37" descr="underline_base"/>
          <p:cNvPicPr/>
          <p:nvPr/>
        </p:nvPicPr>
        <p:blipFill>
          <a:blip r:embed="rId1"/>
          <a:stretch/>
        </p:blipFill>
        <p:spPr>
          <a:xfrm>
            <a:off x="1989000" y="811080"/>
            <a:ext cx="4112640" cy="172440"/>
          </a:xfrm>
          <a:prstGeom prst="rect">
            <a:avLst/>
          </a:prstGeom>
          <a:ln w="0">
            <a:noFill/>
          </a:ln>
        </p:spPr>
      </p:pic>
      <p:sp>
        <p:nvSpPr>
          <p:cNvPr id="2006" name="PlaceHolder 2"/>
          <p:cNvSpPr>
            <a:spLocks noGrp="1"/>
          </p:cNvSpPr>
          <p:nvPr>
            <p:ph type="title"/>
          </p:nvPr>
        </p:nvSpPr>
        <p:spPr>
          <a:xfrm>
            <a:off x="1889280" y="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Caravan analogy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07" name="PlaceHolder 3"/>
          <p:cNvSpPr>
            <a:spLocks noGrp="1"/>
          </p:cNvSpPr>
          <p:nvPr>
            <p:ph/>
          </p:nvPr>
        </p:nvSpPr>
        <p:spPr>
          <a:xfrm>
            <a:off x="2065320" y="2927520"/>
            <a:ext cx="4215600" cy="331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ff"/>
              </a:buClr>
              <a:buSzPct val="7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cars “propagate” at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100 km/hr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ff"/>
              </a:buClr>
              <a:buSzPct val="7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toll booth takes 12 sec to service car (bit transmission time)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ff"/>
              </a:buClr>
              <a:buSzPct val="7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car~bit; caravan ~ packet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ff"/>
              </a:buClr>
              <a:buSzPct val="75000"/>
              <a:buFont typeface="Arial"/>
              <a:buChar char="•"/>
            </a:pPr>
            <a:r>
              <a:rPr b="0" i="1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Q:</a:t>
            </a:r>
            <a:r>
              <a:rPr b="0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 How long until caravan is lined up before 2nd toll booth?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2008" name="PlaceHolder 4"/>
          <p:cNvSpPr>
            <a:spLocks noGrp="1"/>
          </p:cNvSpPr>
          <p:nvPr>
            <p:ph/>
          </p:nvPr>
        </p:nvSpPr>
        <p:spPr>
          <a:xfrm>
            <a:off x="6120000" y="2693160"/>
            <a:ext cx="5667840" cy="342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time to “push” entire caravan through toll booth onto highway = 12*10 = 120 sec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After 120 secs, last car will be put on road, but just after 10 seconds, first car on road and has started its journey to booth 2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time for last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009" name="Group 42"/>
          <p:cNvGrpSpPr/>
          <p:nvPr/>
        </p:nvGrpSpPr>
        <p:grpSpPr>
          <a:xfrm>
            <a:off x="1931040" y="1195560"/>
            <a:ext cx="8043120" cy="1478880"/>
            <a:chOff x="1931040" y="1195560"/>
            <a:chExt cx="8043120" cy="1478880"/>
          </a:xfrm>
        </p:grpSpPr>
        <p:grpSp>
          <p:nvGrpSpPr>
            <p:cNvPr id="2010" name="Group 43"/>
            <p:cNvGrpSpPr/>
            <p:nvPr/>
          </p:nvGrpSpPr>
          <p:grpSpPr>
            <a:xfrm>
              <a:off x="7280280" y="1284120"/>
              <a:ext cx="817920" cy="1390320"/>
              <a:chOff x="7280280" y="1284120"/>
              <a:chExt cx="817920" cy="1390320"/>
            </a:xfrm>
          </p:grpSpPr>
          <p:sp>
            <p:nvSpPr>
              <p:cNvPr id="2011" name="Rectangle 44"/>
              <p:cNvSpPr/>
              <p:nvPr/>
            </p:nvSpPr>
            <p:spPr>
              <a:xfrm>
                <a:off x="7615080" y="1284120"/>
                <a:ext cx="73800" cy="6706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2" name="Text Box 45"/>
              <p:cNvSpPr/>
              <p:nvPr/>
            </p:nvSpPr>
            <p:spPr>
              <a:xfrm>
                <a:off x="7280280" y="1974960"/>
                <a:ext cx="817920" cy="6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toll </a:t>
                </a:r>
                <a:endParaRPr b="0" lang="en-IN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booth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2013" name="Group 46"/>
            <p:cNvGrpSpPr/>
            <p:nvPr/>
          </p:nvGrpSpPr>
          <p:grpSpPr>
            <a:xfrm>
              <a:off x="4427640" y="1284120"/>
              <a:ext cx="817920" cy="1390320"/>
              <a:chOff x="4427640" y="1284120"/>
              <a:chExt cx="817920" cy="1390320"/>
            </a:xfrm>
          </p:grpSpPr>
          <p:sp>
            <p:nvSpPr>
              <p:cNvPr id="2014" name="Rectangle 47"/>
              <p:cNvSpPr/>
              <p:nvPr/>
            </p:nvSpPr>
            <p:spPr>
              <a:xfrm>
                <a:off x="4762440" y="1284120"/>
                <a:ext cx="73800" cy="6706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5" name="Text Box 48"/>
              <p:cNvSpPr/>
              <p:nvPr/>
            </p:nvSpPr>
            <p:spPr>
              <a:xfrm>
                <a:off x="4427640" y="1974960"/>
                <a:ext cx="817920" cy="6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toll </a:t>
                </a:r>
                <a:endParaRPr b="0" lang="en-IN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booth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sp>
          <p:nvSpPr>
            <p:cNvPr id="2016" name="AutoShape 49"/>
            <p:cNvSpPr/>
            <p:nvPr/>
          </p:nvSpPr>
          <p:spPr>
            <a:xfrm rot="16200000">
              <a:off x="3274920" y="532800"/>
              <a:ext cx="78480" cy="2766240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7" name="Text Box 50"/>
            <p:cNvSpPr/>
            <p:nvPr/>
          </p:nvSpPr>
          <p:spPr>
            <a:xfrm>
              <a:off x="2820600" y="1852560"/>
              <a:ext cx="108792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ten-car 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caravan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018" name="Line 51"/>
            <p:cNvSpPr/>
            <p:nvPr/>
          </p:nvSpPr>
          <p:spPr>
            <a:xfrm flipH="1">
              <a:off x="5002200" y="1593720"/>
              <a:ext cx="6588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9" name="Text Box 52"/>
            <p:cNvSpPr/>
            <p:nvPr/>
          </p:nvSpPr>
          <p:spPr>
            <a:xfrm>
              <a:off x="5661000" y="1393920"/>
              <a:ext cx="10789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100 km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020" name="Line 53"/>
            <p:cNvSpPr/>
            <p:nvPr/>
          </p:nvSpPr>
          <p:spPr>
            <a:xfrm flipH="1" flipV="1">
              <a:off x="7994520" y="1591920"/>
              <a:ext cx="622080" cy="1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1" name="Text Box 54"/>
            <p:cNvSpPr/>
            <p:nvPr/>
          </p:nvSpPr>
          <p:spPr>
            <a:xfrm>
              <a:off x="8616960" y="1393920"/>
              <a:ext cx="10789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100 km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022" name="Line 55"/>
            <p:cNvSpPr/>
            <p:nvPr/>
          </p:nvSpPr>
          <p:spPr>
            <a:xfrm>
              <a:off x="9696240" y="1593720"/>
              <a:ext cx="27792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3" name="Oval 56"/>
            <p:cNvSpPr/>
            <p:nvPr/>
          </p:nvSpPr>
          <p:spPr>
            <a:xfrm>
              <a:off x="2746440" y="1593720"/>
              <a:ext cx="73800" cy="738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4" name="Oval 57"/>
            <p:cNvSpPr/>
            <p:nvPr/>
          </p:nvSpPr>
          <p:spPr>
            <a:xfrm>
              <a:off x="2898720" y="1593720"/>
              <a:ext cx="73800" cy="738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5" name="Oval 58"/>
            <p:cNvSpPr/>
            <p:nvPr/>
          </p:nvSpPr>
          <p:spPr>
            <a:xfrm>
              <a:off x="3122640" y="1593720"/>
              <a:ext cx="73800" cy="738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26" name="Picture 59" descr="MCj03985170000[1]"/>
            <p:cNvPicPr/>
            <p:nvPr/>
          </p:nvPicPr>
          <p:blipFill>
            <a:blip r:embed="rId2"/>
            <a:stretch/>
          </p:blipFill>
          <p:spPr>
            <a:xfrm flipH="1">
              <a:off x="3231360" y="1504800"/>
              <a:ext cx="748440" cy="218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27" name="Picture 60" descr="MCj03985170000[1]"/>
            <p:cNvPicPr/>
            <p:nvPr/>
          </p:nvPicPr>
          <p:blipFill>
            <a:blip r:embed="rId3"/>
            <a:stretch/>
          </p:blipFill>
          <p:spPr>
            <a:xfrm flipH="1">
              <a:off x="1964520" y="1500120"/>
              <a:ext cx="748440" cy="218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28" name="Group 61"/>
            <p:cNvGrpSpPr/>
            <p:nvPr/>
          </p:nvGrpSpPr>
          <p:grpSpPr>
            <a:xfrm>
              <a:off x="4549680" y="1195560"/>
              <a:ext cx="457920" cy="777240"/>
              <a:chOff x="4549680" y="1195560"/>
              <a:chExt cx="457920" cy="777240"/>
            </a:xfrm>
          </p:grpSpPr>
          <p:pic>
            <p:nvPicPr>
              <p:cNvPr id="2029" name="Picture 62" descr=""/>
              <p:cNvPicPr/>
              <p:nvPr/>
            </p:nvPicPr>
            <p:blipFill>
              <a:blip r:embed="rId4"/>
              <a:stretch/>
            </p:blipFill>
            <p:spPr>
              <a:xfrm>
                <a:off x="4553280" y="1195560"/>
                <a:ext cx="454320" cy="777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30" name="Rectangle 63"/>
              <p:cNvSpPr/>
              <p:nvPr/>
            </p:nvSpPr>
            <p:spPr>
              <a:xfrm>
                <a:off x="4549680" y="1569240"/>
                <a:ext cx="164160" cy="10044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031" name="Picture 64" descr="MCj03985170000[1]"/>
            <p:cNvPicPr/>
            <p:nvPr/>
          </p:nvPicPr>
          <p:blipFill>
            <a:blip r:embed="rId5"/>
            <a:stretch/>
          </p:blipFill>
          <p:spPr>
            <a:xfrm flipH="1">
              <a:off x="3994920" y="1525680"/>
              <a:ext cx="748440" cy="218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32" name="Group 65"/>
            <p:cNvGrpSpPr/>
            <p:nvPr/>
          </p:nvGrpSpPr>
          <p:grpSpPr>
            <a:xfrm>
              <a:off x="7472520" y="1224000"/>
              <a:ext cx="457920" cy="777240"/>
              <a:chOff x="7472520" y="1224000"/>
              <a:chExt cx="457920" cy="777240"/>
            </a:xfrm>
          </p:grpSpPr>
          <p:pic>
            <p:nvPicPr>
              <p:cNvPr id="2033" name="Picture 66" descr=""/>
              <p:cNvPicPr/>
              <p:nvPr/>
            </p:nvPicPr>
            <p:blipFill>
              <a:blip r:embed="rId6"/>
              <a:stretch/>
            </p:blipFill>
            <p:spPr>
              <a:xfrm>
                <a:off x="7476120" y="1224000"/>
                <a:ext cx="454320" cy="777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34" name="Rectangle 67"/>
              <p:cNvSpPr/>
              <p:nvPr/>
            </p:nvSpPr>
            <p:spPr>
              <a:xfrm>
                <a:off x="7472520" y="1598040"/>
                <a:ext cx="164160" cy="10044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35" name="Line 68"/>
            <p:cNvSpPr/>
            <p:nvPr/>
          </p:nvSpPr>
          <p:spPr>
            <a:xfrm>
              <a:off x="6740280" y="1593720"/>
              <a:ext cx="86688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36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F304CC29-7FAB-45D7-9C18-EF702E81F858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15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nodeType="clickEffect" fill="hold">
                      <p:stCondLst>
                        <p:cond delay="indefinite"/>
                      </p:stCondLst>
                      <p:childTnLst>
                        <p:par>
                          <p:cTn id="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2" dur="500"/>
                                        <p:tgtEl>
                                          <p:spTgt spid="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nodeType="clickEffect" fill="hold">
                      <p:stCondLst>
                        <p:cond delay="indefinite"/>
                      </p:stCondLst>
                      <p:childTnLst>
                        <p:par>
                          <p:cTn id="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7" dur="500"/>
                                        <p:tgtEl>
                                          <p:spTgt spid="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nodeType="clickEffect" fill="hold">
                      <p:stCondLst>
                        <p:cond delay="indefinite"/>
                      </p:stCondLst>
                      <p:childTnLst>
                        <p:par>
                          <p:cTn id="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2" dur="500"/>
                                        <p:tgtEl>
                                          <p:spTgt spid="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PlaceHolder 1"/>
          <p:cNvSpPr>
            <a:spLocks noGrp="1"/>
          </p:cNvSpPr>
          <p:nvPr>
            <p:ph type="ftr" idx="2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2038" name="Picture 36" descr="underline_base"/>
          <p:cNvPicPr/>
          <p:nvPr/>
        </p:nvPicPr>
        <p:blipFill>
          <a:blip r:embed="rId1"/>
          <a:stretch/>
        </p:blipFill>
        <p:spPr>
          <a:xfrm>
            <a:off x="2052720" y="803160"/>
            <a:ext cx="5484240" cy="172440"/>
          </a:xfrm>
          <a:prstGeom prst="rect">
            <a:avLst/>
          </a:prstGeom>
          <a:ln w="0">
            <a:noFill/>
          </a:ln>
        </p:spPr>
      </p:pic>
      <p:sp>
        <p:nvSpPr>
          <p:cNvPr id="2039" name="PlaceHolder 2"/>
          <p:cNvSpPr>
            <a:spLocks noGrp="1"/>
          </p:cNvSpPr>
          <p:nvPr>
            <p:ph type="title"/>
          </p:nvPr>
        </p:nvSpPr>
        <p:spPr>
          <a:xfrm>
            <a:off x="1889280" y="141120"/>
            <a:ext cx="7771680" cy="84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Caravan analogy (more)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40" name="PlaceHolder 3"/>
          <p:cNvSpPr>
            <a:spLocks noGrp="1"/>
          </p:cNvSpPr>
          <p:nvPr>
            <p:ph/>
          </p:nvPr>
        </p:nvSpPr>
        <p:spPr>
          <a:xfrm>
            <a:off x="2016000" y="2862360"/>
            <a:ext cx="8322480" cy="331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suppose cars now “propagate” at 1000 km/hr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suppose toll booth now takes one min to service a car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cc0000"/>
              </a:buClr>
              <a:buSzPct val="75000"/>
              <a:buFont typeface="Arial"/>
              <a:buChar char="•"/>
            </a:pPr>
            <a:r>
              <a:rPr b="0" i="1" lang="en-US" sz="2400" spc="-1" strike="noStrike" u="sng">
                <a:solidFill>
                  <a:srgbClr val="cc0000"/>
                </a:solidFill>
                <a:uFillTx/>
                <a:latin typeface="Calibri"/>
                <a:ea typeface="ＭＳ Ｐゴシック"/>
              </a:rPr>
              <a:t>Q:</a:t>
            </a:r>
            <a:r>
              <a:rPr b="0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 Will cars arrive to 2nd booth before all cars serviced at first booth?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2041" name="PlaceHolder 4"/>
          <p:cNvSpPr>
            <a:spLocks noGrp="1"/>
          </p:cNvSpPr>
          <p:nvPr>
            <p:ph/>
          </p:nvPr>
        </p:nvSpPr>
        <p:spPr>
          <a:xfrm>
            <a:off x="2450520" y="4970520"/>
            <a:ext cx="7989120" cy="175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cc0000"/>
              </a:buClr>
              <a:buFont typeface="Wingdings" charset="2"/>
              <a:buChar char=""/>
            </a:pPr>
            <a:r>
              <a:rPr b="0" i="1" lang="en-US" sz="2400" spc="-1" strike="noStrike" u="sng">
                <a:solidFill>
                  <a:srgbClr val="cc0000"/>
                </a:solidFill>
                <a:uFillTx/>
                <a:latin typeface="Calibri"/>
                <a:ea typeface="ＭＳ Ｐゴシック"/>
              </a:rPr>
              <a:t>A: Yes!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after 7 min, 1st car arrives at second booth; three cars still at 1st booth.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cc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How? = 10/1000*60+1=7 mins, first car at second booth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042" name="Group 49"/>
          <p:cNvGrpSpPr/>
          <p:nvPr/>
        </p:nvGrpSpPr>
        <p:grpSpPr>
          <a:xfrm>
            <a:off x="2208960" y="1150920"/>
            <a:ext cx="8042760" cy="1478880"/>
            <a:chOff x="2208960" y="1150920"/>
            <a:chExt cx="8042760" cy="1478880"/>
          </a:xfrm>
        </p:grpSpPr>
        <p:grpSp>
          <p:nvGrpSpPr>
            <p:cNvPr id="2043" name="Group 5"/>
            <p:cNvGrpSpPr/>
            <p:nvPr/>
          </p:nvGrpSpPr>
          <p:grpSpPr>
            <a:xfrm>
              <a:off x="7558200" y="1239840"/>
              <a:ext cx="817920" cy="1389960"/>
              <a:chOff x="7558200" y="1239840"/>
              <a:chExt cx="817920" cy="1389960"/>
            </a:xfrm>
          </p:grpSpPr>
          <p:sp>
            <p:nvSpPr>
              <p:cNvPr id="2044" name="Rectangle 6"/>
              <p:cNvSpPr/>
              <p:nvPr/>
            </p:nvSpPr>
            <p:spPr>
              <a:xfrm>
                <a:off x="7893000" y="1239840"/>
                <a:ext cx="73800" cy="6706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5" name="Text Box 7"/>
              <p:cNvSpPr/>
              <p:nvPr/>
            </p:nvSpPr>
            <p:spPr>
              <a:xfrm>
                <a:off x="7558200" y="1930320"/>
                <a:ext cx="817920" cy="6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toll </a:t>
                </a:r>
                <a:endParaRPr b="0" lang="en-IN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booth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grpSp>
          <p:nvGrpSpPr>
            <p:cNvPr id="2046" name="Group 8"/>
            <p:cNvGrpSpPr/>
            <p:nvPr/>
          </p:nvGrpSpPr>
          <p:grpSpPr>
            <a:xfrm>
              <a:off x="4705200" y="1239840"/>
              <a:ext cx="817920" cy="1389960"/>
              <a:chOff x="4705200" y="1239840"/>
              <a:chExt cx="817920" cy="1389960"/>
            </a:xfrm>
          </p:grpSpPr>
          <p:sp>
            <p:nvSpPr>
              <p:cNvPr id="2047" name="Rectangle 9"/>
              <p:cNvSpPr/>
              <p:nvPr/>
            </p:nvSpPr>
            <p:spPr>
              <a:xfrm>
                <a:off x="5040360" y="1239840"/>
                <a:ext cx="73800" cy="6706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8" name="Text Box 10"/>
              <p:cNvSpPr/>
              <p:nvPr/>
            </p:nvSpPr>
            <p:spPr>
              <a:xfrm>
                <a:off x="4705200" y="1930320"/>
                <a:ext cx="817920" cy="69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toll </a:t>
                </a:r>
                <a:endParaRPr b="0" lang="en-IN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booth</a:t>
                </a:r>
                <a:endParaRPr b="0" lang="en-IN" sz="2000" spc="-1" strike="noStrike">
                  <a:latin typeface="Arial"/>
                </a:endParaRPr>
              </a:p>
            </p:txBody>
          </p:sp>
        </p:grpSp>
        <p:sp>
          <p:nvSpPr>
            <p:cNvPr id="2049" name="AutoShape 29"/>
            <p:cNvSpPr/>
            <p:nvPr/>
          </p:nvSpPr>
          <p:spPr>
            <a:xfrm rot="16200000">
              <a:off x="3552840" y="488160"/>
              <a:ext cx="78480" cy="2766240"/>
            </a:xfrm>
            <a:prstGeom prst="leftBrace">
              <a:avLst>
                <a:gd name="adj1" fmla="val 2905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0" name="Text Box 30"/>
            <p:cNvSpPr/>
            <p:nvPr/>
          </p:nvSpPr>
          <p:spPr>
            <a:xfrm>
              <a:off x="3098520" y="1808280"/>
              <a:ext cx="108792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ten-car 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caravan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051" name="Line 31"/>
            <p:cNvSpPr/>
            <p:nvPr/>
          </p:nvSpPr>
          <p:spPr>
            <a:xfrm flipH="1">
              <a:off x="5279760" y="1549080"/>
              <a:ext cx="6588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2" name="Text Box 33"/>
            <p:cNvSpPr/>
            <p:nvPr/>
          </p:nvSpPr>
          <p:spPr>
            <a:xfrm>
              <a:off x="5938920" y="1349280"/>
              <a:ext cx="10789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100 km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053" name="Line 34"/>
            <p:cNvSpPr/>
            <p:nvPr/>
          </p:nvSpPr>
          <p:spPr>
            <a:xfrm flipH="1" flipV="1">
              <a:off x="8272440" y="1547640"/>
              <a:ext cx="622080" cy="1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4" name="Text Box 35"/>
            <p:cNvSpPr/>
            <p:nvPr/>
          </p:nvSpPr>
          <p:spPr>
            <a:xfrm>
              <a:off x="8894880" y="1349280"/>
              <a:ext cx="10789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100 km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055" name="Line 36"/>
            <p:cNvSpPr/>
            <p:nvPr/>
          </p:nvSpPr>
          <p:spPr>
            <a:xfrm>
              <a:off x="9974160" y="1549080"/>
              <a:ext cx="27756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6" name="Oval 37"/>
            <p:cNvSpPr/>
            <p:nvPr/>
          </p:nvSpPr>
          <p:spPr>
            <a:xfrm>
              <a:off x="3024360" y="1549440"/>
              <a:ext cx="73800" cy="738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7" name="Oval 38"/>
            <p:cNvSpPr/>
            <p:nvPr/>
          </p:nvSpPr>
          <p:spPr>
            <a:xfrm>
              <a:off x="3176640" y="1549440"/>
              <a:ext cx="73800" cy="738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8" name="Oval 39"/>
            <p:cNvSpPr/>
            <p:nvPr/>
          </p:nvSpPr>
          <p:spPr>
            <a:xfrm>
              <a:off x="3400560" y="1549440"/>
              <a:ext cx="73800" cy="7380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59" name="Picture 41" descr="MCj03985170000[1]"/>
            <p:cNvPicPr/>
            <p:nvPr/>
          </p:nvPicPr>
          <p:blipFill>
            <a:blip r:embed="rId2"/>
            <a:stretch/>
          </p:blipFill>
          <p:spPr>
            <a:xfrm flipH="1">
              <a:off x="3509280" y="1460520"/>
              <a:ext cx="748440" cy="218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60" name="Picture 42" descr="MCj03985170000[1]"/>
            <p:cNvPicPr/>
            <p:nvPr/>
          </p:nvPicPr>
          <p:blipFill>
            <a:blip r:embed="rId3"/>
            <a:stretch/>
          </p:blipFill>
          <p:spPr>
            <a:xfrm flipH="1">
              <a:off x="2242440" y="1455840"/>
              <a:ext cx="748440" cy="218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61" name="Group 45"/>
            <p:cNvGrpSpPr/>
            <p:nvPr/>
          </p:nvGrpSpPr>
          <p:grpSpPr>
            <a:xfrm>
              <a:off x="4827600" y="1150920"/>
              <a:ext cx="457920" cy="777240"/>
              <a:chOff x="4827600" y="1150920"/>
              <a:chExt cx="457920" cy="777240"/>
            </a:xfrm>
          </p:grpSpPr>
          <p:pic>
            <p:nvPicPr>
              <p:cNvPr id="2062" name="Picture 43" descr=""/>
              <p:cNvPicPr/>
              <p:nvPr/>
            </p:nvPicPr>
            <p:blipFill>
              <a:blip r:embed="rId4"/>
              <a:stretch/>
            </p:blipFill>
            <p:spPr>
              <a:xfrm>
                <a:off x="4831200" y="1150920"/>
                <a:ext cx="454320" cy="777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63" name="Rectangle 44"/>
              <p:cNvSpPr/>
              <p:nvPr/>
            </p:nvSpPr>
            <p:spPr>
              <a:xfrm>
                <a:off x="4827600" y="1524960"/>
                <a:ext cx="164160" cy="10044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064" name="Picture 40" descr="MCj03985170000[1]"/>
            <p:cNvPicPr/>
            <p:nvPr/>
          </p:nvPicPr>
          <p:blipFill>
            <a:blip r:embed="rId5"/>
            <a:stretch/>
          </p:blipFill>
          <p:spPr>
            <a:xfrm flipH="1">
              <a:off x="4272840" y="1481040"/>
              <a:ext cx="748440" cy="2185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065" name="Group 46"/>
            <p:cNvGrpSpPr/>
            <p:nvPr/>
          </p:nvGrpSpPr>
          <p:grpSpPr>
            <a:xfrm>
              <a:off x="7750080" y="1179360"/>
              <a:ext cx="457920" cy="777240"/>
              <a:chOff x="7750080" y="1179360"/>
              <a:chExt cx="457920" cy="777240"/>
            </a:xfrm>
          </p:grpSpPr>
          <p:pic>
            <p:nvPicPr>
              <p:cNvPr id="2066" name="Picture 47" descr=""/>
              <p:cNvPicPr/>
              <p:nvPr/>
            </p:nvPicPr>
            <p:blipFill>
              <a:blip r:embed="rId6"/>
              <a:stretch/>
            </p:blipFill>
            <p:spPr>
              <a:xfrm>
                <a:off x="7753680" y="1179360"/>
                <a:ext cx="454320" cy="777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067" name="Rectangle 48"/>
              <p:cNvSpPr/>
              <p:nvPr/>
            </p:nvSpPr>
            <p:spPr>
              <a:xfrm>
                <a:off x="7750080" y="1553400"/>
                <a:ext cx="164160" cy="10044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68" name="Line 32"/>
            <p:cNvSpPr/>
            <p:nvPr/>
          </p:nvSpPr>
          <p:spPr>
            <a:xfrm>
              <a:off x="7018200" y="1549080"/>
              <a:ext cx="86688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69" name="PlaceHolder 5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F1E300C5-BA24-4996-AEFB-5BFDF034750A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15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PlaceHolder 1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2071" name="Picture 99" descr="underline_base"/>
          <p:cNvPicPr/>
          <p:nvPr/>
        </p:nvPicPr>
        <p:blipFill>
          <a:blip r:embed="rId1"/>
          <a:stretch/>
        </p:blipFill>
        <p:spPr>
          <a:xfrm>
            <a:off x="2060640" y="896760"/>
            <a:ext cx="6855840" cy="172440"/>
          </a:xfrm>
          <a:prstGeom prst="rect">
            <a:avLst/>
          </a:prstGeom>
          <a:ln w="0">
            <a:noFill/>
          </a:ln>
        </p:spPr>
      </p:pic>
      <p:sp>
        <p:nvSpPr>
          <p:cNvPr id="2072" name="PlaceHolder 2"/>
          <p:cNvSpPr>
            <a:spLocks noGrp="1"/>
          </p:cNvSpPr>
          <p:nvPr>
            <p:ph type="title"/>
          </p:nvPr>
        </p:nvSpPr>
        <p:spPr>
          <a:xfrm>
            <a:off x="1767960" y="-6264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“</a:t>
            </a:r>
            <a:r>
              <a:rPr b="0" lang="en-US" sz="40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Real” Internet delays and routes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073" name="PlaceHolder 3"/>
          <p:cNvSpPr>
            <a:spLocks noGrp="1"/>
          </p:cNvSpPr>
          <p:nvPr>
            <p:ph/>
          </p:nvPr>
        </p:nvSpPr>
        <p:spPr>
          <a:xfrm>
            <a:off x="2023920" y="1270080"/>
            <a:ext cx="7771680" cy="309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what do “real” Internet delay &amp; loss look like? 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SzPct val="75000"/>
              <a:buFont typeface="Arial"/>
              <a:buChar char="•"/>
            </a:pPr>
            <a:r>
              <a:rPr b="0" lang="en-US" sz="2800" spc="-1" strike="noStrike">
                <a:solidFill>
                  <a:srgbClr val="ff0000"/>
                </a:solidFill>
                <a:latin typeface="Courier New"/>
                <a:ea typeface="ＭＳ Ｐゴシック"/>
              </a:rPr>
              <a:t>traceroute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program: provides delay measurement from source to router along end-end Internet path towards destination.  For all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i: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sends three packets that will reach router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 on path towards destination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router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 will return packets to sender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sender times interval between transmission and reply.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74" name="Line 38"/>
          <p:cNvSpPr/>
          <p:nvPr/>
        </p:nvSpPr>
        <p:spPr>
          <a:xfrm>
            <a:off x="2809800" y="5319360"/>
            <a:ext cx="288720" cy="2653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5" name="Line 105"/>
          <p:cNvSpPr/>
          <p:nvPr/>
        </p:nvSpPr>
        <p:spPr>
          <a:xfrm flipV="1">
            <a:off x="3603600" y="5370480"/>
            <a:ext cx="458640" cy="2077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6" name="Line 106"/>
          <p:cNvSpPr/>
          <p:nvPr/>
        </p:nvSpPr>
        <p:spPr>
          <a:xfrm>
            <a:off x="4538520" y="5354280"/>
            <a:ext cx="485640" cy="2080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7" name="Line 108"/>
          <p:cNvSpPr/>
          <p:nvPr/>
        </p:nvSpPr>
        <p:spPr>
          <a:xfrm flipH="1">
            <a:off x="4300200" y="5086080"/>
            <a:ext cx="349560" cy="1526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8" name="Line 113"/>
          <p:cNvSpPr/>
          <p:nvPr/>
        </p:nvSpPr>
        <p:spPr>
          <a:xfrm flipH="1">
            <a:off x="5514840" y="5414760"/>
            <a:ext cx="620640" cy="144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9" name="Line 260"/>
          <p:cNvSpPr/>
          <p:nvPr/>
        </p:nvSpPr>
        <p:spPr>
          <a:xfrm>
            <a:off x="6634080" y="5379840"/>
            <a:ext cx="485640" cy="2080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0" name="Line 261"/>
          <p:cNvSpPr/>
          <p:nvPr/>
        </p:nvSpPr>
        <p:spPr>
          <a:xfrm flipH="1">
            <a:off x="7572240" y="5325840"/>
            <a:ext cx="557280" cy="277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1" name="Line 291"/>
          <p:cNvSpPr/>
          <p:nvPr/>
        </p:nvSpPr>
        <p:spPr>
          <a:xfrm>
            <a:off x="4268520" y="5486400"/>
            <a:ext cx="228600" cy="3110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2" name="Line 292"/>
          <p:cNvSpPr/>
          <p:nvPr/>
        </p:nvSpPr>
        <p:spPr>
          <a:xfrm>
            <a:off x="6192720" y="5073480"/>
            <a:ext cx="228600" cy="3110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3" name="Line 294"/>
          <p:cNvSpPr/>
          <p:nvPr/>
        </p:nvSpPr>
        <p:spPr>
          <a:xfrm flipH="1">
            <a:off x="4910040" y="5676840"/>
            <a:ext cx="349200" cy="1522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4" name="Line 295"/>
          <p:cNvSpPr/>
          <p:nvPr/>
        </p:nvSpPr>
        <p:spPr>
          <a:xfrm>
            <a:off x="5265720" y="5181480"/>
            <a:ext cx="6120" cy="2602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5" name="Text Box 300"/>
          <p:cNvSpPr/>
          <p:nvPr/>
        </p:nvSpPr>
        <p:spPr>
          <a:xfrm>
            <a:off x="2913480" y="5038560"/>
            <a:ext cx="1067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3 probes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86" name="Text Box 302"/>
          <p:cNvSpPr/>
          <p:nvPr/>
        </p:nvSpPr>
        <p:spPr>
          <a:xfrm>
            <a:off x="3528000" y="5599080"/>
            <a:ext cx="1067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3 probes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87" name="Text Box 304"/>
          <p:cNvSpPr/>
          <p:nvPr/>
        </p:nvSpPr>
        <p:spPr>
          <a:xfrm>
            <a:off x="4551840" y="5013360"/>
            <a:ext cx="1067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ＭＳ Ｐゴシック"/>
              </a:rPr>
              <a:t>3 probes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088" name="Group 100"/>
          <p:cNvGrpSpPr/>
          <p:nvPr/>
        </p:nvGrpSpPr>
        <p:grpSpPr>
          <a:xfrm>
            <a:off x="2042280" y="4975200"/>
            <a:ext cx="820080" cy="688320"/>
            <a:chOff x="2042280" y="4975200"/>
            <a:chExt cx="820080" cy="688320"/>
          </a:xfrm>
        </p:grpSpPr>
        <p:pic>
          <p:nvPicPr>
            <p:cNvPr id="2089" name="Picture 101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2042280" y="4975200"/>
              <a:ext cx="820080" cy="688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90" name="Freeform 102"/>
            <p:cNvSpPr/>
            <p:nvPr/>
          </p:nvSpPr>
          <p:spPr>
            <a:xfrm flipH="1">
              <a:off x="2390400" y="5041440"/>
              <a:ext cx="398520" cy="3146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91" name="Group 103"/>
          <p:cNvGrpSpPr/>
          <p:nvPr/>
        </p:nvGrpSpPr>
        <p:grpSpPr>
          <a:xfrm>
            <a:off x="8089920" y="5013360"/>
            <a:ext cx="753480" cy="669240"/>
            <a:chOff x="8089920" y="5013360"/>
            <a:chExt cx="753480" cy="669240"/>
          </a:xfrm>
        </p:grpSpPr>
        <p:pic>
          <p:nvPicPr>
            <p:cNvPr id="2092" name="Picture 104" descr="desktop_computer_stylized_medium"/>
            <p:cNvPicPr/>
            <p:nvPr/>
          </p:nvPicPr>
          <p:blipFill>
            <a:blip r:embed="rId3"/>
            <a:stretch/>
          </p:blipFill>
          <p:spPr>
            <a:xfrm>
              <a:off x="8089920" y="5013360"/>
              <a:ext cx="753480" cy="669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93" name="Freeform 105"/>
            <p:cNvSpPr/>
            <p:nvPr/>
          </p:nvSpPr>
          <p:spPr>
            <a:xfrm>
              <a:off x="8156160" y="5077440"/>
              <a:ext cx="365760" cy="3060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94" name="Group 124"/>
          <p:cNvGrpSpPr/>
          <p:nvPr/>
        </p:nvGrpSpPr>
        <p:grpSpPr>
          <a:xfrm>
            <a:off x="7037280" y="5513400"/>
            <a:ext cx="616680" cy="249840"/>
            <a:chOff x="7037280" y="5513400"/>
            <a:chExt cx="616680" cy="249840"/>
          </a:xfrm>
        </p:grpSpPr>
        <p:sp>
          <p:nvSpPr>
            <p:cNvPr id="2095" name="Oval 407"/>
            <p:cNvSpPr/>
            <p:nvPr/>
          </p:nvSpPr>
          <p:spPr>
            <a:xfrm>
              <a:off x="7038360" y="5623200"/>
              <a:ext cx="612360" cy="1400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6" name="Rectangle 410"/>
            <p:cNvSpPr/>
            <p:nvPr/>
          </p:nvSpPr>
          <p:spPr>
            <a:xfrm>
              <a:off x="7038360" y="5609160"/>
              <a:ext cx="615600" cy="8460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7" name="Oval 411"/>
            <p:cNvSpPr/>
            <p:nvPr/>
          </p:nvSpPr>
          <p:spPr>
            <a:xfrm>
              <a:off x="7037280" y="5513400"/>
              <a:ext cx="612360" cy="163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98" name="Group 128"/>
            <p:cNvGrpSpPr/>
            <p:nvPr/>
          </p:nvGrpSpPr>
          <p:grpSpPr>
            <a:xfrm>
              <a:off x="7161840" y="5554800"/>
              <a:ext cx="344160" cy="76680"/>
              <a:chOff x="7161840" y="5554800"/>
              <a:chExt cx="344160" cy="76680"/>
            </a:xfrm>
          </p:grpSpPr>
          <p:sp>
            <p:nvSpPr>
              <p:cNvPr id="2099" name="Freeform 129"/>
              <p:cNvSpPr/>
              <p:nvPr/>
            </p:nvSpPr>
            <p:spPr>
              <a:xfrm>
                <a:off x="7161840" y="5554800"/>
                <a:ext cx="344160" cy="76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0" name="Freeform 130"/>
              <p:cNvSpPr/>
              <p:nvPr/>
            </p:nvSpPr>
            <p:spPr>
              <a:xfrm>
                <a:off x="7177680" y="5554800"/>
                <a:ext cx="313200" cy="76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01" name="Line 131"/>
            <p:cNvSpPr/>
            <p:nvPr/>
          </p:nvSpPr>
          <p:spPr>
            <a:xfrm>
              <a:off x="7038360" y="5592240"/>
              <a:ext cx="360" cy="104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2" name="Line 132"/>
            <p:cNvSpPr/>
            <p:nvPr/>
          </p:nvSpPr>
          <p:spPr>
            <a:xfrm>
              <a:off x="7650360" y="5594760"/>
              <a:ext cx="360" cy="111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03" name="Group 133"/>
          <p:cNvGrpSpPr/>
          <p:nvPr/>
        </p:nvGrpSpPr>
        <p:grpSpPr>
          <a:xfrm>
            <a:off x="6068880" y="5241960"/>
            <a:ext cx="616680" cy="249840"/>
            <a:chOff x="6068880" y="5241960"/>
            <a:chExt cx="616680" cy="249840"/>
          </a:xfrm>
        </p:grpSpPr>
        <p:sp>
          <p:nvSpPr>
            <p:cNvPr id="2104" name="Oval 407"/>
            <p:cNvSpPr/>
            <p:nvPr/>
          </p:nvSpPr>
          <p:spPr>
            <a:xfrm>
              <a:off x="6069960" y="5351760"/>
              <a:ext cx="612360" cy="1400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5" name="Rectangle 410"/>
            <p:cNvSpPr/>
            <p:nvPr/>
          </p:nvSpPr>
          <p:spPr>
            <a:xfrm>
              <a:off x="6069960" y="5337720"/>
              <a:ext cx="615600" cy="8460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6" name="Oval 411"/>
            <p:cNvSpPr/>
            <p:nvPr/>
          </p:nvSpPr>
          <p:spPr>
            <a:xfrm>
              <a:off x="6068880" y="5241960"/>
              <a:ext cx="612360" cy="163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07" name="Group 137"/>
            <p:cNvGrpSpPr/>
            <p:nvPr/>
          </p:nvGrpSpPr>
          <p:grpSpPr>
            <a:xfrm>
              <a:off x="6193800" y="5283360"/>
              <a:ext cx="344160" cy="76680"/>
              <a:chOff x="6193800" y="5283360"/>
              <a:chExt cx="344160" cy="76680"/>
            </a:xfrm>
          </p:grpSpPr>
          <p:sp>
            <p:nvSpPr>
              <p:cNvPr id="2108" name="Freeform 138"/>
              <p:cNvSpPr/>
              <p:nvPr/>
            </p:nvSpPr>
            <p:spPr>
              <a:xfrm>
                <a:off x="6193800" y="5283360"/>
                <a:ext cx="344160" cy="76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9" name="Freeform 139"/>
              <p:cNvSpPr/>
              <p:nvPr/>
            </p:nvSpPr>
            <p:spPr>
              <a:xfrm>
                <a:off x="6209280" y="5283360"/>
                <a:ext cx="313200" cy="76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10" name="Line 140"/>
            <p:cNvSpPr/>
            <p:nvPr/>
          </p:nvSpPr>
          <p:spPr>
            <a:xfrm>
              <a:off x="6069960" y="532044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1" name="Line 141"/>
            <p:cNvSpPr/>
            <p:nvPr/>
          </p:nvSpPr>
          <p:spPr>
            <a:xfrm>
              <a:off x="6681960" y="5323320"/>
              <a:ext cx="360" cy="111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12" name="Group 142"/>
          <p:cNvGrpSpPr/>
          <p:nvPr/>
        </p:nvGrpSpPr>
        <p:grpSpPr>
          <a:xfrm>
            <a:off x="4917960" y="5451480"/>
            <a:ext cx="616680" cy="249840"/>
            <a:chOff x="4917960" y="5451480"/>
            <a:chExt cx="616680" cy="249840"/>
          </a:xfrm>
        </p:grpSpPr>
        <p:sp>
          <p:nvSpPr>
            <p:cNvPr id="2113" name="Oval 407"/>
            <p:cNvSpPr/>
            <p:nvPr/>
          </p:nvSpPr>
          <p:spPr>
            <a:xfrm>
              <a:off x="4919040" y="5561280"/>
              <a:ext cx="612360" cy="1400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4" name="Rectangle 410"/>
            <p:cNvSpPr/>
            <p:nvPr/>
          </p:nvSpPr>
          <p:spPr>
            <a:xfrm>
              <a:off x="4919040" y="5547240"/>
              <a:ext cx="615600" cy="8460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5" name="Oval 411"/>
            <p:cNvSpPr/>
            <p:nvPr/>
          </p:nvSpPr>
          <p:spPr>
            <a:xfrm>
              <a:off x="4917960" y="5451480"/>
              <a:ext cx="612360" cy="163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16" name="Group 146"/>
            <p:cNvGrpSpPr/>
            <p:nvPr/>
          </p:nvGrpSpPr>
          <p:grpSpPr>
            <a:xfrm>
              <a:off x="5042520" y="5492880"/>
              <a:ext cx="344160" cy="76680"/>
              <a:chOff x="5042520" y="5492880"/>
              <a:chExt cx="344160" cy="76680"/>
            </a:xfrm>
          </p:grpSpPr>
          <p:sp>
            <p:nvSpPr>
              <p:cNvPr id="2117" name="Freeform 147"/>
              <p:cNvSpPr/>
              <p:nvPr/>
            </p:nvSpPr>
            <p:spPr>
              <a:xfrm>
                <a:off x="5042520" y="5492880"/>
                <a:ext cx="344160" cy="76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8" name="Freeform 148"/>
              <p:cNvSpPr/>
              <p:nvPr/>
            </p:nvSpPr>
            <p:spPr>
              <a:xfrm>
                <a:off x="5058360" y="5492880"/>
                <a:ext cx="313200" cy="76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19" name="Line 149"/>
            <p:cNvSpPr/>
            <p:nvPr/>
          </p:nvSpPr>
          <p:spPr>
            <a:xfrm>
              <a:off x="4919040" y="5530320"/>
              <a:ext cx="360" cy="104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0" name="Line 150"/>
            <p:cNvSpPr/>
            <p:nvPr/>
          </p:nvSpPr>
          <p:spPr>
            <a:xfrm>
              <a:off x="5531040" y="5532840"/>
              <a:ext cx="360" cy="111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1" name="Group 151"/>
          <p:cNvGrpSpPr/>
          <p:nvPr/>
        </p:nvGrpSpPr>
        <p:grpSpPr>
          <a:xfrm>
            <a:off x="3916440" y="5205240"/>
            <a:ext cx="616680" cy="250200"/>
            <a:chOff x="3916440" y="5205240"/>
            <a:chExt cx="616680" cy="250200"/>
          </a:xfrm>
        </p:grpSpPr>
        <p:sp>
          <p:nvSpPr>
            <p:cNvPr id="2122" name="Oval 407"/>
            <p:cNvSpPr/>
            <p:nvPr/>
          </p:nvSpPr>
          <p:spPr>
            <a:xfrm>
              <a:off x="3917520" y="5315400"/>
              <a:ext cx="612360" cy="1400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3" name="Rectangle 410"/>
            <p:cNvSpPr/>
            <p:nvPr/>
          </p:nvSpPr>
          <p:spPr>
            <a:xfrm>
              <a:off x="3917520" y="5301000"/>
              <a:ext cx="615600" cy="8460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4" name="Oval 411"/>
            <p:cNvSpPr/>
            <p:nvPr/>
          </p:nvSpPr>
          <p:spPr>
            <a:xfrm>
              <a:off x="3916440" y="5205240"/>
              <a:ext cx="612360" cy="163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25" name="Group 155"/>
            <p:cNvGrpSpPr/>
            <p:nvPr/>
          </p:nvGrpSpPr>
          <p:grpSpPr>
            <a:xfrm>
              <a:off x="4041000" y="5246640"/>
              <a:ext cx="344160" cy="76680"/>
              <a:chOff x="4041000" y="5246640"/>
              <a:chExt cx="344160" cy="76680"/>
            </a:xfrm>
          </p:grpSpPr>
          <p:sp>
            <p:nvSpPr>
              <p:cNvPr id="2126" name="Freeform 156"/>
              <p:cNvSpPr/>
              <p:nvPr/>
            </p:nvSpPr>
            <p:spPr>
              <a:xfrm>
                <a:off x="4041000" y="5246640"/>
                <a:ext cx="344160" cy="76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7" name="Freeform 157"/>
              <p:cNvSpPr/>
              <p:nvPr/>
            </p:nvSpPr>
            <p:spPr>
              <a:xfrm>
                <a:off x="4056480" y="5246640"/>
                <a:ext cx="313200" cy="76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28" name="Line 158"/>
            <p:cNvSpPr/>
            <p:nvPr/>
          </p:nvSpPr>
          <p:spPr>
            <a:xfrm>
              <a:off x="3917160" y="528408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9" name="Line 159"/>
            <p:cNvSpPr/>
            <p:nvPr/>
          </p:nvSpPr>
          <p:spPr>
            <a:xfrm>
              <a:off x="4529160" y="5286600"/>
              <a:ext cx="360" cy="111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30" name="Group 160"/>
          <p:cNvGrpSpPr/>
          <p:nvPr/>
        </p:nvGrpSpPr>
        <p:grpSpPr>
          <a:xfrm>
            <a:off x="3041640" y="5472000"/>
            <a:ext cx="616680" cy="250200"/>
            <a:chOff x="3041640" y="5472000"/>
            <a:chExt cx="616680" cy="250200"/>
          </a:xfrm>
        </p:grpSpPr>
        <p:sp>
          <p:nvSpPr>
            <p:cNvPr id="2131" name="Oval 407"/>
            <p:cNvSpPr/>
            <p:nvPr/>
          </p:nvSpPr>
          <p:spPr>
            <a:xfrm>
              <a:off x="3042720" y="5582160"/>
              <a:ext cx="612360" cy="1400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2" name="Rectangle 410"/>
            <p:cNvSpPr/>
            <p:nvPr/>
          </p:nvSpPr>
          <p:spPr>
            <a:xfrm>
              <a:off x="3042720" y="5567760"/>
              <a:ext cx="615600" cy="8460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3" name="Oval 411"/>
            <p:cNvSpPr/>
            <p:nvPr/>
          </p:nvSpPr>
          <p:spPr>
            <a:xfrm>
              <a:off x="3041640" y="5472000"/>
              <a:ext cx="612360" cy="163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34" name="Group 164"/>
            <p:cNvGrpSpPr/>
            <p:nvPr/>
          </p:nvGrpSpPr>
          <p:grpSpPr>
            <a:xfrm>
              <a:off x="3166200" y="5513400"/>
              <a:ext cx="344160" cy="76680"/>
              <a:chOff x="3166200" y="5513400"/>
              <a:chExt cx="344160" cy="76680"/>
            </a:xfrm>
          </p:grpSpPr>
          <p:sp>
            <p:nvSpPr>
              <p:cNvPr id="2135" name="Freeform 165"/>
              <p:cNvSpPr/>
              <p:nvPr/>
            </p:nvSpPr>
            <p:spPr>
              <a:xfrm>
                <a:off x="3166200" y="5513400"/>
                <a:ext cx="344160" cy="76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6" name="Freeform 166"/>
              <p:cNvSpPr/>
              <p:nvPr/>
            </p:nvSpPr>
            <p:spPr>
              <a:xfrm>
                <a:off x="3181680" y="5513400"/>
                <a:ext cx="313200" cy="76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37" name="Line 167"/>
            <p:cNvSpPr/>
            <p:nvPr/>
          </p:nvSpPr>
          <p:spPr>
            <a:xfrm>
              <a:off x="3042720" y="555084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8" name="Line 168"/>
            <p:cNvSpPr/>
            <p:nvPr/>
          </p:nvSpPr>
          <p:spPr>
            <a:xfrm>
              <a:off x="3654720" y="5553360"/>
              <a:ext cx="360" cy="111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39" name="Freeform 303"/>
          <p:cNvSpPr/>
          <p:nvPr/>
        </p:nvSpPr>
        <p:spPr>
          <a:xfrm>
            <a:off x="2781360" y="5259240"/>
            <a:ext cx="2247120" cy="402480"/>
          </a:xfrm>
          <a:custGeom>
            <a:avLst/>
            <a:gdLst/>
            <a:ahLst/>
            <a:rect l="l" t="t" r="r" b="b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0" name="Freeform 299"/>
          <p:cNvSpPr/>
          <p:nvPr/>
        </p:nvSpPr>
        <p:spPr>
          <a:xfrm>
            <a:off x="2813040" y="5295960"/>
            <a:ext cx="418320" cy="418320"/>
          </a:xfrm>
          <a:custGeom>
            <a:avLst/>
            <a:gdLst/>
            <a:ahLst/>
            <a:rect l="l" t="t" r="r" b="b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1" name="Freeform 301"/>
          <p:cNvSpPr/>
          <p:nvPr/>
        </p:nvSpPr>
        <p:spPr>
          <a:xfrm>
            <a:off x="2806560" y="5210280"/>
            <a:ext cx="1345320" cy="474120"/>
          </a:xfrm>
          <a:custGeom>
            <a:avLst/>
            <a:gdLst/>
            <a:ahLst/>
            <a:rect l="l" t="t" r="r" b="b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E579865D-B4E1-4597-9AAA-AFD224524F7F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17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nodeType="clickEffect" fill="hold">
                      <p:stCondLst>
                        <p:cond delay="indefinite"/>
                      </p:stCondLst>
                      <p:childTnLst>
                        <p:par>
                          <p:cTn id="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9" dur="1" fill="hold"/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2" dur="1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nodeType="clickEffect" fill="hold">
                      <p:stCondLst>
                        <p:cond delay="indefinite"/>
                      </p:stCondLst>
                      <p:childTnLst>
                        <p:par>
                          <p:cTn id="9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7" dur="1" fill="hold"/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0" dur="1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nodeType="clickEffect" fill="hold">
                      <p:stCondLst>
                        <p:cond delay="indefinite"/>
                      </p:stCondLst>
                      <p:childTnLst>
                        <p:par>
                          <p:cTn id="1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44" name="PlaceHolder 2"/>
          <p:cNvSpPr>
            <a:spLocks noGrp="1"/>
          </p:cNvSpPr>
          <p:nvPr>
            <p:ph type="title"/>
          </p:nvPr>
        </p:nvSpPr>
        <p:spPr>
          <a:xfrm>
            <a:off x="1886040" y="12852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Packet loss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45" name="PlaceHolder 3"/>
          <p:cNvSpPr>
            <a:spLocks noGrp="1"/>
          </p:cNvSpPr>
          <p:nvPr>
            <p:ph/>
          </p:nvPr>
        </p:nvSpPr>
        <p:spPr>
          <a:xfrm>
            <a:off x="1889280" y="1333440"/>
            <a:ext cx="839412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queue (aka buffer) preceding link in buffer has finite capacity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packet arriving to full queue dropped (aka lost)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lost packet may be retransmitted by previous node, by source end system, or not at all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46" name="Oval 6"/>
          <p:cNvSpPr/>
          <p:nvPr/>
        </p:nvSpPr>
        <p:spPr>
          <a:xfrm>
            <a:off x="4616280" y="5105520"/>
            <a:ext cx="1197720" cy="36900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7" name="Rectangle 7"/>
          <p:cNvSpPr/>
          <p:nvPr/>
        </p:nvSpPr>
        <p:spPr>
          <a:xfrm>
            <a:off x="4616280" y="5037120"/>
            <a:ext cx="1197720" cy="26280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8" name="Oval 8"/>
          <p:cNvSpPr/>
          <p:nvPr/>
        </p:nvSpPr>
        <p:spPr>
          <a:xfrm>
            <a:off x="4626000" y="4808520"/>
            <a:ext cx="1197720" cy="429480"/>
          </a:xfrm>
          <a:prstGeom prst="ellipse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49" name="Group 9"/>
          <p:cNvGrpSpPr/>
          <p:nvPr/>
        </p:nvGrpSpPr>
        <p:grpSpPr>
          <a:xfrm>
            <a:off x="4971960" y="4838400"/>
            <a:ext cx="498240" cy="119520"/>
            <a:chOff x="4971960" y="4838400"/>
            <a:chExt cx="498240" cy="119520"/>
          </a:xfrm>
        </p:grpSpPr>
        <p:grpSp>
          <p:nvGrpSpPr>
            <p:cNvPr id="2150" name="Group 10"/>
            <p:cNvGrpSpPr/>
            <p:nvPr/>
          </p:nvGrpSpPr>
          <p:grpSpPr>
            <a:xfrm>
              <a:off x="4971960" y="4840200"/>
              <a:ext cx="498240" cy="117720"/>
              <a:chOff x="4971960" y="4840200"/>
              <a:chExt cx="498240" cy="117720"/>
            </a:xfrm>
          </p:grpSpPr>
          <p:sp>
            <p:nvSpPr>
              <p:cNvPr id="2151" name="Line 11"/>
              <p:cNvSpPr/>
              <p:nvPr/>
            </p:nvSpPr>
            <p:spPr>
              <a:xfrm flipV="1">
                <a:off x="4971960" y="4840200"/>
                <a:ext cx="17784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2" name="Line 12"/>
              <p:cNvSpPr/>
              <p:nvPr/>
            </p:nvSpPr>
            <p:spPr>
              <a:xfrm>
                <a:off x="5313600" y="495756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3" name="Line 13"/>
              <p:cNvSpPr/>
              <p:nvPr/>
            </p:nvSpPr>
            <p:spPr>
              <a:xfrm>
                <a:off x="5135760" y="4842720"/>
                <a:ext cx="185040" cy="11484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54" name="Group 14"/>
            <p:cNvGrpSpPr/>
            <p:nvPr/>
          </p:nvGrpSpPr>
          <p:grpSpPr>
            <a:xfrm>
              <a:off x="4971960" y="4838400"/>
              <a:ext cx="498240" cy="117360"/>
              <a:chOff x="4971960" y="4838400"/>
              <a:chExt cx="498240" cy="117360"/>
            </a:xfrm>
          </p:grpSpPr>
          <p:sp>
            <p:nvSpPr>
              <p:cNvPr id="2155" name="Line 15"/>
              <p:cNvSpPr/>
              <p:nvPr/>
            </p:nvSpPr>
            <p:spPr>
              <a:xfrm>
                <a:off x="4971960" y="4953600"/>
                <a:ext cx="177840" cy="21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6" name="Line 16"/>
              <p:cNvSpPr/>
              <p:nvPr/>
            </p:nvSpPr>
            <p:spPr>
              <a:xfrm>
                <a:off x="5313600" y="4838400"/>
                <a:ext cx="15660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7" name="Line 17"/>
              <p:cNvSpPr/>
              <p:nvPr/>
            </p:nvSpPr>
            <p:spPr>
              <a:xfrm flipV="1">
                <a:off x="5135760" y="4838400"/>
                <a:ext cx="185040" cy="1152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158" name="Line 23"/>
          <p:cNvSpPr/>
          <p:nvPr/>
        </p:nvSpPr>
        <p:spPr>
          <a:xfrm>
            <a:off x="3886200" y="4743360"/>
            <a:ext cx="698400" cy="33336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9" name="Line 24"/>
          <p:cNvSpPr/>
          <p:nvPr/>
        </p:nvSpPr>
        <p:spPr>
          <a:xfrm flipV="1">
            <a:off x="4190760" y="5208480"/>
            <a:ext cx="411120" cy="52524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0" name="Line 25"/>
          <p:cNvSpPr/>
          <p:nvPr/>
        </p:nvSpPr>
        <p:spPr>
          <a:xfrm>
            <a:off x="5810040" y="5162400"/>
            <a:ext cx="1933560" cy="9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1" name="Rectangle 28"/>
          <p:cNvSpPr/>
          <p:nvPr/>
        </p:nvSpPr>
        <p:spPr>
          <a:xfrm>
            <a:off x="6729480" y="496260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2" name="Rectangle 29"/>
          <p:cNvSpPr/>
          <p:nvPr/>
        </p:nvSpPr>
        <p:spPr>
          <a:xfrm>
            <a:off x="5477040" y="503388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3" name="Rectangle 30"/>
          <p:cNvSpPr/>
          <p:nvPr/>
        </p:nvSpPr>
        <p:spPr>
          <a:xfrm>
            <a:off x="5638680" y="5033880"/>
            <a:ext cx="146880" cy="19944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4" name="Rectangle 31"/>
          <p:cNvSpPr/>
          <p:nvPr/>
        </p:nvSpPr>
        <p:spPr>
          <a:xfrm>
            <a:off x="4389480" y="5381640"/>
            <a:ext cx="146880" cy="19944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5" name="Line 33"/>
          <p:cNvSpPr/>
          <p:nvPr/>
        </p:nvSpPr>
        <p:spPr>
          <a:xfrm flipV="1">
            <a:off x="4359240" y="5227560"/>
            <a:ext cx="106200" cy="1458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6" name="Text Box 35"/>
          <p:cNvSpPr/>
          <p:nvPr/>
        </p:nvSpPr>
        <p:spPr>
          <a:xfrm>
            <a:off x="2943000" y="4294080"/>
            <a:ext cx="38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6600"/>
                </a:solidFill>
                <a:latin typeface="Arial"/>
                <a:ea typeface="ＭＳ Ｐゴシック"/>
              </a:rPr>
              <a:t>A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67" name="Text Box 36"/>
          <p:cNvSpPr/>
          <p:nvPr/>
        </p:nvSpPr>
        <p:spPr>
          <a:xfrm>
            <a:off x="3263760" y="5280120"/>
            <a:ext cx="38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B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68" name="Text Box 40"/>
          <p:cNvSpPr/>
          <p:nvPr/>
        </p:nvSpPr>
        <p:spPr>
          <a:xfrm>
            <a:off x="6292440" y="4203720"/>
            <a:ext cx="2666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packet being transmitted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69" name="Line 41"/>
          <p:cNvSpPr/>
          <p:nvPr/>
        </p:nvSpPr>
        <p:spPr>
          <a:xfrm flipH="1">
            <a:off x="5852880" y="4495680"/>
            <a:ext cx="681120" cy="56520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0" name="Rectangle 56"/>
          <p:cNvSpPr/>
          <p:nvPr/>
        </p:nvSpPr>
        <p:spPr>
          <a:xfrm>
            <a:off x="5313240" y="5032440"/>
            <a:ext cx="146880" cy="19944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1" name="Rectangle 57"/>
          <p:cNvSpPr/>
          <p:nvPr/>
        </p:nvSpPr>
        <p:spPr>
          <a:xfrm>
            <a:off x="5151600" y="503244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2" name="Rectangle 58"/>
          <p:cNvSpPr/>
          <p:nvPr/>
        </p:nvSpPr>
        <p:spPr>
          <a:xfrm>
            <a:off x="4986360" y="503244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3" name="Rectangle 59"/>
          <p:cNvSpPr/>
          <p:nvPr/>
        </p:nvSpPr>
        <p:spPr>
          <a:xfrm>
            <a:off x="4822920" y="5032440"/>
            <a:ext cx="146880" cy="19944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4" name="Rectangle 61"/>
          <p:cNvSpPr/>
          <p:nvPr/>
        </p:nvSpPr>
        <p:spPr>
          <a:xfrm>
            <a:off x="4657680" y="5033880"/>
            <a:ext cx="146880" cy="1994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5" name="Rectangle 62"/>
          <p:cNvSpPr/>
          <p:nvPr/>
        </p:nvSpPr>
        <p:spPr>
          <a:xfrm>
            <a:off x="4629240" y="5010120"/>
            <a:ext cx="1170720" cy="24228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6" name="Line 63"/>
          <p:cNvSpPr/>
          <p:nvPr/>
        </p:nvSpPr>
        <p:spPr>
          <a:xfrm flipH="1" flipV="1">
            <a:off x="4616280" y="5502240"/>
            <a:ext cx="687240" cy="33156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7" name="Text Box 64"/>
          <p:cNvSpPr/>
          <p:nvPr/>
        </p:nvSpPr>
        <p:spPr>
          <a:xfrm>
            <a:off x="5234760" y="5661000"/>
            <a:ext cx="1918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packet arriving to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full buffer is </a:t>
            </a:r>
            <a:r>
              <a:rPr b="0" i="1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lost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8" name="Text Box 65"/>
          <p:cNvSpPr/>
          <p:nvPr/>
        </p:nvSpPr>
        <p:spPr>
          <a:xfrm>
            <a:off x="4508640" y="4022640"/>
            <a:ext cx="1561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buffer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(waiting area)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79" name="Line 66"/>
          <p:cNvSpPr/>
          <p:nvPr/>
        </p:nvSpPr>
        <p:spPr>
          <a:xfrm>
            <a:off x="4762440" y="4630680"/>
            <a:ext cx="360" cy="33336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80" name="Picture 47" descr="underline_base"/>
          <p:cNvPicPr/>
          <p:nvPr/>
        </p:nvPicPr>
        <p:blipFill>
          <a:blip r:embed="rId1"/>
          <a:stretch/>
        </p:blipFill>
        <p:spPr>
          <a:xfrm>
            <a:off x="1954080" y="932040"/>
            <a:ext cx="2912400" cy="159480"/>
          </a:xfrm>
          <a:prstGeom prst="rect">
            <a:avLst/>
          </a:prstGeom>
          <a:ln w="0">
            <a:noFill/>
          </a:ln>
        </p:spPr>
      </p:pic>
      <p:grpSp>
        <p:nvGrpSpPr>
          <p:cNvPr id="2181" name="Group 48"/>
          <p:cNvGrpSpPr/>
          <p:nvPr/>
        </p:nvGrpSpPr>
        <p:grpSpPr>
          <a:xfrm>
            <a:off x="3118680" y="4314960"/>
            <a:ext cx="820080" cy="688320"/>
            <a:chOff x="3118680" y="4314960"/>
            <a:chExt cx="820080" cy="688320"/>
          </a:xfrm>
        </p:grpSpPr>
        <p:pic>
          <p:nvPicPr>
            <p:cNvPr id="2182" name="Picture 49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3118680" y="4314960"/>
              <a:ext cx="820080" cy="688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83" name="Freeform 50"/>
            <p:cNvSpPr/>
            <p:nvPr/>
          </p:nvSpPr>
          <p:spPr>
            <a:xfrm flipH="1">
              <a:off x="3466800" y="4380840"/>
              <a:ext cx="398520" cy="3146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84" name="Group 51"/>
          <p:cNvGrpSpPr/>
          <p:nvPr/>
        </p:nvGrpSpPr>
        <p:grpSpPr>
          <a:xfrm>
            <a:off x="3447000" y="5305320"/>
            <a:ext cx="820080" cy="688320"/>
            <a:chOff x="3447000" y="5305320"/>
            <a:chExt cx="820080" cy="688320"/>
          </a:xfrm>
        </p:grpSpPr>
        <p:pic>
          <p:nvPicPr>
            <p:cNvPr id="2185" name="Picture 52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3447000" y="5305320"/>
              <a:ext cx="820080" cy="688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86" name="Freeform 53"/>
            <p:cNvSpPr/>
            <p:nvPr/>
          </p:nvSpPr>
          <p:spPr>
            <a:xfrm flipH="1">
              <a:off x="3795480" y="5371560"/>
              <a:ext cx="398520" cy="3146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7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0C96074E-72F4-45DC-8877-A39A9D100256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17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PlaceHolder 1"/>
          <p:cNvSpPr>
            <a:spLocks noGrp="1"/>
          </p:cNvSpPr>
          <p:nvPr>
            <p:ph type="ftr" idx="2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89" name="AutoShape 327"/>
          <p:cNvSpPr/>
          <p:nvPr/>
        </p:nvSpPr>
        <p:spPr>
          <a:xfrm>
            <a:off x="1925640" y="3672000"/>
            <a:ext cx="499320" cy="580320"/>
          </a:xfrm>
          <a:prstGeom prst="can">
            <a:avLst>
              <a:gd name="adj" fmla="val 23491"/>
            </a:avLst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90" name="Group 64"/>
          <p:cNvGrpSpPr/>
          <p:nvPr/>
        </p:nvGrpSpPr>
        <p:grpSpPr>
          <a:xfrm>
            <a:off x="2498760" y="4071960"/>
            <a:ext cx="351720" cy="875520"/>
            <a:chOff x="2498760" y="4071960"/>
            <a:chExt cx="351720" cy="875520"/>
          </a:xfrm>
        </p:grpSpPr>
        <p:sp>
          <p:nvSpPr>
            <p:cNvPr id="2191" name="Freeform 65"/>
            <p:cNvSpPr/>
            <p:nvPr/>
          </p:nvSpPr>
          <p:spPr>
            <a:xfrm>
              <a:off x="2777760" y="4073400"/>
              <a:ext cx="69120" cy="8352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2" name="Rectangle 66"/>
            <p:cNvSpPr/>
            <p:nvPr/>
          </p:nvSpPr>
          <p:spPr>
            <a:xfrm>
              <a:off x="2514600" y="4071960"/>
              <a:ext cx="258120" cy="8341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3" name="Freeform 67"/>
            <p:cNvSpPr/>
            <p:nvPr/>
          </p:nvSpPr>
          <p:spPr>
            <a:xfrm>
              <a:off x="2790720" y="4123440"/>
              <a:ext cx="41040" cy="7729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4" name="Freeform 68"/>
            <p:cNvSpPr/>
            <p:nvPr/>
          </p:nvSpPr>
          <p:spPr>
            <a:xfrm>
              <a:off x="2781720" y="4514760"/>
              <a:ext cx="64440" cy="684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5" name="Rectangle 69"/>
            <p:cNvSpPr/>
            <p:nvPr/>
          </p:nvSpPr>
          <p:spPr>
            <a:xfrm>
              <a:off x="2516400" y="4168800"/>
              <a:ext cx="146880" cy="169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96" name="Group 70"/>
            <p:cNvGrpSpPr/>
            <p:nvPr/>
          </p:nvGrpSpPr>
          <p:grpSpPr>
            <a:xfrm>
              <a:off x="2649600" y="4159440"/>
              <a:ext cx="142200" cy="51480"/>
              <a:chOff x="2649600" y="4159440"/>
              <a:chExt cx="142200" cy="51480"/>
            </a:xfrm>
          </p:grpSpPr>
          <p:sp>
            <p:nvSpPr>
              <p:cNvPr id="2197" name="AutoShape 71"/>
              <p:cNvSpPr/>
              <p:nvPr/>
            </p:nvSpPr>
            <p:spPr>
              <a:xfrm>
                <a:off x="2649600" y="4159440"/>
                <a:ext cx="142200" cy="514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8" name="AutoShape 72"/>
              <p:cNvSpPr/>
              <p:nvPr/>
            </p:nvSpPr>
            <p:spPr>
              <a:xfrm>
                <a:off x="2652840" y="4165560"/>
                <a:ext cx="135720" cy="374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99" name="Rectangle 73"/>
            <p:cNvSpPr/>
            <p:nvPr/>
          </p:nvSpPr>
          <p:spPr>
            <a:xfrm>
              <a:off x="2519280" y="4287600"/>
              <a:ext cx="146880" cy="169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00" name="Group 74"/>
            <p:cNvGrpSpPr/>
            <p:nvPr/>
          </p:nvGrpSpPr>
          <p:grpSpPr>
            <a:xfrm>
              <a:off x="2649600" y="4278240"/>
              <a:ext cx="142200" cy="48600"/>
              <a:chOff x="2649600" y="4278240"/>
              <a:chExt cx="142200" cy="48600"/>
            </a:xfrm>
          </p:grpSpPr>
          <p:sp>
            <p:nvSpPr>
              <p:cNvPr id="2201" name="AutoShape 75"/>
              <p:cNvSpPr/>
              <p:nvPr/>
            </p:nvSpPr>
            <p:spPr>
              <a:xfrm>
                <a:off x="2649600" y="4278240"/>
                <a:ext cx="142200" cy="486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2" name="AutoShape 76"/>
              <p:cNvSpPr/>
              <p:nvPr/>
            </p:nvSpPr>
            <p:spPr>
              <a:xfrm>
                <a:off x="2652840" y="4284720"/>
                <a:ext cx="135720" cy="360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03" name="Rectangle 77"/>
            <p:cNvSpPr/>
            <p:nvPr/>
          </p:nvSpPr>
          <p:spPr>
            <a:xfrm>
              <a:off x="2517840" y="4411800"/>
              <a:ext cx="146880" cy="169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4" name="Rectangle 78"/>
            <p:cNvSpPr/>
            <p:nvPr/>
          </p:nvSpPr>
          <p:spPr>
            <a:xfrm>
              <a:off x="2521080" y="4519440"/>
              <a:ext cx="146880" cy="169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05" name="Group 79"/>
            <p:cNvGrpSpPr/>
            <p:nvPr/>
          </p:nvGrpSpPr>
          <p:grpSpPr>
            <a:xfrm>
              <a:off x="2646360" y="4510080"/>
              <a:ext cx="142200" cy="55080"/>
              <a:chOff x="2646360" y="4510080"/>
              <a:chExt cx="142200" cy="55080"/>
            </a:xfrm>
          </p:grpSpPr>
          <p:sp>
            <p:nvSpPr>
              <p:cNvPr id="2206" name="AutoShape 80"/>
              <p:cNvSpPr/>
              <p:nvPr/>
            </p:nvSpPr>
            <p:spPr>
              <a:xfrm>
                <a:off x="2646360" y="4510080"/>
                <a:ext cx="142200" cy="550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7" name="AutoShape 81"/>
              <p:cNvSpPr/>
              <p:nvPr/>
            </p:nvSpPr>
            <p:spPr>
              <a:xfrm>
                <a:off x="2649600" y="4516560"/>
                <a:ext cx="135720" cy="42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08" name="Freeform 82"/>
            <p:cNvSpPr/>
            <p:nvPr/>
          </p:nvSpPr>
          <p:spPr>
            <a:xfrm>
              <a:off x="2782800" y="4410360"/>
              <a:ext cx="64440" cy="68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09" name="Group 83"/>
            <p:cNvGrpSpPr/>
            <p:nvPr/>
          </p:nvGrpSpPr>
          <p:grpSpPr>
            <a:xfrm>
              <a:off x="2646360" y="4400280"/>
              <a:ext cx="143640" cy="50040"/>
              <a:chOff x="2646360" y="4400280"/>
              <a:chExt cx="143640" cy="50040"/>
            </a:xfrm>
          </p:grpSpPr>
          <p:sp>
            <p:nvSpPr>
              <p:cNvPr id="2210" name="AutoShape 84"/>
              <p:cNvSpPr/>
              <p:nvPr/>
            </p:nvSpPr>
            <p:spPr>
              <a:xfrm>
                <a:off x="2646360" y="4400280"/>
                <a:ext cx="143640" cy="50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1" name="AutoShape 85"/>
              <p:cNvSpPr/>
              <p:nvPr/>
            </p:nvSpPr>
            <p:spPr>
              <a:xfrm>
                <a:off x="2649600" y="4407120"/>
                <a:ext cx="137520" cy="374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12" name="Rectangle 86"/>
            <p:cNvSpPr/>
            <p:nvPr/>
          </p:nvSpPr>
          <p:spPr>
            <a:xfrm>
              <a:off x="2773080" y="4071960"/>
              <a:ext cx="16920" cy="83556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3" name="Freeform 87"/>
            <p:cNvSpPr/>
            <p:nvPr/>
          </p:nvSpPr>
          <p:spPr>
            <a:xfrm>
              <a:off x="2788560" y="4283280"/>
              <a:ext cx="57960" cy="7704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4" name="Freeform 88"/>
            <p:cNvSpPr/>
            <p:nvPr/>
          </p:nvSpPr>
          <p:spPr>
            <a:xfrm>
              <a:off x="2789280" y="4163760"/>
              <a:ext cx="59760" cy="871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5" name="Oval 89"/>
            <p:cNvSpPr/>
            <p:nvPr/>
          </p:nvSpPr>
          <p:spPr>
            <a:xfrm>
              <a:off x="2840040" y="4870440"/>
              <a:ext cx="10440" cy="342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6" name="Freeform 90"/>
            <p:cNvSpPr/>
            <p:nvPr/>
          </p:nvSpPr>
          <p:spPr>
            <a:xfrm>
              <a:off x="2786040" y="4871160"/>
              <a:ext cx="59760" cy="723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7" name="AutoShape 91"/>
            <p:cNvSpPr/>
            <p:nvPr/>
          </p:nvSpPr>
          <p:spPr>
            <a:xfrm>
              <a:off x="2498760" y="4894200"/>
              <a:ext cx="295920" cy="532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8" name="AutoShape 92"/>
            <p:cNvSpPr/>
            <p:nvPr/>
          </p:nvSpPr>
          <p:spPr>
            <a:xfrm>
              <a:off x="2514600" y="4906800"/>
              <a:ext cx="264240" cy="291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9" name="Oval 93"/>
            <p:cNvSpPr/>
            <p:nvPr/>
          </p:nvSpPr>
          <p:spPr>
            <a:xfrm>
              <a:off x="2540160" y="4786200"/>
              <a:ext cx="38880" cy="514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0" name="Oval 94"/>
            <p:cNvSpPr/>
            <p:nvPr/>
          </p:nvSpPr>
          <p:spPr>
            <a:xfrm>
              <a:off x="2584440" y="4786200"/>
              <a:ext cx="38880" cy="514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1" name="Oval 95"/>
            <p:cNvSpPr/>
            <p:nvPr/>
          </p:nvSpPr>
          <p:spPr>
            <a:xfrm>
              <a:off x="2627280" y="4786200"/>
              <a:ext cx="38880" cy="500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2" name="Rectangle 96"/>
            <p:cNvSpPr/>
            <p:nvPr/>
          </p:nvSpPr>
          <p:spPr>
            <a:xfrm>
              <a:off x="2727360" y="4586040"/>
              <a:ext cx="19800" cy="277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23" name="Group 61"/>
          <p:cNvGrpSpPr/>
          <p:nvPr/>
        </p:nvGrpSpPr>
        <p:grpSpPr>
          <a:xfrm>
            <a:off x="9472680" y="4133880"/>
            <a:ext cx="1191600" cy="1170720"/>
            <a:chOff x="9472680" y="4133880"/>
            <a:chExt cx="1191600" cy="1170720"/>
          </a:xfrm>
        </p:grpSpPr>
        <p:pic>
          <p:nvPicPr>
            <p:cNvPr id="2224" name="Picture 62" descr="desktop_computer_stylized_medium"/>
            <p:cNvPicPr/>
            <p:nvPr/>
          </p:nvPicPr>
          <p:blipFill>
            <a:blip r:embed="rId1"/>
            <a:stretch/>
          </p:blipFill>
          <p:spPr>
            <a:xfrm>
              <a:off x="9472680" y="4133880"/>
              <a:ext cx="1191600" cy="1170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5" name="Freeform 63"/>
            <p:cNvSpPr/>
            <p:nvPr/>
          </p:nvSpPr>
          <p:spPr>
            <a:xfrm>
              <a:off x="9577080" y="4246200"/>
              <a:ext cx="578880" cy="5356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26" name="PlaceHolder 2"/>
          <p:cNvSpPr>
            <a:spLocks noGrp="1"/>
          </p:cNvSpPr>
          <p:nvPr>
            <p:ph type="title"/>
          </p:nvPr>
        </p:nvSpPr>
        <p:spPr>
          <a:xfrm>
            <a:off x="1871640" y="11448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Throughput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227" name="PlaceHolder 3"/>
          <p:cNvSpPr>
            <a:spLocks noGrp="1"/>
          </p:cNvSpPr>
          <p:nvPr>
            <p:ph/>
          </p:nvPr>
        </p:nvSpPr>
        <p:spPr>
          <a:xfrm>
            <a:off x="2043000" y="1447920"/>
            <a:ext cx="7771680" cy="17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cc0000"/>
              </a:buClr>
              <a:buSzPct val="75000"/>
              <a:buFont typeface="Arial"/>
              <a:buChar char="•"/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throughput: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rate (bits/time unit) at which bits transferred between sender/receiver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cc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cc0000"/>
                </a:solidFill>
                <a:latin typeface="Calibri"/>
                <a:ea typeface="Arial"/>
              </a:rPr>
              <a:t>instantaneous: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 rate at given point in time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cc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cc0000"/>
                </a:solidFill>
                <a:latin typeface="Calibri"/>
                <a:ea typeface="Arial"/>
              </a:rPr>
              <a:t>average: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 rate over longer period of time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28" name="Text Box 325"/>
          <p:cNvSpPr/>
          <p:nvPr/>
        </p:nvSpPr>
        <p:spPr>
          <a:xfrm>
            <a:off x="1708920" y="5043600"/>
            <a:ext cx="224172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server, with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file of F bits 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to send to client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29" name="Text Box 328"/>
          <p:cNvSpPr/>
          <p:nvPr/>
        </p:nvSpPr>
        <p:spPr>
          <a:xfrm>
            <a:off x="4132080" y="5040360"/>
            <a:ext cx="178272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 capacity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s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bits/sec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30" name="Text Box 329"/>
          <p:cNvSpPr/>
          <p:nvPr/>
        </p:nvSpPr>
        <p:spPr>
          <a:xfrm>
            <a:off x="7000560" y="5048280"/>
            <a:ext cx="178272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link capacity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c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Gill Sans MT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bits/sec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231" name="Line 337"/>
          <p:cNvSpPr/>
          <p:nvPr/>
        </p:nvSpPr>
        <p:spPr>
          <a:xfrm flipH="1" flipV="1">
            <a:off x="4520880" y="4806720"/>
            <a:ext cx="282600" cy="30312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2" name="Line 347"/>
          <p:cNvSpPr/>
          <p:nvPr/>
        </p:nvSpPr>
        <p:spPr>
          <a:xfrm flipH="1" flipV="1">
            <a:off x="7643520" y="4876560"/>
            <a:ext cx="193680" cy="20340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3" name="Line 352"/>
          <p:cNvSpPr/>
          <p:nvPr/>
        </p:nvSpPr>
        <p:spPr>
          <a:xfrm flipH="1">
            <a:off x="2325600" y="4716360"/>
            <a:ext cx="11160" cy="41112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4" name="Line 321"/>
          <p:cNvSpPr/>
          <p:nvPr/>
        </p:nvSpPr>
        <p:spPr>
          <a:xfrm>
            <a:off x="2965320" y="4530600"/>
            <a:ext cx="631656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35" name="Group 246"/>
          <p:cNvGrpSpPr/>
          <p:nvPr/>
        </p:nvGrpSpPr>
        <p:grpSpPr>
          <a:xfrm>
            <a:off x="5330880" y="4394160"/>
            <a:ext cx="1055880" cy="359640"/>
            <a:chOff x="5330880" y="4394160"/>
            <a:chExt cx="1055880" cy="359640"/>
          </a:xfrm>
        </p:grpSpPr>
        <p:sp>
          <p:nvSpPr>
            <p:cNvPr id="2236" name="Oval 247"/>
            <p:cNvSpPr/>
            <p:nvPr/>
          </p:nvSpPr>
          <p:spPr>
            <a:xfrm>
              <a:off x="5339520" y="4554720"/>
              <a:ext cx="1046160" cy="1990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7" name="Line 248"/>
            <p:cNvSpPr/>
            <p:nvPr/>
          </p:nvSpPr>
          <p:spPr>
            <a:xfrm>
              <a:off x="5339520" y="4538160"/>
              <a:ext cx="360" cy="123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8" name="Line 249"/>
            <p:cNvSpPr/>
            <p:nvPr/>
          </p:nvSpPr>
          <p:spPr>
            <a:xfrm>
              <a:off x="6386400" y="4538160"/>
              <a:ext cx="360" cy="123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9" name="Rectangle 250"/>
            <p:cNvSpPr/>
            <p:nvPr/>
          </p:nvSpPr>
          <p:spPr>
            <a:xfrm>
              <a:off x="5339520" y="4538520"/>
              <a:ext cx="1037520" cy="12060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0" name="Oval 251"/>
            <p:cNvSpPr/>
            <p:nvPr/>
          </p:nvSpPr>
          <p:spPr>
            <a:xfrm>
              <a:off x="5330880" y="4394160"/>
              <a:ext cx="1046160" cy="23184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41" name="Group 252"/>
            <p:cNvGrpSpPr/>
            <p:nvPr/>
          </p:nvGrpSpPr>
          <p:grpSpPr>
            <a:xfrm>
              <a:off x="5582880" y="4445640"/>
              <a:ext cx="519120" cy="136080"/>
              <a:chOff x="5582880" y="4445640"/>
              <a:chExt cx="519120" cy="136080"/>
            </a:xfrm>
          </p:grpSpPr>
          <p:sp>
            <p:nvSpPr>
              <p:cNvPr id="2242" name="Line 253"/>
              <p:cNvSpPr/>
              <p:nvPr/>
            </p:nvSpPr>
            <p:spPr>
              <a:xfrm flipV="1">
                <a:off x="5582880" y="4445640"/>
                <a:ext cx="18540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3" name="Line 254"/>
              <p:cNvSpPr/>
              <p:nvPr/>
            </p:nvSpPr>
            <p:spPr>
              <a:xfrm>
                <a:off x="5938920" y="4581360"/>
                <a:ext cx="16308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4" name="Line 255"/>
              <p:cNvSpPr/>
              <p:nvPr/>
            </p:nvSpPr>
            <p:spPr>
              <a:xfrm>
                <a:off x="5753520" y="4448160"/>
                <a:ext cx="192600" cy="1332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45" name="Group 256"/>
            <p:cNvGrpSpPr/>
            <p:nvPr/>
          </p:nvGrpSpPr>
          <p:grpSpPr>
            <a:xfrm>
              <a:off x="5582880" y="4443480"/>
              <a:ext cx="519120" cy="135720"/>
              <a:chOff x="5582880" y="4443480"/>
              <a:chExt cx="519120" cy="135720"/>
            </a:xfrm>
          </p:grpSpPr>
          <p:sp>
            <p:nvSpPr>
              <p:cNvPr id="2246" name="Line 257"/>
              <p:cNvSpPr/>
              <p:nvPr/>
            </p:nvSpPr>
            <p:spPr>
              <a:xfrm>
                <a:off x="5582880" y="4576680"/>
                <a:ext cx="185400" cy="25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7" name="Line 258"/>
              <p:cNvSpPr/>
              <p:nvPr/>
            </p:nvSpPr>
            <p:spPr>
              <a:xfrm>
                <a:off x="5938920" y="4443480"/>
                <a:ext cx="16308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8" name="Line 259"/>
              <p:cNvSpPr/>
              <p:nvPr/>
            </p:nvSpPr>
            <p:spPr>
              <a:xfrm flipV="1">
                <a:off x="5753520" y="4443480"/>
                <a:ext cx="192600" cy="1332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249" name="AutoShape 350"/>
          <p:cNvSpPr/>
          <p:nvPr/>
        </p:nvSpPr>
        <p:spPr>
          <a:xfrm>
            <a:off x="8810640" y="4325760"/>
            <a:ext cx="888120" cy="484920"/>
          </a:xfrm>
          <a:prstGeom prst="rightArrow">
            <a:avLst>
              <a:gd name="adj1" fmla="val 50000"/>
              <a:gd name="adj2" fmla="val 45752"/>
            </a:avLst>
          </a:prstGeom>
          <a:gradFill rotWithShape="0">
            <a:gsLst>
              <a:gs pos="0">
                <a:srgbClr val="ffffff"/>
              </a:gs>
              <a:gs pos="100000">
                <a:srgbClr val="cc0000"/>
              </a:gs>
            </a:gsLst>
            <a:lin ang="0"/>
          </a:gradFill>
          <a:ln w="9525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50" name="Group 335"/>
          <p:cNvGrpSpPr/>
          <p:nvPr/>
        </p:nvGrpSpPr>
        <p:grpSpPr>
          <a:xfrm>
            <a:off x="2928960" y="4361040"/>
            <a:ext cx="2321640" cy="390960"/>
            <a:chOff x="2928960" y="4361040"/>
            <a:chExt cx="2321640" cy="390960"/>
          </a:xfrm>
        </p:grpSpPr>
        <p:sp>
          <p:nvSpPr>
            <p:cNvPr id="2251" name="Oval 333"/>
            <p:cNvSpPr/>
            <p:nvPr/>
          </p:nvSpPr>
          <p:spPr>
            <a:xfrm>
              <a:off x="5136120" y="4365360"/>
              <a:ext cx="114480" cy="3866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54f72"/>
                </a:gs>
                <a:gs pos="100000">
                  <a:srgbClr val="ffffff"/>
                </a:gs>
              </a:gsLst>
              <a:lin ang="540000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2" name="Rectangle 332"/>
            <p:cNvSpPr/>
            <p:nvPr/>
          </p:nvSpPr>
          <p:spPr>
            <a:xfrm>
              <a:off x="2972520" y="4365360"/>
              <a:ext cx="2216520" cy="386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54f72"/>
                </a:gs>
                <a:gs pos="100000">
                  <a:srgbClr val="ffffff"/>
                </a:gs>
              </a:gsLst>
              <a:lin ang="540000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3" name="Oval 331"/>
            <p:cNvSpPr/>
            <p:nvPr/>
          </p:nvSpPr>
          <p:spPr>
            <a:xfrm>
              <a:off x="2928960" y="4361040"/>
              <a:ext cx="114480" cy="38664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4" name="Rectangle 334"/>
            <p:cNvSpPr/>
            <p:nvPr/>
          </p:nvSpPr>
          <p:spPr>
            <a:xfrm>
              <a:off x="5124240" y="4373280"/>
              <a:ext cx="72720" cy="3762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54f72"/>
                </a:gs>
                <a:gs pos="100000">
                  <a:srgbClr val="ffffff"/>
                </a:gs>
              </a:gsLst>
              <a:lin ang="5400000"/>
            </a:gra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55" name="Group 341"/>
          <p:cNvGrpSpPr/>
          <p:nvPr/>
        </p:nvGrpSpPr>
        <p:grpSpPr>
          <a:xfrm>
            <a:off x="6434280" y="4248000"/>
            <a:ext cx="2801160" cy="580320"/>
            <a:chOff x="6434280" y="4248000"/>
            <a:chExt cx="2801160" cy="580320"/>
          </a:xfrm>
        </p:grpSpPr>
        <p:sp>
          <p:nvSpPr>
            <p:cNvPr id="2256" name="Oval 342"/>
            <p:cNvSpPr/>
            <p:nvPr/>
          </p:nvSpPr>
          <p:spPr>
            <a:xfrm>
              <a:off x="9096840" y="4254840"/>
              <a:ext cx="138600" cy="57348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54f72"/>
                </a:gs>
                <a:gs pos="100000">
                  <a:srgbClr val="ffffff"/>
                </a:gs>
              </a:gsLst>
              <a:lin ang="540000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7" name="Rectangle 343"/>
            <p:cNvSpPr/>
            <p:nvPr/>
          </p:nvSpPr>
          <p:spPr>
            <a:xfrm>
              <a:off x="6486480" y="4254840"/>
              <a:ext cx="2674080" cy="5734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54f72"/>
                </a:gs>
                <a:gs pos="100000">
                  <a:srgbClr val="ffffff"/>
                </a:gs>
              </a:gsLst>
              <a:lin ang="540000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8" name="Oval 344"/>
            <p:cNvSpPr/>
            <p:nvPr/>
          </p:nvSpPr>
          <p:spPr>
            <a:xfrm>
              <a:off x="6434280" y="4248000"/>
              <a:ext cx="138600" cy="57348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9" name="Rectangle 345"/>
            <p:cNvSpPr/>
            <p:nvPr/>
          </p:nvSpPr>
          <p:spPr>
            <a:xfrm>
              <a:off x="9082800" y="4266360"/>
              <a:ext cx="88200" cy="557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54f72"/>
                </a:gs>
                <a:gs pos="100000">
                  <a:srgbClr val="ffffff"/>
                </a:gs>
              </a:gsLst>
              <a:lin ang="5400000"/>
            </a:gra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60" name="Group 99"/>
          <p:cNvGrpSpPr/>
          <p:nvPr/>
        </p:nvGrpSpPr>
        <p:grpSpPr>
          <a:xfrm>
            <a:off x="1763640" y="5111640"/>
            <a:ext cx="8235360" cy="1153800"/>
            <a:chOff x="1763640" y="5111640"/>
            <a:chExt cx="8235360" cy="1153800"/>
          </a:xfrm>
        </p:grpSpPr>
        <p:sp>
          <p:nvSpPr>
            <p:cNvPr id="2261" name="Text Box 353"/>
            <p:cNvSpPr/>
            <p:nvPr/>
          </p:nvSpPr>
          <p:spPr>
            <a:xfrm>
              <a:off x="1763640" y="5140440"/>
              <a:ext cx="2318760" cy="11250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85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server sends bits </a:t>
              </a:r>
              <a:endParaRPr b="0" lang="en-IN" sz="20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(fluid) into pipe</a:t>
              </a:r>
              <a:endParaRPr b="0" lang="en-IN" sz="20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262" name="Text Box 336"/>
            <p:cNvSpPr/>
            <p:nvPr/>
          </p:nvSpPr>
          <p:spPr>
            <a:xfrm>
              <a:off x="4260960" y="5111640"/>
              <a:ext cx="2807640" cy="101988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85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pipe that can carry</a:t>
              </a:r>
              <a:endParaRPr b="0" lang="en-IN" sz="20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fluid at rate</a:t>
              </a:r>
              <a:endParaRPr b="0" lang="en-IN" sz="20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R</a:t>
              </a:r>
              <a:r>
                <a:rPr b="0" lang="en-US" sz="2800" spc="-1" strike="noStrike" baseline="-25000">
                  <a:solidFill>
                    <a:srgbClr val="000000"/>
                  </a:solidFill>
                  <a:latin typeface="Gill Sans MT"/>
                  <a:ea typeface="ＭＳ Ｐゴシック"/>
                </a:rPr>
                <a:t>s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Gill Sans MT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bits/sec)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263" name="Text Box 346"/>
            <p:cNvSpPr/>
            <p:nvPr/>
          </p:nvSpPr>
          <p:spPr>
            <a:xfrm>
              <a:off x="7047000" y="5126040"/>
              <a:ext cx="2952000" cy="101988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85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pipe that can carry</a:t>
              </a:r>
              <a:endParaRPr b="0" lang="en-IN" sz="20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fluid at rate</a:t>
              </a:r>
              <a:endParaRPr b="0" lang="en-IN" sz="2000" spc="-1" strike="noStrike">
                <a:latin typeface="Arial"/>
              </a:endParaRPr>
            </a:p>
            <a:p>
              <a:pPr algn="ctr">
                <a:lnSpc>
                  <a:spcPct val="85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R</a:t>
              </a:r>
              <a:r>
                <a:rPr b="0" lang="en-US" sz="2800" spc="-1" strike="noStrike" baseline="-25000">
                  <a:solidFill>
                    <a:srgbClr val="000000"/>
                  </a:solidFill>
                  <a:latin typeface="Gill Sans MT"/>
                  <a:ea typeface="ＭＳ Ｐゴシック"/>
                </a:rPr>
                <a:t>c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Gill Sans MT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bits/sec)</a:t>
              </a:r>
              <a:endParaRPr b="0" lang="en-IN" sz="2000" spc="-1" strike="noStrike">
                <a:latin typeface="Arial"/>
              </a:endParaRPr>
            </a:p>
          </p:txBody>
        </p:sp>
      </p:grpSp>
      <p:pic>
        <p:nvPicPr>
          <p:cNvPr id="2264" name="Picture 60" descr="underline_base"/>
          <p:cNvPicPr/>
          <p:nvPr/>
        </p:nvPicPr>
        <p:blipFill>
          <a:blip r:embed="rId2"/>
          <a:stretch/>
        </p:blipFill>
        <p:spPr>
          <a:xfrm>
            <a:off x="1954080" y="932040"/>
            <a:ext cx="2912400" cy="159480"/>
          </a:xfrm>
          <a:prstGeom prst="rect">
            <a:avLst/>
          </a:prstGeom>
          <a:ln w="0">
            <a:noFill/>
          </a:ln>
        </p:spPr>
      </p:pic>
      <p:sp>
        <p:nvSpPr>
          <p:cNvPr id="2265" name="AutoShape 351"/>
          <p:cNvSpPr/>
          <p:nvPr/>
        </p:nvSpPr>
        <p:spPr>
          <a:xfrm>
            <a:off x="5256360" y="4308480"/>
            <a:ext cx="1278720" cy="484920"/>
          </a:xfrm>
          <a:prstGeom prst="rightArrow">
            <a:avLst>
              <a:gd name="adj1" fmla="val 50000"/>
              <a:gd name="adj2" fmla="val 65850"/>
            </a:avLst>
          </a:prstGeom>
          <a:gradFill rotWithShape="0">
            <a:gsLst>
              <a:gs pos="0">
                <a:srgbClr val="ffffff"/>
              </a:gs>
              <a:gs pos="100000">
                <a:srgbClr val="cc0000"/>
              </a:gs>
            </a:gsLst>
            <a:lin ang="0"/>
          </a:gradFill>
          <a:ln w="9525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6" name="AutoShape 349"/>
          <p:cNvSpPr/>
          <p:nvPr/>
        </p:nvSpPr>
        <p:spPr>
          <a:xfrm flipV="1">
            <a:off x="2031840" y="4063320"/>
            <a:ext cx="9741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0000"/>
              </a:gs>
            </a:gsLst>
            <a:lin ang="0"/>
          </a:gradFill>
          <a:ln w="9525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7" name="PlaceHolder 4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7989D9F5-A43E-4122-8580-64789440DCBC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17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nodeType="clickEffect" fill="hold">
                      <p:stCondLst>
                        <p:cond delay="indefinite"/>
                      </p:stCondLst>
                      <p:childTnLst>
                        <p:par>
                          <p:cTn id="1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3" dur="500"/>
                                        <p:tgtEl>
                                          <p:spTgt spid="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79480" y="165240"/>
            <a:ext cx="8095680" cy="6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Inter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net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stru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ctur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e: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netw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ork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of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netw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orks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55" name="Picture 76" descr="underline_base"/>
          <p:cNvPicPr/>
          <p:nvPr/>
        </p:nvPicPr>
        <p:blipFill>
          <a:blip r:embed="rId1"/>
          <a:stretch/>
        </p:blipFill>
        <p:spPr>
          <a:xfrm>
            <a:off x="1851120" y="674640"/>
            <a:ext cx="7768440" cy="172440"/>
          </a:xfrm>
          <a:prstGeom prst="rect">
            <a:avLst/>
          </a:prstGeom>
          <a:ln w="0">
            <a:noFill/>
          </a:ln>
        </p:spPr>
      </p:pic>
      <p:sp>
        <p:nvSpPr>
          <p:cNvPr id="56" name="Rectangle 3"/>
          <p:cNvSpPr/>
          <p:nvPr/>
        </p:nvSpPr>
        <p:spPr>
          <a:xfrm>
            <a:off x="2004840" y="1263600"/>
            <a:ext cx="8195400" cy="46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End systems connect to Internet via </a:t>
            </a:r>
            <a:r>
              <a:rPr b="0" lang="en-US" sz="24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access ISPs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(Internet Service Providers)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Residential, company and university ISPs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Access ISPs in turn must be interconnected. 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So that any two hosts can send packets to each other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Resulting network of networks is very complex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Evolution was driven by </a:t>
            </a:r>
            <a:r>
              <a:rPr b="0" lang="en-US" sz="24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economics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 and </a:t>
            </a:r>
            <a:r>
              <a:rPr b="0" lang="en-US" sz="2400" spc="-1" strike="noStrike">
                <a:solidFill>
                  <a:srgbClr val="c00000"/>
                </a:solidFill>
                <a:latin typeface="Gill Sans MT"/>
                <a:ea typeface="ＭＳ Ｐゴシック"/>
              </a:rPr>
              <a:t>national policies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Let’s take a stepwise approach to describe current Internet structure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PlaceHolder 1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2269" name="Picture 208" descr="underline_base"/>
          <p:cNvPicPr/>
          <p:nvPr/>
        </p:nvPicPr>
        <p:blipFill>
          <a:blip r:embed="rId1"/>
          <a:stretch/>
        </p:blipFill>
        <p:spPr>
          <a:xfrm>
            <a:off x="1905120" y="892080"/>
            <a:ext cx="4569840" cy="172440"/>
          </a:xfrm>
          <a:prstGeom prst="rect">
            <a:avLst/>
          </a:prstGeom>
          <a:ln w="0">
            <a:noFill/>
          </a:ln>
        </p:spPr>
      </p:pic>
      <p:grpSp>
        <p:nvGrpSpPr>
          <p:cNvPr id="2270" name="Group 140"/>
          <p:cNvGrpSpPr/>
          <p:nvPr/>
        </p:nvGrpSpPr>
        <p:grpSpPr>
          <a:xfrm>
            <a:off x="3138480" y="2254320"/>
            <a:ext cx="351720" cy="875520"/>
            <a:chOff x="3138480" y="2254320"/>
            <a:chExt cx="351720" cy="875520"/>
          </a:xfrm>
        </p:grpSpPr>
        <p:sp>
          <p:nvSpPr>
            <p:cNvPr id="2271" name="Freeform 141"/>
            <p:cNvSpPr/>
            <p:nvPr/>
          </p:nvSpPr>
          <p:spPr>
            <a:xfrm>
              <a:off x="3417480" y="2255760"/>
              <a:ext cx="69120" cy="83520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2" name="Rectangle 142"/>
            <p:cNvSpPr/>
            <p:nvPr/>
          </p:nvSpPr>
          <p:spPr>
            <a:xfrm>
              <a:off x="3154320" y="2254320"/>
              <a:ext cx="258120" cy="83412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3" name="Freeform 143"/>
            <p:cNvSpPr/>
            <p:nvPr/>
          </p:nvSpPr>
          <p:spPr>
            <a:xfrm>
              <a:off x="3430440" y="2305800"/>
              <a:ext cx="41040" cy="7729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4" name="Freeform 144"/>
            <p:cNvSpPr/>
            <p:nvPr/>
          </p:nvSpPr>
          <p:spPr>
            <a:xfrm>
              <a:off x="3421440" y="2697120"/>
              <a:ext cx="64440" cy="684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5" name="Rectangle 145"/>
            <p:cNvSpPr/>
            <p:nvPr/>
          </p:nvSpPr>
          <p:spPr>
            <a:xfrm>
              <a:off x="3156120" y="2351160"/>
              <a:ext cx="146880" cy="169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76" name="Group 146"/>
            <p:cNvGrpSpPr/>
            <p:nvPr/>
          </p:nvGrpSpPr>
          <p:grpSpPr>
            <a:xfrm>
              <a:off x="3289320" y="2341800"/>
              <a:ext cx="142200" cy="51480"/>
              <a:chOff x="3289320" y="2341800"/>
              <a:chExt cx="142200" cy="51480"/>
            </a:xfrm>
          </p:grpSpPr>
          <p:sp>
            <p:nvSpPr>
              <p:cNvPr id="2277" name="AutoShape 147"/>
              <p:cNvSpPr/>
              <p:nvPr/>
            </p:nvSpPr>
            <p:spPr>
              <a:xfrm>
                <a:off x="3289320" y="2341800"/>
                <a:ext cx="142200" cy="514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8" name="AutoShape 148"/>
              <p:cNvSpPr/>
              <p:nvPr/>
            </p:nvSpPr>
            <p:spPr>
              <a:xfrm>
                <a:off x="3292560" y="2347920"/>
                <a:ext cx="135720" cy="374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79" name="Rectangle 149"/>
            <p:cNvSpPr/>
            <p:nvPr/>
          </p:nvSpPr>
          <p:spPr>
            <a:xfrm>
              <a:off x="3159000" y="2469960"/>
              <a:ext cx="146880" cy="169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80" name="Group 150"/>
            <p:cNvGrpSpPr/>
            <p:nvPr/>
          </p:nvGrpSpPr>
          <p:grpSpPr>
            <a:xfrm>
              <a:off x="3289320" y="2460600"/>
              <a:ext cx="142200" cy="48600"/>
              <a:chOff x="3289320" y="2460600"/>
              <a:chExt cx="142200" cy="48600"/>
            </a:xfrm>
          </p:grpSpPr>
          <p:sp>
            <p:nvSpPr>
              <p:cNvPr id="2281" name="AutoShape 151"/>
              <p:cNvSpPr/>
              <p:nvPr/>
            </p:nvSpPr>
            <p:spPr>
              <a:xfrm>
                <a:off x="3289320" y="2460600"/>
                <a:ext cx="142200" cy="486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2" name="AutoShape 152"/>
              <p:cNvSpPr/>
              <p:nvPr/>
            </p:nvSpPr>
            <p:spPr>
              <a:xfrm>
                <a:off x="3292560" y="2466720"/>
                <a:ext cx="135720" cy="360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83" name="Rectangle 153"/>
            <p:cNvSpPr/>
            <p:nvPr/>
          </p:nvSpPr>
          <p:spPr>
            <a:xfrm>
              <a:off x="3157560" y="2594160"/>
              <a:ext cx="146880" cy="169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4" name="Rectangle 154"/>
            <p:cNvSpPr/>
            <p:nvPr/>
          </p:nvSpPr>
          <p:spPr>
            <a:xfrm>
              <a:off x="3160800" y="2701800"/>
              <a:ext cx="146880" cy="169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85" name="Group 155"/>
            <p:cNvGrpSpPr/>
            <p:nvPr/>
          </p:nvGrpSpPr>
          <p:grpSpPr>
            <a:xfrm>
              <a:off x="3286080" y="2692440"/>
              <a:ext cx="142200" cy="55080"/>
              <a:chOff x="3286080" y="2692440"/>
              <a:chExt cx="142200" cy="55080"/>
            </a:xfrm>
          </p:grpSpPr>
          <p:sp>
            <p:nvSpPr>
              <p:cNvPr id="2286" name="AutoShape 156"/>
              <p:cNvSpPr/>
              <p:nvPr/>
            </p:nvSpPr>
            <p:spPr>
              <a:xfrm>
                <a:off x="3286080" y="2692440"/>
                <a:ext cx="142200" cy="550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7" name="AutoShape 157"/>
              <p:cNvSpPr/>
              <p:nvPr/>
            </p:nvSpPr>
            <p:spPr>
              <a:xfrm>
                <a:off x="3289320" y="2698920"/>
                <a:ext cx="135720" cy="4212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88" name="Freeform 158"/>
            <p:cNvSpPr/>
            <p:nvPr/>
          </p:nvSpPr>
          <p:spPr>
            <a:xfrm>
              <a:off x="3422520" y="2592720"/>
              <a:ext cx="64440" cy="680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89" name="Group 159"/>
            <p:cNvGrpSpPr/>
            <p:nvPr/>
          </p:nvGrpSpPr>
          <p:grpSpPr>
            <a:xfrm>
              <a:off x="3286080" y="2583000"/>
              <a:ext cx="143640" cy="50040"/>
              <a:chOff x="3286080" y="2583000"/>
              <a:chExt cx="143640" cy="50040"/>
            </a:xfrm>
          </p:grpSpPr>
          <p:sp>
            <p:nvSpPr>
              <p:cNvPr id="2290" name="AutoShape 160"/>
              <p:cNvSpPr/>
              <p:nvPr/>
            </p:nvSpPr>
            <p:spPr>
              <a:xfrm>
                <a:off x="3286080" y="2583000"/>
                <a:ext cx="143640" cy="50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1" name="AutoShape 161"/>
              <p:cNvSpPr/>
              <p:nvPr/>
            </p:nvSpPr>
            <p:spPr>
              <a:xfrm>
                <a:off x="3289320" y="2589120"/>
                <a:ext cx="137520" cy="374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92" name="Rectangle 162"/>
            <p:cNvSpPr/>
            <p:nvPr/>
          </p:nvSpPr>
          <p:spPr>
            <a:xfrm>
              <a:off x="3413160" y="2254320"/>
              <a:ext cx="16920" cy="83556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3" name="Freeform 163"/>
            <p:cNvSpPr/>
            <p:nvPr/>
          </p:nvSpPr>
          <p:spPr>
            <a:xfrm>
              <a:off x="3428280" y="2465640"/>
              <a:ext cx="57960" cy="7704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4" name="Freeform 164"/>
            <p:cNvSpPr/>
            <p:nvPr/>
          </p:nvSpPr>
          <p:spPr>
            <a:xfrm>
              <a:off x="3429000" y="2346120"/>
              <a:ext cx="59760" cy="871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5" name="Oval 165"/>
            <p:cNvSpPr/>
            <p:nvPr/>
          </p:nvSpPr>
          <p:spPr>
            <a:xfrm>
              <a:off x="3479760" y="3052800"/>
              <a:ext cx="10440" cy="342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6" name="Freeform 166"/>
            <p:cNvSpPr/>
            <p:nvPr/>
          </p:nvSpPr>
          <p:spPr>
            <a:xfrm>
              <a:off x="3425760" y="3053520"/>
              <a:ext cx="59760" cy="723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7" name="AutoShape 167"/>
            <p:cNvSpPr/>
            <p:nvPr/>
          </p:nvSpPr>
          <p:spPr>
            <a:xfrm>
              <a:off x="3138480" y="3076560"/>
              <a:ext cx="295920" cy="532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8" name="AutoShape 168"/>
            <p:cNvSpPr/>
            <p:nvPr/>
          </p:nvSpPr>
          <p:spPr>
            <a:xfrm>
              <a:off x="3154320" y="3089160"/>
              <a:ext cx="264240" cy="291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9" name="Oval 169"/>
            <p:cNvSpPr/>
            <p:nvPr/>
          </p:nvSpPr>
          <p:spPr>
            <a:xfrm>
              <a:off x="3179880" y="2968560"/>
              <a:ext cx="38880" cy="514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0" name="Oval 170"/>
            <p:cNvSpPr/>
            <p:nvPr/>
          </p:nvSpPr>
          <p:spPr>
            <a:xfrm>
              <a:off x="3224160" y="2968560"/>
              <a:ext cx="38880" cy="514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1" name="Oval 171"/>
            <p:cNvSpPr/>
            <p:nvPr/>
          </p:nvSpPr>
          <p:spPr>
            <a:xfrm>
              <a:off x="3267000" y="2968560"/>
              <a:ext cx="38880" cy="500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2" name="Rectangle 172"/>
            <p:cNvSpPr/>
            <p:nvPr/>
          </p:nvSpPr>
          <p:spPr>
            <a:xfrm>
              <a:off x="3367080" y="2768400"/>
              <a:ext cx="19800" cy="2772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03" name="PlaceHolder 2"/>
          <p:cNvSpPr>
            <a:spLocks noGrp="1"/>
          </p:cNvSpPr>
          <p:nvPr>
            <p:ph type="title"/>
          </p:nvPr>
        </p:nvSpPr>
        <p:spPr>
          <a:xfrm>
            <a:off x="1800360" y="10008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Throughput (more)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04" name="PlaceHolder 3"/>
          <p:cNvSpPr>
            <a:spLocks noGrp="1"/>
          </p:cNvSpPr>
          <p:nvPr>
            <p:ph/>
          </p:nvPr>
        </p:nvSpPr>
        <p:spPr>
          <a:xfrm>
            <a:off x="2043000" y="1447920"/>
            <a:ext cx="8149680" cy="5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cc0000"/>
              </a:buClr>
              <a:buSzPct val="75000"/>
              <a:buFont typeface="Arial"/>
              <a:buChar char="•"/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R</a:t>
            </a:r>
            <a:r>
              <a:rPr b="0" i="1" lang="en-US" sz="2800" spc="-1" strike="noStrike" baseline="-25000">
                <a:solidFill>
                  <a:srgbClr val="cc0000"/>
                </a:solidFill>
                <a:latin typeface="Calibri"/>
                <a:ea typeface="ＭＳ Ｐゴシック"/>
              </a:rPr>
              <a:t>s</a:t>
            </a: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 &lt; R</a:t>
            </a:r>
            <a:r>
              <a:rPr b="0" i="1" lang="en-US" sz="2800" spc="-1" strike="noStrike" baseline="-25000">
                <a:solidFill>
                  <a:srgbClr val="cc0000"/>
                </a:solidFill>
                <a:latin typeface="Calibri"/>
                <a:ea typeface="ＭＳ Ｐゴシック"/>
              </a:rPr>
              <a:t>c</a:t>
            </a:r>
            <a:r>
              <a:rPr b="0" i="1" lang="en-US" sz="2800" spc="-1" strike="noStrike">
                <a:solidFill>
                  <a:srgbClr val="ff3300"/>
                </a:solidFill>
                <a:latin typeface="Calibri"/>
                <a:ea typeface="ＭＳ Ｐゴシック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What is average end-end throughput?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2305" name="Group 34"/>
          <p:cNvGrpSpPr/>
          <p:nvPr/>
        </p:nvGrpSpPr>
        <p:grpSpPr>
          <a:xfrm>
            <a:off x="3591000" y="2606760"/>
            <a:ext cx="2135880" cy="307080"/>
            <a:chOff x="3591000" y="2606760"/>
            <a:chExt cx="2135880" cy="307080"/>
          </a:xfrm>
        </p:grpSpPr>
        <p:sp>
          <p:nvSpPr>
            <p:cNvPr id="2306" name="Oval 35"/>
            <p:cNvSpPr/>
            <p:nvPr/>
          </p:nvSpPr>
          <p:spPr>
            <a:xfrm>
              <a:off x="5621400" y="2610360"/>
              <a:ext cx="105480" cy="30348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54f72"/>
                </a:gs>
                <a:gs pos="100000">
                  <a:srgbClr val="ffffff"/>
                </a:gs>
              </a:gsLst>
              <a:lin ang="540000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7" name="Rectangle 36"/>
            <p:cNvSpPr/>
            <p:nvPr/>
          </p:nvSpPr>
          <p:spPr>
            <a:xfrm>
              <a:off x="3630960" y="2610360"/>
              <a:ext cx="2039040" cy="3034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54f72"/>
                </a:gs>
                <a:gs pos="100000">
                  <a:srgbClr val="ffffff"/>
                </a:gs>
              </a:gsLst>
              <a:lin ang="540000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8" name="Oval 37"/>
            <p:cNvSpPr/>
            <p:nvPr/>
          </p:nvSpPr>
          <p:spPr>
            <a:xfrm>
              <a:off x="3591000" y="2606760"/>
              <a:ext cx="105480" cy="30348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9" name="Rectangle 38"/>
            <p:cNvSpPr/>
            <p:nvPr/>
          </p:nvSpPr>
          <p:spPr>
            <a:xfrm>
              <a:off x="5610960" y="2616480"/>
              <a:ext cx="66960" cy="2941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954f72"/>
                </a:gs>
                <a:gs pos="100000">
                  <a:srgbClr val="ffffff"/>
                </a:gs>
              </a:gsLst>
              <a:lin ang="5400000"/>
            </a:gra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10" name="Text Box 39"/>
          <p:cNvSpPr/>
          <p:nvPr/>
        </p:nvSpPr>
        <p:spPr>
          <a:xfrm>
            <a:off x="3379680" y="2562120"/>
            <a:ext cx="2585160" cy="5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s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bits/sec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11" name="AutoShape 42"/>
          <p:cNvSpPr/>
          <p:nvPr/>
        </p:nvSpPr>
        <p:spPr>
          <a:xfrm flipV="1">
            <a:off x="2779560" y="2374200"/>
            <a:ext cx="894600" cy="56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cc0000"/>
              </a:gs>
            </a:gsLst>
            <a:lin ang="0"/>
          </a:gradFill>
          <a:ln w="9525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2" name="AutoShape 43"/>
          <p:cNvSpPr/>
          <p:nvPr/>
        </p:nvSpPr>
        <p:spPr>
          <a:xfrm>
            <a:off x="9013680" y="2581200"/>
            <a:ext cx="816840" cy="378720"/>
          </a:xfrm>
          <a:prstGeom prst="rightArrow">
            <a:avLst>
              <a:gd name="adj1" fmla="val 50000"/>
              <a:gd name="adj2" fmla="val 53870"/>
            </a:avLst>
          </a:prstGeom>
          <a:gradFill rotWithShape="0">
            <a:gsLst>
              <a:gs pos="0">
                <a:srgbClr val="ffffff"/>
              </a:gs>
              <a:gs pos="100000">
                <a:srgbClr val="cc0000"/>
              </a:gs>
            </a:gsLst>
            <a:lin ang="0"/>
          </a:gradFill>
          <a:ln w="9525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13" name="Group 54"/>
          <p:cNvGrpSpPr/>
          <p:nvPr/>
        </p:nvGrpSpPr>
        <p:grpSpPr>
          <a:xfrm>
            <a:off x="6964200" y="2473200"/>
            <a:ext cx="2790000" cy="678240"/>
            <a:chOff x="6964200" y="2473200"/>
            <a:chExt cx="2790000" cy="678240"/>
          </a:xfrm>
        </p:grpSpPr>
        <p:grpSp>
          <p:nvGrpSpPr>
            <p:cNvPr id="2314" name="Group 45"/>
            <p:cNvGrpSpPr/>
            <p:nvPr/>
          </p:nvGrpSpPr>
          <p:grpSpPr>
            <a:xfrm>
              <a:off x="6964200" y="2473200"/>
              <a:ext cx="2577240" cy="569520"/>
              <a:chOff x="6964200" y="2473200"/>
              <a:chExt cx="2577240" cy="569520"/>
            </a:xfrm>
          </p:grpSpPr>
          <p:sp>
            <p:nvSpPr>
              <p:cNvPr id="2315" name="Oval 46"/>
              <p:cNvSpPr/>
              <p:nvPr/>
            </p:nvSpPr>
            <p:spPr>
              <a:xfrm>
                <a:off x="9414000" y="2480040"/>
                <a:ext cx="127440" cy="56268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954f72"/>
                  </a:gs>
                  <a:gs pos="100000">
                    <a:srgbClr val="ffffff"/>
                  </a:gs>
                </a:gsLst>
                <a:lin ang="540000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6" name="Rectangle 47"/>
              <p:cNvSpPr/>
              <p:nvPr/>
            </p:nvSpPr>
            <p:spPr>
              <a:xfrm>
                <a:off x="7012440" y="2480040"/>
                <a:ext cx="2465640" cy="5626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954f72"/>
                  </a:gs>
                  <a:gs pos="100000">
                    <a:srgbClr val="ffffff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7" name="Oval 48"/>
              <p:cNvSpPr/>
              <p:nvPr/>
            </p:nvSpPr>
            <p:spPr>
              <a:xfrm>
                <a:off x="6964200" y="2473200"/>
                <a:ext cx="127440" cy="56268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8" name="Rectangle 49"/>
              <p:cNvSpPr/>
              <p:nvPr/>
            </p:nvSpPr>
            <p:spPr>
              <a:xfrm>
                <a:off x="9401040" y="2491200"/>
                <a:ext cx="81000" cy="5468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954f72"/>
                  </a:gs>
                  <a:gs pos="100000">
                    <a:srgbClr val="ffffff"/>
                  </a:gs>
                </a:gsLst>
                <a:lin ang="5400000"/>
              </a:gra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19" name="Text Box 50"/>
            <p:cNvSpPr/>
            <p:nvPr/>
          </p:nvSpPr>
          <p:spPr>
            <a:xfrm>
              <a:off x="7038720" y="2576160"/>
              <a:ext cx="2715480" cy="5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</a:t>
              </a:r>
              <a:r>
                <a:rPr b="0" lang="en-US" sz="2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c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bits/sec</a:t>
              </a:r>
              <a:endParaRPr b="0" lang="en-IN" sz="2000" spc="-1" strike="noStrike">
                <a:latin typeface="Arial"/>
              </a:endParaRPr>
            </a:p>
          </p:txBody>
        </p:sp>
      </p:grpSp>
      <p:grpSp>
        <p:nvGrpSpPr>
          <p:cNvPr id="2320" name="Group 5"/>
          <p:cNvGrpSpPr/>
          <p:nvPr/>
        </p:nvGrpSpPr>
        <p:grpSpPr>
          <a:xfrm>
            <a:off x="5813280" y="2633760"/>
            <a:ext cx="972000" cy="281880"/>
            <a:chOff x="5813280" y="2633760"/>
            <a:chExt cx="972000" cy="281880"/>
          </a:xfrm>
        </p:grpSpPr>
        <p:sp>
          <p:nvSpPr>
            <p:cNvPr id="2321" name="Oval 6"/>
            <p:cNvSpPr/>
            <p:nvPr/>
          </p:nvSpPr>
          <p:spPr>
            <a:xfrm>
              <a:off x="5821560" y="2759760"/>
              <a:ext cx="962640" cy="1558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2" name="Line 7"/>
            <p:cNvSpPr/>
            <p:nvPr/>
          </p:nvSpPr>
          <p:spPr>
            <a:xfrm>
              <a:off x="5821200" y="2746440"/>
              <a:ext cx="360" cy="968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3" name="Line 8"/>
            <p:cNvSpPr/>
            <p:nvPr/>
          </p:nvSpPr>
          <p:spPr>
            <a:xfrm>
              <a:off x="6784920" y="2746440"/>
              <a:ext cx="360" cy="968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4" name="Rectangle 9"/>
            <p:cNvSpPr/>
            <p:nvPr/>
          </p:nvSpPr>
          <p:spPr>
            <a:xfrm>
              <a:off x="5821560" y="2746800"/>
              <a:ext cx="954720" cy="94680"/>
            </a:xfrm>
            <a:prstGeom prst="rect">
              <a:avLst/>
            </a:prstGeom>
            <a:solidFill>
              <a:schemeClr val="hlink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5" name="Oval 10"/>
            <p:cNvSpPr/>
            <p:nvPr/>
          </p:nvSpPr>
          <p:spPr>
            <a:xfrm>
              <a:off x="5813280" y="2633760"/>
              <a:ext cx="962640" cy="1818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26" name="Group 11"/>
            <p:cNvGrpSpPr/>
            <p:nvPr/>
          </p:nvGrpSpPr>
          <p:grpSpPr>
            <a:xfrm>
              <a:off x="6045480" y="2673720"/>
              <a:ext cx="477360" cy="106920"/>
              <a:chOff x="6045480" y="2673720"/>
              <a:chExt cx="477360" cy="106920"/>
            </a:xfrm>
          </p:grpSpPr>
          <p:sp>
            <p:nvSpPr>
              <p:cNvPr id="2327" name="Line 12"/>
              <p:cNvSpPr/>
              <p:nvPr/>
            </p:nvSpPr>
            <p:spPr>
              <a:xfrm flipV="1">
                <a:off x="6045480" y="2673720"/>
                <a:ext cx="170280" cy="21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8" name="Line 13"/>
              <p:cNvSpPr/>
              <p:nvPr/>
            </p:nvSpPr>
            <p:spPr>
              <a:xfrm>
                <a:off x="6372720" y="2780280"/>
                <a:ext cx="1501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9" name="Line 14"/>
              <p:cNvSpPr/>
              <p:nvPr/>
            </p:nvSpPr>
            <p:spPr>
              <a:xfrm>
                <a:off x="6202440" y="2675880"/>
                <a:ext cx="177120" cy="104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30" name="Group 15"/>
            <p:cNvGrpSpPr/>
            <p:nvPr/>
          </p:nvGrpSpPr>
          <p:grpSpPr>
            <a:xfrm>
              <a:off x="6045480" y="2672280"/>
              <a:ext cx="477360" cy="106560"/>
              <a:chOff x="6045480" y="2672280"/>
              <a:chExt cx="477360" cy="106560"/>
            </a:xfrm>
          </p:grpSpPr>
          <p:sp>
            <p:nvSpPr>
              <p:cNvPr id="2331" name="Line 16"/>
              <p:cNvSpPr/>
              <p:nvPr/>
            </p:nvSpPr>
            <p:spPr>
              <a:xfrm>
                <a:off x="6045480" y="2776680"/>
                <a:ext cx="170280" cy="21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2" name="Line 17"/>
              <p:cNvSpPr/>
              <p:nvPr/>
            </p:nvSpPr>
            <p:spPr>
              <a:xfrm>
                <a:off x="6372720" y="2672280"/>
                <a:ext cx="150120" cy="36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3" name="Line 18"/>
              <p:cNvSpPr/>
              <p:nvPr/>
            </p:nvSpPr>
            <p:spPr>
              <a:xfrm flipV="1">
                <a:off x="6202440" y="2672280"/>
                <a:ext cx="177120" cy="104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34" name="Rectangle 56"/>
          <p:cNvSpPr/>
          <p:nvPr/>
        </p:nvSpPr>
        <p:spPr>
          <a:xfrm>
            <a:off x="2079720" y="3330720"/>
            <a:ext cx="8062200" cy="5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99"/>
              </a:buClr>
              <a:buSzPct val="75000"/>
              <a:buFont typeface="Wingdings" charset="2"/>
              <a:buChar char=""/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R</a:t>
            </a:r>
            <a:r>
              <a:rPr b="0" i="1" lang="en-US" sz="28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s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 &gt; R</a:t>
            </a:r>
            <a:r>
              <a:rPr b="0" i="1" lang="en-US" sz="2800" spc="-1" strike="noStrike" baseline="-25000">
                <a:solidFill>
                  <a:srgbClr val="cc0000"/>
                </a:solidFill>
                <a:latin typeface="Gill Sans MT"/>
                <a:ea typeface="ＭＳ Ｐゴシック"/>
              </a:rPr>
              <a:t>c</a:t>
            </a:r>
            <a:r>
              <a:rPr b="0" i="1" lang="en-US" sz="2800" spc="-1" strike="noStrike">
                <a:solidFill>
                  <a:srgbClr val="ff3300"/>
                </a:solidFill>
                <a:latin typeface="Gill Sans MT"/>
                <a:ea typeface="ＭＳ Ｐゴシック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What is average end-end throughput?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2335" name="Group 209"/>
          <p:cNvGrpSpPr/>
          <p:nvPr/>
        </p:nvGrpSpPr>
        <p:grpSpPr>
          <a:xfrm>
            <a:off x="1819440" y="5167440"/>
            <a:ext cx="8576640" cy="1409400"/>
            <a:chOff x="1819440" y="5167440"/>
            <a:chExt cx="8576640" cy="1409400"/>
          </a:xfrm>
        </p:grpSpPr>
        <p:sp>
          <p:nvSpPr>
            <p:cNvPr id="2336" name="Rectangle 102"/>
            <p:cNvSpPr/>
            <p:nvPr/>
          </p:nvSpPr>
          <p:spPr>
            <a:xfrm>
              <a:off x="1819440" y="5362560"/>
              <a:ext cx="8576640" cy="1015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7" name="Text Box 101"/>
            <p:cNvSpPr/>
            <p:nvPr/>
          </p:nvSpPr>
          <p:spPr>
            <a:xfrm>
              <a:off x="1890720" y="5634000"/>
              <a:ext cx="8479800" cy="942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00"/>
                  </a:solidFill>
                  <a:latin typeface="Gill Sans MT"/>
                  <a:ea typeface="ＭＳ Ｐゴシック"/>
                </a:rPr>
                <a:t>link on end-end path that constrains  end-end throughput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338" name="Text Box 104"/>
            <p:cNvSpPr/>
            <p:nvPr/>
          </p:nvSpPr>
          <p:spPr>
            <a:xfrm>
              <a:off x="2263680" y="5167440"/>
              <a:ext cx="2226600" cy="94284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i="1" lang="en-US" sz="2800" spc="-1" strike="noStrike">
                  <a:solidFill>
                    <a:srgbClr val="cc0000"/>
                  </a:solidFill>
                  <a:latin typeface="Gill Sans MT"/>
                  <a:ea typeface="ＭＳ Ｐゴシック"/>
                </a:rPr>
                <a:t>bottleneck link</a:t>
              </a:r>
              <a:endParaRPr b="0" lang="en-IN" sz="2800" spc="-1" strike="noStrike">
                <a:latin typeface="Arial"/>
              </a:endParaRPr>
            </a:p>
          </p:txBody>
        </p:sp>
      </p:grpSp>
      <p:sp>
        <p:nvSpPr>
          <p:cNvPr id="2339" name="AutoShape 51"/>
          <p:cNvSpPr/>
          <p:nvPr/>
        </p:nvSpPr>
        <p:spPr>
          <a:xfrm>
            <a:off x="5729400" y="2575080"/>
            <a:ext cx="1364400" cy="380160"/>
          </a:xfrm>
          <a:prstGeom prst="rightArrow">
            <a:avLst>
              <a:gd name="adj1" fmla="val 50000"/>
              <a:gd name="adj2" fmla="val 89583"/>
            </a:avLst>
          </a:prstGeom>
          <a:gradFill rotWithShape="0">
            <a:gsLst>
              <a:gs pos="0">
                <a:srgbClr val="ffffff"/>
              </a:gs>
              <a:gs pos="100000">
                <a:srgbClr val="cc0000"/>
              </a:gs>
            </a:gsLst>
            <a:lin ang="0"/>
          </a:gradFill>
          <a:ln w="9525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40" name="Group 132"/>
          <p:cNvGrpSpPr/>
          <p:nvPr/>
        </p:nvGrpSpPr>
        <p:grpSpPr>
          <a:xfrm>
            <a:off x="9756720" y="2421000"/>
            <a:ext cx="870840" cy="885240"/>
            <a:chOff x="9756720" y="2421000"/>
            <a:chExt cx="870840" cy="885240"/>
          </a:xfrm>
        </p:grpSpPr>
        <p:pic>
          <p:nvPicPr>
            <p:cNvPr id="2341" name="Picture 133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756720" y="2421000"/>
              <a:ext cx="870840" cy="885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42" name="Freeform 134"/>
            <p:cNvSpPr/>
            <p:nvPr/>
          </p:nvSpPr>
          <p:spPr>
            <a:xfrm>
              <a:off x="9833040" y="2505960"/>
              <a:ext cx="423000" cy="40500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43" name="AutoShape 327"/>
          <p:cNvSpPr/>
          <p:nvPr/>
        </p:nvSpPr>
        <p:spPr>
          <a:xfrm>
            <a:off x="2692440" y="2117880"/>
            <a:ext cx="407160" cy="430920"/>
          </a:xfrm>
          <a:prstGeom prst="can">
            <a:avLst>
              <a:gd name="adj" fmla="val 21398"/>
            </a:avLst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44" name="Group 206"/>
          <p:cNvGrpSpPr/>
          <p:nvPr/>
        </p:nvGrpSpPr>
        <p:grpSpPr>
          <a:xfrm>
            <a:off x="2754360" y="3927600"/>
            <a:ext cx="7935120" cy="1166040"/>
            <a:chOff x="2754360" y="3927600"/>
            <a:chExt cx="7935120" cy="1166040"/>
          </a:xfrm>
        </p:grpSpPr>
        <p:grpSp>
          <p:nvGrpSpPr>
            <p:cNvPr id="2345" name="Group 173"/>
            <p:cNvGrpSpPr/>
            <p:nvPr/>
          </p:nvGrpSpPr>
          <p:grpSpPr>
            <a:xfrm>
              <a:off x="3200400" y="4110120"/>
              <a:ext cx="351720" cy="875520"/>
              <a:chOff x="3200400" y="4110120"/>
              <a:chExt cx="351720" cy="875520"/>
            </a:xfrm>
          </p:grpSpPr>
          <p:sp>
            <p:nvSpPr>
              <p:cNvPr id="2346" name="Freeform 174"/>
              <p:cNvSpPr/>
              <p:nvPr/>
            </p:nvSpPr>
            <p:spPr>
              <a:xfrm>
                <a:off x="3479400" y="4111560"/>
                <a:ext cx="69120" cy="83520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7" name="Rectangle 175"/>
              <p:cNvSpPr/>
              <p:nvPr/>
            </p:nvSpPr>
            <p:spPr>
              <a:xfrm>
                <a:off x="3216240" y="4110120"/>
                <a:ext cx="258120" cy="83412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8" name="Freeform 176"/>
              <p:cNvSpPr/>
              <p:nvPr/>
            </p:nvSpPr>
            <p:spPr>
              <a:xfrm>
                <a:off x="3492360" y="4161600"/>
                <a:ext cx="41040" cy="7729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9" name="Freeform 177"/>
              <p:cNvSpPr/>
              <p:nvPr/>
            </p:nvSpPr>
            <p:spPr>
              <a:xfrm>
                <a:off x="3483360" y="4552920"/>
                <a:ext cx="64440" cy="684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0" name="Rectangle 178"/>
              <p:cNvSpPr/>
              <p:nvPr/>
            </p:nvSpPr>
            <p:spPr>
              <a:xfrm>
                <a:off x="3218040" y="4206960"/>
                <a:ext cx="146880" cy="1692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51" name="Group 179"/>
              <p:cNvGrpSpPr/>
              <p:nvPr/>
            </p:nvGrpSpPr>
            <p:grpSpPr>
              <a:xfrm>
                <a:off x="3351240" y="4197600"/>
                <a:ext cx="142200" cy="51480"/>
                <a:chOff x="3351240" y="4197600"/>
                <a:chExt cx="142200" cy="51480"/>
              </a:xfrm>
            </p:grpSpPr>
            <p:sp>
              <p:nvSpPr>
                <p:cNvPr id="2352" name="AutoShape 180"/>
                <p:cNvSpPr/>
                <p:nvPr/>
              </p:nvSpPr>
              <p:spPr>
                <a:xfrm>
                  <a:off x="3351240" y="4197600"/>
                  <a:ext cx="142200" cy="514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53" name="AutoShape 181"/>
                <p:cNvSpPr/>
                <p:nvPr/>
              </p:nvSpPr>
              <p:spPr>
                <a:xfrm>
                  <a:off x="3354480" y="4203720"/>
                  <a:ext cx="135720" cy="374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354" name="Rectangle 182"/>
              <p:cNvSpPr/>
              <p:nvPr/>
            </p:nvSpPr>
            <p:spPr>
              <a:xfrm>
                <a:off x="3220920" y="4325760"/>
                <a:ext cx="146880" cy="1692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55" name="Group 183"/>
              <p:cNvGrpSpPr/>
              <p:nvPr/>
            </p:nvGrpSpPr>
            <p:grpSpPr>
              <a:xfrm>
                <a:off x="3351240" y="4316400"/>
                <a:ext cx="142200" cy="48600"/>
                <a:chOff x="3351240" y="4316400"/>
                <a:chExt cx="142200" cy="48600"/>
              </a:xfrm>
            </p:grpSpPr>
            <p:sp>
              <p:nvSpPr>
                <p:cNvPr id="2356" name="AutoShape 184"/>
                <p:cNvSpPr/>
                <p:nvPr/>
              </p:nvSpPr>
              <p:spPr>
                <a:xfrm>
                  <a:off x="3351240" y="4316400"/>
                  <a:ext cx="142200" cy="48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57" name="AutoShape 185"/>
                <p:cNvSpPr/>
                <p:nvPr/>
              </p:nvSpPr>
              <p:spPr>
                <a:xfrm>
                  <a:off x="3354480" y="4322520"/>
                  <a:ext cx="135720" cy="36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358" name="Rectangle 186"/>
              <p:cNvSpPr/>
              <p:nvPr/>
            </p:nvSpPr>
            <p:spPr>
              <a:xfrm>
                <a:off x="3219480" y="4449960"/>
                <a:ext cx="146880" cy="1692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9" name="Rectangle 187"/>
              <p:cNvSpPr/>
              <p:nvPr/>
            </p:nvSpPr>
            <p:spPr>
              <a:xfrm>
                <a:off x="3222720" y="4557600"/>
                <a:ext cx="146880" cy="1692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60" name="Group 188"/>
              <p:cNvGrpSpPr/>
              <p:nvPr/>
            </p:nvGrpSpPr>
            <p:grpSpPr>
              <a:xfrm>
                <a:off x="3348000" y="4548240"/>
                <a:ext cx="142200" cy="55080"/>
                <a:chOff x="3348000" y="4548240"/>
                <a:chExt cx="142200" cy="55080"/>
              </a:xfrm>
            </p:grpSpPr>
            <p:sp>
              <p:nvSpPr>
                <p:cNvPr id="2361" name="AutoShape 189"/>
                <p:cNvSpPr/>
                <p:nvPr/>
              </p:nvSpPr>
              <p:spPr>
                <a:xfrm>
                  <a:off x="3348000" y="4548240"/>
                  <a:ext cx="142200" cy="550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62" name="AutoShape 190"/>
                <p:cNvSpPr/>
                <p:nvPr/>
              </p:nvSpPr>
              <p:spPr>
                <a:xfrm>
                  <a:off x="3351240" y="4554720"/>
                  <a:ext cx="135720" cy="421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363" name="Freeform 191"/>
              <p:cNvSpPr/>
              <p:nvPr/>
            </p:nvSpPr>
            <p:spPr>
              <a:xfrm>
                <a:off x="3484440" y="4448520"/>
                <a:ext cx="64440" cy="6804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64" name="Group 192"/>
              <p:cNvGrpSpPr/>
              <p:nvPr/>
            </p:nvGrpSpPr>
            <p:grpSpPr>
              <a:xfrm>
                <a:off x="3348000" y="4438440"/>
                <a:ext cx="143640" cy="50040"/>
                <a:chOff x="3348000" y="4438440"/>
                <a:chExt cx="143640" cy="50040"/>
              </a:xfrm>
            </p:grpSpPr>
            <p:sp>
              <p:nvSpPr>
                <p:cNvPr id="2365" name="AutoShape 193"/>
                <p:cNvSpPr/>
                <p:nvPr/>
              </p:nvSpPr>
              <p:spPr>
                <a:xfrm>
                  <a:off x="3348000" y="4438440"/>
                  <a:ext cx="143640" cy="500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66" name="AutoShape 194"/>
                <p:cNvSpPr/>
                <p:nvPr/>
              </p:nvSpPr>
              <p:spPr>
                <a:xfrm>
                  <a:off x="3351240" y="4444920"/>
                  <a:ext cx="137520" cy="374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367" name="Rectangle 195"/>
              <p:cNvSpPr/>
              <p:nvPr/>
            </p:nvSpPr>
            <p:spPr>
              <a:xfrm>
                <a:off x="3475080" y="4110120"/>
                <a:ext cx="16920" cy="83556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8" name="Freeform 196"/>
              <p:cNvSpPr/>
              <p:nvPr/>
            </p:nvSpPr>
            <p:spPr>
              <a:xfrm>
                <a:off x="3490200" y="4321440"/>
                <a:ext cx="57960" cy="7704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9" name="Freeform 197"/>
              <p:cNvSpPr/>
              <p:nvPr/>
            </p:nvSpPr>
            <p:spPr>
              <a:xfrm>
                <a:off x="3490920" y="4201920"/>
                <a:ext cx="59760" cy="871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0" name="Oval 198"/>
              <p:cNvSpPr/>
              <p:nvPr/>
            </p:nvSpPr>
            <p:spPr>
              <a:xfrm>
                <a:off x="3541680" y="4908600"/>
                <a:ext cx="10440" cy="342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1" name="Freeform 199"/>
              <p:cNvSpPr/>
              <p:nvPr/>
            </p:nvSpPr>
            <p:spPr>
              <a:xfrm>
                <a:off x="3487680" y="4909320"/>
                <a:ext cx="59760" cy="7236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2" name="AutoShape 200"/>
              <p:cNvSpPr/>
              <p:nvPr/>
            </p:nvSpPr>
            <p:spPr>
              <a:xfrm>
                <a:off x="3200400" y="4932360"/>
                <a:ext cx="295920" cy="532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3" name="AutoShape 201"/>
              <p:cNvSpPr/>
              <p:nvPr/>
            </p:nvSpPr>
            <p:spPr>
              <a:xfrm>
                <a:off x="3216240" y="4944960"/>
                <a:ext cx="264240" cy="291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44546a"/>
                  </a:gs>
                  <a:gs pos="100000">
                    <a:srgbClr val="e7e6e6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4" name="Oval 202"/>
              <p:cNvSpPr/>
              <p:nvPr/>
            </p:nvSpPr>
            <p:spPr>
              <a:xfrm>
                <a:off x="3241800" y="4824360"/>
                <a:ext cx="38880" cy="5148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5" name="Oval 203"/>
              <p:cNvSpPr/>
              <p:nvPr/>
            </p:nvSpPr>
            <p:spPr>
              <a:xfrm>
                <a:off x="3286080" y="4824360"/>
                <a:ext cx="38880" cy="5148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6" name="Oval 204"/>
              <p:cNvSpPr/>
              <p:nvPr/>
            </p:nvSpPr>
            <p:spPr>
              <a:xfrm>
                <a:off x="3328920" y="4824360"/>
                <a:ext cx="38880" cy="5004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7" name="Rectangle 205"/>
              <p:cNvSpPr/>
              <p:nvPr/>
            </p:nvSpPr>
            <p:spPr>
              <a:xfrm>
                <a:off x="3429000" y="4624200"/>
                <a:ext cx="19800" cy="27720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78" name="Line 57"/>
            <p:cNvSpPr/>
            <p:nvPr/>
          </p:nvSpPr>
          <p:spPr>
            <a:xfrm>
              <a:off x="3673440" y="4624200"/>
              <a:ext cx="58118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79" name="Group 58"/>
            <p:cNvGrpSpPr/>
            <p:nvPr/>
          </p:nvGrpSpPr>
          <p:grpSpPr>
            <a:xfrm>
              <a:off x="5850000" y="4516560"/>
              <a:ext cx="971640" cy="281880"/>
              <a:chOff x="5850000" y="4516560"/>
              <a:chExt cx="971640" cy="281880"/>
            </a:xfrm>
          </p:grpSpPr>
          <p:sp>
            <p:nvSpPr>
              <p:cNvPr id="2380" name="Oval 59"/>
              <p:cNvSpPr/>
              <p:nvPr/>
            </p:nvSpPr>
            <p:spPr>
              <a:xfrm>
                <a:off x="5857920" y="4642560"/>
                <a:ext cx="962640" cy="15588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1" name="Line 60"/>
              <p:cNvSpPr/>
              <p:nvPr/>
            </p:nvSpPr>
            <p:spPr>
              <a:xfrm>
                <a:off x="5857920" y="4629240"/>
                <a:ext cx="360" cy="968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2" name="Line 61"/>
              <p:cNvSpPr/>
              <p:nvPr/>
            </p:nvSpPr>
            <p:spPr>
              <a:xfrm>
                <a:off x="6821280" y="4629240"/>
                <a:ext cx="360" cy="968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3" name="Rectangle 62"/>
              <p:cNvSpPr/>
              <p:nvPr/>
            </p:nvSpPr>
            <p:spPr>
              <a:xfrm>
                <a:off x="5857920" y="4629600"/>
                <a:ext cx="954720" cy="94680"/>
              </a:xfrm>
              <a:prstGeom prst="rect">
                <a:avLst/>
              </a:prstGeom>
              <a:solidFill>
                <a:schemeClr val="hlink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4" name="Oval 63"/>
              <p:cNvSpPr/>
              <p:nvPr/>
            </p:nvSpPr>
            <p:spPr>
              <a:xfrm>
                <a:off x="5850000" y="4516560"/>
                <a:ext cx="962640" cy="1818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85" name="Group 64"/>
              <p:cNvGrpSpPr/>
              <p:nvPr/>
            </p:nvGrpSpPr>
            <p:grpSpPr>
              <a:xfrm>
                <a:off x="6081840" y="4556520"/>
                <a:ext cx="477720" cy="106920"/>
                <a:chOff x="6081840" y="4556520"/>
                <a:chExt cx="477720" cy="106920"/>
              </a:xfrm>
            </p:grpSpPr>
            <p:sp>
              <p:nvSpPr>
                <p:cNvPr id="2386" name="Line 65"/>
                <p:cNvSpPr/>
                <p:nvPr/>
              </p:nvSpPr>
              <p:spPr>
                <a:xfrm flipV="1">
                  <a:off x="6081840" y="4556520"/>
                  <a:ext cx="170640" cy="21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87" name="Line 66"/>
                <p:cNvSpPr/>
                <p:nvPr/>
              </p:nvSpPr>
              <p:spPr>
                <a:xfrm>
                  <a:off x="6409440" y="4663080"/>
                  <a:ext cx="15012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88" name="Line 67"/>
                <p:cNvSpPr/>
                <p:nvPr/>
              </p:nvSpPr>
              <p:spPr>
                <a:xfrm>
                  <a:off x="6238800" y="4558680"/>
                  <a:ext cx="177480" cy="1044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389" name="Group 68"/>
              <p:cNvGrpSpPr/>
              <p:nvPr/>
            </p:nvGrpSpPr>
            <p:grpSpPr>
              <a:xfrm>
                <a:off x="6081840" y="4555080"/>
                <a:ext cx="477720" cy="106560"/>
                <a:chOff x="6081840" y="4555080"/>
                <a:chExt cx="477720" cy="106560"/>
              </a:xfrm>
            </p:grpSpPr>
            <p:sp>
              <p:nvSpPr>
                <p:cNvPr id="2390" name="Line 69"/>
                <p:cNvSpPr/>
                <p:nvPr/>
              </p:nvSpPr>
              <p:spPr>
                <a:xfrm>
                  <a:off x="6081840" y="4659480"/>
                  <a:ext cx="170640" cy="21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1" name="Line 70"/>
                <p:cNvSpPr/>
                <p:nvPr/>
              </p:nvSpPr>
              <p:spPr>
                <a:xfrm>
                  <a:off x="6409440" y="4555080"/>
                  <a:ext cx="150120" cy="36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92" name="Line 71"/>
                <p:cNvSpPr/>
                <p:nvPr/>
              </p:nvSpPr>
              <p:spPr>
                <a:xfrm flipV="1">
                  <a:off x="6238800" y="4555080"/>
                  <a:ext cx="177480" cy="104400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2393" name="AutoShape 90"/>
            <p:cNvSpPr/>
            <p:nvPr/>
          </p:nvSpPr>
          <p:spPr>
            <a:xfrm>
              <a:off x="9050400" y="4464000"/>
              <a:ext cx="816840" cy="378720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/>
            </a:gradFill>
            <a:ln w="9525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394" name="Group 92"/>
            <p:cNvGrpSpPr/>
            <p:nvPr/>
          </p:nvGrpSpPr>
          <p:grpSpPr>
            <a:xfrm>
              <a:off x="3632040" y="4297320"/>
              <a:ext cx="2137680" cy="569520"/>
              <a:chOff x="3632040" y="4297320"/>
              <a:chExt cx="2137680" cy="569520"/>
            </a:xfrm>
          </p:grpSpPr>
          <p:sp>
            <p:nvSpPr>
              <p:cNvPr id="2395" name="Oval 93"/>
              <p:cNvSpPr/>
              <p:nvPr/>
            </p:nvSpPr>
            <p:spPr>
              <a:xfrm>
                <a:off x="5664240" y="4304160"/>
                <a:ext cx="105480" cy="56268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954f72"/>
                  </a:gs>
                  <a:gs pos="100000">
                    <a:srgbClr val="ffffff"/>
                  </a:gs>
                </a:gsLst>
                <a:lin ang="540000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6" name="Rectangle 94"/>
              <p:cNvSpPr/>
              <p:nvPr/>
            </p:nvSpPr>
            <p:spPr>
              <a:xfrm>
                <a:off x="3672360" y="4304160"/>
                <a:ext cx="2040480" cy="5626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954f72"/>
                  </a:gs>
                  <a:gs pos="100000">
                    <a:srgbClr val="ffffff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7" name="Oval 95"/>
              <p:cNvSpPr/>
              <p:nvPr/>
            </p:nvSpPr>
            <p:spPr>
              <a:xfrm>
                <a:off x="3632040" y="4297320"/>
                <a:ext cx="105480" cy="56268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8" name="Rectangle 96"/>
              <p:cNvSpPr/>
              <p:nvPr/>
            </p:nvSpPr>
            <p:spPr>
              <a:xfrm>
                <a:off x="5653440" y="4315320"/>
                <a:ext cx="66960" cy="5468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954f72"/>
                  </a:gs>
                  <a:gs pos="100000">
                    <a:srgbClr val="ffffff"/>
                  </a:gs>
                </a:gsLst>
                <a:lin ang="5400000"/>
              </a:gra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99" name="Text Box 97"/>
            <p:cNvSpPr/>
            <p:nvPr/>
          </p:nvSpPr>
          <p:spPr>
            <a:xfrm>
              <a:off x="3608280" y="4414680"/>
              <a:ext cx="2251800" cy="5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</a:t>
              </a:r>
              <a:r>
                <a:rPr b="0" lang="en-US" sz="2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s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bits/sec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2400" name="Group 83"/>
            <p:cNvGrpSpPr/>
            <p:nvPr/>
          </p:nvGrpSpPr>
          <p:grpSpPr>
            <a:xfrm>
              <a:off x="6951600" y="4489560"/>
              <a:ext cx="2572560" cy="307080"/>
              <a:chOff x="6951600" y="4489560"/>
              <a:chExt cx="2572560" cy="307080"/>
            </a:xfrm>
          </p:grpSpPr>
          <p:sp>
            <p:nvSpPr>
              <p:cNvPr id="2401" name="Oval 84"/>
              <p:cNvSpPr/>
              <p:nvPr/>
            </p:nvSpPr>
            <p:spPr>
              <a:xfrm>
                <a:off x="9397080" y="4493160"/>
                <a:ext cx="127080" cy="30348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954f72"/>
                  </a:gs>
                  <a:gs pos="100000">
                    <a:srgbClr val="ffffff"/>
                  </a:gs>
                </a:gsLst>
                <a:lin ang="540000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2" name="Rectangle 85"/>
              <p:cNvSpPr/>
              <p:nvPr/>
            </p:nvSpPr>
            <p:spPr>
              <a:xfrm>
                <a:off x="6999840" y="4493160"/>
                <a:ext cx="2455920" cy="3034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954f72"/>
                  </a:gs>
                  <a:gs pos="100000">
                    <a:srgbClr val="ffffff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3" name="Oval 86"/>
              <p:cNvSpPr/>
              <p:nvPr/>
            </p:nvSpPr>
            <p:spPr>
              <a:xfrm>
                <a:off x="6951600" y="4489560"/>
                <a:ext cx="127080" cy="303480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4" name="Rectangle 87"/>
              <p:cNvSpPr/>
              <p:nvPr/>
            </p:nvSpPr>
            <p:spPr>
              <a:xfrm>
                <a:off x="9384120" y="4498920"/>
                <a:ext cx="82800" cy="2941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50000">
                    <a:srgbClr val="954f72"/>
                  </a:gs>
                  <a:gs pos="100000">
                    <a:srgbClr val="ffffff"/>
                  </a:gs>
                </a:gsLst>
                <a:lin ang="5400000"/>
              </a:gra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05" name="Text Box 88"/>
            <p:cNvSpPr/>
            <p:nvPr/>
          </p:nvSpPr>
          <p:spPr>
            <a:xfrm>
              <a:off x="7040520" y="4444920"/>
              <a:ext cx="2585160" cy="5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</a:t>
              </a: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</a:t>
              </a:r>
              <a:r>
                <a:rPr b="0" lang="en-US" sz="2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c</a:t>
              </a:r>
              <a:r>
                <a:rPr b="0" lang="en-US" sz="20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bits/sec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406" name="AutoShape 98"/>
            <p:cNvSpPr/>
            <p:nvPr/>
          </p:nvSpPr>
          <p:spPr>
            <a:xfrm>
              <a:off x="5759280" y="4457880"/>
              <a:ext cx="1364400" cy="38016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/>
            </a:gradFill>
            <a:ln w="9525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7" name="AutoShape 89"/>
            <p:cNvSpPr/>
            <p:nvPr/>
          </p:nvSpPr>
          <p:spPr>
            <a:xfrm flipV="1">
              <a:off x="2816280" y="4257000"/>
              <a:ext cx="894600" cy="564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/>
            </a:gradFill>
            <a:ln w="9525">
              <a:solidFill>
                <a:srgbClr val="cc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08" name="Group 135"/>
            <p:cNvGrpSpPr/>
            <p:nvPr/>
          </p:nvGrpSpPr>
          <p:grpSpPr>
            <a:xfrm>
              <a:off x="9818640" y="4208400"/>
              <a:ext cx="870840" cy="885240"/>
              <a:chOff x="9818640" y="4208400"/>
              <a:chExt cx="870840" cy="885240"/>
            </a:xfrm>
          </p:grpSpPr>
          <p:pic>
            <p:nvPicPr>
              <p:cNvPr id="2409" name="Picture 136" descr="desktop_computer_stylized_medium"/>
              <p:cNvPicPr/>
              <p:nvPr/>
            </p:nvPicPr>
            <p:blipFill>
              <a:blip r:embed="rId3"/>
              <a:stretch/>
            </p:blipFill>
            <p:spPr>
              <a:xfrm>
                <a:off x="9818640" y="4208400"/>
                <a:ext cx="870840" cy="885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410" name="Freeform 137"/>
              <p:cNvSpPr/>
              <p:nvPr/>
            </p:nvSpPr>
            <p:spPr>
              <a:xfrm>
                <a:off x="9894960" y="4293360"/>
                <a:ext cx="423000" cy="40500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11" name="AutoShape 327"/>
            <p:cNvSpPr/>
            <p:nvPr/>
          </p:nvSpPr>
          <p:spPr>
            <a:xfrm>
              <a:off x="2754360" y="3927600"/>
              <a:ext cx="407160" cy="430920"/>
            </a:xfrm>
            <a:prstGeom prst="can">
              <a:avLst>
                <a:gd name="adj" fmla="val 21398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12" name="PlaceHolder 4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A2D42F08-C979-4412-A3E3-8B2DD81EEC04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17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nodeType="clickEffect" fill="hold">
                      <p:stCondLst>
                        <p:cond delay="indefinite"/>
                      </p:stCondLst>
                      <p:childTnLst>
                        <p:par>
                          <p:cTn id="11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nodeType="clickEffect" fill="hold">
                      <p:stCondLst>
                        <p:cond delay="indefinite"/>
                      </p:stCondLst>
                      <p:childTnLst>
                        <p:par>
                          <p:cTn id="1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414" name="PlaceHolder 2"/>
          <p:cNvSpPr>
            <a:spLocks noGrp="1"/>
          </p:cNvSpPr>
          <p:nvPr>
            <p:ph type="title"/>
          </p:nvPr>
        </p:nvSpPr>
        <p:spPr>
          <a:xfrm>
            <a:off x="1800360" y="125280"/>
            <a:ext cx="777168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Throughput: Internet scenario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415" name="Text Box 44"/>
          <p:cNvSpPr/>
          <p:nvPr/>
        </p:nvSpPr>
        <p:spPr>
          <a:xfrm>
            <a:off x="5908680" y="5672160"/>
            <a:ext cx="446328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10 connections (fairly) share backbone bottleneck link R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bits/sec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16" name="Freeform 296"/>
          <p:cNvSpPr/>
          <p:nvPr/>
        </p:nvSpPr>
        <p:spPr>
          <a:xfrm>
            <a:off x="6407280" y="2720880"/>
            <a:ext cx="3126600" cy="1497960"/>
          </a:xfrm>
          <a:custGeom>
            <a:avLst/>
            <a:gdLst/>
            <a:ahLst/>
            <a:rect l="l" t="t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7" name="Text Box 35"/>
          <p:cNvSpPr/>
          <p:nvPr/>
        </p:nvSpPr>
        <p:spPr>
          <a:xfrm>
            <a:off x="6270480" y="2344680"/>
            <a:ext cx="675720" cy="5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18" name="Oval 40"/>
          <p:cNvSpPr/>
          <p:nvPr/>
        </p:nvSpPr>
        <p:spPr>
          <a:xfrm rot="5400000">
            <a:off x="8135640" y="3772440"/>
            <a:ext cx="50040" cy="52488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1080000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9" name="Rectangle 41"/>
          <p:cNvSpPr/>
          <p:nvPr/>
        </p:nvSpPr>
        <p:spPr>
          <a:xfrm rot="5400000">
            <a:off x="7669080" y="3278880"/>
            <a:ext cx="983520" cy="5248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10800000"/>
          </a:gra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0" name="Oval 42"/>
          <p:cNvSpPr/>
          <p:nvPr/>
        </p:nvSpPr>
        <p:spPr>
          <a:xfrm rot="5400000">
            <a:off x="8139600" y="2793960"/>
            <a:ext cx="51840" cy="524880"/>
          </a:xfrm>
          <a:prstGeom prst="ellipse">
            <a:avLst/>
          </a:prstGeom>
          <a:solidFill>
            <a:srgbClr val="dddddd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1" name="Rectangle 43"/>
          <p:cNvSpPr/>
          <p:nvPr/>
        </p:nvSpPr>
        <p:spPr>
          <a:xfrm rot="5400000">
            <a:off x="8139960" y="3765600"/>
            <a:ext cx="30960" cy="510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108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2" name="Oval 31"/>
          <p:cNvSpPr/>
          <p:nvPr/>
        </p:nvSpPr>
        <p:spPr>
          <a:xfrm rot="1792800">
            <a:off x="7145280" y="2667960"/>
            <a:ext cx="37440" cy="15804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718800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3" name="Rectangle 32"/>
          <p:cNvSpPr/>
          <p:nvPr/>
        </p:nvSpPr>
        <p:spPr>
          <a:xfrm rot="1792800">
            <a:off x="6479640" y="2464560"/>
            <a:ext cx="729360" cy="1580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7188000"/>
          </a:gra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4" name="Oval 33"/>
          <p:cNvSpPr/>
          <p:nvPr/>
        </p:nvSpPr>
        <p:spPr>
          <a:xfrm rot="1792800">
            <a:off x="6514920" y="2264760"/>
            <a:ext cx="37440" cy="158040"/>
          </a:xfrm>
          <a:prstGeom prst="ellipse">
            <a:avLst/>
          </a:prstGeom>
          <a:solidFill>
            <a:srgbClr val="dddddd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5" name="Rectangle 34"/>
          <p:cNvSpPr/>
          <p:nvPr/>
        </p:nvSpPr>
        <p:spPr>
          <a:xfrm rot="1792800">
            <a:off x="7142040" y="2664720"/>
            <a:ext cx="23040" cy="1533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7188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6" name="Line 456"/>
          <p:cNvSpPr/>
          <p:nvPr/>
        </p:nvSpPr>
        <p:spPr>
          <a:xfrm>
            <a:off x="6414840" y="2298600"/>
            <a:ext cx="828720" cy="475920"/>
          </a:xfrm>
          <a:prstGeom prst="line">
            <a:avLst/>
          </a:prstGeom>
          <a:ln w="3810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7" name="Oval 469"/>
          <p:cNvSpPr/>
          <p:nvPr/>
        </p:nvSpPr>
        <p:spPr>
          <a:xfrm rot="2768400">
            <a:off x="7655040" y="2671560"/>
            <a:ext cx="46800" cy="142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816600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8" name="Rectangle 470"/>
          <p:cNvSpPr/>
          <p:nvPr/>
        </p:nvSpPr>
        <p:spPr>
          <a:xfrm rot="2768400">
            <a:off x="6933240" y="2338200"/>
            <a:ext cx="915120" cy="1422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8166000"/>
          </a:gra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9" name="Oval 471"/>
          <p:cNvSpPr/>
          <p:nvPr/>
        </p:nvSpPr>
        <p:spPr>
          <a:xfrm rot="2768400">
            <a:off x="7085160" y="2012760"/>
            <a:ext cx="46800" cy="142200"/>
          </a:xfrm>
          <a:prstGeom prst="ellipse">
            <a:avLst/>
          </a:prstGeom>
          <a:solidFill>
            <a:srgbClr val="dddddd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0" name="Rectangle 472"/>
          <p:cNvSpPr/>
          <p:nvPr/>
        </p:nvSpPr>
        <p:spPr>
          <a:xfrm rot="2768400">
            <a:off x="7655040" y="2663280"/>
            <a:ext cx="29520" cy="1375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8166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1" name="Line 473"/>
          <p:cNvSpPr/>
          <p:nvPr/>
        </p:nvSpPr>
        <p:spPr>
          <a:xfrm>
            <a:off x="6960600" y="1963800"/>
            <a:ext cx="829440" cy="862920"/>
          </a:xfrm>
          <a:prstGeom prst="line">
            <a:avLst/>
          </a:prstGeom>
          <a:ln w="3810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2" name="Oval 476"/>
          <p:cNvSpPr/>
          <p:nvPr/>
        </p:nvSpPr>
        <p:spPr>
          <a:xfrm flipH="1" rot="19807200">
            <a:off x="6608160" y="4520880"/>
            <a:ext cx="37440" cy="15804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719400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3" name="Rectangle 477"/>
          <p:cNvSpPr/>
          <p:nvPr/>
        </p:nvSpPr>
        <p:spPr>
          <a:xfrm flipH="1" rot="19807200">
            <a:off x="6580080" y="4317480"/>
            <a:ext cx="729360" cy="1580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7194000"/>
          </a:gra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4" name="Oval 478"/>
          <p:cNvSpPr/>
          <p:nvPr/>
        </p:nvSpPr>
        <p:spPr>
          <a:xfrm flipH="1" rot="19807200">
            <a:off x="7239240" y="4117320"/>
            <a:ext cx="35640" cy="157680"/>
          </a:xfrm>
          <a:prstGeom prst="ellipse">
            <a:avLst/>
          </a:prstGeom>
          <a:solidFill>
            <a:srgbClr val="dddddd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5" name="Rectangle 479"/>
          <p:cNvSpPr/>
          <p:nvPr/>
        </p:nvSpPr>
        <p:spPr>
          <a:xfrm flipH="1" rot="19807200">
            <a:off x="6622560" y="4517280"/>
            <a:ext cx="22680" cy="1537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7194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6" name="Line 480"/>
          <p:cNvSpPr/>
          <p:nvPr/>
        </p:nvSpPr>
        <p:spPr>
          <a:xfrm flipH="1">
            <a:off x="6549840" y="4151160"/>
            <a:ext cx="828720" cy="476280"/>
          </a:xfrm>
          <a:prstGeom prst="line">
            <a:avLst/>
          </a:prstGeom>
          <a:ln w="3810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7" name="Oval 483"/>
          <p:cNvSpPr/>
          <p:nvPr/>
        </p:nvSpPr>
        <p:spPr>
          <a:xfrm flipV="1" rot="18831600">
            <a:off x="7863120" y="4293360"/>
            <a:ext cx="46800" cy="1422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817200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8" name="Rectangle 484"/>
          <p:cNvSpPr/>
          <p:nvPr/>
        </p:nvSpPr>
        <p:spPr>
          <a:xfrm flipV="1" rot="18831600">
            <a:off x="7139880" y="4624560"/>
            <a:ext cx="916920" cy="142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8172000"/>
          </a:gra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9" name="Oval 485"/>
          <p:cNvSpPr/>
          <p:nvPr/>
        </p:nvSpPr>
        <p:spPr>
          <a:xfrm flipV="1" rot="18831600">
            <a:off x="7294680" y="4952160"/>
            <a:ext cx="46800" cy="142200"/>
          </a:xfrm>
          <a:prstGeom prst="ellipse">
            <a:avLst/>
          </a:prstGeom>
          <a:solidFill>
            <a:srgbClr val="dddddd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0" name="Rectangle 486"/>
          <p:cNvSpPr/>
          <p:nvPr/>
        </p:nvSpPr>
        <p:spPr>
          <a:xfrm flipV="1" rot="18831600">
            <a:off x="7863120" y="4302000"/>
            <a:ext cx="29520" cy="1378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8172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1" name="Line 487"/>
          <p:cNvSpPr/>
          <p:nvPr/>
        </p:nvSpPr>
        <p:spPr>
          <a:xfrm flipV="1">
            <a:off x="7168680" y="4280040"/>
            <a:ext cx="829440" cy="862920"/>
          </a:xfrm>
          <a:prstGeom prst="line">
            <a:avLst/>
          </a:prstGeom>
          <a:ln w="38100">
            <a:solidFill>
              <a:srgbClr val="ff33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2" name="Oval 500"/>
          <p:cNvSpPr/>
          <p:nvPr/>
        </p:nvSpPr>
        <p:spPr>
          <a:xfrm flipH="1" rot="19807200">
            <a:off x="8814600" y="2639520"/>
            <a:ext cx="37440" cy="15804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719400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3" name="Rectangle 501"/>
          <p:cNvSpPr/>
          <p:nvPr/>
        </p:nvSpPr>
        <p:spPr>
          <a:xfrm flipH="1" rot="19807200">
            <a:off x="8786880" y="2436120"/>
            <a:ext cx="729360" cy="1580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7194000"/>
          </a:gra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4" name="Oval 502"/>
          <p:cNvSpPr/>
          <p:nvPr/>
        </p:nvSpPr>
        <p:spPr>
          <a:xfrm flipH="1" rot="19807200">
            <a:off x="9446040" y="2235960"/>
            <a:ext cx="35640" cy="157680"/>
          </a:xfrm>
          <a:prstGeom prst="ellipse">
            <a:avLst/>
          </a:prstGeom>
          <a:solidFill>
            <a:srgbClr val="dddddd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5" name="Rectangle 503"/>
          <p:cNvSpPr/>
          <p:nvPr/>
        </p:nvSpPr>
        <p:spPr>
          <a:xfrm flipH="1" rot="19807200">
            <a:off x="8830440" y="2636640"/>
            <a:ext cx="24840" cy="1533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7194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6" name="Line 504"/>
          <p:cNvSpPr/>
          <p:nvPr/>
        </p:nvSpPr>
        <p:spPr>
          <a:xfrm flipH="1">
            <a:off x="8756640" y="2270160"/>
            <a:ext cx="828360" cy="475920"/>
          </a:xfrm>
          <a:prstGeom prst="line">
            <a:avLst/>
          </a:prstGeom>
          <a:ln w="3810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7" name="Oval 507"/>
          <p:cNvSpPr/>
          <p:nvPr/>
        </p:nvSpPr>
        <p:spPr>
          <a:xfrm rot="1792800">
            <a:off x="9572400" y="4599720"/>
            <a:ext cx="37440" cy="15804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718800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8" name="Rectangle 508"/>
          <p:cNvSpPr/>
          <p:nvPr/>
        </p:nvSpPr>
        <p:spPr>
          <a:xfrm rot="1792800">
            <a:off x="8905680" y="4395240"/>
            <a:ext cx="731160" cy="1580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7188000"/>
          </a:gra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9" name="Oval 509"/>
          <p:cNvSpPr/>
          <p:nvPr/>
        </p:nvSpPr>
        <p:spPr>
          <a:xfrm rot="1792800">
            <a:off x="8940600" y="4195080"/>
            <a:ext cx="37440" cy="158040"/>
          </a:xfrm>
          <a:prstGeom prst="ellipse">
            <a:avLst/>
          </a:prstGeom>
          <a:solidFill>
            <a:srgbClr val="dddddd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0" name="Rectangle 510"/>
          <p:cNvSpPr/>
          <p:nvPr/>
        </p:nvSpPr>
        <p:spPr>
          <a:xfrm rot="1792800">
            <a:off x="9568080" y="4597200"/>
            <a:ext cx="24840" cy="1515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954f72"/>
              </a:gs>
              <a:gs pos="100000">
                <a:srgbClr val="ffffff"/>
              </a:gs>
            </a:gsLst>
            <a:lin ang="7188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1" name="Line 511"/>
          <p:cNvSpPr/>
          <p:nvPr/>
        </p:nvSpPr>
        <p:spPr>
          <a:xfrm>
            <a:off x="8841240" y="4231800"/>
            <a:ext cx="914760" cy="540360"/>
          </a:xfrm>
          <a:prstGeom prst="line">
            <a:avLst/>
          </a:prstGeom>
          <a:ln w="38100">
            <a:solidFill>
              <a:srgbClr val="ff33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2" name="Text Box 513"/>
          <p:cNvSpPr/>
          <p:nvPr/>
        </p:nvSpPr>
        <p:spPr>
          <a:xfrm>
            <a:off x="7240680" y="1903320"/>
            <a:ext cx="675720" cy="5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53" name="Text Box 514"/>
          <p:cNvSpPr/>
          <p:nvPr/>
        </p:nvSpPr>
        <p:spPr>
          <a:xfrm>
            <a:off x="9067680" y="2411280"/>
            <a:ext cx="675720" cy="5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54" name="Freeform 515"/>
          <p:cNvSpPr/>
          <p:nvPr/>
        </p:nvSpPr>
        <p:spPr>
          <a:xfrm>
            <a:off x="7234200" y="2771640"/>
            <a:ext cx="799560" cy="1380240"/>
          </a:xfrm>
          <a:custGeom>
            <a:avLst/>
            <a:gdLst/>
            <a:ahLst/>
            <a:rect l="l" t="t" r="r" b="b"/>
            <a:pathLst>
              <a:path w="504" h="870">
                <a:moveTo>
                  <a:pt x="0" y="0"/>
                </a:moveTo>
                <a:cubicBezTo>
                  <a:pt x="21" y="11"/>
                  <a:pt x="79" y="44"/>
                  <a:pt x="129" y="63"/>
                </a:cubicBezTo>
                <a:cubicBezTo>
                  <a:pt x="179" y="82"/>
                  <a:pt x="255" y="102"/>
                  <a:pt x="299" y="112"/>
                </a:cubicBezTo>
                <a:cubicBezTo>
                  <a:pt x="343" y="122"/>
                  <a:pt x="362" y="116"/>
                  <a:pt x="392" y="121"/>
                </a:cubicBezTo>
                <a:cubicBezTo>
                  <a:pt x="417" y="124"/>
                  <a:pt x="469" y="100"/>
                  <a:pt x="479" y="145"/>
                </a:cubicBezTo>
                <a:cubicBezTo>
                  <a:pt x="490" y="191"/>
                  <a:pt x="504" y="700"/>
                  <a:pt x="490" y="772"/>
                </a:cubicBezTo>
                <a:cubicBezTo>
                  <a:pt x="477" y="845"/>
                  <a:pt x="447" y="842"/>
                  <a:pt x="406" y="839"/>
                </a:cubicBezTo>
                <a:cubicBezTo>
                  <a:pt x="365" y="836"/>
                  <a:pt x="323" y="835"/>
                  <a:pt x="286" y="833"/>
                </a:cubicBezTo>
                <a:cubicBezTo>
                  <a:pt x="250" y="831"/>
                  <a:pt x="226" y="822"/>
                  <a:pt x="192" y="828"/>
                </a:cubicBezTo>
                <a:cubicBezTo>
                  <a:pt x="158" y="834"/>
                  <a:pt x="107" y="861"/>
                  <a:pt x="84" y="87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5" name="Text Box 516"/>
          <p:cNvSpPr/>
          <p:nvPr/>
        </p:nvSpPr>
        <p:spPr>
          <a:xfrm>
            <a:off x="6248520" y="3960720"/>
            <a:ext cx="673920" cy="5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c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56" name="Freeform 517"/>
          <p:cNvSpPr/>
          <p:nvPr/>
        </p:nvSpPr>
        <p:spPr>
          <a:xfrm>
            <a:off x="7697880" y="2749680"/>
            <a:ext cx="430920" cy="1569240"/>
          </a:xfrm>
          <a:custGeom>
            <a:avLst/>
            <a:gdLst/>
            <a:ahLst/>
            <a:rect l="l" t="t" r="r" b="b"/>
            <a:pathLst>
              <a:path w="272" h="989">
                <a:moveTo>
                  <a:pt x="0" y="0"/>
                </a:moveTo>
                <a:cubicBezTo>
                  <a:pt x="15" y="13"/>
                  <a:pt x="49" y="56"/>
                  <a:pt x="92" y="80"/>
                </a:cubicBezTo>
                <a:cubicBezTo>
                  <a:pt x="231" y="84"/>
                  <a:pt x="204" y="89"/>
                  <a:pt x="257" y="147"/>
                </a:cubicBezTo>
                <a:cubicBezTo>
                  <a:pt x="270" y="295"/>
                  <a:pt x="272" y="652"/>
                  <a:pt x="268" y="774"/>
                </a:cubicBezTo>
                <a:cubicBezTo>
                  <a:pt x="268" y="895"/>
                  <a:pt x="261" y="853"/>
                  <a:pt x="257" y="875"/>
                </a:cubicBezTo>
                <a:cubicBezTo>
                  <a:pt x="251" y="894"/>
                  <a:pt x="257" y="889"/>
                  <a:pt x="242" y="908"/>
                </a:cubicBezTo>
                <a:cubicBezTo>
                  <a:pt x="227" y="927"/>
                  <a:pt x="183" y="972"/>
                  <a:pt x="167" y="98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7" name="Freeform 518"/>
          <p:cNvSpPr/>
          <p:nvPr/>
        </p:nvSpPr>
        <p:spPr>
          <a:xfrm>
            <a:off x="8282160" y="2733840"/>
            <a:ext cx="637560" cy="1537560"/>
          </a:xfrm>
          <a:custGeom>
            <a:avLst/>
            <a:gdLst/>
            <a:ahLst/>
            <a:rect l="l" t="t" r="r" b="b"/>
            <a:pathLst>
              <a:path w="402" h="969">
                <a:moveTo>
                  <a:pt x="306" y="0"/>
                </a:moveTo>
                <a:cubicBezTo>
                  <a:pt x="295" y="5"/>
                  <a:pt x="262" y="24"/>
                  <a:pt x="240" y="36"/>
                </a:cubicBezTo>
                <a:cubicBezTo>
                  <a:pt x="218" y="48"/>
                  <a:pt x="199" y="58"/>
                  <a:pt x="174" y="72"/>
                </a:cubicBezTo>
                <a:cubicBezTo>
                  <a:pt x="149" y="86"/>
                  <a:pt x="115" y="101"/>
                  <a:pt x="90" y="119"/>
                </a:cubicBezTo>
                <a:cubicBezTo>
                  <a:pt x="64" y="136"/>
                  <a:pt x="72" y="127"/>
                  <a:pt x="25" y="178"/>
                </a:cubicBezTo>
                <a:cubicBezTo>
                  <a:pt x="14" y="223"/>
                  <a:pt x="0" y="732"/>
                  <a:pt x="14" y="804"/>
                </a:cubicBezTo>
                <a:cubicBezTo>
                  <a:pt x="27" y="877"/>
                  <a:pt x="53" y="854"/>
                  <a:pt x="98" y="871"/>
                </a:cubicBezTo>
                <a:cubicBezTo>
                  <a:pt x="144" y="888"/>
                  <a:pt x="209" y="884"/>
                  <a:pt x="261" y="900"/>
                </a:cubicBezTo>
                <a:cubicBezTo>
                  <a:pt x="312" y="916"/>
                  <a:pt x="373" y="955"/>
                  <a:pt x="402" y="969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8" name="Text Box 519"/>
          <p:cNvSpPr/>
          <p:nvPr/>
        </p:nvSpPr>
        <p:spPr>
          <a:xfrm>
            <a:off x="7507440" y="4498920"/>
            <a:ext cx="675720" cy="5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c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59" name="Text Box 520"/>
          <p:cNvSpPr/>
          <p:nvPr/>
        </p:nvSpPr>
        <p:spPr>
          <a:xfrm>
            <a:off x="9194760" y="3986280"/>
            <a:ext cx="673920" cy="5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ＭＳ Ｐゴシック"/>
              </a:rPr>
              <a:t>c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60" name="Text Box 521"/>
          <p:cNvSpPr/>
          <p:nvPr/>
        </p:nvSpPr>
        <p:spPr>
          <a:xfrm>
            <a:off x="8223120" y="3357720"/>
            <a:ext cx="6757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61" name="PlaceHolder 3"/>
          <p:cNvSpPr>
            <a:spLocks noGrp="1"/>
          </p:cNvSpPr>
          <p:nvPr>
            <p:ph/>
          </p:nvPr>
        </p:nvSpPr>
        <p:spPr>
          <a:xfrm>
            <a:off x="2057400" y="1611360"/>
            <a:ext cx="359640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per-connection end-end throughput: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min(R</a:t>
            </a:r>
            <a:r>
              <a:rPr b="1" lang="en-US" sz="28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,R</a:t>
            </a:r>
            <a:r>
              <a:rPr b="1" lang="en-US" sz="28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,R/10)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Divided in 10 clients, so bottleneck also part in throughput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practice: R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or R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  <a:ea typeface="ＭＳ Ｐゴシック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is often bottleneck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2462" name="Group 81"/>
          <p:cNvGrpSpPr/>
          <p:nvPr/>
        </p:nvGrpSpPr>
        <p:grpSpPr>
          <a:xfrm>
            <a:off x="6100920" y="1784520"/>
            <a:ext cx="351720" cy="659520"/>
            <a:chOff x="6100920" y="1784520"/>
            <a:chExt cx="351720" cy="659520"/>
          </a:xfrm>
        </p:grpSpPr>
        <p:sp>
          <p:nvSpPr>
            <p:cNvPr id="2463" name="Freeform 82"/>
            <p:cNvSpPr/>
            <p:nvPr/>
          </p:nvSpPr>
          <p:spPr>
            <a:xfrm>
              <a:off x="6379560" y="1785600"/>
              <a:ext cx="69120" cy="629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4" name="Rectangle 83"/>
            <p:cNvSpPr/>
            <p:nvPr/>
          </p:nvSpPr>
          <p:spPr>
            <a:xfrm>
              <a:off x="6116760" y="1784520"/>
              <a:ext cx="258120" cy="629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5" name="Freeform 84"/>
            <p:cNvSpPr/>
            <p:nvPr/>
          </p:nvSpPr>
          <p:spPr>
            <a:xfrm>
              <a:off x="6392880" y="1823040"/>
              <a:ext cx="41040" cy="5821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6" name="Freeform 85"/>
            <p:cNvSpPr/>
            <p:nvPr/>
          </p:nvSpPr>
          <p:spPr>
            <a:xfrm>
              <a:off x="6383520" y="2118240"/>
              <a:ext cx="64440" cy="514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7" name="Rectangle 86"/>
            <p:cNvSpPr/>
            <p:nvPr/>
          </p:nvSpPr>
          <p:spPr>
            <a:xfrm>
              <a:off x="6118200" y="1857240"/>
              <a:ext cx="1468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68" name="Group 87"/>
            <p:cNvGrpSpPr/>
            <p:nvPr/>
          </p:nvGrpSpPr>
          <p:grpSpPr>
            <a:xfrm>
              <a:off x="6251400" y="1847880"/>
              <a:ext cx="142200" cy="42120"/>
              <a:chOff x="6251400" y="1847880"/>
              <a:chExt cx="142200" cy="42120"/>
            </a:xfrm>
          </p:grpSpPr>
          <p:sp>
            <p:nvSpPr>
              <p:cNvPr id="2469" name="AutoShape 88"/>
              <p:cNvSpPr/>
              <p:nvPr/>
            </p:nvSpPr>
            <p:spPr>
              <a:xfrm>
                <a:off x="6251400" y="1847880"/>
                <a:ext cx="14220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0" name="AutoShape 89"/>
              <p:cNvSpPr/>
              <p:nvPr/>
            </p:nvSpPr>
            <p:spPr>
              <a:xfrm>
                <a:off x="6254640" y="1854360"/>
                <a:ext cx="13572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71" name="Rectangle 90"/>
            <p:cNvSpPr/>
            <p:nvPr/>
          </p:nvSpPr>
          <p:spPr>
            <a:xfrm>
              <a:off x="6121440" y="1946160"/>
              <a:ext cx="14688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72" name="Group 91"/>
            <p:cNvGrpSpPr/>
            <p:nvPr/>
          </p:nvGrpSpPr>
          <p:grpSpPr>
            <a:xfrm>
              <a:off x="6251400" y="1939680"/>
              <a:ext cx="142200" cy="35640"/>
              <a:chOff x="6251400" y="1939680"/>
              <a:chExt cx="142200" cy="35640"/>
            </a:xfrm>
          </p:grpSpPr>
          <p:sp>
            <p:nvSpPr>
              <p:cNvPr id="2473" name="AutoShape 92"/>
              <p:cNvSpPr/>
              <p:nvPr/>
            </p:nvSpPr>
            <p:spPr>
              <a:xfrm>
                <a:off x="6251400" y="1939680"/>
                <a:ext cx="14220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4" name="AutoShape 93"/>
              <p:cNvSpPr/>
              <p:nvPr/>
            </p:nvSpPr>
            <p:spPr>
              <a:xfrm>
                <a:off x="6255000" y="1944720"/>
                <a:ext cx="13572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75" name="Rectangle 94"/>
            <p:cNvSpPr/>
            <p:nvPr/>
          </p:nvSpPr>
          <p:spPr>
            <a:xfrm>
              <a:off x="6119640" y="2039760"/>
              <a:ext cx="1468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6" name="Rectangle 95"/>
            <p:cNvSpPr/>
            <p:nvPr/>
          </p:nvSpPr>
          <p:spPr>
            <a:xfrm>
              <a:off x="6122880" y="2122560"/>
              <a:ext cx="1468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77" name="Group 96"/>
            <p:cNvGrpSpPr/>
            <p:nvPr/>
          </p:nvGrpSpPr>
          <p:grpSpPr>
            <a:xfrm>
              <a:off x="6248160" y="2114640"/>
              <a:ext cx="142200" cy="40680"/>
              <a:chOff x="6248160" y="2114640"/>
              <a:chExt cx="142200" cy="40680"/>
            </a:xfrm>
          </p:grpSpPr>
          <p:sp>
            <p:nvSpPr>
              <p:cNvPr id="2478" name="AutoShape 97"/>
              <p:cNvSpPr/>
              <p:nvPr/>
            </p:nvSpPr>
            <p:spPr>
              <a:xfrm>
                <a:off x="6248160" y="2114640"/>
                <a:ext cx="14220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9" name="AutoShape 98"/>
              <p:cNvSpPr/>
              <p:nvPr/>
            </p:nvSpPr>
            <p:spPr>
              <a:xfrm>
                <a:off x="6251400" y="2119320"/>
                <a:ext cx="13572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80" name="Freeform 99"/>
            <p:cNvSpPr/>
            <p:nvPr/>
          </p:nvSpPr>
          <p:spPr>
            <a:xfrm>
              <a:off x="6384600" y="2039400"/>
              <a:ext cx="64440" cy="511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81" name="Group 100"/>
            <p:cNvGrpSpPr/>
            <p:nvPr/>
          </p:nvGrpSpPr>
          <p:grpSpPr>
            <a:xfrm>
              <a:off x="6248160" y="2032200"/>
              <a:ext cx="143640" cy="37440"/>
              <a:chOff x="6248160" y="2032200"/>
              <a:chExt cx="143640" cy="37440"/>
            </a:xfrm>
          </p:grpSpPr>
          <p:sp>
            <p:nvSpPr>
              <p:cNvPr id="2482" name="AutoShape 101"/>
              <p:cNvSpPr/>
              <p:nvPr/>
            </p:nvSpPr>
            <p:spPr>
              <a:xfrm>
                <a:off x="6248160" y="2032200"/>
                <a:ext cx="1436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3" name="AutoShape 102"/>
              <p:cNvSpPr/>
              <p:nvPr/>
            </p:nvSpPr>
            <p:spPr>
              <a:xfrm>
                <a:off x="6251400" y="2036880"/>
                <a:ext cx="13752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84" name="Rectangle 103"/>
            <p:cNvSpPr/>
            <p:nvPr/>
          </p:nvSpPr>
          <p:spPr>
            <a:xfrm>
              <a:off x="6375240" y="1784520"/>
              <a:ext cx="16920" cy="6296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5" name="Freeform 104"/>
            <p:cNvSpPr/>
            <p:nvPr/>
          </p:nvSpPr>
          <p:spPr>
            <a:xfrm>
              <a:off x="6390720" y="1943640"/>
              <a:ext cx="57960" cy="579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6" name="Freeform 105"/>
            <p:cNvSpPr/>
            <p:nvPr/>
          </p:nvSpPr>
          <p:spPr>
            <a:xfrm>
              <a:off x="6391440" y="1853640"/>
              <a:ext cx="59760" cy="655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7" name="Oval 106"/>
            <p:cNvSpPr/>
            <p:nvPr/>
          </p:nvSpPr>
          <p:spPr>
            <a:xfrm>
              <a:off x="6442200" y="2386080"/>
              <a:ext cx="10440" cy="262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8" name="Freeform 107"/>
            <p:cNvSpPr/>
            <p:nvPr/>
          </p:nvSpPr>
          <p:spPr>
            <a:xfrm>
              <a:off x="6388200" y="2386440"/>
              <a:ext cx="59760" cy="543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9" name="AutoShape 108"/>
            <p:cNvSpPr/>
            <p:nvPr/>
          </p:nvSpPr>
          <p:spPr>
            <a:xfrm>
              <a:off x="6100920" y="2403360"/>
              <a:ext cx="295920" cy="406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0" name="AutoShape 109"/>
            <p:cNvSpPr/>
            <p:nvPr/>
          </p:nvSpPr>
          <p:spPr>
            <a:xfrm>
              <a:off x="6116760" y="2413080"/>
              <a:ext cx="2642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1" name="Oval 110"/>
            <p:cNvSpPr/>
            <p:nvPr/>
          </p:nvSpPr>
          <p:spPr>
            <a:xfrm>
              <a:off x="6141960" y="2322720"/>
              <a:ext cx="3888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2" name="Oval 111"/>
            <p:cNvSpPr/>
            <p:nvPr/>
          </p:nvSpPr>
          <p:spPr>
            <a:xfrm>
              <a:off x="6186600" y="2322720"/>
              <a:ext cx="38880" cy="388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3" name="Oval 112"/>
            <p:cNvSpPr/>
            <p:nvPr/>
          </p:nvSpPr>
          <p:spPr>
            <a:xfrm>
              <a:off x="6229440" y="2322720"/>
              <a:ext cx="3888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4" name="Rectangle 113"/>
            <p:cNvSpPr/>
            <p:nvPr/>
          </p:nvSpPr>
          <p:spPr>
            <a:xfrm>
              <a:off x="6329160" y="2171520"/>
              <a:ext cx="19800" cy="208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95" name="Group 114"/>
          <p:cNvGrpSpPr/>
          <p:nvPr/>
        </p:nvGrpSpPr>
        <p:grpSpPr>
          <a:xfrm>
            <a:off x="6675480" y="1444680"/>
            <a:ext cx="351720" cy="659520"/>
            <a:chOff x="6675480" y="1444680"/>
            <a:chExt cx="351720" cy="659520"/>
          </a:xfrm>
        </p:grpSpPr>
        <p:sp>
          <p:nvSpPr>
            <p:cNvPr id="2496" name="Freeform 115"/>
            <p:cNvSpPr/>
            <p:nvPr/>
          </p:nvSpPr>
          <p:spPr>
            <a:xfrm>
              <a:off x="6954480" y="1445760"/>
              <a:ext cx="69120" cy="629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7" name="Rectangle 116"/>
            <p:cNvSpPr/>
            <p:nvPr/>
          </p:nvSpPr>
          <p:spPr>
            <a:xfrm>
              <a:off x="6691320" y="1444680"/>
              <a:ext cx="258120" cy="629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8" name="Freeform 117"/>
            <p:cNvSpPr/>
            <p:nvPr/>
          </p:nvSpPr>
          <p:spPr>
            <a:xfrm>
              <a:off x="6967440" y="1483560"/>
              <a:ext cx="41040" cy="5821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9" name="Freeform 118"/>
            <p:cNvSpPr/>
            <p:nvPr/>
          </p:nvSpPr>
          <p:spPr>
            <a:xfrm>
              <a:off x="6958440" y="1778400"/>
              <a:ext cx="64440" cy="514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0" name="Rectangle 119"/>
            <p:cNvSpPr/>
            <p:nvPr/>
          </p:nvSpPr>
          <p:spPr>
            <a:xfrm>
              <a:off x="6693120" y="1517760"/>
              <a:ext cx="1468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01" name="Group 120"/>
            <p:cNvGrpSpPr/>
            <p:nvPr/>
          </p:nvGrpSpPr>
          <p:grpSpPr>
            <a:xfrm>
              <a:off x="6826320" y="1508040"/>
              <a:ext cx="142200" cy="42120"/>
              <a:chOff x="6826320" y="1508040"/>
              <a:chExt cx="142200" cy="42120"/>
            </a:xfrm>
          </p:grpSpPr>
          <p:sp>
            <p:nvSpPr>
              <p:cNvPr id="2502" name="AutoShape 121"/>
              <p:cNvSpPr/>
              <p:nvPr/>
            </p:nvSpPr>
            <p:spPr>
              <a:xfrm>
                <a:off x="6826320" y="1508040"/>
                <a:ext cx="14220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3" name="AutoShape 122"/>
              <p:cNvSpPr/>
              <p:nvPr/>
            </p:nvSpPr>
            <p:spPr>
              <a:xfrm>
                <a:off x="6829560" y="1514520"/>
                <a:ext cx="13572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04" name="Rectangle 123"/>
            <p:cNvSpPr/>
            <p:nvPr/>
          </p:nvSpPr>
          <p:spPr>
            <a:xfrm>
              <a:off x="6696000" y="1606320"/>
              <a:ext cx="14688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05" name="Group 124"/>
            <p:cNvGrpSpPr/>
            <p:nvPr/>
          </p:nvGrpSpPr>
          <p:grpSpPr>
            <a:xfrm>
              <a:off x="6826320" y="1600200"/>
              <a:ext cx="142200" cy="35640"/>
              <a:chOff x="6826320" y="1600200"/>
              <a:chExt cx="142200" cy="35640"/>
            </a:xfrm>
          </p:grpSpPr>
          <p:sp>
            <p:nvSpPr>
              <p:cNvPr id="2506" name="AutoShape 125"/>
              <p:cNvSpPr/>
              <p:nvPr/>
            </p:nvSpPr>
            <p:spPr>
              <a:xfrm>
                <a:off x="6826320" y="1600200"/>
                <a:ext cx="14220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7" name="AutoShape 126"/>
              <p:cNvSpPr/>
              <p:nvPr/>
            </p:nvSpPr>
            <p:spPr>
              <a:xfrm>
                <a:off x="6829560" y="1604880"/>
                <a:ext cx="13572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08" name="Rectangle 127"/>
            <p:cNvSpPr/>
            <p:nvPr/>
          </p:nvSpPr>
          <p:spPr>
            <a:xfrm>
              <a:off x="6694560" y="1700280"/>
              <a:ext cx="1468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9" name="Rectangle 128"/>
            <p:cNvSpPr/>
            <p:nvPr/>
          </p:nvSpPr>
          <p:spPr>
            <a:xfrm>
              <a:off x="6697800" y="1782720"/>
              <a:ext cx="1468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10" name="Group 129"/>
            <p:cNvGrpSpPr/>
            <p:nvPr/>
          </p:nvGrpSpPr>
          <p:grpSpPr>
            <a:xfrm>
              <a:off x="6823080" y="1774800"/>
              <a:ext cx="142200" cy="40680"/>
              <a:chOff x="6823080" y="1774800"/>
              <a:chExt cx="142200" cy="40680"/>
            </a:xfrm>
          </p:grpSpPr>
          <p:sp>
            <p:nvSpPr>
              <p:cNvPr id="2511" name="AutoShape 130"/>
              <p:cNvSpPr/>
              <p:nvPr/>
            </p:nvSpPr>
            <p:spPr>
              <a:xfrm>
                <a:off x="6823080" y="1774800"/>
                <a:ext cx="14220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2" name="AutoShape 131"/>
              <p:cNvSpPr/>
              <p:nvPr/>
            </p:nvSpPr>
            <p:spPr>
              <a:xfrm>
                <a:off x="6826320" y="1779480"/>
                <a:ext cx="13572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13" name="Freeform 132"/>
            <p:cNvSpPr/>
            <p:nvPr/>
          </p:nvSpPr>
          <p:spPr>
            <a:xfrm>
              <a:off x="6959520" y="1699560"/>
              <a:ext cx="64440" cy="511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14" name="Group 133"/>
            <p:cNvGrpSpPr/>
            <p:nvPr/>
          </p:nvGrpSpPr>
          <p:grpSpPr>
            <a:xfrm>
              <a:off x="6823080" y="1692360"/>
              <a:ext cx="143640" cy="37440"/>
              <a:chOff x="6823080" y="1692360"/>
              <a:chExt cx="143640" cy="37440"/>
            </a:xfrm>
          </p:grpSpPr>
          <p:sp>
            <p:nvSpPr>
              <p:cNvPr id="2515" name="AutoShape 134"/>
              <p:cNvSpPr/>
              <p:nvPr/>
            </p:nvSpPr>
            <p:spPr>
              <a:xfrm>
                <a:off x="6823080" y="1692360"/>
                <a:ext cx="1436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6" name="AutoShape 135"/>
              <p:cNvSpPr/>
              <p:nvPr/>
            </p:nvSpPr>
            <p:spPr>
              <a:xfrm>
                <a:off x="6826320" y="1697040"/>
                <a:ext cx="13752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17" name="Rectangle 136"/>
            <p:cNvSpPr/>
            <p:nvPr/>
          </p:nvSpPr>
          <p:spPr>
            <a:xfrm>
              <a:off x="6949800" y="1444680"/>
              <a:ext cx="16920" cy="6296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8" name="Freeform 137"/>
            <p:cNvSpPr/>
            <p:nvPr/>
          </p:nvSpPr>
          <p:spPr>
            <a:xfrm>
              <a:off x="6965280" y="1603800"/>
              <a:ext cx="57960" cy="579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9" name="Freeform 138"/>
            <p:cNvSpPr/>
            <p:nvPr/>
          </p:nvSpPr>
          <p:spPr>
            <a:xfrm>
              <a:off x="6966000" y="1513800"/>
              <a:ext cx="59760" cy="655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0" name="Oval 139"/>
            <p:cNvSpPr/>
            <p:nvPr/>
          </p:nvSpPr>
          <p:spPr>
            <a:xfrm>
              <a:off x="7016760" y="2046240"/>
              <a:ext cx="10440" cy="262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1" name="Freeform 140"/>
            <p:cNvSpPr/>
            <p:nvPr/>
          </p:nvSpPr>
          <p:spPr>
            <a:xfrm>
              <a:off x="6962760" y="2046960"/>
              <a:ext cx="59760" cy="543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2" name="AutoShape 141"/>
            <p:cNvSpPr/>
            <p:nvPr/>
          </p:nvSpPr>
          <p:spPr>
            <a:xfrm>
              <a:off x="6675480" y="2063520"/>
              <a:ext cx="295920" cy="406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3" name="AutoShape 142"/>
            <p:cNvSpPr/>
            <p:nvPr/>
          </p:nvSpPr>
          <p:spPr>
            <a:xfrm>
              <a:off x="6691320" y="2073240"/>
              <a:ext cx="2642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4" name="Oval 143"/>
            <p:cNvSpPr/>
            <p:nvPr/>
          </p:nvSpPr>
          <p:spPr>
            <a:xfrm>
              <a:off x="6716880" y="1982880"/>
              <a:ext cx="3888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5" name="Oval 144"/>
            <p:cNvSpPr/>
            <p:nvPr/>
          </p:nvSpPr>
          <p:spPr>
            <a:xfrm>
              <a:off x="6761160" y="1982880"/>
              <a:ext cx="38880" cy="388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6" name="Oval 145"/>
            <p:cNvSpPr/>
            <p:nvPr/>
          </p:nvSpPr>
          <p:spPr>
            <a:xfrm>
              <a:off x="6804000" y="1982880"/>
              <a:ext cx="3888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7" name="Rectangle 146"/>
            <p:cNvSpPr/>
            <p:nvPr/>
          </p:nvSpPr>
          <p:spPr>
            <a:xfrm>
              <a:off x="6904080" y="1832040"/>
              <a:ext cx="19800" cy="208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28" name="Group 147"/>
          <p:cNvGrpSpPr/>
          <p:nvPr/>
        </p:nvGrpSpPr>
        <p:grpSpPr>
          <a:xfrm>
            <a:off x="9526680" y="1700280"/>
            <a:ext cx="351720" cy="659520"/>
            <a:chOff x="9526680" y="1700280"/>
            <a:chExt cx="351720" cy="659520"/>
          </a:xfrm>
        </p:grpSpPr>
        <p:sp>
          <p:nvSpPr>
            <p:cNvPr id="2529" name="Freeform 148"/>
            <p:cNvSpPr/>
            <p:nvPr/>
          </p:nvSpPr>
          <p:spPr>
            <a:xfrm>
              <a:off x="9805680" y="1701360"/>
              <a:ext cx="69120" cy="6292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0" name="Rectangle 149"/>
            <p:cNvSpPr/>
            <p:nvPr/>
          </p:nvSpPr>
          <p:spPr>
            <a:xfrm>
              <a:off x="9542520" y="1700280"/>
              <a:ext cx="258120" cy="629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1" name="Freeform 150"/>
            <p:cNvSpPr/>
            <p:nvPr/>
          </p:nvSpPr>
          <p:spPr>
            <a:xfrm>
              <a:off x="9818640" y="1739160"/>
              <a:ext cx="41040" cy="5821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2" name="Freeform 151"/>
            <p:cNvSpPr/>
            <p:nvPr/>
          </p:nvSpPr>
          <p:spPr>
            <a:xfrm>
              <a:off x="9809640" y="2034000"/>
              <a:ext cx="64440" cy="5148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3" name="Rectangle 152"/>
            <p:cNvSpPr/>
            <p:nvPr/>
          </p:nvSpPr>
          <p:spPr>
            <a:xfrm>
              <a:off x="9544320" y="1773360"/>
              <a:ext cx="1468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34" name="Group 153"/>
            <p:cNvGrpSpPr/>
            <p:nvPr/>
          </p:nvGrpSpPr>
          <p:grpSpPr>
            <a:xfrm>
              <a:off x="9677520" y="1763640"/>
              <a:ext cx="142200" cy="42120"/>
              <a:chOff x="9677520" y="1763640"/>
              <a:chExt cx="142200" cy="42120"/>
            </a:xfrm>
          </p:grpSpPr>
          <p:sp>
            <p:nvSpPr>
              <p:cNvPr id="2535" name="AutoShape 154"/>
              <p:cNvSpPr/>
              <p:nvPr/>
            </p:nvSpPr>
            <p:spPr>
              <a:xfrm>
                <a:off x="9677520" y="1763640"/>
                <a:ext cx="142200" cy="42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6" name="AutoShape 155"/>
              <p:cNvSpPr/>
              <p:nvPr/>
            </p:nvSpPr>
            <p:spPr>
              <a:xfrm>
                <a:off x="9680400" y="1770120"/>
                <a:ext cx="13572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37" name="Rectangle 156"/>
            <p:cNvSpPr/>
            <p:nvPr/>
          </p:nvSpPr>
          <p:spPr>
            <a:xfrm>
              <a:off x="9547200" y="1861920"/>
              <a:ext cx="146880" cy="136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38" name="Group 157"/>
            <p:cNvGrpSpPr/>
            <p:nvPr/>
          </p:nvGrpSpPr>
          <p:grpSpPr>
            <a:xfrm>
              <a:off x="9677160" y="1855800"/>
              <a:ext cx="142200" cy="35640"/>
              <a:chOff x="9677160" y="1855800"/>
              <a:chExt cx="142200" cy="35640"/>
            </a:xfrm>
          </p:grpSpPr>
          <p:sp>
            <p:nvSpPr>
              <p:cNvPr id="2539" name="AutoShape 158"/>
              <p:cNvSpPr/>
              <p:nvPr/>
            </p:nvSpPr>
            <p:spPr>
              <a:xfrm>
                <a:off x="9677160" y="1855800"/>
                <a:ext cx="142200" cy="356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0" name="AutoShape 159"/>
              <p:cNvSpPr/>
              <p:nvPr/>
            </p:nvSpPr>
            <p:spPr>
              <a:xfrm>
                <a:off x="9680760" y="1860480"/>
                <a:ext cx="135720" cy="262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41" name="Rectangle 160"/>
            <p:cNvSpPr/>
            <p:nvPr/>
          </p:nvSpPr>
          <p:spPr>
            <a:xfrm>
              <a:off x="9545760" y="1955880"/>
              <a:ext cx="1468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2" name="Rectangle 161"/>
            <p:cNvSpPr/>
            <p:nvPr/>
          </p:nvSpPr>
          <p:spPr>
            <a:xfrm>
              <a:off x="9549000" y="2038320"/>
              <a:ext cx="146880" cy="118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43" name="Group 162"/>
            <p:cNvGrpSpPr/>
            <p:nvPr/>
          </p:nvGrpSpPr>
          <p:grpSpPr>
            <a:xfrm>
              <a:off x="9674280" y="2030400"/>
              <a:ext cx="142200" cy="40680"/>
              <a:chOff x="9674280" y="2030400"/>
              <a:chExt cx="142200" cy="40680"/>
            </a:xfrm>
          </p:grpSpPr>
          <p:sp>
            <p:nvSpPr>
              <p:cNvPr id="2544" name="AutoShape 163"/>
              <p:cNvSpPr/>
              <p:nvPr/>
            </p:nvSpPr>
            <p:spPr>
              <a:xfrm>
                <a:off x="9674280" y="2030400"/>
                <a:ext cx="142200" cy="406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5" name="AutoShape 164"/>
              <p:cNvSpPr/>
              <p:nvPr/>
            </p:nvSpPr>
            <p:spPr>
              <a:xfrm>
                <a:off x="9677160" y="2035080"/>
                <a:ext cx="135720" cy="30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46" name="Freeform 165"/>
            <p:cNvSpPr/>
            <p:nvPr/>
          </p:nvSpPr>
          <p:spPr>
            <a:xfrm>
              <a:off x="9810360" y="1955160"/>
              <a:ext cx="64440" cy="511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47" name="Group 166"/>
            <p:cNvGrpSpPr/>
            <p:nvPr/>
          </p:nvGrpSpPr>
          <p:grpSpPr>
            <a:xfrm>
              <a:off x="9674280" y="1947960"/>
              <a:ext cx="143640" cy="37440"/>
              <a:chOff x="9674280" y="1947960"/>
              <a:chExt cx="143640" cy="37440"/>
            </a:xfrm>
          </p:grpSpPr>
          <p:sp>
            <p:nvSpPr>
              <p:cNvPr id="2548" name="AutoShape 167"/>
              <p:cNvSpPr/>
              <p:nvPr/>
            </p:nvSpPr>
            <p:spPr>
              <a:xfrm>
                <a:off x="9674280" y="1947960"/>
                <a:ext cx="143640" cy="374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9" name="AutoShape 168"/>
              <p:cNvSpPr/>
              <p:nvPr/>
            </p:nvSpPr>
            <p:spPr>
              <a:xfrm>
                <a:off x="9677160" y="1952640"/>
                <a:ext cx="13752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50" name="Rectangle 169"/>
            <p:cNvSpPr/>
            <p:nvPr/>
          </p:nvSpPr>
          <p:spPr>
            <a:xfrm>
              <a:off x="9801000" y="1700280"/>
              <a:ext cx="16920" cy="6296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1" name="Freeform 170"/>
            <p:cNvSpPr/>
            <p:nvPr/>
          </p:nvSpPr>
          <p:spPr>
            <a:xfrm>
              <a:off x="9816480" y="1859400"/>
              <a:ext cx="57960" cy="5796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2" name="Freeform 171"/>
            <p:cNvSpPr/>
            <p:nvPr/>
          </p:nvSpPr>
          <p:spPr>
            <a:xfrm>
              <a:off x="9817200" y="1769400"/>
              <a:ext cx="59760" cy="655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3" name="Oval 172"/>
            <p:cNvSpPr/>
            <p:nvPr/>
          </p:nvSpPr>
          <p:spPr>
            <a:xfrm>
              <a:off x="9867960" y="2301840"/>
              <a:ext cx="10440" cy="2628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4" name="Freeform 173"/>
            <p:cNvSpPr/>
            <p:nvPr/>
          </p:nvSpPr>
          <p:spPr>
            <a:xfrm>
              <a:off x="9813960" y="2302560"/>
              <a:ext cx="59760" cy="5436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5" name="AutoShape 174"/>
            <p:cNvSpPr/>
            <p:nvPr/>
          </p:nvSpPr>
          <p:spPr>
            <a:xfrm>
              <a:off x="9526680" y="2319120"/>
              <a:ext cx="295920" cy="4068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6" name="AutoShape 175"/>
            <p:cNvSpPr/>
            <p:nvPr/>
          </p:nvSpPr>
          <p:spPr>
            <a:xfrm>
              <a:off x="9542520" y="2328840"/>
              <a:ext cx="264240" cy="2160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44546a"/>
                </a:gs>
                <a:gs pos="100000">
                  <a:srgbClr val="e7e6e6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7" name="Oval 176"/>
            <p:cNvSpPr/>
            <p:nvPr/>
          </p:nvSpPr>
          <p:spPr>
            <a:xfrm>
              <a:off x="9567720" y="2238480"/>
              <a:ext cx="38880" cy="38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8" name="Oval 177"/>
            <p:cNvSpPr/>
            <p:nvPr/>
          </p:nvSpPr>
          <p:spPr>
            <a:xfrm>
              <a:off x="9612360" y="2238480"/>
              <a:ext cx="38880" cy="388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9" name="Oval 178"/>
            <p:cNvSpPr/>
            <p:nvPr/>
          </p:nvSpPr>
          <p:spPr>
            <a:xfrm>
              <a:off x="9655200" y="2238480"/>
              <a:ext cx="38880" cy="3744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0" name="Rectangle 179"/>
            <p:cNvSpPr/>
            <p:nvPr/>
          </p:nvSpPr>
          <p:spPr>
            <a:xfrm>
              <a:off x="9755280" y="2087640"/>
              <a:ext cx="19800" cy="20880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61" name="Group 180"/>
          <p:cNvGrpSpPr/>
          <p:nvPr/>
        </p:nvGrpSpPr>
        <p:grpSpPr>
          <a:xfrm>
            <a:off x="9675720" y="4489560"/>
            <a:ext cx="802440" cy="770760"/>
            <a:chOff x="9675720" y="4489560"/>
            <a:chExt cx="802440" cy="770760"/>
          </a:xfrm>
        </p:grpSpPr>
        <p:pic>
          <p:nvPicPr>
            <p:cNvPr id="2562" name="Picture 181" descr="desktop_computer_stylized_medium"/>
            <p:cNvPicPr/>
            <p:nvPr/>
          </p:nvPicPr>
          <p:blipFill>
            <a:blip r:embed="rId1"/>
            <a:stretch/>
          </p:blipFill>
          <p:spPr>
            <a:xfrm>
              <a:off x="9675720" y="4489560"/>
              <a:ext cx="802440" cy="77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63" name="Freeform 182"/>
            <p:cNvSpPr/>
            <p:nvPr/>
          </p:nvSpPr>
          <p:spPr>
            <a:xfrm>
              <a:off x="9746280" y="4563360"/>
              <a:ext cx="389880" cy="3524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64" name="Group 183"/>
          <p:cNvGrpSpPr/>
          <p:nvPr/>
        </p:nvGrpSpPr>
        <p:grpSpPr>
          <a:xfrm>
            <a:off x="5761800" y="4470480"/>
            <a:ext cx="802440" cy="770760"/>
            <a:chOff x="5761800" y="4470480"/>
            <a:chExt cx="802440" cy="770760"/>
          </a:xfrm>
        </p:grpSpPr>
        <p:pic>
          <p:nvPicPr>
            <p:cNvPr id="2565" name="Picture 184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761800" y="4470480"/>
              <a:ext cx="802440" cy="77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66" name="Freeform 185"/>
            <p:cNvSpPr/>
            <p:nvPr/>
          </p:nvSpPr>
          <p:spPr>
            <a:xfrm flipH="1">
              <a:off x="6102720" y="4544280"/>
              <a:ext cx="389880" cy="3524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67" name="Group 186"/>
          <p:cNvGrpSpPr/>
          <p:nvPr/>
        </p:nvGrpSpPr>
        <p:grpSpPr>
          <a:xfrm>
            <a:off x="6384240" y="4919760"/>
            <a:ext cx="802440" cy="770760"/>
            <a:chOff x="6384240" y="4919760"/>
            <a:chExt cx="802440" cy="770760"/>
          </a:xfrm>
        </p:grpSpPr>
        <p:pic>
          <p:nvPicPr>
            <p:cNvPr id="2568" name="Picture 187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6384240" y="4919760"/>
              <a:ext cx="802440" cy="77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69" name="Freeform 188"/>
            <p:cNvSpPr/>
            <p:nvPr/>
          </p:nvSpPr>
          <p:spPr>
            <a:xfrm flipH="1">
              <a:off x="6724800" y="4993560"/>
              <a:ext cx="389880" cy="3524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70" name="PlaceHolder 4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1F99C308-9340-4F5A-AB35-C7814B698539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17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71" name=""/>
          <p:cNvSpPr txBox="1"/>
          <p:nvPr/>
        </p:nvSpPr>
        <p:spPr>
          <a:xfrm>
            <a:off x="180000" y="1620000"/>
            <a:ext cx="1440000" cy="316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All of this and previous slide assuming that the rest of the connections in network core are much much faster.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PlaceHolder 1"/>
          <p:cNvSpPr>
            <a:spLocks noGrp="1"/>
          </p:cNvSpPr>
          <p:nvPr>
            <p:ph type="ftr" idx="3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2573" name="Picture 2" descr="underline_base"/>
          <p:cNvPicPr/>
          <p:nvPr/>
        </p:nvPicPr>
        <p:blipFill>
          <a:blip r:embed="rId1"/>
          <a:stretch/>
        </p:blipFill>
        <p:spPr>
          <a:xfrm>
            <a:off x="727200" y="1311840"/>
            <a:ext cx="4569840" cy="172440"/>
          </a:xfrm>
          <a:prstGeom prst="rect">
            <a:avLst/>
          </a:prstGeom>
          <a:ln w="0">
            <a:noFill/>
          </a:ln>
        </p:spPr>
      </p:pic>
      <p:sp>
        <p:nvSpPr>
          <p:cNvPr id="2574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Chapter 1: roadmap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75" name="PlaceHolder 3"/>
          <p:cNvSpPr>
            <a:spLocks noGrp="1"/>
          </p:cNvSpPr>
          <p:nvPr>
            <p:ph/>
          </p:nvPr>
        </p:nvSpPr>
        <p:spPr>
          <a:xfrm>
            <a:off x="2011320" y="1406520"/>
            <a:ext cx="82065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1.1 what </a:t>
            </a:r>
            <a:r>
              <a:rPr b="0" i="1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is</a:t>
            </a: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 the Internet?</a:t>
            </a:r>
            <a:endParaRPr b="0" lang="en-IN" sz="28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1.2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 network edge</a:t>
            </a:r>
            <a:endParaRPr b="0" lang="en-IN" sz="2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Arial"/>
              </a:rPr>
              <a:t>end systems, access networks, links</a:t>
            </a:r>
            <a:endParaRPr b="0" lang="en-IN" sz="24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1.3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network core</a:t>
            </a:r>
            <a:endParaRPr b="0" lang="en-IN" sz="2800" spc="-1" strike="noStrike"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Arial"/>
              </a:rPr>
              <a:t>packet switching, circuit switching, network structure</a:t>
            </a:r>
            <a:endParaRPr b="0" lang="en-IN" sz="24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1.4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delay, loss, throughput in networks</a:t>
            </a:r>
            <a:endParaRPr b="0" lang="en-IN" sz="28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Calibri"/>
                <a:ea typeface="Arial"/>
              </a:rPr>
              <a:t>1.5 protocol layers, service models</a:t>
            </a:r>
            <a:endParaRPr b="0" lang="en-IN" sz="28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1.6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 networks under attack: security</a:t>
            </a:r>
            <a:endParaRPr b="0" lang="en-IN" sz="28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99"/>
                </a:solidFill>
                <a:latin typeface="Calibri"/>
                <a:ea typeface="Arial"/>
              </a:rPr>
              <a:t>1.7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 history</a:t>
            </a:r>
            <a:endParaRPr b="0" lang="en-IN" sz="28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576" name="PlaceHolder 4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A55B5760-10FF-49E9-B274-FDE855CECF0D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17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PlaceHolder 1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2578" name="Picture 9" descr="underline_base"/>
          <p:cNvPicPr/>
          <p:nvPr/>
        </p:nvPicPr>
        <p:blipFill>
          <a:blip r:embed="rId1"/>
          <a:stretch/>
        </p:blipFill>
        <p:spPr>
          <a:xfrm>
            <a:off x="1954080" y="936720"/>
            <a:ext cx="4112640" cy="172440"/>
          </a:xfrm>
          <a:prstGeom prst="rect">
            <a:avLst/>
          </a:prstGeom>
          <a:ln w="0">
            <a:noFill/>
          </a:ln>
        </p:spPr>
      </p:pic>
      <p:sp>
        <p:nvSpPr>
          <p:cNvPr id="2579" name="PlaceHolder 2"/>
          <p:cNvSpPr>
            <a:spLocks noGrp="1"/>
          </p:cNvSpPr>
          <p:nvPr>
            <p:ph type="title"/>
          </p:nvPr>
        </p:nvSpPr>
        <p:spPr>
          <a:xfrm>
            <a:off x="1857240" y="12852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Protocol “layers”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580" name="PlaceHolder 3"/>
          <p:cNvSpPr>
            <a:spLocks noGrp="1"/>
          </p:cNvSpPr>
          <p:nvPr>
            <p:ph/>
          </p:nvPr>
        </p:nvSpPr>
        <p:spPr>
          <a:xfrm>
            <a:off x="2057400" y="1371600"/>
            <a:ext cx="35805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7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Networks are complex,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7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with many “pieces”: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hosts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routers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links of various media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applications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protocols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hardware, software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581" name="PlaceHolder 4"/>
          <p:cNvSpPr>
            <a:spLocks noGrp="1"/>
          </p:cNvSpPr>
          <p:nvPr>
            <p:ph/>
          </p:nvPr>
        </p:nvSpPr>
        <p:spPr>
          <a:xfrm>
            <a:off x="6129360" y="1449360"/>
            <a:ext cx="4056840" cy="456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Question: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Calibri"/>
                <a:ea typeface="ＭＳ Ｐゴシック"/>
              </a:rPr>
              <a:t> </a:t>
            </a:r>
            <a:endParaRPr b="0" lang="en-IN" sz="2400" spc="-1" strike="noStrike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there any hope of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organizing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structure of network?</a:t>
            </a:r>
            <a:endParaRPr b="0" lang="en-IN" sz="2800" spc="-1" strike="noStrike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…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 or at least our discussion of networks?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Architectural layering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Internet layers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Encapsulation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582" name="PlaceHolder 5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92AAFBA0-00CE-43CD-B4F6-272EF165A935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23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6" dur="indefinite" restart="never" nodeType="tmRoot">
          <p:childTnLst>
            <p:seq>
              <p:cTn id="127" dur="indefinite" nodeType="mainSeq">
                <p:childTnLst>
                  <p:par>
                    <p:cTn id="128" nodeType="clickEffect" fill="hold">
                      <p:stCondLst>
                        <p:cond delay="indefinite"/>
                      </p:stCondLst>
                      <p:childTnLst>
                        <p:par>
                          <p:cTn id="12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nodeType="clickEffect" fill="hold">
                      <p:stCondLst>
                        <p:cond delay="indefinite"/>
                      </p:stCondLst>
                      <p:childTnLst>
                        <p:par>
                          <p:cTn id="1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2584" name="Picture 14" descr="underline_base"/>
          <p:cNvPicPr/>
          <p:nvPr/>
        </p:nvPicPr>
        <p:blipFill>
          <a:blip r:embed="rId1"/>
          <a:stretch/>
        </p:blipFill>
        <p:spPr>
          <a:xfrm>
            <a:off x="1836720" y="928800"/>
            <a:ext cx="5484240" cy="172440"/>
          </a:xfrm>
          <a:prstGeom prst="rect">
            <a:avLst/>
          </a:prstGeom>
          <a:ln w="0">
            <a:noFill/>
          </a:ln>
        </p:spPr>
      </p:pic>
      <p:sp>
        <p:nvSpPr>
          <p:cNvPr id="2585" name="PlaceHolder 2"/>
          <p:cNvSpPr>
            <a:spLocks noGrp="1"/>
          </p:cNvSpPr>
          <p:nvPr>
            <p:ph type="title"/>
          </p:nvPr>
        </p:nvSpPr>
        <p:spPr>
          <a:xfrm>
            <a:off x="1800360" y="14292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Organization of air travel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586" name="PlaceHolder 3"/>
          <p:cNvSpPr>
            <a:spLocks noGrp="1"/>
          </p:cNvSpPr>
          <p:nvPr>
            <p:ph/>
          </p:nvPr>
        </p:nvSpPr>
        <p:spPr>
          <a:xfrm>
            <a:off x="2362320" y="5489640"/>
            <a:ext cx="7771680" cy="54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series of steps involving many services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2587" name="Group 4"/>
          <p:cNvGrpSpPr/>
          <p:nvPr/>
        </p:nvGrpSpPr>
        <p:grpSpPr>
          <a:xfrm>
            <a:off x="2635200" y="1587600"/>
            <a:ext cx="6508080" cy="3291480"/>
            <a:chOff x="2635200" y="1587600"/>
            <a:chExt cx="6508080" cy="3291480"/>
          </a:xfrm>
        </p:grpSpPr>
        <p:sp>
          <p:nvSpPr>
            <p:cNvPr id="2588" name="Text Box 5"/>
            <p:cNvSpPr/>
            <p:nvPr/>
          </p:nvSpPr>
          <p:spPr>
            <a:xfrm>
              <a:off x="2864520" y="1598760"/>
              <a:ext cx="2080080" cy="283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ticket (purchase)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baggage (check)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gates (load)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runway takeoff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airplane routing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589" name="Text Box 6"/>
            <p:cNvSpPr/>
            <p:nvPr/>
          </p:nvSpPr>
          <p:spPr>
            <a:xfrm>
              <a:off x="6669360" y="1589040"/>
              <a:ext cx="2034360" cy="283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ticket (complain)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baggage (claim)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gates (unload)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runway landing</a:t>
              </a: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IN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airplane routing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590" name="Text Box 7"/>
            <p:cNvSpPr/>
            <p:nvPr/>
          </p:nvSpPr>
          <p:spPr>
            <a:xfrm>
              <a:off x="4816080" y="4484520"/>
              <a:ext cx="19353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99"/>
                  </a:solidFill>
                  <a:latin typeface="Arial"/>
                  <a:ea typeface="ＭＳ Ｐゴシック"/>
                </a:rPr>
                <a:t>airplane routing</a:t>
              </a:r>
              <a:endParaRPr b="0" lang="en-IN" sz="2000" spc="-1" strike="noStrike">
                <a:latin typeface="Arial"/>
              </a:endParaRPr>
            </a:p>
          </p:txBody>
        </p:sp>
        <p:sp>
          <p:nvSpPr>
            <p:cNvPr id="2591" name="Freeform 8"/>
            <p:cNvSpPr/>
            <p:nvPr/>
          </p:nvSpPr>
          <p:spPr>
            <a:xfrm>
              <a:off x="2635200" y="1587600"/>
              <a:ext cx="6508080" cy="3288600"/>
            </a:xfrm>
            <a:custGeom>
              <a:avLst/>
              <a:gdLst/>
              <a:ahLst/>
              <a:rect l="l" t="t" r="r" b="b"/>
              <a:pathLst>
                <a:path w="4100" h="2072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w="38100">
              <a:solidFill>
                <a:srgbClr val="ed7d3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92" name="PlaceHolder 4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0501526D-7F60-4FD1-967A-A998407BC026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23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nodeType="clickEffect" fill="hold">
                      <p:stCondLst>
                        <p:cond delay="indefinite"/>
                      </p:stCondLst>
                      <p:childTnLst>
                        <p:par>
                          <p:cTn id="14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PlaceHolder 1"/>
          <p:cNvSpPr>
            <a:spLocks noGrp="1"/>
          </p:cNvSpPr>
          <p:nvPr>
            <p:ph type="ftr" idx="3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2594" name="Picture 45" descr="underline_base"/>
          <p:cNvPicPr/>
          <p:nvPr/>
        </p:nvPicPr>
        <p:blipFill>
          <a:blip r:embed="rId1"/>
          <a:stretch/>
        </p:blipFill>
        <p:spPr>
          <a:xfrm>
            <a:off x="1932120" y="819000"/>
            <a:ext cx="7313040" cy="172440"/>
          </a:xfrm>
          <a:prstGeom prst="rect">
            <a:avLst/>
          </a:prstGeom>
          <a:ln w="0">
            <a:noFill/>
          </a:ln>
        </p:spPr>
      </p:pic>
      <p:grpSp>
        <p:nvGrpSpPr>
          <p:cNvPr id="2595" name="Group 38"/>
          <p:cNvGrpSpPr/>
          <p:nvPr/>
        </p:nvGrpSpPr>
        <p:grpSpPr>
          <a:xfrm>
            <a:off x="1959120" y="1314360"/>
            <a:ext cx="8417880" cy="2832840"/>
            <a:chOff x="1959120" y="1314360"/>
            <a:chExt cx="8417880" cy="2832840"/>
          </a:xfrm>
        </p:grpSpPr>
        <p:sp>
          <p:nvSpPr>
            <p:cNvPr id="2596" name="Rectangle 2"/>
            <p:cNvSpPr/>
            <p:nvPr/>
          </p:nvSpPr>
          <p:spPr>
            <a:xfrm>
              <a:off x="1968480" y="1838160"/>
              <a:ext cx="1631160" cy="17168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7" name="Text Box 3"/>
            <p:cNvSpPr/>
            <p:nvPr/>
          </p:nvSpPr>
          <p:spPr>
            <a:xfrm>
              <a:off x="1959120" y="1922400"/>
              <a:ext cx="1699560" cy="162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8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ticket (purchase)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baggage (check)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gates (load)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runway (takeoff)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airplane routing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598" name="Line 4"/>
            <p:cNvSpPr/>
            <p:nvPr/>
          </p:nvSpPr>
          <p:spPr>
            <a:xfrm>
              <a:off x="1979280" y="2197080"/>
              <a:ext cx="1621080" cy="14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9" name="Line 5"/>
            <p:cNvSpPr/>
            <p:nvPr/>
          </p:nvSpPr>
          <p:spPr>
            <a:xfrm>
              <a:off x="1985760" y="2544480"/>
              <a:ext cx="1620720" cy="18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0" name="Line 6"/>
            <p:cNvSpPr/>
            <p:nvPr/>
          </p:nvSpPr>
          <p:spPr>
            <a:xfrm>
              <a:off x="1979280" y="2890800"/>
              <a:ext cx="1621080" cy="14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1" name="Line 7"/>
            <p:cNvSpPr/>
            <p:nvPr/>
          </p:nvSpPr>
          <p:spPr>
            <a:xfrm>
              <a:off x="1992240" y="3238200"/>
              <a:ext cx="1620720" cy="18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2" name="Text Box 8"/>
            <p:cNvSpPr/>
            <p:nvPr/>
          </p:nvSpPr>
          <p:spPr>
            <a:xfrm>
              <a:off x="2331360" y="3683160"/>
              <a:ext cx="83484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departure</a:t>
              </a:r>
              <a:endParaRPr b="0" lang="en-IN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airport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603" name="Text Box 9"/>
            <p:cNvSpPr/>
            <p:nvPr/>
          </p:nvSpPr>
          <p:spPr>
            <a:xfrm>
              <a:off x="7512120" y="3692520"/>
              <a:ext cx="61344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arrival</a:t>
              </a:r>
              <a:endParaRPr b="0" lang="en-IN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airport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604" name="Text Box 10"/>
            <p:cNvSpPr/>
            <p:nvPr/>
          </p:nvSpPr>
          <p:spPr>
            <a:xfrm>
              <a:off x="4500720" y="3687840"/>
              <a:ext cx="165348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intermediate air-traffic</a:t>
              </a:r>
              <a:endParaRPr b="0" lang="en-IN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control centers</a:t>
              </a:r>
              <a:endParaRPr b="0" lang="en-IN" sz="1200" spc="-1" strike="noStrike">
                <a:latin typeface="Arial"/>
              </a:endParaRPr>
            </a:p>
          </p:txBody>
        </p:sp>
        <p:pic>
          <p:nvPicPr>
            <p:cNvPr id="2605" name="Picture 11" descr="yylgaifm[1]"/>
            <p:cNvPicPr/>
            <p:nvPr/>
          </p:nvPicPr>
          <p:blipFill>
            <a:blip r:embed="rId2"/>
            <a:stretch/>
          </p:blipFill>
          <p:spPr>
            <a:xfrm flipH="1">
              <a:off x="4455000" y="1474920"/>
              <a:ext cx="1528200" cy="459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06" name="Line 12"/>
            <p:cNvSpPr/>
            <p:nvPr/>
          </p:nvSpPr>
          <p:spPr>
            <a:xfrm>
              <a:off x="4935240" y="1314360"/>
              <a:ext cx="451080" cy="1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7" name="Line 13"/>
            <p:cNvSpPr/>
            <p:nvPr/>
          </p:nvSpPr>
          <p:spPr>
            <a:xfrm>
              <a:off x="5087880" y="1466640"/>
              <a:ext cx="450720" cy="1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8" name="Line 14"/>
            <p:cNvSpPr/>
            <p:nvPr/>
          </p:nvSpPr>
          <p:spPr>
            <a:xfrm>
              <a:off x="5240160" y="1618920"/>
              <a:ext cx="450720" cy="1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09" name="Group 15"/>
            <p:cNvGrpSpPr/>
            <p:nvPr/>
          </p:nvGrpSpPr>
          <p:grpSpPr>
            <a:xfrm>
              <a:off x="3828960" y="3262320"/>
              <a:ext cx="1699560" cy="294480"/>
              <a:chOff x="3828960" y="3262320"/>
              <a:chExt cx="1699560" cy="294480"/>
            </a:xfrm>
          </p:grpSpPr>
          <p:sp>
            <p:nvSpPr>
              <p:cNvPr id="2610" name="Rectangle 16"/>
              <p:cNvSpPr/>
              <p:nvPr/>
            </p:nvSpPr>
            <p:spPr>
              <a:xfrm>
                <a:off x="3835440" y="3262320"/>
                <a:ext cx="1382040" cy="294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1" name="Text Box 17"/>
              <p:cNvSpPr/>
              <p:nvPr/>
            </p:nvSpPr>
            <p:spPr>
              <a:xfrm>
                <a:off x="3828960" y="3282840"/>
                <a:ext cx="1699560" cy="259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8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airplane routing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  <p:grpSp>
          <p:nvGrpSpPr>
            <p:cNvPr id="2612" name="Group 18"/>
            <p:cNvGrpSpPr/>
            <p:nvPr/>
          </p:nvGrpSpPr>
          <p:grpSpPr>
            <a:xfrm>
              <a:off x="5386320" y="3262320"/>
              <a:ext cx="1699560" cy="294480"/>
              <a:chOff x="5386320" y="3262320"/>
              <a:chExt cx="1699560" cy="294480"/>
            </a:xfrm>
          </p:grpSpPr>
          <p:sp>
            <p:nvSpPr>
              <p:cNvPr id="2613" name="Rectangle 19"/>
              <p:cNvSpPr/>
              <p:nvPr/>
            </p:nvSpPr>
            <p:spPr>
              <a:xfrm>
                <a:off x="5392800" y="3262320"/>
                <a:ext cx="1382040" cy="294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4" name="Text Box 20"/>
              <p:cNvSpPr/>
              <p:nvPr/>
            </p:nvSpPr>
            <p:spPr>
              <a:xfrm>
                <a:off x="5386320" y="3282840"/>
                <a:ext cx="1699560" cy="259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8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airplane routing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  <p:sp>
          <p:nvSpPr>
            <p:cNvPr id="2615" name="Rectangle 21"/>
            <p:cNvSpPr/>
            <p:nvPr/>
          </p:nvSpPr>
          <p:spPr>
            <a:xfrm>
              <a:off x="7020000" y="1849320"/>
              <a:ext cx="1631160" cy="17168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6" name="Text Box 22"/>
            <p:cNvSpPr/>
            <p:nvPr/>
          </p:nvSpPr>
          <p:spPr>
            <a:xfrm>
              <a:off x="6966000" y="1924200"/>
              <a:ext cx="1699560" cy="162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8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ticket (complain)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baggage (claim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gates (unload)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runway (land)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8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airplane routing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617" name="Line 23"/>
            <p:cNvSpPr/>
            <p:nvPr/>
          </p:nvSpPr>
          <p:spPr>
            <a:xfrm>
              <a:off x="7030800" y="2207880"/>
              <a:ext cx="1620720" cy="18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8" name="Line 24"/>
            <p:cNvSpPr/>
            <p:nvPr/>
          </p:nvSpPr>
          <p:spPr>
            <a:xfrm>
              <a:off x="7037280" y="2555640"/>
              <a:ext cx="1620720" cy="18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9" name="Line 25"/>
            <p:cNvSpPr/>
            <p:nvPr/>
          </p:nvSpPr>
          <p:spPr>
            <a:xfrm>
              <a:off x="7030800" y="2901600"/>
              <a:ext cx="1620720" cy="18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0" name="Line 26"/>
            <p:cNvSpPr/>
            <p:nvPr/>
          </p:nvSpPr>
          <p:spPr>
            <a:xfrm>
              <a:off x="7043400" y="3249360"/>
              <a:ext cx="1621080" cy="18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1" name="Rectangle 27"/>
            <p:cNvSpPr/>
            <p:nvPr/>
          </p:nvSpPr>
          <p:spPr>
            <a:xfrm>
              <a:off x="1974960" y="3317760"/>
              <a:ext cx="8402040" cy="183600"/>
            </a:xfrm>
            <a:prstGeom prst="rect">
              <a:avLst/>
            </a:prstGeom>
            <a:gradFill rotWithShape="0">
              <a:gsLst>
                <a:gs pos="0">
                  <a:srgbClr val="5b9bd5">
                    <a:alpha val="50196"/>
                  </a:srgbClr>
                </a:gs>
                <a:gs pos="100000">
                  <a:srgbClr val="5b9bd5">
                    <a:alpha val="53333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2" name="Rectangle 28"/>
            <p:cNvSpPr/>
            <p:nvPr/>
          </p:nvSpPr>
          <p:spPr>
            <a:xfrm>
              <a:off x="1974960" y="2968560"/>
              <a:ext cx="8402040" cy="194400"/>
            </a:xfrm>
            <a:prstGeom prst="rect">
              <a:avLst/>
            </a:prstGeom>
            <a:gradFill rotWithShape="0">
              <a:gsLst>
                <a:gs pos="0">
                  <a:srgbClr val="5b9bd5">
                    <a:alpha val="50196"/>
                  </a:srgbClr>
                </a:gs>
                <a:gs pos="100000">
                  <a:srgbClr val="5b9bd5">
                    <a:alpha val="53333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3" name="Rectangle 29"/>
            <p:cNvSpPr/>
            <p:nvPr/>
          </p:nvSpPr>
          <p:spPr>
            <a:xfrm>
              <a:off x="1974960" y="2641680"/>
              <a:ext cx="8402040" cy="183600"/>
            </a:xfrm>
            <a:prstGeom prst="rect">
              <a:avLst/>
            </a:prstGeom>
            <a:gradFill rotWithShape="0">
              <a:gsLst>
                <a:gs pos="0">
                  <a:srgbClr val="5b9bd5">
                    <a:alpha val="50196"/>
                  </a:srgbClr>
                </a:gs>
                <a:gs pos="100000">
                  <a:srgbClr val="5b9bd5">
                    <a:alpha val="53333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4" name="Rectangle 30"/>
            <p:cNvSpPr/>
            <p:nvPr/>
          </p:nvSpPr>
          <p:spPr>
            <a:xfrm>
              <a:off x="1974960" y="2292480"/>
              <a:ext cx="8390880" cy="194400"/>
            </a:xfrm>
            <a:prstGeom prst="rect">
              <a:avLst/>
            </a:prstGeom>
            <a:gradFill rotWithShape="0">
              <a:gsLst>
                <a:gs pos="0">
                  <a:srgbClr val="5b9bd5">
                    <a:alpha val="50196"/>
                  </a:srgbClr>
                </a:gs>
                <a:gs pos="100000">
                  <a:srgbClr val="5b9bd5">
                    <a:alpha val="53333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5" name="Rectangle 31"/>
            <p:cNvSpPr/>
            <p:nvPr/>
          </p:nvSpPr>
          <p:spPr>
            <a:xfrm>
              <a:off x="1974960" y="1954080"/>
              <a:ext cx="8392320" cy="194400"/>
            </a:xfrm>
            <a:prstGeom prst="rect">
              <a:avLst/>
            </a:prstGeom>
            <a:gradFill rotWithShape="0">
              <a:gsLst>
                <a:gs pos="0">
                  <a:srgbClr val="5b9bd5">
                    <a:alpha val="50196"/>
                  </a:srgbClr>
                </a:gs>
                <a:gs pos="100000">
                  <a:srgbClr val="5b9bd5">
                    <a:alpha val="53333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6" name="Text Box 32"/>
            <p:cNvSpPr/>
            <p:nvPr/>
          </p:nvSpPr>
          <p:spPr>
            <a:xfrm>
              <a:off x="9132120" y="1908000"/>
              <a:ext cx="537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ticket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627" name="Text Box 33"/>
            <p:cNvSpPr/>
            <p:nvPr/>
          </p:nvSpPr>
          <p:spPr>
            <a:xfrm>
              <a:off x="9126360" y="2246400"/>
              <a:ext cx="7768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baggage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628" name="Text Box 34"/>
            <p:cNvSpPr/>
            <p:nvPr/>
          </p:nvSpPr>
          <p:spPr>
            <a:xfrm>
              <a:off x="9124920" y="2583000"/>
              <a:ext cx="4788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gate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629" name="Text Box 35"/>
            <p:cNvSpPr/>
            <p:nvPr/>
          </p:nvSpPr>
          <p:spPr>
            <a:xfrm>
              <a:off x="9115920" y="2919240"/>
              <a:ext cx="11732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takeoff/landing</a:t>
              </a:r>
              <a:endParaRPr b="0" lang="en-IN" sz="1200" spc="-1" strike="noStrike">
                <a:latin typeface="Arial"/>
              </a:endParaRPr>
            </a:p>
          </p:txBody>
        </p:sp>
        <p:sp>
          <p:nvSpPr>
            <p:cNvPr id="2630" name="Text Box 36"/>
            <p:cNvSpPr/>
            <p:nvPr/>
          </p:nvSpPr>
          <p:spPr>
            <a:xfrm>
              <a:off x="9117360" y="3267000"/>
              <a:ext cx="12340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airplane routing</a:t>
              </a:r>
              <a:endParaRPr b="0" lang="en-IN" sz="1200" spc="-1" strike="noStrike">
                <a:latin typeface="Arial"/>
              </a:endParaRPr>
            </a:p>
          </p:txBody>
        </p:sp>
      </p:grpSp>
      <p:sp>
        <p:nvSpPr>
          <p:cNvPr id="2631" name="PlaceHolder 2"/>
          <p:cNvSpPr>
            <a:spLocks noGrp="1"/>
          </p:cNvSpPr>
          <p:nvPr>
            <p:ph type="title"/>
          </p:nvPr>
        </p:nvSpPr>
        <p:spPr>
          <a:xfrm>
            <a:off x="1843200" y="3240"/>
            <a:ext cx="77716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Layering of airline functionality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32" name="PlaceHolder 3"/>
          <p:cNvSpPr>
            <a:spLocks noGrp="1"/>
          </p:cNvSpPr>
          <p:nvPr>
            <p:ph/>
          </p:nvPr>
        </p:nvSpPr>
        <p:spPr>
          <a:xfrm>
            <a:off x="2057400" y="4441680"/>
            <a:ext cx="7612920" cy="176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layers: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each layer implements a service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via its own internal-layer actions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Arial"/>
              </a:rPr>
              <a:t>relying on services provided by layer below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633" name="PlaceHolder 4"/>
          <p:cNvSpPr>
            <a:spLocks noGrp="1"/>
          </p:cNvSpPr>
          <p:nvPr>
            <p:ph type="sldNum" idx="4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ACFE4CE5-E0D7-4BA7-BA45-76BE8EC7AB7F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23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PlaceHolder 1"/>
          <p:cNvSpPr>
            <a:spLocks noGrp="1"/>
          </p:cNvSpPr>
          <p:nvPr>
            <p:ph type="ftr" idx="4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2635" name="Picture 9" descr="underline_base"/>
          <p:cNvPicPr/>
          <p:nvPr/>
        </p:nvPicPr>
        <p:blipFill>
          <a:blip r:embed="rId1"/>
          <a:stretch/>
        </p:blipFill>
        <p:spPr>
          <a:xfrm>
            <a:off x="838080" y="1262160"/>
            <a:ext cx="3655440" cy="172440"/>
          </a:xfrm>
          <a:prstGeom prst="rect">
            <a:avLst/>
          </a:prstGeom>
          <a:ln w="0">
            <a:noFill/>
          </a:ln>
        </p:spPr>
      </p:pic>
      <p:sp>
        <p:nvSpPr>
          <p:cNvPr id="2636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Why layering?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37" name="PlaceHolder 3"/>
          <p:cNvSpPr>
            <a:spLocks noGrp="1"/>
          </p:cNvSpPr>
          <p:nvPr>
            <p:ph/>
          </p:nvPr>
        </p:nvSpPr>
        <p:spPr>
          <a:xfrm>
            <a:off x="2070000" y="1434960"/>
            <a:ext cx="777168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dealing with complex systems:</a:t>
            </a:r>
            <a:endParaRPr b="0" lang="en-IN" sz="3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explicit structure allows identification, relationship of complex system’s pieces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layered </a:t>
            </a:r>
            <a:r>
              <a:rPr b="0" i="1" lang="en-US" sz="2400" spc="-1" strike="noStrike">
                <a:solidFill>
                  <a:srgbClr val="cc0000"/>
                </a:solidFill>
                <a:latin typeface="Calibri"/>
                <a:ea typeface="Arial"/>
              </a:rPr>
              <a:t>reference model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 for discussion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modularization eases maintenance, updating of system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change of implementation of layer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’s service transparent to rest of system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e.g., change in gate procedure doesn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’t affect rest of system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layering considered harmful?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638" name="PlaceHolder 4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7714B312-FAE6-4B2E-B5A5-D762EC1FD7DB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26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2640" name="Picture 16" descr="underline_base"/>
          <p:cNvPicPr/>
          <p:nvPr/>
        </p:nvPicPr>
        <p:blipFill>
          <a:blip r:embed="rId1"/>
          <a:stretch/>
        </p:blipFill>
        <p:spPr>
          <a:xfrm>
            <a:off x="2052720" y="873000"/>
            <a:ext cx="5484240" cy="172440"/>
          </a:xfrm>
          <a:prstGeom prst="rect">
            <a:avLst/>
          </a:prstGeom>
          <a:ln w="0">
            <a:noFill/>
          </a:ln>
        </p:spPr>
      </p:pic>
      <p:sp>
        <p:nvSpPr>
          <p:cNvPr id="2641" name="Rectangle 2"/>
          <p:cNvSpPr/>
          <p:nvPr/>
        </p:nvSpPr>
        <p:spPr>
          <a:xfrm>
            <a:off x="8099280" y="1727280"/>
            <a:ext cx="1891440" cy="352980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2" name="PlaceHolder 2"/>
          <p:cNvSpPr>
            <a:spLocks noGrp="1"/>
          </p:cNvSpPr>
          <p:nvPr>
            <p:ph type="title"/>
          </p:nvPr>
        </p:nvSpPr>
        <p:spPr>
          <a:xfrm>
            <a:off x="1957320" y="114480"/>
            <a:ext cx="7771680" cy="102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Internet protocol stack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43" name="PlaceHolder 3"/>
          <p:cNvSpPr>
            <a:spLocks noGrp="1"/>
          </p:cNvSpPr>
          <p:nvPr>
            <p:ph/>
          </p:nvPr>
        </p:nvSpPr>
        <p:spPr>
          <a:xfrm>
            <a:off x="2050920" y="1333440"/>
            <a:ext cx="555408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cc0000"/>
              </a:buClr>
              <a:buSzPct val="75000"/>
              <a:buFont typeface="Arial"/>
              <a:buChar char="•"/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application: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supporting network applications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FTP, SMTP, HTTP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cc0000"/>
              </a:buClr>
              <a:buSzPct val="75000"/>
              <a:buFont typeface="Arial"/>
              <a:buChar char="•"/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transport: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process-process data transfer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TCP, UDP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cc0000"/>
              </a:buClr>
              <a:buSzPct val="75000"/>
              <a:buFont typeface="Arial"/>
              <a:buChar char="•"/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network: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routing of datagrams from source to destination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IP, routing protocols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cc0000"/>
              </a:buClr>
              <a:buSzPct val="75000"/>
              <a:buFont typeface="Arial"/>
              <a:buChar char="•"/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link: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data transfer between neighboring  network elements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Ethernet, 802.111 (WiFi), PPP</a:t>
            </a:r>
            <a:endParaRPr b="0" lang="en-IN" sz="2400" spc="-1" strike="noStrike">
              <a:latin typeface="Arial"/>
            </a:endParaRPr>
          </a:p>
          <a:p>
            <a:pPr marL="228600" indent="-228600">
              <a:lnSpc>
                <a:spcPct val="80000"/>
              </a:lnSpc>
              <a:spcBef>
                <a:spcPts val="1001"/>
              </a:spcBef>
              <a:buClr>
                <a:srgbClr val="cc0000"/>
              </a:buClr>
              <a:buSzPct val="75000"/>
              <a:buFont typeface="Arial"/>
              <a:buChar char="•"/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physical: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bits “on the wire”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100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  <p:sp>
        <p:nvSpPr>
          <p:cNvPr id="2644" name="Rectangle 6"/>
          <p:cNvSpPr/>
          <p:nvPr/>
        </p:nvSpPr>
        <p:spPr>
          <a:xfrm>
            <a:off x="7981920" y="1824120"/>
            <a:ext cx="1891440" cy="35298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5" name="Text Box 7"/>
          <p:cNvSpPr/>
          <p:nvPr/>
        </p:nvSpPr>
        <p:spPr>
          <a:xfrm>
            <a:off x="8091360" y="1920960"/>
            <a:ext cx="16347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application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transport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link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physical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46" name="Line 8"/>
          <p:cNvSpPr/>
          <p:nvPr/>
        </p:nvSpPr>
        <p:spPr>
          <a:xfrm>
            <a:off x="7975440" y="2516040"/>
            <a:ext cx="188604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7" name="Line 9"/>
          <p:cNvSpPr/>
          <p:nvPr/>
        </p:nvSpPr>
        <p:spPr>
          <a:xfrm>
            <a:off x="7975440" y="3220920"/>
            <a:ext cx="188604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8" name="Line 10"/>
          <p:cNvSpPr/>
          <p:nvPr/>
        </p:nvSpPr>
        <p:spPr>
          <a:xfrm>
            <a:off x="7975440" y="3931920"/>
            <a:ext cx="188604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9" name="Line 11"/>
          <p:cNvSpPr/>
          <p:nvPr/>
        </p:nvSpPr>
        <p:spPr>
          <a:xfrm>
            <a:off x="7975440" y="4643280"/>
            <a:ext cx="188604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0" name="PlaceHolder 4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9F51842A-A941-4AD6-A3A9-181EFECCE677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27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PlaceHolder 1"/>
          <p:cNvSpPr>
            <a:spLocks noGrp="1"/>
          </p:cNvSpPr>
          <p:nvPr>
            <p:ph type="ftr" idx="4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652" name="Rectangle 2"/>
          <p:cNvSpPr/>
          <p:nvPr/>
        </p:nvSpPr>
        <p:spPr>
          <a:xfrm>
            <a:off x="8029440" y="1638360"/>
            <a:ext cx="1891440" cy="352980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3" name="PlaceHolder 2"/>
          <p:cNvSpPr>
            <a:spLocks noGrp="1"/>
          </p:cNvSpPr>
          <p:nvPr>
            <p:ph type="title"/>
          </p:nvPr>
        </p:nvSpPr>
        <p:spPr>
          <a:xfrm>
            <a:off x="1924200" y="85680"/>
            <a:ext cx="650340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ISO/OSI reference model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654" name="PlaceHolder 3"/>
          <p:cNvSpPr>
            <a:spLocks noGrp="1"/>
          </p:cNvSpPr>
          <p:nvPr>
            <p:ph/>
          </p:nvPr>
        </p:nvSpPr>
        <p:spPr>
          <a:xfrm>
            <a:off x="2108160" y="1422360"/>
            <a:ext cx="5153760" cy="46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cc0000"/>
              </a:buClr>
              <a:buSzPct val="75000"/>
              <a:buFont typeface="Arial"/>
              <a:buChar char="•"/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presentation: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allow applications to interpret meaning of data, e.g., encryption, compression, machine-specific conventions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cc0000"/>
              </a:buClr>
              <a:buSzPct val="75000"/>
              <a:buFont typeface="Arial"/>
              <a:buChar char="•"/>
            </a:pPr>
            <a:r>
              <a:rPr b="0" i="1" lang="en-US" sz="28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session: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synchronization, checkpointing, recovery of data exchange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75000"/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Internet stack “missing” these layers!</a:t>
            </a:r>
            <a:endParaRPr b="0" lang="en-IN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these services,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if needed,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 must be implemented in application</a:t>
            </a:r>
            <a:endParaRPr b="0" lang="en-IN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needed?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55" name="Rectangle 6"/>
          <p:cNvSpPr/>
          <p:nvPr/>
        </p:nvSpPr>
        <p:spPr>
          <a:xfrm>
            <a:off x="7915320" y="1774800"/>
            <a:ext cx="1891440" cy="35856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6" name="Text Box 7"/>
          <p:cNvSpPr/>
          <p:nvPr/>
        </p:nvSpPr>
        <p:spPr>
          <a:xfrm>
            <a:off x="7872480" y="1946160"/>
            <a:ext cx="1982160" cy="34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7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application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7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7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presentation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7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7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session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7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7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transport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7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7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7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7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link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7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algn="ctr">
              <a:lnSpc>
                <a:spcPct val="7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physical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57" name="Line 8"/>
          <p:cNvSpPr/>
          <p:nvPr/>
        </p:nvSpPr>
        <p:spPr>
          <a:xfrm>
            <a:off x="7894440" y="2366640"/>
            <a:ext cx="188604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8" name="Line 9"/>
          <p:cNvSpPr/>
          <p:nvPr/>
        </p:nvSpPr>
        <p:spPr>
          <a:xfrm>
            <a:off x="7908840" y="3342960"/>
            <a:ext cx="18856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9" name="Line 10"/>
          <p:cNvSpPr/>
          <p:nvPr/>
        </p:nvSpPr>
        <p:spPr>
          <a:xfrm>
            <a:off x="7908840" y="3882960"/>
            <a:ext cx="18856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0" name="Line 11"/>
          <p:cNvSpPr/>
          <p:nvPr/>
        </p:nvSpPr>
        <p:spPr>
          <a:xfrm>
            <a:off x="7910280" y="4898880"/>
            <a:ext cx="188604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1" name="Line 12"/>
          <p:cNvSpPr/>
          <p:nvPr/>
        </p:nvSpPr>
        <p:spPr>
          <a:xfrm>
            <a:off x="7894440" y="4416120"/>
            <a:ext cx="188604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2" name="Line 13"/>
          <p:cNvSpPr/>
          <p:nvPr/>
        </p:nvSpPr>
        <p:spPr>
          <a:xfrm>
            <a:off x="7893000" y="2885760"/>
            <a:ext cx="18856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663" name="Picture 18" descr="underline_base"/>
          <p:cNvPicPr/>
          <p:nvPr/>
        </p:nvPicPr>
        <p:blipFill>
          <a:blip r:embed="rId1"/>
          <a:stretch/>
        </p:blipFill>
        <p:spPr>
          <a:xfrm>
            <a:off x="2014560" y="895320"/>
            <a:ext cx="5987160" cy="183600"/>
          </a:xfrm>
          <a:prstGeom prst="rect">
            <a:avLst/>
          </a:prstGeom>
          <a:ln w="0">
            <a:noFill/>
          </a:ln>
        </p:spPr>
      </p:pic>
      <p:sp>
        <p:nvSpPr>
          <p:cNvPr id="2664" name="PlaceHolder 4"/>
          <p:cNvSpPr>
            <a:spLocks noGrp="1"/>
          </p:cNvSpPr>
          <p:nvPr>
            <p:ph type="sldNum" idx="4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2088F5B2-B8C1-40B0-B257-A978516506BB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28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PlaceHolder 1"/>
          <p:cNvSpPr>
            <a:spLocks noGrp="1"/>
          </p:cNvSpPr>
          <p:nvPr>
            <p:ph type="ftr" idx="4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Introduction</a:t>
            </a:r>
            <a:endParaRPr b="0" lang="en-IN" sz="1200" spc="-1" strike="noStrike">
              <a:latin typeface="Times New Roman"/>
            </a:endParaRPr>
          </a:p>
        </p:txBody>
      </p:sp>
      <p:pic>
        <p:nvPicPr>
          <p:cNvPr id="2666" name="Picture 193" descr="underline_base"/>
          <p:cNvPicPr/>
          <p:nvPr/>
        </p:nvPicPr>
        <p:blipFill>
          <a:blip r:embed="rId1"/>
          <a:stretch/>
        </p:blipFill>
        <p:spPr>
          <a:xfrm>
            <a:off x="6607080" y="795240"/>
            <a:ext cx="3369600" cy="183600"/>
          </a:xfrm>
          <a:prstGeom prst="rect">
            <a:avLst/>
          </a:prstGeom>
          <a:ln w="0">
            <a:noFill/>
          </a:ln>
        </p:spPr>
      </p:pic>
      <p:sp>
        <p:nvSpPr>
          <p:cNvPr id="2667" name="Freeform 99"/>
          <p:cNvSpPr/>
          <p:nvPr/>
        </p:nvSpPr>
        <p:spPr>
          <a:xfrm>
            <a:off x="8502480" y="4156200"/>
            <a:ext cx="654840" cy="1134360"/>
          </a:xfrm>
          <a:custGeom>
            <a:avLst/>
            <a:gdLst/>
            <a:ahLst/>
            <a:rect l="l" t="t" r="r" b="b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0">
            <a:gsLst>
              <a:gs pos="0">
                <a:srgbClr val="ed7d31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8" name="Freeform 3"/>
          <p:cNvSpPr/>
          <p:nvPr/>
        </p:nvSpPr>
        <p:spPr>
          <a:xfrm>
            <a:off x="8653320" y="2246400"/>
            <a:ext cx="637560" cy="851760"/>
          </a:xfrm>
          <a:custGeom>
            <a:avLst/>
            <a:gdLst/>
            <a:ahLst/>
            <a:rect l="l" t="t" r="r" b="b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0">
            <a:gsLst>
              <a:gs pos="0">
                <a:srgbClr val="ed7d31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69" name="Group 180"/>
          <p:cNvGrpSpPr/>
          <p:nvPr/>
        </p:nvGrpSpPr>
        <p:grpSpPr>
          <a:xfrm>
            <a:off x="8853480" y="2754360"/>
            <a:ext cx="1051920" cy="354960"/>
            <a:chOff x="8853480" y="2754360"/>
            <a:chExt cx="1051920" cy="354960"/>
          </a:xfrm>
        </p:grpSpPr>
        <p:sp>
          <p:nvSpPr>
            <p:cNvPr id="2670" name="Rectangle 181"/>
            <p:cNvSpPr/>
            <p:nvPr/>
          </p:nvSpPr>
          <p:spPr>
            <a:xfrm>
              <a:off x="8853480" y="2968560"/>
              <a:ext cx="785160" cy="1375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1" name="AutoShape 182"/>
            <p:cNvSpPr/>
            <p:nvPr/>
          </p:nvSpPr>
          <p:spPr>
            <a:xfrm>
              <a:off x="8853480" y="2759040"/>
              <a:ext cx="1051920" cy="213480"/>
            </a:xfrm>
            <a:prstGeom prst="parallelogram">
              <a:avLst>
                <a:gd name="adj" fmla="val 122778"/>
              </a:avLst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2" name="Freeform 183"/>
            <p:cNvSpPr/>
            <p:nvPr/>
          </p:nvSpPr>
          <p:spPr>
            <a:xfrm>
              <a:off x="9637560" y="2754360"/>
              <a:ext cx="267480" cy="354960"/>
            </a:xfrm>
            <a:custGeom>
              <a:avLst/>
              <a:gdLst/>
              <a:ahLst/>
              <a:rect l="l" t="t" r="r" b="b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3" name="Freeform 184"/>
            <p:cNvSpPr/>
            <p:nvPr/>
          </p:nvSpPr>
          <p:spPr>
            <a:xfrm>
              <a:off x="8956800" y="2801880"/>
              <a:ext cx="802440" cy="126360"/>
            </a:xfrm>
            <a:custGeom>
              <a:avLst/>
              <a:gdLst/>
              <a:ahLst/>
              <a:rect l="l" t="t" r="r" b="b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4" name="Freeform 185"/>
            <p:cNvSpPr/>
            <p:nvPr/>
          </p:nvSpPr>
          <p:spPr>
            <a:xfrm>
              <a:off x="9144000" y="2795760"/>
              <a:ext cx="464400" cy="146880"/>
            </a:xfrm>
            <a:custGeom>
              <a:avLst/>
              <a:gdLst/>
              <a:ahLst/>
              <a:rect l="l" t="t" r="r" b="b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75" name="Group 170"/>
          <p:cNvGrpSpPr/>
          <p:nvPr/>
        </p:nvGrpSpPr>
        <p:grpSpPr>
          <a:xfrm>
            <a:off x="8916840" y="5013360"/>
            <a:ext cx="880560" cy="421560"/>
            <a:chOff x="8916840" y="5013360"/>
            <a:chExt cx="880560" cy="421560"/>
          </a:xfrm>
        </p:grpSpPr>
        <p:sp>
          <p:nvSpPr>
            <p:cNvPr id="2676" name="Oval 407"/>
            <p:cNvSpPr/>
            <p:nvPr/>
          </p:nvSpPr>
          <p:spPr>
            <a:xfrm>
              <a:off x="8918640" y="5198400"/>
              <a:ext cx="874080" cy="236520"/>
            </a:xfrm>
            <a:prstGeom prst="ellipse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7" name="Rectangle 410"/>
            <p:cNvSpPr/>
            <p:nvPr/>
          </p:nvSpPr>
          <p:spPr>
            <a:xfrm>
              <a:off x="8918640" y="5174280"/>
              <a:ext cx="878760" cy="142920"/>
            </a:xfrm>
            <a:prstGeom prst="rect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8" name="Oval 411"/>
            <p:cNvSpPr/>
            <p:nvPr/>
          </p:nvSpPr>
          <p:spPr>
            <a:xfrm>
              <a:off x="8916840" y="5013360"/>
              <a:ext cx="874080" cy="275760"/>
            </a:xfrm>
            <a:prstGeom prst="ellipse">
              <a:avLst/>
            </a:prstGeom>
            <a:gradFill rotWithShape="0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79" name="Group 174"/>
            <p:cNvGrpSpPr/>
            <p:nvPr/>
          </p:nvGrpSpPr>
          <p:grpSpPr>
            <a:xfrm>
              <a:off x="9094680" y="5082840"/>
              <a:ext cx="491400" cy="129960"/>
              <a:chOff x="9094680" y="5082840"/>
              <a:chExt cx="491400" cy="129960"/>
            </a:xfrm>
          </p:grpSpPr>
          <p:sp>
            <p:nvSpPr>
              <p:cNvPr id="2680" name="Freeform 175"/>
              <p:cNvSpPr/>
              <p:nvPr/>
            </p:nvSpPr>
            <p:spPr>
              <a:xfrm>
                <a:off x="9094680" y="5082840"/>
                <a:ext cx="491400" cy="12996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1" name="Freeform 176"/>
              <p:cNvSpPr/>
              <p:nvPr/>
            </p:nvSpPr>
            <p:spPr>
              <a:xfrm>
                <a:off x="9117000" y="5082840"/>
                <a:ext cx="447120" cy="12996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82" name="Line 177"/>
            <p:cNvSpPr/>
            <p:nvPr/>
          </p:nvSpPr>
          <p:spPr>
            <a:xfrm>
              <a:off x="8918280" y="5145840"/>
              <a:ext cx="360" cy="182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3" name="Line 178"/>
            <p:cNvSpPr/>
            <p:nvPr/>
          </p:nvSpPr>
          <p:spPr>
            <a:xfrm>
              <a:off x="9791640" y="5150160"/>
              <a:ext cx="360" cy="1850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84" name="Freeform 2"/>
          <p:cNvSpPr/>
          <p:nvPr/>
        </p:nvSpPr>
        <p:spPr>
          <a:xfrm>
            <a:off x="5342040" y="1447920"/>
            <a:ext cx="4047480" cy="3832920"/>
          </a:xfrm>
          <a:custGeom>
            <a:avLst/>
            <a:gdLst/>
            <a:ahLst/>
            <a:rect l="l" t="t" r="r" b="b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rgbClr val="e7e6e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5" name="Text Box 8"/>
          <p:cNvSpPr/>
          <p:nvPr/>
        </p:nvSpPr>
        <p:spPr>
          <a:xfrm>
            <a:off x="4242240" y="223920"/>
            <a:ext cx="1095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24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source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86" name="Freeform 10"/>
          <p:cNvSpPr/>
          <p:nvPr/>
        </p:nvSpPr>
        <p:spPr>
          <a:xfrm>
            <a:off x="5392800" y="650880"/>
            <a:ext cx="359640" cy="1577160"/>
          </a:xfrm>
          <a:custGeom>
            <a:avLst/>
            <a:gdLst/>
            <a:ahLst/>
            <a:rect l="l" t="t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0">
            <a:gsLst>
              <a:gs pos="0">
                <a:srgbClr val="ed7d31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7" name="Rectangle 23"/>
          <p:cNvSpPr/>
          <p:nvPr/>
        </p:nvSpPr>
        <p:spPr>
          <a:xfrm>
            <a:off x="4168800" y="660240"/>
            <a:ext cx="1296360" cy="154548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8" name="Rectangle 24"/>
          <p:cNvSpPr/>
          <p:nvPr/>
        </p:nvSpPr>
        <p:spPr>
          <a:xfrm>
            <a:off x="4121280" y="731880"/>
            <a:ext cx="1272600" cy="15361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9" name="Line 25"/>
          <p:cNvSpPr/>
          <p:nvPr/>
        </p:nvSpPr>
        <p:spPr>
          <a:xfrm>
            <a:off x="4120920" y="104904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0" name="Text Box 26"/>
          <p:cNvSpPr/>
          <p:nvPr/>
        </p:nvSpPr>
        <p:spPr>
          <a:xfrm>
            <a:off x="4078440" y="698400"/>
            <a:ext cx="1316880" cy="15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application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transport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link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physical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91" name="Line 27"/>
          <p:cNvSpPr/>
          <p:nvPr/>
        </p:nvSpPr>
        <p:spPr>
          <a:xfrm>
            <a:off x="4128840" y="136980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2" name="Line 28"/>
          <p:cNvSpPr/>
          <p:nvPr/>
        </p:nvSpPr>
        <p:spPr>
          <a:xfrm>
            <a:off x="4133520" y="1650960"/>
            <a:ext cx="1263960" cy="28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3" name="Line 29"/>
          <p:cNvSpPr/>
          <p:nvPr/>
        </p:nvSpPr>
        <p:spPr>
          <a:xfrm>
            <a:off x="4133520" y="1927080"/>
            <a:ext cx="126396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94" name="Group 39"/>
          <p:cNvGrpSpPr/>
          <p:nvPr/>
        </p:nvGrpSpPr>
        <p:grpSpPr>
          <a:xfrm>
            <a:off x="2743200" y="1368360"/>
            <a:ext cx="1207080" cy="302760"/>
            <a:chOff x="2743200" y="1368360"/>
            <a:chExt cx="1207080" cy="302760"/>
          </a:xfrm>
        </p:grpSpPr>
        <p:sp>
          <p:nvSpPr>
            <p:cNvPr id="2695" name="Rectangle 40"/>
            <p:cNvSpPr/>
            <p:nvPr/>
          </p:nvSpPr>
          <p:spPr>
            <a:xfrm>
              <a:off x="2743200" y="1395360"/>
              <a:ext cx="1081800" cy="256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6" name="Rectangle 41"/>
            <p:cNvSpPr/>
            <p:nvPr/>
          </p:nvSpPr>
          <p:spPr>
            <a:xfrm>
              <a:off x="3065400" y="136836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97" name="Rectangle 42"/>
            <p:cNvSpPr/>
            <p:nvPr/>
          </p:nvSpPr>
          <p:spPr>
            <a:xfrm>
              <a:off x="2770200" y="136836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698" name="Rectangle 43"/>
            <p:cNvSpPr/>
            <p:nvPr/>
          </p:nvSpPr>
          <p:spPr>
            <a:xfrm>
              <a:off x="3271680" y="1370160"/>
              <a:ext cx="678600" cy="30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699" name="Line 44"/>
            <p:cNvSpPr/>
            <p:nvPr/>
          </p:nvSpPr>
          <p:spPr>
            <a:xfrm>
              <a:off x="3039840" y="1404720"/>
              <a:ext cx="360" cy="244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0" name="Line 45"/>
            <p:cNvSpPr/>
            <p:nvPr/>
          </p:nvSpPr>
          <p:spPr>
            <a:xfrm>
              <a:off x="3344760" y="1400040"/>
              <a:ext cx="360" cy="247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01" name="Text Box 5"/>
          <p:cNvSpPr/>
          <p:nvPr/>
        </p:nvSpPr>
        <p:spPr>
          <a:xfrm>
            <a:off x="1920960" y="996840"/>
            <a:ext cx="959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segment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2702" name="Group 178"/>
          <p:cNvGrpSpPr/>
          <p:nvPr/>
        </p:nvGrpSpPr>
        <p:grpSpPr>
          <a:xfrm>
            <a:off x="3057480" y="1033560"/>
            <a:ext cx="300960" cy="291240"/>
            <a:chOff x="3057480" y="1033560"/>
            <a:chExt cx="300960" cy="291240"/>
          </a:xfrm>
        </p:grpSpPr>
        <p:sp>
          <p:nvSpPr>
            <p:cNvPr id="2703" name="Rectangle 47"/>
            <p:cNvSpPr/>
            <p:nvPr/>
          </p:nvSpPr>
          <p:spPr>
            <a:xfrm>
              <a:off x="3057480" y="1060560"/>
              <a:ext cx="280440" cy="256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4" name="Rectangle 48"/>
            <p:cNvSpPr/>
            <p:nvPr/>
          </p:nvSpPr>
          <p:spPr>
            <a:xfrm>
              <a:off x="3062160" y="103356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t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2705" name="Text Box 4"/>
          <p:cNvSpPr/>
          <p:nvPr/>
        </p:nvSpPr>
        <p:spPr>
          <a:xfrm>
            <a:off x="1721880" y="1336680"/>
            <a:ext cx="1037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datagram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06" name="Text Box 54"/>
          <p:cNvSpPr/>
          <p:nvPr/>
        </p:nvSpPr>
        <p:spPr>
          <a:xfrm>
            <a:off x="3071880" y="4157640"/>
            <a:ext cx="1412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000099"/>
                </a:solidFill>
                <a:latin typeface="Arial"/>
                <a:ea typeface="ＭＳ Ｐゴシック"/>
              </a:rPr>
              <a:t>destination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07" name="Freeform 56"/>
          <p:cNvSpPr/>
          <p:nvPr/>
        </p:nvSpPr>
        <p:spPr>
          <a:xfrm>
            <a:off x="4503600" y="4540320"/>
            <a:ext cx="359640" cy="1577160"/>
          </a:xfrm>
          <a:custGeom>
            <a:avLst/>
            <a:gdLst/>
            <a:ahLst/>
            <a:rect l="l" t="t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0">
            <a:gsLst>
              <a:gs pos="0">
                <a:srgbClr val="ed7d31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8" name="Rectangle 57"/>
          <p:cNvSpPr/>
          <p:nvPr/>
        </p:nvSpPr>
        <p:spPr>
          <a:xfrm>
            <a:off x="3279600" y="4546440"/>
            <a:ext cx="1296360" cy="1545480"/>
          </a:xfrm>
          <a:prstGeom prst="rect">
            <a:avLst/>
          </a:prstGeom>
          <a:solidFill>
            <a:srgbClr val="000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9" name="Rectangle 58"/>
          <p:cNvSpPr/>
          <p:nvPr/>
        </p:nvSpPr>
        <p:spPr>
          <a:xfrm>
            <a:off x="3232080" y="4618080"/>
            <a:ext cx="1272600" cy="153612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0" name="Line 59"/>
          <p:cNvSpPr/>
          <p:nvPr/>
        </p:nvSpPr>
        <p:spPr>
          <a:xfrm>
            <a:off x="3232080" y="493524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1" name="Text Box 60"/>
          <p:cNvSpPr/>
          <p:nvPr/>
        </p:nvSpPr>
        <p:spPr>
          <a:xfrm>
            <a:off x="3189240" y="4584600"/>
            <a:ext cx="1316880" cy="15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application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transport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link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physical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12" name="Line 61"/>
          <p:cNvSpPr/>
          <p:nvPr/>
        </p:nvSpPr>
        <p:spPr>
          <a:xfrm>
            <a:off x="3240000" y="525600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3" name="Line 62"/>
          <p:cNvSpPr/>
          <p:nvPr/>
        </p:nvSpPr>
        <p:spPr>
          <a:xfrm>
            <a:off x="3244680" y="5537160"/>
            <a:ext cx="1263600" cy="288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4" name="Line 63"/>
          <p:cNvSpPr/>
          <p:nvPr/>
        </p:nvSpPr>
        <p:spPr>
          <a:xfrm>
            <a:off x="3244680" y="5813280"/>
            <a:ext cx="1263600" cy="3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15" name="Group 64"/>
          <p:cNvGrpSpPr/>
          <p:nvPr/>
        </p:nvGrpSpPr>
        <p:grpSpPr>
          <a:xfrm>
            <a:off x="1676520" y="5527800"/>
            <a:ext cx="1478520" cy="302400"/>
            <a:chOff x="1676520" y="5527800"/>
            <a:chExt cx="1478520" cy="302400"/>
          </a:xfrm>
        </p:grpSpPr>
        <p:sp>
          <p:nvSpPr>
            <p:cNvPr id="2716" name="Rectangle 65"/>
            <p:cNvSpPr/>
            <p:nvPr/>
          </p:nvSpPr>
          <p:spPr>
            <a:xfrm>
              <a:off x="1697040" y="5554800"/>
              <a:ext cx="1332720" cy="256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7" name="Rectangle 66"/>
            <p:cNvSpPr/>
            <p:nvPr/>
          </p:nvSpPr>
          <p:spPr>
            <a:xfrm>
              <a:off x="2270160" y="552780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18" name="Rectangle 67"/>
            <p:cNvSpPr/>
            <p:nvPr/>
          </p:nvSpPr>
          <p:spPr>
            <a:xfrm>
              <a:off x="1974960" y="552780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19" name="Rectangle 68"/>
            <p:cNvSpPr/>
            <p:nvPr/>
          </p:nvSpPr>
          <p:spPr>
            <a:xfrm>
              <a:off x="1676520" y="552780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l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20" name="Rectangle 69"/>
            <p:cNvSpPr/>
            <p:nvPr/>
          </p:nvSpPr>
          <p:spPr>
            <a:xfrm>
              <a:off x="2476440" y="5529240"/>
              <a:ext cx="678600" cy="30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721" name="Line 70"/>
            <p:cNvSpPr/>
            <p:nvPr/>
          </p:nvSpPr>
          <p:spPr>
            <a:xfrm>
              <a:off x="1958760" y="5554440"/>
              <a:ext cx="360" cy="2570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2" name="Line 71"/>
            <p:cNvSpPr/>
            <p:nvPr/>
          </p:nvSpPr>
          <p:spPr>
            <a:xfrm>
              <a:off x="2244600" y="5564160"/>
              <a:ext cx="360" cy="244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3" name="Line 72"/>
            <p:cNvSpPr/>
            <p:nvPr/>
          </p:nvSpPr>
          <p:spPr>
            <a:xfrm>
              <a:off x="2549520" y="5559120"/>
              <a:ext cx="360" cy="247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24" name="Group 73"/>
          <p:cNvGrpSpPr/>
          <p:nvPr/>
        </p:nvGrpSpPr>
        <p:grpSpPr>
          <a:xfrm>
            <a:off x="1944720" y="5229360"/>
            <a:ext cx="1207080" cy="302400"/>
            <a:chOff x="1944720" y="5229360"/>
            <a:chExt cx="1207080" cy="302400"/>
          </a:xfrm>
        </p:grpSpPr>
        <p:sp>
          <p:nvSpPr>
            <p:cNvPr id="2725" name="Rectangle 74"/>
            <p:cNvSpPr/>
            <p:nvPr/>
          </p:nvSpPr>
          <p:spPr>
            <a:xfrm>
              <a:off x="1944720" y="5256360"/>
              <a:ext cx="1081800" cy="256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6" name="Rectangle 75"/>
            <p:cNvSpPr/>
            <p:nvPr/>
          </p:nvSpPr>
          <p:spPr>
            <a:xfrm>
              <a:off x="2266920" y="522936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27" name="Rectangle 76"/>
            <p:cNvSpPr/>
            <p:nvPr/>
          </p:nvSpPr>
          <p:spPr>
            <a:xfrm>
              <a:off x="1971720" y="522936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28" name="Rectangle 77"/>
            <p:cNvSpPr/>
            <p:nvPr/>
          </p:nvSpPr>
          <p:spPr>
            <a:xfrm>
              <a:off x="2473200" y="5230800"/>
              <a:ext cx="678600" cy="30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729" name="Line 78"/>
            <p:cNvSpPr/>
            <p:nvPr/>
          </p:nvSpPr>
          <p:spPr>
            <a:xfrm>
              <a:off x="2241360" y="5265720"/>
              <a:ext cx="360" cy="244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0" name="Line 79"/>
            <p:cNvSpPr/>
            <p:nvPr/>
          </p:nvSpPr>
          <p:spPr>
            <a:xfrm>
              <a:off x="2546280" y="5260680"/>
              <a:ext cx="360" cy="247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31" name="Group 80"/>
          <p:cNvGrpSpPr/>
          <p:nvPr/>
        </p:nvGrpSpPr>
        <p:grpSpPr>
          <a:xfrm>
            <a:off x="2247840" y="4921200"/>
            <a:ext cx="889920" cy="302760"/>
            <a:chOff x="2247840" y="4921200"/>
            <a:chExt cx="889920" cy="302760"/>
          </a:xfrm>
        </p:grpSpPr>
        <p:sp>
          <p:nvSpPr>
            <p:cNvPr id="2732" name="Rectangle 81"/>
            <p:cNvSpPr/>
            <p:nvPr/>
          </p:nvSpPr>
          <p:spPr>
            <a:xfrm>
              <a:off x="2247840" y="4948200"/>
              <a:ext cx="764280" cy="256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3" name="Rectangle 82"/>
            <p:cNvSpPr/>
            <p:nvPr/>
          </p:nvSpPr>
          <p:spPr>
            <a:xfrm>
              <a:off x="2252520" y="492120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34" name="Rectangle 83"/>
            <p:cNvSpPr/>
            <p:nvPr/>
          </p:nvSpPr>
          <p:spPr>
            <a:xfrm>
              <a:off x="2459160" y="4923000"/>
              <a:ext cx="678600" cy="30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735" name="Line 84"/>
            <p:cNvSpPr/>
            <p:nvPr/>
          </p:nvSpPr>
          <p:spPr>
            <a:xfrm>
              <a:off x="2531880" y="4952880"/>
              <a:ext cx="360" cy="247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36" name="Group 85"/>
          <p:cNvGrpSpPr/>
          <p:nvPr/>
        </p:nvGrpSpPr>
        <p:grpSpPr>
          <a:xfrm>
            <a:off x="2454120" y="4610160"/>
            <a:ext cx="678600" cy="300960"/>
            <a:chOff x="2454120" y="4610160"/>
            <a:chExt cx="678600" cy="300960"/>
          </a:xfrm>
        </p:grpSpPr>
        <p:sp>
          <p:nvSpPr>
            <p:cNvPr id="2737" name="Rectangle 86"/>
            <p:cNvSpPr/>
            <p:nvPr/>
          </p:nvSpPr>
          <p:spPr>
            <a:xfrm>
              <a:off x="2513160" y="4635360"/>
              <a:ext cx="494640" cy="256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8" name="Rectangle 87"/>
            <p:cNvSpPr/>
            <p:nvPr/>
          </p:nvSpPr>
          <p:spPr>
            <a:xfrm>
              <a:off x="2454120" y="4610160"/>
              <a:ext cx="678600" cy="30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2739" name="Group 88"/>
          <p:cNvGrpSpPr/>
          <p:nvPr/>
        </p:nvGrpSpPr>
        <p:grpSpPr>
          <a:xfrm>
            <a:off x="7178760" y="4164120"/>
            <a:ext cx="1386720" cy="1032840"/>
            <a:chOff x="7178760" y="4164120"/>
            <a:chExt cx="1386720" cy="1032840"/>
          </a:xfrm>
        </p:grpSpPr>
        <p:sp>
          <p:nvSpPr>
            <p:cNvPr id="2740" name="Rectangle 89"/>
            <p:cNvSpPr/>
            <p:nvPr/>
          </p:nvSpPr>
          <p:spPr>
            <a:xfrm>
              <a:off x="7269120" y="4164120"/>
              <a:ext cx="1296360" cy="94536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1" name="Rectangle 90"/>
            <p:cNvSpPr/>
            <p:nvPr/>
          </p:nvSpPr>
          <p:spPr>
            <a:xfrm>
              <a:off x="7221600" y="4235400"/>
              <a:ext cx="1272600" cy="945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2" name="Line 91"/>
            <p:cNvSpPr/>
            <p:nvPr/>
          </p:nvSpPr>
          <p:spPr>
            <a:xfrm>
              <a:off x="7221240" y="4552920"/>
              <a:ext cx="1263600" cy="288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3" name="Text Box 92"/>
            <p:cNvSpPr/>
            <p:nvPr/>
          </p:nvSpPr>
          <p:spPr>
            <a:xfrm>
              <a:off x="7178760" y="4202280"/>
              <a:ext cx="1316880" cy="99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1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network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link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physical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44" name="Line 93"/>
            <p:cNvSpPr/>
            <p:nvPr/>
          </p:nvSpPr>
          <p:spPr>
            <a:xfrm>
              <a:off x="7229160" y="4873320"/>
              <a:ext cx="1263960" cy="324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45" name="Group 94"/>
          <p:cNvGrpSpPr/>
          <p:nvPr/>
        </p:nvGrpSpPr>
        <p:grpSpPr>
          <a:xfrm>
            <a:off x="7345440" y="2271600"/>
            <a:ext cx="1386720" cy="731160"/>
            <a:chOff x="7345440" y="2271600"/>
            <a:chExt cx="1386720" cy="731160"/>
          </a:xfrm>
        </p:grpSpPr>
        <p:sp>
          <p:nvSpPr>
            <p:cNvPr id="2746" name="Rectangle 95"/>
            <p:cNvSpPr/>
            <p:nvPr/>
          </p:nvSpPr>
          <p:spPr>
            <a:xfrm>
              <a:off x="7435800" y="2271600"/>
              <a:ext cx="1296360" cy="65952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7" name="Rectangle 96"/>
            <p:cNvSpPr/>
            <p:nvPr/>
          </p:nvSpPr>
          <p:spPr>
            <a:xfrm>
              <a:off x="7388280" y="2343240"/>
              <a:ext cx="1272600" cy="654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8" name="Line 97"/>
            <p:cNvSpPr/>
            <p:nvPr/>
          </p:nvSpPr>
          <p:spPr>
            <a:xfrm>
              <a:off x="7387920" y="2660400"/>
              <a:ext cx="1263600" cy="324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9" name="Text Box 98"/>
            <p:cNvSpPr/>
            <p:nvPr/>
          </p:nvSpPr>
          <p:spPr>
            <a:xfrm>
              <a:off x="7345440" y="2309760"/>
              <a:ext cx="1316880" cy="69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1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link</a:t>
              </a:r>
              <a:endParaRPr b="0" lang="en-IN" sz="1800" spc="-1" strike="noStrike">
                <a:latin typeface="Arial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physical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2750" name="Freeform 114"/>
          <p:cNvSpPr/>
          <p:nvPr/>
        </p:nvSpPr>
        <p:spPr>
          <a:xfrm>
            <a:off x="3352680" y="533520"/>
            <a:ext cx="5263560" cy="5493600"/>
          </a:xfrm>
          <a:custGeom>
            <a:avLst/>
            <a:gdLst/>
            <a:ahLst/>
            <a:rect l="l" t="t" r="r" b="b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51" name="Group 115"/>
          <p:cNvGrpSpPr/>
          <p:nvPr/>
        </p:nvGrpSpPr>
        <p:grpSpPr>
          <a:xfrm>
            <a:off x="5762520" y="4546440"/>
            <a:ext cx="1478880" cy="302760"/>
            <a:chOff x="5762520" y="4546440"/>
            <a:chExt cx="1478880" cy="302760"/>
          </a:xfrm>
        </p:grpSpPr>
        <p:sp>
          <p:nvSpPr>
            <p:cNvPr id="2752" name="Rectangle 116"/>
            <p:cNvSpPr/>
            <p:nvPr/>
          </p:nvSpPr>
          <p:spPr>
            <a:xfrm>
              <a:off x="5783400" y="4573440"/>
              <a:ext cx="1332720" cy="256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3" name="Rectangle 117"/>
            <p:cNvSpPr/>
            <p:nvPr/>
          </p:nvSpPr>
          <p:spPr>
            <a:xfrm>
              <a:off x="6356520" y="454644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54" name="Rectangle 118"/>
            <p:cNvSpPr/>
            <p:nvPr/>
          </p:nvSpPr>
          <p:spPr>
            <a:xfrm>
              <a:off x="6060960" y="454644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55" name="Rectangle 119"/>
            <p:cNvSpPr/>
            <p:nvPr/>
          </p:nvSpPr>
          <p:spPr>
            <a:xfrm>
              <a:off x="5762520" y="454644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l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56" name="Rectangle 120"/>
            <p:cNvSpPr/>
            <p:nvPr/>
          </p:nvSpPr>
          <p:spPr>
            <a:xfrm>
              <a:off x="6562800" y="4548240"/>
              <a:ext cx="678600" cy="30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757" name="Line 121"/>
            <p:cNvSpPr/>
            <p:nvPr/>
          </p:nvSpPr>
          <p:spPr>
            <a:xfrm>
              <a:off x="6045120" y="4573440"/>
              <a:ext cx="360" cy="2570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8" name="Line 122"/>
            <p:cNvSpPr/>
            <p:nvPr/>
          </p:nvSpPr>
          <p:spPr>
            <a:xfrm>
              <a:off x="6330600" y="4582800"/>
              <a:ext cx="360" cy="244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9" name="Line 123"/>
            <p:cNvSpPr/>
            <p:nvPr/>
          </p:nvSpPr>
          <p:spPr>
            <a:xfrm>
              <a:off x="6635520" y="4578120"/>
              <a:ext cx="360" cy="247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60" name="Group 124"/>
          <p:cNvGrpSpPr/>
          <p:nvPr/>
        </p:nvGrpSpPr>
        <p:grpSpPr>
          <a:xfrm>
            <a:off x="6021360" y="4240080"/>
            <a:ext cx="1207440" cy="302760"/>
            <a:chOff x="6021360" y="4240080"/>
            <a:chExt cx="1207440" cy="302760"/>
          </a:xfrm>
        </p:grpSpPr>
        <p:sp>
          <p:nvSpPr>
            <p:cNvPr id="2761" name="Rectangle 125"/>
            <p:cNvSpPr/>
            <p:nvPr/>
          </p:nvSpPr>
          <p:spPr>
            <a:xfrm>
              <a:off x="6021360" y="4267080"/>
              <a:ext cx="1081800" cy="256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2" name="Rectangle 126"/>
            <p:cNvSpPr/>
            <p:nvPr/>
          </p:nvSpPr>
          <p:spPr>
            <a:xfrm>
              <a:off x="6343560" y="424008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63" name="Rectangle 127"/>
            <p:cNvSpPr/>
            <p:nvPr/>
          </p:nvSpPr>
          <p:spPr>
            <a:xfrm>
              <a:off x="6048360" y="424008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64" name="Rectangle 128"/>
            <p:cNvSpPr/>
            <p:nvPr/>
          </p:nvSpPr>
          <p:spPr>
            <a:xfrm>
              <a:off x="6550200" y="4241880"/>
              <a:ext cx="678600" cy="30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765" name="Line 129"/>
            <p:cNvSpPr/>
            <p:nvPr/>
          </p:nvSpPr>
          <p:spPr>
            <a:xfrm>
              <a:off x="6318000" y="4276440"/>
              <a:ext cx="360" cy="244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6" name="Line 130"/>
            <p:cNvSpPr/>
            <p:nvPr/>
          </p:nvSpPr>
          <p:spPr>
            <a:xfrm>
              <a:off x="6622920" y="4271760"/>
              <a:ext cx="360" cy="247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67" name="Group 140"/>
          <p:cNvGrpSpPr/>
          <p:nvPr/>
        </p:nvGrpSpPr>
        <p:grpSpPr>
          <a:xfrm>
            <a:off x="8793000" y="4606920"/>
            <a:ext cx="1207440" cy="302400"/>
            <a:chOff x="8793000" y="4606920"/>
            <a:chExt cx="1207440" cy="302400"/>
          </a:xfrm>
        </p:grpSpPr>
        <p:sp>
          <p:nvSpPr>
            <p:cNvPr id="2768" name="Rectangle 141"/>
            <p:cNvSpPr/>
            <p:nvPr/>
          </p:nvSpPr>
          <p:spPr>
            <a:xfrm>
              <a:off x="8793000" y="4633920"/>
              <a:ext cx="1081800" cy="256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9" name="Rectangle 142"/>
            <p:cNvSpPr/>
            <p:nvPr/>
          </p:nvSpPr>
          <p:spPr>
            <a:xfrm>
              <a:off x="9115560" y="460692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70" name="Rectangle 143"/>
            <p:cNvSpPr/>
            <p:nvPr/>
          </p:nvSpPr>
          <p:spPr>
            <a:xfrm>
              <a:off x="8820000" y="460692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71" name="Rectangle 144"/>
            <p:cNvSpPr/>
            <p:nvPr/>
          </p:nvSpPr>
          <p:spPr>
            <a:xfrm>
              <a:off x="9321840" y="4608360"/>
              <a:ext cx="678600" cy="30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772" name="Line 145"/>
            <p:cNvSpPr/>
            <p:nvPr/>
          </p:nvSpPr>
          <p:spPr>
            <a:xfrm>
              <a:off x="9090000" y="4643280"/>
              <a:ext cx="360" cy="244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3" name="Line 146"/>
            <p:cNvSpPr/>
            <p:nvPr/>
          </p:nvSpPr>
          <p:spPr>
            <a:xfrm>
              <a:off x="9394560" y="4638600"/>
              <a:ext cx="360" cy="247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74" name="Group 156"/>
          <p:cNvGrpSpPr/>
          <p:nvPr/>
        </p:nvGrpSpPr>
        <p:grpSpPr>
          <a:xfrm>
            <a:off x="2462040" y="1665360"/>
            <a:ext cx="1478880" cy="302400"/>
            <a:chOff x="2462040" y="1665360"/>
            <a:chExt cx="1478880" cy="302400"/>
          </a:xfrm>
        </p:grpSpPr>
        <p:sp>
          <p:nvSpPr>
            <p:cNvPr id="2775" name="Rectangle 157"/>
            <p:cNvSpPr/>
            <p:nvPr/>
          </p:nvSpPr>
          <p:spPr>
            <a:xfrm>
              <a:off x="2482920" y="1692360"/>
              <a:ext cx="1332720" cy="256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6" name="Rectangle 158"/>
            <p:cNvSpPr/>
            <p:nvPr/>
          </p:nvSpPr>
          <p:spPr>
            <a:xfrm>
              <a:off x="3056040" y="166536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77" name="Rectangle 159"/>
            <p:cNvSpPr/>
            <p:nvPr/>
          </p:nvSpPr>
          <p:spPr>
            <a:xfrm>
              <a:off x="2760840" y="166536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n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78" name="Rectangle 160"/>
            <p:cNvSpPr/>
            <p:nvPr/>
          </p:nvSpPr>
          <p:spPr>
            <a:xfrm>
              <a:off x="2462040" y="166536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l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779" name="Rectangle 161"/>
            <p:cNvSpPr/>
            <p:nvPr/>
          </p:nvSpPr>
          <p:spPr>
            <a:xfrm>
              <a:off x="3262320" y="1666800"/>
              <a:ext cx="678600" cy="30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780" name="Line 162"/>
            <p:cNvSpPr/>
            <p:nvPr/>
          </p:nvSpPr>
          <p:spPr>
            <a:xfrm>
              <a:off x="2744640" y="1692000"/>
              <a:ext cx="360" cy="257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1" name="Line 163"/>
            <p:cNvSpPr/>
            <p:nvPr/>
          </p:nvSpPr>
          <p:spPr>
            <a:xfrm>
              <a:off x="3030480" y="1701720"/>
              <a:ext cx="360" cy="244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2" name="Line 164"/>
            <p:cNvSpPr/>
            <p:nvPr/>
          </p:nvSpPr>
          <p:spPr>
            <a:xfrm>
              <a:off x="3335040" y="1696680"/>
              <a:ext cx="360" cy="247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83" name="Text Box 166"/>
          <p:cNvSpPr/>
          <p:nvPr/>
        </p:nvSpPr>
        <p:spPr>
          <a:xfrm>
            <a:off x="9447120" y="5411880"/>
            <a:ext cx="84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router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84" name="Text Box 167"/>
          <p:cNvSpPr/>
          <p:nvPr/>
        </p:nvSpPr>
        <p:spPr>
          <a:xfrm>
            <a:off x="9461160" y="3098880"/>
            <a:ext cx="89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switch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85" name="PlaceHolder 2"/>
          <p:cNvSpPr>
            <a:spLocks noGrp="1"/>
          </p:cNvSpPr>
          <p:nvPr>
            <p:ph type="title"/>
          </p:nvPr>
        </p:nvSpPr>
        <p:spPr>
          <a:xfrm>
            <a:off x="6519960" y="0"/>
            <a:ext cx="38044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Encapsulation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786" name="Text Box 174"/>
          <p:cNvSpPr/>
          <p:nvPr/>
        </p:nvSpPr>
        <p:spPr>
          <a:xfrm>
            <a:off x="2228400" y="692280"/>
            <a:ext cx="1005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message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2787" name="Group 175"/>
          <p:cNvGrpSpPr/>
          <p:nvPr/>
        </p:nvGrpSpPr>
        <p:grpSpPr>
          <a:xfrm>
            <a:off x="3287880" y="719280"/>
            <a:ext cx="678600" cy="300960"/>
            <a:chOff x="3287880" y="719280"/>
            <a:chExt cx="678600" cy="300960"/>
          </a:xfrm>
        </p:grpSpPr>
        <p:sp>
          <p:nvSpPr>
            <p:cNvPr id="2788" name="Rectangle 176"/>
            <p:cNvSpPr/>
            <p:nvPr/>
          </p:nvSpPr>
          <p:spPr>
            <a:xfrm>
              <a:off x="3346560" y="744480"/>
              <a:ext cx="494640" cy="256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9" name="Rectangle 177"/>
            <p:cNvSpPr/>
            <p:nvPr/>
          </p:nvSpPr>
          <p:spPr>
            <a:xfrm>
              <a:off x="3287880" y="719280"/>
              <a:ext cx="678600" cy="30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2790" name="Group 185"/>
          <p:cNvGrpSpPr/>
          <p:nvPr/>
        </p:nvGrpSpPr>
        <p:grpSpPr>
          <a:xfrm>
            <a:off x="3052800" y="1039680"/>
            <a:ext cx="902520" cy="300960"/>
            <a:chOff x="3052800" y="1039680"/>
            <a:chExt cx="902520" cy="300960"/>
          </a:xfrm>
        </p:grpSpPr>
        <p:grpSp>
          <p:nvGrpSpPr>
            <p:cNvPr id="2791" name="Group 179"/>
            <p:cNvGrpSpPr/>
            <p:nvPr/>
          </p:nvGrpSpPr>
          <p:grpSpPr>
            <a:xfrm>
              <a:off x="3052800" y="1041480"/>
              <a:ext cx="300960" cy="291240"/>
              <a:chOff x="3052800" y="1041480"/>
              <a:chExt cx="300960" cy="291240"/>
            </a:xfrm>
          </p:grpSpPr>
          <p:sp>
            <p:nvSpPr>
              <p:cNvPr id="2792" name="Rectangle 180"/>
              <p:cNvSpPr/>
              <p:nvPr/>
            </p:nvSpPr>
            <p:spPr>
              <a:xfrm>
                <a:off x="3052800" y="1068480"/>
                <a:ext cx="280440" cy="2563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3" name="Rectangle 181"/>
              <p:cNvSpPr/>
              <p:nvPr/>
            </p:nvSpPr>
            <p:spPr>
              <a:xfrm>
                <a:off x="3057480" y="1041480"/>
                <a:ext cx="296280" cy="291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H</a:t>
                </a:r>
                <a:r>
                  <a:rPr b="0" lang="en-US" sz="1800" spc="-1" strike="noStrike" baseline="-25000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t</a:t>
                </a:r>
                <a:endParaRPr b="0" lang="en-IN" sz="1800" spc="-1" strike="noStrike">
                  <a:latin typeface="Arial"/>
                </a:endParaRPr>
              </a:p>
            </p:txBody>
          </p:sp>
        </p:grpSp>
        <p:grpSp>
          <p:nvGrpSpPr>
            <p:cNvPr id="2794" name="Group 182"/>
            <p:cNvGrpSpPr/>
            <p:nvPr/>
          </p:nvGrpSpPr>
          <p:grpSpPr>
            <a:xfrm>
              <a:off x="3276720" y="1039680"/>
              <a:ext cx="678600" cy="300960"/>
              <a:chOff x="3276720" y="1039680"/>
              <a:chExt cx="678600" cy="300960"/>
            </a:xfrm>
          </p:grpSpPr>
          <p:sp>
            <p:nvSpPr>
              <p:cNvPr id="2795" name="Rectangle 183"/>
              <p:cNvSpPr/>
              <p:nvPr/>
            </p:nvSpPr>
            <p:spPr>
              <a:xfrm>
                <a:off x="3335400" y="1065240"/>
                <a:ext cx="494640" cy="2563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6" name="Rectangle 184"/>
              <p:cNvSpPr/>
              <p:nvPr/>
            </p:nvSpPr>
            <p:spPr>
              <a:xfrm>
                <a:off x="3276720" y="1039680"/>
                <a:ext cx="678600" cy="300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4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M</a:t>
                </a:r>
                <a:endParaRPr b="0" lang="en-IN" sz="1400" spc="-1" strike="noStrike">
                  <a:latin typeface="Arial"/>
                </a:endParaRPr>
              </a:p>
            </p:txBody>
          </p:sp>
        </p:grpSp>
      </p:grpSp>
      <p:grpSp>
        <p:nvGrpSpPr>
          <p:cNvPr id="2797" name="Group 187"/>
          <p:cNvGrpSpPr/>
          <p:nvPr/>
        </p:nvGrpSpPr>
        <p:grpSpPr>
          <a:xfrm>
            <a:off x="2759040" y="1363680"/>
            <a:ext cx="300960" cy="291240"/>
            <a:chOff x="2759040" y="1363680"/>
            <a:chExt cx="300960" cy="291240"/>
          </a:xfrm>
        </p:grpSpPr>
        <p:sp>
          <p:nvSpPr>
            <p:cNvPr id="2798" name="Rectangle 188"/>
            <p:cNvSpPr/>
            <p:nvPr/>
          </p:nvSpPr>
          <p:spPr>
            <a:xfrm>
              <a:off x="2759040" y="1390680"/>
              <a:ext cx="280440" cy="256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9" name="Rectangle 189"/>
            <p:cNvSpPr/>
            <p:nvPr/>
          </p:nvSpPr>
          <p:spPr>
            <a:xfrm>
              <a:off x="2763720" y="136368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n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2800" name="Text Box 7"/>
          <p:cNvSpPr/>
          <p:nvPr/>
        </p:nvSpPr>
        <p:spPr>
          <a:xfrm>
            <a:off x="1683720" y="1643040"/>
            <a:ext cx="698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frame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2801" name="Group 187"/>
          <p:cNvGrpSpPr/>
          <p:nvPr/>
        </p:nvGrpSpPr>
        <p:grpSpPr>
          <a:xfrm>
            <a:off x="4702320" y="4970520"/>
            <a:ext cx="802440" cy="770760"/>
            <a:chOff x="4702320" y="4970520"/>
            <a:chExt cx="802440" cy="770760"/>
          </a:xfrm>
        </p:grpSpPr>
        <p:pic>
          <p:nvPicPr>
            <p:cNvPr id="2802" name="Picture 188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4702320" y="4970520"/>
              <a:ext cx="802440" cy="77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03" name="Freeform 189"/>
            <p:cNvSpPr/>
            <p:nvPr/>
          </p:nvSpPr>
          <p:spPr>
            <a:xfrm>
              <a:off x="4772520" y="5044320"/>
              <a:ext cx="389880" cy="3524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4" name="Group 190"/>
          <p:cNvGrpSpPr/>
          <p:nvPr/>
        </p:nvGrpSpPr>
        <p:grpSpPr>
          <a:xfrm>
            <a:off x="5664240" y="1087560"/>
            <a:ext cx="802440" cy="770760"/>
            <a:chOff x="5664240" y="1087560"/>
            <a:chExt cx="802440" cy="770760"/>
          </a:xfrm>
        </p:grpSpPr>
        <p:pic>
          <p:nvPicPr>
            <p:cNvPr id="2805" name="Picture 191" descr="desktop_computer_stylized_medium"/>
            <p:cNvPicPr/>
            <p:nvPr/>
          </p:nvPicPr>
          <p:blipFill>
            <a:blip r:embed="rId3"/>
            <a:stretch/>
          </p:blipFill>
          <p:spPr>
            <a:xfrm>
              <a:off x="5664240" y="1087560"/>
              <a:ext cx="802440" cy="77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06" name="Freeform 192"/>
            <p:cNvSpPr/>
            <p:nvPr/>
          </p:nvSpPr>
          <p:spPr>
            <a:xfrm>
              <a:off x="5734800" y="1161360"/>
              <a:ext cx="389880" cy="3524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07" name="PlaceHolder 3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1-</a:t>
            </a:r>
            <a:fld id="{3697F597-B2B4-47D3-81D9-5B10C8FA6979}" type="slidenum">
              <a:rPr b="0" lang="en-US" sz="1200" spc="-1" strike="noStrike">
                <a:solidFill>
                  <a:srgbClr val="8b8b8b"/>
                </a:solidFill>
                <a:latin typeface="Tahoma"/>
                <a:ea typeface="ＭＳ Ｐゴシック"/>
              </a:rPr>
              <a:t>28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2808" name="Group 140"/>
          <p:cNvGrpSpPr/>
          <p:nvPr/>
        </p:nvGrpSpPr>
        <p:grpSpPr>
          <a:xfrm>
            <a:off x="8842320" y="4205160"/>
            <a:ext cx="1180440" cy="302760"/>
            <a:chOff x="8842320" y="4205160"/>
            <a:chExt cx="1180440" cy="302760"/>
          </a:xfrm>
        </p:grpSpPr>
        <p:sp>
          <p:nvSpPr>
            <p:cNvPr id="2809" name="Rectangle 141"/>
            <p:cNvSpPr/>
            <p:nvPr/>
          </p:nvSpPr>
          <p:spPr>
            <a:xfrm>
              <a:off x="9107640" y="4232160"/>
              <a:ext cx="789840" cy="256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0" name="Rectangle 142"/>
            <p:cNvSpPr/>
            <p:nvPr/>
          </p:nvSpPr>
          <p:spPr>
            <a:xfrm>
              <a:off x="9137520" y="420516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H</a:t>
              </a:r>
              <a:r>
                <a:rPr b="0" lang="en-US" sz="1800" spc="-1" strike="noStrike" baseline="-25000">
                  <a:solidFill>
                    <a:srgbClr val="000000"/>
                  </a:solidFill>
                  <a:latin typeface="Arial"/>
                  <a:ea typeface="ＭＳ Ｐゴシック"/>
                </a:rPr>
                <a:t>t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811" name="Rectangle 143"/>
            <p:cNvSpPr/>
            <p:nvPr/>
          </p:nvSpPr>
          <p:spPr>
            <a:xfrm>
              <a:off x="8842320" y="4205160"/>
              <a:ext cx="296280" cy="29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2" name="Rectangle 144"/>
            <p:cNvSpPr/>
            <p:nvPr/>
          </p:nvSpPr>
          <p:spPr>
            <a:xfrm>
              <a:off x="9344160" y="4206960"/>
              <a:ext cx="678600" cy="30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M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813" name="Line 145"/>
            <p:cNvSpPr/>
            <p:nvPr/>
          </p:nvSpPr>
          <p:spPr>
            <a:xfrm>
              <a:off x="9111960" y="4241520"/>
              <a:ext cx="360" cy="2444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4" name="Line 146"/>
            <p:cNvSpPr/>
            <p:nvPr/>
          </p:nvSpPr>
          <p:spPr>
            <a:xfrm>
              <a:off x="9416880" y="4236840"/>
              <a:ext cx="360" cy="247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nodeType="clickEffect" fill="hold">
                      <p:stCondLst>
                        <p:cond delay="indefinite"/>
                      </p:stCondLst>
                      <p:childTnLst>
                        <p:par>
                          <p:cTn id="1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006 -0.0037 L -4.72222E-006 0.04584 E">
                                      <p:cBhvr>
                                        <p:cTn id="155" dur="2000" fill="hold"/>
                                        <p:tgtEl>
                                          <p:spTgt spid="2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nodeType="with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57" dur="20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nodeType="clickEffect" fill="hold">
                      <p:stCondLst>
                        <p:cond delay="indefinite"/>
                      </p:stCondLst>
                      <p:childTnLst>
                        <p:par>
                          <p:cTn id="1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nodeType="clickEffect" fill="hold">
                      <p:stCondLst>
                        <p:cond delay="indefinite"/>
                      </p:stCondLst>
                      <p:childTnLst>
                        <p:par>
                          <p:cTn id="16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after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006 -0.00926 L -3.05556E-006 0.04792 E">
                                      <p:cBhvr>
                                        <p:cTn id="177" dur="2000" fill="hold"/>
                                        <p:tgtEl>
                                          <p:spTgt spid="2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nodeType="clickEffect" fill="hold">
                      <p:stCondLst>
                        <p:cond delay="indefinite"/>
                      </p:stCondLst>
                      <p:childTnLst>
                        <p:par>
                          <p:cTn id="1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nodeType="clickEffect" fill="hold">
                      <p:stCondLst>
                        <p:cond delay="indefinite"/>
                      </p:stCondLst>
                      <p:childTnLst>
                        <p:par>
                          <p:cTn id="1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nodeType="with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006 2.22222E-006 L -3.05556E-006 0.04213 E">
                                      <p:cBhvr>
                                        <p:cTn id="195" dur="2000" fill="hold"/>
                                        <p:tgtEl>
                                          <p:spTgt spid="2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nodeType="clickEffect" fill="hold">
                      <p:stCondLst>
                        <p:cond delay="indefinite"/>
                      </p:stCondLst>
                      <p:childTnLst>
                        <p:par>
                          <p:cTn id="1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nodeType="clickEffect" fill="hold">
                      <p:stCondLst>
                        <p:cond delay="indefinite"/>
                      </p:stCondLst>
                      <p:childTnLst>
                        <p:par>
                          <p:cTn id="2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nodeType="after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006 -4.81481E-006 L 3.05556E-006 0.13889 L 0.40295 0.13889 L 0.40295 0.09885 L 0.57152 0.10093 L 0.57152 0.57709 L 0.66371 0.50857 L 0.66371 0.42848 E">
                                      <p:cBhvr>
                                        <p:cTn id="210" dur="3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nodeType="clickEffect" fill="hold">
                      <p:stCondLst>
                        <p:cond delay="indefinite"/>
                      </p:stCondLst>
                      <p:childTnLst>
                        <p:par>
                          <p:cTn id="2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nodeType="clickEffect" fill="hold">
                      <p:stCondLst>
                        <p:cond delay="indefinite"/>
                      </p:stCondLst>
                      <p:childTnLst>
                        <p:par>
                          <p:cTn id="2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path" presetID="64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E">
                                      <p:cBhvr>
                                        <p:cTn id="220" dur="2000" fill="hold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nodeType="afterEffect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nodeType="clickEffect" fill="hold">
                      <p:stCondLst>
                        <p:cond delay="indefinite"/>
                      </p:stCondLst>
                      <p:childTnLst>
                        <p:par>
                          <p:cTn id="2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path" presetID="64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7 L -0.30399 0.0037 E">
                                      <p:cBhvr>
                                        <p:cTn id="229" dur="2000" fill="hold"/>
                                        <p:tgtEl>
                                          <p:spTgt spid="2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nodeType="clickEffect" fill="hold">
                      <p:stCondLst>
                        <p:cond delay="indefinite"/>
                      </p:stCondLst>
                      <p:childTnLst>
                        <p:par>
                          <p:cTn id="2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nodeType="clickEffect" fill="hold">
                      <p:stCondLst>
                        <p:cond delay="indefinite"/>
                      </p:stCondLst>
                      <p:childTnLst>
                        <p:par>
                          <p:cTn id="2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nodeType="clickEffect" fill="hold">
                      <p:stCondLst>
                        <p:cond delay="indefinite"/>
                      </p:stCondLst>
                      <p:childTnLst>
                        <p:par>
                          <p:cTn id="2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nodeType="clickEffect" fill="hold">
                      <p:stCondLst>
                        <p:cond delay="indefinite"/>
                      </p:stCondLst>
                      <p:childTnLst>
                        <p:par>
                          <p:cTn id="2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nodeType="clickEffect" fill="hold">
                      <p:stCondLst>
                        <p:cond delay="indefinite"/>
                      </p:stCondLst>
                      <p:childTnLst>
                        <p:par>
                          <p:cTn id="2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nodeType="clickEffect" fill="hold">
                      <p:stCondLst>
                        <p:cond delay="indefinite"/>
                      </p:stCondLst>
                      <p:childTnLst>
                        <p:par>
                          <p:cTn id="2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779480" y="165240"/>
            <a:ext cx="8095680" cy="6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In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te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rn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et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st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ru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ct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ur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e: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et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w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or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k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of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et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w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or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k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996920" y="1073160"/>
            <a:ext cx="8203320" cy="90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Question: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millions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of access ISPs, how to connect them together?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59" name="Picture 76" descr="underline_base"/>
          <p:cNvPicPr/>
          <p:nvPr/>
        </p:nvPicPr>
        <p:blipFill>
          <a:blip r:embed="rId1"/>
          <a:stretch/>
        </p:blipFill>
        <p:spPr>
          <a:xfrm>
            <a:off x="1851120" y="674640"/>
            <a:ext cx="7768440" cy="172440"/>
          </a:xfrm>
          <a:prstGeom prst="rect">
            <a:avLst/>
          </a:prstGeom>
          <a:ln w="0">
            <a:noFill/>
          </a:ln>
        </p:spPr>
      </p:pic>
      <p:grpSp>
        <p:nvGrpSpPr>
          <p:cNvPr id="60" name="Group 5"/>
          <p:cNvGrpSpPr/>
          <p:nvPr/>
        </p:nvGrpSpPr>
        <p:grpSpPr>
          <a:xfrm>
            <a:off x="1944360" y="1782720"/>
            <a:ext cx="8464320" cy="4688640"/>
            <a:chOff x="1944360" y="1782720"/>
            <a:chExt cx="8464320" cy="4688640"/>
          </a:xfrm>
        </p:grpSpPr>
        <p:grpSp>
          <p:nvGrpSpPr>
            <p:cNvPr id="61" name="Group 2"/>
            <p:cNvGrpSpPr/>
            <p:nvPr/>
          </p:nvGrpSpPr>
          <p:grpSpPr>
            <a:xfrm>
              <a:off x="3349440" y="2241360"/>
              <a:ext cx="644760" cy="417600"/>
              <a:chOff x="3349440" y="2241360"/>
              <a:chExt cx="644760" cy="417600"/>
            </a:xfrm>
          </p:grpSpPr>
          <p:sp>
            <p:nvSpPr>
              <p:cNvPr id="62" name="Freeform 84"/>
              <p:cNvSpPr/>
              <p:nvPr/>
            </p:nvSpPr>
            <p:spPr>
              <a:xfrm>
                <a:off x="3349440" y="22413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TextBox 1"/>
              <p:cNvSpPr/>
              <p:nvPr/>
            </p:nvSpPr>
            <p:spPr>
              <a:xfrm>
                <a:off x="3417120" y="22604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64" name="Group 131"/>
            <p:cNvGrpSpPr/>
            <p:nvPr/>
          </p:nvGrpSpPr>
          <p:grpSpPr>
            <a:xfrm>
              <a:off x="2193840" y="3041280"/>
              <a:ext cx="644400" cy="417600"/>
              <a:chOff x="2193840" y="3041280"/>
              <a:chExt cx="644400" cy="417600"/>
            </a:xfrm>
          </p:grpSpPr>
          <p:sp>
            <p:nvSpPr>
              <p:cNvPr id="65" name="Freeform 84"/>
              <p:cNvSpPr/>
              <p:nvPr/>
            </p:nvSpPr>
            <p:spPr>
              <a:xfrm>
                <a:off x="2193840" y="30412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TextBox 133"/>
              <p:cNvSpPr/>
              <p:nvPr/>
            </p:nvSpPr>
            <p:spPr>
              <a:xfrm>
                <a:off x="2261160" y="30603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67" name="Group 135"/>
            <p:cNvGrpSpPr/>
            <p:nvPr/>
          </p:nvGrpSpPr>
          <p:grpSpPr>
            <a:xfrm>
              <a:off x="7858800" y="2495520"/>
              <a:ext cx="644400" cy="417600"/>
              <a:chOff x="7858800" y="2495520"/>
              <a:chExt cx="644400" cy="417600"/>
            </a:xfrm>
          </p:grpSpPr>
          <p:sp>
            <p:nvSpPr>
              <p:cNvPr id="68" name="Freeform 84"/>
              <p:cNvSpPr/>
              <p:nvPr/>
            </p:nvSpPr>
            <p:spPr>
              <a:xfrm>
                <a:off x="7858800" y="2495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TextBox 137"/>
              <p:cNvSpPr/>
              <p:nvPr/>
            </p:nvSpPr>
            <p:spPr>
              <a:xfrm>
                <a:off x="7926120" y="2514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0" name="Group 138"/>
            <p:cNvGrpSpPr/>
            <p:nvPr/>
          </p:nvGrpSpPr>
          <p:grpSpPr>
            <a:xfrm>
              <a:off x="2765160" y="5352480"/>
              <a:ext cx="644760" cy="417600"/>
              <a:chOff x="2765160" y="5352480"/>
              <a:chExt cx="644760" cy="417600"/>
            </a:xfrm>
          </p:grpSpPr>
          <p:sp>
            <p:nvSpPr>
              <p:cNvPr id="71" name="Freeform 84"/>
              <p:cNvSpPr/>
              <p:nvPr/>
            </p:nvSpPr>
            <p:spPr>
              <a:xfrm>
                <a:off x="2765160" y="53524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" name="TextBox 140"/>
              <p:cNvSpPr/>
              <p:nvPr/>
            </p:nvSpPr>
            <p:spPr>
              <a:xfrm>
                <a:off x="2832840" y="53715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3" name="Group 141"/>
            <p:cNvGrpSpPr/>
            <p:nvPr/>
          </p:nvGrpSpPr>
          <p:grpSpPr>
            <a:xfrm>
              <a:off x="2346120" y="4730400"/>
              <a:ext cx="644760" cy="417600"/>
              <a:chOff x="2346120" y="4730400"/>
              <a:chExt cx="644760" cy="417600"/>
            </a:xfrm>
          </p:grpSpPr>
          <p:sp>
            <p:nvSpPr>
              <p:cNvPr id="74" name="Freeform 84"/>
              <p:cNvSpPr/>
              <p:nvPr/>
            </p:nvSpPr>
            <p:spPr>
              <a:xfrm>
                <a:off x="2346120" y="47304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" name="TextBox 143"/>
              <p:cNvSpPr/>
              <p:nvPr/>
            </p:nvSpPr>
            <p:spPr>
              <a:xfrm>
                <a:off x="2413800" y="47494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6" name="Group 144"/>
            <p:cNvGrpSpPr/>
            <p:nvPr/>
          </p:nvGrpSpPr>
          <p:grpSpPr>
            <a:xfrm>
              <a:off x="2117520" y="4070160"/>
              <a:ext cx="644400" cy="417600"/>
              <a:chOff x="2117520" y="4070160"/>
              <a:chExt cx="644400" cy="417600"/>
            </a:xfrm>
          </p:grpSpPr>
          <p:sp>
            <p:nvSpPr>
              <p:cNvPr id="77" name="Freeform 84"/>
              <p:cNvSpPr/>
              <p:nvPr/>
            </p:nvSpPr>
            <p:spPr>
              <a:xfrm>
                <a:off x="2117520" y="407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" name="TextBox 146"/>
              <p:cNvSpPr/>
              <p:nvPr/>
            </p:nvSpPr>
            <p:spPr>
              <a:xfrm>
                <a:off x="2184840" y="4088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9" name="Group 147"/>
            <p:cNvGrpSpPr/>
            <p:nvPr/>
          </p:nvGrpSpPr>
          <p:grpSpPr>
            <a:xfrm>
              <a:off x="8607960" y="2927160"/>
              <a:ext cx="644760" cy="417600"/>
              <a:chOff x="8607960" y="2927160"/>
              <a:chExt cx="644760" cy="417600"/>
            </a:xfrm>
          </p:grpSpPr>
          <p:sp>
            <p:nvSpPr>
              <p:cNvPr id="80" name="Freeform 84"/>
              <p:cNvSpPr/>
              <p:nvPr/>
            </p:nvSpPr>
            <p:spPr>
              <a:xfrm>
                <a:off x="8607960" y="2927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TextBox 149"/>
              <p:cNvSpPr/>
              <p:nvPr/>
            </p:nvSpPr>
            <p:spPr>
              <a:xfrm>
                <a:off x="8675640" y="2946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82" name="Group 150"/>
            <p:cNvGrpSpPr/>
            <p:nvPr/>
          </p:nvGrpSpPr>
          <p:grpSpPr>
            <a:xfrm>
              <a:off x="4950000" y="2000160"/>
              <a:ext cx="644400" cy="417600"/>
              <a:chOff x="4950000" y="2000160"/>
              <a:chExt cx="644400" cy="417600"/>
            </a:xfrm>
          </p:grpSpPr>
          <p:sp>
            <p:nvSpPr>
              <p:cNvPr id="83" name="Freeform 84"/>
              <p:cNvSpPr/>
              <p:nvPr/>
            </p:nvSpPr>
            <p:spPr>
              <a:xfrm>
                <a:off x="4950000" y="200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TextBox 152"/>
              <p:cNvSpPr/>
              <p:nvPr/>
            </p:nvSpPr>
            <p:spPr>
              <a:xfrm>
                <a:off x="5017320" y="2019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85" name="Group 153"/>
            <p:cNvGrpSpPr/>
            <p:nvPr/>
          </p:nvGrpSpPr>
          <p:grpSpPr>
            <a:xfrm>
              <a:off x="2574720" y="2647800"/>
              <a:ext cx="644760" cy="417600"/>
              <a:chOff x="2574720" y="2647800"/>
              <a:chExt cx="644760" cy="417600"/>
            </a:xfrm>
          </p:grpSpPr>
          <p:sp>
            <p:nvSpPr>
              <p:cNvPr id="86" name="Freeform 84"/>
              <p:cNvSpPr/>
              <p:nvPr/>
            </p:nvSpPr>
            <p:spPr>
              <a:xfrm>
                <a:off x="2574720" y="26478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TextBox 155"/>
              <p:cNvSpPr/>
              <p:nvPr/>
            </p:nvSpPr>
            <p:spPr>
              <a:xfrm>
                <a:off x="2642400" y="2666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88" name="Group 156"/>
            <p:cNvGrpSpPr/>
            <p:nvPr/>
          </p:nvGrpSpPr>
          <p:grpSpPr>
            <a:xfrm>
              <a:off x="5864400" y="1974600"/>
              <a:ext cx="644760" cy="417600"/>
              <a:chOff x="5864400" y="1974600"/>
              <a:chExt cx="644760" cy="417600"/>
            </a:xfrm>
          </p:grpSpPr>
          <p:sp>
            <p:nvSpPr>
              <p:cNvPr id="89" name="Freeform 84"/>
              <p:cNvSpPr/>
              <p:nvPr/>
            </p:nvSpPr>
            <p:spPr>
              <a:xfrm>
                <a:off x="5864400" y="197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TextBox 158"/>
              <p:cNvSpPr/>
              <p:nvPr/>
            </p:nvSpPr>
            <p:spPr>
              <a:xfrm>
                <a:off x="5932080" y="199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91" name="Group 160"/>
            <p:cNvGrpSpPr/>
            <p:nvPr/>
          </p:nvGrpSpPr>
          <p:grpSpPr>
            <a:xfrm>
              <a:off x="8925480" y="5606640"/>
              <a:ext cx="644760" cy="417600"/>
              <a:chOff x="8925480" y="5606640"/>
              <a:chExt cx="644760" cy="417600"/>
            </a:xfrm>
          </p:grpSpPr>
          <p:sp>
            <p:nvSpPr>
              <p:cNvPr id="92" name="Freeform 84"/>
              <p:cNvSpPr/>
              <p:nvPr/>
            </p:nvSpPr>
            <p:spPr>
              <a:xfrm>
                <a:off x="8925480" y="56066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TextBox 162"/>
              <p:cNvSpPr/>
              <p:nvPr/>
            </p:nvSpPr>
            <p:spPr>
              <a:xfrm>
                <a:off x="8993160" y="56257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94" name="Group 163"/>
            <p:cNvGrpSpPr/>
            <p:nvPr/>
          </p:nvGrpSpPr>
          <p:grpSpPr>
            <a:xfrm>
              <a:off x="9763920" y="4959000"/>
              <a:ext cx="644760" cy="417600"/>
              <a:chOff x="9763920" y="4959000"/>
              <a:chExt cx="644760" cy="417600"/>
            </a:xfrm>
          </p:grpSpPr>
          <p:sp>
            <p:nvSpPr>
              <p:cNvPr id="95" name="Freeform 84"/>
              <p:cNvSpPr/>
              <p:nvPr/>
            </p:nvSpPr>
            <p:spPr>
              <a:xfrm>
                <a:off x="9763920" y="49590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TextBox 165"/>
              <p:cNvSpPr/>
              <p:nvPr/>
            </p:nvSpPr>
            <p:spPr>
              <a:xfrm>
                <a:off x="9831600" y="49780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97" name="Group 166"/>
            <p:cNvGrpSpPr/>
            <p:nvPr/>
          </p:nvGrpSpPr>
          <p:grpSpPr>
            <a:xfrm>
              <a:off x="9535320" y="4044600"/>
              <a:ext cx="644400" cy="417600"/>
              <a:chOff x="9535320" y="4044600"/>
              <a:chExt cx="644400" cy="417600"/>
            </a:xfrm>
          </p:grpSpPr>
          <p:sp>
            <p:nvSpPr>
              <p:cNvPr id="98" name="Freeform 84"/>
              <p:cNvSpPr/>
              <p:nvPr/>
            </p:nvSpPr>
            <p:spPr>
              <a:xfrm>
                <a:off x="9535320" y="404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" name="TextBox 168"/>
              <p:cNvSpPr/>
              <p:nvPr/>
            </p:nvSpPr>
            <p:spPr>
              <a:xfrm>
                <a:off x="9602640" y="406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0" name="Group 169"/>
            <p:cNvGrpSpPr/>
            <p:nvPr/>
          </p:nvGrpSpPr>
          <p:grpSpPr>
            <a:xfrm>
              <a:off x="6690240" y="5847840"/>
              <a:ext cx="644400" cy="417600"/>
              <a:chOff x="6690240" y="5847840"/>
              <a:chExt cx="644400" cy="417600"/>
            </a:xfrm>
          </p:grpSpPr>
          <p:sp>
            <p:nvSpPr>
              <p:cNvPr id="101" name="Freeform 84"/>
              <p:cNvSpPr/>
              <p:nvPr/>
            </p:nvSpPr>
            <p:spPr>
              <a:xfrm>
                <a:off x="6690240" y="58478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TextBox 171"/>
              <p:cNvSpPr/>
              <p:nvPr/>
            </p:nvSpPr>
            <p:spPr>
              <a:xfrm>
                <a:off x="6757560" y="58669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3" name="Group 172"/>
            <p:cNvGrpSpPr/>
            <p:nvPr/>
          </p:nvGrpSpPr>
          <p:grpSpPr>
            <a:xfrm>
              <a:off x="5775480" y="5987520"/>
              <a:ext cx="644760" cy="417600"/>
              <a:chOff x="5775480" y="5987520"/>
              <a:chExt cx="644760" cy="417600"/>
            </a:xfrm>
          </p:grpSpPr>
          <p:sp>
            <p:nvSpPr>
              <p:cNvPr id="104" name="Freeform 84"/>
              <p:cNvSpPr/>
              <p:nvPr/>
            </p:nvSpPr>
            <p:spPr>
              <a:xfrm>
                <a:off x="5775480" y="5987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TextBox 174"/>
              <p:cNvSpPr/>
              <p:nvPr/>
            </p:nvSpPr>
            <p:spPr>
              <a:xfrm>
                <a:off x="5843160" y="600660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6" name="Group 175"/>
            <p:cNvGrpSpPr/>
            <p:nvPr/>
          </p:nvGrpSpPr>
          <p:grpSpPr>
            <a:xfrm>
              <a:off x="4556160" y="5835240"/>
              <a:ext cx="644760" cy="417600"/>
              <a:chOff x="4556160" y="5835240"/>
              <a:chExt cx="644760" cy="417600"/>
            </a:xfrm>
          </p:grpSpPr>
          <p:sp>
            <p:nvSpPr>
              <p:cNvPr id="107" name="Freeform 84"/>
              <p:cNvSpPr/>
              <p:nvPr/>
            </p:nvSpPr>
            <p:spPr>
              <a:xfrm>
                <a:off x="4556160" y="58352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TextBox 177"/>
              <p:cNvSpPr/>
              <p:nvPr/>
            </p:nvSpPr>
            <p:spPr>
              <a:xfrm>
                <a:off x="4623840" y="58543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sp>
          <p:nvSpPr>
            <p:cNvPr id="109" name="TextBox 4"/>
            <p:cNvSpPr/>
            <p:nvPr/>
          </p:nvSpPr>
          <p:spPr>
            <a:xfrm rot="1053600">
              <a:off x="6968160" y="189936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10" name="TextBox 179"/>
            <p:cNvSpPr/>
            <p:nvPr/>
          </p:nvSpPr>
          <p:spPr>
            <a:xfrm rot="2829000">
              <a:off x="9255960" y="337320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11" name="TextBox 180"/>
            <p:cNvSpPr/>
            <p:nvPr/>
          </p:nvSpPr>
          <p:spPr>
            <a:xfrm rot="9846000">
              <a:off x="7924680" y="589140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12" name="TextBox 181"/>
            <p:cNvSpPr/>
            <p:nvPr/>
          </p:nvSpPr>
          <p:spPr>
            <a:xfrm rot="11651400">
              <a:off x="3555000" y="579564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13" name="TextBox 182"/>
            <p:cNvSpPr/>
            <p:nvPr/>
          </p:nvSpPr>
          <p:spPr>
            <a:xfrm rot="16607400">
              <a:off x="1964520" y="3485880"/>
              <a:ext cx="5353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14" name="TextBox 183"/>
            <p:cNvSpPr/>
            <p:nvPr/>
          </p:nvSpPr>
          <p:spPr>
            <a:xfrm rot="20583000">
              <a:off x="4152600" y="184932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779480" y="165240"/>
            <a:ext cx="8095680" cy="6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I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r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s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r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u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c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u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r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: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w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o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r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k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o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f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e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t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w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o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r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k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996920" y="1073160"/>
            <a:ext cx="8203320" cy="67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Option: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connect each access ISP to every other access ISP?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17" name="Picture 76" descr="underline_base"/>
          <p:cNvPicPr/>
          <p:nvPr/>
        </p:nvPicPr>
        <p:blipFill>
          <a:blip r:embed="rId1"/>
          <a:stretch/>
        </p:blipFill>
        <p:spPr>
          <a:xfrm>
            <a:off x="1851120" y="674640"/>
            <a:ext cx="7768440" cy="172440"/>
          </a:xfrm>
          <a:prstGeom prst="rect">
            <a:avLst/>
          </a:prstGeom>
          <a:ln w="0">
            <a:noFill/>
          </a:ln>
        </p:spPr>
      </p:pic>
      <p:grpSp>
        <p:nvGrpSpPr>
          <p:cNvPr id="118" name="Group 5"/>
          <p:cNvGrpSpPr/>
          <p:nvPr/>
        </p:nvGrpSpPr>
        <p:grpSpPr>
          <a:xfrm>
            <a:off x="1944360" y="1782720"/>
            <a:ext cx="8464320" cy="4688640"/>
            <a:chOff x="1944360" y="1782720"/>
            <a:chExt cx="8464320" cy="4688640"/>
          </a:xfrm>
        </p:grpSpPr>
        <p:grpSp>
          <p:nvGrpSpPr>
            <p:cNvPr id="119" name="Group 2"/>
            <p:cNvGrpSpPr/>
            <p:nvPr/>
          </p:nvGrpSpPr>
          <p:grpSpPr>
            <a:xfrm>
              <a:off x="3349440" y="2241360"/>
              <a:ext cx="644760" cy="417600"/>
              <a:chOff x="3349440" y="2241360"/>
              <a:chExt cx="644760" cy="417600"/>
            </a:xfrm>
          </p:grpSpPr>
          <p:sp>
            <p:nvSpPr>
              <p:cNvPr id="120" name="Freeform 84"/>
              <p:cNvSpPr/>
              <p:nvPr/>
            </p:nvSpPr>
            <p:spPr>
              <a:xfrm>
                <a:off x="3349440" y="22413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TextBox 1"/>
              <p:cNvSpPr/>
              <p:nvPr/>
            </p:nvSpPr>
            <p:spPr>
              <a:xfrm>
                <a:off x="3417120" y="22604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22" name="Group 131"/>
            <p:cNvGrpSpPr/>
            <p:nvPr/>
          </p:nvGrpSpPr>
          <p:grpSpPr>
            <a:xfrm>
              <a:off x="2193840" y="3041280"/>
              <a:ext cx="644400" cy="417600"/>
              <a:chOff x="2193840" y="3041280"/>
              <a:chExt cx="644400" cy="417600"/>
            </a:xfrm>
          </p:grpSpPr>
          <p:sp>
            <p:nvSpPr>
              <p:cNvPr id="123" name="Freeform 84"/>
              <p:cNvSpPr/>
              <p:nvPr/>
            </p:nvSpPr>
            <p:spPr>
              <a:xfrm>
                <a:off x="2193840" y="30412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TextBox 133"/>
              <p:cNvSpPr/>
              <p:nvPr/>
            </p:nvSpPr>
            <p:spPr>
              <a:xfrm>
                <a:off x="2261160" y="30603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25" name="Group 135"/>
            <p:cNvGrpSpPr/>
            <p:nvPr/>
          </p:nvGrpSpPr>
          <p:grpSpPr>
            <a:xfrm>
              <a:off x="7858800" y="2495520"/>
              <a:ext cx="644400" cy="417600"/>
              <a:chOff x="7858800" y="2495520"/>
              <a:chExt cx="644400" cy="417600"/>
            </a:xfrm>
          </p:grpSpPr>
          <p:sp>
            <p:nvSpPr>
              <p:cNvPr id="126" name="Freeform 84"/>
              <p:cNvSpPr/>
              <p:nvPr/>
            </p:nvSpPr>
            <p:spPr>
              <a:xfrm>
                <a:off x="7858800" y="2495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TextBox 137"/>
              <p:cNvSpPr/>
              <p:nvPr/>
            </p:nvSpPr>
            <p:spPr>
              <a:xfrm>
                <a:off x="7926120" y="2514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28" name="Group 138"/>
            <p:cNvGrpSpPr/>
            <p:nvPr/>
          </p:nvGrpSpPr>
          <p:grpSpPr>
            <a:xfrm>
              <a:off x="2765160" y="5352480"/>
              <a:ext cx="644760" cy="417600"/>
              <a:chOff x="2765160" y="5352480"/>
              <a:chExt cx="644760" cy="417600"/>
            </a:xfrm>
          </p:grpSpPr>
          <p:sp>
            <p:nvSpPr>
              <p:cNvPr id="129" name="Freeform 84"/>
              <p:cNvSpPr/>
              <p:nvPr/>
            </p:nvSpPr>
            <p:spPr>
              <a:xfrm>
                <a:off x="2765160" y="53524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TextBox 140"/>
              <p:cNvSpPr/>
              <p:nvPr/>
            </p:nvSpPr>
            <p:spPr>
              <a:xfrm>
                <a:off x="2832840" y="53715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31" name="Group 141"/>
            <p:cNvGrpSpPr/>
            <p:nvPr/>
          </p:nvGrpSpPr>
          <p:grpSpPr>
            <a:xfrm>
              <a:off x="2346120" y="4730400"/>
              <a:ext cx="644760" cy="417600"/>
              <a:chOff x="2346120" y="4730400"/>
              <a:chExt cx="644760" cy="417600"/>
            </a:xfrm>
          </p:grpSpPr>
          <p:sp>
            <p:nvSpPr>
              <p:cNvPr id="132" name="Freeform 84"/>
              <p:cNvSpPr/>
              <p:nvPr/>
            </p:nvSpPr>
            <p:spPr>
              <a:xfrm>
                <a:off x="2346120" y="47304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TextBox 143"/>
              <p:cNvSpPr/>
              <p:nvPr/>
            </p:nvSpPr>
            <p:spPr>
              <a:xfrm>
                <a:off x="2413800" y="47494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34" name="Group 144"/>
            <p:cNvGrpSpPr/>
            <p:nvPr/>
          </p:nvGrpSpPr>
          <p:grpSpPr>
            <a:xfrm>
              <a:off x="2117520" y="4070160"/>
              <a:ext cx="644400" cy="417600"/>
              <a:chOff x="2117520" y="4070160"/>
              <a:chExt cx="644400" cy="417600"/>
            </a:xfrm>
          </p:grpSpPr>
          <p:sp>
            <p:nvSpPr>
              <p:cNvPr id="135" name="Freeform 84"/>
              <p:cNvSpPr/>
              <p:nvPr/>
            </p:nvSpPr>
            <p:spPr>
              <a:xfrm>
                <a:off x="2117520" y="407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TextBox 146"/>
              <p:cNvSpPr/>
              <p:nvPr/>
            </p:nvSpPr>
            <p:spPr>
              <a:xfrm>
                <a:off x="2184840" y="4088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37" name="Group 147"/>
            <p:cNvGrpSpPr/>
            <p:nvPr/>
          </p:nvGrpSpPr>
          <p:grpSpPr>
            <a:xfrm>
              <a:off x="8607960" y="2927160"/>
              <a:ext cx="644760" cy="417600"/>
              <a:chOff x="8607960" y="2927160"/>
              <a:chExt cx="644760" cy="417600"/>
            </a:xfrm>
          </p:grpSpPr>
          <p:sp>
            <p:nvSpPr>
              <p:cNvPr id="138" name="Freeform 84"/>
              <p:cNvSpPr/>
              <p:nvPr/>
            </p:nvSpPr>
            <p:spPr>
              <a:xfrm>
                <a:off x="8607960" y="2927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TextBox 149"/>
              <p:cNvSpPr/>
              <p:nvPr/>
            </p:nvSpPr>
            <p:spPr>
              <a:xfrm>
                <a:off x="8675640" y="2946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0" name="Group 150"/>
            <p:cNvGrpSpPr/>
            <p:nvPr/>
          </p:nvGrpSpPr>
          <p:grpSpPr>
            <a:xfrm>
              <a:off x="4950000" y="2000160"/>
              <a:ext cx="644400" cy="417600"/>
              <a:chOff x="4950000" y="2000160"/>
              <a:chExt cx="644400" cy="417600"/>
            </a:xfrm>
          </p:grpSpPr>
          <p:sp>
            <p:nvSpPr>
              <p:cNvPr id="141" name="Freeform 84"/>
              <p:cNvSpPr/>
              <p:nvPr/>
            </p:nvSpPr>
            <p:spPr>
              <a:xfrm>
                <a:off x="4950000" y="200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TextBox 152"/>
              <p:cNvSpPr/>
              <p:nvPr/>
            </p:nvSpPr>
            <p:spPr>
              <a:xfrm>
                <a:off x="5017320" y="2019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3" name="Group 153"/>
            <p:cNvGrpSpPr/>
            <p:nvPr/>
          </p:nvGrpSpPr>
          <p:grpSpPr>
            <a:xfrm>
              <a:off x="2574720" y="2647800"/>
              <a:ext cx="644760" cy="417600"/>
              <a:chOff x="2574720" y="2647800"/>
              <a:chExt cx="644760" cy="417600"/>
            </a:xfrm>
          </p:grpSpPr>
          <p:sp>
            <p:nvSpPr>
              <p:cNvPr id="144" name="Freeform 84"/>
              <p:cNvSpPr/>
              <p:nvPr/>
            </p:nvSpPr>
            <p:spPr>
              <a:xfrm>
                <a:off x="2574720" y="26478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TextBox 155"/>
              <p:cNvSpPr/>
              <p:nvPr/>
            </p:nvSpPr>
            <p:spPr>
              <a:xfrm>
                <a:off x="2642400" y="2666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6" name="Group 156"/>
            <p:cNvGrpSpPr/>
            <p:nvPr/>
          </p:nvGrpSpPr>
          <p:grpSpPr>
            <a:xfrm>
              <a:off x="5864400" y="1974600"/>
              <a:ext cx="644760" cy="417600"/>
              <a:chOff x="5864400" y="1974600"/>
              <a:chExt cx="644760" cy="417600"/>
            </a:xfrm>
          </p:grpSpPr>
          <p:sp>
            <p:nvSpPr>
              <p:cNvPr id="147" name="Freeform 84"/>
              <p:cNvSpPr/>
              <p:nvPr/>
            </p:nvSpPr>
            <p:spPr>
              <a:xfrm>
                <a:off x="5864400" y="197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TextBox 158"/>
              <p:cNvSpPr/>
              <p:nvPr/>
            </p:nvSpPr>
            <p:spPr>
              <a:xfrm>
                <a:off x="5932080" y="199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9" name="Group 160"/>
            <p:cNvGrpSpPr/>
            <p:nvPr/>
          </p:nvGrpSpPr>
          <p:grpSpPr>
            <a:xfrm>
              <a:off x="8925480" y="5606640"/>
              <a:ext cx="644760" cy="417600"/>
              <a:chOff x="8925480" y="5606640"/>
              <a:chExt cx="644760" cy="417600"/>
            </a:xfrm>
          </p:grpSpPr>
          <p:sp>
            <p:nvSpPr>
              <p:cNvPr id="150" name="Freeform 84"/>
              <p:cNvSpPr/>
              <p:nvPr/>
            </p:nvSpPr>
            <p:spPr>
              <a:xfrm>
                <a:off x="8925480" y="56066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TextBox 162"/>
              <p:cNvSpPr/>
              <p:nvPr/>
            </p:nvSpPr>
            <p:spPr>
              <a:xfrm>
                <a:off x="8993160" y="56257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52" name="Group 163"/>
            <p:cNvGrpSpPr/>
            <p:nvPr/>
          </p:nvGrpSpPr>
          <p:grpSpPr>
            <a:xfrm>
              <a:off x="9763920" y="4959000"/>
              <a:ext cx="644760" cy="417600"/>
              <a:chOff x="9763920" y="4959000"/>
              <a:chExt cx="644760" cy="417600"/>
            </a:xfrm>
          </p:grpSpPr>
          <p:sp>
            <p:nvSpPr>
              <p:cNvPr id="153" name="Freeform 84"/>
              <p:cNvSpPr/>
              <p:nvPr/>
            </p:nvSpPr>
            <p:spPr>
              <a:xfrm>
                <a:off x="9763920" y="49590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TextBox 165"/>
              <p:cNvSpPr/>
              <p:nvPr/>
            </p:nvSpPr>
            <p:spPr>
              <a:xfrm>
                <a:off x="9831600" y="49780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55" name="Group 166"/>
            <p:cNvGrpSpPr/>
            <p:nvPr/>
          </p:nvGrpSpPr>
          <p:grpSpPr>
            <a:xfrm>
              <a:off x="9535320" y="4044600"/>
              <a:ext cx="644400" cy="417600"/>
              <a:chOff x="9535320" y="4044600"/>
              <a:chExt cx="644400" cy="417600"/>
            </a:xfrm>
          </p:grpSpPr>
          <p:sp>
            <p:nvSpPr>
              <p:cNvPr id="156" name="Freeform 84"/>
              <p:cNvSpPr/>
              <p:nvPr/>
            </p:nvSpPr>
            <p:spPr>
              <a:xfrm>
                <a:off x="9535320" y="404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TextBox 168"/>
              <p:cNvSpPr/>
              <p:nvPr/>
            </p:nvSpPr>
            <p:spPr>
              <a:xfrm>
                <a:off x="9602640" y="406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58" name="Group 169"/>
            <p:cNvGrpSpPr/>
            <p:nvPr/>
          </p:nvGrpSpPr>
          <p:grpSpPr>
            <a:xfrm>
              <a:off x="6690240" y="5847840"/>
              <a:ext cx="644400" cy="417600"/>
              <a:chOff x="6690240" y="5847840"/>
              <a:chExt cx="644400" cy="417600"/>
            </a:xfrm>
          </p:grpSpPr>
          <p:sp>
            <p:nvSpPr>
              <p:cNvPr id="159" name="Freeform 84"/>
              <p:cNvSpPr/>
              <p:nvPr/>
            </p:nvSpPr>
            <p:spPr>
              <a:xfrm>
                <a:off x="6690240" y="58478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TextBox 171"/>
              <p:cNvSpPr/>
              <p:nvPr/>
            </p:nvSpPr>
            <p:spPr>
              <a:xfrm>
                <a:off x="6757560" y="58669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61" name="Group 172"/>
            <p:cNvGrpSpPr/>
            <p:nvPr/>
          </p:nvGrpSpPr>
          <p:grpSpPr>
            <a:xfrm>
              <a:off x="5775480" y="5987520"/>
              <a:ext cx="644760" cy="417600"/>
              <a:chOff x="5775480" y="5987520"/>
              <a:chExt cx="644760" cy="417600"/>
            </a:xfrm>
          </p:grpSpPr>
          <p:sp>
            <p:nvSpPr>
              <p:cNvPr id="162" name="Freeform 84"/>
              <p:cNvSpPr/>
              <p:nvPr/>
            </p:nvSpPr>
            <p:spPr>
              <a:xfrm>
                <a:off x="5775480" y="5987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TextBox 174"/>
              <p:cNvSpPr/>
              <p:nvPr/>
            </p:nvSpPr>
            <p:spPr>
              <a:xfrm>
                <a:off x="5843160" y="600660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64" name="Group 175"/>
            <p:cNvGrpSpPr/>
            <p:nvPr/>
          </p:nvGrpSpPr>
          <p:grpSpPr>
            <a:xfrm>
              <a:off x="4556160" y="5835240"/>
              <a:ext cx="644760" cy="417600"/>
              <a:chOff x="4556160" y="5835240"/>
              <a:chExt cx="644760" cy="417600"/>
            </a:xfrm>
          </p:grpSpPr>
          <p:sp>
            <p:nvSpPr>
              <p:cNvPr id="165" name="Freeform 84"/>
              <p:cNvSpPr/>
              <p:nvPr/>
            </p:nvSpPr>
            <p:spPr>
              <a:xfrm>
                <a:off x="4556160" y="58352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TextBox 177"/>
              <p:cNvSpPr/>
              <p:nvPr/>
            </p:nvSpPr>
            <p:spPr>
              <a:xfrm>
                <a:off x="4623840" y="58543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sp>
          <p:nvSpPr>
            <p:cNvPr id="167" name="TextBox 4"/>
            <p:cNvSpPr/>
            <p:nvPr/>
          </p:nvSpPr>
          <p:spPr>
            <a:xfrm rot="1053600">
              <a:off x="6968160" y="189936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68" name="TextBox 179"/>
            <p:cNvSpPr/>
            <p:nvPr/>
          </p:nvSpPr>
          <p:spPr>
            <a:xfrm rot="2829000">
              <a:off x="9255960" y="337320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69" name="TextBox 180"/>
            <p:cNvSpPr/>
            <p:nvPr/>
          </p:nvSpPr>
          <p:spPr>
            <a:xfrm rot="9846000">
              <a:off x="7924680" y="589140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70" name="TextBox 181"/>
            <p:cNvSpPr/>
            <p:nvPr/>
          </p:nvSpPr>
          <p:spPr>
            <a:xfrm rot="11651400">
              <a:off x="3555000" y="579564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71" name="TextBox 182"/>
            <p:cNvSpPr/>
            <p:nvPr/>
          </p:nvSpPr>
          <p:spPr>
            <a:xfrm rot="16607400">
              <a:off x="1964520" y="3485880"/>
              <a:ext cx="5353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72" name="TextBox 183"/>
            <p:cNvSpPr/>
            <p:nvPr/>
          </p:nvSpPr>
          <p:spPr>
            <a:xfrm rot="20583000">
              <a:off x="4152600" y="184932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</p:grpSp>
      <p:grpSp>
        <p:nvGrpSpPr>
          <p:cNvPr id="173" name="Group 25"/>
          <p:cNvGrpSpPr/>
          <p:nvPr/>
        </p:nvGrpSpPr>
        <p:grpSpPr>
          <a:xfrm>
            <a:off x="2422080" y="2280960"/>
            <a:ext cx="7371000" cy="3821400"/>
            <a:chOff x="2422080" y="2280960"/>
            <a:chExt cx="7371000" cy="3821400"/>
          </a:xfrm>
        </p:grpSpPr>
        <p:sp>
          <p:nvSpPr>
            <p:cNvPr id="174" name="Straight Connector 7"/>
            <p:cNvSpPr/>
            <p:nvPr/>
          </p:nvSpPr>
          <p:spPr>
            <a:xfrm flipV="1">
              <a:off x="3205080" y="2556720"/>
              <a:ext cx="577440" cy="2802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Straight Connector 188"/>
            <p:cNvSpPr/>
            <p:nvPr/>
          </p:nvSpPr>
          <p:spPr>
            <a:xfrm flipH="1" flipV="1">
              <a:off x="3052800" y="3018240"/>
              <a:ext cx="171360" cy="23263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Straight Connector 190"/>
            <p:cNvSpPr/>
            <p:nvPr/>
          </p:nvSpPr>
          <p:spPr>
            <a:xfrm flipH="1" flipV="1">
              <a:off x="2729160" y="3437280"/>
              <a:ext cx="495000" cy="1907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Straight Connector 192"/>
            <p:cNvSpPr/>
            <p:nvPr/>
          </p:nvSpPr>
          <p:spPr>
            <a:xfrm flipH="1" flipV="1">
              <a:off x="2725200" y="4284360"/>
              <a:ext cx="498960" cy="1060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Straight Connector 195"/>
            <p:cNvSpPr/>
            <p:nvPr/>
          </p:nvSpPr>
          <p:spPr>
            <a:xfrm flipH="1" flipV="1">
              <a:off x="2930760" y="4965480"/>
              <a:ext cx="293400" cy="3790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Straight Connector 197"/>
            <p:cNvSpPr/>
            <p:nvPr/>
          </p:nvSpPr>
          <p:spPr>
            <a:xfrm flipH="1" flipV="1">
              <a:off x="3205080" y="5358960"/>
              <a:ext cx="1526400" cy="592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Straight Connector 199"/>
            <p:cNvSpPr/>
            <p:nvPr/>
          </p:nvSpPr>
          <p:spPr>
            <a:xfrm flipH="1" flipV="1">
              <a:off x="3224160" y="5344560"/>
              <a:ext cx="2723760" cy="7030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Straight Connector 201"/>
            <p:cNvSpPr/>
            <p:nvPr/>
          </p:nvSpPr>
          <p:spPr>
            <a:xfrm flipH="1" flipV="1">
              <a:off x="3224160" y="5344560"/>
              <a:ext cx="3605760" cy="6192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Straight Connector 203"/>
            <p:cNvSpPr/>
            <p:nvPr/>
          </p:nvSpPr>
          <p:spPr>
            <a:xfrm flipH="1">
              <a:off x="3224160" y="5169960"/>
              <a:ext cx="6568920" cy="174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Straight Connector 204"/>
            <p:cNvSpPr/>
            <p:nvPr/>
          </p:nvSpPr>
          <p:spPr>
            <a:xfrm flipH="1" flipV="1">
              <a:off x="3224160" y="5344560"/>
              <a:ext cx="5742000" cy="486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Straight Connector 207"/>
            <p:cNvSpPr/>
            <p:nvPr/>
          </p:nvSpPr>
          <p:spPr>
            <a:xfrm flipH="1">
              <a:off x="3224160" y="4297320"/>
              <a:ext cx="6337800" cy="1047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Straight Connector 209"/>
            <p:cNvSpPr/>
            <p:nvPr/>
          </p:nvSpPr>
          <p:spPr>
            <a:xfrm flipH="1">
              <a:off x="3224160" y="3259440"/>
              <a:ext cx="5749200" cy="20851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Straight Connector 211"/>
            <p:cNvSpPr/>
            <p:nvPr/>
          </p:nvSpPr>
          <p:spPr>
            <a:xfrm flipH="1">
              <a:off x="3224160" y="2770200"/>
              <a:ext cx="4942080" cy="2574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Straight Connector 213"/>
            <p:cNvSpPr/>
            <p:nvPr/>
          </p:nvSpPr>
          <p:spPr>
            <a:xfrm flipH="1">
              <a:off x="3224160" y="2280960"/>
              <a:ext cx="2971440" cy="3063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Straight Connector 215"/>
            <p:cNvSpPr/>
            <p:nvPr/>
          </p:nvSpPr>
          <p:spPr>
            <a:xfrm flipH="1">
              <a:off x="3224160" y="2281320"/>
              <a:ext cx="2025360" cy="3063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TextBox 24"/>
            <p:cNvSpPr/>
            <p:nvPr/>
          </p:nvSpPr>
          <p:spPr>
            <a:xfrm rot="5710800">
              <a:off x="2409480" y="4101840"/>
              <a:ext cx="3582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…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90" name="TextBox 218"/>
            <p:cNvSpPr/>
            <p:nvPr/>
          </p:nvSpPr>
          <p:spPr>
            <a:xfrm rot="7515000">
              <a:off x="6060600" y="5717160"/>
              <a:ext cx="3582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…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91" name="TextBox 219"/>
            <p:cNvSpPr/>
            <p:nvPr/>
          </p:nvSpPr>
          <p:spPr>
            <a:xfrm rot="3940200">
              <a:off x="7941960" y="3832560"/>
              <a:ext cx="4852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…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92" name="TextBox 220"/>
            <p:cNvSpPr/>
            <p:nvPr/>
          </p:nvSpPr>
          <p:spPr>
            <a:xfrm rot="2048400">
              <a:off x="6030720" y="2670120"/>
              <a:ext cx="4856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…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93" name="TextBox 221"/>
            <p:cNvSpPr/>
            <p:nvPr/>
          </p:nvSpPr>
          <p:spPr>
            <a:xfrm rot="21283800">
              <a:off x="3736440" y="2673720"/>
              <a:ext cx="4856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…</a:t>
              </a:r>
              <a:endParaRPr b="0" lang="en-IN" sz="2400" spc="-1" strike="noStrike">
                <a:latin typeface="Arial"/>
              </a:endParaRPr>
            </a:p>
          </p:txBody>
        </p:sp>
      </p:grpSp>
      <p:grpSp>
        <p:nvGrpSpPr>
          <p:cNvPr id="194" name="Group 223"/>
          <p:cNvGrpSpPr/>
          <p:nvPr/>
        </p:nvGrpSpPr>
        <p:grpSpPr>
          <a:xfrm>
            <a:off x="2682720" y="2304720"/>
            <a:ext cx="7094520" cy="3695760"/>
            <a:chOff x="2682720" y="2304720"/>
            <a:chExt cx="7094520" cy="3695760"/>
          </a:xfrm>
        </p:grpSpPr>
        <p:sp>
          <p:nvSpPr>
            <p:cNvPr id="195" name="Straight Connector 224"/>
            <p:cNvSpPr/>
            <p:nvPr/>
          </p:nvSpPr>
          <p:spPr>
            <a:xfrm flipH="1">
              <a:off x="3266280" y="2841120"/>
              <a:ext cx="4737240" cy="25351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Straight Connector 225"/>
            <p:cNvSpPr/>
            <p:nvPr/>
          </p:nvSpPr>
          <p:spPr>
            <a:xfrm flipH="1">
              <a:off x="4792320" y="2829600"/>
              <a:ext cx="3213720" cy="3041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Straight Connector 226"/>
            <p:cNvSpPr/>
            <p:nvPr/>
          </p:nvSpPr>
          <p:spPr>
            <a:xfrm flipH="1">
              <a:off x="6148440" y="2820960"/>
              <a:ext cx="1866240" cy="3179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Straight Connector 227"/>
            <p:cNvSpPr/>
            <p:nvPr/>
          </p:nvSpPr>
          <p:spPr>
            <a:xfrm flipH="1">
              <a:off x="7090200" y="2820960"/>
              <a:ext cx="915840" cy="30585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Straight Connector 228"/>
            <p:cNvSpPr/>
            <p:nvPr/>
          </p:nvSpPr>
          <p:spPr>
            <a:xfrm>
              <a:off x="7987680" y="2845080"/>
              <a:ext cx="1141560" cy="2801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Straight Connector 229"/>
            <p:cNvSpPr/>
            <p:nvPr/>
          </p:nvSpPr>
          <p:spPr>
            <a:xfrm>
              <a:off x="7991640" y="2833200"/>
              <a:ext cx="1785600" cy="23551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Straight Connector 230"/>
            <p:cNvSpPr/>
            <p:nvPr/>
          </p:nvSpPr>
          <p:spPr>
            <a:xfrm>
              <a:off x="7999560" y="2824920"/>
              <a:ext cx="1587600" cy="13870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Straight Connector 231"/>
            <p:cNvSpPr/>
            <p:nvPr/>
          </p:nvSpPr>
          <p:spPr>
            <a:xfrm>
              <a:off x="7999560" y="2841120"/>
              <a:ext cx="602640" cy="290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Straight Connector 232"/>
            <p:cNvSpPr/>
            <p:nvPr/>
          </p:nvSpPr>
          <p:spPr>
            <a:xfrm>
              <a:off x="6404760" y="2307960"/>
              <a:ext cx="1558080" cy="5130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Straight Connector 233"/>
            <p:cNvSpPr/>
            <p:nvPr/>
          </p:nvSpPr>
          <p:spPr>
            <a:xfrm>
              <a:off x="5511600" y="2304720"/>
              <a:ext cx="2485800" cy="533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Straight Connector 234"/>
            <p:cNvSpPr/>
            <p:nvPr/>
          </p:nvSpPr>
          <p:spPr>
            <a:xfrm>
              <a:off x="3901680" y="2491920"/>
              <a:ext cx="4078440" cy="337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Straight Connector 235"/>
            <p:cNvSpPr/>
            <p:nvPr/>
          </p:nvSpPr>
          <p:spPr>
            <a:xfrm flipV="1">
              <a:off x="3129480" y="2846880"/>
              <a:ext cx="4842000" cy="306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Straight Connector 236"/>
            <p:cNvSpPr/>
            <p:nvPr/>
          </p:nvSpPr>
          <p:spPr>
            <a:xfrm flipV="1">
              <a:off x="2755080" y="2838240"/>
              <a:ext cx="5242320" cy="3769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Straight Connector 237"/>
            <p:cNvSpPr/>
            <p:nvPr/>
          </p:nvSpPr>
          <p:spPr>
            <a:xfrm flipV="1">
              <a:off x="2682720" y="2845080"/>
              <a:ext cx="5297040" cy="1386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Straight Connector 238"/>
            <p:cNvSpPr/>
            <p:nvPr/>
          </p:nvSpPr>
          <p:spPr>
            <a:xfrm flipV="1">
              <a:off x="2921400" y="2845080"/>
              <a:ext cx="5078160" cy="20260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0" name="Group 239"/>
          <p:cNvGrpSpPr/>
          <p:nvPr/>
        </p:nvGrpSpPr>
        <p:grpSpPr>
          <a:xfrm>
            <a:off x="2619360" y="2195280"/>
            <a:ext cx="7157880" cy="3799080"/>
            <a:chOff x="2619360" y="2195280"/>
            <a:chExt cx="7157880" cy="3799080"/>
          </a:xfrm>
        </p:grpSpPr>
        <p:sp>
          <p:nvSpPr>
            <p:cNvPr id="211" name="Straight Connector 240"/>
            <p:cNvSpPr/>
            <p:nvPr/>
          </p:nvSpPr>
          <p:spPr>
            <a:xfrm>
              <a:off x="3832200" y="2676240"/>
              <a:ext cx="3121920" cy="3204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Straight Connector 241"/>
            <p:cNvSpPr/>
            <p:nvPr/>
          </p:nvSpPr>
          <p:spPr>
            <a:xfrm>
              <a:off x="3829680" y="2665080"/>
              <a:ext cx="2384640" cy="33292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Straight Connector 242"/>
            <p:cNvSpPr/>
            <p:nvPr/>
          </p:nvSpPr>
          <p:spPr>
            <a:xfrm>
              <a:off x="3821040" y="2656440"/>
              <a:ext cx="1091520" cy="31975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Straight Connector 243"/>
            <p:cNvSpPr/>
            <p:nvPr/>
          </p:nvSpPr>
          <p:spPr>
            <a:xfrm flipH="1">
              <a:off x="3291480" y="2656440"/>
              <a:ext cx="538200" cy="2697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Straight Connector 244"/>
            <p:cNvSpPr/>
            <p:nvPr/>
          </p:nvSpPr>
          <p:spPr>
            <a:xfrm flipH="1">
              <a:off x="2827080" y="2680200"/>
              <a:ext cx="1021320" cy="2069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Straight Connector 245"/>
            <p:cNvSpPr/>
            <p:nvPr/>
          </p:nvSpPr>
          <p:spPr>
            <a:xfrm flipH="1">
              <a:off x="2619360" y="2668320"/>
              <a:ext cx="1225080" cy="1413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Straight Connector 246"/>
            <p:cNvSpPr/>
            <p:nvPr/>
          </p:nvSpPr>
          <p:spPr>
            <a:xfrm flipH="1">
              <a:off x="2752200" y="2648160"/>
              <a:ext cx="1107000" cy="588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Straight Connector 247"/>
            <p:cNvSpPr/>
            <p:nvPr/>
          </p:nvSpPr>
          <p:spPr>
            <a:xfrm flipH="1">
              <a:off x="3113640" y="2648160"/>
              <a:ext cx="745560" cy="216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Straight Connector 248"/>
            <p:cNvSpPr/>
            <p:nvPr/>
          </p:nvSpPr>
          <p:spPr>
            <a:xfrm flipH="1">
              <a:off x="3872880" y="2195280"/>
              <a:ext cx="1141200" cy="461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Straight Connector 249"/>
            <p:cNvSpPr/>
            <p:nvPr/>
          </p:nvSpPr>
          <p:spPr>
            <a:xfrm flipH="1">
              <a:off x="3838320" y="2275560"/>
              <a:ext cx="2284200" cy="3981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Straight Connector 250"/>
            <p:cNvSpPr/>
            <p:nvPr/>
          </p:nvSpPr>
          <p:spPr>
            <a:xfrm flipH="1" flipV="1">
              <a:off x="3855600" y="2665080"/>
              <a:ext cx="4016520" cy="140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Straight Connector 251"/>
            <p:cNvSpPr/>
            <p:nvPr/>
          </p:nvSpPr>
          <p:spPr>
            <a:xfrm flipH="1" flipV="1">
              <a:off x="3864240" y="2682360"/>
              <a:ext cx="4754880" cy="528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Straight Connector 252"/>
            <p:cNvSpPr/>
            <p:nvPr/>
          </p:nvSpPr>
          <p:spPr>
            <a:xfrm flipH="1" flipV="1">
              <a:off x="3838320" y="2673720"/>
              <a:ext cx="5710320" cy="1554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Straight Connector 253"/>
            <p:cNvSpPr/>
            <p:nvPr/>
          </p:nvSpPr>
          <p:spPr>
            <a:xfrm flipH="1" flipV="1">
              <a:off x="3856320" y="2680200"/>
              <a:ext cx="5920920" cy="2462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Straight Connector 254"/>
            <p:cNvSpPr/>
            <p:nvPr/>
          </p:nvSpPr>
          <p:spPr>
            <a:xfrm flipH="1" flipV="1">
              <a:off x="3836160" y="2680200"/>
              <a:ext cx="5165280" cy="3000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6" name="TextBox 26"/>
          <p:cNvSpPr/>
          <p:nvPr/>
        </p:nvSpPr>
        <p:spPr>
          <a:xfrm>
            <a:off x="3470400" y="3429000"/>
            <a:ext cx="4768200" cy="8211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connecting each access ISP to each other directly </a:t>
            </a:r>
            <a:r>
              <a:rPr b="0" i="1" lang="en-US" sz="2400" spc="-1" strike="noStrike">
                <a:solidFill>
                  <a:srgbClr val="cc0000"/>
                </a:solidFill>
                <a:latin typeface="Arial"/>
                <a:ea typeface="ＭＳ Ｐゴシック"/>
              </a:rPr>
              <a:t>doesn’t scale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" dur="16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779480" y="165240"/>
            <a:ext cx="8095680" cy="6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Internet structure: network of networks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228" name="Picture 76" descr="underline_base"/>
          <p:cNvPicPr/>
          <p:nvPr/>
        </p:nvPicPr>
        <p:blipFill>
          <a:blip r:embed="rId1"/>
          <a:stretch/>
        </p:blipFill>
        <p:spPr>
          <a:xfrm>
            <a:off x="1851120" y="674640"/>
            <a:ext cx="7768440" cy="172440"/>
          </a:xfrm>
          <a:prstGeom prst="rect">
            <a:avLst/>
          </a:prstGeom>
          <a:ln w="0">
            <a:noFill/>
          </a:ln>
        </p:spPr>
      </p:pic>
      <p:grpSp>
        <p:nvGrpSpPr>
          <p:cNvPr id="229" name="Group 5"/>
          <p:cNvGrpSpPr/>
          <p:nvPr/>
        </p:nvGrpSpPr>
        <p:grpSpPr>
          <a:xfrm>
            <a:off x="1944360" y="1782720"/>
            <a:ext cx="8464320" cy="4688640"/>
            <a:chOff x="1944360" y="1782720"/>
            <a:chExt cx="8464320" cy="4688640"/>
          </a:xfrm>
        </p:grpSpPr>
        <p:grpSp>
          <p:nvGrpSpPr>
            <p:cNvPr id="230" name="Group 2"/>
            <p:cNvGrpSpPr/>
            <p:nvPr/>
          </p:nvGrpSpPr>
          <p:grpSpPr>
            <a:xfrm>
              <a:off x="3349440" y="2241360"/>
              <a:ext cx="644760" cy="417600"/>
              <a:chOff x="3349440" y="2241360"/>
              <a:chExt cx="644760" cy="417600"/>
            </a:xfrm>
          </p:grpSpPr>
          <p:sp>
            <p:nvSpPr>
              <p:cNvPr id="231" name="Freeform 84"/>
              <p:cNvSpPr/>
              <p:nvPr/>
            </p:nvSpPr>
            <p:spPr>
              <a:xfrm>
                <a:off x="3349440" y="22413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TextBox 1"/>
              <p:cNvSpPr/>
              <p:nvPr/>
            </p:nvSpPr>
            <p:spPr>
              <a:xfrm>
                <a:off x="3417120" y="22604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33" name="Group 131"/>
            <p:cNvGrpSpPr/>
            <p:nvPr/>
          </p:nvGrpSpPr>
          <p:grpSpPr>
            <a:xfrm>
              <a:off x="2193840" y="3041280"/>
              <a:ext cx="644400" cy="417600"/>
              <a:chOff x="2193840" y="3041280"/>
              <a:chExt cx="644400" cy="417600"/>
            </a:xfrm>
          </p:grpSpPr>
          <p:sp>
            <p:nvSpPr>
              <p:cNvPr id="234" name="Freeform 84"/>
              <p:cNvSpPr/>
              <p:nvPr/>
            </p:nvSpPr>
            <p:spPr>
              <a:xfrm>
                <a:off x="2193840" y="30412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TextBox 133"/>
              <p:cNvSpPr/>
              <p:nvPr/>
            </p:nvSpPr>
            <p:spPr>
              <a:xfrm>
                <a:off x="2261160" y="30603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36" name="Group 135"/>
            <p:cNvGrpSpPr/>
            <p:nvPr/>
          </p:nvGrpSpPr>
          <p:grpSpPr>
            <a:xfrm>
              <a:off x="7858800" y="2495520"/>
              <a:ext cx="644400" cy="417600"/>
              <a:chOff x="7858800" y="2495520"/>
              <a:chExt cx="644400" cy="417600"/>
            </a:xfrm>
          </p:grpSpPr>
          <p:sp>
            <p:nvSpPr>
              <p:cNvPr id="237" name="Freeform 84"/>
              <p:cNvSpPr/>
              <p:nvPr/>
            </p:nvSpPr>
            <p:spPr>
              <a:xfrm>
                <a:off x="7858800" y="2495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TextBox 137"/>
              <p:cNvSpPr/>
              <p:nvPr/>
            </p:nvSpPr>
            <p:spPr>
              <a:xfrm>
                <a:off x="7926120" y="2514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39" name="Group 138"/>
            <p:cNvGrpSpPr/>
            <p:nvPr/>
          </p:nvGrpSpPr>
          <p:grpSpPr>
            <a:xfrm>
              <a:off x="2765160" y="5352480"/>
              <a:ext cx="644760" cy="417600"/>
              <a:chOff x="2765160" y="5352480"/>
              <a:chExt cx="644760" cy="417600"/>
            </a:xfrm>
          </p:grpSpPr>
          <p:sp>
            <p:nvSpPr>
              <p:cNvPr id="240" name="Freeform 84"/>
              <p:cNvSpPr/>
              <p:nvPr/>
            </p:nvSpPr>
            <p:spPr>
              <a:xfrm>
                <a:off x="2765160" y="53524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TextBox 140"/>
              <p:cNvSpPr/>
              <p:nvPr/>
            </p:nvSpPr>
            <p:spPr>
              <a:xfrm>
                <a:off x="2832840" y="53715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42" name="Group 141"/>
            <p:cNvGrpSpPr/>
            <p:nvPr/>
          </p:nvGrpSpPr>
          <p:grpSpPr>
            <a:xfrm>
              <a:off x="2346120" y="4730400"/>
              <a:ext cx="644760" cy="417600"/>
              <a:chOff x="2346120" y="4730400"/>
              <a:chExt cx="644760" cy="417600"/>
            </a:xfrm>
          </p:grpSpPr>
          <p:sp>
            <p:nvSpPr>
              <p:cNvPr id="243" name="Freeform 84"/>
              <p:cNvSpPr/>
              <p:nvPr/>
            </p:nvSpPr>
            <p:spPr>
              <a:xfrm>
                <a:off x="2346120" y="47304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TextBox 143"/>
              <p:cNvSpPr/>
              <p:nvPr/>
            </p:nvSpPr>
            <p:spPr>
              <a:xfrm>
                <a:off x="2413800" y="47494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45" name="Group 144"/>
            <p:cNvGrpSpPr/>
            <p:nvPr/>
          </p:nvGrpSpPr>
          <p:grpSpPr>
            <a:xfrm>
              <a:off x="2117520" y="4070160"/>
              <a:ext cx="644400" cy="417600"/>
              <a:chOff x="2117520" y="4070160"/>
              <a:chExt cx="644400" cy="417600"/>
            </a:xfrm>
          </p:grpSpPr>
          <p:sp>
            <p:nvSpPr>
              <p:cNvPr id="246" name="Freeform 84"/>
              <p:cNvSpPr/>
              <p:nvPr/>
            </p:nvSpPr>
            <p:spPr>
              <a:xfrm>
                <a:off x="2117520" y="407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TextBox 146"/>
              <p:cNvSpPr/>
              <p:nvPr/>
            </p:nvSpPr>
            <p:spPr>
              <a:xfrm>
                <a:off x="2184840" y="4088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48" name="Group 147"/>
            <p:cNvGrpSpPr/>
            <p:nvPr/>
          </p:nvGrpSpPr>
          <p:grpSpPr>
            <a:xfrm>
              <a:off x="8607960" y="2927160"/>
              <a:ext cx="644760" cy="417600"/>
              <a:chOff x="8607960" y="2927160"/>
              <a:chExt cx="644760" cy="417600"/>
            </a:xfrm>
          </p:grpSpPr>
          <p:sp>
            <p:nvSpPr>
              <p:cNvPr id="249" name="Freeform 84"/>
              <p:cNvSpPr/>
              <p:nvPr/>
            </p:nvSpPr>
            <p:spPr>
              <a:xfrm>
                <a:off x="8607960" y="2927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TextBox 149"/>
              <p:cNvSpPr/>
              <p:nvPr/>
            </p:nvSpPr>
            <p:spPr>
              <a:xfrm>
                <a:off x="8675640" y="2946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51" name="Group 150"/>
            <p:cNvGrpSpPr/>
            <p:nvPr/>
          </p:nvGrpSpPr>
          <p:grpSpPr>
            <a:xfrm>
              <a:off x="4950000" y="2000160"/>
              <a:ext cx="644400" cy="417600"/>
              <a:chOff x="4950000" y="2000160"/>
              <a:chExt cx="644400" cy="417600"/>
            </a:xfrm>
          </p:grpSpPr>
          <p:sp>
            <p:nvSpPr>
              <p:cNvPr id="252" name="Freeform 84"/>
              <p:cNvSpPr/>
              <p:nvPr/>
            </p:nvSpPr>
            <p:spPr>
              <a:xfrm>
                <a:off x="4950000" y="200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TextBox 152"/>
              <p:cNvSpPr/>
              <p:nvPr/>
            </p:nvSpPr>
            <p:spPr>
              <a:xfrm>
                <a:off x="5017320" y="2019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54" name="Group 153"/>
            <p:cNvGrpSpPr/>
            <p:nvPr/>
          </p:nvGrpSpPr>
          <p:grpSpPr>
            <a:xfrm>
              <a:off x="2574720" y="2647800"/>
              <a:ext cx="644760" cy="417600"/>
              <a:chOff x="2574720" y="2647800"/>
              <a:chExt cx="644760" cy="417600"/>
            </a:xfrm>
          </p:grpSpPr>
          <p:sp>
            <p:nvSpPr>
              <p:cNvPr id="255" name="Freeform 84"/>
              <p:cNvSpPr/>
              <p:nvPr/>
            </p:nvSpPr>
            <p:spPr>
              <a:xfrm>
                <a:off x="2574720" y="26478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TextBox 155"/>
              <p:cNvSpPr/>
              <p:nvPr/>
            </p:nvSpPr>
            <p:spPr>
              <a:xfrm>
                <a:off x="2642400" y="2666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57" name="Group 156"/>
            <p:cNvGrpSpPr/>
            <p:nvPr/>
          </p:nvGrpSpPr>
          <p:grpSpPr>
            <a:xfrm>
              <a:off x="5864400" y="1974600"/>
              <a:ext cx="644760" cy="417600"/>
              <a:chOff x="5864400" y="1974600"/>
              <a:chExt cx="644760" cy="417600"/>
            </a:xfrm>
          </p:grpSpPr>
          <p:sp>
            <p:nvSpPr>
              <p:cNvPr id="258" name="Freeform 84"/>
              <p:cNvSpPr/>
              <p:nvPr/>
            </p:nvSpPr>
            <p:spPr>
              <a:xfrm>
                <a:off x="5864400" y="197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TextBox 158"/>
              <p:cNvSpPr/>
              <p:nvPr/>
            </p:nvSpPr>
            <p:spPr>
              <a:xfrm>
                <a:off x="5932080" y="199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60" name="Group 160"/>
            <p:cNvGrpSpPr/>
            <p:nvPr/>
          </p:nvGrpSpPr>
          <p:grpSpPr>
            <a:xfrm>
              <a:off x="8925480" y="5606640"/>
              <a:ext cx="644760" cy="417600"/>
              <a:chOff x="8925480" y="5606640"/>
              <a:chExt cx="644760" cy="417600"/>
            </a:xfrm>
          </p:grpSpPr>
          <p:sp>
            <p:nvSpPr>
              <p:cNvPr id="261" name="Freeform 84"/>
              <p:cNvSpPr/>
              <p:nvPr/>
            </p:nvSpPr>
            <p:spPr>
              <a:xfrm>
                <a:off x="8925480" y="56066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TextBox 162"/>
              <p:cNvSpPr/>
              <p:nvPr/>
            </p:nvSpPr>
            <p:spPr>
              <a:xfrm>
                <a:off x="8993160" y="56257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63" name="Group 163"/>
            <p:cNvGrpSpPr/>
            <p:nvPr/>
          </p:nvGrpSpPr>
          <p:grpSpPr>
            <a:xfrm>
              <a:off x="9763920" y="4959000"/>
              <a:ext cx="644760" cy="417600"/>
              <a:chOff x="9763920" y="4959000"/>
              <a:chExt cx="644760" cy="417600"/>
            </a:xfrm>
          </p:grpSpPr>
          <p:sp>
            <p:nvSpPr>
              <p:cNvPr id="264" name="Freeform 84"/>
              <p:cNvSpPr/>
              <p:nvPr/>
            </p:nvSpPr>
            <p:spPr>
              <a:xfrm>
                <a:off x="9763920" y="49590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TextBox 165"/>
              <p:cNvSpPr/>
              <p:nvPr/>
            </p:nvSpPr>
            <p:spPr>
              <a:xfrm>
                <a:off x="9831600" y="49780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66" name="Group 166"/>
            <p:cNvGrpSpPr/>
            <p:nvPr/>
          </p:nvGrpSpPr>
          <p:grpSpPr>
            <a:xfrm>
              <a:off x="9535320" y="4044600"/>
              <a:ext cx="644400" cy="417600"/>
              <a:chOff x="9535320" y="4044600"/>
              <a:chExt cx="644400" cy="417600"/>
            </a:xfrm>
          </p:grpSpPr>
          <p:sp>
            <p:nvSpPr>
              <p:cNvPr id="267" name="Freeform 84"/>
              <p:cNvSpPr/>
              <p:nvPr/>
            </p:nvSpPr>
            <p:spPr>
              <a:xfrm>
                <a:off x="9535320" y="404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TextBox 168"/>
              <p:cNvSpPr/>
              <p:nvPr/>
            </p:nvSpPr>
            <p:spPr>
              <a:xfrm>
                <a:off x="9602640" y="406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69" name="Group 169"/>
            <p:cNvGrpSpPr/>
            <p:nvPr/>
          </p:nvGrpSpPr>
          <p:grpSpPr>
            <a:xfrm>
              <a:off x="6690240" y="5847840"/>
              <a:ext cx="644400" cy="417600"/>
              <a:chOff x="6690240" y="5847840"/>
              <a:chExt cx="644400" cy="417600"/>
            </a:xfrm>
          </p:grpSpPr>
          <p:sp>
            <p:nvSpPr>
              <p:cNvPr id="270" name="Freeform 84"/>
              <p:cNvSpPr/>
              <p:nvPr/>
            </p:nvSpPr>
            <p:spPr>
              <a:xfrm>
                <a:off x="6690240" y="58478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TextBox 171"/>
              <p:cNvSpPr/>
              <p:nvPr/>
            </p:nvSpPr>
            <p:spPr>
              <a:xfrm>
                <a:off x="6757560" y="58669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72" name="Group 172"/>
            <p:cNvGrpSpPr/>
            <p:nvPr/>
          </p:nvGrpSpPr>
          <p:grpSpPr>
            <a:xfrm>
              <a:off x="5775480" y="5987520"/>
              <a:ext cx="644760" cy="417600"/>
              <a:chOff x="5775480" y="5987520"/>
              <a:chExt cx="644760" cy="417600"/>
            </a:xfrm>
          </p:grpSpPr>
          <p:sp>
            <p:nvSpPr>
              <p:cNvPr id="273" name="Freeform 84"/>
              <p:cNvSpPr/>
              <p:nvPr/>
            </p:nvSpPr>
            <p:spPr>
              <a:xfrm>
                <a:off x="5775480" y="5987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TextBox 174"/>
              <p:cNvSpPr/>
              <p:nvPr/>
            </p:nvSpPr>
            <p:spPr>
              <a:xfrm>
                <a:off x="5843160" y="600660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275" name="Group 175"/>
            <p:cNvGrpSpPr/>
            <p:nvPr/>
          </p:nvGrpSpPr>
          <p:grpSpPr>
            <a:xfrm>
              <a:off x="4556160" y="5835240"/>
              <a:ext cx="644760" cy="417600"/>
              <a:chOff x="4556160" y="5835240"/>
              <a:chExt cx="644760" cy="417600"/>
            </a:xfrm>
          </p:grpSpPr>
          <p:sp>
            <p:nvSpPr>
              <p:cNvPr id="276" name="Freeform 84"/>
              <p:cNvSpPr/>
              <p:nvPr/>
            </p:nvSpPr>
            <p:spPr>
              <a:xfrm>
                <a:off x="4556160" y="58352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TextBox 177"/>
              <p:cNvSpPr/>
              <p:nvPr/>
            </p:nvSpPr>
            <p:spPr>
              <a:xfrm>
                <a:off x="4623840" y="58543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sp>
          <p:nvSpPr>
            <p:cNvPr id="278" name="TextBox 4"/>
            <p:cNvSpPr/>
            <p:nvPr/>
          </p:nvSpPr>
          <p:spPr>
            <a:xfrm rot="1053600">
              <a:off x="6968160" y="189936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79" name="TextBox 179"/>
            <p:cNvSpPr/>
            <p:nvPr/>
          </p:nvSpPr>
          <p:spPr>
            <a:xfrm rot="2829000">
              <a:off x="9255960" y="337320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80" name="TextBox 180"/>
            <p:cNvSpPr/>
            <p:nvPr/>
          </p:nvSpPr>
          <p:spPr>
            <a:xfrm rot="9846000">
              <a:off x="7924680" y="589140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81" name="TextBox 181"/>
            <p:cNvSpPr/>
            <p:nvPr/>
          </p:nvSpPr>
          <p:spPr>
            <a:xfrm rot="11651400">
              <a:off x="3555000" y="579564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82" name="TextBox 182"/>
            <p:cNvSpPr/>
            <p:nvPr/>
          </p:nvSpPr>
          <p:spPr>
            <a:xfrm rot="16607400">
              <a:off x="1964520" y="3485880"/>
              <a:ext cx="5353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283" name="TextBox 183"/>
            <p:cNvSpPr/>
            <p:nvPr/>
          </p:nvSpPr>
          <p:spPr>
            <a:xfrm rot="20583000">
              <a:off x="4152600" y="184932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</p:grpSp>
      <p:sp>
        <p:nvSpPr>
          <p:cNvPr id="284" name="Rectangle 3"/>
          <p:cNvSpPr/>
          <p:nvPr/>
        </p:nvSpPr>
        <p:spPr>
          <a:xfrm>
            <a:off x="1996920" y="1073160"/>
            <a:ext cx="820332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5000"/>
              </a:lnSpc>
              <a:spcBef>
                <a:spcPts val="479"/>
              </a:spcBef>
              <a:buNone/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ＭＳ Ｐゴシック"/>
              </a:rPr>
              <a:t>Option: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connect each access ISP to a global transit ISP? </a:t>
            </a:r>
            <a:r>
              <a:rPr b="0" i="1" lang="en-US" sz="24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Customer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and </a:t>
            </a:r>
            <a:r>
              <a:rPr b="0" i="1" lang="en-US" sz="2400" spc="-1" strike="noStrike">
                <a:solidFill>
                  <a:srgbClr val="c00000"/>
                </a:solidFill>
                <a:latin typeface="Arial"/>
                <a:ea typeface="ＭＳ Ｐゴシック"/>
              </a:rPr>
              <a:t>provider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ISPs have economic agreement.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5" name="Oval 3"/>
          <p:cNvSpPr/>
          <p:nvPr/>
        </p:nvSpPr>
        <p:spPr>
          <a:xfrm>
            <a:off x="4240080" y="3192480"/>
            <a:ext cx="3709440" cy="186156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6" name="Group 133"/>
          <p:cNvGrpSpPr/>
          <p:nvPr/>
        </p:nvGrpSpPr>
        <p:grpSpPr>
          <a:xfrm>
            <a:off x="4662360" y="4392720"/>
            <a:ext cx="616680" cy="249840"/>
            <a:chOff x="4662360" y="4392720"/>
            <a:chExt cx="616680" cy="249840"/>
          </a:xfrm>
        </p:grpSpPr>
        <p:sp>
          <p:nvSpPr>
            <p:cNvPr id="287" name="Oval 407"/>
            <p:cNvSpPr/>
            <p:nvPr/>
          </p:nvSpPr>
          <p:spPr>
            <a:xfrm>
              <a:off x="4663440" y="4502520"/>
              <a:ext cx="612360" cy="1400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Rectangle 410"/>
            <p:cNvSpPr/>
            <p:nvPr/>
          </p:nvSpPr>
          <p:spPr>
            <a:xfrm>
              <a:off x="4663440" y="4488120"/>
              <a:ext cx="615600" cy="8460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Oval 411"/>
            <p:cNvSpPr/>
            <p:nvPr/>
          </p:nvSpPr>
          <p:spPr>
            <a:xfrm>
              <a:off x="4662360" y="4392720"/>
              <a:ext cx="612360" cy="163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0" name="Group 137"/>
            <p:cNvGrpSpPr/>
            <p:nvPr/>
          </p:nvGrpSpPr>
          <p:grpSpPr>
            <a:xfrm>
              <a:off x="4787280" y="4434120"/>
              <a:ext cx="344160" cy="76680"/>
              <a:chOff x="4787280" y="4434120"/>
              <a:chExt cx="344160" cy="76680"/>
            </a:xfrm>
          </p:grpSpPr>
          <p:sp>
            <p:nvSpPr>
              <p:cNvPr id="291" name="Freeform 138"/>
              <p:cNvSpPr/>
              <p:nvPr/>
            </p:nvSpPr>
            <p:spPr>
              <a:xfrm>
                <a:off x="4787280" y="4434120"/>
                <a:ext cx="344160" cy="76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Freeform 139"/>
              <p:cNvSpPr/>
              <p:nvPr/>
            </p:nvSpPr>
            <p:spPr>
              <a:xfrm>
                <a:off x="4802760" y="4434120"/>
                <a:ext cx="313200" cy="76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3" name="Line 140"/>
            <p:cNvSpPr/>
            <p:nvPr/>
          </p:nvSpPr>
          <p:spPr>
            <a:xfrm>
              <a:off x="4663440" y="447120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Line 141"/>
            <p:cNvSpPr/>
            <p:nvPr/>
          </p:nvSpPr>
          <p:spPr>
            <a:xfrm>
              <a:off x="5275440" y="4473720"/>
              <a:ext cx="360" cy="111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5" name="Group 133"/>
          <p:cNvGrpSpPr/>
          <p:nvPr/>
        </p:nvGrpSpPr>
        <p:grpSpPr>
          <a:xfrm>
            <a:off x="5656320" y="3706920"/>
            <a:ext cx="616680" cy="249840"/>
            <a:chOff x="5656320" y="3706920"/>
            <a:chExt cx="616680" cy="249840"/>
          </a:xfrm>
        </p:grpSpPr>
        <p:sp>
          <p:nvSpPr>
            <p:cNvPr id="296" name="Oval 407"/>
            <p:cNvSpPr/>
            <p:nvPr/>
          </p:nvSpPr>
          <p:spPr>
            <a:xfrm>
              <a:off x="5657400" y="3816720"/>
              <a:ext cx="612360" cy="1400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Rectangle 410"/>
            <p:cNvSpPr/>
            <p:nvPr/>
          </p:nvSpPr>
          <p:spPr>
            <a:xfrm>
              <a:off x="5657400" y="3802320"/>
              <a:ext cx="615600" cy="8460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Oval 411"/>
            <p:cNvSpPr/>
            <p:nvPr/>
          </p:nvSpPr>
          <p:spPr>
            <a:xfrm>
              <a:off x="5656320" y="3706920"/>
              <a:ext cx="612360" cy="163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99" name="Group 137"/>
            <p:cNvGrpSpPr/>
            <p:nvPr/>
          </p:nvGrpSpPr>
          <p:grpSpPr>
            <a:xfrm>
              <a:off x="5780880" y="3748320"/>
              <a:ext cx="344160" cy="76680"/>
              <a:chOff x="5780880" y="3748320"/>
              <a:chExt cx="344160" cy="76680"/>
            </a:xfrm>
          </p:grpSpPr>
          <p:sp>
            <p:nvSpPr>
              <p:cNvPr id="300" name="Freeform 138"/>
              <p:cNvSpPr/>
              <p:nvPr/>
            </p:nvSpPr>
            <p:spPr>
              <a:xfrm>
                <a:off x="5780880" y="3748320"/>
                <a:ext cx="344160" cy="76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Freeform 139"/>
              <p:cNvSpPr/>
              <p:nvPr/>
            </p:nvSpPr>
            <p:spPr>
              <a:xfrm>
                <a:off x="5796360" y="3748320"/>
                <a:ext cx="313200" cy="76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2" name="Line 140"/>
            <p:cNvSpPr/>
            <p:nvPr/>
          </p:nvSpPr>
          <p:spPr>
            <a:xfrm>
              <a:off x="5657040" y="378540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Line 141"/>
            <p:cNvSpPr/>
            <p:nvPr/>
          </p:nvSpPr>
          <p:spPr>
            <a:xfrm>
              <a:off x="6269040" y="3787920"/>
              <a:ext cx="360" cy="111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04" name="Group 133"/>
          <p:cNvGrpSpPr/>
          <p:nvPr/>
        </p:nvGrpSpPr>
        <p:grpSpPr>
          <a:xfrm>
            <a:off x="6230880" y="4013280"/>
            <a:ext cx="616680" cy="249840"/>
            <a:chOff x="6230880" y="4013280"/>
            <a:chExt cx="616680" cy="249840"/>
          </a:xfrm>
        </p:grpSpPr>
        <p:sp>
          <p:nvSpPr>
            <p:cNvPr id="305" name="Oval 407"/>
            <p:cNvSpPr/>
            <p:nvPr/>
          </p:nvSpPr>
          <p:spPr>
            <a:xfrm>
              <a:off x="6231960" y="4123080"/>
              <a:ext cx="612360" cy="1400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Rectangle 410"/>
            <p:cNvSpPr/>
            <p:nvPr/>
          </p:nvSpPr>
          <p:spPr>
            <a:xfrm>
              <a:off x="6231960" y="4109040"/>
              <a:ext cx="615600" cy="8460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Oval 411"/>
            <p:cNvSpPr/>
            <p:nvPr/>
          </p:nvSpPr>
          <p:spPr>
            <a:xfrm>
              <a:off x="6230880" y="4013280"/>
              <a:ext cx="612360" cy="163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08" name="Group 137"/>
            <p:cNvGrpSpPr/>
            <p:nvPr/>
          </p:nvGrpSpPr>
          <p:grpSpPr>
            <a:xfrm>
              <a:off x="6355440" y="4054680"/>
              <a:ext cx="344160" cy="76680"/>
              <a:chOff x="6355440" y="4054680"/>
              <a:chExt cx="344160" cy="76680"/>
            </a:xfrm>
          </p:grpSpPr>
          <p:sp>
            <p:nvSpPr>
              <p:cNvPr id="309" name="Freeform 138"/>
              <p:cNvSpPr/>
              <p:nvPr/>
            </p:nvSpPr>
            <p:spPr>
              <a:xfrm>
                <a:off x="6355440" y="4054680"/>
                <a:ext cx="344160" cy="76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Freeform 139"/>
              <p:cNvSpPr/>
              <p:nvPr/>
            </p:nvSpPr>
            <p:spPr>
              <a:xfrm>
                <a:off x="6371280" y="4054680"/>
                <a:ext cx="313200" cy="76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1" name="Line 140"/>
            <p:cNvSpPr/>
            <p:nvPr/>
          </p:nvSpPr>
          <p:spPr>
            <a:xfrm>
              <a:off x="6231960" y="409176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Line 141"/>
            <p:cNvSpPr/>
            <p:nvPr/>
          </p:nvSpPr>
          <p:spPr>
            <a:xfrm>
              <a:off x="6843960" y="4094640"/>
              <a:ext cx="360" cy="110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3" name="Group 133"/>
          <p:cNvGrpSpPr/>
          <p:nvPr/>
        </p:nvGrpSpPr>
        <p:grpSpPr>
          <a:xfrm>
            <a:off x="6769080" y="3538440"/>
            <a:ext cx="616680" cy="250200"/>
            <a:chOff x="6769080" y="3538440"/>
            <a:chExt cx="616680" cy="250200"/>
          </a:xfrm>
        </p:grpSpPr>
        <p:sp>
          <p:nvSpPr>
            <p:cNvPr id="314" name="Oval 407"/>
            <p:cNvSpPr/>
            <p:nvPr/>
          </p:nvSpPr>
          <p:spPr>
            <a:xfrm>
              <a:off x="6770160" y="3648600"/>
              <a:ext cx="612360" cy="1400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Rectangle 410"/>
            <p:cNvSpPr/>
            <p:nvPr/>
          </p:nvSpPr>
          <p:spPr>
            <a:xfrm>
              <a:off x="6770160" y="3634200"/>
              <a:ext cx="615600" cy="8460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Oval 411"/>
            <p:cNvSpPr/>
            <p:nvPr/>
          </p:nvSpPr>
          <p:spPr>
            <a:xfrm>
              <a:off x="6769080" y="3538440"/>
              <a:ext cx="612360" cy="163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17" name="Group 137"/>
            <p:cNvGrpSpPr/>
            <p:nvPr/>
          </p:nvGrpSpPr>
          <p:grpSpPr>
            <a:xfrm>
              <a:off x="6893640" y="3579840"/>
              <a:ext cx="344160" cy="76680"/>
              <a:chOff x="6893640" y="3579840"/>
              <a:chExt cx="344160" cy="76680"/>
            </a:xfrm>
          </p:grpSpPr>
          <p:sp>
            <p:nvSpPr>
              <p:cNvPr id="318" name="Freeform 138"/>
              <p:cNvSpPr/>
              <p:nvPr/>
            </p:nvSpPr>
            <p:spPr>
              <a:xfrm>
                <a:off x="6893640" y="3579840"/>
                <a:ext cx="344160" cy="76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Freeform 139"/>
              <p:cNvSpPr/>
              <p:nvPr/>
            </p:nvSpPr>
            <p:spPr>
              <a:xfrm>
                <a:off x="6909120" y="3579840"/>
                <a:ext cx="313200" cy="76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0" name="Line 140"/>
            <p:cNvSpPr/>
            <p:nvPr/>
          </p:nvSpPr>
          <p:spPr>
            <a:xfrm>
              <a:off x="6770160" y="361728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Line 141"/>
            <p:cNvSpPr/>
            <p:nvPr/>
          </p:nvSpPr>
          <p:spPr>
            <a:xfrm>
              <a:off x="7382160" y="3619800"/>
              <a:ext cx="360" cy="111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2" name="Group 133"/>
          <p:cNvGrpSpPr/>
          <p:nvPr/>
        </p:nvGrpSpPr>
        <p:grpSpPr>
          <a:xfrm>
            <a:off x="5337000" y="4121280"/>
            <a:ext cx="617040" cy="249840"/>
            <a:chOff x="5337000" y="4121280"/>
            <a:chExt cx="617040" cy="249840"/>
          </a:xfrm>
        </p:grpSpPr>
        <p:sp>
          <p:nvSpPr>
            <p:cNvPr id="323" name="Oval 407"/>
            <p:cNvSpPr/>
            <p:nvPr/>
          </p:nvSpPr>
          <p:spPr>
            <a:xfrm>
              <a:off x="5338440" y="4231080"/>
              <a:ext cx="612360" cy="1400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Rectangle 410"/>
            <p:cNvSpPr/>
            <p:nvPr/>
          </p:nvSpPr>
          <p:spPr>
            <a:xfrm>
              <a:off x="5338440" y="4216680"/>
              <a:ext cx="615600" cy="8460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Oval 411"/>
            <p:cNvSpPr/>
            <p:nvPr/>
          </p:nvSpPr>
          <p:spPr>
            <a:xfrm>
              <a:off x="5337000" y="4121280"/>
              <a:ext cx="612360" cy="163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26" name="Group 137"/>
            <p:cNvGrpSpPr/>
            <p:nvPr/>
          </p:nvGrpSpPr>
          <p:grpSpPr>
            <a:xfrm>
              <a:off x="5461920" y="4162680"/>
              <a:ext cx="344160" cy="76680"/>
              <a:chOff x="5461920" y="4162680"/>
              <a:chExt cx="344160" cy="76680"/>
            </a:xfrm>
          </p:grpSpPr>
          <p:sp>
            <p:nvSpPr>
              <p:cNvPr id="327" name="Freeform 138"/>
              <p:cNvSpPr/>
              <p:nvPr/>
            </p:nvSpPr>
            <p:spPr>
              <a:xfrm>
                <a:off x="5461920" y="4162680"/>
                <a:ext cx="344160" cy="76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Freeform 139"/>
              <p:cNvSpPr/>
              <p:nvPr/>
            </p:nvSpPr>
            <p:spPr>
              <a:xfrm>
                <a:off x="5477400" y="4162680"/>
                <a:ext cx="313200" cy="76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9" name="Line 140"/>
            <p:cNvSpPr/>
            <p:nvPr/>
          </p:nvSpPr>
          <p:spPr>
            <a:xfrm>
              <a:off x="5338080" y="419976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Line 141"/>
            <p:cNvSpPr/>
            <p:nvPr/>
          </p:nvSpPr>
          <p:spPr>
            <a:xfrm>
              <a:off x="5950080" y="4202280"/>
              <a:ext cx="360" cy="111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1" name="Group 133"/>
          <p:cNvGrpSpPr/>
          <p:nvPr/>
        </p:nvGrpSpPr>
        <p:grpSpPr>
          <a:xfrm>
            <a:off x="5892840" y="4610160"/>
            <a:ext cx="616680" cy="249840"/>
            <a:chOff x="5892840" y="4610160"/>
            <a:chExt cx="616680" cy="249840"/>
          </a:xfrm>
        </p:grpSpPr>
        <p:sp>
          <p:nvSpPr>
            <p:cNvPr id="332" name="Oval 407"/>
            <p:cNvSpPr/>
            <p:nvPr/>
          </p:nvSpPr>
          <p:spPr>
            <a:xfrm>
              <a:off x="5893920" y="4719960"/>
              <a:ext cx="612360" cy="1400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Rectangle 410"/>
            <p:cNvSpPr/>
            <p:nvPr/>
          </p:nvSpPr>
          <p:spPr>
            <a:xfrm>
              <a:off x="5893920" y="4705920"/>
              <a:ext cx="615600" cy="8460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Oval 411"/>
            <p:cNvSpPr/>
            <p:nvPr/>
          </p:nvSpPr>
          <p:spPr>
            <a:xfrm>
              <a:off x="5892840" y="4610160"/>
              <a:ext cx="612360" cy="163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35" name="Group 137"/>
            <p:cNvGrpSpPr/>
            <p:nvPr/>
          </p:nvGrpSpPr>
          <p:grpSpPr>
            <a:xfrm>
              <a:off x="6017400" y="4651560"/>
              <a:ext cx="344160" cy="76680"/>
              <a:chOff x="6017400" y="4651560"/>
              <a:chExt cx="344160" cy="76680"/>
            </a:xfrm>
          </p:grpSpPr>
          <p:sp>
            <p:nvSpPr>
              <p:cNvPr id="336" name="Freeform 138"/>
              <p:cNvSpPr/>
              <p:nvPr/>
            </p:nvSpPr>
            <p:spPr>
              <a:xfrm>
                <a:off x="6017400" y="4651560"/>
                <a:ext cx="344160" cy="76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Freeform 139"/>
              <p:cNvSpPr/>
              <p:nvPr/>
            </p:nvSpPr>
            <p:spPr>
              <a:xfrm>
                <a:off x="6032880" y="4651560"/>
                <a:ext cx="313200" cy="76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8" name="Line 140"/>
            <p:cNvSpPr/>
            <p:nvPr/>
          </p:nvSpPr>
          <p:spPr>
            <a:xfrm>
              <a:off x="5893560" y="468864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Line 141"/>
            <p:cNvSpPr/>
            <p:nvPr/>
          </p:nvSpPr>
          <p:spPr>
            <a:xfrm>
              <a:off x="6505560" y="4691520"/>
              <a:ext cx="360" cy="1108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0" name="Group 133"/>
          <p:cNvGrpSpPr/>
          <p:nvPr/>
        </p:nvGrpSpPr>
        <p:grpSpPr>
          <a:xfrm>
            <a:off x="6913440" y="4411800"/>
            <a:ext cx="616680" cy="249840"/>
            <a:chOff x="6913440" y="4411800"/>
            <a:chExt cx="616680" cy="249840"/>
          </a:xfrm>
        </p:grpSpPr>
        <p:sp>
          <p:nvSpPr>
            <p:cNvPr id="341" name="Oval 407"/>
            <p:cNvSpPr/>
            <p:nvPr/>
          </p:nvSpPr>
          <p:spPr>
            <a:xfrm>
              <a:off x="6914520" y="4521600"/>
              <a:ext cx="612360" cy="1400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Rectangle 410"/>
            <p:cNvSpPr/>
            <p:nvPr/>
          </p:nvSpPr>
          <p:spPr>
            <a:xfrm>
              <a:off x="6914520" y="4507200"/>
              <a:ext cx="615600" cy="8460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Oval 411"/>
            <p:cNvSpPr/>
            <p:nvPr/>
          </p:nvSpPr>
          <p:spPr>
            <a:xfrm>
              <a:off x="6913440" y="4411800"/>
              <a:ext cx="612360" cy="163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44" name="Group 137"/>
            <p:cNvGrpSpPr/>
            <p:nvPr/>
          </p:nvGrpSpPr>
          <p:grpSpPr>
            <a:xfrm>
              <a:off x="7038360" y="4453200"/>
              <a:ext cx="344160" cy="76680"/>
              <a:chOff x="7038360" y="4453200"/>
              <a:chExt cx="344160" cy="76680"/>
            </a:xfrm>
          </p:grpSpPr>
          <p:sp>
            <p:nvSpPr>
              <p:cNvPr id="345" name="Freeform 138"/>
              <p:cNvSpPr/>
              <p:nvPr/>
            </p:nvSpPr>
            <p:spPr>
              <a:xfrm>
                <a:off x="7038360" y="4453200"/>
                <a:ext cx="344160" cy="76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Freeform 139"/>
              <p:cNvSpPr/>
              <p:nvPr/>
            </p:nvSpPr>
            <p:spPr>
              <a:xfrm>
                <a:off x="7053840" y="4453200"/>
                <a:ext cx="313200" cy="76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7" name="Line 140"/>
            <p:cNvSpPr/>
            <p:nvPr/>
          </p:nvSpPr>
          <p:spPr>
            <a:xfrm>
              <a:off x="6914520" y="4490280"/>
              <a:ext cx="360" cy="1047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Line 141"/>
            <p:cNvSpPr/>
            <p:nvPr/>
          </p:nvSpPr>
          <p:spPr>
            <a:xfrm>
              <a:off x="7526520" y="4492800"/>
              <a:ext cx="360" cy="111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9" name="Group 133"/>
          <p:cNvGrpSpPr/>
          <p:nvPr/>
        </p:nvGrpSpPr>
        <p:grpSpPr>
          <a:xfrm>
            <a:off x="5025960" y="3351240"/>
            <a:ext cx="616680" cy="249840"/>
            <a:chOff x="5025960" y="3351240"/>
            <a:chExt cx="616680" cy="249840"/>
          </a:xfrm>
        </p:grpSpPr>
        <p:sp>
          <p:nvSpPr>
            <p:cNvPr id="350" name="Oval 407"/>
            <p:cNvSpPr/>
            <p:nvPr/>
          </p:nvSpPr>
          <p:spPr>
            <a:xfrm>
              <a:off x="5027040" y="3461040"/>
              <a:ext cx="612360" cy="1400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Rectangle 410"/>
            <p:cNvSpPr/>
            <p:nvPr/>
          </p:nvSpPr>
          <p:spPr>
            <a:xfrm>
              <a:off x="5027040" y="3447000"/>
              <a:ext cx="615600" cy="84600"/>
            </a:xfrm>
            <a:prstGeom prst="rect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Oval 411"/>
            <p:cNvSpPr/>
            <p:nvPr/>
          </p:nvSpPr>
          <p:spPr>
            <a:xfrm>
              <a:off x="5025960" y="3351240"/>
              <a:ext cx="612360" cy="163440"/>
            </a:xfrm>
            <a:prstGeom prst="ellipse">
              <a:avLst/>
            </a:prstGeom>
            <a:gradFill rotWithShape="0">
              <a:gsLst>
                <a:gs pos="0">
                  <a:srgbClr val="0563c1"/>
                </a:gs>
                <a:gs pos="100000">
                  <a:srgbClr val="ffffff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53" name="Group 137"/>
            <p:cNvGrpSpPr/>
            <p:nvPr/>
          </p:nvGrpSpPr>
          <p:grpSpPr>
            <a:xfrm>
              <a:off x="5150520" y="3392640"/>
              <a:ext cx="344160" cy="76680"/>
              <a:chOff x="5150520" y="3392640"/>
              <a:chExt cx="344160" cy="76680"/>
            </a:xfrm>
          </p:grpSpPr>
          <p:sp>
            <p:nvSpPr>
              <p:cNvPr id="354" name="Freeform 138"/>
              <p:cNvSpPr/>
              <p:nvPr/>
            </p:nvSpPr>
            <p:spPr>
              <a:xfrm>
                <a:off x="5150520" y="3392640"/>
                <a:ext cx="344160" cy="76680"/>
              </a:xfrm>
              <a:custGeom>
                <a:avLst/>
                <a:gdLst/>
                <a:ahLst/>
                <a:rect l="l" t="t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Freeform 139"/>
              <p:cNvSpPr/>
              <p:nvPr/>
            </p:nvSpPr>
            <p:spPr>
              <a:xfrm>
                <a:off x="5166360" y="3392640"/>
                <a:ext cx="313200" cy="76680"/>
              </a:xfrm>
              <a:custGeom>
                <a:avLst/>
                <a:gdLst/>
                <a:ahLst/>
                <a:rect l="l" t="t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6" name="Line 140"/>
            <p:cNvSpPr/>
            <p:nvPr/>
          </p:nvSpPr>
          <p:spPr>
            <a:xfrm>
              <a:off x="5027040" y="3430080"/>
              <a:ext cx="360" cy="1044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Line 141"/>
            <p:cNvSpPr/>
            <p:nvPr/>
          </p:nvSpPr>
          <p:spPr>
            <a:xfrm>
              <a:off x="5639040" y="3432600"/>
              <a:ext cx="360" cy="111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8" name="Straight Connector 10"/>
          <p:cNvSpPr/>
          <p:nvPr/>
        </p:nvSpPr>
        <p:spPr>
          <a:xfrm>
            <a:off x="5638680" y="3431880"/>
            <a:ext cx="1131840" cy="1857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Straight Connector 297"/>
          <p:cNvSpPr/>
          <p:nvPr/>
        </p:nvSpPr>
        <p:spPr>
          <a:xfrm>
            <a:off x="6180120" y="3924000"/>
            <a:ext cx="139680" cy="11268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Straight Connector 298"/>
          <p:cNvSpPr/>
          <p:nvPr/>
        </p:nvSpPr>
        <p:spPr>
          <a:xfrm flipV="1">
            <a:off x="5949720" y="4200480"/>
            <a:ext cx="281160" cy="6192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Straight Connector 299"/>
          <p:cNvSpPr/>
          <p:nvPr/>
        </p:nvSpPr>
        <p:spPr>
          <a:xfrm flipV="1">
            <a:off x="5607000" y="3962160"/>
            <a:ext cx="223560" cy="14940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Straight Connector 300"/>
          <p:cNvSpPr/>
          <p:nvPr/>
        </p:nvSpPr>
        <p:spPr>
          <a:xfrm flipV="1">
            <a:off x="5262480" y="4367160"/>
            <a:ext cx="222120" cy="14760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Straight Connector 301"/>
          <p:cNvSpPr/>
          <p:nvPr/>
        </p:nvSpPr>
        <p:spPr>
          <a:xfrm flipV="1">
            <a:off x="6198840" y="4267080"/>
            <a:ext cx="292320" cy="34272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Straight Connector 302"/>
          <p:cNvSpPr/>
          <p:nvPr/>
        </p:nvSpPr>
        <p:spPr>
          <a:xfrm flipH="1" flipV="1">
            <a:off x="6767280" y="4248000"/>
            <a:ext cx="412920" cy="16812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Straight Connector 303"/>
          <p:cNvSpPr/>
          <p:nvPr/>
        </p:nvSpPr>
        <p:spPr>
          <a:xfrm flipV="1">
            <a:off x="6751440" y="3776400"/>
            <a:ext cx="328680" cy="2667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Straight Connector 304"/>
          <p:cNvSpPr/>
          <p:nvPr/>
        </p:nvSpPr>
        <p:spPr>
          <a:xfrm flipH="1" flipV="1">
            <a:off x="5333760" y="3601800"/>
            <a:ext cx="476280" cy="1173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Straight Connector 22"/>
          <p:cNvSpPr/>
          <p:nvPr/>
        </p:nvSpPr>
        <p:spPr>
          <a:xfrm>
            <a:off x="3886200" y="2577960"/>
            <a:ext cx="1230120" cy="7970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Straight Connector 305"/>
          <p:cNvSpPr/>
          <p:nvPr/>
        </p:nvSpPr>
        <p:spPr>
          <a:xfrm>
            <a:off x="3141360" y="2909880"/>
            <a:ext cx="1886040" cy="519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Straight Connector 306"/>
          <p:cNvSpPr/>
          <p:nvPr/>
        </p:nvSpPr>
        <p:spPr>
          <a:xfrm>
            <a:off x="2754000" y="3278160"/>
            <a:ext cx="2273400" cy="260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Straight Connector 307"/>
          <p:cNvSpPr/>
          <p:nvPr/>
        </p:nvSpPr>
        <p:spPr>
          <a:xfrm>
            <a:off x="2690640" y="4260600"/>
            <a:ext cx="1971720" cy="211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Straight Connector 308"/>
          <p:cNvSpPr/>
          <p:nvPr/>
        </p:nvSpPr>
        <p:spPr>
          <a:xfrm flipV="1">
            <a:off x="2917800" y="4573440"/>
            <a:ext cx="1744560" cy="411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Straight Connector 309"/>
          <p:cNvSpPr/>
          <p:nvPr/>
        </p:nvSpPr>
        <p:spPr>
          <a:xfrm flipV="1">
            <a:off x="3321000" y="4622760"/>
            <a:ext cx="1431720" cy="7556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Straight Connector 310"/>
          <p:cNvSpPr/>
          <p:nvPr/>
        </p:nvSpPr>
        <p:spPr>
          <a:xfrm flipV="1">
            <a:off x="4913280" y="4643280"/>
            <a:ext cx="56880" cy="1211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Straight Connector 311"/>
          <p:cNvSpPr/>
          <p:nvPr/>
        </p:nvSpPr>
        <p:spPr>
          <a:xfrm flipV="1">
            <a:off x="6140160" y="4871880"/>
            <a:ext cx="6480" cy="1135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Straight Connector 312"/>
          <p:cNvSpPr/>
          <p:nvPr/>
        </p:nvSpPr>
        <p:spPr>
          <a:xfrm flipH="1" flipV="1">
            <a:off x="6448320" y="4821120"/>
            <a:ext cx="506160" cy="1058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Straight Connector 313"/>
          <p:cNvSpPr/>
          <p:nvPr/>
        </p:nvSpPr>
        <p:spPr>
          <a:xfrm flipH="1" flipV="1">
            <a:off x="7356240" y="4647960"/>
            <a:ext cx="1722600" cy="1020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Straight Connector 314"/>
          <p:cNvSpPr/>
          <p:nvPr/>
        </p:nvSpPr>
        <p:spPr>
          <a:xfrm flipH="1" flipV="1">
            <a:off x="7526160" y="4600440"/>
            <a:ext cx="2244600" cy="6094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Straight Connector 315"/>
          <p:cNvSpPr/>
          <p:nvPr/>
        </p:nvSpPr>
        <p:spPr>
          <a:xfrm flipH="1">
            <a:off x="7526160" y="4295520"/>
            <a:ext cx="2017800" cy="196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Straight Connector 316"/>
          <p:cNvSpPr/>
          <p:nvPr/>
        </p:nvSpPr>
        <p:spPr>
          <a:xfrm flipH="1">
            <a:off x="7385040" y="3227040"/>
            <a:ext cx="1422360" cy="4543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Straight Connector 317"/>
          <p:cNvSpPr/>
          <p:nvPr/>
        </p:nvSpPr>
        <p:spPr>
          <a:xfrm flipH="1">
            <a:off x="7208640" y="2803320"/>
            <a:ext cx="898560" cy="7286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Straight Connector 318"/>
          <p:cNvSpPr/>
          <p:nvPr/>
        </p:nvSpPr>
        <p:spPr>
          <a:xfrm>
            <a:off x="6373800" y="2381040"/>
            <a:ext cx="555480" cy="1125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TextBox 39958"/>
          <p:cNvSpPr/>
          <p:nvPr/>
        </p:nvSpPr>
        <p:spPr>
          <a:xfrm>
            <a:off x="4419720" y="3584520"/>
            <a:ext cx="9914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global</a:t>
            </a:r>
            <a:br>
              <a:rPr sz="2400"/>
            </a:b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ISP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1779480" y="165240"/>
            <a:ext cx="8095680" cy="6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Internet structure: network of networks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384" name="Picture 76" descr="underline_base"/>
          <p:cNvPicPr/>
          <p:nvPr/>
        </p:nvPicPr>
        <p:blipFill>
          <a:blip r:embed="rId1"/>
          <a:stretch/>
        </p:blipFill>
        <p:spPr>
          <a:xfrm>
            <a:off x="1851120" y="674640"/>
            <a:ext cx="7768440" cy="172440"/>
          </a:xfrm>
          <a:prstGeom prst="rect">
            <a:avLst/>
          </a:prstGeom>
          <a:ln w="0">
            <a:noFill/>
          </a:ln>
        </p:spPr>
      </p:pic>
      <p:grpSp>
        <p:nvGrpSpPr>
          <p:cNvPr id="385" name="Group 5"/>
          <p:cNvGrpSpPr/>
          <p:nvPr/>
        </p:nvGrpSpPr>
        <p:grpSpPr>
          <a:xfrm>
            <a:off x="1944360" y="1782720"/>
            <a:ext cx="8464320" cy="4688640"/>
            <a:chOff x="1944360" y="1782720"/>
            <a:chExt cx="8464320" cy="4688640"/>
          </a:xfrm>
        </p:grpSpPr>
        <p:grpSp>
          <p:nvGrpSpPr>
            <p:cNvPr id="386" name="Group 2"/>
            <p:cNvGrpSpPr/>
            <p:nvPr/>
          </p:nvGrpSpPr>
          <p:grpSpPr>
            <a:xfrm>
              <a:off x="3349440" y="2241360"/>
              <a:ext cx="644760" cy="417600"/>
              <a:chOff x="3349440" y="2241360"/>
              <a:chExt cx="644760" cy="417600"/>
            </a:xfrm>
          </p:grpSpPr>
          <p:sp>
            <p:nvSpPr>
              <p:cNvPr id="387" name="Freeform 84"/>
              <p:cNvSpPr/>
              <p:nvPr/>
            </p:nvSpPr>
            <p:spPr>
              <a:xfrm>
                <a:off x="3349440" y="22413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TextBox 1"/>
              <p:cNvSpPr/>
              <p:nvPr/>
            </p:nvSpPr>
            <p:spPr>
              <a:xfrm>
                <a:off x="3417120" y="22604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389" name="Group 131"/>
            <p:cNvGrpSpPr/>
            <p:nvPr/>
          </p:nvGrpSpPr>
          <p:grpSpPr>
            <a:xfrm>
              <a:off x="2193840" y="3041280"/>
              <a:ext cx="644400" cy="417600"/>
              <a:chOff x="2193840" y="3041280"/>
              <a:chExt cx="644400" cy="417600"/>
            </a:xfrm>
          </p:grpSpPr>
          <p:sp>
            <p:nvSpPr>
              <p:cNvPr id="390" name="Freeform 84"/>
              <p:cNvSpPr/>
              <p:nvPr/>
            </p:nvSpPr>
            <p:spPr>
              <a:xfrm>
                <a:off x="2193840" y="30412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TextBox 133"/>
              <p:cNvSpPr/>
              <p:nvPr/>
            </p:nvSpPr>
            <p:spPr>
              <a:xfrm>
                <a:off x="2261160" y="30603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392" name="Group 135"/>
            <p:cNvGrpSpPr/>
            <p:nvPr/>
          </p:nvGrpSpPr>
          <p:grpSpPr>
            <a:xfrm>
              <a:off x="7858800" y="2495520"/>
              <a:ext cx="644400" cy="417600"/>
              <a:chOff x="7858800" y="2495520"/>
              <a:chExt cx="644400" cy="417600"/>
            </a:xfrm>
          </p:grpSpPr>
          <p:sp>
            <p:nvSpPr>
              <p:cNvPr id="393" name="Freeform 84"/>
              <p:cNvSpPr/>
              <p:nvPr/>
            </p:nvSpPr>
            <p:spPr>
              <a:xfrm>
                <a:off x="7858800" y="2495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TextBox 137"/>
              <p:cNvSpPr/>
              <p:nvPr/>
            </p:nvSpPr>
            <p:spPr>
              <a:xfrm>
                <a:off x="7926120" y="2514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395" name="Group 138"/>
            <p:cNvGrpSpPr/>
            <p:nvPr/>
          </p:nvGrpSpPr>
          <p:grpSpPr>
            <a:xfrm>
              <a:off x="2765160" y="5352480"/>
              <a:ext cx="644760" cy="417600"/>
              <a:chOff x="2765160" y="5352480"/>
              <a:chExt cx="644760" cy="417600"/>
            </a:xfrm>
          </p:grpSpPr>
          <p:sp>
            <p:nvSpPr>
              <p:cNvPr id="396" name="Freeform 84"/>
              <p:cNvSpPr/>
              <p:nvPr/>
            </p:nvSpPr>
            <p:spPr>
              <a:xfrm>
                <a:off x="2765160" y="53524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TextBox 140"/>
              <p:cNvSpPr/>
              <p:nvPr/>
            </p:nvSpPr>
            <p:spPr>
              <a:xfrm>
                <a:off x="2832840" y="53715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398" name="Group 141"/>
            <p:cNvGrpSpPr/>
            <p:nvPr/>
          </p:nvGrpSpPr>
          <p:grpSpPr>
            <a:xfrm>
              <a:off x="2346120" y="4730400"/>
              <a:ext cx="644760" cy="417600"/>
              <a:chOff x="2346120" y="4730400"/>
              <a:chExt cx="644760" cy="417600"/>
            </a:xfrm>
          </p:grpSpPr>
          <p:sp>
            <p:nvSpPr>
              <p:cNvPr id="399" name="Freeform 84"/>
              <p:cNvSpPr/>
              <p:nvPr/>
            </p:nvSpPr>
            <p:spPr>
              <a:xfrm>
                <a:off x="2346120" y="47304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TextBox 143"/>
              <p:cNvSpPr/>
              <p:nvPr/>
            </p:nvSpPr>
            <p:spPr>
              <a:xfrm>
                <a:off x="2413800" y="47494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401" name="Group 144"/>
            <p:cNvGrpSpPr/>
            <p:nvPr/>
          </p:nvGrpSpPr>
          <p:grpSpPr>
            <a:xfrm>
              <a:off x="2117520" y="4070160"/>
              <a:ext cx="644400" cy="417600"/>
              <a:chOff x="2117520" y="4070160"/>
              <a:chExt cx="644400" cy="417600"/>
            </a:xfrm>
          </p:grpSpPr>
          <p:sp>
            <p:nvSpPr>
              <p:cNvPr id="402" name="Freeform 84"/>
              <p:cNvSpPr/>
              <p:nvPr/>
            </p:nvSpPr>
            <p:spPr>
              <a:xfrm>
                <a:off x="2117520" y="407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TextBox 146"/>
              <p:cNvSpPr/>
              <p:nvPr/>
            </p:nvSpPr>
            <p:spPr>
              <a:xfrm>
                <a:off x="2184840" y="4088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404" name="Group 147"/>
            <p:cNvGrpSpPr/>
            <p:nvPr/>
          </p:nvGrpSpPr>
          <p:grpSpPr>
            <a:xfrm>
              <a:off x="8607960" y="2927160"/>
              <a:ext cx="644760" cy="417600"/>
              <a:chOff x="8607960" y="2927160"/>
              <a:chExt cx="644760" cy="417600"/>
            </a:xfrm>
          </p:grpSpPr>
          <p:sp>
            <p:nvSpPr>
              <p:cNvPr id="405" name="Freeform 84"/>
              <p:cNvSpPr/>
              <p:nvPr/>
            </p:nvSpPr>
            <p:spPr>
              <a:xfrm>
                <a:off x="8607960" y="2927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TextBox 149"/>
              <p:cNvSpPr/>
              <p:nvPr/>
            </p:nvSpPr>
            <p:spPr>
              <a:xfrm>
                <a:off x="8675640" y="2946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407" name="Group 150"/>
            <p:cNvGrpSpPr/>
            <p:nvPr/>
          </p:nvGrpSpPr>
          <p:grpSpPr>
            <a:xfrm>
              <a:off x="4950000" y="2000160"/>
              <a:ext cx="644400" cy="417600"/>
              <a:chOff x="4950000" y="2000160"/>
              <a:chExt cx="644400" cy="417600"/>
            </a:xfrm>
          </p:grpSpPr>
          <p:sp>
            <p:nvSpPr>
              <p:cNvPr id="408" name="Freeform 84"/>
              <p:cNvSpPr/>
              <p:nvPr/>
            </p:nvSpPr>
            <p:spPr>
              <a:xfrm>
                <a:off x="4950000" y="200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TextBox 152"/>
              <p:cNvSpPr/>
              <p:nvPr/>
            </p:nvSpPr>
            <p:spPr>
              <a:xfrm>
                <a:off x="5017320" y="2019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410" name="Group 153"/>
            <p:cNvGrpSpPr/>
            <p:nvPr/>
          </p:nvGrpSpPr>
          <p:grpSpPr>
            <a:xfrm>
              <a:off x="2574720" y="2647800"/>
              <a:ext cx="644760" cy="417600"/>
              <a:chOff x="2574720" y="2647800"/>
              <a:chExt cx="644760" cy="417600"/>
            </a:xfrm>
          </p:grpSpPr>
          <p:sp>
            <p:nvSpPr>
              <p:cNvPr id="411" name="Freeform 84"/>
              <p:cNvSpPr/>
              <p:nvPr/>
            </p:nvSpPr>
            <p:spPr>
              <a:xfrm>
                <a:off x="2574720" y="26478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TextBox 155"/>
              <p:cNvSpPr/>
              <p:nvPr/>
            </p:nvSpPr>
            <p:spPr>
              <a:xfrm>
                <a:off x="2642400" y="2666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413" name="Group 156"/>
            <p:cNvGrpSpPr/>
            <p:nvPr/>
          </p:nvGrpSpPr>
          <p:grpSpPr>
            <a:xfrm>
              <a:off x="5864400" y="1974600"/>
              <a:ext cx="644760" cy="417600"/>
              <a:chOff x="5864400" y="1974600"/>
              <a:chExt cx="644760" cy="417600"/>
            </a:xfrm>
          </p:grpSpPr>
          <p:sp>
            <p:nvSpPr>
              <p:cNvPr id="414" name="Freeform 84"/>
              <p:cNvSpPr/>
              <p:nvPr/>
            </p:nvSpPr>
            <p:spPr>
              <a:xfrm>
                <a:off x="5864400" y="197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TextBox 158"/>
              <p:cNvSpPr/>
              <p:nvPr/>
            </p:nvSpPr>
            <p:spPr>
              <a:xfrm>
                <a:off x="5932080" y="199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416" name="Group 160"/>
            <p:cNvGrpSpPr/>
            <p:nvPr/>
          </p:nvGrpSpPr>
          <p:grpSpPr>
            <a:xfrm>
              <a:off x="8925480" y="5606640"/>
              <a:ext cx="644760" cy="417600"/>
              <a:chOff x="8925480" y="5606640"/>
              <a:chExt cx="644760" cy="417600"/>
            </a:xfrm>
          </p:grpSpPr>
          <p:sp>
            <p:nvSpPr>
              <p:cNvPr id="417" name="Freeform 84"/>
              <p:cNvSpPr/>
              <p:nvPr/>
            </p:nvSpPr>
            <p:spPr>
              <a:xfrm>
                <a:off x="8925480" y="56066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TextBox 162"/>
              <p:cNvSpPr/>
              <p:nvPr/>
            </p:nvSpPr>
            <p:spPr>
              <a:xfrm>
                <a:off x="8993160" y="56257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419" name="Group 163"/>
            <p:cNvGrpSpPr/>
            <p:nvPr/>
          </p:nvGrpSpPr>
          <p:grpSpPr>
            <a:xfrm>
              <a:off x="9763920" y="4959000"/>
              <a:ext cx="644760" cy="417600"/>
              <a:chOff x="9763920" y="4959000"/>
              <a:chExt cx="644760" cy="417600"/>
            </a:xfrm>
          </p:grpSpPr>
          <p:sp>
            <p:nvSpPr>
              <p:cNvPr id="420" name="Freeform 84"/>
              <p:cNvSpPr/>
              <p:nvPr/>
            </p:nvSpPr>
            <p:spPr>
              <a:xfrm>
                <a:off x="9763920" y="49590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TextBox 165"/>
              <p:cNvSpPr/>
              <p:nvPr/>
            </p:nvSpPr>
            <p:spPr>
              <a:xfrm>
                <a:off x="9831600" y="49780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422" name="Group 166"/>
            <p:cNvGrpSpPr/>
            <p:nvPr/>
          </p:nvGrpSpPr>
          <p:grpSpPr>
            <a:xfrm>
              <a:off x="9535320" y="4044600"/>
              <a:ext cx="644400" cy="417600"/>
              <a:chOff x="9535320" y="4044600"/>
              <a:chExt cx="644400" cy="417600"/>
            </a:xfrm>
          </p:grpSpPr>
          <p:sp>
            <p:nvSpPr>
              <p:cNvPr id="423" name="Freeform 84"/>
              <p:cNvSpPr/>
              <p:nvPr/>
            </p:nvSpPr>
            <p:spPr>
              <a:xfrm>
                <a:off x="9535320" y="404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TextBox 168"/>
              <p:cNvSpPr/>
              <p:nvPr/>
            </p:nvSpPr>
            <p:spPr>
              <a:xfrm>
                <a:off x="9602640" y="406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425" name="Group 169"/>
            <p:cNvGrpSpPr/>
            <p:nvPr/>
          </p:nvGrpSpPr>
          <p:grpSpPr>
            <a:xfrm>
              <a:off x="6690240" y="5847840"/>
              <a:ext cx="644400" cy="417600"/>
              <a:chOff x="6690240" y="5847840"/>
              <a:chExt cx="644400" cy="417600"/>
            </a:xfrm>
          </p:grpSpPr>
          <p:sp>
            <p:nvSpPr>
              <p:cNvPr id="426" name="Freeform 84"/>
              <p:cNvSpPr/>
              <p:nvPr/>
            </p:nvSpPr>
            <p:spPr>
              <a:xfrm>
                <a:off x="6690240" y="58478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TextBox 171"/>
              <p:cNvSpPr/>
              <p:nvPr/>
            </p:nvSpPr>
            <p:spPr>
              <a:xfrm>
                <a:off x="6757560" y="58669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428" name="Group 172"/>
            <p:cNvGrpSpPr/>
            <p:nvPr/>
          </p:nvGrpSpPr>
          <p:grpSpPr>
            <a:xfrm>
              <a:off x="5775480" y="5987520"/>
              <a:ext cx="644760" cy="417600"/>
              <a:chOff x="5775480" y="5987520"/>
              <a:chExt cx="644760" cy="417600"/>
            </a:xfrm>
          </p:grpSpPr>
          <p:sp>
            <p:nvSpPr>
              <p:cNvPr id="429" name="Freeform 84"/>
              <p:cNvSpPr/>
              <p:nvPr/>
            </p:nvSpPr>
            <p:spPr>
              <a:xfrm>
                <a:off x="5775480" y="5987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TextBox 174"/>
              <p:cNvSpPr/>
              <p:nvPr/>
            </p:nvSpPr>
            <p:spPr>
              <a:xfrm>
                <a:off x="5843160" y="600660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431" name="Group 175"/>
            <p:cNvGrpSpPr/>
            <p:nvPr/>
          </p:nvGrpSpPr>
          <p:grpSpPr>
            <a:xfrm>
              <a:off x="4556160" y="5835240"/>
              <a:ext cx="644760" cy="417600"/>
              <a:chOff x="4556160" y="5835240"/>
              <a:chExt cx="644760" cy="417600"/>
            </a:xfrm>
          </p:grpSpPr>
          <p:sp>
            <p:nvSpPr>
              <p:cNvPr id="432" name="Freeform 84"/>
              <p:cNvSpPr/>
              <p:nvPr/>
            </p:nvSpPr>
            <p:spPr>
              <a:xfrm>
                <a:off x="4556160" y="58352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TextBox 177"/>
              <p:cNvSpPr/>
              <p:nvPr/>
            </p:nvSpPr>
            <p:spPr>
              <a:xfrm>
                <a:off x="4623840" y="58543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sp>
          <p:nvSpPr>
            <p:cNvPr id="434" name="TextBox 4"/>
            <p:cNvSpPr/>
            <p:nvPr/>
          </p:nvSpPr>
          <p:spPr>
            <a:xfrm rot="1053600">
              <a:off x="6968160" y="189936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435" name="TextBox 179"/>
            <p:cNvSpPr/>
            <p:nvPr/>
          </p:nvSpPr>
          <p:spPr>
            <a:xfrm rot="2829000">
              <a:off x="9255960" y="337320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436" name="TextBox 180"/>
            <p:cNvSpPr/>
            <p:nvPr/>
          </p:nvSpPr>
          <p:spPr>
            <a:xfrm rot="9846000">
              <a:off x="7924680" y="589140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437" name="TextBox 181"/>
            <p:cNvSpPr/>
            <p:nvPr/>
          </p:nvSpPr>
          <p:spPr>
            <a:xfrm rot="11651400">
              <a:off x="3555000" y="579564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438" name="TextBox 182"/>
            <p:cNvSpPr/>
            <p:nvPr/>
          </p:nvSpPr>
          <p:spPr>
            <a:xfrm rot="16607400">
              <a:off x="1964520" y="3485880"/>
              <a:ext cx="5353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439" name="TextBox 183"/>
            <p:cNvSpPr/>
            <p:nvPr/>
          </p:nvSpPr>
          <p:spPr>
            <a:xfrm rot="20583000">
              <a:off x="4152600" y="184932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</p:grpSp>
      <p:sp>
        <p:nvSpPr>
          <p:cNvPr id="440" name="Rectangle 3"/>
          <p:cNvSpPr/>
          <p:nvPr/>
        </p:nvSpPr>
        <p:spPr>
          <a:xfrm>
            <a:off x="1996920" y="1073160"/>
            <a:ext cx="820332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5000"/>
              </a:lnSpc>
              <a:spcBef>
                <a:spcPts val="479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But if one global ISP is viable business, there will be competitors ….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441" name="Group 8"/>
          <p:cNvGrpSpPr/>
          <p:nvPr/>
        </p:nvGrpSpPr>
        <p:grpSpPr>
          <a:xfrm>
            <a:off x="6070680" y="3746520"/>
            <a:ext cx="3225240" cy="1116720"/>
            <a:chOff x="6070680" y="3746520"/>
            <a:chExt cx="3225240" cy="1116720"/>
          </a:xfrm>
        </p:grpSpPr>
        <p:sp>
          <p:nvSpPr>
            <p:cNvPr id="442" name="Oval 3"/>
            <p:cNvSpPr/>
            <p:nvPr/>
          </p:nvSpPr>
          <p:spPr>
            <a:xfrm>
              <a:off x="6070680" y="3746520"/>
              <a:ext cx="3225240" cy="1116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43" name="Group 133"/>
            <p:cNvGrpSpPr/>
            <p:nvPr/>
          </p:nvGrpSpPr>
          <p:grpSpPr>
            <a:xfrm>
              <a:off x="6753960" y="3841200"/>
              <a:ext cx="536040" cy="149760"/>
              <a:chOff x="6753960" y="3841200"/>
              <a:chExt cx="536040" cy="149760"/>
            </a:xfrm>
          </p:grpSpPr>
          <p:sp>
            <p:nvSpPr>
              <p:cNvPr id="444" name="Oval 407"/>
              <p:cNvSpPr/>
              <p:nvPr/>
            </p:nvSpPr>
            <p:spPr>
              <a:xfrm>
                <a:off x="6754680" y="390708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Rectangle 410"/>
              <p:cNvSpPr/>
              <p:nvPr/>
            </p:nvSpPr>
            <p:spPr>
              <a:xfrm>
                <a:off x="6754680" y="389844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Oval 411"/>
              <p:cNvSpPr/>
              <p:nvPr/>
            </p:nvSpPr>
            <p:spPr>
              <a:xfrm>
                <a:off x="6753960" y="384120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47" name="Group 137"/>
              <p:cNvGrpSpPr/>
              <p:nvPr/>
            </p:nvGrpSpPr>
            <p:grpSpPr>
              <a:xfrm>
                <a:off x="6862320" y="3866040"/>
                <a:ext cx="299160" cy="45720"/>
                <a:chOff x="6862320" y="3866040"/>
                <a:chExt cx="299160" cy="45720"/>
              </a:xfrm>
            </p:grpSpPr>
            <p:sp>
              <p:nvSpPr>
                <p:cNvPr id="448" name="Freeform 138"/>
                <p:cNvSpPr/>
                <p:nvPr/>
              </p:nvSpPr>
              <p:spPr>
                <a:xfrm>
                  <a:off x="6862320" y="386604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9" name="Freeform 139"/>
                <p:cNvSpPr/>
                <p:nvPr/>
              </p:nvSpPr>
              <p:spPr>
                <a:xfrm>
                  <a:off x="6875640" y="386604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50" name="Line 140"/>
              <p:cNvSpPr/>
              <p:nvPr/>
            </p:nvSpPr>
            <p:spPr>
              <a:xfrm>
                <a:off x="6754680" y="3889080"/>
                <a:ext cx="360" cy="637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Line 141"/>
              <p:cNvSpPr/>
              <p:nvPr/>
            </p:nvSpPr>
            <p:spPr>
              <a:xfrm>
                <a:off x="7287840" y="3890520"/>
                <a:ext cx="360" cy="637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2" name="Straight Connector 10"/>
            <p:cNvSpPr/>
            <p:nvPr/>
          </p:nvSpPr>
          <p:spPr>
            <a:xfrm>
              <a:off x="7286760" y="3889800"/>
              <a:ext cx="983160" cy="1112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Straight Connector 297"/>
            <p:cNvSpPr/>
            <p:nvPr/>
          </p:nvSpPr>
          <p:spPr>
            <a:xfrm>
              <a:off x="7757280" y="4185000"/>
              <a:ext cx="121680" cy="680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Straight Connector 298"/>
            <p:cNvSpPr/>
            <p:nvPr/>
          </p:nvSpPr>
          <p:spPr>
            <a:xfrm flipV="1">
              <a:off x="7556760" y="4351320"/>
              <a:ext cx="245160" cy="370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Straight Connector 299"/>
            <p:cNvSpPr/>
            <p:nvPr/>
          </p:nvSpPr>
          <p:spPr>
            <a:xfrm flipV="1">
              <a:off x="7259400" y="4208400"/>
              <a:ext cx="194400" cy="89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Straight Connector 300"/>
            <p:cNvSpPr/>
            <p:nvPr/>
          </p:nvSpPr>
          <p:spPr>
            <a:xfrm flipV="1">
              <a:off x="6958800" y="4451040"/>
              <a:ext cx="194040" cy="89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Straight Connector 301"/>
            <p:cNvSpPr/>
            <p:nvPr/>
          </p:nvSpPr>
          <p:spPr>
            <a:xfrm flipV="1">
              <a:off x="7773120" y="4391280"/>
              <a:ext cx="254880" cy="205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Straight Connector 302"/>
            <p:cNvSpPr/>
            <p:nvPr/>
          </p:nvSpPr>
          <p:spPr>
            <a:xfrm flipH="1" flipV="1">
              <a:off x="8268480" y="4379760"/>
              <a:ext cx="357840" cy="1011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Straight Connector 303"/>
            <p:cNvSpPr/>
            <p:nvPr/>
          </p:nvSpPr>
          <p:spPr>
            <a:xfrm flipV="1">
              <a:off x="8254080" y="4097160"/>
              <a:ext cx="285840" cy="1594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Straight Connector 304"/>
            <p:cNvSpPr/>
            <p:nvPr/>
          </p:nvSpPr>
          <p:spPr>
            <a:xfrm flipH="1" flipV="1">
              <a:off x="7021080" y="3991680"/>
              <a:ext cx="414360" cy="70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TextBox 39958"/>
            <p:cNvSpPr/>
            <p:nvPr/>
          </p:nvSpPr>
          <p:spPr>
            <a:xfrm>
              <a:off x="6186240" y="4093920"/>
              <a:ext cx="8193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 B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462" name="Group 133"/>
            <p:cNvGrpSpPr/>
            <p:nvPr/>
          </p:nvGrpSpPr>
          <p:grpSpPr>
            <a:xfrm>
              <a:off x="7790760" y="4240080"/>
              <a:ext cx="536400" cy="150120"/>
              <a:chOff x="7790760" y="4240080"/>
              <a:chExt cx="536400" cy="150120"/>
            </a:xfrm>
          </p:grpSpPr>
          <p:sp>
            <p:nvSpPr>
              <p:cNvPr id="463" name="Oval 407"/>
              <p:cNvSpPr/>
              <p:nvPr/>
            </p:nvSpPr>
            <p:spPr>
              <a:xfrm>
                <a:off x="7791840" y="430632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Rectangle 410"/>
              <p:cNvSpPr/>
              <p:nvPr/>
            </p:nvSpPr>
            <p:spPr>
              <a:xfrm>
                <a:off x="7791840" y="429768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Oval 411"/>
              <p:cNvSpPr/>
              <p:nvPr/>
            </p:nvSpPr>
            <p:spPr>
              <a:xfrm>
                <a:off x="7790760" y="424008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66" name="Group 137"/>
              <p:cNvGrpSpPr/>
              <p:nvPr/>
            </p:nvGrpSpPr>
            <p:grpSpPr>
              <a:xfrm>
                <a:off x="7899120" y="4264920"/>
                <a:ext cx="299160" cy="45720"/>
                <a:chOff x="7899120" y="4264920"/>
                <a:chExt cx="299160" cy="45720"/>
              </a:xfrm>
            </p:grpSpPr>
            <p:sp>
              <p:nvSpPr>
                <p:cNvPr id="467" name="Freeform 138"/>
                <p:cNvSpPr/>
                <p:nvPr/>
              </p:nvSpPr>
              <p:spPr>
                <a:xfrm>
                  <a:off x="7899120" y="426492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8" name="Freeform 139"/>
                <p:cNvSpPr/>
                <p:nvPr/>
              </p:nvSpPr>
              <p:spPr>
                <a:xfrm>
                  <a:off x="7912800" y="426492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69" name="Line 140"/>
              <p:cNvSpPr/>
              <p:nvPr/>
            </p:nvSpPr>
            <p:spPr>
              <a:xfrm>
                <a:off x="7792560" y="428724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Line 141"/>
              <p:cNvSpPr/>
              <p:nvPr/>
            </p:nvSpPr>
            <p:spPr>
              <a:xfrm>
                <a:off x="8324640" y="428904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1" name="Group 133"/>
            <p:cNvGrpSpPr/>
            <p:nvPr/>
          </p:nvGrpSpPr>
          <p:grpSpPr>
            <a:xfrm>
              <a:off x="7002000" y="4301280"/>
              <a:ext cx="536400" cy="149760"/>
              <a:chOff x="7002000" y="4301280"/>
              <a:chExt cx="536400" cy="149760"/>
            </a:xfrm>
          </p:grpSpPr>
          <p:sp>
            <p:nvSpPr>
              <p:cNvPr id="472" name="Oval 407"/>
              <p:cNvSpPr/>
              <p:nvPr/>
            </p:nvSpPr>
            <p:spPr>
              <a:xfrm>
                <a:off x="7003080" y="436716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Rectangle 410"/>
              <p:cNvSpPr/>
              <p:nvPr/>
            </p:nvSpPr>
            <p:spPr>
              <a:xfrm>
                <a:off x="7003080" y="435888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Oval 411"/>
              <p:cNvSpPr/>
              <p:nvPr/>
            </p:nvSpPr>
            <p:spPr>
              <a:xfrm>
                <a:off x="7002000" y="430128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75" name="Group 137"/>
              <p:cNvGrpSpPr/>
              <p:nvPr/>
            </p:nvGrpSpPr>
            <p:grpSpPr>
              <a:xfrm>
                <a:off x="7110360" y="4326120"/>
                <a:ext cx="299160" cy="45720"/>
                <a:chOff x="7110360" y="4326120"/>
                <a:chExt cx="299160" cy="45720"/>
              </a:xfrm>
            </p:grpSpPr>
            <p:sp>
              <p:nvSpPr>
                <p:cNvPr id="476" name="Freeform 138"/>
                <p:cNvSpPr/>
                <p:nvPr/>
              </p:nvSpPr>
              <p:spPr>
                <a:xfrm>
                  <a:off x="7110360" y="432612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7" name="Freeform 139"/>
                <p:cNvSpPr/>
                <p:nvPr/>
              </p:nvSpPr>
              <p:spPr>
                <a:xfrm>
                  <a:off x="7123680" y="432612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78" name="Line 140"/>
              <p:cNvSpPr/>
              <p:nvPr/>
            </p:nvSpPr>
            <p:spPr>
              <a:xfrm>
                <a:off x="7003800" y="434448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Line 141"/>
              <p:cNvSpPr/>
              <p:nvPr/>
            </p:nvSpPr>
            <p:spPr>
              <a:xfrm>
                <a:off x="7535880" y="4346280"/>
                <a:ext cx="360" cy="666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0" name="Group 133"/>
            <p:cNvGrpSpPr/>
            <p:nvPr/>
          </p:nvGrpSpPr>
          <p:grpSpPr>
            <a:xfrm>
              <a:off x="7292520" y="4059000"/>
              <a:ext cx="536400" cy="149760"/>
              <a:chOff x="7292520" y="4059000"/>
              <a:chExt cx="536400" cy="149760"/>
            </a:xfrm>
          </p:grpSpPr>
          <p:sp>
            <p:nvSpPr>
              <p:cNvPr id="481" name="Oval 407"/>
              <p:cNvSpPr/>
              <p:nvPr/>
            </p:nvSpPr>
            <p:spPr>
              <a:xfrm>
                <a:off x="7293600" y="412488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Rectangle 410"/>
              <p:cNvSpPr/>
              <p:nvPr/>
            </p:nvSpPr>
            <p:spPr>
              <a:xfrm>
                <a:off x="7293600" y="411624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Oval 411"/>
              <p:cNvSpPr/>
              <p:nvPr/>
            </p:nvSpPr>
            <p:spPr>
              <a:xfrm>
                <a:off x="7292520" y="405900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84" name="Group 137"/>
              <p:cNvGrpSpPr/>
              <p:nvPr/>
            </p:nvGrpSpPr>
            <p:grpSpPr>
              <a:xfrm>
                <a:off x="7400880" y="4083840"/>
                <a:ext cx="299160" cy="45720"/>
                <a:chOff x="7400880" y="4083840"/>
                <a:chExt cx="299160" cy="45720"/>
              </a:xfrm>
            </p:grpSpPr>
            <p:sp>
              <p:nvSpPr>
                <p:cNvPr id="485" name="Freeform 138"/>
                <p:cNvSpPr/>
                <p:nvPr/>
              </p:nvSpPr>
              <p:spPr>
                <a:xfrm>
                  <a:off x="7400880" y="408384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6" name="Freeform 139"/>
                <p:cNvSpPr/>
                <p:nvPr/>
              </p:nvSpPr>
              <p:spPr>
                <a:xfrm>
                  <a:off x="7414560" y="408384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87" name="Line 140"/>
              <p:cNvSpPr/>
              <p:nvPr/>
            </p:nvSpPr>
            <p:spPr>
              <a:xfrm>
                <a:off x="7294320" y="410688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Line 141"/>
              <p:cNvSpPr/>
              <p:nvPr/>
            </p:nvSpPr>
            <p:spPr>
              <a:xfrm>
                <a:off x="7826400" y="410832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9" name="Group 133"/>
            <p:cNvGrpSpPr/>
            <p:nvPr/>
          </p:nvGrpSpPr>
          <p:grpSpPr>
            <a:xfrm>
              <a:off x="8244360" y="3946320"/>
              <a:ext cx="536400" cy="149760"/>
              <a:chOff x="8244360" y="3946320"/>
              <a:chExt cx="536400" cy="149760"/>
            </a:xfrm>
          </p:grpSpPr>
          <p:sp>
            <p:nvSpPr>
              <p:cNvPr id="490" name="Oval 407"/>
              <p:cNvSpPr/>
              <p:nvPr/>
            </p:nvSpPr>
            <p:spPr>
              <a:xfrm>
                <a:off x="8245440" y="401220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Rectangle 410"/>
              <p:cNvSpPr/>
              <p:nvPr/>
            </p:nvSpPr>
            <p:spPr>
              <a:xfrm>
                <a:off x="8245440" y="400392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Oval 411"/>
              <p:cNvSpPr/>
              <p:nvPr/>
            </p:nvSpPr>
            <p:spPr>
              <a:xfrm>
                <a:off x="8244360" y="394632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93" name="Group 137"/>
              <p:cNvGrpSpPr/>
              <p:nvPr/>
            </p:nvGrpSpPr>
            <p:grpSpPr>
              <a:xfrm>
                <a:off x="8352720" y="3971160"/>
                <a:ext cx="299160" cy="45720"/>
                <a:chOff x="8352720" y="3971160"/>
                <a:chExt cx="299160" cy="45720"/>
              </a:xfrm>
            </p:grpSpPr>
            <p:sp>
              <p:nvSpPr>
                <p:cNvPr id="494" name="Freeform 138"/>
                <p:cNvSpPr/>
                <p:nvPr/>
              </p:nvSpPr>
              <p:spPr>
                <a:xfrm>
                  <a:off x="8352720" y="397116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5" name="Freeform 139"/>
                <p:cNvSpPr/>
                <p:nvPr/>
              </p:nvSpPr>
              <p:spPr>
                <a:xfrm>
                  <a:off x="8366400" y="397116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96" name="Line 140"/>
              <p:cNvSpPr/>
              <p:nvPr/>
            </p:nvSpPr>
            <p:spPr>
              <a:xfrm>
                <a:off x="8245080" y="399420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Line 141"/>
              <p:cNvSpPr/>
              <p:nvPr/>
            </p:nvSpPr>
            <p:spPr>
              <a:xfrm>
                <a:off x="8778240" y="399600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8" name="Group 133"/>
            <p:cNvGrpSpPr/>
            <p:nvPr/>
          </p:nvGrpSpPr>
          <p:grpSpPr>
            <a:xfrm>
              <a:off x="8473680" y="4429440"/>
              <a:ext cx="536040" cy="149760"/>
              <a:chOff x="8473680" y="4429440"/>
              <a:chExt cx="536040" cy="149760"/>
            </a:xfrm>
          </p:grpSpPr>
          <p:sp>
            <p:nvSpPr>
              <p:cNvPr id="499" name="Oval 407"/>
              <p:cNvSpPr/>
              <p:nvPr/>
            </p:nvSpPr>
            <p:spPr>
              <a:xfrm>
                <a:off x="8474400" y="449532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Rectangle 410"/>
              <p:cNvSpPr/>
              <p:nvPr/>
            </p:nvSpPr>
            <p:spPr>
              <a:xfrm>
                <a:off x="8474400" y="448704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Oval 411"/>
              <p:cNvSpPr/>
              <p:nvPr/>
            </p:nvSpPr>
            <p:spPr>
              <a:xfrm>
                <a:off x="8473680" y="442944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02" name="Group 137"/>
              <p:cNvGrpSpPr/>
              <p:nvPr/>
            </p:nvGrpSpPr>
            <p:grpSpPr>
              <a:xfrm>
                <a:off x="8582040" y="4454280"/>
                <a:ext cx="299160" cy="45720"/>
                <a:chOff x="8582040" y="4454280"/>
                <a:chExt cx="299160" cy="45720"/>
              </a:xfrm>
            </p:grpSpPr>
            <p:sp>
              <p:nvSpPr>
                <p:cNvPr id="503" name="Freeform 138"/>
                <p:cNvSpPr/>
                <p:nvPr/>
              </p:nvSpPr>
              <p:spPr>
                <a:xfrm>
                  <a:off x="8582040" y="445428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4" name="Freeform 139"/>
                <p:cNvSpPr/>
                <p:nvPr/>
              </p:nvSpPr>
              <p:spPr>
                <a:xfrm>
                  <a:off x="8595360" y="445428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05" name="Line 140"/>
              <p:cNvSpPr/>
              <p:nvPr/>
            </p:nvSpPr>
            <p:spPr>
              <a:xfrm>
                <a:off x="8475480" y="447660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Line 141"/>
              <p:cNvSpPr/>
              <p:nvPr/>
            </p:nvSpPr>
            <p:spPr>
              <a:xfrm>
                <a:off x="9007560" y="447804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7" name="Group 133"/>
            <p:cNvGrpSpPr/>
            <p:nvPr/>
          </p:nvGrpSpPr>
          <p:grpSpPr>
            <a:xfrm>
              <a:off x="7564320" y="4584240"/>
              <a:ext cx="536400" cy="149760"/>
              <a:chOff x="7564320" y="4584240"/>
              <a:chExt cx="536400" cy="149760"/>
            </a:xfrm>
          </p:grpSpPr>
          <p:sp>
            <p:nvSpPr>
              <p:cNvPr id="508" name="Oval 407"/>
              <p:cNvSpPr/>
              <p:nvPr/>
            </p:nvSpPr>
            <p:spPr>
              <a:xfrm>
                <a:off x="7565400" y="465012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Rectangle 410"/>
              <p:cNvSpPr/>
              <p:nvPr/>
            </p:nvSpPr>
            <p:spPr>
              <a:xfrm>
                <a:off x="7565400" y="464148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Oval 411"/>
              <p:cNvSpPr/>
              <p:nvPr/>
            </p:nvSpPr>
            <p:spPr>
              <a:xfrm>
                <a:off x="7564320" y="458424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11" name="Group 137"/>
              <p:cNvGrpSpPr/>
              <p:nvPr/>
            </p:nvGrpSpPr>
            <p:grpSpPr>
              <a:xfrm>
                <a:off x="7672680" y="4609080"/>
                <a:ext cx="299160" cy="45720"/>
                <a:chOff x="7672680" y="4609080"/>
                <a:chExt cx="299160" cy="45720"/>
              </a:xfrm>
            </p:grpSpPr>
            <p:sp>
              <p:nvSpPr>
                <p:cNvPr id="512" name="Freeform 138"/>
                <p:cNvSpPr/>
                <p:nvPr/>
              </p:nvSpPr>
              <p:spPr>
                <a:xfrm>
                  <a:off x="7672680" y="460908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3" name="Freeform 139"/>
                <p:cNvSpPr/>
                <p:nvPr/>
              </p:nvSpPr>
              <p:spPr>
                <a:xfrm>
                  <a:off x="7686360" y="460908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14" name="Line 140"/>
              <p:cNvSpPr/>
              <p:nvPr/>
            </p:nvSpPr>
            <p:spPr>
              <a:xfrm>
                <a:off x="7566120" y="463212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5" name="Line 141"/>
              <p:cNvSpPr/>
              <p:nvPr/>
            </p:nvSpPr>
            <p:spPr>
              <a:xfrm>
                <a:off x="8097480" y="463356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6" name="Group 133"/>
            <p:cNvGrpSpPr/>
            <p:nvPr/>
          </p:nvGrpSpPr>
          <p:grpSpPr>
            <a:xfrm>
              <a:off x="6664680" y="4540320"/>
              <a:ext cx="536400" cy="149760"/>
              <a:chOff x="6664680" y="4540320"/>
              <a:chExt cx="536400" cy="149760"/>
            </a:xfrm>
          </p:grpSpPr>
          <p:sp>
            <p:nvSpPr>
              <p:cNvPr id="517" name="Oval 407"/>
              <p:cNvSpPr/>
              <p:nvPr/>
            </p:nvSpPr>
            <p:spPr>
              <a:xfrm>
                <a:off x="6665760" y="460620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8" name="Rectangle 410"/>
              <p:cNvSpPr/>
              <p:nvPr/>
            </p:nvSpPr>
            <p:spPr>
              <a:xfrm>
                <a:off x="6665760" y="459792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9" name="Oval 411"/>
              <p:cNvSpPr/>
              <p:nvPr/>
            </p:nvSpPr>
            <p:spPr>
              <a:xfrm>
                <a:off x="6664680" y="454032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20" name="Group 137"/>
              <p:cNvGrpSpPr/>
              <p:nvPr/>
            </p:nvGrpSpPr>
            <p:grpSpPr>
              <a:xfrm>
                <a:off x="6773040" y="4565160"/>
                <a:ext cx="299160" cy="45720"/>
                <a:chOff x="6773040" y="4565160"/>
                <a:chExt cx="299160" cy="45720"/>
              </a:xfrm>
            </p:grpSpPr>
            <p:sp>
              <p:nvSpPr>
                <p:cNvPr id="521" name="Freeform 138"/>
                <p:cNvSpPr/>
                <p:nvPr/>
              </p:nvSpPr>
              <p:spPr>
                <a:xfrm>
                  <a:off x="6773040" y="456516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2" name="Freeform 139"/>
                <p:cNvSpPr/>
                <p:nvPr/>
              </p:nvSpPr>
              <p:spPr>
                <a:xfrm>
                  <a:off x="6786720" y="456516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23" name="Line 140"/>
              <p:cNvSpPr/>
              <p:nvPr/>
            </p:nvSpPr>
            <p:spPr>
              <a:xfrm>
                <a:off x="6665400" y="458748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Line 141"/>
              <p:cNvSpPr/>
              <p:nvPr/>
            </p:nvSpPr>
            <p:spPr>
              <a:xfrm>
                <a:off x="7200720" y="458892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525" name="Group 331"/>
          <p:cNvGrpSpPr/>
          <p:nvPr/>
        </p:nvGrpSpPr>
        <p:grpSpPr>
          <a:xfrm>
            <a:off x="3327480" y="2755800"/>
            <a:ext cx="3466440" cy="1193040"/>
            <a:chOff x="3327480" y="2755800"/>
            <a:chExt cx="3466440" cy="1193040"/>
          </a:xfrm>
        </p:grpSpPr>
        <p:sp>
          <p:nvSpPr>
            <p:cNvPr id="526" name="Oval 332"/>
            <p:cNvSpPr/>
            <p:nvPr/>
          </p:nvSpPr>
          <p:spPr>
            <a:xfrm>
              <a:off x="3327480" y="2755800"/>
              <a:ext cx="3466440" cy="11930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7" name="Group 133"/>
            <p:cNvGrpSpPr/>
            <p:nvPr/>
          </p:nvGrpSpPr>
          <p:grpSpPr>
            <a:xfrm>
              <a:off x="4061880" y="2856960"/>
              <a:ext cx="576360" cy="160200"/>
              <a:chOff x="4061880" y="2856960"/>
              <a:chExt cx="576360" cy="160200"/>
            </a:xfrm>
          </p:grpSpPr>
          <p:sp>
            <p:nvSpPr>
              <p:cNvPr id="528" name="Oval 407"/>
              <p:cNvSpPr/>
              <p:nvPr/>
            </p:nvSpPr>
            <p:spPr>
              <a:xfrm>
                <a:off x="4062960" y="29275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9" name="Rectangle 410"/>
              <p:cNvSpPr/>
              <p:nvPr/>
            </p:nvSpPr>
            <p:spPr>
              <a:xfrm>
                <a:off x="4062960" y="29181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0" name="Oval 411"/>
              <p:cNvSpPr/>
              <p:nvPr/>
            </p:nvSpPr>
            <p:spPr>
              <a:xfrm>
                <a:off x="4061880" y="285696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31" name="Group 137"/>
              <p:cNvGrpSpPr/>
              <p:nvPr/>
            </p:nvGrpSpPr>
            <p:grpSpPr>
              <a:xfrm>
                <a:off x="4178160" y="2883600"/>
                <a:ext cx="321480" cy="48960"/>
                <a:chOff x="4178160" y="2883600"/>
                <a:chExt cx="321480" cy="48960"/>
              </a:xfrm>
            </p:grpSpPr>
            <p:sp>
              <p:nvSpPr>
                <p:cNvPr id="532" name="Freeform 138"/>
                <p:cNvSpPr/>
                <p:nvPr/>
              </p:nvSpPr>
              <p:spPr>
                <a:xfrm>
                  <a:off x="4178160" y="28836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3" name="Freeform 139"/>
                <p:cNvSpPr/>
                <p:nvPr/>
              </p:nvSpPr>
              <p:spPr>
                <a:xfrm>
                  <a:off x="4192920" y="28836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34" name="Line 140"/>
              <p:cNvSpPr/>
              <p:nvPr/>
            </p:nvSpPr>
            <p:spPr>
              <a:xfrm>
                <a:off x="4063680" y="29080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Line 141"/>
              <p:cNvSpPr/>
              <p:nvPr/>
            </p:nvSpPr>
            <p:spPr>
              <a:xfrm>
                <a:off x="4633560" y="290988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6" name="Straight Connector 334"/>
            <p:cNvSpPr/>
            <p:nvPr/>
          </p:nvSpPr>
          <p:spPr>
            <a:xfrm>
              <a:off x="4634640" y="2909160"/>
              <a:ext cx="1056600" cy="118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Straight Connector 335"/>
            <p:cNvSpPr/>
            <p:nvPr/>
          </p:nvSpPr>
          <p:spPr>
            <a:xfrm>
              <a:off x="5140440" y="3224520"/>
              <a:ext cx="130680" cy="723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8" name="Straight Connector 336"/>
            <p:cNvSpPr/>
            <p:nvPr/>
          </p:nvSpPr>
          <p:spPr>
            <a:xfrm flipV="1">
              <a:off x="4924440" y="3401640"/>
              <a:ext cx="263880" cy="399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Straight Connector 337"/>
            <p:cNvSpPr/>
            <p:nvPr/>
          </p:nvSpPr>
          <p:spPr>
            <a:xfrm flipV="1">
              <a:off x="4605120" y="3249000"/>
              <a:ext cx="208800" cy="954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Straight Connector 338"/>
            <p:cNvSpPr/>
            <p:nvPr/>
          </p:nvSpPr>
          <p:spPr>
            <a:xfrm flipV="1">
              <a:off x="4281840" y="3508560"/>
              <a:ext cx="208800" cy="950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Straight Connector 339"/>
            <p:cNvSpPr/>
            <p:nvPr/>
          </p:nvSpPr>
          <p:spPr>
            <a:xfrm flipV="1">
              <a:off x="5157360" y="3444480"/>
              <a:ext cx="273960" cy="2203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Straight Connector 340"/>
            <p:cNvSpPr/>
            <p:nvPr/>
          </p:nvSpPr>
          <p:spPr>
            <a:xfrm flipH="1" flipV="1">
              <a:off x="5689800" y="3432240"/>
              <a:ext cx="384480" cy="1083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Straight Connector 341"/>
            <p:cNvSpPr/>
            <p:nvPr/>
          </p:nvSpPr>
          <p:spPr>
            <a:xfrm flipV="1">
              <a:off x="5674320" y="3130560"/>
              <a:ext cx="307080" cy="170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Straight Connector 342"/>
            <p:cNvSpPr/>
            <p:nvPr/>
          </p:nvSpPr>
          <p:spPr>
            <a:xfrm flipH="1" flipV="1">
              <a:off x="4349160" y="3017520"/>
              <a:ext cx="445320" cy="759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TextBox 343"/>
            <p:cNvSpPr/>
            <p:nvPr/>
          </p:nvSpPr>
          <p:spPr>
            <a:xfrm>
              <a:off x="3450960" y="3127320"/>
              <a:ext cx="8100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 A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546" name="Group 133"/>
            <p:cNvGrpSpPr/>
            <p:nvPr/>
          </p:nvGrpSpPr>
          <p:grpSpPr>
            <a:xfrm>
              <a:off x="5176080" y="3283200"/>
              <a:ext cx="576360" cy="160200"/>
              <a:chOff x="5176080" y="3283200"/>
              <a:chExt cx="576360" cy="160200"/>
            </a:xfrm>
          </p:grpSpPr>
          <p:sp>
            <p:nvSpPr>
              <p:cNvPr id="547" name="Oval 407"/>
              <p:cNvSpPr/>
              <p:nvPr/>
            </p:nvSpPr>
            <p:spPr>
              <a:xfrm>
                <a:off x="5177160" y="335376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Rectangle 410"/>
              <p:cNvSpPr/>
              <p:nvPr/>
            </p:nvSpPr>
            <p:spPr>
              <a:xfrm>
                <a:off x="5177160" y="33447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Oval 411"/>
              <p:cNvSpPr/>
              <p:nvPr/>
            </p:nvSpPr>
            <p:spPr>
              <a:xfrm>
                <a:off x="5176080" y="328320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50" name="Group 137"/>
              <p:cNvGrpSpPr/>
              <p:nvPr/>
            </p:nvGrpSpPr>
            <p:grpSpPr>
              <a:xfrm>
                <a:off x="5292720" y="3309840"/>
                <a:ext cx="321480" cy="48960"/>
                <a:chOff x="5292720" y="3309840"/>
                <a:chExt cx="321480" cy="48960"/>
              </a:xfrm>
            </p:grpSpPr>
            <p:sp>
              <p:nvSpPr>
                <p:cNvPr id="551" name="Freeform 138"/>
                <p:cNvSpPr/>
                <p:nvPr/>
              </p:nvSpPr>
              <p:spPr>
                <a:xfrm>
                  <a:off x="5292720" y="330984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2" name="Freeform 139"/>
                <p:cNvSpPr/>
                <p:nvPr/>
              </p:nvSpPr>
              <p:spPr>
                <a:xfrm>
                  <a:off x="5307120" y="330984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53" name="Line 140"/>
              <p:cNvSpPr/>
              <p:nvPr/>
            </p:nvSpPr>
            <p:spPr>
              <a:xfrm>
                <a:off x="5178240" y="333360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Line 141"/>
              <p:cNvSpPr/>
              <p:nvPr/>
            </p:nvSpPr>
            <p:spPr>
              <a:xfrm>
                <a:off x="5748120" y="333540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5" name="Group 133"/>
            <p:cNvGrpSpPr/>
            <p:nvPr/>
          </p:nvGrpSpPr>
          <p:grpSpPr>
            <a:xfrm>
              <a:off x="4328280" y="3348720"/>
              <a:ext cx="576360" cy="159840"/>
              <a:chOff x="4328280" y="3348720"/>
              <a:chExt cx="576360" cy="159840"/>
            </a:xfrm>
          </p:grpSpPr>
          <p:sp>
            <p:nvSpPr>
              <p:cNvPr id="556" name="Oval 407"/>
              <p:cNvSpPr/>
              <p:nvPr/>
            </p:nvSpPr>
            <p:spPr>
              <a:xfrm>
                <a:off x="4329360" y="34189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Rectangle 410"/>
              <p:cNvSpPr/>
              <p:nvPr/>
            </p:nvSpPr>
            <p:spPr>
              <a:xfrm>
                <a:off x="4329360" y="340992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Oval 411"/>
              <p:cNvSpPr/>
              <p:nvPr/>
            </p:nvSpPr>
            <p:spPr>
              <a:xfrm>
                <a:off x="4328280" y="334872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59" name="Group 137"/>
              <p:cNvGrpSpPr/>
              <p:nvPr/>
            </p:nvGrpSpPr>
            <p:grpSpPr>
              <a:xfrm>
                <a:off x="4444920" y="3375000"/>
                <a:ext cx="321480" cy="48960"/>
                <a:chOff x="4444920" y="3375000"/>
                <a:chExt cx="321480" cy="48960"/>
              </a:xfrm>
            </p:grpSpPr>
            <p:sp>
              <p:nvSpPr>
                <p:cNvPr id="560" name="Freeform 138"/>
                <p:cNvSpPr/>
                <p:nvPr/>
              </p:nvSpPr>
              <p:spPr>
                <a:xfrm>
                  <a:off x="4444920" y="33750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1" name="Freeform 139"/>
                <p:cNvSpPr/>
                <p:nvPr/>
              </p:nvSpPr>
              <p:spPr>
                <a:xfrm>
                  <a:off x="4459320" y="33750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62" name="Line 140"/>
              <p:cNvSpPr/>
              <p:nvPr/>
            </p:nvSpPr>
            <p:spPr>
              <a:xfrm>
                <a:off x="4330440" y="339912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Line 141"/>
              <p:cNvSpPr/>
              <p:nvPr/>
            </p:nvSpPr>
            <p:spPr>
              <a:xfrm>
                <a:off x="4900320" y="340056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4" name="Group 133"/>
            <p:cNvGrpSpPr/>
            <p:nvPr/>
          </p:nvGrpSpPr>
          <p:grpSpPr>
            <a:xfrm>
              <a:off x="4640760" y="3089520"/>
              <a:ext cx="576360" cy="160200"/>
              <a:chOff x="4640760" y="3089520"/>
              <a:chExt cx="576360" cy="160200"/>
            </a:xfrm>
          </p:grpSpPr>
          <p:sp>
            <p:nvSpPr>
              <p:cNvPr id="565" name="Oval 407"/>
              <p:cNvSpPr/>
              <p:nvPr/>
            </p:nvSpPr>
            <p:spPr>
              <a:xfrm>
                <a:off x="4641840" y="316008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6" name="Rectangle 410"/>
              <p:cNvSpPr/>
              <p:nvPr/>
            </p:nvSpPr>
            <p:spPr>
              <a:xfrm>
                <a:off x="4641840" y="315108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Oval 411"/>
              <p:cNvSpPr/>
              <p:nvPr/>
            </p:nvSpPr>
            <p:spPr>
              <a:xfrm>
                <a:off x="4640760" y="308952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68" name="Group 137"/>
              <p:cNvGrpSpPr/>
              <p:nvPr/>
            </p:nvGrpSpPr>
            <p:grpSpPr>
              <a:xfrm>
                <a:off x="4757040" y="3116160"/>
                <a:ext cx="321480" cy="48960"/>
                <a:chOff x="4757040" y="3116160"/>
                <a:chExt cx="321480" cy="48960"/>
              </a:xfrm>
            </p:grpSpPr>
            <p:sp>
              <p:nvSpPr>
                <p:cNvPr id="569" name="Freeform 138"/>
                <p:cNvSpPr/>
                <p:nvPr/>
              </p:nvSpPr>
              <p:spPr>
                <a:xfrm>
                  <a:off x="4757040" y="311616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0" name="Freeform 139"/>
                <p:cNvSpPr/>
                <p:nvPr/>
              </p:nvSpPr>
              <p:spPr>
                <a:xfrm>
                  <a:off x="4771800" y="311616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71" name="Line 140"/>
              <p:cNvSpPr/>
              <p:nvPr/>
            </p:nvSpPr>
            <p:spPr>
              <a:xfrm>
                <a:off x="4641480" y="313992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Line 141"/>
              <p:cNvSpPr/>
              <p:nvPr/>
            </p:nvSpPr>
            <p:spPr>
              <a:xfrm>
                <a:off x="5213520" y="314172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73" name="Group 133"/>
            <p:cNvGrpSpPr/>
            <p:nvPr/>
          </p:nvGrpSpPr>
          <p:grpSpPr>
            <a:xfrm>
              <a:off x="5663880" y="2969280"/>
              <a:ext cx="576360" cy="160200"/>
              <a:chOff x="5663880" y="2969280"/>
              <a:chExt cx="576360" cy="160200"/>
            </a:xfrm>
          </p:grpSpPr>
          <p:sp>
            <p:nvSpPr>
              <p:cNvPr id="574" name="Oval 407"/>
              <p:cNvSpPr/>
              <p:nvPr/>
            </p:nvSpPr>
            <p:spPr>
              <a:xfrm>
                <a:off x="5664960" y="303984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5" name="Rectangle 410"/>
              <p:cNvSpPr/>
              <p:nvPr/>
            </p:nvSpPr>
            <p:spPr>
              <a:xfrm>
                <a:off x="5664960" y="303084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6" name="Oval 411"/>
              <p:cNvSpPr/>
              <p:nvPr/>
            </p:nvSpPr>
            <p:spPr>
              <a:xfrm>
                <a:off x="5663880" y="296928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77" name="Group 137"/>
              <p:cNvGrpSpPr/>
              <p:nvPr/>
            </p:nvGrpSpPr>
            <p:grpSpPr>
              <a:xfrm>
                <a:off x="5780160" y="2995920"/>
                <a:ext cx="321480" cy="48960"/>
                <a:chOff x="5780160" y="2995920"/>
                <a:chExt cx="321480" cy="48960"/>
              </a:xfrm>
            </p:grpSpPr>
            <p:sp>
              <p:nvSpPr>
                <p:cNvPr id="578" name="Freeform 138"/>
                <p:cNvSpPr/>
                <p:nvPr/>
              </p:nvSpPr>
              <p:spPr>
                <a:xfrm>
                  <a:off x="5780160" y="299592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9" name="Freeform 139"/>
                <p:cNvSpPr/>
                <p:nvPr/>
              </p:nvSpPr>
              <p:spPr>
                <a:xfrm>
                  <a:off x="5794920" y="299592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80" name="Line 140"/>
              <p:cNvSpPr/>
              <p:nvPr/>
            </p:nvSpPr>
            <p:spPr>
              <a:xfrm>
                <a:off x="5665680" y="301896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Line 141"/>
              <p:cNvSpPr/>
              <p:nvPr/>
            </p:nvSpPr>
            <p:spPr>
              <a:xfrm>
                <a:off x="6235560" y="302076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82" name="Group 133"/>
            <p:cNvGrpSpPr/>
            <p:nvPr/>
          </p:nvGrpSpPr>
          <p:grpSpPr>
            <a:xfrm>
              <a:off x="5910120" y="3485520"/>
              <a:ext cx="576360" cy="160200"/>
              <a:chOff x="5910120" y="3485520"/>
              <a:chExt cx="576360" cy="160200"/>
            </a:xfrm>
          </p:grpSpPr>
          <p:sp>
            <p:nvSpPr>
              <p:cNvPr id="583" name="Oval 407"/>
              <p:cNvSpPr/>
              <p:nvPr/>
            </p:nvSpPr>
            <p:spPr>
              <a:xfrm>
                <a:off x="5911200" y="355608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4" name="Rectangle 410"/>
              <p:cNvSpPr/>
              <p:nvPr/>
            </p:nvSpPr>
            <p:spPr>
              <a:xfrm>
                <a:off x="5911200" y="354672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Oval 411"/>
              <p:cNvSpPr/>
              <p:nvPr/>
            </p:nvSpPr>
            <p:spPr>
              <a:xfrm>
                <a:off x="5910120" y="348552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86" name="Group 137"/>
              <p:cNvGrpSpPr/>
              <p:nvPr/>
            </p:nvGrpSpPr>
            <p:grpSpPr>
              <a:xfrm>
                <a:off x="6026760" y="3511800"/>
                <a:ext cx="321480" cy="48960"/>
                <a:chOff x="6026760" y="3511800"/>
                <a:chExt cx="321480" cy="48960"/>
              </a:xfrm>
            </p:grpSpPr>
            <p:sp>
              <p:nvSpPr>
                <p:cNvPr id="587" name="Freeform 138"/>
                <p:cNvSpPr/>
                <p:nvPr/>
              </p:nvSpPr>
              <p:spPr>
                <a:xfrm>
                  <a:off x="6026760" y="35118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8" name="Freeform 139"/>
                <p:cNvSpPr/>
                <p:nvPr/>
              </p:nvSpPr>
              <p:spPr>
                <a:xfrm>
                  <a:off x="6041160" y="35118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89" name="Line 140"/>
              <p:cNvSpPr/>
              <p:nvPr/>
            </p:nvSpPr>
            <p:spPr>
              <a:xfrm>
                <a:off x="5911920" y="353664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Line 141"/>
              <p:cNvSpPr/>
              <p:nvPr/>
            </p:nvSpPr>
            <p:spPr>
              <a:xfrm>
                <a:off x="6481800" y="353844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91" name="Group 133"/>
            <p:cNvGrpSpPr/>
            <p:nvPr/>
          </p:nvGrpSpPr>
          <p:grpSpPr>
            <a:xfrm>
              <a:off x="4933080" y="3650760"/>
              <a:ext cx="576360" cy="160200"/>
              <a:chOff x="4933080" y="3650760"/>
              <a:chExt cx="576360" cy="160200"/>
            </a:xfrm>
          </p:grpSpPr>
          <p:sp>
            <p:nvSpPr>
              <p:cNvPr id="592" name="Oval 407"/>
              <p:cNvSpPr/>
              <p:nvPr/>
            </p:nvSpPr>
            <p:spPr>
              <a:xfrm>
                <a:off x="4934160" y="37213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Rectangle 410"/>
              <p:cNvSpPr/>
              <p:nvPr/>
            </p:nvSpPr>
            <p:spPr>
              <a:xfrm>
                <a:off x="4934160" y="37119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" name="Oval 411"/>
              <p:cNvSpPr/>
              <p:nvPr/>
            </p:nvSpPr>
            <p:spPr>
              <a:xfrm>
                <a:off x="4933080" y="365076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95" name="Group 137"/>
              <p:cNvGrpSpPr/>
              <p:nvPr/>
            </p:nvGrpSpPr>
            <p:grpSpPr>
              <a:xfrm>
                <a:off x="5049360" y="3677400"/>
                <a:ext cx="321480" cy="48960"/>
                <a:chOff x="5049360" y="3677400"/>
                <a:chExt cx="321480" cy="48960"/>
              </a:xfrm>
            </p:grpSpPr>
            <p:sp>
              <p:nvSpPr>
                <p:cNvPr id="596" name="Freeform 138"/>
                <p:cNvSpPr/>
                <p:nvPr/>
              </p:nvSpPr>
              <p:spPr>
                <a:xfrm>
                  <a:off x="5049360" y="36774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7" name="Freeform 139"/>
                <p:cNvSpPr/>
                <p:nvPr/>
              </p:nvSpPr>
              <p:spPr>
                <a:xfrm>
                  <a:off x="5064120" y="36774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98" name="Line 140"/>
              <p:cNvSpPr/>
              <p:nvPr/>
            </p:nvSpPr>
            <p:spPr>
              <a:xfrm>
                <a:off x="4933800" y="37018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Line 141"/>
              <p:cNvSpPr/>
              <p:nvPr/>
            </p:nvSpPr>
            <p:spPr>
              <a:xfrm>
                <a:off x="5505840" y="370368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00" name="Group 133"/>
            <p:cNvGrpSpPr/>
            <p:nvPr/>
          </p:nvGrpSpPr>
          <p:grpSpPr>
            <a:xfrm>
              <a:off x="3966120" y="3603960"/>
              <a:ext cx="576000" cy="160200"/>
              <a:chOff x="3966120" y="3603960"/>
              <a:chExt cx="576000" cy="160200"/>
            </a:xfrm>
          </p:grpSpPr>
          <p:sp>
            <p:nvSpPr>
              <p:cNvPr id="601" name="Oval 407"/>
              <p:cNvSpPr/>
              <p:nvPr/>
            </p:nvSpPr>
            <p:spPr>
              <a:xfrm>
                <a:off x="3966840" y="36745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Rectangle 410"/>
              <p:cNvSpPr/>
              <p:nvPr/>
            </p:nvSpPr>
            <p:spPr>
              <a:xfrm>
                <a:off x="3966840" y="36651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Oval 411"/>
              <p:cNvSpPr/>
              <p:nvPr/>
            </p:nvSpPr>
            <p:spPr>
              <a:xfrm>
                <a:off x="3966120" y="360396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4" name="Group 137"/>
              <p:cNvGrpSpPr/>
              <p:nvPr/>
            </p:nvGrpSpPr>
            <p:grpSpPr>
              <a:xfrm>
                <a:off x="4082400" y="3630240"/>
                <a:ext cx="321480" cy="48960"/>
                <a:chOff x="4082400" y="3630240"/>
                <a:chExt cx="321480" cy="48960"/>
              </a:xfrm>
            </p:grpSpPr>
            <p:sp>
              <p:nvSpPr>
                <p:cNvPr id="605" name="Freeform 138"/>
                <p:cNvSpPr/>
                <p:nvPr/>
              </p:nvSpPr>
              <p:spPr>
                <a:xfrm>
                  <a:off x="4082400" y="363024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6" name="Freeform 139"/>
                <p:cNvSpPr/>
                <p:nvPr/>
              </p:nvSpPr>
              <p:spPr>
                <a:xfrm>
                  <a:off x="4097160" y="363024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7" name="Line 140"/>
              <p:cNvSpPr/>
              <p:nvPr/>
            </p:nvSpPr>
            <p:spPr>
              <a:xfrm>
                <a:off x="3966840" y="365436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Line 141"/>
              <p:cNvSpPr/>
              <p:nvPr/>
            </p:nvSpPr>
            <p:spPr>
              <a:xfrm>
                <a:off x="4538880" y="365580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09" name="Group 416"/>
          <p:cNvGrpSpPr/>
          <p:nvPr/>
        </p:nvGrpSpPr>
        <p:grpSpPr>
          <a:xfrm>
            <a:off x="3022560" y="4165560"/>
            <a:ext cx="3085560" cy="1167840"/>
            <a:chOff x="3022560" y="4165560"/>
            <a:chExt cx="3085560" cy="1167840"/>
          </a:xfrm>
        </p:grpSpPr>
        <p:sp>
          <p:nvSpPr>
            <p:cNvPr id="610" name="Oval 417"/>
            <p:cNvSpPr/>
            <p:nvPr/>
          </p:nvSpPr>
          <p:spPr>
            <a:xfrm>
              <a:off x="3022560" y="4165560"/>
              <a:ext cx="3085560" cy="11678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1" name="Group 133"/>
            <p:cNvGrpSpPr/>
            <p:nvPr/>
          </p:nvGrpSpPr>
          <p:grpSpPr>
            <a:xfrm>
              <a:off x="3676320" y="4264560"/>
              <a:ext cx="512640" cy="156600"/>
              <a:chOff x="3676320" y="4264560"/>
              <a:chExt cx="512640" cy="156600"/>
            </a:xfrm>
          </p:grpSpPr>
          <p:sp>
            <p:nvSpPr>
              <p:cNvPr id="612" name="Oval 492"/>
              <p:cNvSpPr/>
              <p:nvPr/>
            </p:nvSpPr>
            <p:spPr>
              <a:xfrm>
                <a:off x="3677040" y="433332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Rectangle 410"/>
              <p:cNvSpPr/>
              <p:nvPr/>
            </p:nvSpPr>
            <p:spPr>
              <a:xfrm>
                <a:off x="3677040" y="432468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Oval 411"/>
              <p:cNvSpPr/>
              <p:nvPr/>
            </p:nvSpPr>
            <p:spPr>
              <a:xfrm>
                <a:off x="3676320" y="426456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15" name="Group 137"/>
              <p:cNvGrpSpPr/>
              <p:nvPr/>
            </p:nvGrpSpPr>
            <p:grpSpPr>
              <a:xfrm>
                <a:off x="3780000" y="4290480"/>
                <a:ext cx="286200" cy="47880"/>
                <a:chOff x="3780000" y="4290480"/>
                <a:chExt cx="286200" cy="47880"/>
              </a:xfrm>
            </p:grpSpPr>
            <p:sp>
              <p:nvSpPr>
                <p:cNvPr id="616" name="Freeform 138"/>
                <p:cNvSpPr/>
                <p:nvPr/>
              </p:nvSpPr>
              <p:spPr>
                <a:xfrm>
                  <a:off x="3780000" y="429048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17" name="Freeform 139"/>
                <p:cNvSpPr/>
                <p:nvPr/>
              </p:nvSpPr>
              <p:spPr>
                <a:xfrm>
                  <a:off x="3792960" y="429048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18" name="Line 140"/>
              <p:cNvSpPr/>
              <p:nvPr/>
            </p:nvSpPr>
            <p:spPr>
              <a:xfrm>
                <a:off x="3678120" y="4313160"/>
                <a:ext cx="360" cy="648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Line 141"/>
              <p:cNvSpPr/>
              <p:nvPr/>
            </p:nvSpPr>
            <p:spPr>
              <a:xfrm>
                <a:off x="4186080" y="431460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0" name="Straight Connector 419"/>
            <p:cNvSpPr/>
            <p:nvPr/>
          </p:nvSpPr>
          <p:spPr>
            <a:xfrm>
              <a:off x="4186080" y="4315320"/>
              <a:ext cx="940680" cy="116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Straight Connector 420"/>
            <p:cNvSpPr/>
            <p:nvPr/>
          </p:nvSpPr>
          <p:spPr>
            <a:xfrm>
              <a:off x="4636080" y="4624200"/>
              <a:ext cx="116640" cy="70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Straight Connector 421"/>
            <p:cNvSpPr/>
            <p:nvPr/>
          </p:nvSpPr>
          <p:spPr>
            <a:xfrm flipV="1">
              <a:off x="4444200" y="4797720"/>
              <a:ext cx="234720" cy="388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Straight Connector 422"/>
            <p:cNvSpPr/>
            <p:nvPr/>
          </p:nvSpPr>
          <p:spPr>
            <a:xfrm flipV="1">
              <a:off x="4159800" y="4648320"/>
              <a:ext cx="185760" cy="932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Straight Connector 423"/>
            <p:cNvSpPr/>
            <p:nvPr/>
          </p:nvSpPr>
          <p:spPr>
            <a:xfrm flipV="1">
              <a:off x="3872160" y="4902120"/>
              <a:ext cx="185760" cy="932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Straight Connector 424"/>
            <p:cNvSpPr/>
            <p:nvPr/>
          </p:nvSpPr>
          <p:spPr>
            <a:xfrm flipV="1">
              <a:off x="4651200" y="4839840"/>
              <a:ext cx="244080" cy="215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Straight Connector 425"/>
            <p:cNvSpPr/>
            <p:nvPr/>
          </p:nvSpPr>
          <p:spPr>
            <a:xfrm flipH="1" flipV="1">
              <a:off x="5125320" y="4827600"/>
              <a:ext cx="342360" cy="1058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Straight Connector 426"/>
            <p:cNvSpPr/>
            <p:nvPr/>
          </p:nvSpPr>
          <p:spPr>
            <a:xfrm flipV="1">
              <a:off x="5111640" y="4532040"/>
              <a:ext cx="273240" cy="1666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Straight Connector 427"/>
            <p:cNvSpPr/>
            <p:nvPr/>
          </p:nvSpPr>
          <p:spPr>
            <a:xfrm flipH="1" flipV="1">
              <a:off x="3931920" y="4421880"/>
              <a:ext cx="396360" cy="741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TextBox 428"/>
            <p:cNvSpPr/>
            <p:nvPr/>
          </p:nvSpPr>
          <p:spPr>
            <a:xfrm>
              <a:off x="3133080" y="4529160"/>
              <a:ext cx="8344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 C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630" name="Group 133"/>
            <p:cNvGrpSpPr/>
            <p:nvPr/>
          </p:nvGrpSpPr>
          <p:grpSpPr>
            <a:xfrm>
              <a:off x="4668120" y="4681800"/>
              <a:ext cx="513000" cy="156600"/>
              <a:chOff x="4668120" y="4681800"/>
              <a:chExt cx="513000" cy="156600"/>
            </a:xfrm>
          </p:grpSpPr>
          <p:sp>
            <p:nvSpPr>
              <p:cNvPr id="631" name="Oval 407"/>
              <p:cNvSpPr/>
              <p:nvPr/>
            </p:nvSpPr>
            <p:spPr>
              <a:xfrm>
                <a:off x="4669200" y="475056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Rectangle 410"/>
              <p:cNvSpPr/>
              <p:nvPr/>
            </p:nvSpPr>
            <p:spPr>
              <a:xfrm>
                <a:off x="4669200" y="474192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Oval 411"/>
              <p:cNvSpPr/>
              <p:nvPr/>
            </p:nvSpPr>
            <p:spPr>
              <a:xfrm>
                <a:off x="4668120" y="468180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34" name="Group 137"/>
              <p:cNvGrpSpPr/>
              <p:nvPr/>
            </p:nvGrpSpPr>
            <p:grpSpPr>
              <a:xfrm>
                <a:off x="4771800" y="4707720"/>
                <a:ext cx="286200" cy="47880"/>
                <a:chOff x="4771800" y="4707720"/>
                <a:chExt cx="286200" cy="47880"/>
              </a:xfrm>
            </p:grpSpPr>
            <p:sp>
              <p:nvSpPr>
                <p:cNvPr id="635" name="Freeform 138"/>
                <p:cNvSpPr/>
                <p:nvPr/>
              </p:nvSpPr>
              <p:spPr>
                <a:xfrm>
                  <a:off x="4771800" y="470772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6" name="Freeform 139"/>
                <p:cNvSpPr/>
                <p:nvPr/>
              </p:nvSpPr>
              <p:spPr>
                <a:xfrm>
                  <a:off x="4784760" y="470772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37" name="Line 140"/>
              <p:cNvSpPr/>
              <p:nvPr/>
            </p:nvSpPr>
            <p:spPr>
              <a:xfrm>
                <a:off x="4669920" y="4730400"/>
                <a:ext cx="360" cy="648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" name="Line 141"/>
              <p:cNvSpPr/>
              <p:nvPr/>
            </p:nvSpPr>
            <p:spPr>
              <a:xfrm>
                <a:off x="5178240" y="473184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39" name="Group 133"/>
            <p:cNvGrpSpPr/>
            <p:nvPr/>
          </p:nvGrpSpPr>
          <p:grpSpPr>
            <a:xfrm>
              <a:off x="3913560" y="4745520"/>
              <a:ext cx="513000" cy="156960"/>
              <a:chOff x="3913560" y="4745520"/>
              <a:chExt cx="513000" cy="156960"/>
            </a:xfrm>
          </p:grpSpPr>
          <p:sp>
            <p:nvSpPr>
              <p:cNvPr id="640" name="Oval 407"/>
              <p:cNvSpPr/>
              <p:nvPr/>
            </p:nvSpPr>
            <p:spPr>
              <a:xfrm>
                <a:off x="3914640" y="481464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Rectangle 410"/>
              <p:cNvSpPr/>
              <p:nvPr/>
            </p:nvSpPr>
            <p:spPr>
              <a:xfrm>
                <a:off x="3914640" y="480564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Oval 411"/>
              <p:cNvSpPr/>
              <p:nvPr/>
            </p:nvSpPr>
            <p:spPr>
              <a:xfrm>
                <a:off x="3913560" y="474552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43" name="Group 137"/>
              <p:cNvGrpSpPr/>
              <p:nvPr/>
            </p:nvGrpSpPr>
            <p:grpSpPr>
              <a:xfrm>
                <a:off x="4017240" y="4771440"/>
                <a:ext cx="286200" cy="47880"/>
                <a:chOff x="4017240" y="4771440"/>
                <a:chExt cx="286200" cy="47880"/>
              </a:xfrm>
            </p:grpSpPr>
            <p:sp>
              <p:nvSpPr>
                <p:cNvPr id="644" name="Freeform 138"/>
                <p:cNvSpPr/>
                <p:nvPr/>
              </p:nvSpPr>
              <p:spPr>
                <a:xfrm>
                  <a:off x="4017240" y="477144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5" name="Freeform 139"/>
                <p:cNvSpPr/>
                <p:nvPr/>
              </p:nvSpPr>
              <p:spPr>
                <a:xfrm>
                  <a:off x="4030200" y="477144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46" name="Line 140"/>
              <p:cNvSpPr/>
              <p:nvPr/>
            </p:nvSpPr>
            <p:spPr>
              <a:xfrm>
                <a:off x="3914280" y="479412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Line 141"/>
              <p:cNvSpPr/>
              <p:nvPr/>
            </p:nvSpPr>
            <p:spPr>
              <a:xfrm>
                <a:off x="4424400" y="479592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48" name="Group 133"/>
            <p:cNvGrpSpPr/>
            <p:nvPr/>
          </p:nvGrpSpPr>
          <p:grpSpPr>
            <a:xfrm>
              <a:off x="4191480" y="4492080"/>
              <a:ext cx="513000" cy="156960"/>
              <a:chOff x="4191480" y="4492080"/>
              <a:chExt cx="513000" cy="156960"/>
            </a:xfrm>
          </p:grpSpPr>
          <p:sp>
            <p:nvSpPr>
              <p:cNvPr id="649" name="Oval 407"/>
              <p:cNvSpPr/>
              <p:nvPr/>
            </p:nvSpPr>
            <p:spPr>
              <a:xfrm>
                <a:off x="4192560" y="456120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Rectangle 410"/>
              <p:cNvSpPr/>
              <p:nvPr/>
            </p:nvSpPr>
            <p:spPr>
              <a:xfrm>
                <a:off x="4192560" y="455220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Oval 411"/>
              <p:cNvSpPr/>
              <p:nvPr/>
            </p:nvSpPr>
            <p:spPr>
              <a:xfrm>
                <a:off x="4191480" y="449208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52" name="Group 137"/>
              <p:cNvGrpSpPr/>
              <p:nvPr/>
            </p:nvGrpSpPr>
            <p:grpSpPr>
              <a:xfrm>
                <a:off x="4295160" y="4518000"/>
                <a:ext cx="286200" cy="47880"/>
                <a:chOff x="4295160" y="4518000"/>
                <a:chExt cx="286200" cy="47880"/>
              </a:xfrm>
            </p:grpSpPr>
            <p:sp>
              <p:nvSpPr>
                <p:cNvPr id="653" name="Freeform 138"/>
                <p:cNvSpPr/>
                <p:nvPr/>
              </p:nvSpPr>
              <p:spPr>
                <a:xfrm>
                  <a:off x="4295160" y="451800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4" name="Freeform 139"/>
                <p:cNvSpPr/>
                <p:nvPr/>
              </p:nvSpPr>
              <p:spPr>
                <a:xfrm>
                  <a:off x="4308120" y="451800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55" name="Line 140"/>
              <p:cNvSpPr/>
              <p:nvPr/>
            </p:nvSpPr>
            <p:spPr>
              <a:xfrm>
                <a:off x="4192200" y="454140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Line 141"/>
              <p:cNvSpPr/>
              <p:nvPr/>
            </p:nvSpPr>
            <p:spPr>
              <a:xfrm>
                <a:off x="4702320" y="454320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57" name="Group 133"/>
            <p:cNvGrpSpPr/>
            <p:nvPr/>
          </p:nvGrpSpPr>
          <p:grpSpPr>
            <a:xfrm>
              <a:off x="5102280" y="4374360"/>
              <a:ext cx="513000" cy="156960"/>
              <a:chOff x="5102280" y="4374360"/>
              <a:chExt cx="513000" cy="156960"/>
            </a:xfrm>
          </p:grpSpPr>
          <p:sp>
            <p:nvSpPr>
              <p:cNvPr id="658" name="Oval 407"/>
              <p:cNvSpPr/>
              <p:nvPr/>
            </p:nvSpPr>
            <p:spPr>
              <a:xfrm>
                <a:off x="5103360" y="444348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Rectangle 410"/>
              <p:cNvSpPr/>
              <p:nvPr/>
            </p:nvSpPr>
            <p:spPr>
              <a:xfrm>
                <a:off x="5103360" y="443448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Oval 411"/>
              <p:cNvSpPr/>
              <p:nvPr/>
            </p:nvSpPr>
            <p:spPr>
              <a:xfrm>
                <a:off x="5102280" y="437436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61" name="Group 137"/>
              <p:cNvGrpSpPr/>
              <p:nvPr/>
            </p:nvGrpSpPr>
            <p:grpSpPr>
              <a:xfrm>
                <a:off x="5205960" y="4400640"/>
                <a:ext cx="286200" cy="47880"/>
                <a:chOff x="5205960" y="4400640"/>
                <a:chExt cx="286200" cy="47880"/>
              </a:xfrm>
            </p:grpSpPr>
            <p:sp>
              <p:nvSpPr>
                <p:cNvPr id="662" name="Freeform 138"/>
                <p:cNvSpPr/>
                <p:nvPr/>
              </p:nvSpPr>
              <p:spPr>
                <a:xfrm>
                  <a:off x="5205960" y="440064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3" name="Freeform 139"/>
                <p:cNvSpPr/>
                <p:nvPr/>
              </p:nvSpPr>
              <p:spPr>
                <a:xfrm>
                  <a:off x="5218920" y="440064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64" name="Line 140"/>
              <p:cNvSpPr/>
              <p:nvPr/>
            </p:nvSpPr>
            <p:spPr>
              <a:xfrm>
                <a:off x="5104080" y="442368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" name="Line 141"/>
              <p:cNvSpPr/>
              <p:nvPr/>
            </p:nvSpPr>
            <p:spPr>
              <a:xfrm>
                <a:off x="5613120" y="44254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66" name="Group 133"/>
            <p:cNvGrpSpPr/>
            <p:nvPr/>
          </p:nvGrpSpPr>
          <p:grpSpPr>
            <a:xfrm>
              <a:off x="5321520" y="4879440"/>
              <a:ext cx="513000" cy="156960"/>
              <a:chOff x="5321520" y="4879440"/>
              <a:chExt cx="513000" cy="156960"/>
            </a:xfrm>
          </p:grpSpPr>
          <p:sp>
            <p:nvSpPr>
              <p:cNvPr id="667" name="Oval 407"/>
              <p:cNvSpPr/>
              <p:nvPr/>
            </p:nvSpPr>
            <p:spPr>
              <a:xfrm>
                <a:off x="5322600" y="494856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8" name="Rectangle 410"/>
              <p:cNvSpPr/>
              <p:nvPr/>
            </p:nvSpPr>
            <p:spPr>
              <a:xfrm>
                <a:off x="5322600" y="493956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9" name="Oval 411"/>
              <p:cNvSpPr/>
              <p:nvPr/>
            </p:nvSpPr>
            <p:spPr>
              <a:xfrm>
                <a:off x="5321520" y="487944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70" name="Group 137"/>
              <p:cNvGrpSpPr/>
              <p:nvPr/>
            </p:nvGrpSpPr>
            <p:grpSpPr>
              <a:xfrm>
                <a:off x="5425200" y="4905720"/>
                <a:ext cx="286200" cy="47880"/>
                <a:chOff x="5425200" y="4905720"/>
                <a:chExt cx="286200" cy="47880"/>
              </a:xfrm>
            </p:grpSpPr>
            <p:sp>
              <p:nvSpPr>
                <p:cNvPr id="671" name="Freeform 138"/>
                <p:cNvSpPr/>
                <p:nvPr/>
              </p:nvSpPr>
              <p:spPr>
                <a:xfrm>
                  <a:off x="5425200" y="490572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2" name="Freeform 139"/>
                <p:cNvSpPr/>
                <p:nvPr/>
              </p:nvSpPr>
              <p:spPr>
                <a:xfrm>
                  <a:off x="5438160" y="490572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73" name="Line 140"/>
              <p:cNvSpPr/>
              <p:nvPr/>
            </p:nvSpPr>
            <p:spPr>
              <a:xfrm>
                <a:off x="5322240" y="492876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" name="Line 141"/>
              <p:cNvSpPr/>
              <p:nvPr/>
            </p:nvSpPr>
            <p:spPr>
              <a:xfrm>
                <a:off x="5832360" y="493056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75" name="Group 133"/>
            <p:cNvGrpSpPr/>
            <p:nvPr/>
          </p:nvGrpSpPr>
          <p:grpSpPr>
            <a:xfrm>
              <a:off x="4451760" y="5041440"/>
              <a:ext cx="512640" cy="156600"/>
              <a:chOff x="4451760" y="5041440"/>
              <a:chExt cx="512640" cy="156600"/>
            </a:xfrm>
          </p:grpSpPr>
          <p:sp>
            <p:nvSpPr>
              <p:cNvPr id="676" name="Oval 407"/>
              <p:cNvSpPr/>
              <p:nvPr/>
            </p:nvSpPr>
            <p:spPr>
              <a:xfrm>
                <a:off x="4452480" y="511020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Rectangle 410"/>
              <p:cNvSpPr/>
              <p:nvPr/>
            </p:nvSpPr>
            <p:spPr>
              <a:xfrm>
                <a:off x="4452480" y="510156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" name="Oval 411"/>
              <p:cNvSpPr/>
              <p:nvPr/>
            </p:nvSpPr>
            <p:spPr>
              <a:xfrm>
                <a:off x="4451760" y="504144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79" name="Group 137"/>
              <p:cNvGrpSpPr/>
              <p:nvPr/>
            </p:nvGrpSpPr>
            <p:grpSpPr>
              <a:xfrm>
                <a:off x="4555440" y="5067360"/>
                <a:ext cx="286200" cy="47880"/>
                <a:chOff x="4555440" y="5067360"/>
                <a:chExt cx="286200" cy="47880"/>
              </a:xfrm>
            </p:grpSpPr>
            <p:sp>
              <p:nvSpPr>
                <p:cNvPr id="680" name="Freeform 138"/>
                <p:cNvSpPr/>
                <p:nvPr/>
              </p:nvSpPr>
              <p:spPr>
                <a:xfrm>
                  <a:off x="4555440" y="506736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1" name="Freeform 139"/>
                <p:cNvSpPr/>
                <p:nvPr/>
              </p:nvSpPr>
              <p:spPr>
                <a:xfrm>
                  <a:off x="4568400" y="506736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82" name="Line 140"/>
              <p:cNvSpPr/>
              <p:nvPr/>
            </p:nvSpPr>
            <p:spPr>
              <a:xfrm>
                <a:off x="4452480" y="509076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Line 141"/>
              <p:cNvSpPr/>
              <p:nvPr/>
            </p:nvSpPr>
            <p:spPr>
              <a:xfrm>
                <a:off x="4962600" y="509220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84" name="Group 133"/>
            <p:cNvGrpSpPr/>
            <p:nvPr/>
          </p:nvGrpSpPr>
          <p:grpSpPr>
            <a:xfrm>
              <a:off x="3591000" y="4995360"/>
              <a:ext cx="513000" cy="156960"/>
              <a:chOff x="3591000" y="4995360"/>
              <a:chExt cx="513000" cy="156960"/>
            </a:xfrm>
          </p:grpSpPr>
          <p:sp>
            <p:nvSpPr>
              <p:cNvPr id="685" name="Oval 407"/>
              <p:cNvSpPr/>
              <p:nvPr/>
            </p:nvSpPr>
            <p:spPr>
              <a:xfrm>
                <a:off x="3592080" y="506448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Rectangle 410"/>
              <p:cNvSpPr/>
              <p:nvPr/>
            </p:nvSpPr>
            <p:spPr>
              <a:xfrm>
                <a:off x="3592080" y="505548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Oval 411"/>
              <p:cNvSpPr/>
              <p:nvPr/>
            </p:nvSpPr>
            <p:spPr>
              <a:xfrm>
                <a:off x="3591000" y="499536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88" name="Group 137"/>
              <p:cNvGrpSpPr/>
              <p:nvPr/>
            </p:nvGrpSpPr>
            <p:grpSpPr>
              <a:xfrm>
                <a:off x="3694680" y="5021640"/>
                <a:ext cx="286200" cy="47880"/>
                <a:chOff x="3694680" y="5021640"/>
                <a:chExt cx="286200" cy="47880"/>
              </a:xfrm>
            </p:grpSpPr>
            <p:sp>
              <p:nvSpPr>
                <p:cNvPr id="689" name="Freeform 138"/>
                <p:cNvSpPr/>
                <p:nvPr/>
              </p:nvSpPr>
              <p:spPr>
                <a:xfrm>
                  <a:off x="3694680" y="502164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90" name="Freeform 139"/>
                <p:cNvSpPr/>
                <p:nvPr/>
              </p:nvSpPr>
              <p:spPr>
                <a:xfrm>
                  <a:off x="3707640" y="502164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91" name="Line 140"/>
              <p:cNvSpPr/>
              <p:nvPr/>
            </p:nvSpPr>
            <p:spPr>
              <a:xfrm>
                <a:off x="3592800" y="504468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2" name="Line 141"/>
              <p:cNvSpPr/>
              <p:nvPr/>
            </p:nvSpPr>
            <p:spPr>
              <a:xfrm>
                <a:off x="4101840" y="50464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93" name="Straight Connector 12"/>
          <p:cNvSpPr/>
          <p:nvPr/>
        </p:nvSpPr>
        <p:spPr>
          <a:xfrm>
            <a:off x="3906720" y="2609640"/>
            <a:ext cx="237960" cy="262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Straight Connector 500"/>
          <p:cNvSpPr/>
          <p:nvPr/>
        </p:nvSpPr>
        <p:spPr>
          <a:xfrm>
            <a:off x="3162240" y="2849400"/>
            <a:ext cx="900000" cy="127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Straight Connector 501"/>
          <p:cNvSpPr/>
          <p:nvPr/>
        </p:nvSpPr>
        <p:spPr>
          <a:xfrm flipV="1">
            <a:off x="2759040" y="2973240"/>
            <a:ext cx="1303200" cy="277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Straight Connector 502"/>
          <p:cNvSpPr/>
          <p:nvPr/>
        </p:nvSpPr>
        <p:spPr>
          <a:xfrm>
            <a:off x="5440320" y="2411280"/>
            <a:ext cx="307800" cy="573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Straight Connector 503"/>
          <p:cNvSpPr/>
          <p:nvPr/>
        </p:nvSpPr>
        <p:spPr>
          <a:xfrm flipH="1">
            <a:off x="5949720" y="2388960"/>
            <a:ext cx="384120" cy="579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Straight Connector 504"/>
          <p:cNvSpPr/>
          <p:nvPr/>
        </p:nvSpPr>
        <p:spPr>
          <a:xfrm>
            <a:off x="8294400" y="2900160"/>
            <a:ext cx="216000" cy="1046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Straight Connector 505"/>
          <p:cNvSpPr/>
          <p:nvPr/>
        </p:nvSpPr>
        <p:spPr>
          <a:xfrm flipH="1">
            <a:off x="8661240" y="3251160"/>
            <a:ext cx="241200" cy="691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Straight Connector 506"/>
          <p:cNvSpPr/>
          <p:nvPr/>
        </p:nvSpPr>
        <p:spPr>
          <a:xfrm flipH="1">
            <a:off x="9007200" y="4228920"/>
            <a:ext cx="541440" cy="249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Straight Connector 507"/>
          <p:cNvSpPr/>
          <p:nvPr/>
        </p:nvSpPr>
        <p:spPr>
          <a:xfrm flipH="1" flipV="1">
            <a:off x="8978760" y="4573440"/>
            <a:ext cx="797040" cy="614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Straight Connector 508"/>
          <p:cNvSpPr/>
          <p:nvPr/>
        </p:nvSpPr>
        <p:spPr>
          <a:xfrm flipH="1" flipV="1">
            <a:off x="8019720" y="4722480"/>
            <a:ext cx="1047960" cy="966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Straight Connector 509"/>
          <p:cNvSpPr/>
          <p:nvPr/>
        </p:nvSpPr>
        <p:spPr>
          <a:xfrm flipH="1" flipV="1">
            <a:off x="6843600" y="4694040"/>
            <a:ext cx="285840" cy="11606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Straight Connector 510"/>
          <p:cNvSpPr/>
          <p:nvPr/>
        </p:nvSpPr>
        <p:spPr>
          <a:xfrm flipH="1" flipV="1">
            <a:off x="5592600" y="5045040"/>
            <a:ext cx="371520" cy="973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Straight Connector 511"/>
          <p:cNvSpPr/>
          <p:nvPr/>
        </p:nvSpPr>
        <p:spPr>
          <a:xfrm flipH="1" flipV="1">
            <a:off x="4668480" y="5192640"/>
            <a:ext cx="244800" cy="6620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Straight Connector 512"/>
          <p:cNvSpPr/>
          <p:nvPr/>
        </p:nvSpPr>
        <p:spPr>
          <a:xfrm flipV="1">
            <a:off x="3314520" y="5160960"/>
            <a:ext cx="401760" cy="209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Straight Connector 513"/>
          <p:cNvSpPr/>
          <p:nvPr/>
        </p:nvSpPr>
        <p:spPr>
          <a:xfrm flipV="1">
            <a:off x="2885760" y="5045040"/>
            <a:ext cx="706680" cy="44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Straight Connector 514"/>
          <p:cNvSpPr/>
          <p:nvPr/>
        </p:nvSpPr>
        <p:spPr>
          <a:xfrm>
            <a:off x="2679480" y="4376520"/>
            <a:ext cx="99684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1779480" y="165240"/>
            <a:ext cx="8095680" cy="6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Internet structure: network of networks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710" name="Picture 76" descr="underline_base"/>
          <p:cNvPicPr/>
          <p:nvPr/>
        </p:nvPicPr>
        <p:blipFill>
          <a:blip r:embed="rId1"/>
          <a:stretch/>
        </p:blipFill>
        <p:spPr>
          <a:xfrm>
            <a:off x="1851120" y="674640"/>
            <a:ext cx="7768440" cy="172440"/>
          </a:xfrm>
          <a:prstGeom prst="rect">
            <a:avLst/>
          </a:prstGeom>
          <a:ln w="0">
            <a:noFill/>
          </a:ln>
        </p:spPr>
      </p:pic>
      <p:grpSp>
        <p:nvGrpSpPr>
          <p:cNvPr id="711" name="Group 5"/>
          <p:cNvGrpSpPr/>
          <p:nvPr/>
        </p:nvGrpSpPr>
        <p:grpSpPr>
          <a:xfrm>
            <a:off x="1944360" y="1782720"/>
            <a:ext cx="8464320" cy="4688640"/>
            <a:chOff x="1944360" y="1782720"/>
            <a:chExt cx="8464320" cy="4688640"/>
          </a:xfrm>
        </p:grpSpPr>
        <p:grpSp>
          <p:nvGrpSpPr>
            <p:cNvPr id="712" name="Group 2"/>
            <p:cNvGrpSpPr/>
            <p:nvPr/>
          </p:nvGrpSpPr>
          <p:grpSpPr>
            <a:xfrm>
              <a:off x="3349440" y="2241360"/>
              <a:ext cx="644760" cy="417600"/>
              <a:chOff x="3349440" y="2241360"/>
              <a:chExt cx="644760" cy="417600"/>
            </a:xfrm>
          </p:grpSpPr>
          <p:sp>
            <p:nvSpPr>
              <p:cNvPr id="713" name="Freeform 84"/>
              <p:cNvSpPr/>
              <p:nvPr/>
            </p:nvSpPr>
            <p:spPr>
              <a:xfrm>
                <a:off x="3349440" y="22413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4" name="TextBox 1"/>
              <p:cNvSpPr/>
              <p:nvPr/>
            </p:nvSpPr>
            <p:spPr>
              <a:xfrm>
                <a:off x="3417120" y="22604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15" name="Group 131"/>
            <p:cNvGrpSpPr/>
            <p:nvPr/>
          </p:nvGrpSpPr>
          <p:grpSpPr>
            <a:xfrm>
              <a:off x="2193840" y="3041280"/>
              <a:ext cx="644400" cy="417600"/>
              <a:chOff x="2193840" y="3041280"/>
              <a:chExt cx="644400" cy="417600"/>
            </a:xfrm>
          </p:grpSpPr>
          <p:sp>
            <p:nvSpPr>
              <p:cNvPr id="716" name="Freeform 84"/>
              <p:cNvSpPr/>
              <p:nvPr/>
            </p:nvSpPr>
            <p:spPr>
              <a:xfrm>
                <a:off x="2193840" y="30412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" name="TextBox 133"/>
              <p:cNvSpPr/>
              <p:nvPr/>
            </p:nvSpPr>
            <p:spPr>
              <a:xfrm>
                <a:off x="2261160" y="30603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18" name="Group 135"/>
            <p:cNvGrpSpPr/>
            <p:nvPr/>
          </p:nvGrpSpPr>
          <p:grpSpPr>
            <a:xfrm>
              <a:off x="7858800" y="2495520"/>
              <a:ext cx="644400" cy="417600"/>
              <a:chOff x="7858800" y="2495520"/>
              <a:chExt cx="644400" cy="417600"/>
            </a:xfrm>
          </p:grpSpPr>
          <p:sp>
            <p:nvSpPr>
              <p:cNvPr id="719" name="Freeform 84"/>
              <p:cNvSpPr/>
              <p:nvPr/>
            </p:nvSpPr>
            <p:spPr>
              <a:xfrm>
                <a:off x="7858800" y="2495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TextBox 137"/>
              <p:cNvSpPr/>
              <p:nvPr/>
            </p:nvSpPr>
            <p:spPr>
              <a:xfrm>
                <a:off x="7926120" y="2514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21" name="Group 138"/>
            <p:cNvGrpSpPr/>
            <p:nvPr/>
          </p:nvGrpSpPr>
          <p:grpSpPr>
            <a:xfrm>
              <a:off x="2765160" y="5352480"/>
              <a:ext cx="644760" cy="417600"/>
              <a:chOff x="2765160" y="5352480"/>
              <a:chExt cx="644760" cy="417600"/>
            </a:xfrm>
          </p:grpSpPr>
          <p:sp>
            <p:nvSpPr>
              <p:cNvPr id="722" name="Freeform 84"/>
              <p:cNvSpPr/>
              <p:nvPr/>
            </p:nvSpPr>
            <p:spPr>
              <a:xfrm>
                <a:off x="2765160" y="53524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TextBox 140"/>
              <p:cNvSpPr/>
              <p:nvPr/>
            </p:nvSpPr>
            <p:spPr>
              <a:xfrm>
                <a:off x="2832840" y="53715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24" name="Group 141"/>
            <p:cNvGrpSpPr/>
            <p:nvPr/>
          </p:nvGrpSpPr>
          <p:grpSpPr>
            <a:xfrm>
              <a:off x="2346120" y="4730400"/>
              <a:ext cx="644760" cy="417600"/>
              <a:chOff x="2346120" y="4730400"/>
              <a:chExt cx="644760" cy="417600"/>
            </a:xfrm>
          </p:grpSpPr>
          <p:sp>
            <p:nvSpPr>
              <p:cNvPr id="725" name="Freeform 84"/>
              <p:cNvSpPr/>
              <p:nvPr/>
            </p:nvSpPr>
            <p:spPr>
              <a:xfrm>
                <a:off x="2346120" y="47304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TextBox 143"/>
              <p:cNvSpPr/>
              <p:nvPr/>
            </p:nvSpPr>
            <p:spPr>
              <a:xfrm>
                <a:off x="2413800" y="47494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27" name="Group 144"/>
            <p:cNvGrpSpPr/>
            <p:nvPr/>
          </p:nvGrpSpPr>
          <p:grpSpPr>
            <a:xfrm>
              <a:off x="2117520" y="4070160"/>
              <a:ext cx="644400" cy="417600"/>
              <a:chOff x="2117520" y="4070160"/>
              <a:chExt cx="644400" cy="417600"/>
            </a:xfrm>
          </p:grpSpPr>
          <p:sp>
            <p:nvSpPr>
              <p:cNvPr id="728" name="Freeform 84"/>
              <p:cNvSpPr/>
              <p:nvPr/>
            </p:nvSpPr>
            <p:spPr>
              <a:xfrm>
                <a:off x="2117520" y="407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TextBox 146"/>
              <p:cNvSpPr/>
              <p:nvPr/>
            </p:nvSpPr>
            <p:spPr>
              <a:xfrm>
                <a:off x="2184840" y="4088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30" name="Group 147"/>
            <p:cNvGrpSpPr/>
            <p:nvPr/>
          </p:nvGrpSpPr>
          <p:grpSpPr>
            <a:xfrm>
              <a:off x="8607960" y="2927160"/>
              <a:ext cx="644760" cy="417600"/>
              <a:chOff x="8607960" y="2927160"/>
              <a:chExt cx="644760" cy="417600"/>
            </a:xfrm>
          </p:grpSpPr>
          <p:sp>
            <p:nvSpPr>
              <p:cNvPr id="731" name="Freeform 84"/>
              <p:cNvSpPr/>
              <p:nvPr/>
            </p:nvSpPr>
            <p:spPr>
              <a:xfrm>
                <a:off x="8607960" y="2927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TextBox 149"/>
              <p:cNvSpPr/>
              <p:nvPr/>
            </p:nvSpPr>
            <p:spPr>
              <a:xfrm>
                <a:off x="8675640" y="2946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33" name="Group 150"/>
            <p:cNvGrpSpPr/>
            <p:nvPr/>
          </p:nvGrpSpPr>
          <p:grpSpPr>
            <a:xfrm>
              <a:off x="4950000" y="2000160"/>
              <a:ext cx="644400" cy="417600"/>
              <a:chOff x="4950000" y="2000160"/>
              <a:chExt cx="644400" cy="417600"/>
            </a:xfrm>
          </p:grpSpPr>
          <p:sp>
            <p:nvSpPr>
              <p:cNvPr id="734" name="Freeform 84"/>
              <p:cNvSpPr/>
              <p:nvPr/>
            </p:nvSpPr>
            <p:spPr>
              <a:xfrm>
                <a:off x="4950000" y="200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TextBox 152"/>
              <p:cNvSpPr/>
              <p:nvPr/>
            </p:nvSpPr>
            <p:spPr>
              <a:xfrm>
                <a:off x="5017320" y="2019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36" name="Group 153"/>
            <p:cNvGrpSpPr/>
            <p:nvPr/>
          </p:nvGrpSpPr>
          <p:grpSpPr>
            <a:xfrm>
              <a:off x="2574720" y="2647800"/>
              <a:ext cx="644760" cy="417600"/>
              <a:chOff x="2574720" y="2647800"/>
              <a:chExt cx="644760" cy="417600"/>
            </a:xfrm>
          </p:grpSpPr>
          <p:sp>
            <p:nvSpPr>
              <p:cNvPr id="737" name="Freeform 84"/>
              <p:cNvSpPr/>
              <p:nvPr/>
            </p:nvSpPr>
            <p:spPr>
              <a:xfrm>
                <a:off x="2574720" y="26478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8" name="TextBox 155"/>
              <p:cNvSpPr/>
              <p:nvPr/>
            </p:nvSpPr>
            <p:spPr>
              <a:xfrm>
                <a:off x="2642400" y="2666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39" name="Group 156"/>
            <p:cNvGrpSpPr/>
            <p:nvPr/>
          </p:nvGrpSpPr>
          <p:grpSpPr>
            <a:xfrm>
              <a:off x="5864400" y="1974600"/>
              <a:ext cx="644760" cy="417600"/>
              <a:chOff x="5864400" y="1974600"/>
              <a:chExt cx="644760" cy="417600"/>
            </a:xfrm>
          </p:grpSpPr>
          <p:sp>
            <p:nvSpPr>
              <p:cNvPr id="740" name="Freeform 84"/>
              <p:cNvSpPr/>
              <p:nvPr/>
            </p:nvSpPr>
            <p:spPr>
              <a:xfrm>
                <a:off x="5864400" y="197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TextBox 158"/>
              <p:cNvSpPr/>
              <p:nvPr/>
            </p:nvSpPr>
            <p:spPr>
              <a:xfrm>
                <a:off x="5932080" y="199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42" name="Group 160"/>
            <p:cNvGrpSpPr/>
            <p:nvPr/>
          </p:nvGrpSpPr>
          <p:grpSpPr>
            <a:xfrm>
              <a:off x="8925480" y="5606640"/>
              <a:ext cx="644760" cy="417600"/>
              <a:chOff x="8925480" y="5606640"/>
              <a:chExt cx="644760" cy="417600"/>
            </a:xfrm>
          </p:grpSpPr>
          <p:sp>
            <p:nvSpPr>
              <p:cNvPr id="743" name="Freeform 84"/>
              <p:cNvSpPr/>
              <p:nvPr/>
            </p:nvSpPr>
            <p:spPr>
              <a:xfrm>
                <a:off x="8925480" y="56066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TextBox 162"/>
              <p:cNvSpPr/>
              <p:nvPr/>
            </p:nvSpPr>
            <p:spPr>
              <a:xfrm>
                <a:off x="8993160" y="56257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45" name="Group 163"/>
            <p:cNvGrpSpPr/>
            <p:nvPr/>
          </p:nvGrpSpPr>
          <p:grpSpPr>
            <a:xfrm>
              <a:off x="9763920" y="4959000"/>
              <a:ext cx="644760" cy="417600"/>
              <a:chOff x="9763920" y="4959000"/>
              <a:chExt cx="644760" cy="417600"/>
            </a:xfrm>
          </p:grpSpPr>
          <p:sp>
            <p:nvSpPr>
              <p:cNvPr id="746" name="Freeform 84"/>
              <p:cNvSpPr/>
              <p:nvPr/>
            </p:nvSpPr>
            <p:spPr>
              <a:xfrm>
                <a:off x="9763920" y="49590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7" name="TextBox 165"/>
              <p:cNvSpPr/>
              <p:nvPr/>
            </p:nvSpPr>
            <p:spPr>
              <a:xfrm>
                <a:off x="9831600" y="49780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48" name="Group 166"/>
            <p:cNvGrpSpPr/>
            <p:nvPr/>
          </p:nvGrpSpPr>
          <p:grpSpPr>
            <a:xfrm>
              <a:off x="9535320" y="4044600"/>
              <a:ext cx="644400" cy="417600"/>
              <a:chOff x="9535320" y="4044600"/>
              <a:chExt cx="644400" cy="417600"/>
            </a:xfrm>
          </p:grpSpPr>
          <p:sp>
            <p:nvSpPr>
              <p:cNvPr id="749" name="Freeform 84"/>
              <p:cNvSpPr/>
              <p:nvPr/>
            </p:nvSpPr>
            <p:spPr>
              <a:xfrm>
                <a:off x="9535320" y="404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0" name="TextBox 168"/>
              <p:cNvSpPr/>
              <p:nvPr/>
            </p:nvSpPr>
            <p:spPr>
              <a:xfrm>
                <a:off x="9602640" y="406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51" name="Group 169"/>
            <p:cNvGrpSpPr/>
            <p:nvPr/>
          </p:nvGrpSpPr>
          <p:grpSpPr>
            <a:xfrm>
              <a:off x="6690240" y="5847840"/>
              <a:ext cx="644400" cy="417600"/>
              <a:chOff x="6690240" y="5847840"/>
              <a:chExt cx="644400" cy="417600"/>
            </a:xfrm>
          </p:grpSpPr>
          <p:sp>
            <p:nvSpPr>
              <p:cNvPr id="752" name="Freeform 84"/>
              <p:cNvSpPr/>
              <p:nvPr/>
            </p:nvSpPr>
            <p:spPr>
              <a:xfrm>
                <a:off x="6690240" y="58478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TextBox 171"/>
              <p:cNvSpPr/>
              <p:nvPr/>
            </p:nvSpPr>
            <p:spPr>
              <a:xfrm>
                <a:off x="6757560" y="58669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54" name="Group 172"/>
            <p:cNvGrpSpPr/>
            <p:nvPr/>
          </p:nvGrpSpPr>
          <p:grpSpPr>
            <a:xfrm>
              <a:off x="5775480" y="5987520"/>
              <a:ext cx="644760" cy="417600"/>
              <a:chOff x="5775480" y="5987520"/>
              <a:chExt cx="644760" cy="417600"/>
            </a:xfrm>
          </p:grpSpPr>
          <p:sp>
            <p:nvSpPr>
              <p:cNvPr id="755" name="Freeform 84"/>
              <p:cNvSpPr/>
              <p:nvPr/>
            </p:nvSpPr>
            <p:spPr>
              <a:xfrm>
                <a:off x="5775480" y="5987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TextBox 174"/>
              <p:cNvSpPr/>
              <p:nvPr/>
            </p:nvSpPr>
            <p:spPr>
              <a:xfrm>
                <a:off x="5843160" y="600660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757" name="Group 175"/>
            <p:cNvGrpSpPr/>
            <p:nvPr/>
          </p:nvGrpSpPr>
          <p:grpSpPr>
            <a:xfrm>
              <a:off x="4556160" y="5835240"/>
              <a:ext cx="644760" cy="417600"/>
              <a:chOff x="4556160" y="5835240"/>
              <a:chExt cx="644760" cy="417600"/>
            </a:xfrm>
          </p:grpSpPr>
          <p:sp>
            <p:nvSpPr>
              <p:cNvPr id="758" name="Freeform 84"/>
              <p:cNvSpPr/>
              <p:nvPr/>
            </p:nvSpPr>
            <p:spPr>
              <a:xfrm>
                <a:off x="4556160" y="58352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9" name="TextBox 177"/>
              <p:cNvSpPr/>
              <p:nvPr/>
            </p:nvSpPr>
            <p:spPr>
              <a:xfrm>
                <a:off x="4623840" y="58543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sp>
          <p:nvSpPr>
            <p:cNvPr id="760" name="TextBox 4"/>
            <p:cNvSpPr/>
            <p:nvPr/>
          </p:nvSpPr>
          <p:spPr>
            <a:xfrm rot="1053600">
              <a:off x="6968160" y="189936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761" name="TextBox 179"/>
            <p:cNvSpPr/>
            <p:nvPr/>
          </p:nvSpPr>
          <p:spPr>
            <a:xfrm rot="2829000">
              <a:off x="9255960" y="337320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762" name="TextBox 180"/>
            <p:cNvSpPr/>
            <p:nvPr/>
          </p:nvSpPr>
          <p:spPr>
            <a:xfrm rot="9846000">
              <a:off x="7924680" y="589140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763" name="TextBox 181"/>
            <p:cNvSpPr/>
            <p:nvPr/>
          </p:nvSpPr>
          <p:spPr>
            <a:xfrm rot="11651400">
              <a:off x="3555000" y="579564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764" name="TextBox 182"/>
            <p:cNvSpPr/>
            <p:nvPr/>
          </p:nvSpPr>
          <p:spPr>
            <a:xfrm rot="16607400">
              <a:off x="1964520" y="3485880"/>
              <a:ext cx="5353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765" name="TextBox 183"/>
            <p:cNvSpPr/>
            <p:nvPr/>
          </p:nvSpPr>
          <p:spPr>
            <a:xfrm rot="20583000">
              <a:off x="4152600" y="184932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</p:grpSp>
      <p:sp>
        <p:nvSpPr>
          <p:cNvPr id="766" name="Rectangle 3"/>
          <p:cNvSpPr/>
          <p:nvPr/>
        </p:nvSpPr>
        <p:spPr>
          <a:xfrm>
            <a:off x="1996920" y="1073160"/>
            <a:ext cx="820332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5000"/>
              </a:lnSpc>
              <a:spcBef>
                <a:spcPts val="479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But if one global ISP is viable business, there will be competitors ….  which must be interconnected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767" name="Group 8"/>
          <p:cNvGrpSpPr/>
          <p:nvPr/>
        </p:nvGrpSpPr>
        <p:grpSpPr>
          <a:xfrm>
            <a:off x="6070680" y="3746520"/>
            <a:ext cx="3225240" cy="1116720"/>
            <a:chOff x="6070680" y="3746520"/>
            <a:chExt cx="3225240" cy="1116720"/>
          </a:xfrm>
        </p:grpSpPr>
        <p:sp>
          <p:nvSpPr>
            <p:cNvPr id="768" name="Oval 3"/>
            <p:cNvSpPr/>
            <p:nvPr/>
          </p:nvSpPr>
          <p:spPr>
            <a:xfrm>
              <a:off x="6070680" y="3746520"/>
              <a:ext cx="3225240" cy="1116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69" name="Group 133"/>
            <p:cNvGrpSpPr/>
            <p:nvPr/>
          </p:nvGrpSpPr>
          <p:grpSpPr>
            <a:xfrm>
              <a:off x="6753960" y="3841200"/>
              <a:ext cx="536040" cy="149760"/>
              <a:chOff x="6753960" y="3841200"/>
              <a:chExt cx="536040" cy="149760"/>
            </a:xfrm>
          </p:grpSpPr>
          <p:sp>
            <p:nvSpPr>
              <p:cNvPr id="770" name="Oval 407"/>
              <p:cNvSpPr/>
              <p:nvPr/>
            </p:nvSpPr>
            <p:spPr>
              <a:xfrm>
                <a:off x="6754680" y="390708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Rectangle 410"/>
              <p:cNvSpPr/>
              <p:nvPr/>
            </p:nvSpPr>
            <p:spPr>
              <a:xfrm>
                <a:off x="6754680" y="389844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Oval 411"/>
              <p:cNvSpPr/>
              <p:nvPr/>
            </p:nvSpPr>
            <p:spPr>
              <a:xfrm>
                <a:off x="6753960" y="384120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73" name="Group 137"/>
              <p:cNvGrpSpPr/>
              <p:nvPr/>
            </p:nvGrpSpPr>
            <p:grpSpPr>
              <a:xfrm>
                <a:off x="6862320" y="3866040"/>
                <a:ext cx="299160" cy="45720"/>
                <a:chOff x="6862320" y="3866040"/>
                <a:chExt cx="299160" cy="45720"/>
              </a:xfrm>
            </p:grpSpPr>
            <p:sp>
              <p:nvSpPr>
                <p:cNvPr id="774" name="Freeform 138"/>
                <p:cNvSpPr/>
                <p:nvPr/>
              </p:nvSpPr>
              <p:spPr>
                <a:xfrm>
                  <a:off x="6862320" y="386604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5" name="Freeform 139"/>
                <p:cNvSpPr/>
                <p:nvPr/>
              </p:nvSpPr>
              <p:spPr>
                <a:xfrm>
                  <a:off x="6875640" y="386604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76" name="Line 140"/>
              <p:cNvSpPr/>
              <p:nvPr/>
            </p:nvSpPr>
            <p:spPr>
              <a:xfrm>
                <a:off x="6754680" y="3889080"/>
                <a:ext cx="360" cy="637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7" name="Line 141"/>
              <p:cNvSpPr/>
              <p:nvPr/>
            </p:nvSpPr>
            <p:spPr>
              <a:xfrm>
                <a:off x="7287840" y="3890520"/>
                <a:ext cx="360" cy="637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78" name="Straight Connector 10"/>
            <p:cNvSpPr/>
            <p:nvPr/>
          </p:nvSpPr>
          <p:spPr>
            <a:xfrm>
              <a:off x="7286760" y="3889800"/>
              <a:ext cx="983160" cy="1112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Straight Connector 297"/>
            <p:cNvSpPr/>
            <p:nvPr/>
          </p:nvSpPr>
          <p:spPr>
            <a:xfrm>
              <a:off x="7757280" y="4185000"/>
              <a:ext cx="121680" cy="680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Straight Connector 298"/>
            <p:cNvSpPr/>
            <p:nvPr/>
          </p:nvSpPr>
          <p:spPr>
            <a:xfrm flipV="1">
              <a:off x="7556760" y="4351320"/>
              <a:ext cx="245160" cy="370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Straight Connector 299"/>
            <p:cNvSpPr/>
            <p:nvPr/>
          </p:nvSpPr>
          <p:spPr>
            <a:xfrm flipV="1">
              <a:off x="7259400" y="4208400"/>
              <a:ext cx="194400" cy="89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Straight Connector 300"/>
            <p:cNvSpPr/>
            <p:nvPr/>
          </p:nvSpPr>
          <p:spPr>
            <a:xfrm flipV="1">
              <a:off x="6958800" y="4451040"/>
              <a:ext cx="194040" cy="89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Straight Connector 301"/>
            <p:cNvSpPr/>
            <p:nvPr/>
          </p:nvSpPr>
          <p:spPr>
            <a:xfrm flipV="1">
              <a:off x="7773120" y="4391280"/>
              <a:ext cx="254880" cy="205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Straight Connector 302"/>
            <p:cNvSpPr/>
            <p:nvPr/>
          </p:nvSpPr>
          <p:spPr>
            <a:xfrm flipH="1" flipV="1">
              <a:off x="8268480" y="4379760"/>
              <a:ext cx="357840" cy="1011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5" name="Straight Connector 303"/>
            <p:cNvSpPr/>
            <p:nvPr/>
          </p:nvSpPr>
          <p:spPr>
            <a:xfrm flipV="1">
              <a:off x="8254080" y="4097160"/>
              <a:ext cx="285840" cy="1594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6" name="Straight Connector 304"/>
            <p:cNvSpPr/>
            <p:nvPr/>
          </p:nvSpPr>
          <p:spPr>
            <a:xfrm flipH="1" flipV="1">
              <a:off x="7021080" y="3991680"/>
              <a:ext cx="414360" cy="70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TextBox 39958"/>
            <p:cNvSpPr/>
            <p:nvPr/>
          </p:nvSpPr>
          <p:spPr>
            <a:xfrm>
              <a:off x="6186240" y="4093920"/>
              <a:ext cx="8193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 B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788" name="Group 133"/>
            <p:cNvGrpSpPr/>
            <p:nvPr/>
          </p:nvGrpSpPr>
          <p:grpSpPr>
            <a:xfrm>
              <a:off x="7790760" y="4240080"/>
              <a:ext cx="536400" cy="150120"/>
              <a:chOff x="7790760" y="4240080"/>
              <a:chExt cx="536400" cy="150120"/>
            </a:xfrm>
          </p:grpSpPr>
          <p:sp>
            <p:nvSpPr>
              <p:cNvPr id="789" name="Oval 407"/>
              <p:cNvSpPr/>
              <p:nvPr/>
            </p:nvSpPr>
            <p:spPr>
              <a:xfrm>
                <a:off x="7791840" y="430632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Rectangle 410"/>
              <p:cNvSpPr/>
              <p:nvPr/>
            </p:nvSpPr>
            <p:spPr>
              <a:xfrm>
                <a:off x="7791840" y="429768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Oval 411"/>
              <p:cNvSpPr/>
              <p:nvPr/>
            </p:nvSpPr>
            <p:spPr>
              <a:xfrm>
                <a:off x="7790760" y="424008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92" name="Group 137"/>
              <p:cNvGrpSpPr/>
              <p:nvPr/>
            </p:nvGrpSpPr>
            <p:grpSpPr>
              <a:xfrm>
                <a:off x="7899120" y="4264920"/>
                <a:ext cx="299160" cy="45720"/>
                <a:chOff x="7899120" y="4264920"/>
                <a:chExt cx="299160" cy="45720"/>
              </a:xfrm>
            </p:grpSpPr>
            <p:sp>
              <p:nvSpPr>
                <p:cNvPr id="793" name="Freeform 138"/>
                <p:cNvSpPr/>
                <p:nvPr/>
              </p:nvSpPr>
              <p:spPr>
                <a:xfrm>
                  <a:off x="7899120" y="426492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4" name="Freeform 139"/>
                <p:cNvSpPr/>
                <p:nvPr/>
              </p:nvSpPr>
              <p:spPr>
                <a:xfrm>
                  <a:off x="7912800" y="426492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95" name="Line 140"/>
              <p:cNvSpPr/>
              <p:nvPr/>
            </p:nvSpPr>
            <p:spPr>
              <a:xfrm>
                <a:off x="7792560" y="428724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Line 141"/>
              <p:cNvSpPr/>
              <p:nvPr/>
            </p:nvSpPr>
            <p:spPr>
              <a:xfrm>
                <a:off x="8324640" y="428904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97" name="Group 133"/>
            <p:cNvGrpSpPr/>
            <p:nvPr/>
          </p:nvGrpSpPr>
          <p:grpSpPr>
            <a:xfrm>
              <a:off x="7002000" y="4301280"/>
              <a:ext cx="536400" cy="149760"/>
              <a:chOff x="7002000" y="4301280"/>
              <a:chExt cx="536400" cy="149760"/>
            </a:xfrm>
          </p:grpSpPr>
          <p:sp>
            <p:nvSpPr>
              <p:cNvPr id="798" name="Oval 407"/>
              <p:cNvSpPr/>
              <p:nvPr/>
            </p:nvSpPr>
            <p:spPr>
              <a:xfrm>
                <a:off x="7003080" y="436716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Rectangle 410"/>
              <p:cNvSpPr/>
              <p:nvPr/>
            </p:nvSpPr>
            <p:spPr>
              <a:xfrm>
                <a:off x="7003080" y="435888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Oval 411"/>
              <p:cNvSpPr/>
              <p:nvPr/>
            </p:nvSpPr>
            <p:spPr>
              <a:xfrm>
                <a:off x="7002000" y="430128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01" name="Group 137"/>
              <p:cNvGrpSpPr/>
              <p:nvPr/>
            </p:nvGrpSpPr>
            <p:grpSpPr>
              <a:xfrm>
                <a:off x="7110360" y="4326120"/>
                <a:ext cx="299160" cy="45720"/>
                <a:chOff x="7110360" y="4326120"/>
                <a:chExt cx="299160" cy="45720"/>
              </a:xfrm>
            </p:grpSpPr>
            <p:sp>
              <p:nvSpPr>
                <p:cNvPr id="802" name="Freeform 138"/>
                <p:cNvSpPr/>
                <p:nvPr/>
              </p:nvSpPr>
              <p:spPr>
                <a:xfrm>
                  <a:off x="7110360" y="432612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3" name="Freeform 139"/>
                <p:cNvSpPr/>
                <p:nvPr/>
              </p:nvSpPr>
              <p:spPr>
                <a:xfrm>
                  <a:off x="7123680" y="432612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04" name="Line 140"/>
              <p:cNvSpPr/>
              <p:nvPr/>
            </p:nvSpPr>
            <p:spPr>
              <a:xfrm>
                <a:off x="7003800" y="434448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5" name="Line 141"/>
              <p:cNvSpPr/>
              <p:nvPr/>
            </p:nvSpPr>
            <p:spPr>
              <a:xfrm>
                <a:off x="7535880" y="4346280"/>
                <a:ext cx="360" cy="666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06" name="Group 133"/>
            <p:cNvGrpSpPr/>
            <p:nvPr/>
          </p:nvGrpSpPr>
          <p:grpSpPr>
            <a:xfrm>
              <a:off x="7292520" y="4059000"/>
              <a:ext cx="536400" cy="149760"/>
              <a:chOff x="7292520" y="4059000"/>
              <a:chExt cx="536400" cy="149760"/>
            </a:xfrm>
          </p:grpSpPr>
          <p:sp>
            <p:nvSpPr>
              <p:cNvPr id="807" name="Oval 407"/>
              <p:cNvSpPr/>
              <p:nvPr/>
            </p:nvSpPr>
            <p:spPr>
              <a:xfrm>
                <a:off x="7293600" y="412488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Rectangle 410"/>
              <p:cNvSpPr/>
              <p:nvPr/>
            </p:nvSpPr>
            <p:spPr>
              <a:xfrm>
                <a:off x="7293600" y="411624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9" name="Oval 411"/>
              <p:cNvSpPr/>
              <p:nvPr/>
            </p:nvSpPr>
            <p:spPr>
              <a:xfrm>
                <a:off x="7292520" y="405900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10" name="Group 137"/>
              <p:cNvGrpSpPr/>
              <p:nvPr/>
            </p:nvGrpSpPr>
            <p:grpSpPr>
              <a:xfrm>
                <a:off x="7400880" y="4083840"/>
                <a:ext cx="299160" cy="45720"/>
                <a:chOff x="7400880" y="4083840"/>
                <a:chExt cx="299160" cy="45720"/>
              </a:xfrm>
            </p:grpSpPr>
            <p:sp>
              <p:nvSpPr>
                <p:cNvPr id="811" name="Freeform 138"/>
                <p:cNvSpPr/>
                <p:nvPr/>
              </p:nvSpPr>
              <p:spPr>
                <a:xfrm>
                  <a:off x="7400880" y="408384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2" name="Freeform 139"/>
                <p:cNvSpPr/>
                <p:nvPr/>
              </p:nvSpPr>
              <p:spPr>
                <a:xfrm>
                  <a:off x="7414560" y="408384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13" name="Line 140"/>
              <p:cNvSpPr/>
              <p:nvPr/>
            </p:nvSpPr>
            <p:spPr>
              <a:xfrm>
                <a:off x="7294320" y="410688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4" name="Line 141"/>
              <p:cNvSpPr/>
              <p:nvPr/>
            </p:nvSpPr>
            <p:spPr>
              <a:xfrm>
                <a:off x="7826400" y="410832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15" name="Group 133"/>
            <p:cNvGrpSpPr/>
            <p:nvPr/>
          </p:nvGrpSpPr>
          <p:grpSpPr>
            <a:xfrm>
              <a:off x="8244360" y="3946320"/>
              <a:ext cx="536400" cy="149760"/>
              <a:chOff x="8244360" y="3946320"/>
              <a:chExt cx="536400" cy="149760"/>
            </a:xfrm>
          </p:grpSpPr>
          <p:sp>
            <p:nvSpPr>
              <p:cNvPr id="816" name="Oval 407"/>
              <p:cNvSpPr/>
              <p:nvPr/>
            </p:nvSpPr>
            <p:spPr>
              <a:xfrm>
                <a:off x="8245440" y="401220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Rectangle 410"/>
              <p:cNvSpPr/>
              <p:nvPr/>
            </p:nvSpPr>
            <p:spPr>
              <a:xfrm>
                <a:off x="8245440" y="400392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Oval 411"/>
              <p:cNvSpPr/>
              <p:nvPr/>
            </p:nvSpPr>
            <p:spPr>
              <a:xfrm>
                <a:off x="8244360" y="394632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19" name="Group 137"/>
              <p:cNvGrpSpPr/>
              <p:nvPr/>
            </p:nvGrpSpPr>
            <p:grpSpPr>
              <a:xfrm>
                <a:off x="8352720" y="3971160"/>
                <a:ext cx="299160" cy="45720"/>
                <a:chOff x="8352720" y="3971160"/>
                <a:chExt cx="299160" cy="45720"/>
              </a:xfrm>
            </p:grpSpPr>
            <p:sp>
              <p:nvSpPr>
                <p:cNvPr id="820" name="Freeform 138"/>
                <p:cNvSpPr/>
                <p:nvPr/>
              </p:nvSpPr>
              <p:spPr>
                <a:xfrm>
                  <a:off x="8352720" y="397116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1" name="Freeform 139"/>
                <p:cNvSpPr/>
                <p:nvPr/>
              </p:nvSpPr>
              <p:spPr>
                <a:xfrm>
                  <a:off x="8366400" y="397116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22" name="Line 140"/>
              <p:cNvSpPr/>
              <p:nvPr/>
            </p:nvSpPr>
            <p:spPr>
              <a:xfrm>
                <a:off x="8245080" y="399420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Line 141"/>
              <p:cNvSpPr/>
              <p:nvPr/>
            </p:nvSpPr>
            <p:spPr>
              <a:xfrm>
                <a:off x="8778240" y="399600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24" name="Group 133"/>
            <p:cNvGrpSpPr/>
            <p:nvPr/>
          </p:nvGrpSpPr>
          <p:grpSpPr>
            <a:xfrm>
              <a:off x="8473680" y="4429440"/>
              <a:ext cx="536040" cy="149760"/>
              <a:chOff x="8473680" y="4429440"/>
              <a:chExt cx="536040" cy="149760"/>
            </a:xfrm>
          </p:grpSpPr>
          <p:sp>
            <p:nvSpPr>
              <p:cNvPr id="825" name="Oval 407"/>
              <p:cNvSpPr/>
              <p:nvPr/>
            </p:nvSpPr>
            <p:spPr>
              <a:xfrm>
                <a:off x="8474400" y="449532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6" name="Rectangle 410"/>
              <p:cNvSpPr/>
              <p:nvPr/>
            </p:nvSpPr>
            <p:spPr>
              <a:xfrm>
                <a:off x="8474400" y="448704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7" name="Oval 411"/>
              <p:cNvSpPr/>
              <p:nvPr/>
            </p:nvSpPr>
            <p:spPr>
              <a:xfrm>
                <a:off x="8473680" y="442944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28" name="Group 137"/>
              <p:cNvGrpSpPr/>
              <p:nvPr/>
            </p:nvGrpSpPr>
            <p:grpSpPr>
              <a:xfrm>
                <a:off x="8582040" y="4454280"/>
                <a:ext cx="299160" cy="45720"/>
                <a:chOff x="8582040" y="4454280"/>
                <a:chExt cx="299160" cy="45720"/>
              </a:xfrm>
            </p:grpSpPr>
            <p:sp>
              <p:nvSpPr>
                <p:cNvPr id="829" name="Freeform 138"/>
                <p:cNvSpPr/>
                <p:nvPr/>
              </p:nvSpPr>
              <p:spPr>
                <a:xfrm>
                  <a:off x="8582040" y="445428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0" name="Freeform 139"/>
                <p:cNvSpPr/>
                <p:nvPr/>
              </p:nvSpPr>
              <p:spPr>
                <a:xfrm>
                  <a:off x="8595360" y="445428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31" name="Line 140"/>
              <p:cNvSpPr/>
              <p:nvPr/>
            </p:nvSpPr>
            <p:spPr>
              <a:xfrm>
                <a:off x="8475480" y="447660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Line 141"/>
              <p:cNvSpPr/>
              <p:nvPr/>
            </p:nvSpPr>
            <p:spPr>
              <a:xfrm>
                <a:off x="9007560" y="447804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33" name="Group 133"/>
            <p:cNvGrpSpPr/>
            <p:nvPr/>
          </p:nvGrpSpPr>
          <p:grpSpPr>
            <a:xfrm>
              <a:off x="7564320" y="4584240"/>
              <a:ext cx="536400" cy="149760"/>
              <a:chOff x="7564320" y="4584240"/>
              <a:chExt cx="536400" cy="149760"/>
            </a:xfrm>
          </p:grpSpPr>
          <p:sp>
            <p:nvSpPr>
              <p:cNvPr id="834" name="Oval 407"/>
              <p:cNvSpPr/>
              <p:nvPr/>
            </p:nvSpPr>
            <p:spPr>
              <a:xfrm>
                <a:off x="7565400" y="465012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Rectangle 410"/>
              <p:cNvSpPr/>
              <p:nvPr/>
            </p:nvSpPr>
            <p:spPr>
              <a:xfrm>
                <a:off x="7565400" y="464148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Oval 411"/>
              <p:cNvSpPr/>
              <p:nvPr/>
            </p:nvSpPr>
            <p:spPr>
              <a:xfrm>
                <a:off x="7564320" y="458424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37" name="Group 137"/>
              <p:cNvGrpSpPr/>
              <p:nvPr/>
            </p:nvGrpSpPr>
            <p:grpSpPr>
              <a:xfrm>
                <a:off x="7672680" y="4609080"/>
                <a:ext cx="299160" cy="45720"/>
                <a:chOff x="7672680" y="4609080"/>
                <a:chExt cx="299160" cy="45720"/>
              </a:xfrm>
            </p:grpSpPr>
            <p:sp>
              <p:nvSpPr>
                <p:cNvPr id="838" name="Freeform 138"/>
                <p:cNvSpPr/>
                <p:nvPr/>
              </p:nvSpPr>
              <p:spPr>
                <a:xfrm>
                  <a:off x="7672680" y="460908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9" name="Freeform 139"/>
                <p:cNvSpPr/>
                <p:nvPr/>
              </p:nvSpPr>
              <p:spPr>
                <a:xfrm>
                  <a:off x="7686360" y="460908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40" name="Line 140"/>
              <p:cNvSpPr/>
              <p:nvPr/>
            </p:nvSpPr>
            <p:spPr>
              <a:xfrm>
                <a:off x="7566120" y="463212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Line 141"/>
              <p:cNvSpPr/>
              <p:nvPr/>
            </p:nvSpPr>
            <p:spPr>
              <a:xfrm>
                <a:off x="8097480" y="463356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42" name="Group 133"/>
            <p:cNvGrpSpPr/>
            <p:nvPr/>
          </p:nvGrpSpPr>
          <p:grpSpPr>
            <a:xfrm>
              <a:off x="6664680" y="4540320"/>
              <a:ext cx="536400" cy="149760"/>
              <a:chOff x="6664680" y="4540320"/>
              <a:chExt cx="536400" cy="149760"/>
            </a:xfrm>
          </p:grpSpPr>
          <p:sp>
            <p:nvSpPr>
              <p:cNvPr id="843" name="Oval 407"/>
              <p:cNvSpPr/>
              <p:nvPr/>
            </p:nvSpPr>
            <p:spPr>
              <a:xfrm>
                <a:off x="6665760" y="460620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4" name="Rectangle 410"/>
              <p:cNvSpPr/>
              <p:nvPr/>
            </p:nvSpPr>
            <p:spPr>
              <a:xfrm>
                <a:off x="6665760" y="459792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Oval 411"/>
              <p:cNvSpPr/>
              <p:nvPr/>
            </p:nvSpPr>
            <p:spPr>
              <a:xfrm>
                <a:off x="6664680" y="454032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46" name="Group 137"/>
              <p:cNvGrpSpPr/>
              <p:nvPr/>
            </p:nvGrpSpPr>
            <p:grpSpPr>
              <a:xfrm>
                <a:off x="6773040" y="4565160"/>
                <a:ext cx="299160" cy="45720"/>
                <a:chOff x="6773040" y="4565160"/>
                <a:chExt cx="299160" cy="45720"/>
              </a:xfrm>
            </p:grpSpPr>
            <p:sp>
              <p:nvSpPr>
                <p:cNvPr id="847" name="Freeform 138"/>
                <p:cNvSpPr/>
                <p:nvPr/>
              </p:nvSpPr>
              <p:spPr>
                <a:xfrm>
                  <a:off x="6773040" y="456516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8" name="Freeform 139"/>
                <p:cNvSpPr/>
                <p:nvPr/>
              </p:nvSpPr>
              <p:spPr>
                <a:xfrm>
                  <a:off x="6786720" y="456516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49" name="Line 140"/>
              <p:cNvSpPr/>
              <p:nvPr/>
            </p:nvSpPr>
            <p:spPr>
              <a:xfrm>
                <a:off x="6665400" y="458748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0" name="Line 141"/>
              <p:cNvSpPr/>
              <p:nvPr/>
            </p:nvSpPr>
            <p:spPr>
              <a:xfrm>
                <a:off x="7200720" y="458892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51" name="Group 331"/>
          <p:cNvGrpSpPr/>
          <p:nvPr/>
        </p:nvGrpSpPr>
        <p:grpSpPr>
          <a:xfrm>
            <a:off x="3327480" y="2755800"/>
            <a:ext cx="3466440" cy="1193040"/>
            <a:chOff x="3327480" y="2755800"/>
            <a:chExt cx="3466440" cy="1193040"/>
          </a:xfrm>
        </p:grpSpPr>
        <p:sp>
          <p:nvSpPr>
            <p:cNvPr id="852" name="Oval 332"/>
            <p:cNvSpPr/>
            <p:nvPr/>
          </p:nvSpPr>
          <p:spPr>
            <a:xfrm>
              <a:off x="3327480" y="2755800"/>
              <a:ext cx="3466440" cy="11930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53" name="Group 133"/>
            <p:cNvGrpSpPr/>
            <p:nvPr/>
          </p:nvGrpSpPr>
          <p:grpSpPr>
            <a:xfrm>
              <a:off x="4061880" y="2856960"/>
              <a:ext cx="576360" cy="160200"/>
              <a:chOff x="4061880" y="2856960"/>
              <a:chExt cx="576360" cy="160200"/>
            </a:xfrm>
          </p:grpSpPr>
          <p:sp>
            <p:nvSpPr>
              <p:cNvPr id="854" name="Oval 407"/>
              <p:cNvSpPr/>
              <p:nvPr/>
            </p:nvSpPr>
            <p:spPr>
              <a:xfrm>
                <a:off x="4062960" y="29275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Rectangle 410"/>
              <p:cNvSpPr/>
              <p:nvPr/>
            </p:nvSpPr>
            <p:spPr>
              <a:xfrm>
                <a:off x="4062960" y="29181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Oval 411"/>
              <p:cNvSpPr/>
              <p:nvPr/>
            </p:nvSpPr>
            <p:spPr>
              <a:xfrm>
                <a:off x="4061880" y="285696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57" name="Group 137"/>
              <p:cNvGrpSpPr/>
              <p:nvPr/>
            </p:nvGrpSpPr>
            <p:grpSpPr>
              <a:xfrm>
                <a:off x="4178160" y="2883600"/>
                <a:ext cx="321480" cy="48960"/>
                <a:chOff x="4178160" y="2883600"/>
                <a:chExt cx="321480" cy="48960"/>
              </a:xfrm>
            </p:grpSpPr>
            <p:sp>
              <p:nvSpPr>
                <p:cNvPr id="858" name="Freeform 138"/>
                <p:cNvSpPr/>
                <p:nvPr/>
              </p:nvSpPr>
              <p:spPr>
                <a:xfrm>
                  <a:off x="4178160" y="28836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9" name="Freeform 139"/>
                <p:cNvSpPr/>
                <p:nvPr/>
              </p:nvSpPr>
              <p:spPr>
                <a:xfrm>
                  <a:off x="4192920" y="28836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60" name="Line 140"/>
              <p:cNvSpPr/>
              <p:nvPr/>
            </p:nvSpPr>
            <p:spPr>
              <a:xfrm>
                <a:off x="4063680" y="29080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Line 141"/>
              <p:cNvSpPr/>
              <p:nvPr/>
            </p:nvSpPr>
            <p:spPr>
              <a:xfrm>
                <a:off x="4633560" y="290988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62" name="Straight Connector 334"/>
            <p:cNvSpPr/>
            <p:nvPr/>
          </p:nvSpPr>
          <p:spPr>
            <a:xfrm>
              <a:off x="4634640" y="2909160"/>
              <a:ext cx="1056600" cy="118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Straight Connector 335"/>
            <p:cNvSpPr/>
            <p:nvPr/>
          </p:nvSpPr>
          <p:spPr>
            <a:xfrm>
              <a:off x="5140440" y="3224520"/>
              <a:ext cx="130680" cy="723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Straight Connector 336"/>
            <p:cNvSpPr/>
            <p:nvPr/>
          </p:nvSpPr>
          <p:spPr>
            <a:xfrm flipV="1">
              <a:off x="4924440" y="3401640"/>
              <a:ext cx="263880" cy="399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Straight Connector 337"/>
            <p:cNvSpPr/>
            <p:nvPr/>
          </p:nvSpPr>
          <p:spPr>
            <a:xfrm flipV="1">
              <a:off x="4605120" y="3249000"/>
              <a:ext cx="208800" cy="954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Straight Connector 338"/>
            <p:cNvSpPr/>
            <p:nvPr/>
          </p:nvSpPr>
          <p:spPr>
            <a:xfrm flipV="1">
              <a:off x="4281840" y="3508560"/>
              <a:ext cx="208800" cy="950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7" name="Straight Connector 339"/>
            <p:cNvSpPr/>
            <p:nvPr/>
          </p:nvSpPr>
          <p:spPr>
            <a:xfrm flipV="1">
              <a:off x="5157360" y="3444480"/>
              <a:ext cx="273960" cy="2203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8" name="Straight Connector 340"/>
            <p:cNvSpPr/>
            <p:nvPr/>
          </p:nvSpPr>
          <p:spPr>
            <a:xfrm flipH="1" flipV="1">
              <a:off x="5689800" y="3432240"/>
              <a:ext cx="384480" cy="1083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Straight Connector 341"/>
            <p:cNvSpPr/>
            <p:nvPr/>
          </p:nvSpPr>
          <p:spPr>
            <a:xfrm flipV="1">
              <a:off x="5674320" y="3130560"/>
              <a:ext cx="307080" cy="170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Straight Connector 342"/>
            <p:cNvSpPr/>
            <p:nvPr/>
          </p:nvSpPr>
          <p:spPr>
            <a:xfrm flipH="1" flipV="1">
              <a:off x="4349160" y="3017520"/>
              <a:ext cx="445320" cy="759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TextBox 343"/>
            <p:cNvSpPr/>
            <p:nvPr/>
          </p:nvSpPr>
          <p:spPr>
            <a:xfrm>
              <a:off x="3450960" y="3127320"/>
              <a:ext cx="8100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 A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872" name="Group 133"/>
            <p:cNvGrpSpPr/>
            <p:nvPr/>
          </p:nvGrpSpPr>
          <p:grpSpPr>
            <a:xfrm>
              <a:off x="5176080" y="3283200"/>
              <a:ext cx="576360" cy="160200"/>
              <a:chOff x="5176080" y="3283200"/>
              <a:chExt cx="576360" cy="160200"/>
            </a:xfrm>
          </p:grpSpPr>
          <p:sp>
            <p:nvSpPr>
              <p:cNvPr id="873" name="Oval 407"/>
              <p:cNvSpPr/>
              <p:nvPr/>
            </p:nvSpPr>
            <p:spPr>
              <a:xfrm>
                <a:off x="5177160" y="335376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4" name="Rectangle 410"/>
              <p:cNvSpPr/>
              <p:nvPr/>
            </p:nvSpPr>
            <p:spPr>
              <a:xfrm>
                <a:off x="5177160" y="33447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5" name="Oval 411"/>
              <p:cNvSpPr/>
              <p:nvPr/>
            </p:nvSpPr>
            <p:spPr>
              <a:xfrm>
                <a:off x="5176080" y="328320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76" name="Group 137"/>
              <p:cNvGrpSpPr/>
              <p:nvPr/>
            </p:nvGrpSpPr>
            <p:grpSpPr>
              <a:xfrm>
                <a:off x="5292720" y="3309840"/>
                <a:ext cx="321480" cy="48960"/>
                <a:chOff x="5292720" y="3309840"/>
                <a:chExt cx="321480" cy="48960"/>
              </a:xfrm>
            </p:grpSpPr>
            <p:sp>
              <p:nvSpPr>
                <p:cNvPr id="877" name="Freeform 138"/>
                <p:cNvSpPr/>
                <p:nvPr/>
              </p:nvSpPr>
              <p:spPr>
                <a:xfrm>
                  <a:off x="5292720" y="330984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8" name="Freeform 139"/>
                <p:cNvSpPr/>
                <p:nvPr/>
              </p:nvSpPr>
              <p:spPr>
                <a:xfrm>
                  <a:off x="5307120" y="330984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79" name="Line 140"/>
              <p:cNvSpPr/>
              <p:nvPr/>
            </p:nvSpPr>
            <p:spPr>
              <a:xfrm>
                <a:off x="5178240" y="333360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0" name="Line 141"/>
              <p:cNvSpPr/>
              <p:nvPr/>
            </p:nvSpPr>
            <p:spPr>
              <a:xfrm>
                <a:off x="5748120" y="333540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81" name="Group 133"/>
            <p:cNvGrpSpPr/>
            <p:nvPr/>
          </p:nvGrpSpPr>
          <p:grpSpPr>
            <a:xfrm>
              <a:off x="4328280" y="3348720"/>
              <a:ext cx="576360" cy="159840"/>
              <a:chOff x="4328280" y="3348720"/>
              <a:chExt cx="576360" cy="159840"/>
            </a:xfrm>
          </p:grpSpPr>
          <p:sp>
            <p:nvSpPr>
              <p:cNvPr id="882" name="Oval 407"/>
              <p:cNvSpPr/>
              <p:nvPr/>
            </p:nvSpPr>
            <p:spPr>
              <a:xfrm>
                <a:off x="4329360" y="34189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3" name="Rectangle 410"/>
              <p:cNvSpPr/>
              <p:nvPr/>
            </p:nvSpPr>
            <p:spPr>
              <a:xfrm>
                <a:off x="4329360" y="340992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4" name="Oval 411"/>
              <p:cNvSpPr/>
              <p:nvPr/>
            </p:nvSpPr>
            <p:spPr>
              <a:xfrm>
                <a:off x="4328280" y="334872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85" name="Group 137"/>
              <p:cNvGrpSpPr/>
              <p:nvPr/>
            </p:nvGrpSpPr>
            <p:grpSpPr>
              <a:xfrm>
                <a:off x="4444920" y="3375000"/>
                <a:ext cx="321480" cy="48960"/>
                <a:chOff x="4444920" y="3375000"/>
                <a:chExt cx="321480" cy="48960"/>
              </a:xfrm>
            </p:grpSpPr>
            <p:sp>
              <p:nvSpPr>
                <p:cNvPr id="886" name="Freeform 138"/>
                <p:cNvSpPr/>
                <p:nvPr/>
              </p:nvSpPr>
              <p:spPr>
                <a:xfrm>
                  <a:off x="4444920" y="33750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7" name="Freeform 139"/>
                <p:cNvSpPr/>
                <p:nvPr/>
              </p:nvSpPr>
              <p:spPr>
                <a:xfrm>
                  <a:off x="4459320" y="33750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88" name="Line 140"/>
              <p:cNvSpPr/>
              <p:nvPr/>
            </p:nvSpPr>
            <p:spPr>
              <a:xfrm>
                <a:off x="4330440" y="339912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Line 141"/>
              <p:cNvSpPr/>
              <p:nvPr/>
            </p:nvSpPr>
            <p:spPr>
              <a:xfrm>
                <a:off x="4900320" y="340056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90" name="Group 133"/>
            <p:cNvGrpSpPr/>
            <p:nvPr/>
          </p:nvGrpSpPr>
          <p:grpSpPr>
            <a:xfrm>
              <a:off x="4640760" y="3089520"/>
              <a:ext cx="576360" cy="160200"/>
              <a:chOff x="4640760" y="3089520"/>
              <a:chExt cx="576360" cy="160200"/>
            </a:xfrm>
          </p:grpSpPr>
          <p:sp>
            <p:nvSpPr>
              <p:cNvPr id="891" name="Oval 407"/>
              <p:cNvSpPr/>
              <p:nvPr/>
            </p:nvSpPr>
            <p:spPr>
              <a:xfrm>
                <a:off x="4641840" y="316008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Rectangle 410"/>
              <p:cNvSpPr/>
              <p:nvPr/>
            </p:nvSpPr>
            <p:spPr>
              <a:xfrm>
                <a:off x="4641840" y="315108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Oval 411"/>
              <p:cNvSpPr/>
              <p:nvPr/>
            </p:nvSpPr>
            <p:spPr>
              <a:xfrm>
                <a:off x="4640760" y="308952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94" name="Group 137"/>
              <p:cNvGrpSpPr/>
              <p:nvPr/>
            </p:nvGrpSpPr>
            <p:grpSpPr>
              <a:xfrm>
                <a:off x="4757040" y="3116160"/>
                <a:ext cx="321480" cy="48960"/>
                <a:chOff x="4757040" y="3116160"/>
                <a:chExt cx="321480" cy="48960"/>
              </a:xfrm>
            </p:grpSpPr>
            <p:sp>
              <p:nvSpPr>
                <p:cNvPr id="895" name="Freeform 138"/>
                <p:cNvSpPr/>
                <p:nvPr/>
              </p:nvSpPr>
              <p:spPr>
                <a:xfrm>
                  <a:off x="4757040" y="311616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6" name="Freeform 139"/>
                <p:cNvSpPr/>
                <p:nvPr/>
              </p:nvSpPr>
              <p:spPr>
                <a:xfrm>
                  <a:off x="4771800" y="311616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97" name="Line 140"/>
              <p:cNvSpPr/>
              <p:nvPr/>
            </p:nvSpPr>
            <p:spPr>
              <a:xfrm>
                <a:off x="4641480" y="313992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8" name="Line 141"/>
              <p:cNvSpPr/>
              <p:nvPr/>
            </p:nvSpPr>
            <p:spPr>
              <a:xfrm>
                <a:off x="5213520" y="314172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99" name="Group 133"/>
            <p:cNvGrpSpPr/>
            <p:nvPr/>
          </p:nvGrpSpPr>
          <p:grpSpPr>
            <a:xfrm>
              <a:off x="5663880" y="2969280"/>
              <a:ext cx="576360" cy="160200"/>
              <a:chOff x="5663880" y="2969280"/>
              <a:chExt cx="576360" cy="160200"/>
            </a:xfrm>
          </p:grpSpPr>
          <p:sp>
            <p:nvSpPr>
              <p:cNvPr id="900" name="Oval 407"/>
              <p:cNvSpPr/>
              <p:nvPr/>
            </p:nvSpPr>
            <p:spPr>
              <a:xfrm>
                <a:off x="5664960" y="303984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Rectangle 410"/>
              <p:cNvSpPr/>
              <p:nvPr/>
            </p:nvSpPr>
            <p:spPr>
              <a:xfrm>
                <a:off x="5664960" y="303084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Oval 411"/>
              <p:cNvSpPr/>
              <p:nvPr/>
            </p:nvSpPr>
            <p:spPr>
              <a:xfrm>
                <a:off x="5663880" y="296928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03" name="Group 137"/>
              <p:cNvGrpSpPr/>
              <p:nvPr/>
            </p:nvGrpSpPr>
            <p:grpSpPr>
              <a:xfrm>
                <a:off x="5780160" y="2995920"/>
                <a:ext cx="321480" cy="48960"/>
                <a:chOff x="5780160" y="2995920"/>
                <a:chExt cx="321480" cy="48960"/>
              </a:xfrm>
            </p:grpSpPr>
            <p:sp>
              <p:nvSpPr>
                <p:cNvPr id="904" name="Freeform 138"/>
                <p:cNvSpPr/>
                <p:nvPr/>
              </p:nvSpPr>
              <p:spPr>
                <a:xfrm>
                  <a:off x="5780160" y="299592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5" name="Freeform 139"/>
                <p:cNvSpPr/>
                <p:nvPr/>
              </p:nvSpPr>
              <p:spPr>
                <a:xfrm>
                  <a:off x="5794920" y="299592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06" name="Line 140"/>
              <p:cNvSpPr/>
              <p:nvPr/>
            </p:nvSpPr>
            <p:spPr>
              <a:xfrm>
                <a:off x="5665680" y="301896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7" name="Line 141"/>
              <p:cNvSpPr/>
              <p:nvPr/>
            </p:nvSpPr>
            <p:spPr>
              <a:xfrm>
                <a:off x="6235560" y="302076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08" name="Group 133"/>
            <p:cNvGrpSpPr/>
            <p:nvPr/>
          </p:nvGrpSpPr>
          <p:grpSpPr>
            <a:xfrm>
              <a:off x="5910120" y="3485520"/>
              <a:ext cx="576360" cy="160200"/>
              <a:chOff x="5910120" y="3485520"/>
              <a:chExt cx="576360" cy="160200"/>
            </a:xfrm>
          </p:grpSpPr>
          <p:sp>
            <p:nvSpPr>
              <p:cNvPr id="909" name="Oval 407"/>
              <p:cNvSpPr/>
              <p:nvPr/>
            </p:nvSpPr>
            <p:spPr>
              <a:xfrm>
                <a:off x="5911200" y="355608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0" name="Rectangle 410"/>
              <p:cNvSpPr/>
              <p:nvPr/>
            </p:nvSpPr>
            <p:spPr>
              <a:xfrm>
                <a:off x="5911200" y="354672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1" name="Oval 411"/>
              <p:cNvSpPr/>
              <p:nvPr/>
            </p:nvSpPr>
            <p:spPr>
              <a:xfrm>
                <a:off x="5910120" y="348552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12" name="Group 137"/>
              <p:cNvGrpSpPr/>
              <p:nvPr/>
            </p:nvGrpSpPr>
            <p:grpSpPr>
              <a:xfrm>
                <a:off x="6026760" y="3511800"/>
                <a:ext cx="321480" cy="48960"/>
                <a:chOff x="6026760" y="3511800"/>
                <a:chExt cx="321480" cy="48960"/>
              </a:xfrm>
            </p:grpSpPr>
            <p:sp>
              <p:nvSpPr>
                <p:cNvPr id="913" name="Freeform 138"/>
                <p:cNvSpPr/>
                <p:nvPr/>
              </p:nvSpPr>
              <p:spPr>
                <a:xfrm>
                  <a:off x="6026760" y="35118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4" name="Freeform 139"/>
                <p:cNvSpPr/>
                <p:nvPr/>
              </p:nvSpPr>
              <p:spPr>
                <a:xfrm>
                  <a:off x="6041160" y="35118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15" name="Line 140"/>
              <p:cNvSpPr/>
              <p:nvPr/>
            </p:nvSpPr>
            <p:spPr>
              <a:xfrm>
                <a:off x="5911920" y="353664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6" name="Line 141"/>
              <p:cNvSpPr/>
              <p:nvPr/>
            </p:nvSpPr>
            <p:spPr>
              <a:xfrm>
                <a:off x="6481800" y="353844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17" name="Group 133"/>
            <p:cNvGrpSpPr/>
            <p:nvPr/>
          </p:nvGrpSpPr>
          <p:grpSpPr>
            <a:xfrm>
              <a:off x="4933080" y="3650760"/>
              <a:ext cx="576360" cy="160200"/>
              <a:chOff x="4933080" y="3650760"/>
              <a:chExt cx="576360" cy="160200"/>
            </a:xfrm>
          </p:grpSpPr>
          <p:sp>
            <p:nvSpPr>
              <p:cNvPr id="918" name="Oval 407"/>
              <p:cNvSpPr/>
              <p:nvPr/>
            </p:nvSpPr>
            <p:spPr>
              <a:xfrm>
                <a:off x="4934160" y="37213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9" name="Rectangle 410"/>
              <p:cNvSpPr/>
              <p:nvPr/>
            </p:nvSpPr>
            <p:spPr>
              <a:xfrm>
                <a:off x="4934160" y="37119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0" name="Oval 411"/>
              <p:cNvSpPr/>
              <p:nvPr/>
            </p:nvSpPr>
            <p:spPr>
              <a:xfrm>
                <a:off x="4933080" y="365076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21" name="Group 137"/>
              <p:cNvGrpSpPr/>
              <p:nvPr/>
            </p:nvGrpSpPr>
            <p:grpSpPr>
              <a:xfrm>
                <a:off x="5049360" y="3677400"/>
                <a:ext cx="321480" cy="48960"/>
                <a:chOff x="5049360" y="3677400"/>
                <a:chExt cx="321480" cy="48960"/>
              </a:xfrm>
            </p:grpSpPr>
            <p:sp>
              <p:nvSpPr>
                <p:cNvPr id="922" name="Freeform 138"/>
                <p:cNvSpPr/>
                <p:nvPr/>
              </p:nvSpPr>
              <p:spPr>
                <a:xfrm>
                  <a:off x="5049360" y="36774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3" name="Freeform 139"/>
                <p:cNvSpPr/>
                <p:nvPr/>
              </p:nvSpPr>
              <p:spPr>
                <a:xfrm>
                  <a:off x="5064120" y="36774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24" name="Line 140"/>
              <p:cNvSpPr/>
              <p:nvPr/>
            </p:nvSpPr>
            <p:spPr>
              <a:xfrm>
                <a:off x="4933800" y="37018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Line 141"/>
              <p:cNvSpPr/>
              <p:nvPr/>
            </p:nvSpPr>
            <p:spPr>
              <a:xfrm>
                <a:off x="5505840" y="370368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26" name="Group 133"/>
            <p:cNvGrpSpPr/>
            <p:nvPr/>
          </p:nvGrpSpPr>
          <p:grpSpPr>
            <a:xfrm>
              <a:off x="3966120" y="3603960"/>
              <a:ext cx="576000" cy="160200"/>
              <a:chOff x="3966120" y="3603960"/>
              <a:chExt cx="576000" cy="160200"/>
            </a:xfrm>
          </p:grpSpPr>
          <p:sp>
            <p:nvSpPr>
              <p:cNvPr id="927" name="Oval 407"/>
              <p:cNvSpPr/>
              <p:nvPr/>
            </p:nvSpPr>
            <p:spPr>
              <a:xfrm>
                <a:off x="3966840" y="36745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8" name="Rectangle 410"/>
              <p:cNvSpPr/>
              <p:nvPr/>
            </p:nvSpPr>
            <p:spPr>
              <a:xfrm>
                <a:off x="3966840" y="36651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Oval 411"/>
              <p:cNvSpPr/>
              <p:nvPr/>
            </p:nvSpPr>
            <p:spPr>
              <a:xfrm>
                <a:off x="3966120" y="360396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30" name="Group 137"/>
              <p:cNvGrpSpPr/>
              <p:nvPr/>
            </p:nvGrpSpPr>
            <p:grpSpPr>
              <a:xfrm>
                <a:off x="4082400" y="3630240"/>
                <a:ext cx="321480" cy="48960"/>
                <a:chOff x="4082400" y="3630240"/>
                <a:chExt cx="321480" cy="48960"/>
              </a:xfrm>
            </p:grpSpPr>
            <p:sp>
              <p:nvSpPr>
                <p:cNvPr id="931" name="Freeform 138"/>
                <p:cNvSpPr/>
                <p:nvPr/>
              </p:nvSpPr>
              <p:spPr>
                <a:xfrm>
                  <a:off x="4082400" y="363024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2" name="Freeform 139"/>
                <p:cNvSpPr/>
                <p:nvPr/>
              </p:nvSpPr>
              <p:spPr>
                <a:xfrm>
                  <a:off x="4097160" y="363024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33" name="Line 140"/>
              <p:cNvSpPr/>
              <p:nvPr/>
            </p:nvSpPr>
            <p:spPr>
              <a:xfrm>
                <a:off x="3966840" y="365436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4" name="Line 141"/>
              <p:cNvSpPr/>
              <p:nvPr/>
            </p:nvSpPr>
            <p:spPr>
              <a:xfrm>
                <a:off x="4538880" y="365580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35" name="Group 416"/>
          <p:cNvGrpSpPr/>
          <p:nvPr/>
        </p:nvGrpSpPr>
        <p:grpSpPr>
          <a:xfrm>
            <a:off x="3022560" y="4165560"/>
            <a:ext cx="3085560" cy="1167840"/>
            <a:chOff x="3022560" y="4165560"/>
            <a:chExt cx="3085560" cy="1167840"/>
          </a:xfrm>
        </p:grpSpPr>
        <p:sp>
          <p:nvSpPr>
            <p:cNvPr id="936" name="Oval 417"/>
            <p:cNvSpPr/>
            <p:nvPr/>
          </p:nvSpPr>
          <p:spPr>
            <a:xfrm>
              <a:off x="3022560" y="4165560"/>
              <a:ext cx="3085560" cy="11678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37" name="Group 133"/>
            <p:cNvGrpSpPr/>
            <p:nvPr/>
          </p:nvGrpSpPr>
          <p:grpSpPr>
            <a:xfrm>
              <a:off x="3676320" y="4264560"/>
              <a:ext cx="512640" cy="156600"/>
              <a:chOff x="3676320" y="4264560"/>
              <a:chExt cx="512640" cy="156600"/>
            </a:xfrm>
          </p:grpSpPr>
          <p:sp>
            <p:nvSpPr>
              <p:cNvPr id="938" name="Oval 492"/>
              <p:cNvSpPr/>
              <p:nvPr/>
            </p:nvSpPr>
            <p:spPr>
              <a:xfrm>
                <a:off x="3677040" y="433332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9" name="Rectangle 410"/>
              <p:cNvSpPr/>
              <p:nvPr/>
            </p:nvSpPr>
            <p:spPr>
              <a:xfrm>
                <a:off x="3677040" y="432468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0" name="Oval 411"/>
              <p:cNvSpPr/>
              <p:nvPr/>
            </p:nvSpPr>
            <p:spPr>
              <a:xfrm>
                <a:off x="3676320" y="426456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41" name="Group 137"/>
              <p:cNvGrpSpPr/>
              <p:nvPr/>
            </p:nvGrpSpPr>
            <p:grpSpPr>
              <a:xfrm>
                <a:off x="3780000" y="4290480"/>
                <a:ext cx="286200" cy="47880"/>
                <a:chOff x="3780000" y="4290480"/>
                <a:chExt cx="286200" cy="47880"/>
              </a:xfrm>
            </p:grpSpPr>
            <p:sp>
              <p:nvSpPr>
                <p:cNvPr id="942" name="Freeform 138"/>
                <p:cNvSpPr/>
                <p:nvPr/>
              </p:nvSpPr>
              <p:spPr>
                <a:xfrm>
                  <a:off x="3780000" y="429048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43" name="Freeform 139"/>
                <p:cNvSpPr/>
                <p:nvPr/>
              </p:nvSpPr>
              <p:spPr>
                <a:xfrm>
                  <a:off x="3792960" y="429048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44" name="Line 140"/>
              <p:cNvSpPr/>
              <p:nvPr/>
            </p:nvSpPr>
            <p:spPr>
              <a:xfrm>
                <a:off x="3678120" y="4313160"/>
                <a:ext cx="360" cy="648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5" name="Line 141"/>
              <p:cNvSpPr/>
              <p:nvPr/>
            </p:nvSpPr>
            <p:spPr>
              <a:xfrm>
                <a:off x="4186080" y="431460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46" name="Straight Connector 419"/>
            <p:cNvSpPr/>
            <p:nvPr/>
          </p:nvSpPr>
          <p:spPr>
            <a:xfrm>
              <a:off x="4186080" y="4315320"/>
              <a:ext cx="940680" cy="116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Straight Connector 420"/>
            <p:cNvSpPr/>
            <p:nvPr/>
          </p:nvSpPr>
          <p:spPr>
            <a:xfrm>
              <a:off x="4636080" y="4624200"/>
              <a:ext cx="116640" cy="70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Straight Connector 421"/>
            <p:cNvSpPr/>
            <p:nvPr/>
          </p:nvSpPr>
          <p:spPr>
            <a:xfrm flipV="1">
              <a:off x="4444200" y="4797720"/>
              <a:ext cx="234720" cy="388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Straight Connector 422"/>
            <p:cNvSpPr/>
            <p:nvPr/>
          </p:nvSpPr>
          <p:spPr>
            <a:xfrm flipV="1">
              <a:off x="4159800" y="4648320"/>
              <a:ext cx="185760" cy="932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Straight Connector 423"/>
            <p:cNvSpPr/>
            <p:nvPr/>
          </p:nvSpPr>
          <p:spPr>
            <a:xfrm flipV="1">
              <a:off x="3872160" y="4902120"/>
              <a:ext cx="185760" cy="932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Straight Connector 424"/>
            <p:cNvSpPr/>
            <p:nvPr/>
          </p:nvSpPr>
          <p:spPr>
            <a:xfrm flipV="1">
              <a:off x="4651200" y="4839840"/>
              <a:ext cx="244080" cy="215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Straight Connector 425"/>
            <p:cNvSpPr/>
            <p:nvPr/>
          </p:nvSpPr>
          <p:spPr>
            <a:xfrm flipH="1" flipV="1">
              <a:off x="5125320" y="4827600"/>
              <a:ext cx="342360" cy="1058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Straight Connector 426"/>
            <p:cNvSpPr/>
            <p:nvPr/>
          </p:nvSpPr>
          <p:spPr>
            <a:xfrm flipV="1">
              <a:off x="5111640" y="4532040"/>
              <a:ext cx="273240" cy="1666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Straight Connector 427"/>
            <p:cNvSpPr/>
            <p:nvPr/>
          </p:nvSpPr>
          <p:spPr>
            <a:xfrm flipH="1" flipV="1">
              <a:off x="3931920" y="4421880"/>
              <a:ext cx="396360" cy="741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TextBox 428"/>
            <p:cNvSpPr/>
            <p:nvPr/>
          </p:nvSpPr>
          <p:spPr>
            <a:xfrm>
              <a:off x="3133080" y="4529160"/>
              <a:ext cx="8344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 C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956" name="Group 133"/>
            <p:cNvGrpSpPr/>
            <p:nvPr/>
          </p:nvGrpSpPr>
          <p:grpSpPr>
            <a:xfrm>
              <a:off x="4668120" y="4681800"/>
              <a:ext cx="513000" cy="156600"/>
              <a:chOff x="4668120" y="4681800"/>
              <a:chExt cx="513000" cy="156600"/>
            </a:xfrm>
          </p:grpSpPr>
          <p:sp>
            <p:nvSpPr>
              <p:cNvPr id="957" name="Oval 407"/>
              <p:cNvSpPr/>
              <p:nvPr/>
            </p:nvSpPr>
            <p:spPr>
              <a:xfrm>
                <a:off x="4669200" y="475056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Rectangle 410"/>
              <p:cNvSpPr/>
              <p:nvPr/>
            </p:nvSpPr>
            <p:spPr>
              <a:xfrm>
                <a:off x="4669200" y="474192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Oval 411"/>
              <p:cNvSpPr/>
              <p:nvPr/>
            </p:nvSpPr>
            <p:spPr>
              <a:xfrm>
                <a:off x="4668120" y="468180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60" name="Group 137"/>
              <p:cNvGrpSpPr/>
              <p:nvPr/>
            </p:nvGrpSpPr>
            <p:grpSpPr>
              <a:xfrm>
                <a:off x="4771800" y="4707720"/>
                <a:ext cx="286200" cy="47880"/>
                <a:chOff x="4771800" y="4707720"/>
                <a:chExt cx="286200" cy="47880"/>
              </a:xfrm>
            </p:grpSpPr>
            <p:sp>
              <p:nvSpPr>
                <p:cNvPr id="961" name="Freeform 138"/>
                <p:cNvSpPr/>
                <p:nvPr/>
              </p:nvSpPr>
              <p:spPr>
                <a:xfrm>
                  <a:off x="4771800" y="470772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2" name="Freeform 139"/>
                <p:cNvSpPr/>
                <p:nvPr/>
              </p:nvSpPr>
              <p:spPr>
                <a:xfrm>
                  <a:off x="4784760" y="470772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63" name="Line 140"/>
              <p:cNvSpPr/>
              <p:nvPr/>
            </p:nvSpPr>
            <p:spPr>
              <a:xfrm>
                <a:off x="4669920" y="4730400"/>
                <a:ext cx="360" cy="648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Line 141"/>
              <p:cNvSpPr/>
              <p:nvPr/>
            </p:nvSpPr>
            <p:spPr>
              <a:xfrm>
                <a:off x="5178240" y="473184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65" name="Group 133"/>
            <p:cNvGrpSpPr/>
            <p:nvPr/>
          </p:nvGrpSpPr>
          <p:grpSpPr>
            <a:xfrm>
              <a:off x="3913560" y="4745520"/>
              <a:ext cx="513000" cy="156960"/>
              <a:chOff x="3913560" y="4745520"/>
              <a:chExt cx="513000" cy="156960"/>
            </a:xfrm>
          </p:grpSpPr>
          <p:sp>
            <p:nvSpPr>
              <p:cNvPr id="966" name="Oval 407"/>
              <p:cNvSpPr/>
              <p:nvPr/>
            </p:nvSpPr>
            <p:spPr>
              <a:xfrm>
                <a:off x="3914640" y="481464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7" name="Rectangle 410"/>
              <p:cNvSpPr/>
              <p:nvPr/>
            </p:nvSpPr>
            <p:spPr>
              <a:xfrm>
                <a:off x="3914640" y="480564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Oval 411"/>
              <p:cNvSpPr/>
              <p:nvPr/>
            </p:nvSpPr>
            <p:spPr>
              <a:xfrm>
                <a:off x="3913560" y="474552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69" name="Group 137"/>
              <p:cNvGrpSpPr/>
              <p:nvPr/>
            </p:nvGrpSpPr>
            <p:grpSpPr>
              <a:xfrm>
                <a:off x="4017240" y="4771440"/>
                <a:ext cx="286200" cy="47880"/>
                <a:chOff x="4017240" y="4771440"/>
                <a:chExt cx="286200" cy="47880"/>
              </a:xfrm>
            </p:grpSpPr>
            <p:sp>
              <p:nvSpPr>
                <p:cNvPr id="970" name="Freeform 138"/>
                <p:cNvSpPr/>
                <p:nvPr/>
              </p:nvSpPr>
              <p:spPr>
                <a:xfrm>
                  <a:off x="4017240" y="477144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1" name="Freeform 139"/>
                <p:cNvSpPr/>
                <p:nvPr/>
              </p:nvSpPr>
              <p:spPr>
                <a:xfrm>
                  <a:off x="4030200" y="477144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72" name="Line 140"/>
              <p:cNvSpPr/>
              <p:nvPr/>
            </p:nvSpPr>
            <p:spPr>
              <a:xfrm>
                <a:off x="3914280" y="479412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3" name="Line 141"/>
              <p:cNvSpPr/>
              <p:nvPr/>
            </p:nvSpPr>
            <p:spPr>
              <a:xfrm>
                <a:off x="4424400" y="479592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74" name="Group 133"/>
            <p:cNvGrpSpPr/>
            <p:nvPr/>
          </p:nvGrpSpPr>
          <p:grpSpPr>
            <a:xfrm>
              <a:off x="4191480" y="4492080"/>
              <a:ext cx="513000" cy="156960"/>
              <a:chOff x="4191480" y="4492080"/>
              <a:chExt cx="513000" cy="156960"/>
            </a:xfrm>
          </p:grpSpPr>
          <p:sp>
            <p:nvSpPr>
              <p:cNvPr id="975" name="Oval 407"/>
              <p:cNvSpPr/>
              <p:nvPr/>
            </p:nvSpPr>
            <p:spPr>
              <a:xfrm>
                <a:off x="4192560" y="456120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6" name="Rectangle 410"/>
              <p:cNvSpPr/>
              <p:nvPr/>
            </p:nvSpPr>
            <p:spPr>
              <a:xfrm>
                <a:off x="4192560" y="455220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7" name="Oval 411"/>
              <p:cNvSpPr/>
              <p:nvPr/>
            </p:nvSpPr>
            <p:spPr>
              <a:xfrm>
                <a:off x="4191480" y="449208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78" name="Group 137"/>
              <p:cNvGrpSpPr/>
              <p:nvPr/>
            </p:nvGrpSpPr>
            <p:grpSpPr>
              <a:xfrm>
                <a:off x="4295160" y="4518000"/>
                <a:ext cx="286200" cy="47880"/>
                <a:chOff x="4295160" y="4518000"/>
                <a:chExt cx="286200" cy="47880"/>
              </a:xfrm>
            </p:grpSpPr>
            <p:sp>
              <p:nvSpPr>
                <p:cNvPr id="979" name="Freeform 138"/>
                <p:cNvSpPr/>
                <p:nvPr/>
              </p:nvSpPr>
              <p:spPr>
                <a:xfrm>
                  <a:off x="4295160" y="451800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0" name="Freeform 139"/>
                <p:cNvSpPr/>
                <p:nvPr/>
              </p:nvSpPr>
              <p:spPr>
                <a:xfrm>
                  <a:off x="4308120" y="451800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81" name="Line 140"/>
              <p:cNvSpPr/>
              <p:nvPr/>
            </p:nvSpPr>
            <p:spPr>
              <a:xfrm>
                <a:off x="4192200" y="454140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Line 141"/>
              <p:cNvSpPr/>
              <p:nvPr/>
            </p:nvSpPr>
            <p:spPr>
              <a:xfrm>
                <a:off x="4702320" y="454320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83" name="Group 133"/>
            <p:cNvGrpSpPr/>
            <p:nvPr/>
          </p:nvGrpSpPr>
          <p:grpSpPr>
            <a:xfrm>
              <a:off x="5102280" y="4374360"/>
              <a:ext cx="513000" cy="156960"/>
              <a:chOff x="5102280" y="4374360"/>
              <a:chExt cx="513000" cy="156960"/>
            </a:xfrm>
          </p:grpSpPr>
          <p:sp>
            <p:nvSpPr>
              <p:cNvPr id="984" name="Oval 407"/>
              <p:cNvSpPr/>
              <p:nvPr/>
            </p:nvSpPr>
            <p:spPr>
              <a:xfrm>
                <a:off x="5103360" y="444348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5" name="Rectangle 410"/>
              <p:cNvSpPr/>
              <p:nvPr/>
            </p:nvSpPr>
            <p:spPr>
              <a:xfrm>
                <a:off x="5103360" y="443448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6" name="Oval 411"/>
              <p:cNvSpPr/>
              <p:nvPr/>
            </p:nvSpPr>
            <p:spPr>
              <a:xfrm>
                <a:off x="5102280" y="437436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87" name="Group 137"/>
              <p:cNvGrpSpPr/>
              <p:nvPr/>
            </p:nvGrpSpPr>
            <p:grpSpPr>
              <a:xfrm>
                <a:off x="5205960" y="4400640"/>
                <a:ext cx="286200" cy="47880"/>
                <a:chOff x="5205960" y="4400640"/>
                <a:chExt cx="286200" cy="47880"/>
              </a:xfrm>
            </p:grpSpPr>
            <p:sp>
              <p:nvSpPr>
                <p:cNvPr id="988" name="Freeform 138"/>
                <p:cNvSpPr/>
                <p:nvPr/>
              </p:nvSpPr>
              <p:spPr>
                <a:xfrm>
                  <a:off x="5205960" y="440064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9" name="Freeform 139"/>
                <p:cNvSpPr/>
                <p:nvPr/>
              </p:nvSpPr>
              <p:spPr>
                <a:xfrm>
                  <a:off x="5218920" y="440064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90" name="Line 140"/>
              <p:cNvSpPr/>
              <p:nvPr/>
            </p:nvSpPr>
            <p:spPr>
              <a:xfrm>
                <a:off x="5104080" y="442368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Line 141"/>
              <p:cNvSpPr/>
              <p:nvPr/>
            </p:nvSpPr>
            <p:spPr>
              <a:xfrm>
                <a:off x="5613120" y="44254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92" name="Group 133"/>
            <p:cNvGrpSpPr/>
            <p:nvPr/>
          </p:nvGrpSpPr>
          <p:grpSpPr>
            <a:xfrm>
              <a:off x="5321520" y="4879440"/>
              <a:ext cx="513000" cy="156960"/>
              <a:chOff x="5321520" y="4879440"/>
              <a:chExt cx="513000" cy="156960"/>
            </a:xfrm>
          </p:grpSpPr>
          <p:sp>
            <p:nvSpPr>
              <p:cNvPr id="993" name="Oval 407"/>
              <p:cNvSpPr/>
              <p:nvPr/>
            </p:nvSpPr>
            <p:spPr>
              <a:xfrm>
                <a:off x="5322600" y="494856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4" name="Rectangle 410"/>
              <p:cNvSpPr/>
              <p:nvPr/>
            </p:nvSpPr>
            <p:spPr>
              <a:xfrm>
                <a:off x="5322600" y="493956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5" name="Oval 411"/>
              <p:cNvSpPr/>
              <p:nvPr/>
            </p:nvSpPr>
            <p:spPr>
              <a:xfrm>
                <a:off x="5321520" y="487944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96" name="Group 137"/>
              <p:cNvGrpSpPr/>
              <p:nvPr/>
            </p:nvGrpSpPr>
            <p:grpSpPr>
              <a:xfrm>
                <a:off x="5425200" y="4905720"/>
                <a:ext cx="286200" cy="47880"/>
                <a:chOff x="5425200" y="4905720"/>
                <a:chExt cx="286200" cy="47880"/>
              </a:xfrm>
            </p:grpSpPr>
            <p:sp>
              <p:nvSpPr>
                <p:cNvPr id="997" name="Freeform 138"/>
                <p:cNvSpPr/>
                <p:nvPr/>
              </p:nvSpPr>
              <p:spPr>
                <a:xfrm>
                  <a:off x="5425200" y="490572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8" name="Freeform 139"/>
                <p:cNvSpPr/>
                <p:nvPr/>
              </p:nvSpPr>
              <p:spPr>
                <a:xfrm>
                  <a:off x="5438160" y="490572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99" name="Line 140"/>
              <p:cNvSpPr/>
              <p:nvPr/>
            </p:nvSpPr>
            <p:spPr>
              <a:xfrm>
                <a:off x="5322240" y="492876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0" name="Line 141"/>
              <p:cNvSpPr/>
              <p:nvPr/>
            </p:nvSpPr>
            <p:spPr>
              <a:xfrm>
                <a:off x="5832360" y="493056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01" name="Group 133"/>
            <p:cNvGrpSpPr/>
            <p:nvPr/>
          </p:nvGrpSpPr>
          <p:grpSpPr>
            <a:xfrm>
              <a:off x="4451760" y="5041440"/>
              <a:ext cx="512640" cy="156600"/>
              <a:chOff x="4451760" y="5041440"/>
              <a:chExt cx="512640" cy="156600"/>
            </a:xfrm>
          </p:grpSpPr>
          <p:sp>
            <p:nvSpPr>
              <p:cNvPr id="1002" name="Oval 407"/>
              <p:cNvSpPr/>
              <p:nvPr/>
            </p:nvSpPr>
            <p:spPr>
              <a:xfrm>
                <a:off x="4452480" y="511020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Rectangle 410"/>
              <p:cNvSpPr/>
              <p:nvPr/>
            </p:nvSpPr>
            <p:spPr>
              <a:xfrm>
                <a:off x="4452480" y="510156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Oval 411"/>
              <p:cNvSpPr/>
              <p:nvPr/>
            </p:nvSpPr>
            <p:spPr>
              <a:xfrm>
                <a:off x="4451760" y="504144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05" name="Group 137"/>
              <p:cNvGrpSpPr/>
              <p:nvPr/>
            </p:nvGrpSpPr>
            <p:grpSpPr>
              <a:xfrm>
                <a:off x="4555440" y="5067360"/>
                <a:ext cx="286200" cy="47880"/>
                <a:chOff x="4555440" y="5067360"/>
                <a:chExt cx="286200" cy="47880"/>
              </a:xfrm>
            </p:grpSpPr>
            <p:sp>
              <p:nvSpPr>
                <p:cNvPr id="1006" name="Freeform 138"/>
                <p:cNvSpPr/>
                <p:nvPr/>
              </p:nvSpPr>
              <p:spPr>
                <a:xfrm>
                  <a:off x="4555440" y="506736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7" name="Freeform 139"/>
                <p:cNvSpPr/>
                <p:nvPr/>
              </p:nvSpPr>
              <p:spPr>
                <a:xfrm>
                  <a:off x="4568400" y="506736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08" name="Line 140"/>
              <p:cNvSpPr/>
              <p:nvPr/>
            </p:nvSpPr>
            <p:spPr>
              <a:xfrm>
                <a:off x="4452480" y="509076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9" name="Line 141"/>
              <p:cNvSpPr/>
              <p:nvPr/>
            </p:nvSpPr>
            <p:spPr>
              <a:xfrm>
                <a:off x="4962600" y="509220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10" name="Group 133"/>
            <p:cNvGrpSpPr/>
            <p:nvPr/>
          </p:nvGrpSpPr>
          <p:grpSpPr>
            <a:xfrm>
              <a:off x="3591000" y="4995360"/>
              <a:ext cx="513000" cy="156960"/>
              <a:chOff x="3591000" y="4995360"/>
              <a:chExt cx="513000" cy="156960"/>
            </a:xfrm>
          </p:grpSpPr>
          <p:sp>
            <p:nvSpPr>
              <p:cNvPr id="1011" name="Oval 407"/>
              <p:cNvSpPr/>
              <p:nvPr/>
            </p:nvSpPr>
            <p:spPr>
              <a:xfrm>
                <a:off x="3592080" y="506448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2" name="Rectangle 410"/>
              <p:cNvSpPr/>
              <p:nvPr/>
            </p:nvSpPr>
            <p:spPr>
              <a:xfrm>
                <a:off x="3592080" y="505548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3" name="Oval 411"/>
              <p:cNvSpPr/>
              <p:nvPr/>
            </p:nvSpPr>
            <p:spPr>
              <a:xfrm>
                <a:off x="3591000" y="499536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14" name="Group 137"/>
              <p:cNvGrpSpPr/>
              <p:nvPr/>
            </p:nvGrpSpPr>
            <p:grpSpPr>
              <a:xfrm>
                <a:off x="3694680" y="5021640"/>
                <a:ext cx="286200" cy="47880"/>
                <a:chOff x="3694680" y="5021640"/>
                <a:chExt cx="286200" cy="47880"/>
              </a:xfrm>
            </p:grpSpPr>
            <p:sp>
              <p:nvSpPr>
                <p:cNvPr id="1015" name="Freeform 138"/>
                <p:cNvSpPr/>
                <p:nvPr/>
              </p:nvSpPr>
              <p:spPr>
                <a:xfrm>
                  <a:off x="3694680" y="502164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6" name="Freeform 139"/>
                <p:cNvSpPr/>
                <p:nvPr/>
              </p:nvSpPr>
              <p:spPr>
                <a:xfrm>
                  <a:off x="3707640" y="502164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17" name="Line 140"/>
              <p:cNvSpPr/>
              <p:nvPr/>
            </p:nvSpPr>
            <p:spPr>
              <a:xfrm>
                <a:off x="3592800" y="504468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Line 141"/>
              <p:cNvSpPr/>
              <p:nvPr/>
            </p:nvSpPr>
            <p:spPr>
              <a:xfrm>
                <a:off x="4101840" y="50464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019" name="Straight Connector 12"/>
          <p:cNvSpPr/>
          <p:nvPr/>
        </p:nvSpPr>
        <p:spPr>
          <a:xfrm>
            <a:off x="3906720" y="2609640"/>
            <a:ext cx="237960" cy="262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Straight Connector 500"/>
          <p:cNvSpPr/>
          <p:nvPr/>
        </p:nvSpPr>
        <p:spPr>
          <a:xfrm>
            <a:off x="3162240" y="2849400"/>
            <a:ext cx="900000" cy="127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Straight Connector 501"/>
          <p:cNvSpPr/>
          <p:nvPr/>
        </p:nvSpPr>
        <p:spPr>
          <a:xfrm flipV="1">
            <a:off x="2759040" y="2973240"/>
            <a:ext cx="1303200" cy="277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Straight Connector 502"/>
          <p:cNvSpPr/>
          <p:nvPr/>
        </p:nvSpPr>
        <p:spPr>
          <a:xfrm>
            <a:off x="5440320" y="2411280"/>
            <a:ext cx="307800" cy="573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3" name="Straight Connector 503"/>
          <p:cNvSpPr/>
          <p:nvPr/>
        </p:nvSpPr>
        <p:spPr>
          <a:xfrm flipH="1">
            <a:off x="5949720" y="2388960"/>
            <a:ext cx="384120" cy="579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4" name="Straight Connector 504"/>
          <p:cNvSpPr/>
          <p:nvPr/>
        </p:nvSpPr>
        <p:spPr>
          <a:xfrm>
            <a:off x="8294400" y="2900160"/>
            <a:ext cx="216000" cy="1046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5" name="Straight Connector 505"/>
          <p:cNvSpPr/>
          <p:nvPr/>
        </p:nvSpPr>
        <p:spPr>
          <a:xfrm flipH="1">
            <a:off x="8661240" y="3251160"/>
            <a:ext cx="241200" cy="691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6" name="Straight Connector 506"/>
          <p:cNvSpPr/>
          <p:nvPr/>
        </p:nvSpPr>
        <p:spPr>
          <a:xfrm flipH="1">
            <a:off x="9007200" y="4228920"/>
            <a:ext cx="541440" cy="249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Straight Connector 507"/>
          <p:cNvSpPr/>
          <p:nvPr/>
        </p:nvSpPr>
        <p:spPr>
          <a:xfrm flipH="1" flipV="1">
            <a:off x="8978760" y="4573440"/>
            <a:ext cx="797040" cy="614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Straight Connector 508"/>
          <p:cNvSpPr/>
          <p:nvPr/>
        </p:nvSpPr>
        <p:spPr>
          <a:xfrm flipH="1" flipV="1">
            <a:off x="8019720" y="4722480"/>
            <a:ext cx="1047960" cy="966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Straight Connector 509"/>
          <p:cNvSpPr/>
          <p:nvPr/>
        </p:nvSpPr>
        <p:spPr>
          <a:xfrm flipH="1" flipV="1">
            <a:off x="6843600" y="4694040"/>
            <a:ext cx="285840" cy="11606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0" name="Straight Connector 510"/>
          <p:cNvSpPr/>
          <p:nvPr/>
        </p:nvSpPr>
        <p:spPr>
          <a:xfrm flipH="1" flipV="1">
            <a:off x="5592600" y="5045040"/>
            <a:ext cx="371520" cy="973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1" name="Straight Connector 511"/>
          <p:cNvSpPr/>
          <p:nvPr/>
        </p:nvSpPr>
        <p:spPr>
          <a:xfrm flipH="1" flipV="1">
            <a:off x="4668480" y="5192640"/>
            <a:ext cx="244800" cy="6620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2" name="Straight Connector 512"/>
          <p:cNvSpPr/>
          <p:nvPr/>
        </p:nvSpPr>
        <p:spPr>
          <a:xfrm flipV="1">
            <a:off x="3314520" y="5160960"/>
            <a:ext cx="401760" cy="209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3" name="Straight Connector 513"/>
          <p:cNvSpPr/>
          <p:nvPr/>
        </p:nvSpPr>
        <p:spPr>
          <a:xfrm flipV="1">
            <a:off x="2885760" y="5045040"/>
            <a:ext cx="706680" cy="44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Straight Connector 514"/>
          <p:cNvSpPr/>
          <p:nvPr/>
        </p:nvSpPr>
        <p:spPr>
          <a:xfrm>
            <a:off x="2679480" y="4376520"/>
            <a:ext cx="996840" cy="46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35" name="Group 20"/>
          <p:cNvGrpSpPr/>
          <p:nvPr/>
        </p:nvGrpSpPr>
        <p:grpSpPr>
          <a:xfrm>
            <a:off x="6237000" y="2871720"/>
            <a:ext cx="2117880" cy="1082520"/>
            <a:chOff x="6237000" y="2871720"/>
            <a:chExt cx="2117880" cy="1082520"/>
          </a:xfrm>
        </p:grpSpPr>
        <p:grpSp>
          <p:nvGrpSpPr>
            <p:cNvPr id="1036" name="Group 16"/>
            <p:cNvGrpSpPr/>
            <p:nvPr/>
          </p:nvGrpSpPr>
          <p:grpSpPr>
            <a:xfrm>
              <a:off x="7201440" y="2871720"/>
              <a:ext cx="528840" cy="333000"/>
              <a:chOff x="7201440" y="2871720"/>
              <a:chExt cx="528840" cy="333000"/>
            </a:xfrm>
          </p:grpSpPr>
          <p:sp>
            <p:nvSpPr>
              <p:cNvPr id="1037" name="Oval 14"/>
              <p:cNvSpPr/>
              <p:nvPr/>
            </p:nvSpPr>
            <p:spPr>
              <a:xfrm>
                <a:off x="7201440" y="2896920"/>
                <a:ext cx="527400" cy="3042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TextBox 15"/>
              <p:cNvSpPr/>
              <p:nvPr/>
            </p:nvSpPr>
            <p:spPr>
              <a:xfrm>
                <a:off x="7221960" y="2871720"/>
                <a:ext cx="5083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IXP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sp>
          <p:nvSpPr>
            <p:cNvPr id="1039" name="Straight Connector 18"/>
            <p:cNvSpPr/>
            <p:nvPr/>
          </p:nvSpPr>
          <p:spPr>
            <a:xfrm>
              <a:off x="6237000" y="3051000"/>
              <a:ext cx="964440" cy="2700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0" name="Straight Connector 516"/>
            <p:cNvSpPr/>
            <p:nvPr/>
          </p:nvSpPr>
          <p:spPr>
            <a:xfrm>
              <a:off x="7663320" y="3169440"/>
              <a:ext cx="691560" cy="78480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1" name="Group 39937"/>
          <p:cNvGrpSpPr/>
          <p:nvPr/>
        </p:nvGrpSpPr>
        <p:grpSpPr>
          <a:xfrm>
            <a:off x="5216400" y="3789360"/>
            <a:ext cx="1538280" cy="585720"/>
            <a:chOff x="5216400" y="3789360"/>
            <a:chExt cx="1538280" cy="585720"/>
          </a:xfrm>
        </p:grpSpPr>
        <p:sp>
          <p:nvSpPr>
            <p:cNvPr id="1042" name="Straight Connector 515"/>
            <p:cNvSpPr/>
            <p:nvPr/>
          </p:nvSpPr>
          <p:spPr>
            <a:xfrm flipV="1">
              <a:off x="5356800" y="4233600"/>
              <a:ext cx="190440" cy="14148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043" name="Group 518"/>
            <p:cNvGrpSpPr/>
            <p:nvPr/>
          </p:nvGrpSpPr>
          <p:grpSpPr>
            <a:xfrm>
              <a:off x="5456520" y="3934440"/>
              <a:ext cx="529200" cy="333000"/>
              <a:chOff x="5456520" y="3934440"/>
              <a:chExt cx="529200" cy="333000"/>
            </a:xfrm>
          </p:grpSpPr>
          <p:sp>
            <p:nvSpPr>
              <p:cNvPr id="1044" name="Oval 521"/>
              <p:cNvSpPr/>
              <p:nvPr/>
            </p:nvSpPr>
            <p:spPr>
              <a:xfrm>
                <a:off x="5456520" y="3959640"/>
                <a:ext cx="527400" cy="3042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TextBox 522"/>
              <p:cNvSpPr/>
              <p:nvPr/>
            </p:nvSpPr>
            <p:spPr>
              <a:xfrm>
                <a:off x="5477400" y="3934440"/>
                <a:ext cx="5083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IXP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sp>
          <p:nvSpPr>
            <p:cNvPr id="1046" name="Straight Connector 519"/>
            <p:cNvSpPr/>
            <p:nvPr/>
          </p:nvSpPr>
          <p:spPr>
            <a:xfrm flipV="1">
              <a:off x="5984640" y="3953880"/>
              <a:ext cx="770040" cy="15804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Straight Connector 520"/>
            <p:cNvSpPr/>
            <p:nvPr/>
          </p:nvSpPr>
          <p:spPr>
            <a:xfrm>
              <a:off x="5216400" y="3789360"/>
              <a:ext cx="342720" cy="20484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8" name="Group 39939"/>
          <p:cNvGrpSpPr/>
          <p:nvPr/>
        </p:nvGrpSpPr>
        <p:grpSpPr>
          <a:xfrm>
            <a:off x="3930480" y="3633480"/>
            <a:ext cx="2901960" cy="1297080"/>
            <a:chOff x="3930480" y="3633480"/>
            <a:chExt cx="2901960" cy="1297080"/>
          </a:xfrm>
        </p:grpSpPr>
        <p:sp>
          <p:nvSpPr>
            <p:cNvPr id="1049" name="Straight Connector 7"/>
            <p:cNvSpPr/>
            <p:nvPr/>
          </p:nvSpPr>
          <p:spPr>
            <a:xfrm>
              <a:off x="6400440" y="3633480"/>
              <a:ext cx="432000" cy="22248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0" name="Straight Connector 415"/>
            <p:cNvSpPr/>
            <p:nvPr/>
          </p:nvSpPr>
          <p:spPr>
            <a:xfrm flipH="1">
              <a:off x="3930480" y="3753720"/>
              <a:ext cx="282600" cy="51084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1" name="Straight Connector 523"/>
            <p:cNvSpPr/>
            <p:nvPr/>
          </p:nvSpPr>
          <p:spPr>
            <a:xfrm flipV="1">
              <a:off x="5831640" y="4626360"/>
              <a:ext cx="843840" cy="30420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2" name="Group 39945"/>
          <p:cNvGrpSpPr/>
          <p:nvPr/>
        </p:nvGrpSpPr>
        <p:grpSpPr>
          <a:xfrm>
            <a:off x="6210000" y="4863960"/>
            <a:ext cx="1901520" cy="735120"/>
            <a:chOff x="6210000" y="4863960"/>
            <a:chExt cx="1901520" cy="735120"/>
          </a:xfrm>
        </p:grpSpPr>
        <p:sp>
          <p:nvSpPr>
            <p:cNvPr id="1053" name="TextBox 39940"/>
            <p:cNvSpPr/>
            <p:nvPr/>
          </p:nvSpPr>
          <p:spPr>
            <a:xfrm>
              <a:off x="6374880" y="5143680"/>
              <a:ext cx="1736640" cy="45540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4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peering link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054" name="Straight Connector 39943"/>
            <p:cNvSpPr/>
            <p:nvPr/>
          </p:nvSpPr>
          <p:spPr>
            <a:xfrm>
              <a:off x="6210000" y="4863960"/>
              <a:ext cx="266760" cy="41940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5" name="Group 39950"/>
          <p:cNvGrpSpPr/>
          <p:nvPr/>
        </p:nvGrpSpPr>
        <p:grpSpPr>
          <a:xfrm>
            <a:off x="6813000" y="1701720"/>
            <a:ext cx="3366000" cy="1170000"/>
            <a:chOff x="6813000" y="1701720"/>
            <a:chExt cx="3366000" cy="1170000"/>
          </a:xfrm>
        </p:grpSpPr>
        <p:sp>
          <p:nvSpPr>
            <p:cNvPr id="1056" name="TextBox 39946"/>
            <p:cNvSpPr/>
            <p:nvPr/>
          </p:nvSpPr>
          <p:spPr>
            <a:xfrm>
              <a:off x="6813000" y="1701720"/>
              <a:ext cx="336600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400" spc="-1" strike="noStrike">
                  <a:solidFill>
                    <a:srgbClr val="cc0000"/>
                  </a:solidFill>
                  <a:latin typeface="Arial"/>
                  <a:ea typeface="ＭＳ Ｐゴシック"/>
                </a:rPr>
                <a:t>Internet exchange point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1057" name="Straight Connector 39948"/>
            <p:cNvSpPr/>
            <p:nvPr/>
          </p:nvSpPr>
          <p:spPr>
            <a:xfrm flipH="1">
              <a:off x="7476120" y="2159280"/>
              <a:ext cx="219960" cy="712440"/>
            </a:xfrm>
            <a:prstGeom prst="line">
              <a:avLst/>
            </a:prstGeom>
            <a:ln w="9525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nodeType="clickEffect" fill="hold">
                      <p:stCondLst>
                        <p:cond delay="indefinite"/>
                      </p:stCondLst>
                      <p:childTnLst>
                        <p:par>
                          <p:cTn id="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nodeType="clickEffect" fill="hold">
                      <p:stCondLst>
                        <p:cond delay="indefinite"/>
                      </p:stCondLst>
                      <p:childTnLst>
                        <p:par>
                          <p:cTn id="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1779480" y="165240"/>
            <a:ext cx="8095680" cy="6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Internet structure: network of networks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059" name="Picture 76" descr="underline_base"/>
          <p:cNvPicPr/>
          <p:nvPr/>
        </p:nvPicPr>
        <p:blipFill>
          <a:blip r:embed="rId1"/>
          <a:stretch/>
        </p:blipFill>
        <p:spPr>
          <a:xfrm>
            <a:off x="1851120" y="674640"/>
            <a:ext cx="7768440" cy="172440"/>
          </a:xfrm>
          <a:prstGeom prst="rect">
            <a:avLst/>
          </a:prstGeom>
          <a:ln w="0">
            <a:noFill/>
          </a:ln>
        </p:spPr>
      </p:pic>
      <p:grpSp>
        <p:nvGrpSpPr>
          <p:cNvPr id="1060" name="Group 5"/>
          <p:cNvGrpSpPr/>
          <p:nvPr/>
        </p:nvGrpSpPr>
        <p:grpSpPr>
          <a:xfrm>
            <a:off x="1944360" y="1782720"/>
            <a:ext cx="8464320" cy="4688640"/>
            <a:chOff x="1944360" y="1782720"/>
            <a:chExt cx="8464320" cy="4688640"/>
          </a:xfrm>
        </p:grpSpPr>
        <p:grpSp>
          <p:nvGrpSpPr>
            <p:cNvPr id="1061" name="Group 2"/>
            <p:cNvGrpSpPr/>
            <p:nvPr/>
          </p:nvGrpSpPr>
          <p:grpSpPr>
            <a:xfrm>
              <a:off x="3349440" y="2241360"/>
              <a:ext cx="644760" cy="417600"/>
              <a:chOff x="3349440" y="2241360"/>
              <a:chExt cx="644760" cy="417600"/>
            </a:xfrm>
          </p:grpSpPr>
          <p:sp>
            <p:nvSpPr>
              <p:cNvPr id="1062" name="Freeform 84"/>
              <p:cNvSpPr/>
              <p:nvPr/>
            </p:nvSpPr>
            <p:spPr>
              <a:xfrm>
                <a:off x="3349440" y="22413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3" name="TextBox 1"/>
              <p:cNvSpPr/>
              <p:nvPr/>
            </p:nvSpPr>
            <p:spPr>
              <a:xfrm>
                <a:off x="3417120" y="22604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64" name="Group 131"/>
            <p:cNvGrpSpPr/>
            <p:nvPr/>
          </p:nvGrpSpPr>
          <p:grpSpPr>
            <a:xfrm>
              <a:off x="2193840" y="3041280"/>
              <a:ext cx="644400" cy="417600"/>
              <a:chOff x="2193840" y="3041280"/>
              <a:chExt cx="644400" cy="417600"/>
            </a:xfrm>
          </p:grpSpPr>
          <p:sp>
            <p:nvSpPr>
              <p:cNvPr id="1065" name="Freeform 84"/>
              <p:cNvSpPr/>
              <p:nvPr/>
            </p:nvSpPr>
            <p:spPr>
              <a:xfrm>
                <a:off x="2193840" y="30412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TextBox 133"/>
              <p:cNvSpPr/>
              <p:nvPr/>
            </p:nvSpPr>
            <p:spPr>
              <a:xfrm>
                <a:off x="2261160" y="30603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67" name="Group 135"/>
            <p:cNvGrpSpPr/>
            <p:nvPr/>
          </p:nvGrpSpPr>
          <p:grpSpPr>
            <a:xfrm>
              <a:off x="7858800" y="2495520"/>
              <a:ext cx="644400" cy="417600"/>
              <a:chOff x="7858800" y="2495520"/>
              <a:chExt cx="644400" cy="417600"/>
            </a:xfrm>
          </p:grpSpPr>
          <p:sp>
            <p:nvSpPr>
              <p:cNvPr id="1068" name="Freeform 84"/>
              <p:cNvSpPr/>
              <p:nvPr/>
            </p:nvSpPr>
            <p:spPr>
              <a:xfrm>
                <a:off x="7858800" y="2495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9" name="TextBox 137"/>
              <p:cNvSpPr/>
              <p:nvPr/>
            </p:nvSpPr>
            <p:spPr>
              <a:xfrm>
                <a:off x="7926120" y="2514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70" name="Group 138"/>
            <p:cNvGrpSpPr/>
            <p:nvPr/>
          </p:nvGrpSpPr>
          <p:grpSpPr>
            <a:xfrm>
              <a:off x="2765160" y="5352480"/>
              <a:ext cx="644760" cy="417600"/>
              <a:chOff x="2765160" y="5352480"/>
              <a:chExt cx="644760" cy="417600"/>
            </a:xfrm>
          </p:grpSpPr>
          <p:sp>
            <p:nvSpPr>
              <p:cNvPr id="1071" name="Freeform 84"/>
              <p:cNvSpPr/>
              <p:nvPr/>
            </p:nvSpPr>
            <p:spPr>
              <a:xfrm>
                <a:off x="2765160" y="53524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2" name="TextBox 140"/>
              <p:cNvSpPr/>
              <p:nvPr/>
            </p:nvSpPr>
            <p:spPr>
              <a:xfrm>
                <a:off x="2832840" y="53715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73" name="Group 141"/>
            <p:cNvGrpSpPr/>
            <p:nvPr/>
          </p:nvGrpSpPr>
          <p:grpSpPr>
            <a:xfrm>
              <a:off x="2346120" y="4730400"/>
              <a:ext cx="644760" cy="417600"/>
              <a:chOff x="2346120" y="4730400"/>
              <a:chExt cx="644760" cy="417600"/>
            </a:xfrm>
          </p:grpSpPr>
          <p:sp>
            <p:nvSpPr>
              <p:cNvPr id="1074" name="Freeform 84"/>
              <p:cNvSpPr/>
              <p:nvPr/>
            </p:nvSpPr>
            <p:spPr>
              <a:xfrm>
                <a:off x="2346120" y="47304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5" name="TextBox 143"/>
              <p:cNvSpPr/>
              <p:nvPr/>
            </p:nvSpPr>
            <p:spPr>
              <a:xfrm>
                <a:off x="2413800" y="47494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76" name="Group 144"/>
            <p:cNvGrpSpPr/>
            <p:nvPr/>
          </p:nvGrpSpPr>
          <p:grpSpPr>
            <a:xfrm>
              <a:off x="2117520" y="4070160"/>
              <a:ext cx="644400" cy="417600"/>
              <a:chOff x="2117520" y="4070160"/>
              <a:chExt cx="644400" cy="417600"/>
            </a:xfrm>
          </p:grpSpPr>
          <p:sp>
            <p:nvSpPr>
              <p:cNvPr id="1077" name="Freeform 84"/>
              <p:cNvSpPr/>
              <p:nvPr/>
            </p:nvSpPr>
            <p:spPr>
              <a:xfrm>
                <a:off x="2117520" y="407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8" name="TextBox 146"/>
              <p:cNvSpPr/>
              <p:nvPr/>
            </p:nvSpPr>
            <p:spPr>
              <a:xfrm>
                <a:off x="2184840" y="4088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79" name="Group 147"/>
            <p:cNvGrpSpPr/>
            <p:nvPr/>
          </p:nvGrpSpPr>
          <p:grpSpPr>
            <a:xfrm>
              <a:off x="8607960" y="2927160"/>
              <a:ext cx="644760" cy="417600"/>
              <a:chOff x="8607960" y="2927160"/>
              <a:chExt cx="644760" cy="417600"/>
            </a:xfrm>
          </p:grpSpPr>
          <p:sp>
            <p:nvSpPr>
              <p:cNvPr id="1080" name="Freeform 84"/>
              <p:cNvSpPr/>
              <p:nvPr/>
            </p:nvSpPr>
            <p:spPr>
              <a:xfrm>
                <a:off x="8607960" y="2927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1" name="TextBox 149"/>
              <p:cNvSpPr/>
              <p:nvPr/>
            </p:nvSpPr>
            <p:spPr>
              <a:xfrm>
                <a:off x="8675640" y="2946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82" name="Group 150"/>
            <p:cNvGrpSpPr/>
            <p:nvPr/>
          </p:nvGrpSpPr>
          <p:grpSpPr>
            <a:xfrm>
              <a:off x="4950000" y="2000160"/>
              <a:ext cx="644400" cy="417600"/>
              <a:chOff x="4950000" y="2000160"/>
              <a:chExt cx="644400" cy="417600"/>
            </a:xfrm>
          </p:grpSpPr>
          <p:sp>
            <p:nvSpPr>
              <p:cNvPr id="1083" name="Freeform 84"/>
              <p:cNvSpPr/>
              <p:nvPr/>
            </p:nvSpPr>
            <p:spPr>
              <a:xfrm>
                <a:off x="4950000" y="200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TextBox 152"/>
              <p:cNvSpPr/>
              <p:nvPr/>
            </p:nvSpPr>
            <p:spPr>
              <a:xfrm>
                <a:off x="5017320" y="2019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85" name="Group 153"/>
            <p:cNvGrpSpPr/>
            <p:nvPr/>
          </p:nvGrpSpPr>
          <p:grpSpPr>
            <a:xfrm>
              <a:off x="2574720" y="2647800"/>
              <a:ext cx="644760" cy="417600"/>
              <a:chOff x="2574720" y="2647800"/>
              <a:chExt cx="644760" cy="417600"/>
            </a:xfrm>
          </p:grpSpPr>
          <p:sp>
            <p:nvSpPr>
              <p:cNvPr id="1086" name="Freeform 84"/>
              <p:cNvSpPr/>
              <p:nvPr/>
            </p:nvSpPr>
            <p:spPr>
              <a:xfrm>
                <a:off x="2574720" y="26478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TextBox 155"/>
              <p:cNvSpPr/>
              <p:nvPr/>
            </p:nvSpPr>
            <p:spPr>
              <a:xfrm>
                <a:off x="2642400" y="2666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88" name="Group 156"/>
            <p:cNvGrpSpPr/>
            <p:nvPr/>
          </p:nvGrpSpPr>
          <p:grpSpPr>
            <a:xfrm>
              <a:off x="5864400" y="1974600"/>
              <a:ext cx="644760" cy="417600"/>
              <a:chOff x="5864400" y="1974600"/>
              <a:chExt cx="644760" cy="417600"/>
            </a:xfrm>
          </p:grpSpPr>
          <p:sp>
            <p:nvSpPr>
              <p:cNvPr id="1089" name="Freeform 84"/>
              <p:cNvSpPr/>
              <p:nvPr/>
            </p:nvSpPr>
            <p:spPr>
              <a:xfrm>
                <a:off x="5864400" y="197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TextBox 158"/>
              <p:cNvSpPr/>
              <p:nvPr/>
            </p:nvSpPr>
            <p:spPr>
              <a:xfrm>
                <a:off x="5932080" y="199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91" name="Group 160"/>
            <p:cNvGrpSpPr/>
            <p:nvPr/>
          </p:nvGrpSpPr>
          <p:grpSpPr>
            <a:xfrm>
              <a:off x="8925480" y="5606640"/>
              <a:ext cx="644760" cy="417600"/>
              <a:chOff x="8925480" y="5606640"/>
              <a:chExt cx="644760" cy="417600"/>
            </a:xfrm>
          </p:grpSpPr>
          <p:sp>
            <p:nvSpPr>
              <p:cNvPr id="1092" name="Freeform 84"/>
              <p:cNvSpPr/>
              <p:nvPr/>
            </p:nvSpPr>
            <p:spPr>
              <a:xfrm>
                <a:off x="8925480" y="56066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TextBox 162"/>
              <p:cNvSpPr/>
              <p:nvPr/>
            </p:nvSpPr>
            <p:spPr>
              <a:xfrm>
                <a:off x="8993160" y="56257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94" name="Group 163"/>
            <p:cNvGrpSpPr/>
            <p:nvPr/>
          </p:nvGrpSpPr>
          <p:grpSpPr>
            <a:xfrm>
              <a:off x="9763920" y="4959000"/>
              <a:ext cx="644760" cy="417600"/>
              <a:chOff x="9763920" y="4959000"/>
              <a:chExt cx="644760" cy="417600"/>
            </a:xfrm>
          </p:grpSpPr>
          <p:sp>
            <p:nvSpPr>
              <p:cNvPr id="1095" name="Freeform 84"/>
              <p:cNvSpPr/>
              <p:nvPr/>
            </p:nvSpPr>
            <p:spPr>
              <a:xfrm>
                <a:off x="9763920" y="49590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TextBox 165"/>
              <p:cNvSpPr/>
              <p:nvPr/>
            </p:nvSpPr>
            <p:spPr>
              <a:xfrm>
                <a:off x="9831600" y="49780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097" name="Group 166"/>
            <p:cNvGrpSpPr/>
            <p:nvPr/>
          </p:nvGrpSpPr>
          <p:grpSpPr>
            <a:xfrm>
              <a:off x="9535320" y="4044600"/>
              <a:ext cx="644400" cy="417600"/>
              <a:chOff x="9535320" y="4044600"/>
              <a:chExt cx="644400" cy="417600"/>
            </a:xfrm>
          </p:grpSpPr>
          <p:sp>
            <p:nvSpPr>
              <p:cNvPr id="1098" name="Freeform 84"/>
              <p:cNvSpPr/>
              <p:nvPr/>
            </p:nvSpPr>
            <p:spPr>
              <a:xfrm>
                <a:off x="9535320" y="404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9" name="TextBox 168"/>
              <p:cNvSpPr/>
              <p:nvPr/>
            </p:nvSpPr>
            <p:spPr>
              <a:xfrm>
                <a:off x="9602640" y="406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100" name="Group 169"/>
            <p:cNvGrpSpPr/>
            <p:nvPr/>
          </p:nvGrpSpPr>
          <p:grpSpPr>
            <a:xfrm>
              <a:off x="6690240" y="5847840"/>
              <a:ext cx="644400" cy="417600"/>
              <a:chOff x="6690240" y="5847840"/>
              <a:chExt cx="644400" cy="417600"/>
            </a:xfrm>
          </p:grpSpPr>
          <p:sp>
            <p:nvSpPr>
              <p:cNvPr id="1101" name="Freeform 84"/>
              <p:cNvSpPr/>
              <p:nvPr/>
            </p:nvSpPr>
            <p:spPr>
              <a:xfrm>
                <a:off x="6690240" y="58478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TextBox 171"/>
              <p:cNvSpPr/>
              <p:nvPr/>
            </p:nvSpPr>
            <p:spPr>
              <a:xfrm>
                <a:off x="6757560" y="58669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103" name="Group 172"/>
            <p:cNvGrpSpPr/>
            <p:nvPr/>
          </p:nvGrpSpPr>
          <p:grpSpPr>
            <a:xfrm>
              <a:off x="5775480" y="5987520"/>
              <a:ext cx="644760" cy="417600"/>
              <a:chOff x="5775480" y="5987520"/>
              <a:chExt cx="644760" cy="417600"/>
            </a:xfrm>
          </p:grpSpPr>
          <p:sp>
            <p:nvSpPr>
              <p:cNvPr id="1104" name="Freeform 84"/>
              <p:cNvSpPr/>
              <p:nvPr/>
            </p:nvSpPr>
            <p:spPr>
              <a:xfrm>
                <a:off x="5775480" y="5987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5" name="TextBox 174"/>
              <p:cNvSpPr/>
              <p:nvPr/>
            </p:nvSpPr>
            <p:spPr>
              <a:xfrm>
                <a:off x="5843160" y="600660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106" name="Group 175"/>
            <p:cNvGrpSpPr/>
            <p:nvPr/>
          </p:nvGrpSpPr>
          <p:grpSpPr>
            <a:xfrm>
              <a:off x="4556160" y="5835240"/>
              <a:ext cx="644760" cy="417600"/>
              <a:chOff x="4556160" y="5835240"/>
              <a:chExt cx="644760" cy="417600"/>
            </a:xfrm>
          </p:grpSpPr>
          <p:sp>
            <p:nvSpPr>
              <p:cNvPr id="1107" name="Freeform 84"/>
              <p:cNvSpPr/>
              <p:nvPr/>
            </p:nvSpPr>
            <p:spPr>
              <a:xfrm>
                <a:off x="4556160" y="58352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8" name="TextBox 177"/>
              <p:cNvSpPr/>
              <p:nvPr/>
            </p:nvSpPr>
            <p:spPr>
              <a:xfrm>
                <a:off x="4623840" y="58543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sp>
          <p:nvSpPr>
            <p:cNvPr id="1109" name="TextBox 4"/>
            <p:cNvSpPr/>
            <p:nvPr/>
          </p:nvSpPr>
          <p:spPr>
            <a:xfrm rot="1053600">
              <a:off x="6968160" y="189936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110" name="TextBox 179"/>
            <p:cNvSpPr/>
            <p:nvPr/>
          </p:nvSpPr>
          <p:spPr>
            <a:xfrm rot="2829000">
              <a:off x="9255960" y="337320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111" name="TextBox 180"/>
            <p:cNvSpPr/>
            <p:nvPr/>
          </p:nvSpPr>
          <p:spPr>
            <a:xfrm rot="9846000">
              <a:off x="7924680" y="589140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112" name="TextBox 181"/>
            <p:cNvSpPr/>
            <p:nvPr/>
          </p:nvSpPr>
          <p:spPr>
            <a:xfrm rot="11651400">
              <a:off x="3555000" y="579564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113" name="TextBox 182"/>
            <p:cNvSpPr/>
            <p:nvPr/>
          </p:nvSpPr>
          <p:spPr>
            <a:xfrm rot="16607400">
              <a:off x="1964520" y="3485880"/>
              <a:ext cx="5353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114" name="TextBox 183"/>
            <p:cNvSpPr/>
            <p:nvPr/>
          </p:nvSpPr>
          <p:spPr>
            <a:xfrm rot="20583000">
              <a:off x="4152600" y="184932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</p:grpSp>
      <p:sp>
        <p:nvSpPr>
          <p:cNvPr id="1115" name="Rectangle 3"/>
          <p:cNvSpPr/>
          <p:nvPr/>
        </p:nvSpPr>
        <p:spPr>
          <a:xfrm>
            <a:off x="1996920" y="1073160"/>
            <a:ext cx="820332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5000"/>
              </a:lnSpc>
              <a:spcBef>
                <a:spcPts val="479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…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and regional networks may arise to connect access nets to ISPS 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116" name="Group 8"/>
          <p:cNvGrpSpPr/>
          <p:nvPr/>
        </p:nvGrpSpPr>
        <p:grpSpPr>
          <a:xfrm>
            <a:off x="6070680" y="3746520"/>
            <a:ext cx="3225240" cy="1116720"/>
            <a:chOff x="6070680" y="3746520"/>
            <a:chExt cx="3225240" cy="1116720"/>
          </a:xfrm>
        </p:grpSpPr>
        <p:sp>
          <p:nvSpPr>
            <p:cNvPr id="1117" name="Oval 3"/>
            <p:cNvSpPr/>
            <p:nvPr/>
          </p:nvSpPr>
          <p:spPr>
            <a:xfrm>
              <a:off x="6070680" y="3746520"/>
              <a:ext cx="3225240" cy="1116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18" name="Group 133"/>
            <p:cNvGrpSpPr/>
            <p:nvPr/>
          </p:nvGrpSpPr>
          <p:grpSpPr>
            <a:xfrm>
              <a:off x="6753960" y="3841200"/>
              <a:ext cx="536040" cy="149760"/>
              <a:chOff x="6753960" y="3841200"/>
              <a:chExt cx="536040" cy="149760"/>
            </a:xfrm>
          </p:grpSpPr>
          <p:sp>
            <p:nvSpPr>
              <p:cNvPr id="1119" name="Oval 407"/>
              <p:cNvSpPr/>
              <p:nvPr/>
            </p:nvSpPr>
            <p:spPr>
              <a:xfrm>
                <a:off x="6754680" y="390708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0" name="Rectangle 410"/>
              <p:cNvSpPr/>
              <p:nvPr/>
            </p:nvSpPr>
            <p:spPr>
              <a:xfrm>
                <a:off x="6754680" y="389844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1" name="Oval 411"/>
              <p:cNvSpPr/>
              <p:nvPr/>
            </p:nvSpPr>
            <p:spPr>
              <a:xfrm>
                <a:off x="6753960" y="384120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22" name="Group 137"/>
              <p:cNvGrpSpPr/>
              <p:nvPr/>
            </p:nvGrpSpPr>
            <p:grpSpPr>
              <a:xfrm>
                <a:off x="6862320" y="3866040"/>
                <a:ext cx="299160" cy="45720"/>
                <a:chOff x="6862320" y="3866040"/>
                <a:chExt cx="299160" cy="45720"/>
              </a:xfrm>
            </p:grpSpPr>
            <p:sp>
              <p:nvSpPr>
                <p:cNvPr id="1123" name="Freeform 138"/>
                <p:cNvSpPr/>
                <p:nvPr/>
              </p:nvSpPr>
              <p:spPr>
                <a:xfrm>
                  <a:off x="6862320" y="386604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4" name="Freeform 139"/>
                <p:cNvSpPr/>
                <p:nvPr/>
              </p:nvSpPr>
              <p:spPr>
                <a:xfrm>
                  <a:off x="6875640" y="386604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25" name="Line 140"/>
              <p:cNvSpPr/>
              <p:nvPr/>
            </p:nvSpPr>
            <p:spPr>
              <a:xfrm>
                <a:off x="6754680" y="3889080"/>
                <a:ext cx="360" cy="637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6" name="Line 141"/>
              <p:cNvSpPr/>
              <p:nvPr/>
            </p:nvSpPr>
            <p:spPr>
              <a:xfrm>
                <a:off x="7287840" y="3890520"/>
                <a:ext cx="360" cy="637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27" name="Straight Connector 10"/>
            <p:cNvSpPr/>
            <p:nvPr/>
          </p:nvSpPr>
          <p:spPr>
            <a:xfrm>
              <a:off x="7286760" y="3889800"/>
              <a:ext cx="983160" cy="1112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8" name="Straight Connector 297"/>
            <p:cNvSpPr/>
            <p:nvPr/>
          </p:nvSpPr>
          <p:spPr>
            <a:xfrm>
              <a:off x="7757280" y="4185000"/>
              <a:ext cx="121680" cy="680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9" name="Straight Connector 298"/>
            <p:cNvSpPr/>
            <p:nvPr/>
          </p:nvSpPr>
          <p:spPr>
            <a:xfrm flipV="1">
              <a:off x="7556760" y="4351320"/>
              <a:ext cx="245160" cy="370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0" name="Straight Connector 299"/>
            <p:cNvSpPr/>
            <p:nvPr/>
          </p:nvSpPr>
          <p:spPr>
            <a:xfrm flipV="1">
              <a:off x="7259400" y="4208400"/>
              <a:ext cx="194400" cy="89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1" name="Straight Connector 300"/>
            <p:cNvSpPr/>
            <p:nvPr/>
          </p:nvSpPr>
          <p:spPr>
            <a:xfrm flipV="1">
              <a:off x="6958800" y="4451040"/>
              <a:ext cx="194040" cy="89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2" name="Straight Connector 301"/>
            <p:cNvSpPr/>
            <p:nvPr/>
          </p:nvSpPr>
          <p:spPr>
            <a:xfrm flipV="1">
              <a:off x="7773120" y="4391280"/>
              <a:ext cx="254880" cy="205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3" name="Straight Connector 302"/>
            <p:cNvSpPr/>
            <p:nvPr/>
          </p:nvSpPr>
          <p:spPr>
            <a:xfrm flipH="1" flipV="1">
              <a:off x="8268480" y="4379760"/>
              <a:ext cx="357840" cy="1011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4" name="Straight Connector 303"/>
            <p:cNvSpPr/>
            <p:nvPr/>
          </p:nvSpPr>
          <p:spPr>
            <a:xfrm flipV="1">
              <a:off x="8254080" y="4097160"/>
              <a:ext cx="285840" cy="1594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5" name="Straight Connector 304"/>
            <p:cNvSpPr/>
            <p:nvPr/>
          </p:nvSpPr>
          <p:spPr>
            <a:xfrm flipH="1" flipV="1">
              <a:off x="7021080" y="3991680"/>
              <a:ext cx="414360" cy="70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6" name="TextBox 39958"/>
            <p:cNvSpPr/>
            <p:nvPr/>
          </p:nvSpPr>
          <p:spPr>
            <a:xfrm>
              <a:off x="6186240" y="4093920"/>
              <a:ext cx="8193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 B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1137" name="Group 133"/>
            <p:cNvGrpSpPr/>
            <p:nvPr/>
          </p:nvGrpSpPr>
          <p:grpSpPr>
            <a:xfrm>
              <a:off x="7790760" y="4240080"/>
              <a:ext cx="536400" cy="150120"/>
              <a:chOff x="7790760" y="4240080"/>
              <a:chExt cx="536400" cy="150120"/>
            </a:xfrm>
          </p:grpSpPr>
          <p:sp>
            <p:nvSpPr>
              <p:cNvPr id="1138" name="Oval 407"/>
              <p:cNvSpPr/>
              <p:nvPr/>
            </p:nvSpPr>
            <p:spPr>
              <a:xfrm>
                <a:off x="7791840" y="430632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Rectangle 410"/>
              <p:cNvSpPr/>
              <p:nvPr/>
            </p:nvSpPr>
            <p:spPr>
              <a:xfrm>
                <a:off x="7791840" y="429768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Oval 411"/>
              <p:cNvSpPr/>
              <p:nvPr/>
            </p:nvSpPr>
            <p:spPr>
              <a:xfrm>
                <a:off x="7790760" y="424008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41" name="Group 137"/>
              <p:cNvGrpSpPr/>
              <p:nvPr/>
            </p:nvGrpSpPr>
            <p:grpSpPr>
              <a:xfrm>
                <a:off x="7899120" y="4264920"/>
                <a:ext cx="299160" cy="45720"/>
                <a:chOff x="7899120" y="4264920"/>
                <a:chExt cx="299160" cy="45720"/>
              </a:xfrm>
            </p:grpSpPr>
            <p:sp>
              <p:nvSpPr>
                <p:cNvPr id="1142" name="Freeform 138"/>
                <p:cNvSpPr/>
                <p:nvPr/>
              </p:nvSpPr>
              <p:spPr>
                <a:xfrm>
                  <a:off x="7899120" y="426492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43" name="Freeform 139"/>
                <p:cNvSpPr/>
                <p:nvPr/>
              </p:nvSpPr>
              <p:spPr>
                <a:xfrm>
                  <a:off x="7912800" y="426492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44" name="Line 140"/>
              <p:cNvSpPr/>
              <p:nvPr/>
            </p:nvSpPr>
            <p:spPr>
              <a:xfrm>
                <a:off x="7792560" y="428724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Line 141"/>
              <p:cNvSpPr/>
              <p:nvPr/>
            </p:nvSpPr>
            <p:spPr>
              <a:xfrm>
                <a:off x="8324640" y="428904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46" name="Group 133"/>
            <p:cNvGrpSpPr/>
            <p:nvPr/>
          </p:nvGrpSpPr>
          <p:grpSpPr>
            <a:xfrm>
              <a:off x="7002000" y="4301280"/>
              <a:ext cx="536400" cy="149760"/>
              <a:chOff x="7002000" y="4301280"/>
              <a:chExt cx="536400" cy="149760"/>
            </a:xfrm>
          </p:grpSpPr>
          <p:sp>
            <p:nvSpPr>
              <p:cNvPr id="1147" name="Oval 407"/>
              <p:cNvSpPr/>
              <p:nvPr/>
            </p:nvSpPr>
            <p:spPr>
              <a:xfrm>
                <a:off x="7003080" y="436716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Rectangle 410"/>
              <p:cNvSpPr/>
              <p:nvPr/>
            </p:nvSpPr>
            <p:spPr>
              <a:xfrm>
                <a:off x="7003080" y="435888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Oval 411"/>
              <p:cNvSpPr/>
              <p:nvPr/>
            </p:nvSpPr>
            <p:spPr>
              <a:xfrm>
                <a:off x="7002000" y="430128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50" name="Group 137"/>
              <p:cNvGrpSpPr/>
              <p:nvPr/>
            </p:nvGrpSpPr>
            <p:grpSpPr>
              <a:xfrm>
                <a:off x="7110360" y="4326120"/>
                <a:ext cx="299160" cy="45720"/>
                <a:chOff x="7110360" y="4326120"/>
                <a:chExt cx="299160" cy="45720"/>
              </a:xfrm>
            </p:grpSpPr>
            <p:sp>
              <p:nvSpPr>
                <p:cNvPr id="1151" name="Freeform 138"/>
                <p:cNvSpPr/>
                <p:nvPr/>
              </p:nvSpPr>
              <p:spPr>
                <a:xfrm>
                  <a:off x="7110360" y="432612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52" name="Freeform 139"/>
                <p:cNvSpPr/>
                <p:nvPr/>
              </p:nvSpPr>
              <p:spPr>
                <a:xfrm>
                  <a:off x="7123680" y="432612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53" name="Line 140"/>
              <p:cNvSpPr/>
              <p:nvPr/>
            </p:nvSpPr>
            <p:spPr>
              <a:xfrm>
                <a:off x="7003800" y="434448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4" name="Line 141"/>
              <p:cNvSpPr/>
              <p:nvPr/>
            </p:nvSpPr>
            <p:spPr>
              <a:xfrm>
                <a:off x="7535880" y="4346280"/>
                <a:ext cx="360" cy="666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55" name="Group 133"/>
            <p:cNvGrpSpPr/>
            <p:nvPr/>
          </p:nvGrpSpPr>
          <p:grpSpPr>
            <a:xfrm>
              <a:off x="7292520" y="4059000"/>
              <a:ext cx="536400" cy="149760"/>
              <a:chOff x="7292520" y="4059000"/>
              <a:chExt cx="536400" cy="149760"/>
            </a:xfrm>
          </p:grpSpPr>
          <p:sp>
            <p:nvSpPr>
              <p:cNvPr id="1156" name="Oval 407"/>
              <p:cNvSpPr/>
              <p:nvPr/>
            </p:nvSpPr>
            <p:spPr>
              <a:xfrm>
                <a:off x="7293600" y="412488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Rectangle 410"/>
              <p:cNvSpPr/>
              <p:nvPr/>
            </p:nvSpPr>
            <p:spPr>
              <a:xfrm>
                <a:off x="7293600" y="411624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Oval 411"/>
              <p:cNvSpPr/>
              <p:nvPr/>
            </p:nvSpPr>
            <p:spPr>
              <a:xfrm>
                <a:off x="7292520" y="405900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59" name="Group 137"/>
              <p:cNvGrpSpPr/>
              <p:nvPr/>
            </p:nvGrpSpPr>
            <p:grpSpPr>
              <a:xfrm>
                <a:off x="7400880" y="4083840"/>
                <a:ext cx="299160" cy="45720"/>
                <a:chOff x="7400880" y="4083840"/>
                <a:chExt cx="299160" cy="45720"/>
              </a:xfrm>
            </p:grpSpPr>
            <p:sp>
              <p:nvSpPr>
                <p:cNvPr id="1160" name="Freeform 138"/>
                <p:cNvSpPr/>
                <p:nvPr/>
              </p:nvSpPr>
              <p:spPr>
                <a:xfrm>
                  <a:off x="7400880" y="408384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61" name="Freeform 139"/>
                <p:cNvSpPr/>
                <p:nvPr/>
              </p:nvSpPr>
              <p:spPr>
                <a:xfrm>
                  <a:off x="7414560" y="408384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62" name="Line 140"/>
              <p:cNvSpPr/>
              <p:nvPr/>
            </p:nvSpPr>
            <p:spPr>
              <a:xfrm>
                <a:off x="7294320" y="410688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3" name="Line 141"/>
              <p:cNvSpPr/>
              <p:nvPr/>
            </p:nvSpPr>
            <p:spPr>
              <a:xfrm>
                <a:off x="7826400" y="410832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64" name="Group 133"/>
            <p:cNvGrpSpPr/>
            <p:nvPr/>
          </p:nvGrpSpPr>
          <p:grpSpPr>
            <a:xfrm>
              <a:off x="8244360" y="3946320"/>
              <a:ext cx="536400" cy="149760"/>
              <a:chOff x="8244360" y="3946320"/>
              <a:chExt cx="536400" cy="149760"/>
            </a:xfrm>
          </p:grpSpPr>
          <p:sp>
            <p:nvSpPr>
              <p:cNvPr id="1165" name="Oval 407"/>
              <p:cNvSpPr/>
              <p:nvPr/>
            </p:nvSpPr>
            <p:spPr>
              <a:xfrm>
                <a:off x="8245440" y="401220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Rectangle 410"/>
              <p:cNvSpPr/>
              <p:nvPr/>
            </p:nvSpPr>
            <p:spPr>
              <a:xfrm>
                <a:off x="8245440" y="400392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Oval 411"/>
              <p:cNvSpPr/>
              <p:nvPr/>
            </p:nvSpPr>
            <p:spPr>
              <a:xfrm>
                <a:off x="8244360" y="394632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68" name="Group 137"/>
              <p:cNvGrpSpPr/>
              <p:nvPr/>
            </p:nvGrpSpPr>
            <p:grpSpPr>
              <a:xfrm>
                <a:off x="8352720" y="3971160"/>
                <a:ext cx="299160" cy="45720"/>
                <a:chOff x="8352720" y="3971160"/>
                <a:chExt cx="299160" cy="45720"/>
              </a:xfrm>
            </p:grpSpPr>
            <p:sp>
              <p:nvSpPr>
                <p:cNvPr id="1169" name="Freeform 138"/>
                <p:cNvSpPr/>
                <p:nvPr/>
              </p:nvSpPr>
              <p:spPr>
                <a:xfrm>
                  <a:off x="8352720" y="397116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70" name="Freeform 139"/>
                <p:cNvSpPr/>
                <p:nvPr/>
              </p:nvSpPr>
              <p:spPr>
                <a:xfrm>
                  <a:off x="8366400" y="397116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71" name="Line 140"/>
              <p:cNvSpPr/>
              <p:nvPr/>
            </p:nvSpPr>
            <p:spPr>
              <a:xfrm>
                <a:off x="8245080" y="399420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2" name="Line 141"/>
              <p:cNvSpPr/>
              <p:nvPr/>
            </p:nvSpPr>
            <p:spPr>
              <a:xfrm>
                <a:off x="8778240" y="399600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3" name="Group 133"/>
            <p:cNvGrpSpPr/>
            <p:nvPr/>
          </p:nvGrpSpPr>
          <p:grpSpPr>
            <a:xfrm>
              <a:off x="8473680" y="4429440"/>
              <a:ext cx="536040" cy="149760"/>
              <a:chOff x="8473680" y="4429440"/>
              <a:chExt cx="536040" cy="149760"/>
            </a:xfrm>
          </p:grpSpPr>
          <p:sp>
            <p:nvSpPr>
              <p:cNvPr id="1174" name="Oval 407"/>
              <p:cNvSpPr/>
              <p:nvPr/>
            </p:nvSpPr>
            <p:spPr>
              <a:xfrm>
                <a:off x="8474400" y="449532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5" name="Rectangle 410"/>
              <p:cNvSpPr/>
              <p:nvPr/>
            </p:nvSpPr>
            <p:spPr>
              <a:xfrm>
                <a:off x="8474400" y="448704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Oval 411"/>
              <p:cNvSpPr/>
              <p:nvPr/>
            </p:nvSpPr>
            <p:spPr>
              <a:xfrm>
                <a:off x="8473680" y="442944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77" name="Group 137"/>
              <p:cNvGrpSpPr/>
              <p:nvPr/>
            </p:nvGrpSpPr>
            <p:grpSpPr>
              <a:xfrm>
                <a:off x="8582040" y="4454280"/>
                <a:ext cx="299160" cy="45720"/>
                <a:chOff x="8582040" y="4454280"/>
                <a:chExt cx="299160" cy="45720"/>
              </a:xfrm>
            </p:grpSpPr>
            <p:sp>
              <p:nvSpPr>
                <p:cNvPr id="1178" name="Freeform 138"/>
                <p:cNvSpPr/>
                <p:nvPr/>
              </p:nvSpPr>
              <p:spPr>
                <a:xfrm>
                  <a:off x="8582040" y="445428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79" name="Freeform 139"/>
                <p:cNvSpPr/>
                <p:nvPr/>
              </p:nvSpPr>
              <p:spPr>
                <a:xfrm>
                  <a:off x="8595360" y="445428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80" name="Line 140"/>
              <p:cNvSpPr/>
              <p:nvPr/>
            </p:nvSpPr>
            <p:spPr>
              <a:xfrm>
                <a:off x="8475480" y="447660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Line 141"/>
              <p:cNvSpPr/>
              <p:nvPr/>
            </p:nvSpPr>
            <p:spPr>
              <a:xfrm>
                <a:off x="9007560" y="447804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82" name="Group 133"/>
            <p:cNvGrpSpPr/>
            <p:nvPr/>
          </p:nvGrpSpPr>
          <p:grpSpPr>
            <a:xfrm>
              <a:off x="7564320" y="4584240"/>
              <a:ext cx="536400" cy="149760"/>
              <a:chOff x="7564320" y="4584240"/>
              <a:chExt cx="536400" cy="149760"/>
            </a:xfrm>
          </p:grpSpPr>
          <p:sp>
            <p:nvSpPr>
              <p:cNvPr id="1183" name="Oval 407"/>
              <p:cNvSpPr/>
              <p:nvPr/>
            </p:nvSpPr>
            <p:spPr>
              <a:xfrm>
                <a:off x="7565400" y="465012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Rectangle 410"/>
              <p:cNvSpPr/>
              <p:nvPr/>
            </p:nvSpPr>
            <p:spPr>
              <a:xfrm>
                <a:off x="7565400" y="464148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Oval 411"/>
              <p:cNvSpPr/>
              <p:nvPr/>
            </p:nvSpPr>
            <p:spPr>
              <a:xfrm>
                <a:off x="7564320" y="458424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86" name="Group 137"/>
              <p:cNvGrpSpPr/>
              <p:nvPr/>
            </p:nvGrpSpPr>
            <p:grpSpPr>
              <a:xfrm>
                <a:off x="7672680" y="4609080"/>
                <a:ext cx="299160" cy="45720"/>
                <a:chOff x="7672680" y="4609080"/>
                <a:chExt cx="299160" cy="45720"/>
              </a:xfrm>
            </p:grpSpPr>
            <p:sp>
              <p:nvSpPr>
                <p:cNvPr id="1187" name="Freeform 138"/>
                <p:cNvSpPr/>
                <p:nvPr/>
              </p:nvSpPr>
              <p:spPr>
                <a:xfrm>
                  <a:off x="7672680" y="460908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8" name="Freeform 139"/>
                <p:cNvSpPr/>
                <p:nvPr/>
              </p:nvSpPr>
              <p:spPr>
                <a:xfrm>
                  <a:off x="7686360" y="460908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89" name="Line 140"/>
              <p:cNvSpPr/>
              <p:nvPr/>
            </p:nvSpPr>
            <p:spPr>
              <a:xfrm>
                <a:off x="7566120" y="463212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Line 141"/>
              <p:cNvSpPr/>
              <p:nvPr/>
            </p:nvSpPr>
            <p:spPr>
              <a:xfrm>
                <a:off x="8097480" y="463356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91" name="Group 133"/>
            <p:cNvGrpSpPr/>
            <p:nvPr/>
          </p:nvGrpSpPr>
          <p:grpSpPr>
            <a:xfrm>
              <a:off x="6664680" y="4540320"/>
              <a:ext cx="536400" cy="149760"/>
              <a:chOff x="6664680" y="4540320"/>
              <a:chExt cx="536400" cy="149760"/>
            </a:xfrm>
          </p:grpSpPr>
          <p:sp>
            <p:nvSpPr>
              <p:cNvPr id="1192" name="Oval 407"/>
              <p:cNvSpPr/>
              <p:nvPr/>
            </p:nvSpPr>
            <p:spPr>
              <a:xfrm>
                <a:off x="6665760" y="460620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3" name="Rectangle 410"/>
              <p:cNvSpPr/>
              <p:nvPr/>
            </p:nvSpPr>
            <p:spPr>
              <a:xfrm>
                <a:off x="6665760" y="459792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Oval 411"/>
              <p:cNvSpPr/>
              <p:nvPr/>
            </p:nvSpPr>
            <p:spPr>
              <a:xfrm>
                <a:off x="6664680" y="454032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95" name="Group 137"/>
              <p:cNvGrpSpPr/>
              <p:nvPr/>
            </p:nvGrpSpPr>
            <p:grpSpPr>
              <a:xfrm>
                <a:off x="6773040" y="4565160"/>
                <a:ext cx="299160" cy="45720"/>
                <a:chOff x="6773040" y="4565160"/>
                <a:chExt cx="299160" cy="45720"/>
              </a:xfrm>
            </p:grpSpPr>
            <p:sp>
              <p:nvSpPr>
                <p:cNvPr id="1196" name="Freeform 138"/>
                <p:cNvSpPr/>
                <p:nvPr/>
              </p:nvSpPr>
              <p:spPr>
                <a:xfrm>
                  <a:off x="6773040" y="456516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97" name="Freeform 139"/>
                <p:cNvSpPr/>
                <p:nvPr/>
              </p:nvSpPr>
              <p:spPr>
                <a:xfrm>
                  <a:off x="6786720" y="456516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98" name="Line 140"/>
              <p:cNvSpPr/>
              <p:nvPr/>
            </p:nvSpPr>
            <p:spPr>
              <a:xfrm>
                <a:off x="6665400" y="458748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Line 141"/>
              <p:cNvSpPr/>
              <p:nvPr/>
            </p:nvSpPr>
            <p:spPr>
              <a:xfrm>
                <a:off x="7200720" y="458892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00" name="Group 331"/>
          <p:cNvGrpSpPr/>
          <p:nvPr/>
        </p:nvGrpSpPr>
        <p:grpSpPr>
          <a:xfrm>
            <a:off x="3327480" y="2755800"/>
            <a:ext cx="3466440" cy="1193040"/>
            <a:chOff x="3327480" y="2755800"/>
            <a:chExt cx="3466440" cy="1193040"/>
          </a:xfrm>
        </p:grpSpPr>
        <p:sp>
          <p:nvSpPr>
            <p:cNvPr id="1201" name="Oval 332"/>
            <p:cNvSpPr/>
            <p:nvPr/>
          </p:nvSpPr>
          <p:spPr>
            <a:xfrm>
              <a:off x="3327480" y="2755800"/>
              <a:ext cx="3466440" cy="11930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02" name="Group 133"/>
            <p:cNvGrpSpPr/>
            <p:nvPr/>
          </p:nvGrpSpPr>
          <p:grpSpPr>
            <a:xfrm>
              <a:off x="4061880" y="2856960"/>
              <a:ext cx="576360" cy="160200"/>
              <a:chOff x="4061880" y="2856960"/>
              <a:chExt cx="576360" cy="160200"/>
            </a:xfrm>
          </p:grpSpPr>
          <p:sp>
            <p:nvSpPr>
              <p:cNvPr id="1203" name="Oval 407"/>
              <p:cNvSpPr/>
              <p:nvPr/>
            </p:nvSpPr>
            <p:spPr>
              <a:xfrm>
                <a:off x="4062960" y="29275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Rectangle 410"/>
              <p:cNvSpPr/>
              <p:nvPr/>
            </p:nvSpPr>
            <p:spPr>
              <a:xfrm>
                <a:off x="4062960" y="29181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Oval 411"/>
              <p:cNvSpPr/>
              <p:nvPr/>
            </p:nvSpPr>
            <p:spPr>
              <a:xfrm>
                <a:off x="4061880" y="285696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06" name="Group 137"/>
              <p:cNvGrpSpPr/>
              <p:nvPr/>
            </p:nvGrpSpPr>
            <p:grpSpPr>
              <a:xfrm>
                <a:off x="4178160" y="2883600"/>
                <a:ext cx="321480" cy="48960"/>
                <a:chOff x="4178160" y="2883600"/>
                <a:chExt cx="321480" cy="48960"/>
              </a:xfrm>
            </p:grpSpPr>
            <p:sp>
              <p:nvSpPr>
                <p:cNvPr id="1207" name="Freeform 138"/>
                <p:cNvSpPr/>
                <p:nvPr/>
              </p:nvSpPr>
              <p:spPr>
                <a:xfrm>
                  <a:off x="4178160" y="28836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8" name="Freeform 139"/>
                <p:cNvSpPr/>
                <p:nvPr/>
              </p:nvSpPr>
              <p:spPr>
                <a:xfrm>
                  <a:off x="4192920" y="28836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09" name="Line 140"/>
              <p:cNvSpPr/>
              <p:nvPr/>
            </p:nvSpPr>
            <p:spPr>
              <a:xfrm>
                <a:off x="4063680" y="29080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Line 141"/>
              <p:cNvSpPr/>
              <p:nvPr/>
            </p:nvSpPr>
            <p:spPr>
              <a:xfrm>
                <a:off x="4633560" y="290988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11" name="Straight Connector 334"/>
            <p:cNvSpPr/>
            <p:nvPr/>
          </p:nvSpPr>
          <p:spPr>
            <a:xfrm>
              <a:off x="4634640" y="2909160"/>
              <a:ext cx="1056600" cy="118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Straight Connector 335"/>
            <p:cNvSpPr/>
            <p:nvPr/>
          </p:nvSpPr>
          <p:spPr>
            <a:xfrm>
              <a:off x="5140440" y="3224520"/>
              <a:ext cx="130680" cy="723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Straight Connector 336"/>
            <p:cNvSpPr/>
            <p:nvPr/>
          </p:nvSpPr>
          <p:spPr>
            <a:xfrm flipV="1">
              <a:off x="4924440" y="3401640"/>
              <a:ext cx="263880" cy="399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Straight Connector 337"/>
            <p:cNvSpPr/>
            <p:nvPr/>
          </p:nvSpPr>
          <p:spPr>
            <a:xfrm flipV="1">
              <a:off x="4605120" y="3249000"/>
              <a:ext cx="208800" cy="954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5" name="Straight Connector 338"/>
            <p:cNvSpPr/>
            <p:nvPr/>
          </p:nvSpPr>
          <p:spPr>
            <a:xfrm flipV="1">
              <a:off x="4281840" y="3508560"/>
              <a:ext cx="208800" cy="950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6" name="Straight Connector 339"/>
            <p:cNvSpPr/>
            <p:nvPr/>
          </p:nvSpPr>
          <p:spPr>
            <a:xfrm flipV="1">
              <a:off x="5157360" y="3444480"/>
              <a:ext cx="273960" cy="2203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Straight Connector 340"/>
            <p:cNvSpPr/>
            <p:nvPr/>
          </p:nvSpPr>
          <p:spPr>
            <a:xfrm flipH="1" flipV="1">
              <a:off x="5689800" y="3432240"/>
              <a:ext cx="384480" cy="1083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Straight Connector 341"/>
            <p:cNvSpPr/>
            <p:nvPr/>
          </p:nvSpPr>
          <p:spPr>
            <a:xfrm flipV="1">
              <a:off x="5674320" y="3130560"/>
              <a:ext cx="307080" cy="170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Straight Connector 342"/>
            <p:cNvSpPr/>
            <p:nvPr/>
          </p:nvSpPr>
          <p:spPr>
            <a:xfrm flipH="1" flipV="1">
              <a:off x="4349160" y="3017520"/>
              <a:ext cx="445320" cy="759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TextBox 343"/>
            <p:cNvSpPr/>
            <p:nvPr/>
          </p:nvSpPr>
          <p:spPr>
            <a:xfrm>
              <a:off x="3450960" y="3127320"/>
              <a:ext cx="8100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 A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1221" name="Group 133"/>
            <p:cNvGrpSpPr/>
            <p:nvPr/>
          </p:nvGrpSpPr>
          <p:grpSpPr>
            <a:xfrm>
              <a:off x="5176080" y="3283200"/>
              <a:ext cx="576360" cy="160200"/>
              <a:chOff x="5176080" y="3283200"/>
              <a:chExt cx="576360" cy="160200"/>
            </a:xfrm>
          </p:grpSpPr>
          <p:sp>
            <p:nvSpPr>
              <p:cNvPr id="1222" name="Oval 407"/>
              <p:cNvSpPr/>
              <p:nvPr/>
            </p:nvSpPr>
            <p:spPr>
              <a:xfrm>
                <a:off x="5177160" y="335376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3" name="Rectangle 410"/>
              <p:cNvSpPr/>
              <p:nvPr/>
            </p:nvSpPr>
            <p:spPr>
              <a:xfrm>
                <a:off x="5177160" y="33447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Oval 411"/>
              <p:cNvSpPr/>
              <p:nvPr/>
            </p:nvSpPr>
            <p:spPr>
              <a:xfrm>
                <a:off x="5176080" y="328320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25" name="Group 137"/>
              <p:cNvGrpSpPr/>
              <p:nvPr/>
            </p:nvGrpSpPr>
            <p:grpSpPr>
              <a:xfrm>
                <a:off x="5292720" y="3309840"/>
                <a:ext cx="321480" cy="48960"/>
                <a:chOff x="5292720" y="3309840"/>
                <a:chExt cx="321480" cy="48960"/>
              </a:xfrm>
            </p:grpSpPr>
            <p:sp>
              <p:nvSpPr>
                <p:cNvPr id="1226" name="Freeform 138"/>
                <p:cNvSpPr/>
                <p:nvPr/>
              </p:nvSpPr>
              <p:spPr>
                <a:xfrm>
                  <a:off x="5292720" y="330984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27" name="Freeform 139"/>
                <p:cNvSpPr/>
                <p:nvPr/>
              </p:nvSpPr>
              <p:spPr>
                <a:xfrm>
                  <a:off x="5307120" y="330984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28" name="Line 140"/>
              <p:cNvSpPr/>
              <p:nvPr/>
            </p:nvSpPr>
            <p:spPr>
              <a:xfrm>
                <a:off x="5178240" y="333360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9" name="Line 141"/>
              <p:cNvSpPr/>
              <p:nvPr/>
            </p:nvSpPr>
            <p:spPr>
              <a:xfrm>
                <a:off x="5748120" y="333540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30" name="Group 133"/>
            <p:cNvGrpSpPr/>
            <p:nvPr/>
          </p:nvGrpSpPr>
          <p:grpSpPr>
            <a:xfrm>
              <a:off x="4328280" y="3348720"/>
              <a:ext cx="576360" cy="159840"/>
              <a:chOff x="4328280" y="3348720"/>
              <a:chExt cx="576360" cy="159840"/>
            </a:xfrm>
          </p:grpSpPr>
          <p:sp>
            <p:nvSpPr>
              <p:cNvPr id="1231" name="Oval 407"/>
              <p:cNvSpPr/>
              <p:nvPr/>
            </p:nvSpPr>
            <p:spPr>
              <a:xfrm>
                <a:off x="4329360" y="34189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2" name="Rectangle 410"/>
              <p:cNvSpPr/>
              <p:nvPr/>
            </p:nvSpPr>
            <p:spPr>
              <a:xfrm>
                <a:off x="4329360" y="340992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3" name="Oval 411"/>
              <p:cNvSpPr/>
              <p:nvPr/>
            </p:nvSpPr>
            <p:spPr>
              <a:xfrm>
                <a:off x="4328280" y="334872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34" name="Group 137"/>
              <p:cNvGrpSpPr/>
              <p:nvPr/>
            </p:nvGrpSpPr>
            <p:grpSpPr>
              <a:xfrm>
                <a:off x="4444920" y="3375000"/>
                <a:ext cx="321480" cy="48960"/>
                <a:chOff x="4444920" y="3375000"/>
                <a:chExt cx="321480" cy="48960"/>
              </a:xfrm>
            </p:grpSpPr>
            <p:sp>
              <p:nvSpPr>
                <p:cNvPr id="1235" name="Freeform 138"/>
                <p:cNvSpPr/>
                <p:nvPr/>
              </p:nvSpPr>
              <p:spPr>
                <a:xfrm>
                  <a:off x="4444920" y="33750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36" name="Freeform 139"/>
                <p:cNvSpPr/>
                <p:nvPr/>
              </p:nvSpPr>
              <p:spPr>
                <a:xfrm>
                  <a:off x="4459320" y="33750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37" name="Line 140"/>
              <p:cNvSpPr/>
              <p:nvPr/>
            </p:nvSpPr>
            <p:spPr>
              <a:xfrm>
                <a:off x="4330440" y="339912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8" name="Line 141"/>
              <p:cNvSpPr/>
              <p:nvPr/>
            </p:nvSpPr>
            <p:spPr>
              <a:xfrm>
                <a:off x="4900320" y="340056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39" name="Group 133"/>
            <p:cNvGrpSpPr/>
            <p:nvPr/>
          </p:nvGrpSpPr>
          <p:grpSpPr>
            <a:xfrm>
              <a:off x="4640760" y="3089520"/>
              <a:ext cx="576360" cy="160200"/>
              <a:chOff x="4640760" y="3089520"/>
              <a:chExt cx="576360" cy="160200"/>
            </a:xfrm>
          </p:grpSpPr>
          <p:sp>
            <p:nvSpPr>
              <p:cNvPr id="1240" name="Oval 407"/>
              <p:cNvSpPr/>
              <p:nvPr/>
            </p:nvSpPr>
            <p:spPr>
              <a:xfrm>
                <a:off x="4641840" y="316008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1" name="Rectangle 410"/>
              <p:cNvSpPr/>
              <p:nvPr/>
            </p:nvSpPr>
            <p:spPr>
              <a:xfrm>
                <a:off x="4641840" y="315108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2" name="Oval 411"/>
              <p:cNvSpPr/>
              <p:nvPr/>
            </p:nvSpPr>
            <p:spPr>
              <a:xfrm>
                <a:off x="4640760" y="308952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43" name="Group 137"/>
              <p:cNvGrpSpPr/>
              <p:nvPr/>
            </p:nvGrpSpPr>
            <p:grpSpPr>
              <a:xfrm>
                <a:off x="4757040" y="3116160"/>
                <a:ext cx="321480" cy="48960"/>
                <a:chOff x="4757040" y="3116160"/>
                <a:chExt cx="321480" cy="48960"/>
              </a:xfrm>
            </p:grpSpPr>
            <p:sp>
              <p:nvSpPr>
                <p:cNvPr id="1244" name="Freeform 138"/>
                <p:cNvSpPr/>
                <p:nvPr/>
              </p:nvSpPr>
              <p:spPr>
                <a:xfrm>
                  <a:off x="4757040" y="311616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45" name="Freeform 139"/>
                <p:cNvSpPr/>
                <p:nvPr/>
              </p:nvSpPr>
              <p:spPr>
                <a:xfrm>
                  <a:off x="4771800" y="311616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46" name="Line 140"/>
              <p:cNvSpPr/>
              <p:nvPr/>
            </p:nvSpPr>
            <p:spPr>
              <a:xfrm>
                <a:off x="4641480" y="313992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7" name="Line 141"/>
              <p:cNvSpPr/>
              <p:nvPr/>
            </p:nvSpPr>
            <p:spPr>
              <a:xfrm>
                <a:off x="5213520" y="314172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48" name="Group 133"/>
            <p:cNvGrpSpPr/>
            <p:nvPr/>
          </p:nvGrpSpPr>
          <p:grpSpPr>
            <a:xfrm>
              <a:off x="5663880" y="2969280"/>
              <a:ext cx="576360" cy="160200"/>
              <a:chOff x="5663880" y="2969280"/>
              <a:chExt cx="576360" cy="160200"/>
            </a:xfrm>
          </p:grpSpPr>
          <p:sp>
            <p:nvSpPr>
              <p:cNvPr id="1249" name="Oval 407"/>
              <p:cNvSpPr/>
              <p:nvPr/>
            </p:nvSpPr>
            <p:spPr>
              <a:xfrm>
                <a:off x="5664960" y="303984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0" name="Rectangle 410"/>
              <p:cNvSpPr/>
              <p:nvPr/>
            </p:nvSpPr>
            <p:spPr>
              <a:xfrm>
                <a:off x="5664960" y="303084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1" name="Oval 411"/>
              <p:cNvSpPr/>
              <p:nvPr/>
            </p:nvSpPr>
            <p:spPr>
              <a:xfrm>
                <a:off x="5663880" y="296928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52" name="Group 137"/>
              <p:cNvGrpSpPr/>
              <p:nvPr/>
            </p:nvGrpSpPr>
            <p:grpSpPr>
              <a:xfrm>
                <a:off x="5780160" y="2995920"/>
                <a:ext cx="321480" cy="48960"/>
                <a:chOff x="5780160" y="2995920"/>
                <a:chExt cx="321480" cy="48960"/>
              </a:xfrm>
            </p:grpSpPr>
            <p:sp>
              <p:nvSpPr>
                <p:cNvPr id="1253" name="Freeform 138"/>
                <p:cNvSpPr/>
                <p:nvPr/>
              </p:nvSpPr>
              <p:spPr>
                <a:xfrm>
                  <a:off x="5780160" y="299592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4" name="Freeform 139"/>
                <p:cNvSpPr/>
                <p:nvPr/>
              </p:nvSpPr>
              <p:spPr>
                <a:xfrm>
                  <a:off x="5794920" y="299592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55" name="Line 140"/>
              <p:cNvSpPr/>
              <p:nvPr/>
            </p:nvSpPr>
            <p:spPr>
              <a:xfrm>
                <a:off x="5665680" y="301896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6" name="Line 141"/>
              <p:cNvSpPr/>
              <p:nvPr/>
            </p:nvSpPr>
            <p:spPr>
              <a:xfrm>
                <a:off x="6235560" y="302076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57" name="Group 133"/>
            <p:cNvGrpSpPr/>
            <p:nvPr/>
          </p:nvGrpSpPr>
          <p:grpSpPr>
            <a:xfrm>
              <a:off x="5910120" y="3485520"/>
              <a:ext cx="576360" cy="160200"/>
              <a:chOff x="5910120" y="3485520"/>
              <a:chExt cx="576360" cy="160200"/>
            </a:xfrm>
          </p:grpSpPr>
          <p:sp>
            <p:nvSpPr>
              <p:cNvPr id="1258" name="Oval 407"/>
              <p:cNvSpPr/>
              <p:nvPr/>
            </p:nvSpPr>
            <p:spPr>
              <a:xfrm>
                <a:off x="5911200" y="355608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9" name="Rectangle 410"/>
              <p:cNvSpPr/>
              <p:nvPr/>
            </p:nvSpPr>
            <p:spPr>
              <a:xfrm>
                <a:off x="5911200" y="354672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0" name="Oval 411"/>
              <p:cNvSpPr/>
              <p:nvPr/>
            </p:nvSpPr>
            <p:spPr>
              <a:xfrm>
                <a:off x="5910120" y="348552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61" name="Group 137"/>
              <p:cNvGrpSpPr/>
              <p:nvPr/>
            </p:nvGrpSpPr>
            <p:grpSpPr>
              <a:xfrm>
                <a:off x="6026760" y="3511800"/>
                <a:ext cx="321480" cy="48960"/>
                <a:chOff x="6026760" y="3511800"/>
                <a:chExt cx="321480" cy="48960"/>
              </a:xfrm>
            </p:grpSpPr>
            <p:sp>
              <p:nvSpPr>
                <p:cNvPr id="1262" name="Freeform 138"/>
                <p:cNvSpPr/>
                <p:nvPr/>
              </p:nvSpPr>
              <p:spPr>
                <a:xfrm>
                  <a:off x="6026760" y="35118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3" name="Freeform 139"/>
                <p:cNvSpPr/>
                <p:nvPr/>
              </p:nvSpPr>
              <p:spPr>
                <a:xfrm>
                  <a:off x="6041160" y="35118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64" name="Line 140"/>
              <p:cNvSpPr/>
              <p:nvPr/>
            </p:nvSpPr>
            <p:spPr>
              <a:xfrm>
                <a:off x="5911920" y="353664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5" name="Line 141"/>
              <p:cNvSpPr/>
              <p:nvPr/>
            </p:nvSpPr>
            <p:spPr>
              <a:xfrm>
                <a:off x="6481800" y="353844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66" name="Group 133"/>
            <p:cNvGrpSpPr/>
            <p:nvPr/>
          </p:nvGrpSpPr>
          <p:grpSpPr>
            <a:xfrm>
              <a:off x="4933080" y="3650760"/>
              <a:ext cx="576360" cy="160200"/>
              <a:chOff x="4933080" y="3650760"/>
              <a:chExt cx="576360" cy="160200"/>
            </a:xfrm>
          </p:grpSpPr>
          <p:sp>
            <p:nvSpPr>
              <p:cNvPr id="1267" name="Oval 407"/>
              <p:cNvSpPr/>
              <p:nvPr/>
            </p:nvSpPr>
            <p:spPr>
              <a:xfrm>
                <a:off x="4934160" y="37213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8" name="Rectangle 410"/>
              <p:cNvSpPr/>
              <p:nvPr/>
            </p:nvSpPr>
            <p:spPr>
              <a:xfrm>
                <a:off x="4934160" y="37119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9" name="Oval 411"/>
              <p:cNvSpPr/>
              <p:nvPr/>
            </p:nvSpPr>
            <p:spPr>
              <a:xfrm>
                <a:off x="4933080" y="365076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70" name="Group 137"/>
              <p:cNvGrpSpPr/>
              <p:nvPr/>
            </p:nvGrpSpPr>
            <p:grpSpPr>
              <a:xfrm>
                <a:off x="5049360" y="3677400"/>
                <a:ext cx="321480" cy="48960"/>
                <a:chOff x="5049360" y="3677400"/>
                <a:chExt cx="321480" cy="48960"/>
              </a:xfrm>
            </p:grpSpPr>
            <p:sp>
              <p:nvSpPr>
                <p:cNvPr id="1271" name="Freeform 138"/>
                <p:cNvSpPr/>
                <p:nvPr/>
              </p:nvSpPr>
              <p:spPr>
                <a:xfrm>
                  <a:off x="5049360" y="36774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2" name="Freeform 139"/>
                <p:cNvSpPr/>
                <p:nvPr/>
              </p:nvSpPr>
              <p:spPr>
                <a:xfrm>
                  <a:off x="5064120" y="36774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73" name="Line 140"/>
              <p:cNvSpPr/>
              <p:nvPr/>
            </p:nvSpPr>
            <p:spPr>
              <a:xfrm>
                <a:off x="4933800" y="37018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4" name="Line 141"/>
              <p:cNvSpPr/>
              <p:nvPr/>
            </p:nvSpPr>
            <p:spPr>
              <a:xfrm>
                <a:off x="5505840" y="370368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75" name="Group 133"/>
            <p:cNvGrpSpPr/>
            <p:nvPr/>
          </p:nvGrpSpPr>
          <p:grpSpPr>
            <a:xfrm>
              <a:off x="3966120" y="3603960"/>
              <a:ext cx="576000" cy="160200"/>
              <a:chOff x="3966120" y="3603960"/>
              <a:chExt cx="576000" cy="160200"/>
            </a:xfrm>
          </p:grpSpPr>
          <p:sp>
            <p:nvSpPr>
              <p:cNvPr id="1276" name="Oval 407"/>
              <p:cNvSpPr/>
              <p:nvPr/>
            </p:nvSpPr>
            <p:spPr>
              <a:xfrm>
                <a:off x="3966840" y="36745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7" name="Rectangle 410"/>
              <p:cNvSpPr/>
              <p:nvPr/>
            </p:nvSpPr>
            <p:spPr>
              <a:xfrm>
                <a:off x="3966840" y="36651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8" name="Oval 411"/>
              <p:cNvSpPr/>
              <p:nvPr/>
            </p:nvSpPr>
            <p:spPr>
              <a:xfrm>
                <a:off x="3966120" y="360396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79" name="Group 137"/>
              <p:cNvGrpSpPr/>
              <p:nvPr/>
            </p:nvGrpSpPr>
            <p:grpSpPr>
              <a:xfrm>
                <a:off x="4082400" y="3630240"/>
                <a:ext cx="321480" cy="48960"/>
                <a:chOff x="4082400" y="3630240"/>
                <a:chExt cx="321480" cy="48960"/>
              </a:xfrm>
            </p:grpSpPr>
            <p:sp>
              <p:nvSpPr>
                <p:cNvPr id="1280" name="Freeform 138"/>
                <p:cNvSpPr/>
                <p:nvPr/>
              </p:nvSpPr>
              <p:spPr>
                <a:xfrm>
                  <a:off x="4082400" y="363024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81" name="Freeform 139"/>
                <p:cNvSpPr/>
                <p:nvPr/>
              </p:nvSpPr>
              <p:spPr>
                <a:xfrm>
                  <a:off x="4097160" y="363024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82" name="Line 140"/>
              <p:cNvSpPr/>
              <p:nvPr/>
            </p:nvSpPr>
            <p:spPr>
              <a:xfrm>
                <a:off x="3966840" y="365436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3" name="Line 141"/>
              <p:cNvSpPr/>
              <p:nvPr/>
            </p:nvSpPr>
            <p:spPr>
              <a:xfrm>
                <a:off x="4538880" y="365580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84" name="Group 416"/>
          <p:cNvGrpSpPr/>
          <p:nvPr/>
        </p:nvGrpSpPr>
        <p:grpSpPr>
          <a:xfrm>
            <a:off x="3022560" y="4165560"/>
            <a:ext cx="3085560" cy="1167840"/>
            <a:chOff x="3022560" y="4165560"/>
            <a:chExt cx="3085560" cy="1167840"/>
          </a:xfrm>
        </p:grpSpPr>
        <p:sp>
          <p:nvSpPr>
            <p:cNvPr id="1285" name="Oval 417"/>
            <p:cNvSpPr/>
            <p:nvPr/>
          </p:nvSpPr>
          <p:spPr>
            <a:xfrm>
              <a:off x="3022560" y="4165560"/>
              <a:ext cx="3085560" cy="11678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86" name="Group 133"/>
            <p:cNvGrpSpPr/>
            <p:nvPr/>
          </p:nvGrpSpPr>
          <p:grpSpPr>
            <a:xfrm>
              <a:off x="3676320" y="4264560"/>
              <a:ext cx="512640" cy="156600"/>
              <a:chOff x="3676320" y="4264560"/>
              <a:chExt cx="512640" cy="156600"/>
            </a:xfrm>
          </p:grpSpPr>
          <p:sp>
            <p:nvSpPr>
              <p:cNvPr id="1287" name="Oval 492"/>
              <p:cNvSpPr/>
              <p:nvPr/>
            </p:nvSpPr>
            <p:spPr>
              <a:xfrm>
                <a:off x="3677040" y="433332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8" name="Rectangle 410"/>
              <p:cNvSpPr/>
              <p:nvPr/>
            </p:nvSpPr>
            <p:spPr>
              <a:xfrm>
                <a:off x="3677040" y="432468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9" name="Oval 411"/>
              <p:cNvSpPr/>
              <p:nvPr/>
            </p:nvSpPr>
            <p:spPr>
              <a:xfrm>
                <a:off x="3676320" y="426456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90" name="Group 137"/>
              <p:cNvGrpSpPr/>
              <p:nvPr/>
            </p:nvGrpSpPr>
            <p:grpSpPr>
              <a:xfrm>
                <a:off x="3780000" y="4290480"/>
                <a:ext cx="286200" cy="47880"/>
                <a:chOff x="3780000" y="4290480"/>
                <a:chExt cx="286200" cy="47880"/>
              </a:xfrm>
            </p:grpSpPr>
            <p:sp>
              <p:nvSpPr>
                <p:cNvPr id="1291" name="Freeform 138"/>
                <p:cNvSpPr/>
                <p:nvPr/>
              </p:nvSpPr>
              <p:spPr>
                <a:xfrm>
                  <a:off x="3780000" y="429048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2" name="Freeform 139"/>
                <p:cNvSpPr/>
                <p:nvPr/>
              </p:nvSpPr>
              <p:spPr>
                <a:xfrm>
                  <a:off x="3792960" y="429048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93" name="Line 140"/>
              <p:cNvSpPr/>
              <p:nvPr/>
            </p:nvSpPr>
            <p:spPr>
              <a:xfrm>
                <a:off x="3678120" y="4313160"/>
                <a:ext cx="360" cy="648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4" name="Line 141"/>
              <p:cNvSpPr/>
              <p:nvPr/>
            </p:nvSpPr>
            <p:spPr>
              <a:xfrm>
                <a:off x="4186080" y="431460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95" name="Straight Connector 419"/>
            <p:cNvSpPr/>
            <p:nvPr/>
          </p:nvSpPr>
          <p:spPr>
            <a:xfrm>
              <a:off x="4186080" y="4315320"/>
              <a:ext cx="940680" cy="116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Straight Connector 420"/>
            <p:cNvSpPr/>
            <p:nvPr/>
          </p:nvSpPr>
          <p:spPr>
            <a:xfrm>
              <a:off x="4636080" y="4624200"/>
              <a:ext cx="116640" cy="70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Straight Connector 421"/>
            <p:cNvSpPr/>
            <p:nvPr/>
          </p:nvSpPr>
          <p:spPr>
            <a:xfrm flipV="1">
              <a:off x="4444200" y="4797720"/>
              <a:ext cx="234720" cy="388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Straight Connector 422"/>
            <p:cNvSpPr/>
            <p:nvPr/>
          </p:nvSpPr>
          <p:spPr>
            <a:xfrm flipV="1">
              <a:off x="4159800" y="4648320"/>
              <a:ext cx="185760" cy="932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Straight Connector 423"/>
            <p:cNvSpPr/>
            <p:nvPr/>
          </p:nvSpPr>
          <p:spPr>
            <a:xfrm flipV="1">
              <a:off x="3872160" y="4902120"/>
              <a:ext cx="185760" cy="932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Straight Connector 424"/>
            <p:cNvSpPr/>
            <p:nvPr/>
          </p:nvSpPr>
          <p:spPr>
            <a:xfrm flipV="1">
              <a:off x="4651200" y="4839840"/>
              <a:ext cx="244080" cy="215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Straight Connector 425"/>
            <p:cNvSpPr/>
            <p:nvPr/>
          </p:nvSpPr>
          <p:spPr>
            <a:xfrm flipH="1" flipV="1">
              <a:off x="5125320" y="4827600"/>
              <a:ext cx="342360" cy="1058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Straight Connector 426"/>
            <p:cNvSpPr/>
            <p:nvPr/>
          </p:nvSpPr>
          <p:spPr>
            <a:xfrm flipV="1">
              <a:off x="5111640" y="4532040"/>
              <a:ext cx="273240" cy="1666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Straight Connector 427"/>
            <p:cNvSpPr/>
            <p:nvPr/>
          </p:nvSpPr>
          <p:spPr>
            <a:xfrm flipH="1" flipV="1">
              <a:off x="3931920" y="4421880"/>
              <a:ext cx="396360" cy="741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TextBox 428"/>
            <p:cNvSpPr/>
            <p:nvPr/>
          </p:nvSpPr>
          <p:spPr>
            <a:xfrm>
              <a:off x="3133080" y="4529160"/>
              <a:ext cx="8344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 C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1305" name="Group 133"/>
            <p:cNvGrpSpPr/>
            <p:nvPr/>
          </p:nvGrpSpPr>
          <p:grpSpPr>
            <a:xfrm>
              <a:off x="4668120" y="4681800"/>
              <a:ext cx="513000" cy="156600"/>
              <a:chOff x="4668120" y="4681800"/>
              <a:chExt cx="513000" cy="156600"/>
            </a:xfrm>
          </p:grpSpPr>
          <p:sp>
            <p:nvSpPr>
              <p:cNvPr id="1306" name="Oval 407"/>
              <p:cNvSpPr/>
              <p:nvPr/>
            </p:nvSpPr>
            <p:spPr>
              <a:xfrm>
                <a:off x="4669200" y="475056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7" name="Rectangle 410"/>
              <p:cNvSpPr/>
              <p:nvPr/>
            </p:nvSpPr>
            <p:spPr>
              <a:xfrm>
                <a:off x="4669200" y="474192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8" name="Oval 411"/>
              <p:cNvSpPr/>
              <p:nvPr/>
            </p:nvSpPr>
            <p:spPr>
              <a:xfrm>
                <a:off x="4668120" y="468180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09" name="Group 137"/>
              <p:cNvGrpSpPr/>
              <p:nvPr/>
            </p:nvGrpSpPr>
            <p:grpSpPr>
              <a:xfrm>
                <a:off x="4771800" y="4707720"/>
                <a:ext cx="286200" cy="47880"/>
                <a:chOff x="4771800" y="4707720"/>
                <a:chExt cx="286200" cy="47880"/>
              </a:xfrm>
            </p:grpSpPr>
            <p:sp>
              <p:nvSpPr>
                <p:cNvPr id="1310" name="Freeform 138"/>
                <p:cNvSpPr/>
                <p:nvPr/>
              </p:nvSpPr>
              <p:spPr>
                <a:xfrm>
                  <a:off x="4771800" y="470772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1" name="Freeform 139"/>
                <p:cNvSpPr/>
                <p:nvPr/>
              </p:nvSpPr>
              <p:spPr>
                <a:xfrm>
                  <a:off x="4784760" y="470772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12" name="Line 140"/>
              <p:cNvSpPr/>
              <p:nvPr/>
            </p:nvSpPr>
            <p:spPr>
              <a:xfrm>
                <a:off x="4669920" y="4730400"/>
                <a:ext cx="360" cy="648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3" name="Line 141"/>
              <p:cNvSpPr/>
              <p:nvPr/>
            </p:nvSpPr>
            <p:spPr>
              <a:xfrm>
                <a:off x="5178240" y="473184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14" name="Group 133"/>
            <p:cNvGrpSpPr/>
            <p:nvPr/>
          </p:nvGrpSpPr>
          <p:grpSpPr>
            <a:xfrm>
              <a:off x="3913560" y="4745520"/>
              <a:ext cx="513000" cy="156960"/>
              <a:chOff x="3913560" y="4745520"/>
              <a:chExt cx="513000" cy="156960"/>
            </a:xfrm>
          </p:grpSpPr>
          <p:sp>
            <p:nvSpPr>
              <p:cNvPr id="1315" name="Oval 407"/>
              <p:cNvSpPr/>
              <p:nvPr/>
            </p:nvSpPr>
            <p:spPr>
              <a:xfrm>
                <a:off x="3914640" y="481464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6" name="Rectangle 410"/>
              <p:cNvSpPr/>
              <p:nvPr/>
            </p:nvSpPr>
            <p:spPr>
              <a:xfrm>
                <a:off x="3914640" y="480564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7" name="Oval 411"/>
              <p:cNvSpPr/>
              <p:nvPr/>
            </p:nvSpPr>
            <p:spPr>
              <a:xfrm>
                <a:off x="3913560" y="474552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18" name="Group 137"/>
              <p:cNvGrpSpPr/>
              <p:nvPr/>
            </p:nvGrpSpPr>
            <p:grpSpPr>
              <a:xfrm>
                <a:off x="4017240" y="4771440"/>
                <a:ext cx="286200" cy="47880"/>
                <a:chOff x="4017240" y="4771440"/>
                <a:chExt cx="286200" cy="47880"/>
              </a:xfrm>
            </p:grpSpPr>
            <p:sp>
              <p:nvSpPr>
                <p:cNvPr id="1319" name="Freeform 138"/>
                <p:cNvSpPr/>
                <p:nvPr/>
              </p:nvSpPr>
              <p:spPr>
                <a:xfrm>
                  <a:off x="4017240" y="477144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0" name="Freeform 139"/>
                <p:cNvSpPr/>
                <p:nvPr/>
              </p:nvSpPr>
              <p:spPr>
                <a:xfrm>
                  <a:off x="4030200" y="477144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21" name="Line 140"/>
              <p:cNvSpPr/>
              <p:nvPr/>
            </p:nvSpPr>
            <p:spPr>
              <a:xfrm>
                <a:off x="3914280" y="479412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2" name="Line 141"/>
              <p:cNvSpPr/>
              <p:nvPr/>
            </p:nvSpPr>
            <p:spPr>
              <a:xfrm>
                <a:off x="4424400" y="479592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23" name="Group 133"/>
            <p:cNvGrpSpPr/>
            <p:nvPr/>
          </p:nvGrpSpPr>
          <p:grpSpPr>
            <a:xfrm>
              <a:off x="4191480" y="4492080"/>
              <a:ext cx="513000" cy="156960"/>
              <a:chOff x="4191480" y="4492080"/>
              <a:chExt cx="513000" cy="156960"/>
            </a:xfrm>
          </p:grpSpPr>
          <p:sp>
            <p:nvSpPr>
              <p:cNvPr id="1324" name="Oval 407"/>
              <p:cNvSpPr/>
              <p:nvPr/>
            </p:nvSpPr>
            <p:spPr>
              <a:xfrm>
                <a:off x="4192560" y="456120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5" name="Rectangle 410"/>
              <p:cNvSpPr/>
              <p:nvPr/>
            </p:nvSpPr>
            <p:spPr>
              <a:xfrm>
                <a:off x="4192560" y="455220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6" name="Oval 411"/>
              <p:cNvSpPr/>
              <p:nvPr/>
            </p:nvSpPr>
            <p:spPr>
              <a:xfrm>
                <a:off x="4191480" y="449208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27" name="Group 137"/>
              <p:cNvGrpSpPr/>
              <p:nvPr/>
            </p:nvGrpSpPr>
            <p:grpSpPr>
              <a:xfrm>
                <a:off x="4295160" y="4518000"/>
                <a:ext cx="286200" cy="47880"/>
                <a:chOff x="4295160" y="4518000"/>
                <a:chExt cx="286200" cy="47880"/>
              </a:xfrm>
            </p:grpSpPr>
            <p:sp>
              <p:nvSpPr>
                <p:cNvPr id="1328" name="Freeform 138"/>
                <p:cNvSpPr/>
                <p:nvPr/>
              </p:nvSpPr>
              <p:spPr>
                <a:xfrm>
                  <a:off x="4295160" y="451800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9" name="Freeform 139"/>
                <p:cNvSpPr/>
                <p:nvPr/>
              </p:nvSpPr>
              <p:spPr>
                <a:xfrm>
                  <a:off x="4308120" y="451800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30" name="Line 140"/>
              <p:cNvSpPr/>
              <p:nvPr/>
            </p:nvSpPr>
            <p:spPr>
              <a:xfrm>
                <a:off x="4192200" y="454140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1" name="Line 141"/>
              <p:cNvSpPr/>
              <p:nvPr/>
            </p:nvSpPr>
            <p:spPr>
              <a:xfrm>
                <a:off x="4702320" y="454320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32" name="Group 133"/>
            <p:cNvGrpSpPr/>
            <p:nvPr/>
          </p:nvGrpSpPr>
          <p:grpSpPr>
            <a:xfrm>
              <a:off x="5102280" y="4374360"/>
              <a:ext cx="513000" cy="156960"/>
              <a:chOff x="5102280" y="4374360"/>
              <a:chExt cx="513000" cy="156960"/>
            </a:xfrm>
          </p:grpSpPr>
          <p:sp>
            <p:nvSpPr>
              <p:cNvPr id="1333" name="Oval 407"/>
              <p:cNvSpPr/>
              <p:nvPr/>
            </p:nvSpPr>
            <p:spPr>
              <a:xfrm>
                <a:off x="5103360" y="444348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4" name="Rectangle 410"/>
              <p:cNvSpPr/>
              <p:nvPr/>
            </p:nvSpPr>
            <p:spPr>
              <a:xfrm>
                <a:off x="5103360" y="443448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5" name="Oval 411"/>
              <p:cNvSpPr/>
              <p:nvPr/>
            </p:nvSpPr>
            <p:spPr>
              <a:xfrm>
                <a:off x="5102280" y="437436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36" name="Group 137"/>
              <p:cNvGrpSpPr/>
              <p:nvPr/>
            </p:nvGrpSpPr>
            <p:grpSpPr>
              <a:xfrm>
                <a:off x="5205960" y="4400640"/>
                <a:ext cx="286200" cy="47880"/>
                <a:chOff x="5205960" y="4400640"/>
                <a:chExt cx="286200" cy="47880"/>
              </a:xfrm>
            </p:grpSpPr>
            <p:sp>
              <p:nvSpPr>
                <p:cNvPr id="1337" name="Freeform 138"/>
                <p:cNvSpPr/>
                <p:nvPr/>
              </p:nvSpPr>
              <p:spPr>
                <a:xfrm>
                  <a:off x="5205960" y="440064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8" name="Freeform 139"/>
                <p:cNvSpPr/>
                <p:nvPr/>
              </p:nvSpPr>
              <p:spPr>
                <a:xfrm>
                  <a:off x="5218920" y="440064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39" name="Line 140"/>
              <p:cNvSpPr/>
              <p:nvPr/>
            </p:nvSpPr>
            <p:spPr>
              <a:xfrm>
                <a:off x="5104080" y="442368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0" name="Line 141"/>
              <p:cNvSpPr/>
              <p:nvPr/>
            </p:nvSpPr>
            <p:spPr>
              <a:xfrm>
                <a:off x="5613120" y="44254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41" name="Group 133"/>
            <p:cNvGrpSpPr/>
            <p:nvPr/>
          </p:nvGrpSpPr>
          <p:grpSpPr>
            <a:xfrm>
              <a:off x="5321520" y="4879440"/>
              <a:ext cx="513000" cy="156960"/>
              <a:chOff x="5321520" y="4879440"/>
              <a:chExt cx="513000" cy="156960"/>
            </a:xfrm>
          </p:grpSpPr>
          <p:sp>
            <p:nvSpPr>
              <p:cNvPr id="1342" name="Oval 407"/>
              <p:cNvSpPr/>
              <p:nvPr/>
            </p:nvSpPr>
            <p:spPr>
              <a:xfrm>
                <a:off x="5322600" y="494856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3" name="Rectangle 410"/>
              <p:cNvSpPr/>
              <p:nvPr/>
            </p:nvSpPr>
            <p:spPr>
              <a:xfrm>
                <a:off x="5322600" y="493956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4" name="Oval 411"/>
              <p:cNvSpPr/>
              <p:nvPr/>
            </p:nvSpPr>
            <p:spPr>
              <a:xfrm>
                <a:off x="5321520" y="487944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45" name="Group 137"/>
              <p:cNvGrpSpPr/>
              <p:nvPr/>
            </p:nvGrpSpPr>
            <p:grpSpPr>
              <a:xfrm>
                <a:off x="5425200" y="4905720"/>
                <a:ext cx="286200" cy="47880"/>
                <a:chOff x="5425200" y="4905720"/>
                <a:chExt cx="286200" cy="47880"/>
              </a:xfrm>
            </p:grpSpPr>
            <p:sp>
              <p:nvSpPr>
                <p:cNvPr id="1346" name="Freeform 138"/>
                <p:cNvSpPr/>
                <p:nvPr/>
              </p:nvSpPr>
              <p:spPr>
                <a:xfrm>
                  <a:off x="5425200" y="490572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7" name="Freeform 139"/>
                <p:cNvSpPr/>
                <p:nvPr/>
              </p:nvSpPr>
              <p:spPr>
                <a:xfrm>
                  <a:off x="5438160" y="490572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48" name="Line 140"/>
              <p:cNvSpPr/>
              <p:nvPr/>
            </p:nvSpPr>
            <p:spPr>
              <a:xfrm>
                <a:off x="5322240" y="492876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9" name="Line 141"/>
              <p:cNvSpPr/>
              <p:nvPr/>
            </p:nvSpPr>
            <p:spPr>
              <a:xfrm>
                <a:off x="5832360" y="493056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50" name="Group 133"/>
            <p:cNvGrpSpPr/>
            <p:nvPr/>
          </p:nvGrpSpPr>
          <p:grpSpPr>
            <a:xfrm>
              <a:off x="4451760" y="5041440"/>
              <a:ext cx="512640" cy="156600"/>
              <a:chOff x="4451760" y="5041440"/>
              <a:chExt cx="512640" cy="156600"/>
            </a:xfrm>
          </p:grpSpPr>
          <p:sp>
            <p:nvSpPr>
              <p:cNvPr id="1351" name="Oval 407"/>
              <p:cNvSpPr/>
              <p:nvPr/>
            </p:nvSpPr>
            <p:spPr>
              <a:xfrm>
                <a:off x="4452480" y="511020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2" name="Rectangle 410"/>
              <p:cNvSpPr/>
              <p:nvPr/>
            </p:nvSpPr>
            <p:spPr>
              <a:xfrm>
                <a:off x="4452480" y="510156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3" name="Oval 411"/>
              <p:cNvSpPr/>
              <p:nvPr/>
            </p:nvSpPr>
            <p:spPr>
              <a:xfrm>
                <a:off x="4451760" y="504144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54" name="Group 137"/>
              <p:cNvGrpSpPr/>
              <p:nvPr/>
            </p:nvGrpSpPr>
            <p:grpSpPr>
              <a:xfrm>
                <a:off x="4555440" y="5067360"/>
                <a:ext cx="286200" cy="47880"/>
                <a:chOff x="4555440" y="5067360"/>
                <a:chExt cx="286200" cy="47880"/>
              </a:xfrm>
            </p:grpSpPr>
            <p:sp>
              <p:nvSpPr>
                <p:cNvPr id="1355" name="Freeform 138"/>
                <p:cNvSpPr/>
                <p:nvPr/>
              </p:nvSpPr>
              <p:spPr>
                <a:xfrm>
                  <a:off x="4555440" y="506736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6" name="Freeform 139"/>
                <p:cNvSpPr/>
                <p:nvPr/>
              </p:nvSpPr>
              <p:spPr>
                <a:xfrm>
                  <a:off x="4568400" y="506736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57" name="Line 140"/>
              <p:cNvSpPr/>
              <p:nvPr/>
            </p:nvSpPr>
            <p:spPr>
              <a:xfrm>
                <a:off x="4452480" y="509076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8" name="Line 141"/>
              <p:cNvSpPr/>
              <p:nvPr/>
            </p:nvSpPr>
            <p:spPr>
              <a:xfrm>
                <a:off x="4962600" y="509220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59" name="Group 133"/>
            <p:cNvGrpSpPr/>
            <p:nvPr/>
          </p:nvGrpSpPr>
          <p:grpSpPr>
            <a:xfrm>
              <a:off x="3591000" y="4995360"/>
              <a:ext cx="513000" cy="156960"/>
              <a:chOff x="3591000" y="4995360"/>
              <a:chExt cx="513000" cy="156960"/>
            </a:xfrm>
          </p:grpSpPr>
          <p:sp>
            <p:nvSpPr>
              <p:cNvPr id="1360" name="Oval 407"/>
              <p:cNvSpPr/>
              <p:nvPr/>
            </p:nvSpPr>
            <p:spPr>
              <a:xfrm>
                <a:off x="3592080" y="506448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1" name="Rectangle 410"/>
              <p:cNvSpPr/>
              <p:nvPr/>
            </p:nvSpPr>
            <p:spPr>
              <a:xfrm>
                <a:off x="3592080" y="505548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2" name="Oval 411"/>
              <p:cNvSpPr/>
              <p:nvPr/>
            </p:nvSpPr>
            <p:spPr>
              <a:xfrm>
                <a:off x="3591000" y="499536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63" name="Group 137"/>
              <p:cNvGrpSpPr/>
              <p:nvPr/>
            </p:nvGrpSpPr>
            <p:grpSpPr>
              <a:xfrm>
                <a:off x="3694680" y="5021640"/>
                <a:ext cx="286200" cy="47880"/>
                <a:chOff x="3694680" y="5021640"/>
                <a:chExt cx="286200" cy="47880"/>
              </a:xfrm>
            </p:grpSpPr>
            <p:sp>
              <p:nvSpPr>
                <p:cNvPr id="1364" name="Freeform 138"/>
                <p:cNvSpPr/>
                <p:nvPr/>
              </p:nvSpPr>
              <p:spPr>
                <a:xfrm>
                  <a:off x="3694680" y="502164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5" name="Freeform 139"/>
                <p:cNvSpPr/>
                <p:nvPr/>
              </p:nvSpPr>
              <p:spPr>
                <a:xfrm>
                  <a:off x="3707640" y="502164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366" name="Line 140"/>
              <p:cNvSpPr/>
              <p:nvPr/>
            </p:nvSpPr>
            <p:spPr>
              <a:xfrm>
                <a:off x="3592800" y="504468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7" name="Line 141"/>
              <p:cNvSpPr/>
              <p:nvPr/>
            </p:nvSpPr>
            <p:spPr>
              <a:xfrm>
                <a:off x="4101840" y="50464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368" name="Straight Connector 12"/>
          <p:cNvSpPr/>
          <p:nvPr/>
        </p:nvSpPr>
        <p:spPr>
          <a:xfrm>
            <a:off x="3906720" y="2609640"/>
            <a:ext cx="237960" cy="262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9" name="Straight Connector 500"/>
          <p:cNvSpPr/>
          <p:nvPr/>
        </p:nvSpPr>
        <p:spPr>
          <a:xfrm>
            <a:off x="2979720" y="2990520"/>
            <a:ext cx="37800" cy="309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0" name="Straight Connector 501"/>
          <p:cNvSpPr/>
          <p:nvPr/>
        </p:nvSpPr>
        <p:spPr>
          <a:xfrm>
            <a:off x="2759040" y="3271680"/>
            <a:ext cx="123840" cy="212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1" name="Straight Connector 502"/>
          <p:cNvSpPr/>
          <p:nvPr/>
        </p:nvSpPr>
        <p:spPr>
          <a:xfrm>
            <a:off x="5440320" y="2411280"/>
            <a:ext cx="307800" cy="573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2" name="Straight Connector 503"/>
          <p:cNvSpPr/>
          <p:nvPr/>
        </p:nvSpPr>
        <p:spPr>
          <a:xfrm flipH="1">
            <a:off x="5949720" y="2388960"/>
            <a:ext cx="384120" cy="579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3" name="Straight Connector 504"/>
          <p:cNvSpPr/>
          <p:nvPr/>
        </p:nvSpPr>
        <p:spPr>
          <a:xfrm>
            <a:off x="8294400" y="2900160"/>
            <a:ext cx="216000" cy="1046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4" name="Straight Connector 505"/>
          <p:cNvSpPr/>
          <p:nvPr/>
        </p:nvSpPr>
        <p:spPr>
          <a:xfrm flipH="1">
            <a:off x="8661240" y="3251160"/>
            <a:ext cx="241200" cy="691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5" name="Straight Connector 506"/>
          <p:cNvSpPr/>
          <p:nvPr/>
        </p:nvSpPr>
        <p:spPr>
          <a:xfrm flipH="1">
            <a:off x="9007200" y="4228920"/>
            <a:ext cx="541440" cy="249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6" name="Straight Connector 507"/>
          <p:cNvSpPr/>
          <p:nvPr/>
        </p:nvSpPr>
        <p:spPr>
          <a:xfrm flipH="1" flipV="1">
            <a:off x="8978760" y="4573440"/>
            <a:ext cx="797040" cy="614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7" name="Straight Connector 508"/>
          <p:cNvSpPr/>
          <p:nvPr/>
        </p:nvSpPr>
        <p:spPr>
          <a:xfrm flipH="1" flipV="1">
            <a:off x="8019720" y="4722480"/>
            <a:ext cx="1047960" cy="966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8" name="Straight Connector 509"/>
          <p:cNvSpPr/>
          <p:nvPr/>
        </p:nvSpPr>
        <p:spPr>
          <a:xfrm flipH="1" flipV="1">
            <a:off x="6608520" y="5684760"/>
            <a:ext cx="52092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9" name="Straight Connector 510"/>
          <p:cNvSpPr/>
          <p:nvPr/>
        </p:nvSpPr>
        <p:spPr>
          <a:xfrm flipH="1" flipV="1">
            <a:off x="5592600" y="5045040"/>
            <a:ext cx="371520" cy="973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0" name="Straight Connector 511"/>
          <p:cNvSpPr/>
          <p:nvPr/>
        </p:nvSpPr>
        <p:spPr>
          <a:xfrm flipV="1">
            <a:off x="4913280" y="5689440"/>
            <a:ext cx="306360" cy="165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1" name="Straight Connector 512"/>
          <p:cNvSpPr/>
          <p:nvPr/>
        </p:nvSpPr>
        <p:spPr>
          <a:xfrm flipV="1">
            <a:off x="3314520" y="5160960"/>
            <a:ext cx="401760" cy="209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2" name="Straight Connector 513"/>
          <p:cNvSpPr/>
          <p:nvPr/>
        </p:nvSpPr>
        <p:spPr>
          <a:xfrm flipV="1">
            <a:off x="2703240" y="4466880"/>
            <a:ext cx="227160" cy="282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3" name="Straight Connector 514"/>
          <p:cNvSpPr/>
          <p:nvPr/>
        </p:nvSpPr>
        <p:spPr>
          <a:xfrm flipV="1">
            <a:off x="2679480" y="4368600"/>
            <a:ext cx="203400" cy="7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84" name="Group 20"/>
          <p:cNvGrpSpPr/>
          <p:nvPr/>
        </p:nvGrpSpPr>
        <p:grpSpPr>
          <a:xfrm>
            <a:off x="6237000" y="2871720"/>
            <a:ext cx="2117880" cy="1082520"/>
            <a:chOff x="6237000" y="2871720"/>
            <a:chExt cx="2117880" cy="1082520"/>
          </a:xfrm>
        </p:grpSpPr>
        <p:grpSp>
          <p:nvGrpSpPr>
            <p:cNvPr id="1385" name="Group 16"/>
            <p:cNvGrpSpPr/>
            <p:nvPr/>
          </p:nvGrpSpPr>
          <p:grpSpPr>
            <a:xfrm>
              <a:off x="7201440" y="2871720"/>
              <a:ext cx="528840" cy="333000"/>
              <a:chOff x="7201440" y="2871720"/>
              <a:chExt cx="528840" cy="333000"/>
            </a:xfrm>
          </p:grpSpPr>
          <p:sp>
            <p:nvSpPr>
              <p:cNvPr id="1386" name="Oval 14"/>
              <p:cNvSpPr/>
              <p:nvPr/>
            </p:nvSpPr>
            <p:spPr>
              <a:xfrm>
                <a:off x="7201440" y="2896920"/>
                <a:ext cx="527400" cy="3042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7" name="TextBox 15"/>
              <p:cNvSpPr/>
              <p:nvPr/>
            </p:nvSpPr>
            <p:spPr>
              <a:xfrm>
                <a:off x="7221960" y="2871720"/>
                <a:ext cx="5083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IXP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sp>
          <p:nvSpPr>
            <p:cNvPr id="1388" name="Straight Connector 18"/>
            <p:cNvSpPr/>
            <p:nvPr/>
          </p:nvSpPr>
          <p:spPr>
            <a:xfrm>
              <a:off x="6237000" y="3051000"/>
              <a:ext cx="964440" cy="2700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9" name="Straight Connector 516"/>
            <p:cNvSpPr/>
            <p:nvPr/>
          </p:nvSpPr>
          <p:spPr>
            <a:xfrm>
              <a:off x="7663320" y="3169440"/>
              <a:ext cx="691560" cy="78480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0" name="Group 39937"/>
          <p:cNvGrpSpPr/>
          <p:nvPr/>
        </p:nvGrpSpPr>
        <p:grpSpPr>
          <a:xfrm>
            <a:off x="5216400" y="3789360"/>
            <a:ext cx="1538280" cy="585720"/>
            <a:chOff x="5216400" y="3789360"/>
            <a:chExt cx="1538280" cy="585720"/>
          </a:xfrm>
        </p:grpSpPr>
        <p:sp>
          <p:nvSpPr>
            <p:cNvPr id="1391" name="Straight Connector 515"/>
            <p:cNvSpPr/>
            <p:nvPr/>
          </p:nvSpPr>
          <p:spPr>
            <a:xfrm flipV="1">
              <a:off x="5356800" y="4233600"/>
              <a:ext cx="190440" cy="14148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92" name="Group 518"/>
            <p:cNvGrpSpPr/>
            <p:nvPr/>
          </p:nvGrpSpPr>
          <p:grpSpPr>
            <a:xfrm>
              <a:off x="5456520" y="3934440"/>
              <a:ext cx="529200" cy="333000"/>
              <a:chOff x="5456520" y="3934440"/>
              <a:chExt cx="529200" cy="333000"/>
            </a:xfrm>
          </p:grpSpPr>
          <p:sp>
            <p:nvSpPr>
              <p:cNvPr id="1393" name="Oval 521"/>
              <p:cNvSpPr/>
              <p:nvPr/>
            </p:nvSpPr>
            <p:spPr>
              <a:xfrm>
                <a:off x="5456520" y="3959640"/>
                <a:ext cx="527400" cy="3042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4" name="TextBox 522"/>
              <p:cNvSpPr/>
              <p:nvPr/>
            </p:nvSpPr>
            <p:spPr>
              <a:xfrm>
                <a:off x="5477400" y="3934440"/>
                <a:ext cx="5083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IXP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sp>
          <p:nvSpPr>
            <p:cNvPr id="1395" name="Straight Connector 519"/>
            <p:cNvSpPr/>
            <p:nvPr/>
          </p:nvSpPr>
          <p:spPr>
            <a:xfrm flipV="1">
              <a:off x="5984640" y="3953880"/>
              <a:ext cx="770040" cy="15804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Straight Connector 520"/>
            <p:cNvSpPr/>
            <p:nvPr/>
          </p:nvSpPr>
          <p:spPr>
            <a:xfrm>
              <a:off x="5216400" y="3789360"/>
              <a:ext cx="342720" cy="20484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7" name="Group 39939"/>
          <p:cNvGrpSpPr/>
          <p:nvPr/>
        </p:nvGrpSpPr>
        <p:grpSpPr>
          <a:xfrm>
            <a:off x="3930480" y="3633480"/>
            <a:ext cx="2901960" cy="1297080"/>
            <a:chOff x="3930480" y="3633480"/>
            <a:chExt cx="2901960" cy="1297080"/>
          </a:xfrm>
        </p:grpSpPr>
        <p:sp>
          <p:nvSpPr>
            <p:cNvPr id="1398" name="Straight Connector 7"/>
            <p:cNvSpPr/>
            <p:nvPr/>
          </p:nvSpPr>
          <p:spPr>
            <a:xfrm>
              <a:off x="6400440" y="3633480"/>
              <a:ext cx="432000" cy="22248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Straight Connector 415"/>
            <p:cNvSpPr/>
            <p:nvPr/>
          </p:nvSpPr>
          <p:spPr>
            <a:xfrm flipH="1">
              <a:off x="3930480" y="3753720"/>
              <a:ext cx="282600" cy="51084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Straight Connector 523"/>
            <p:cNvSpPr/>
            <p:nvPr/>
          </p:nvSpPr>
          <p:spPr>
            <a:xfrm flipV="1">
              <a:off x="5831640" y="4626360"/>
              <a:ext cx="843840" cy="30420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1" name="Oval 6"/>
          <p:cNvSpPr/>
          <p:nvPr/>
        </p:nvSpPr>
        <p:spPr>
          <a:xfrm>
            <a:off x="4863960" y="5359320"/>
            <a:ext cx="2044080" cy="38016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2" name="TextBox 9"/>
          <p:cNvSpPr/>
          <p:nvPr/>
        </p:nvSpPr>
        <p:spPr>
          <a:xfrm>
            <a:off x="5086080" y="5334120"/>
            <a:ext cx="1511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regional net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03" name="Oval 517"/>
          <p:cNvSpPr/>
          <p:nvPr/>
        </p:nvSpPr>
        <p:spPr>
          <a:xfrm rot="5400000">
            <a:off x="2392200" y="3736080"/>
            <a:ext cx="1251720" cy="38016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4" name="Straight Connector 39941"/>
          <p:cNvSpPr/>
          <p:nvPr/>
        </p:nvSpPr>
        <p:spPr>
          <a:xfrm flipV="1">
            <a:off x="3208320" y="3654360"/>
            <a:ext cx="758520" cy="272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5" name="Straight Connector 524"/>
          <p:cNvSpPr/>
          <p:nvPr/>
        </p:nvSpPr>
        <p:spPr>
          <a:xfrm>
            <a:off x="3209760" y="4111560"/>
            <a:ext cx="466560" cy="2696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PlaceHolder 1"/>
          <p:cNvSpPr>
            <a:spLocks noGrp="1"/>
          </p:cNvSpPr>
          <p:nvPr>
            <p:ph type="title"/>
          </p:nvPr>
        </p:nvSpPr>
        <p:spPr>
          <a:xfrm>
            <a:off x="1803960" y="180000"/>
            <a:ext cx="8095680" cy="6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ＭＳ Ｐゴシック"/>
              </a:rPr>
              <a:t>Internet structure: network of networks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407" name="Picture 76" descr="underline_base"/>
          <p:cNvPicPr/>
          <p:nvPr/>
        </p:nvPicPr>
        <p:blipFill>
          <a:blip r:embed="rId1"/>
          <a:stretch/>
        </p:blipFill>
        <p:spPr>
          <a:xfrm>
            <a:off x="1851120" y="847440"/>
            <a:ext cx="7768440" cy="172440"/>
          </a:xfrm>
          <a:prstGeom prst="rect">
            <a:avLst/>
          </a:prstGeom>
          <a:ln w="0">
            <a:noFill/>
          </a:ln>
        </p:spPr>
      </p:pic>
      <p:grpSp>
        <p:nvGrpSpPr>
          <p:cNvPr id="1408" name="Group 5"/>
          <p:cNvGrpSpPr/>
          <p:nvPr/>
        </p:nvGrpSpPr>
        <p:grpSpPr>
          <a:xfrm>
            <a:off x="1944360" y="1782720"/>
            <a:ext cx="8464320" cy="4688640"/>
            <a:chOff x="1944360" y="1782720"/>
            <a:chExt cx="8464320" cy="4688640"/>
          </a:xfrm>
        </p:grpSpPr>
        <p:grpSp>
          <p:nvGrpSpPr>
            <p:cNvPr id="1409" name="Group 2"/>
            <p:cNvGrpSpPr/>
            <p:nvPr/>
          </p:nvGrpSpPr>
          <p:grpSpPr>
            <a:xfrm>
              <a:off x="3349440" y="2241360"/>
              <a:ext cx="644760" cy="417600"/>
              <a:chOff x="3349440" y="2241360"/>
              <a:chExt cx="644760" cy="417600"/>
            </a:xfrm>
          </p:grpSpPr>
          <p:sp>
            <p:nvSpPr>
              <p:cNvPr id="1410" name="Freeform 84"/>
              <p:cNvSpPr/>
              <p:nvPr/>
            </p:nvSpPr>
            <p:spPr>
              <a:xfrm>
                <a:off x="3349440" y="22413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1" name="TextBox 1"/>
              <p:cNvSpPr/>
              <p:nvPr/>
            </p:nvSpPr>
            <p:spPr>
              <a:xfrm>
                <a:off x="3417120" y="22604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12" name="Group 131"/>
            <p:cNvGrpSpPr/>
            <p:nvPr/>
          </p:nvGrpSpPr>
          <p:grpSpPr>
            <a:xfrm>
              <a:off x="2193840" y="3041280"/>
              <a:ext cx="644400" cy="417600"/>
              <a:chOff x="2193840" y="3041280"/>
              <a:chExt cx="644400" cy="417600"/>
            </a:xfrm>
          </p:grpSpPr>
          <p:sp>
            <p:nvSpPr>
              <p:cNvPr id="1413" name="Freeform 84"/>
              <p:cNvSpPr/>
              <p:nvPr/>
            </p:nvSpPr>
            <p:spPr>
              <a:xfrm>
                <a:off x="2193840" y="30412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4" name="TextBox 133"/>
              <p:cNvSpPr/>
              <p:nvPr/>
            </p:nvSpPr>
            <p:spPr>
              <a:xfrm>
                <a:off x="2261160" y="30603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15" name="Group 135"/>
            <p:cNvGrpSpPr/>
            <p:nvPr/>
          </p:nvGrpSpPr>
          <p:grpSpPr>
            <a:xfrm>
              <a:off x="7858800" y="2495520"/>
              <a:ext cx="644400" cy="417600"/>
              <a:chOff x="7858800" y="2495520"/>
              <a:chExt cx="644400" cy="417600"/>
            </a:xfrm>
          </p:grpSpPr>
          <p:sp>
            <p:nvSpPr>
              <p:cNvPr id="1416" name="Freeform 84"/>
              <p:cNvSpPr/>
              <p:nvPr/>
            </p:nvSpPr>
            <p:spPr>
              <a:xfrm>
                <a:off x="7858800" y="2495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7" name="TextBox 137"/>
              <p:cNvSpPr/>
              <p:nvPr/>
            </p:nvSpPr>
            <p:spPr>
              <a:xfrm>
                <a:off x="7926120" y="2514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18" name="Group 138"/>
            <p:cNvGrpSpPr/>
            <p:nvPr/>
          </p:nvGrpSpPr>
          <p:grpSpPr>
            <a:xfrm>
              <a:off x="2765160" y="5352480"/>
              <a:ext cx="644760" cy="417600"/>
              <a:chOff x="2765160" y="5352480"/>
              <a:chExt cx="644760" cy="417600"/>
            </a:xfrm>
          </p:grpSpPr>
          <p:sp>
            <p:nvSpPr>
              <p:cNvPr id="1419" name="Freeform 84"/>
              <p:cNvSpPr/>
              <p:nvPr/>
            </p:nvSpPr>
            <p:spPr>
              <a:xfrm>
                <a:off x="2765160" y="535248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0" name="TextBox 140"/>
              <p:cNvSpPr/>
              <p:nvPr/>
            </p:nvSpPr>
            <p:spPr>
              <a:xfrm>
                <a:off x="2832840" y="537156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21" name="Group 141"/>
            <p:cNvGrpSpPr/>
            <p:nvPr/>
          </p:nvGrpSpPr>
          <p:grpSpPr>
            <a:xfrm>
              <a:off x="2346120" y="4730400"/>
              <a:ext cx="644760" cy="417600"/>
              <a:chOff x="2346120" y="4730400"/>
              <a:chExt cx="644760" cy="417600"/>
            </a:xfrm>
          </p:grpSpPr>
          <p:sp>
            <p:nvSpPr>
              <p:cNvPr id="1422" name="Freeform 84"/>
              <p:cNvSpPr/>
              <p:nvPr/>
            </p:nvSpPr>
            <p:spPr>
              <a:xfrm>
                <a:off x="2346120" y="47304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3" name="TextBox 143"/>
              <p:cNvSpPr/>
              <p:nvPr/>
            </p:nvSpPr>
            <p:spPr>
              <a:xfrm>
                <a:off x="2413800" y="47494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24" name="Group 144"/>
            <p:cNvGrpSpPr/>
            <p:nvPr/>
          </p:nvGrpSpPr>
          <p:grpSpPr>
            <a:xfrm>
              <a:off x="2117520" y="4070160"/>
              <a:ext cx="644400" cy="417600"/>
              <a:chOff x="2117520" y="4070160"/>
              <a:chExt cx="644400" cy="417600"/>
            </a:xfrm>
          </p:grpSpPr>
          <p:sp>
            <p:nvSpPr>
              <p:cNvPr id="1425" name="Freeform 84"/>
              <p:cNvSpPr/>
              <p:nvPr/>
            </p:nvSpPr>
            <p:spPr>
              <a:xfrm>
                <a:off x="2117520" y="407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6" name="TextBox 146"/>
              <p:cNvSpPr/>
              <p:nvPr/>
            </p:nvSpPr>
            <p:spPr>
              <a:xfrm>
                <a:off x="2184840" y="4088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27" name="Group 147"/>
            <p:cNvGrpSpPr/>
            <p:nvPr/>
          </p:nvGrpSpPr>
          <p:grpSpPr>
            <a:xfrm>
              <a:off x="8607960" y="2927160"/>
              <a:ext cx="644760" cy="417600"/>
              <a:chOff x="8607960" y="2927160"/>
              <a:chExt cx="644760" cy="417600"/>
            </a:xfrm>
          </p:grpSpPr>
          <p:sp>
            <p:nvSpPr>
              <p:cNvPr id="1428" name="Freeform 84"/>
              <p:cNvSpPr/>
              <p:nvPr/>
            </p:nvSpPr>
            <p:spPr>
              <a:xfrm>
                <a:off x="8607960" y="2927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9" name="TextBox 149"/>
              <p:cNvSpPr/>
              <p:nvPr/>
            </p:nvSpPr>
            <p:spPr>
              <a:xfrm>
                <a:off x="8675640" y="2946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30" name="Group 150"/>
            <p:cNvGrpSpPr/>
            <p:nvPr/>
          </p:nvGrpSpPr>
          <p:grpSpPr>
            <a:xfrm>
              <a:off x="4950000" y="2000160"/>
              <a:ext cx="644400" cy="417600"/>
              <a:chOff x="4950000" y="2000160"/>
              <a:chExt cx="644400" cy="417600"/>
            </a:xfrm>
          </p:grpSpPr>
          <p:sp>
            <p:nvSpPr>
              <p:cNvPr id="1431" name="Freeform 84"/>
              <p:cNvSpPr/>
              <p:nvPr/>
            </p:nvSpPr>
            <p:spPr>
              <a:xfrm>
                <a:off x="4950000" y="200016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2" name="TextBox 152"/>
              <p:cNvSpPr/>
              <p:nvPr/>
            </p:nvSpPr>
            <p:spPr>
              <a:xfrm>
                <a:off x="5017320" y="201924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33" name="Group 153"/>
            <p:cNvGrpSpPr/>
            <p:nvPr/>
          </p:nvGrpSpPr>
          <p:grpSpPr>
            <a:xfrm>
              <a:off x="2574720" y="2647800"/>
              <a:ext cx="644760" cy="417600"/>
              <a:chOff x="2574720" y="2647800"/>
              <a:chExt cx="644760" cy="417600"/>
            </a:xfrm>
          </p:grpSpPr>
          <p:sp>
            <p:nvSpPr>
              <p:cNvPr id="1434" name="Freeform 84"/>
              <p:cNvSpPr/>
              <p:nvPr/>
            </p:nvSpPr>
            <p:spPr>
              <a:xfrm>
                <a:off x="2574720" y="26478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5" name="TextBox 155"/>
              <p:cNvSpPr/>
              <p:nvPr/>
            </p:nvSpPr>
            <p:spPr>
              <a:xfrm>
                <a:off x="2642400" y="26668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36" name="Group 156"/>
            <p:cNvGrpSpPr/>
            <p:nvPr/>
          </p:nvGrpSpPr>
          <p:grpSpPr>
            <a:xfrm>
              <a:off x="5864400" y="1974600"/>
              <a:ext cx="644760" cy="417600"/>
              <a:chOff x="5864400" y="1974600"/>
              <a:chExt cx="644760" cy="417600"/>
            </a:xfrm>
          </p:grpSpPr>
          <p:sp>
            <p:nvSpPr>
              <p:cNvPr id="1437" name="Freeform 84"/>
              <p:cNvSpPr/>
              <p:nvPr/>
            </p:nvSpPr>
            <p:spPr>
              <a:xfrm>
                <a:off x="5864400" y="197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8" name="TextBox 158"/>
              <p:cNvSpPr/>
              <p:nvPr/>
            </p:nvSpPr>
            <p:spPr>
              <a:xfrm>
                <a:off x="5932080" y="199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39" name="Group 160"/>
            <p:cNvGrpSpPr/>
            <p:nvPr/>
          </p:nvGrpSpPr>
          <p:grpSpPr>
            <a:xfrm>
              <a:off x="8925480" y="5606640"/>
              <a:ext cx="644760" cy="417600"/>
              <a:chOff x="8925480" y="5606640"/>
              <a:chExt cx="644760" cy="417600"/>
            </a:xfrm>
          </p:grpSpPr>
          <p:sp>
            <p:nvSpPr>
              <p:cNvPr id="1440" name="Freeform 84"/>
              <p:cNvSpPr/>
              <p:nvPr/>
            </p:nvSpPr>
            <p:spPr>
              <a:xfrm>
                <a:off x="8925480" y="56066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1" name="TextBox 162"/>
              <p:cNvSpPr/>
              <p:nvPr/>
            </p:nvSpPr>
            <p:spPr>
              <a:xfrm>
                <a:off x="8993160" y="56257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42" name="Group 163"/>
            <p:cNvGrpSpPr/>
            <p:nvPr/>
          </p:nvGrpSpPr>
          <p:grpSpPr>
            <a:xfrm>
              <a:off x="9763920" y="4959000"/>
              <a:ext cx="644760" cy="417600"/>
              <a:chOff x="9763920" y="4959000"/>
              <a:chExt cx="644760" cy="417600"/>
            </a:xfrm>
          </p:grpSpPr>
          <p:sp>
            <p:nvSpPr>
              <p:cNvPr id="1443" name="Freeform 84"/>
              <p:cNvSpPr/>
              <p:nvPr/>
            </p:nvSpPr>
            <p:spPr>
              <a:xfrm>
                <a:off x="9763920" y="49590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4" name="TextBox 165"/>
              <p:cNvSpPr/>
              <p:nvPr/>
            </p:nvSpPr>
            <p:spPr>
              <a:xfrm>
                <a:off x="9831600" y="49780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45" name="Group 166"/>
            <p:cNvGrpSpPr/>
            <p:nvPr/>
          </p:nvGrpSpPr>
          <p:grpSpPr>
            <a:xfrm>
              <a:off x="9535320" y="4044600"/>
              <a:ext cx="644400" cy="417600"/>
              <a:chOff x="9535320" y="4044600"/>
              <a:chExt cx="644400" cy="417600"/>
            </a:xfrm>
          </p:grpSpPr>
          <p:sp>
            <p:nvSpPr>
              <p:cNvPr id="1446" name="Freeform 84"/>
              <p:cNvSpPr/>
              <p:nvPr/>
            </p:nvSpPr>
            <p:spPr>
              <a:xfrm>
                <a:off x="9535320" y="404460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7" name="TextBox 168"/>
              <p:cNvSpPr/>
              <p:nvPr/>
            </p:nvSpPr>
            <p:spPr>
              <a:xfrm>
                <a:off x="9602640" y="406368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48" name="Group 169"/>
            <p:cNvGrpSpPr/>
            <p:nvPr/>
          </p:nvGrpSpPr>
          <p:grpSpPr>
            <a:xfrm>
              <a:off x="6690240" y="5847840"/>
              <a:ext cx="644400" cy="417600"/>
              <a:chOff x="6690240" y="5847840"/>
              <a:chExt cx="644400" cy="417600"/>
            </a:xfrm>
          </p:grpSpPr>
          <p:sp>
            <p:nvSpPr>
              <p:cNvPr id="1449" name="Freeform 84"/>
              <p:cNvSpPr/>
              <p:nvPr/>
            </p:nvSpPr>
            <p:spPr>
              <a:xfrm>
                <a:off x="6690240" y="58478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0" name="TextBox 171"/>
              <p:cNvSpPr/>
              <p:nvPr/>
            </p:nvSpPr>
            <p:spPr>
              <a:xfrm>
                <a:off x="6757560" y="58669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51" name="Group 172"/>
            <p:cNvGrpSpPr/>
            <p:nvPr/>
          </p:nvGrpSpPr>
          <p:grpSpPr>
            <a:xfrm>
              <a:off x="5775480" y="5987520"/>
              <a:ext cx="644760" cy="417600"/>
              <a:chOff x="5775480" y="5987520"/>
              <a:chExt cx="644760" cy="417600"/>
            </a:xfrm>
          </p:grpSpPr>
          <p:sp>
            <p:nvSpPr>
              <p:cNvPr id="1452" name="Freeform 84"/>
              <p:cNvSpPr/>
              <p:nvPr/>
            </p:nvSpPr>
            <p:spPr>
              <a:xfrm>
                <a:off x="5775480" y="598752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3" name="TextBox 174"/>
              <p:cNvSpPr/>
              <p:nvPr/>
            </p:nvSpPr>
            <p:spPr>
              <a:xfrm>
                <a:off x="5843160" y="600660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grpSp>
          <p:nvGrpSpPr>
            <p:cNvPr id="1454" name="Group 175"/>
            <p:cNvGrpSpPr/>
            <p:nvPr/>
          </p:nvGrpSpPr>
          <p:grpSpPr>
            <a:xfrm>
              <a:off x="4556160" y="5835240"/>
              <a:ext cx="644760" cy="417600"/>
              <a:chOff x="4556160" y="5835240"/>
              <a:chExt cx="644760" cy="417600"/>
            </a:xfrm>
          </p:grpSpPr>
          <p:sp>
            <p:nvSpPr>
              <p:cNvPr id="1455" name="Freeform 84"/>
              <p:cNvSpPr/>
              <p:nvPr/>
            </p:nvSpPr>
            <p:spPr>
              <a:xfrm>
                <a:off x="4556160" y="5835240"/>
                <a:ext cx="596520" cy="417600"/>
              </a:xfrm>
              <a:custGeom>
                <a:avLst/>
                <a:gdLst/>
                <a:ahLst/>
                <a:rect l="l" t="t" r="r" b="b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6" name="TextBox 177"/>
              <p:cNvSpPr/>
              <p:nvPr/>
            </p:nvSpPr>
            <p:spPr>
              <a:xfrm>
                <a:off x="4623840" y="5854320"/>
                <a:ext cx="577080" cy="343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access</a:t>
                </a:r>
                <a:endParaRPr b="0" lang="en-IN" sz="1000" spc="-1" strike="noStrike">
                  <a:latin typeface="Arial"/>
                </a:endParaRPr>
              </a:p>
              <a:p>
                <a:pPr algn="ctr">
                  <a:lnSpc>
                    <a:spcPts val="1001"/>
                  </a:lnSpc>
                  <a:buNone/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Arial"/>
                    <a:ea typeface="ＭＳ Ｐゴシック"/>
                  </a:rPr>
                  <a:t>net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  <p:sp>
          <p:nvSpPr>
            <p:cNvPr id="1457" name="TextBox 4"/>
            <p:cNvSpPr/>
            <p:nvPr/>
          </p:nvSpPr>
          <p:spPr>
            <a:xfrm rot="1053600">
              <a:off x="6968160" y="189936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458" name="TextBox 179"/>
            <p:cNvSpPr/>
            <p:nvPr/>
          </p:nvSpPr>
          <p:spPr>
            <a:xfrm rot="2829000">
              <a:off x="9255960" y="337320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459" name="TextBox 180"/>
            <p:cNvSpPr/>
            <p:nvPr/>
          </p:nvSpPr>
          <p:spPr>
            <a:xfrm rot="9846000">
              <a:off x="7924680" y="589140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460" name="TextBox 181"/>
            <p:cNvSpPr/>
            <p:nvPr/>
          </p:nvSpPr>
          <p:spPr>
            <a:xfrm rot="11651400">
              <a:off x="3555000" y="5795640"/>
              <a:ext cx="5349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461" name="TextBox 182"/>
            <p:cNvSpPr/>
            <p:nvPr/>
          </p:nvSpPr>
          <p:spPr>
            <a:xfrm rot="16607400">
              <a:off x="1964520" y="3485880"/>
              <a:ext cx="5353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1462" name="TextBox 183"/>
            <p:cNvSpPr/>
            <p:nvPr/>
          </p:nvSpPr>
          <p:spPr>
            <a:xfrm rot="20583000">
              <a:off x="4152600" y="184932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</p:grpSp>
      <p:sp>
        <p:nvSpPr>
          <p:cNvPr id="1463" name="Rectangle 3"/>
          <p:cNvSpPr/>
          <p:nvPr/>
        </p:nvSpPr>
        <p:spPr>
          <a:xfrm>
            <a:off x="2009880" y="1011240"/>
            <a:ext cx="820332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5000"/>
              </a:lnSpc>
              <a:spcBef>
                <a:spcPts val="479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…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ＭＳ Ｐゴシック"/>
              </a:rPr>
              <a:t>and content provider networks  (e.g., Google, Microsoft,   Akamai ) may run their own network, to bring services, content close to end users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464" name="Group 8"/>
          <p:cNvGrpSpPr/>
          <p:nvPr/>
        </p:nvGrpSpPr>
        <p:grpSpPr>
          <a:xfrm>
            <a:off x="6070680" y="3746520"/>
            <a:ext cx="3225240" cy="1116720"/>
            <a:chOff x="6070680" y="3746520"/>
            <a:chExt cx="3225240" cy="1116720"/>
          </a:xfrm>
        </p:grpSpPr>
        <p:sp>
          <p:nvSpPr>
            <p:cNvPr id="1465" name="Oval 3"/>
            <p:cNvSpPr/>
            <p:nvPr/>
          </p:nvSpPr>
          <p:spPr>
            <a:xfrm>
              <a:off x="6070680" y="3746520"/>
              <a:ext cx="3225240" cy="111672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66" name="Group 133"/>
            <p:cNvGrpSpPr/>
            <p:nvPr/>
          </p:nvGrpSpPr>
          <p:grpSpPr>
            <a:xfrm>
              <a:off x="6753960" y="3841200"/>
              <a:ext cx="536040" cy="149760"/>
              <a:chOff x="6753960" y="3841200"/>
              <a:chExt cx="536040" cy="149760"/>
            </a:xfrm>
          </p:grpSpPr>
          <p:sp>
            <p:nvSpPr>
              <p:cNvPr id="1467" name="Oval 407"/>
              <p:cNvSpPr/>
              <p:nvPr/>
            </p:nvSpPr>
            <p:spPr>
              <a:xfrm>
                <a:off x="6754680" y="390708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8" name="Rectangle 410"/>
              <p:cNvSpPr/>
              <p:nvPr/>
            </p:nvSpPr>
            <p:spPr>
              <a:xfrm>
                <a:off x="6754680" y="389844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9" name="Oval 411"/>
              <p:cNvSpPr/>
              <p:nvPr/>
            </p:nvSpPr>
            <p:spPr>
              <a:xfrm>
                <a:off x="6753960" y="384120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70" name="Group 137"/>
              <p:cNvGrpSpPr/>
              <p:nvPr/>
            </p:nvGrpSpPr>
            <p:grpSpPr>
              <a:xfrm>
                <a:off x="6862320" y="3866040"/>
                <a:ext cx="299160" cy="45720"/>
                <a:chOff x="6862320" y="3866040"/>
                <a:chExt cx="299160" cy="45720"/>
              </a:xfrm>
            </p:grpSpPr>
            <p:sp>
              <p:nvSpPr>
                <p:cNvPr id="1471" name="Freeform 138"/>
                <p:cNvSpPr/>
                <p:nvPr/>
              </p:nvSpPr>
              <p:spPr>
                <a:xfrm>
                  <a:off x="6862320" y="386604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72" name="Freeform 139"/>
                <p:cNvSpPr/>
                <p:nvPr/>
              </p:nvSpPr>
              <p:spPr>
                <a:xfrm>
                  <a:off x="6875640" y="386604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73" name="Line 140"/>
              <p:cNvSpPr/>
              <p:nvPr/>
            </p:nvSpPr>
            <p:spPr>
              <a:xfrm>
                <a:off x="6754680" y="3889080"/>
                <a:ext cx="360" cy="637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4" name="Line 141"/>
              <p:cNvSpPr/>
              <p:nvPr/>
            </p:nvSpPr>
            <p:spPr>
              <a:xfrm>
                <a:off x="7287840" y="3890520"/>
                <a:ext cx="360" cy="637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75" name="Straight Connector 10"/>
            <p:cNvSpPr/>
            <p:nvPr/>
          </p:nvSpPr>
          <p:spPr>
            <a:xfrm>
              <a:off x="7286760" y="3889800"/>
              <a:ext cx="983160" cy="1112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6" name="Straight Connector 297"/>
            <p:cNvSpPr/>
            <p:nvPr/>
          </p:nvSpPr>
          <p:spPr>
            <a:xfrm>
              <a:off x="7757280" y="4185000"/>
              <a:ext cx="121680" cy="680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7" name="Straight Connector 298"/>
            <p:cNvSpPr/>
            <p:nvPr/>
          </p:nvSpPr>
          <p:spPr>
            <a:xfrm flipV="1">
              <a:off x="7556760" y="4351320"/>
              <a:ext cx="245160" cy="370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8" name="Straight Connector 299"/>
            <p:cNvSpPr/>
            <p:nvPr/>
          </p:nvSpPr>
          <p:spPr>
            <a:xfrm flipV="1">
              <a:off x="7259400" y="4208400"/>
              <a:ext cx="194400" cy="89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9" name="Straight Connector 300"/>
            <p:cNvSpPr/>
            <p:nvPr/>
          </p:nvSpPr>
          <p:spPr>
            <a:xfrm flipV="1">
              <a:off x="6958800" y="4451040"/>
              <a:ext cx="194040" cy="89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0" name="Straight Connector 301"/>
            <p:cNvSpPr/>
            <p:nvPr/>
          </p:nvSpPr>
          <p:spPr>
            <a:xfrm flipV="1">
              <a:off x="7773120" y="4391280"/>
              <a:ext cx="254880" cy="205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1" name="Straight Connector 302"/>
            <p:cNvSpPr/>
            <p:nvPr/>
          </p:nvSpPr>
          <p:spPr>
            <a:xfrm flipH="1" flipV="1">
              <a:off x="8268480" y="4379760"/>
              <a:ext cx="357840" cy="1011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2" name="Straight Connector 303"/>
            <p:cNvSpPr/>
            <p:nvPr/>
          </p:nvSpPr>
          <p:spPr>
            <a:xfrm flipV="1">
              <a:off x="8254080" y="4097160"/>
              <a:ext cx="285840" cy="1594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3" name="Straight Connector 304"/>
            <p:cNvSpPr/>
            <p:nvPr/>
          </p:nvSpPr>
          <p:spPr>
            <a:xfrm flipH="1" flipV="1">
              <a:off x="7021080" y="3991680"/>
              <a:ext cx="414360" cy="70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4" name="TextBox 39958"/>
            <p:cNvSpPr/>
            <p:nvPr/>
          </p:nvSpPr>
          <p:spPr>
            <a:xfrm>
              <a:off x="6186240" y="4093920"/>
              <a:ext cx="8193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 B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1485" name="Group 133"/>
            <p:cNvGrpSpPr/>
            <p:nvPr/>
          </p:nvGrpSpPr>
          <p:grpSpPr>
            <a:xfrm>
              <a:off x="7790760" y="4240080"/>
              <a:ext cx="536400" cy="150120"/>
              <a:chOff x="7790760" y="4240080"/>
              <a:chExt cx="536400" cy="150120"/>
            </a:xfrm>
          </p:grpSpPr>
          <p:sp>
            <p:nvSpPr>
              <p:cNvPr id="1486" name="Oval 407"/>
              <p:cNvSpPr/>
              <p:nvPr/>
            </p:nvSpPr>
            <p:spPr>
              <a:xfrm>
                <a:off x="7791840" y="430632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7" name="Rectangle 410"/>
              <p:cNvSpPr/>
              <p:nvPr/>
            </p:nvSpPr>
            <p:spPr>
              <a:xfrm>
                <a:off x="7791840" y="429768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8" name="Oval 411"/>
              <p:cNvSpPr/>
              <p:nvPr/>
            </p:nvSpPr>
            <p:spPr>
              <a:xfrm>
                <a:off x="7790760" y="424008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89" name="Group 137"/>
              <p:cNvGrpSpPr/>
              <p:nvPr/>
            </p:nvGrpSpPr>
            <p:grpSpPr>
              <a:xfrm>
                <a:off x="7899120" y="4264920"/>
                <a:ext cx="299160" cy="45720"/>
                <a:chOff x="7899120" y="4264920"/>
                <a:chExt cx="299160" cy="45720"/>
              </a:xfrm>
            </p:grpSpPr>
            <p:sp>
              <p:nvSpPr>
                <p:cNvPr id="1490" name="Freeform 138"/>
                <p:cNvSpPr/>
                <p:nvPr/>
              </p:nvSpPr>
              <p:spPr>
                <a:xfrm>
                  <a:off x="7899120" y="426492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1" name="Freeform 139"/>
                <p:cNvSpPr/>
                <p:nvPr/>
              </p:nvSpPr>
              <p:spPr>
                <a:xfrm>
                  <a:off x="7912800" y="426492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492" name="Line 140"/>
              <p:cNvSpPr/>
              <p:nvPr/>
            </p:nvSpPr>
            <p:spPr>
              <a:xfrm>
                <a:off x="7792560" y="428724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3" name="Line 141"/>
              <p:cNvSpPr/>
              <p:nvPr/>
            </p:nvSpPr>
            <p:spPr>
              <a:xfrm>
                <a:off x="8324640" y="428904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94" name="Group 133"/>
            <p:cNvGrpSpPr/>
            <p:nvPr/>
          </p:nvGrpSpPr>
          <p:grpSpPr>
            <a:xfrm>
              <a:off x="7002000" y="4301280"/>
              <a:ext cx="536400" cy="149760"/>
              <a:chOff x="7002000" y="4301280"/>
              <a:chExt cx="536400" cy="149760"/>
            </a:xfrm>
          </p:grpSpPr>
          <p:sp>
            <p:nvSpPr>
              <p:cNvPr id="1495" name="Oval 407"/>
              <p:cNvSpPr/>
              <p:nvPr/>
            </p:nvSpPr>
            <p:spPr>
              <a:xfrm>
                <a:off x="7003080" y="436716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6" name="Rectangle 410"/>
              <p:cNvSpPr/>
              <p:nvPr/>
            </p:nvSpPr>
            <p:spPr>
              <a:xfrm>
                <a:off x="7003080" y="435888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7" name="Oval 411"/>
              <p:cNvSpPr/>
              <p:nvPr/>
            </p:nvSpPr>
            <p:spPr>
              <a:xfrm>
                <a:off x="7002000" y="430128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498" name="Group 137"/>
              <p:cNvGrpSpPr/>
              <p:nvPr/>
            </p:nvGrpSpPr>
            <p:grpSpPr>
              <a:xfrm>
                <a:off x="7110360" y="4326120"/>
                <a:ext cx="299160" cy="45720"/>
                <a:chOff x="7110360" y="4326120"/>
                <a:chExt cx="299160" cy="45720"/>
              </a:xfrm>
            </p:grpSpPr>
            <p:sp>
              <p:nvSpPr>
                <p:cNvPr id="1499" name="Freeform 138"/>
                <p:cNvSpPr/>
                <p:nvPr/>
              </p:nvSpPr>
              <p:spPr>
                <a:xfrm>
                  <a:off x="7110360" y="432612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00" name="Freeform 139"/>
                <p:cNvSpPr/>
                <p:nvPr/>
              </p:nvSpPr>
              <p:spPr>
                <a:xfrm>
                  <a:off x="7123680" y="432612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01" name="Line 140"/>
              <p:cNvSpPr/>
              <p:nvPr/>
            </p:nvSpPr>
            <p:spPr>
              <a:xfrm>
                <a:off x="7003800" y="434448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2" name="Line 141"/>
              <p:cNvSpPr/>
              <p:nvPr/>
            </p:nvSpPr>
            <p:spPr>
              <a:xfrm>
                <a:off x="7535880" y="4346280"/>
                <a:ext cx="360" cy="666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03" name="Group 133"/>
            <p:cNvGrpSpPr/>
            <p:nvPr/>
          </p:nvGrpSpPr>
          <p:grpSpPr>
            <a:xfrm>
              <a:off x="7292520" y="4059000"/>
              <a:ext cx="536400" cy="149760"/>
              <a:chOff x="7292520" y="4059000"/>
              <a:chExt cx="536400" cy="149760"/>
            </a:xfrm>
          </p:grpSpPr>
          <p:sp>
            <p:nvSpPr>
              <p:cNvPr id="1504" name="Oval 407"/>
              <p:cNvSpPr/>
              <p:nvPr/>
            </p:nvSpPr>
            <p:spPr>
              <a:xfrm>
                <a:off x="7293600" y="412488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5" name="Rectangle 410"/>
              <p:cNvSpPr/>
              <p:nvPr/>
            </p:nvSpPr>
            <p:spPr>
              <a:xfrm>
                <a:off x="7293600" y="411624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6" name="Oval 411"/>
              <p:cNvSpPr/>
              <p:nvPr/>
            </p:nvSpPr>
            <p:spPr>
              <a:xfrm>
                <a:off x="7292520" y="405900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07" name="Group 137"/>
              <p:cNvGrpSpPr/>
              <p:nvPr/>
            </p:nvGrpSpPr>
            <p:grpSpPr>
              <a:xfrm>
                <a:off x="7400880" y="4083840"/>
                <a:ext cx="299160" cy="45720"/>
                <a:chOff x="7400880" y="4083840"/>
                <a:chExt cx="299160" cy="45720"/>
              </a:xfrm>
            </p:grpSpPr>
            <p:sp>
              <p:nvSpPr>
                <p:cNvPr id="1508" name="Freeform 138"/>
                <p:cNvSpPr/>
                <p:nvPr/>
              </p:nvSpPr>
              <p:spPr>
                <a:xfrm>
                  <a:off x="7400880" y="408384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09" name="Freeform 139"/>
                <p:cNvSpPr/>
                <p:nvPr/>
              </p:nvSpPr>
              <p:spPr>
                <a:xfrm>
                  <a:off x="7414560" y="408384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10" name="Line 140"/>
              <p:cNvSpPr/>
              <p:nvPr/>
            </p:nvSpPr>
            <p:spPr>
              <a:xfrm>
                <a:off x="7294320" y="410688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1" name="Line 141"/>
              <p:cNvSpPr/>
              <p:nvPr/>
            </p:nvSpPr>
            <p:spPr>
              <a:xfrm>
                <a:off x="7826400" y="410832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12" name="Group 133"/>
            <p:cNvGrpSpPr/>
            <p:nvPr/>
          </p:nvGrpSpPr>
          <p:grpSpPr>
            <a:xfrm>
              <a:off x="8244360" y="3946320"/>
              <a:ext cx="536400" cy="149760"/>
              <a:chOff x="8244360" y="3946320"/>
              <a:chExt cx="536400" cy="149760"/>
            </a:xfrm>
          </p:grpSpPr>
          <p:sp>
            <p:nvSpPr>
              <p:cNvPr id="1513" name="Oval 407"/>
              <p:cNvSpPr/>
              <p:nvPr/>
            </p:nvSpPr>
            <p:spPr>
              <a:xfrm>
                <a:off x="8245440" y="401220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4" name="Rectangle 410"/>
              <p:cNvSpPr/>
              <p:nvPr/>
            </p:nvSpPr>
            <p:spPr>
              <a:xfrm>
                <a:off x="8245440" y="400392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5" name="Oval 411"/>
              <p:cNvSpPr/>
              <p:nvPr/>
            </p:nvSpPr>
            <p:spPr>
              <a:xfrm>
                <a:off x="8244360" y="394632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16" name="Group 137"/>
              <p:cNvGrpSpPr/>
              <p:nvPr/>
            </p:nvGrpSpPr>
            <p:grpSpPr>
              <a:xfrm>
                <a:off x="8352720" y="3971160"/>
                <a:ext cx="299160" cy="45720"/>
                <a:chOff x="8352720" y="3971160"/>
                <a:chExt cx="299160" cy="45720"/>
              </a:xfrm>
            </p:grpSpPr>
            <p:sp>
              <p:nvSpPr>
                <p:cNvPr id="1517" name="Freeform 138"/>
                <p:cNvSpPr/>
                <p:nvPr/>
              </p:nvSpPr>
              <p:spPr>
                <a:xfrm>
                  <a:off x="8352720" y="397116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18" name="Freeform 139"/>
                <p:cNvSpPr/>
                <p:nvPr/>
              </p:nvSpPr>
              <p:spPr>
                <a:xfrm>
                  <a:off x="8366400" y="397116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19" name="Line 140"/>
              <p:cNvSpPr/>
              <p:nvPr/>
            </p:nvSpPr>
            <p:spPr>
              <a:xfrm>
                <a:off x="8245080" y="399420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0" name="Line 141"/>
              <p:cNvSpPr/>
              <p:nvPr/>
            </p:nvSpPr>
            <p:spPr>
              <a:xfrm>
                <a:off x="8778240" y="399600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21" name="Group 133"/>
            <p:cNvGrpSpPr/>
            <p:nvPr/>
          </p:nvGrpSpPr>
          <p:grpSpPr>
            <a:xfrm>
              <a:off x="8473680" y="4429440"/>
              <a:ext cx="536040" cy="149760"/>
              <a:chOff x="8473680" y="4429440"/>
              <a:chExt cx="536040" cy="149760"/>
            </a:xfrm>
          </p:grpSpPr>
          <p:sp>
            <p:nvSpPr>
              <p:cNvPr id="1522" name="Oval 407"/>
              <p:cNvSpPr/>
              <p:nvPr/>
            </p:nvSpPr>
            <p:spPr>
              <a:xfrm>
                <a:off x="8474400" y="449532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3" name="Rectangle 410"/>
              <p:cNvSpPr/>
              <p:nvPr/>
            </p:nvSpPr>
            <p:spPr>
              <a:xfrm>
                <a:off x="8474400" y="448704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4" name="Oval 411"/>
              <p:cNvSpPr/>
              <p:nvPr/>
            </p:nvSpPr>
            <p:spPr>
              <a:xfrm>
                <a:off x="8473680" y="442944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25" name="Group 137"/>
              <p:cNvGrpSpPr/>
              <p:nvPr/>
            </p:nvGrpSpPr>
            <p:grpSpPr>
              <a:xfrm>
                <a:off x="8582040" y="4454280"/>
                <a:ext cx="299160" cy="45720"/>
                <a:chOff x="8582040" y="4454280"/>
                <a:chExt cx="299160" cy="45720"/>
              </a:xfrm>
            </p:grpSpPr>
            <p:sp>
              <p:nvSpPr>
                <p:cNvPr id="1526" name="Freeform 138"/>
                <p:cNvSpPr/>
                <p:nvPr/>
              </p:nvSpPr>
              <p:spPr>
                <a:xfrm>
                  <a:off x="8582040" y="445428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7" name="Freeform 139"/>
                <p:cNvSpPr/>
                <p:nvPr/>
              </p:nvSpPr>
              <p:spPr>
                <a:xfrm>
                  <a:off x="8595360" y="445428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28" name="Line 140"/>
              <p:cNvSpPr/>
              <p:nvPr/>
            </p:nvSpPr>
            <p:spPr>
              <a:xfrm>
                <a:off x="8475480" y="447660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9" name="Line 141"/>
              <p:cNvSpPr/>
              <p:nvPr/>
            </p:nvSpPr>
            <p:spPr>
              <a:xfrm>
                <a:off x="9007560" y="447804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30" name="Group 133"/>
            <p:cNvGrpSpPr/>
            <p:nvPr/>
          </p:nvGrpSpPr>
          <p:grpSpPr>
            <a:xfrm>
              <a:off x="7564320" y="4584240"/>
              <a:ext cx="536400" cy="149760"/>
              <a:chOff x="7564320" y="4584240"/>
              <a:chExt cx="536400" cy="149760"/>
            </a:xfrm>
          </p:grpSpPr>
          <p:sp>
            <p:nvSpPr>
              <p:cNvPr id="1531" name="Oval 407"/>
              <p:cNvSpPr/>
              <p:nvPr/>
            </p:nvSpPr>
            <p:spPr>
              <a:xfrm>
                <a:off x="7565400" y="465012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2" name="Rectangle 410"/>
              <p:cNvSpPr/>
              <p:nvPr/>
            </p:nvSpPr>
            <p:spPr>
              <a:xfrm>
                <a:off x="7565400" y="464148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3" name="Oval 411"/>
              <p:cNvSpPr/>
              <p:nvPr/>
            </p:nvSpPr>
            <p:spPr>
              <a:xfrm>
                <a:off x="7564320" y="458424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34" name="Group 137"/>
              <p:cNvGrpSpPr/>
              <p:nvPr/>
            </p:nvGrpSpPr>
            <p:grpSpPr>
              <a:xfrm>
                <a:off x="7672680" y="4609080"/>
                <a:ext cx="299160" cy="45720"/>
                <a:chOff x="7672680" y="4609080"/>
                <a:chExt cx="299160" cy="45720"/>
              </a:xfrm>
            </p:grpSpPr>
            <p:sp>
              <p:nvSpPr>
                <p:cNvPr id="1535" name="Freeform 138"/>
                <p:cNvSpPr/>
                <p:nvPr/>
              </p:nvSpPr>
              <p:spPr>
                <a:xfrm>
                  <a:off x="7672680" y="460908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6" name="Freeform 139"/>
                <p:cNvSpPr/>
                <p:nvPr/>
              </p:nvSpPr>
              <p:spPr>
                <a:xfrm>
                  <a:off x="7686360" y="460908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37" name="Line 140"/>
              <p:cNvSpPr/>
              <p:nvPr/>
            </p:nvSpPr>
            <p:spPr>
              <a:xfrm>
                <a:off x="7566120" y="463212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8" name="Line 141"/>
              <p:cNvSpPr/>
              <p:nvPr/>
            </p:nvSpPr>
            <p:spPr>
              <a:xfrm>
                <a:off x="8097480" y="463356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39" name="Group 133"/>
            <p:cNvGrpSpPr/>
            <p:nvPr/>
          </p:nvGrpSpPr>
          <p:grpSpPr>
            <a:xfrm>
              <a:off x="6664680" y="4540320"/>
              <a:ext cx="536400" cy="149760"/>
              <a:chOff x="6664680" y="4540320"/>
              <a:chExt cx="536400" cy="149760"/>
            </a:xfrm>
          </p:grpSpPr>
          <p:sp>
            <p:nvSpPr>
              <p:cNvPr id="1540" name="Oval 407"/>
              <p:cNvSpPr/>
              <p:nvPr/>
            </p:nvSpPr>
            <p:spPr>
              <a:xfrm>
                <a:off x="6665760" y="4606200"/>
                <a:ext cx="532440" cy="8388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1" name="Rectangle 410"/>
              <p:cNvSpPr/>
              <p:nvPr/>
            </p:nvSpPr>
            <p:spPr>
              <a:xfrm>
                <a:off x="6665760" y="4597920"/>
                <a:ext cx="535320" cy="504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2" name="Oval 411"/>
              <p:cNvSpPr/>
              <p:nvPr/>
            </p:nvSpPr>
            <p:spPr>
              <a:xfrm>
                <a:off x="6664680" y="4540320"/>
                <a:ext cx="532440" cy="9792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43" name="Group 137"/>
              <p:cNvGrpSpPr/>
              <p:nvPr/>
            </p:nvGrpSpPr>
            <p:grpSpPr>
              <a:xfrm>
                <a:off x="6773040" y="4565160"/>
                <a:ext cx="299160" cy="45720"/>
                <a:chOff x="6773040" y="4565160"/>
                <a:chExt cx="299160" cy="45720"/>
              </a:xfrm>
            </p:grpSpPr>
            <p:sp>
              <p:nvSpPr>
                <p:cNvPr id="1544" name="Freeform 138"/>
                <p:cNvSpPr/>
                <p:nvPr/>
              </p:nvSpPr>
              <p:spPr>
                <a:xfrm>
                  <a:off x="6773040" y="4565160"/>
                  <a:ext cx="299160" cy="45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45" name="Freeform 139"/>
                <p:cNvSpPr/>
                <p:nvPr/>
              </p:nvSpPr>
              <p:spPr>
                <a:xfrm>
                  <a:off x="6786720" y="4565160"/>
                  <a:ext cx="272160" cy="45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46" name="Line 140"/>
              <p:cNvSpPr/>
              <p:nvPr/>
            </p:nvSpPr>
            <p:spPr>
              <a:xfrm>
                <a:off x="6665400" y="4587480"/>
                <a:ext cx="360" cy="651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7" name="Line 141"/>
              <p:cNvSpPr/>
              <p:nvPr/>
            </p:nvSpPr>
            <p:spPr>
              <a:xfrm>
                <a:off x="7200720" y="458892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548" name="Group 331"/>
          <p:cNvGrpSpPr/>
          <p:nvPr/>
        </p:nvGrpSpPr>
        <p:grpSpPr>
          <a:xfrm>
            <a:off x="3327480" y="2755800"/>
            <a:ext cx="3466440" cy="1193040"/>
            <a:chOff x="3327480" y="2755800"/>
            <a:chExt cx="3466440" cy="1193040"/>
          </a:xfrm>
        </p:grpSpPr>
        <p:sp>
          <p:nvSpPr>
            <p:cNvPr id="1549" name="Oval 332"/>
            <p:cNvSpPr/>
            <p:nvPr/>
          </p:nvSpPr>
          <p:spPr>
            <a:xfrm>
              <a:off x="3327480" y="2755800"/>
              <a:ext cx="3466440" cy="11930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550" name="Group 133"/>
            <p:cNvGrpSpPr/>
            <p:nvPr/>
          </p:nvGrpSpPr>
          <p:grpSpPr>
            <a:xfrm>
              <a:off x="4061880" y="2856960"/>
              <a:ext cx="576360" cy="160200"/>
              <a:chOff x="4061880" y="2856960"/>
              <a:chExt cx="576360" cy="160200"/>
            </a:xfrm>
          </p:grpSpPr>
          <p:sp>
            <p:nvSpPr>
              <p:cNvPr id="1551" name="Oval 407"/>
              <p:cNvSpPr/>
              <p:nvPr/>
            </p:nvSpPr>
            <p:spPr>
              <a:xfrm>
                <a:off x="4062960" y="29275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2" name="Rectangle 410"/>
              <p:cNvSpPr/>
              <p:nvPr/>
            </p:nvSpPr>
            <p:spPr>
              <a:xfrm>
                <a:off x="4062960" y="29181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3" name="Oval 411"/>
              <p:cNvSpPr/>
              <p:nvPr/>
            </p:nvSpPr>
            <p:spPr>
              <a:xfrm>
                <a:off x="4061880" y="285696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54" name="Group 137"/>
              <p:cNvGrpSpPr/>
              <p:nvPr/>
            </p:nvGrpSpPr>
            <p:grpSpPr>
              <a:xfrm>
                <a:off x="4178160" y="2883600"/>
                <a:ext cx="321480" cy="48960"/>
                <a:chOff x="4178160" y="2883600"/>
                <a:chExt cx="321480" cy="48960"/>
              </a:xfrm>
            </p:grpSpPr>
            <p:sp>
              <p:nvSpPr>
                <p:cNvPr id="1555" name="Freeform 138"/>
                <p:cNvSpPr/>
                <p:nvPr/>
              </p:nvSpPr>
              <p:spPr>
                <a:xfrm>
                  <a:off x="4178160" y="28836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56" name="Freeform 139"/>
                <p:cNvSpPr/>
                <p:nvPr/>
              </p:nvSpPr>
              <p:spPr>
                <a:xfrm>
                  <a:off x="4192920" y="28836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57" name="Line 140"/>
              <p:cNvSpPr/>
              <p:nvPr/>
            </p:nvSpPr>
            <p:spPr>
              <a:xfrm>
                <a:off x="4063680" y="29080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8" name="Line 141"/>
              <p:cNvSpPr/>
              <p:nvPr/>
            </p:nvSpPr>
            <p:spPr>
              <a:xfrm>
                <a:off x="4633560" y="290988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59" name="Straight Connector 334"/>
            <p:cNvSpPr/>
            <p:nvPr/>
          </p:nvSpPr>
          <p:spPr>
            <a:xfrm>
              <a:off x="4634640" y="2909160"/>
              <a:ext cx="1056600" cy="118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0" name="Straight Connector 335"/>
            <p:cNvSpPr/>
            <p:nvPr/>
          </p:nvSpPr>
          <p:spPr>
            <a:xfrm>
              <a:off x="5140440" y="3224520"/>
              <a:ext cx="130680" cy="723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1" name="Straight Connector 336"/>
            <p:cNvSpPr/>
            <p:nvPr/>
          </p:nvSpPr>
          <p:spPr>
            <a:xfrm flipV="1">
              <a:off x="4924440" y="3401640"/>
              <a:ext cx="263880" cy="399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Straight Connector 337"/>
            <p:cNvSpPr/>
            <p:nvPr/>
          </p:nvSpPr>
          <p:spPr>
            <a:xfrm flipV="1">
              <a:off x="4605120" y="3249000"/>
              <a:ext cx="208800" cy="954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Straight Connector 338"/>
            <p:cNvSpPr/>
            <p:nvPr/>
          </p:nvSpPr>
          <p:spPr>
            <a:xfrm flipV="1">
              <a:off x="4281840" y="3508560"/>
              <a:ext cx="208800" cy="950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Straight Connector 339"/>
            <p:cNvSpPr/>
            <p:nvPr/>
          </p:nvSpPr>
          <p:spPr>
            <a:xfrm flipV="1">
              <a:off x="5157360" y="3444480"/>
              <a:ext cx="273960" cy="2203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Straight Connector 340"/>
            <p:cNvSpPr/>
            <p:nvPr/>
          </p:nvSpPr>
          <p:spPr>
            <a:xfrm flipH="1" flipV="1">
              <a:off x="5689800" y="3432240"/>
              <a:ext cx="384480" cy="1083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Straight Connector 341"/>
            <p:cNvSpPr/>
            <p:nvPr/>
          </p:nvSpPr>
          <p:spPr>
            <a:xfrm flipV="1">
              <a:off x="5674320" y="3130560"/>
              <a:ext cx="307080" cy="170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Straight Connector 342"/>
            <p:cNvSpPr/>
            <p:nvPr/>
          </p:nvSpPr>
          <p:spPr>
            <a:xfrm flipH="1" flipV="1">
              <a:off x="4349160" y="3017520"/>
              <a:ext cx="445320" cy="759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TextBox 343"/>
            <p:cNvSpPr/>
            <p:nvPr/>
          </p:nvSpPr>
          <p:spPr>
            <a:xfrm>
              <a:off x="3450960" y="3127320"/>
              <a:ext cx="8100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 A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1569" name="Group 133"/>
            <p:cNvGrpSpPr/>
            <p:nvPr/>
          </p:nvGrpSpPr>
          <p:grpSpPr>
            <a:xfrm>
              <a:off x="5176080" y="3283200"/>
              <a:ext cx="576360" cy="160200"/>
              <a:chOff x="5176080" y="3283200"/>
              <a:chExt cx="576360" cy="160200"/>
            </a:xfrm>
          </p:grpSpPr>
          <p:sp>
            <p:nvSpPr>
              <p:cNvPr id="1570" name="Oval 407"/>
              <p:cNvSpPr/>
              <p:nvPr/>
            </p:nvSpPr>
            <p:spPr>
              <a:xfrm>
                <a:off x="5177160" y="335376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1" name="Rectangle 410"/>
              <p:cNvSpPr/>
              <p:nvPr/>
            </p:nvSpPr>
            <p:spPr>
              <a:xfrm>
                <a:off x="5177160" y="33447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2" name="Oval 411"/>
              <p:cNvSpPr/>
              <p:nvPr/>
            </p:nvSpPr>
            <p:spPr>
              <a:xfrm>
                <a:off x="5176080" y="328320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73" name="Group 137"/>
              <p:cNvGrpSpPr/>
              <p:nvPr/>
            </p:nvGrpSpPr>
            <p:grpSpPr>
              <a:xfrm>
                <a:off x="5292720" y="3309840"/>
                <a:ext cx="321480" cy="48960"/>
                <a:chOff x="5292720" y="3309840"/>
                <a:chExt cx="321480" cy="48960"/>
              </a:xfrm>
            </p:grpSpPr>
            <p:sp>
              <p:nvSpPr>
                <p:cNvPr id="1574" name="Freeform 138"/>
                <p:cNvSpPr/>
                <p:nvPr/>
              </p:nvSpPr>
              <p:spPr>
                <a:xfrm>
                  <a:off x="5292720" y="330984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75" name="Freeform 139"/>
                <p:cNvSpPr/>
                <p:nvPr/>
              </p:nvSpPr>
              <p:spPr>
                <a:xfrm>
                  <a:off x="5307120" y="330984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76" name="Line 140"/>
              <p:cNvSpPr/>
              <p:nvPr/>
            </p:nvSpPr>
            <p:spPr>
              <a:xfrm>
                <a:off x="5178240" y="333360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7" name="Line 141"/>
              <p:cNvSpPr/>
              <p:nvPr/>
            </p:nvSpPr>
            <p:spPr>
              <a:xfrm>
                <a:off x="5748120" y="333540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78" name="Group 133"/>
            <p:cNvGrpSpPr/>
            <p:nvPr/>
          </p:nvGrpSpPr>
          <p:grpSpPr>
            <a:xfrm>
              <a:off x="4328280" y="3348720"/>
              <a:ext cx="576360" cy="159840"/>
              <a:chOff x="4328280" y="3348720"/>
              <a:chExt cx="576360" cy="159840"/>
            </a:xfrm>
          </p:grpSpPr>
          <p:sp>
            <p:nvSpPr>
              <p:cNvPr id="1579" name="Oval 407"/>
              <p:cNvSpPr/>
              <p:nvPr/>
            </p:nvSpPr>
            <p:spPr>
              <a:xfrm>
                <a:off x="4329360" y="34189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0" name="Rectangle 410"/>
              <p:cNvSpPr/>
              <p:nvPr/>
            </p:nvSpPr>
            <p:spPr>
              <a:xfrm>
                <a:off x="4329360" y="340992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1" name="Oval 411"/>
              <p:cNvSpPr/>
              <p:nvPr/>
            </p:nvSpPr>
            <p:spPr>
              <a:xfrm>
                <a:off x="4328280" y="334872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82" name="Group 137"/>
              <p:cNvGrpSpPr/>
              <p:nvPr/>
            </p:nvGrpSpPr>
            <p:grpSpPr>
              <a:xfrm>
                <a:off x="4444920" y="3375000"/>
                <a:ext cx="321480" cy="48960"/>
                <a:chOff x="4444920" y="3375000"/>
                <a:chExt cx="321480" cy="48960"/>
              </a:xfrm>
            </p:grpSpPr>
            <p:sp>
              <p:nvSpPr>
                <p:cNvPr id="1583" name="Freeform 138"/>
                <p:cNvSpPr/>
                <p:nvPr/>
              </p:nvSpPr>
              <p:spPr>
                <a:xfrm>
                  <a:off x="4444920" y="33750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84" name="Freeform 139"/>
                <p:cNvSpPr/>
                <p:nvPr/>
              </p:nvSpPr>
              <p:spPr>
                <a:xfrm>
                  <a:off x="4459320" y="33750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85" name="Line 140"/>
              <p:cNvSpPr/>
              <p:nvPr/>
            </p:nvSpPr>
            <p:spPr>
              <a:xfrm>
                <a:off x="4330440" y="339912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6" name="Line 141"/>
              <p:cNvSpPr/>
              <p:nvPr/>
            </p:nvSpPr>
            <p:spPr>
              <a:xfrm>
                <a:off x="4900320" y="340056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87" name="Group 133"/>
            <p:cNvGrpSpPr/>
            <p:nvPr/>
          </p:nvGrpSpPr>
          <p:grpSpPr>
            <a:xfrm>
              <a:off x="4640760" y="3089520"/>
              <a:ext cx="576360" cy="160200"/>
              <a:chOff x="4640760" y="3089520"/>
              <a:chExt cx="576360" cy="160200"/>
            </a:xfrm>
          </p:grpSpPr>
          <p:sp>
            <p:nvSpPr>
              <p:cNvPr id="1588" name="Oval 407"/>
              <p:cNvSpPr/>
              <p:nvPr/>
            </p:nvSpPr>
            <p:spPr>
              <a:xfrm>
                <a:off x="4641840" y="316008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9" name="Rectangle 410"/>
              <p:cNvSpPr/>
              <p:nvPr/>
            </p:nvSpPr>
            <p:spPr>
              <a:xfrm>
                <a:off x="4641840" y="315108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0" name="Oval 411"/>
              <p:cNvSpPr/>
              <p:nvPr/>
            </p:nvSpPr>
            <p:spPr>
              <a:xfrm>
                <a:off x="4640760" y="308952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91" name="Group 137"/>
              <p:cNvGrpSpPr/>
              <p:nvPr/>
            </p:nvGrpSpPr>
            <p:grpSpPr>
              <a:xfrm>
                <a:off x="4757040" y="3116160"/>
                <a:ext cx="321480" cy="48960"/>
                <a:chOff x="4757040" y="3116160"/>
                <a:chExt cx="321480" cy="48960"/>
              </a:xfrm>
            </p:grpSpPr>
            <p:sp>
              <p:nvSpPr>
                <p:cNvPr id="1592" name="Freeform 138"/>
                <p:cNvSpPr/>
                <p:nvPr/>
              </p:nvSpPr>
              <p:spPr>
                <a:xfrm>
                  <a:off x="4757040" y="311616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93" name="Freeform 139"/>
                <p:cNvSpPr/>
                <p:nvPr/>
              </p:nvSpPr>
              <p:spPr>
                <a:xfrm>
                  <a:off x="4771800" y="311616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594" name="Line 140"/>
              <p:cNvSpPr/>
              <p:nvPr/>
            </p:nvSpPr>
            <p:spPr>
              <a:xfrm>
                <a:off x="4641480" y="313992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5" name="Line 141"/>
              <p:cNvSpPr/>
              <p:nvPr/>
            </p:nvSpPr>
            <p:spPr>
              <a:xfrm>
                <a:off x="5213520" y="314172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96" name="Group 133"/>
            <p:cNvGrpSpPr/>
            <p:nvPr/>
          </p:nvGrpSpPr>
          <p:grpSpPr>
            <a:xfrm>
              <a:off x="5663880" y="2969280"/>
              <a:ext cx="576360" cy="160200"/>
              <a:chOff x="5663880" y="2969280"/>
              <a:chExt cx="576360" cy="160200"/>
            </a:xfrm>
          </p:grpSpPr>
          <p:sp>
            <p:nvSpPr>
              <p:cNvPr id="1597" name="Oval 407"/>
              <p:cNvSpPr/>
              <p:nvPr/>
            </p:nvSpPr>
            <p:spPr>
              <a:xfrm>
                <a:off x="5664960" y="303984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8" name="Rectangle 410"/>
              <p:cNvSpPr/>
              <p:nvPr/>
            </p:nvSpPr>
            <p:spPr>
              <a:xfrm>
                <a:off x="5664960" y="303084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9" name="Oval 411"/>
              <p:cNvSpPr/>
              <p:nvPr/>
            </p:nvSpPr>
            <p:spPr>
              <a:xfrm>
                <a:off x="5663880" y="296928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00" name="Group 137"/>
              <p:cNvGrpSpPr/>
              <p:nvPr/>
            </p:nvGrpSpPr>
            <p:grpSpPr>
              <a:xfrm>
                <a:off x="5780160" y="2995920"/>
                <a:ext cx="321480" cy="48960"/>
                <a:chOff x="5780160" y="2995920"/>
                <a:chExt cx="321480" cy="48960"/>
              </a:xfrm>
            </p:grpSpPr>
            <p:sp>
              <p:nvSpPr>
                <p:cNvPr id="1601" name="Freeform 138"/>
                <p:cNvSpPr/>
                <p:nvPr/>
              </p:nvSpPr>
              <p:spPr>
                <a:xfrm>
                  <a:off x="5780160" y="299592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02" name="Freeform 139"/>
                <p:cNvSpPr/>
                <p:nvPr/>
              </p:nvSpPr>
              <p:spPr>
                <a:xfrm>
                  <a:off x="5794920" y="299592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03" name="Line 140"/>
              <p:cNvSpPr/>
              <p:nvPr/>
            </p:nvSpPr>
            <p:spPr>
              <a:xfrm>
                <a:off x="5665680" y="301896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4" name="Line 141"/>
              <p:cNvSpPr/>
              <p:nvPr/>
            </p:nvSpPr>
            <p:spPr>
              <a:xfrm>
                <a:off x="6235560" y="302076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05" name="Group 133"/>
            <p:cNvGrpSpPr/>
            <p:nvPr/>
          </p:nvGrpSpPr>
          <p:grpSpPr>
            <a:xfrm>
              <a:off x="5910120" y="3485520"/>
              <a:ext cx="576360" cy="160200"/>
              <a:chOff x="5910120" y="3485520"/>
              <a:chExt cx="576360" cy="160200"/>
            </a:xfrm>
          </p:grpSpPr>
          <p:sp>
            <p:nvSpPr>
              <p:cNvPr id="1606" name="Oval 407"/>
              <p:cNvSpPr/>
              <p:nvPr/>
            </p:nvSpPr>
            <p:spPr>
              <a:xfrm>
                <a:off x="5911200" y="355608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7" name="Rectangle 410"/>
              <p:cNvSpPr/>
              <p:nvPr/>
            </p:nvSpPr>
            <p:spPr>
              <a:xfrm>
                <a:off x="5911200" y="354672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8" name="Oval 411"/>
              <p:cNvSpPr/>
              <p:nvPr/>
            </p:nvSpPr>
            <p:spPr>
              <a:xfrm>
                <a:off x="5910120" y="348552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09" name="Group 137"/>
              <p:cNvGrpSpPr/>
              <p:nvPr/>
            </p:nvGrpSpPr>
            <p:grpSpPr>
              <a:xfrm>
                <a:off x="6026760" y="3511800"/>
                <a:ext cx="321480" cy="48960"/>
                <a:chOff x="6026760" y="3511800"/>
                <a:chExt cx="321480" cy="48960"/>
              </a:xfrm>
            </p:grpSpPr>
            <p:sp>
              <p:nvSpPr>
                <p:cNvPr id="1610" name="Freeform 138"/>
                <p:cNvSpPr/>
                <p:nvPr/>
              </p:nvSpPr>
              <p:spPr>
                <a:xfrm>
                  <a:off x="6026760" y="35118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11" name="Freeform 139"/>
                <p:cNvSpPr/>
                <p:nvPr/>
              </p:nvSpPr>
              <p:spPr>
                <a:xfrm>
                  <a:off x="6041160" y="35118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12" name="Line 140"/>
              <p:cNvSpPr/>
              <p:nvPr/>
            </p:nvSpPr>
            <p:spPr>
              <a:xfrm>
                <a:off x="5911920" y="353664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3" name="Line 141"/>
              <p:cNvSpPr/>
              <p:nvPr/>
            </p:nvSpPr>
            <p:spPr>
              <a:xfrm>
                <a:off x="6481800" y="353844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14" name="Group 133"/>
            <p:cNvGrpSpPr/>
            <p:nvPr/>
          </p:nvGrpSpPr>
          <p:grpSpPr>
            <a:xfrm>
              <a:off x="4933080" y="3650760"/>
              <a:ext cx="576360" cy="160200"/>
              <a:chOff x="4933080" y="3650760"/>
              <a:chExt cx="576360" cy="160200"/>
            </a:xfrm>
          </p:grpSpPr>
          <p:sp>
            <p:nvSpPr>
              <p:cNvPr id="1615" name="Oval 407"/>
              <p:cNvSpPr/>
              <p:nvPr/>
            </p:nvSpPr>
            <p:spPr>
              <a:xfrm>
                <a:off x="4934160" y="37213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6" name="Rectangle 410"/>
              <p:cNvSpPr/>
              <p:nvPr/>
            </p:nvSpPr>
            <p:spPr>
              <a:xfrm>
                <a:off x="4934160" y="37119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7" name="Oval 411"/>
              <p:cNvSpPr/>
              <p:nvPr/>
            </p:nvSpPr>
            <p:spPr>
              <a:xfrm>
                <a:off x="4933080" y="365076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18" name="Group 137"/>
              <p:cNvGrpSpPr/>
              <p:nvPr/>
            </p:nvGrpSpPr>
            <p:grpSpPr>
              <a:xfrm>
                <a:off x="5049360" y="3677400"/>
                <a:ext cx="321480" cy="48960"/>
                <a:chOff x="5049360" y="3677400"/>
                <a:chExt cx="321480" cy="48960"/>
              </a:xfrm>
            </p:grpSpPr>
            <p:sp>
              <p:nvSpPr>
                <p:cNvPr id="1619" name="Freeform 138"/>
                <p:cNvSpPr/>
                <p:nvPr/>
              </p:nvSpPr>
              <p:spPr>
                <a:xfrm>
                  <a:off x="5049360" y="367740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20" name="Freeform 139"/>
                <p:cNvSpPr/>
                <p:nvPr/>
              </p:nvSpPr>
              <p:spPr>
                <a:xfrm>
                  <a:off x="5064120" y="367740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21" name="Line 140"/>
              <p:cNvSpPr/>
              <p:nvPr/>
            </p:nvSpPr>
            <p:spPr>
              <a:xfrm>
                <a:off x="4933800" y="37018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2" name="Line 141"/>
              <p:cNvSpPr/>
              <p:nvPr/>
            </p:nvSpPr>
            <p:spPr>
              <a:xfrm>
                <a:off x="5505840" y="370368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23" name="Group 133"/>
            <p:cNvGrpSpPr/>
            <p:nvPr/>
          </p:nvGrpSpPr>
          <p:grpSpPr>
            <a:xfrm>
              <a:off x="3966120" y="3603960"/>
              <a:ext cx="576000" cy="160200"/>
              <a:chOff x="3966120" y="3603960"/>
              <a:chExt cx="576000" cy="160200"/>
            </a:xfrm>
          </p:grpSpPr>
          <p:sp>
            <p:nvSpPr>
              <p:cNvPr id="1624" name="Oval 407"/>
              <p:cNvSpPr/>
              <p:nvPr/>
            </p:nvSpPr>
            <p:spPr>
              <a:xfrm>
                <a:off x="3966840" y="3674520"/>
                <a:ext cx="572400" cy="896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5" name="Rectangle 410"/>
              <p:cNvSpPr/>
              <p:nvPr/>
            </p:nvSpPr>
            <p:spPr>
              <a:xfrm>
                <a:off x="3966840" y="3665160"/>
                <a:ext cx="575280" cy="5400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6" name="Oval 411"/>
              <p:cNvSpPr/>
              <p:nvPr/>
            </p:nvSpPr>
            <p:spPr>
              <a:xfrm>
                <a:off x="3966120" y="3603960"/>
                <a:ext cx="572400" cy="10476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27" name="Group 137"/>
              <p:cNvGrpSpPr/>
              <p:nvPr/>
            </p:nvGrpSpPr>
            <p:grpSpPr>
              <a:xfrm>
                <a:off x="4082400" y="3630240"/>
                <a:ext cx="321480" cy="48960"/>
                <a:chOff x="4082400" y="3630240"/>
                <a:chExt cx="321480" cy="48960"/>
              </a:xfrm>
            </p:grpSpPr>
            <p:sp>
              <p:nvSpPr>
                <p:cNvPr id="1628" name="Freeform 138"/>
                <p:cNvSpPr/>
                <p:nvPr/>
              </p:nvSpPr>
              <p:spPr>
                <a:xfrm>
                  <a:off x="4082400" y="3630240"/>
                  <a:ext cx="321480" cy="489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29" name="Freeform 139"/>
                <p:cNvSpPr/>
                <p:nvPr/>
              </p:nvSpPr>
              <p:spPr>
                <a:xfrm>
                  <a:off x="4097160" y="3630240"/>
                  <a:ext cx="292680" cy="489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30" name="Line 140"/>
              <p:cNvSpPr/>
              <p:nvPr/>
            </p:nvSpPr>
            <p:spPr>
              <a:xfrm>
                <a:off x="3966840" y="3654360"/>
                <a:ext cx="360" cy="655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1" name="Line 141"/>
              <p:cNvSpPr/>
              <p:nvPr/>
            </p:nvSpPr>
            <p:spPr>
              <a:xfrm>
                <a:off x="4538880" y="365580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632" name="Group 416"/>
          <p:cNvGrpSpPr/>
          <p:nvPr/>
        </p:nvGrpSpPr>
        <p:grpSpPr>
          <a:xfrm>
            <a:off x="3022560" y="4165560"/>
            <a:ext cx="3085560" cy="1167840"/>
            <a:chOff x="3022560" y="4165560"/>
            <a:chExt cx="3085560" cy="1167840"/>
          </a:xfrm>
        </p:grpSpPr>
        <p:sp>
          <p:nvSpPr>
            <p:cNvPr id="1633" name="Oval 417"/>
            <p:cNvSpPr/>
            <p:nvPr/>
          </p:nvSpPr>
          <p:spPr>
            <a:xfrm>
              <a:off x="3022560" y="4165560"/>
              <a:ext cx="3085560" cy="11678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634" name="Group 133"/>
            <p:cNvGrpSpPr/>
            <p:nvPr/>
          </p:nvGrpSpPr>
          <p:grpSpPr>
            <a:xfrm>
              <a:off x="3676320" y="4264560"/>
              <a:ext cx="512640" cy="156600"/>
              <a:chOff x="3676320" y="4264560"/>
              <a:chExt cx="512640" cy="156600"/>
            </a:xfrm>
          </p:grpSpPr>
          <p:sp>
            <p:nvSpPr>
              <p:cNvPr id="1635" name="Oval 492"/>
              <p:cNvSpPr/>
              <p:nvPr/>
            </p:nvSpPr>
            <p:spPr>
              <a:xfrm>
                <a:off x="3677040" y="433332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6" name="Rectangle 410"/>
              <p:cNvSpPr/>
              <p:nvPr/>
            </p:nvSpPr>
            <p:spPr>
              <a:xfrm>
                <a:off x="3677040" y="432468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7" name="Oval 411"/>
              <p:cNvSpPr/>
              <p:nvPr/>
            </p:nvSpPr>
            <p:spPr>
              <a:xfrm>
                <a:off x="3676320" y="426456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38" name="Group 137"/>
              <p:cNvGrpSpPr/>
              <p:nvPr/>
            </p:nvGrpSpPr>
            <p:grpSpPr>
              <a:xfrm>
                <a:off x="3780000" y="4290480"/>
                <a:ext cx="286200" cy="47880"/>
                <a:chOff x="3780000" y="4290480"/>
                <a:chExt cx="286200" cy="47880"/>
              </a:xfrm>
            </p:grpSpPr>
            <p:sp>
              <p:nvSpPr>
                <p:cNvPr id="1639" name="Freeform 138"/>
                <p:cNvSpPr/>
                <p:nvPr/>
              </p:nvSpPr>
              <p:spPr>
                <a:xfrm>
                  <a:off x="3780000" y="429048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40" name="Freeform 139"/>
                <p:cNvSpPr/>
                <p:nvPr/>
              </p:nvSpPr>
              <p:spPr>
                <a:xfrm>
                  <a:off x="3792960" y="429048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41" name="Line 140"/>
              <p:cNvSpPr/>
              <p:nvPr/>
            </p:nvSpPr>
            <p:spPr>
              <a:xfrm>
                <a:off x="3678120" y="4313160"/>
                <a:ext cx="360" cy="648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42" name="Line 141"/>
              <p:cNvSpPr/>
              <p:nvPr/>
            </p:nvSpPr>
            <p:spPr>
              <a:xfrm>
                <a:off x="4186080" y="431460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43" name="Straight Connector 419"/>
            <p:cNvSpPr/>
            <p:nvPr/>
          </p:nvSpPr>
          <p:spPr>
            <a:xfrm>
              <a:off x="4186080" y="4315320"/>
              <a:ext cx="940680" cy="116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4" name="Straight Connector 420"/>
            <p:cNvSpPr/>
            <p:nvPr/>
          </p:nvSpPr>
          <p:spPr>
            <a:xfrm>
              <a:off x="4636080" y="4624200"/>
              <a:ext cx="116640" cy="70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5" name="Straight Connector 421"/>
            <p:cNvSpPr/>
            <p:nvPr/>
          </p:nvSpPr>
          <p:spPr>
            <a:xfrm flipV="1">
              <a:off x="4444200" y="4797720"/>
              <a:ext cx="234720" cy="388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6" name="Straight Connector 422"/>
            <p:cNvSpPr/>
            <p:nvPr/>
          </p:nvSpPr>
          <p:spPr>
            <a:xfrm flipV="1">
              <a:off x="4159800" y="4648320"/>
              <a:ext cx="185760" cy="932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7" name="Straight Connector 423"/>
            <p:cNvSpPr/>
            <p:nvPr/>
          </p:nvSpPr>
          <p:spPr>
            <a:xfrm flipV="1">
              <a:off x="3872160" y="4902120"/>
              <a:ext cx="185760" cy="932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8" name="Straight Connector 424"/>
            <p:cNvSpPr/>
            <p:nvPr/>
          </p:nvSpPr>
          <p:spPr>
            <a:xfrm flipV="1">
              <a:off x="4651200" y="4839840"/>
              <a:ext cx="244080" cy="2152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9" name="Straight Connector 425"/>
            <p:cNvSpPr/>
            <p:nvPr/>
          </p:nvSpPr>
          <p:spPr>
            <a:xfrm flipH="1" flipV="1">
              <a:off x="5125320" y="4827600"/>
              <a:ext cx="342360" cy="1058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0" name="Straight Connector 426"/>
            <p:cNvSpPr/>
            <p:nvPr/>
          </p:nvSpPr>
          <p:spPr>
            <a:xfrm flipV="1">
              <a:off x="5111640" y="4532040"/>
              <a:ext cx="273240" cy="16668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1" name="Straight Connector 427"/>
            <p:cNvSpPr/>
            <p:nvPr/>
          </p:nvSpPr>
          <p:spPr>
            <a:xfrm flipH="1" flipV="1">
              <a:off x="3931920" y="4421880"/>
              <a:ext cx="396360" cy="741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2" name="TextBox 428"/>
            <p:cNvSpPr/>
            <p:nvPr/>
          </p:nvSpPr>
          <p:spPr>
            <a:xfrm>
              <a:off x="3133440" y="4529160"/>
              <a:ext cx="8193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20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ISP B</a:t>
              </a:r>
              <a:endParaRPr b="0" lang="en-IN" sz="2000" spc="-1" strike="noStrike">
                <a:latin typeface="Arial"/>
              </a:endParaRPr>
            </a:p>
          </p:txBody>
        </p:sp>
        <p:grpSp>
          <p:nvGrpSpPr>
            <p:cNvPr id="1653" name="Group 133"/>
            <p:cNvGrpSpPr/>
            <p:nvPr/>
          </p:nvGrpSpPr>
          <p:grpSpPr>
            <a:xfrm>
              <a:off x="4668120" y="4681800"/>
              <a:ext cx="513000" cy="156600"/>
              <a:chOff x="4668120" y="4681800"/>
              <a:chExt cx="513000" cy="156600"/>
            </a:xfrm>
          </p:grpSpPr>
          <p:sp>
            <p:nvSpPr>
              <p:cNvPr id="1654" name="Oval 407"/>
              <p:cNvSpPr/>
              <p:nvPr/>
            </p:nvSpPr>
            <p:spPr>
              <a:xfrm>
                <a:off x="4669200" y="475056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5" name="Rectangle 410"/>
              <p:cNvSpPr/>
              <p:nvPr/>
            </p:nvSpPr>
            <p:spPr>
              <a:xfrm>
                <a:off x="4669200" y="474192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6" name="Oval 411"/>
              <p:cNvSpPr/>
              <p:nvPr/>
            </p:nvSpPr>
            <p:spPr>
              <a:xfrm>
                <a:off x="4668120" y="468180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57" name="Group 137"/>
              <p:cNvGrpSpPr/>
              <p:nvPr/>
            </p:nvGrpSpPr>
            <p:grpSpPr>
              <a:xfrm>
                <a:off x="4771800" y="4707720"/>
                <a:ext cx="286200" cy="47880"/>
                <a:chOff x="4771800" y="4707720"/>
                <a:chExt cx="286200" cy="47880"/>
              </a:xfrm>
            </p:grpSpPr>
            <p:sp>
              <p:nvSpPr>
                <p:cNvPr id="1658" name="Freeform 138"/>
                <p:cNvSpPr/>
                <p:nvPr/>
              </p:nvSpPr>
              <p:spPr>
                <a:xfrm>
                  <a:off x="4771800" y="470772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59" name="Freeform 139"/>
                <p:cNvSpPr/>
                <p:nvPr/>
              </p:nvSpPr>
              <p:spPr>
                <a:xfrm>
                  <a:off x="4784760" y="470772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60" name="Line 140"/>
              <p:cNvSpPr/>
              <p:nvPr/>
            </p:nvSpPr>
            <p:spPr>
              <a:xfrm>
                <a:off x="4669920" y="4730400"/>
                <a:ext cx="360" cy="648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1" name="Line 141"/>
              <p:cNvSpPr/>
              <p:nvPr/>
            </p:nvSpPr>
            <p:spPr>
              <a:xfrm>
                <a:off x="5178240" y="473184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62" name="Group 133"/>
            <p:cNvGrpSpPr/>
            <p:nvPr/>
          </p:nvGrpSpPr>
          <p:grpSpPr>
            <a:xfrm>
              <a:off x="3913560" y="4745520"/>
              <a:ext cx="513000" cy="156960"/>
              <a:chOff x="3913560" y="4745520"/>
              <a:chExt cx="513000" cy="156960"/>
            </a:xfrm>
          </p:grpSpPr>
          <p:sp>
            <p:nvSpPr>
              <p:cNvPr id="1663" name="Oval 407"/>
              <p:cNvSpPr/>
              <p:nvPr/>
            </p:nvSpPr>
            <p:spPr>
              <a:xfrm>
                <a:off x="3914640" y="481464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4" name="Rectangle 410"/>
              <p:cNvSpPr/>
              <p:nvPr/>
            </p:nvSpPr>
            <p:spPr>
              <a:xfrm>
                <a:off x="3914640" y="480564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5" name="Oval 411"/>
              <p:cNvSpPr/>
              <p:nvPr/>
            </p:nvSpPr>
            <p:spPr>
              <a:xfrm>
                <a:off x="3913560" y="474552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66" name="Group 137"/>
              <p:cNvGrpSpPr/>
              <p:nvPr/>
            </p:nvGrpSpPr>
            <p:grpSpPr>
              <a:xfrm>
                <a:off x="4017240" y="4771440"/>
                <a:ext cx="286200" cy="47880"/>
                <a:chOff x="4017240" y="4771440"/>
                <a:chExt cx="286200" cy="47880"/>
              </a:xfrm>
            </p:grpSpPr>
            <p:sp>
              <p:nvSpPr>
                <p:cNvPr id="1667" name="Freeform 138"/>
                <p:cNvSpPr/>
                <p:nvPr/>
              </p:nvSpPr>
              <p:spPr>
                <a:xfrm>
                  <a:off x="4017240" y="477144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68" name="Freeform 139"/>
                <p:cNvSpPr/>
                <p:nvPr/>
              </p:nvSpPr>
              <p:spPr>
                <a:xfrm>
                  <a:off x="4030200" y="477144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69" name="Line 140"/>
              <p:cNvSpPr/>
              <p:nvPr/>
            </p:nvSpPr>
            <p:spPr>
              <a:xfrm>
                <a:off x="3914280" y="4794120"/>
                <a:ext cx="360" cy="698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0" name="Line 141"/>
              <p:cNvSpPr/>
              <p:nvPr/>
            </p:nvSpPr>
            <p:spPr>
              <a:xfrm>
                <a:off x="4424400" y="4795920"/>
                <a:ext cx="360" cy="694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71" name="Group 133"/>
            <p:cNvGrpSpPr/>
            <p:nvPr/>
          </p:nvGrpSpPr>
          <p:grpSpPr>
            <a:xfrm>
              <a:off x="4191480" y="4492080"/>
              <a:ext cx="513000" cy="156960"/>
              <a:chOff x="4191480" y="4492080"/>
              <a:chExt cx="513000" cy="156960"/>
            </a:xfrm>
          </p:grpSpPr>
          <p:sp>
            <p:nvSpPr>
              <p:cNvPr id="1672" name="Oval 407"/>
              <p:cNvSpPr/>
              <p:nvPr/>
            </p:nvSpPr>
            <p:spPr>
              <a:xfrm>
                <a:off x="4192560" y="456120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3" name="Rectangle 410"/>
              <p:cNvSpPr/>
              <p:nvPr/>
            </p:nvSpPr>
            <p:spPr>
              <a:xfrm>
                <a:off x="4192560" y="455220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4" name="Oval 411"/>
              <p:cNvSpPr/>
              <p:nvPr/>
            </p:nvSpPr>
            <p:spPr>
              <a:xfrm>
                <a:off x="4191480" y="449208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75" name="Group 137"/>
              <p:cNvGrpSpPr/>
              <p:nvPr/>
            </p:nvGrpSpPr>
            <p:grpSpPr>
              <a:xfrm>
                <a:off x="4295160" y="4518000"/>
                <a:ext cx="286200" cy="47880"/>
                <a:chOff x="4295160" y="4518000"/>
                <a:chExt cx="286200" cy="47880"/>
              </a:xfrm>
            </p:grpSpPr>
            <p:sp>
              <p:nvSpPr>
                <p:cNvPr id="1676" name="Freeform 138"/>
                <p:cNvSpPr/>
                <p:nvPr/>
              </p:nvSpPr>
              <p:spPr>
                <a:xfrm>
                  <a:off x="4295160" y="451800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77" name="Freeform 139"/>
                <p:cNvSpPr/>
                <p:nvPr/>
              </p:nvSpPr>
              <p:spPr>
                <a:xfrm>
                  <a:off x="4308120" y="451800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78" name="Line 140"/>
              <p:cNvSpPr/>
              <p:nvPr/>
            </p:nvSpPr>
            <p:spPr>
              <a:xfrm>
                <a:off x="4192200" y="454140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9" name="Line 141"/>
              <p:cNvSpPr/>
              <p:nvPr/>
            </p:nvSpPr>
            <p:spPr>
              <a:xfrm>
                <a:off x="4702320" y="454320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0" name="Group 133"/>
            <p:cNvGrpSpPr/>
            <p:nvPr/>
          </p:nvGrpSpPr>
          <p:grpSpPr>
            <a:xfrm>
              <a:off x="5102280" y="4374360"/>
              <a:ext cx="513000" cy="156960"/>
              <a:chOff x="5102280" y="4374360"/>
              <a:chExt cx="513000" cy="156960"/>
            </a:xfrm>
          </p:grpSpPr>
          <p:sp>
            <p:nvSpPr>
              <p:cNvPr id="1681" name="Oval 407"/>
              <p:cNvSpPr/>
              <p:nvPr/>
            </p:nvSpPr>
            <p:spPr>
              <a:xfrm>
                <a:off x="5103360" y="444348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2" name="Rectangle 410"/>
              <p:cNvSpPr/>
              <p:nvPr/>
            </p:nvSpPr>
            <p:spPr>
              <a:xfrm>
                <a:off x="5103360" y="443448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3" name="Oval 411"/>
              <p:cNvSpPr/>
              <p:nvPr/>
            </p:nvSpPr>
            <p:spPr>
              <a:xfrm>
                <a:off x="5102280" y="437436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84" name="Group 137"/>
              <p:cNvGrpSpPr/>
              <p:nvPr/>
            </p:nvGrpSpPr>
            <p:grpSpPr>
              <a:xfrm>
                <a:off x="5205960" y="4400640"/>
                <a:ext cx="286200" cy="47880"/>
                <a:chOff x="5205960" y="4400640"/>
                <a:chExt cx="286200" cy="47880"/>
              </a:xfrm>
            </p:grpSpPr>
            <p:sp>
              <p:nvSpPr>
                <p:cNvPr id="1685" name="Freeform 138"/>
                <p:cNvSpPr/>
                <p:nvPr/>
              </p:nvSpPr>
              <p:spPr>
                <a:xfrm>
                  <a:off x="5205960" y="440064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6" name="Freeform 139"/>
                <p:cNvSpPr/>
                <p:nvPr/>
              </p:nvSpPr>
              <p:spPr>
                <a:xfrm>
                  <a:off x="5218920" y="440064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87" name="Line 140"/>
              <p:cNvSpPr/>
              <p:nvPr/>
            </p:nvSpPr>
            <p:spPr>
              <a:xfrm>
                <a:off x="5104080" y="442368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8" name="Line 141"/>
              <p:cNvSpPr/>
              <p:nvPr/>
            </p:nvSpPr>
            <p:spPr>
              <a:xfrm>
                <a:off x="5613120" y="44254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89" name="Group 133"/>
            <p:cNvGrpSpPr/>
            <p:nvPr/>
          </p:nvGrpSpPr>
          <p:grpSpPr>
            <a:xfrm>
              <a:off x="5321520" y="4879440"/>
              <a:ext cx="513000" cy="156960"/>
              <a:chOff x="5321520" y="4879440"/>
              <a:chExt cx="513000" cy="156960"/>
            </a:xfrm>
          </p:grpSpPr>
          <p:sp>
            <p:nvSpPr>
              <p:cNvPr id="1690" name="Oval 407"/>
              <p:cNvSpPr/>
              <p:nvPr/>
            </p:nvSpPr>
            <p:spPr>
              <a:xfrm>
                <a:off x="5322600" y="494856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1" name="Rectangle 410"/>
              <p:cNvSpPr/>
              <p:nvPr/>
            </p:nvSpPr>
            <p:spPr>
              <a:xfrm>
                <a:off x="5322600" y="493956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2" name="Oval 411"/>
              <p:cNvSpPr/>
              <p:nvPr/>
            </p:nvSpPr>
            <p:spPr>
              <a:xfrm>
                <a:off x="5321520" y="487944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693" name="Group 137"/>
              <p:cNvGrpSpPr/>
              <p:nvPr/>
            </p:nvGrpSpPr>
            <p:grpSpPr>
              <a:xfrm>
                <a:off x="5425200" y="4905720"/>
                <a:ext cx="286200" cy="47880"/>
                <a:chOff x="5425200" y="4905720"/>
                <a:chExt cx="286200" cy="47880"/>
              </a:xfrm>
            </p:grpSpPr>
            <p:sp>
              <p:nvSpPr>
                <p:cNvPr id="1694" name="Freeform 138"/>
                <p:cNvSpPr/>
                <p:nvPr/>
              </p:nvSpPr>
              <p:spPr>
                <a:xfrm>
                  <a:off x="5425200" y="490572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95" name="Freeform 139"/>
                <p:cNvSpPr/>
                <p:nvPr/>
              </p:nvSpPr>
              <p:spPr>
                <a:xfrm>
                  <a:off x="5438160" y="490572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696" name="Line 140"/>
              <p:cNvSpPr/>
              <p:nvPr/>
            </p:nvSpPr>
            <p:spPr>
              <a:xfrm>
                <a:off x="5322240" y="492876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7" name="Line 141"/>
              <p:cNvSpPr/>
              <p:nvPr/>
            </p:nvSpPr>
            <p:spPr>
              <a:xfrm>
                <a:off x="5832360" y="493056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98" name="Group 133"/>
            <p:cNvGrpSpPr/>
            <p:nvPr/>
          </p:nvGrpSpPr>
          <p:grpSpPr>
            <a:xfrm>
              <a:off x="4451760" y="5041440"/>
              <a:ext cx="512640" cy="156600"/>
              <a:chOff x="4451760" y="5041440"/>
              <a:chExt cx="512640" cy="156600"/>
            </a:xfrm>
          </p:grpSpPr>
          <p:sp>
            <p:nvSpPr>
              <p:cNvPr id="1699" name="Oval 407"/>
              <p:cNvSpPr/>
              <p:nvPr/>
            </p:nvSpPr>
            <p:spPr>
              <a:xfrm>
                <a:off x="4452480" y="511020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0" name="Rectangle 410"/>
              <p:cNvSpPr/>
              <p:nvPr/>
            </p:nvSpPr>
            <p:spPr>
              <a:xfrm>
                <a:off x="4452480" y="510156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1" name="Oval 411"/>
              <p:cNvSpPr/>
              <p:nvPr/>
            </p:nvSpPr>
            <p:spPr>
              <a:xfrm>
                <a:off x="4451760" y="504144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02" name="Group 137"/>
              <p:cNvGrpSpPr/>
              <p:nvPr/>
            </p:nvGrpSpPr>
            <p:grpSpPr>
              <a:xfrm>
                <a:off x="4555440" y="5067360"/>
                <a:ext cx="286200" cy="47880"/>
                <a:chOff x="4555440" y="5067360"/>
                <a:chExt cx="286200" cy="47880"/>
              </a:xfrm>
            </p:grpSpPr>
            <p:sp>
              <p:nvSpPr>
                <p:cNvPr id="1703" name="Freeform 138"/>
                <p:cNvSpPr/>
                <p:nvPr/>
              </p:nvSpPr>
              <p:spPr>
                <a:xfrm>
                  <a:off x="4555440" y="506736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04" name="Freeform 139"/>
                <p:cNvSpPr/>
                <p:nvPr/>
              </p:nvSpPr>
              <p:spPr>
                <a:xfrm>
                  <a:off x="4568400" y="506736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705" name="Line 140"/>
              <p:cNvSpPr/>
              <p:nvPr/>
            </p:nvSpPr>
            <p:spPr>
              <a:xfrm>
                <a:off x="4452480" y="509076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6" name="Line 141"/>
              <p:cNvSpPr/>
              <p:nvPr/>
            </p:nvSpPr>
            <p:spPr>
              <a:xfrm>
                <a:off x="4962600" y="509220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07" name="Group 133"/>
            <p:cNvGrpSpPr/>
            <p:nvPr/>
          </p:nvGrpSpPr>
          <p:grpSpPr>
            <a:xfrm>
              <a:off x="3591000" y="4995360"/>
              <a:ext cx="513000" cy="156960"/>
              <a:chOff x="3591000" y="4995360"/>
              <a:chExt cx="513000" cy="156960"/>
            </a:xfrm>
          </p:grpSpPr>
          <p:sp>
            <p:nvSpPr>
              <p:cNvPr id="1708" name="Oval 407"/>
              <p:cNvSpPr/>
              <p:nvPr/>
            </p:nvSpPr>
            <p:spPr>
              <a:xfrm>
                <a:off x="3592080" y="5064480"/>
                <a:ext cx="509400" cy="878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9" name="Rectangle 410"/>
              <p:cNvSpPr/>
              <p:nvPr/>
            </p:nvSpPr>
            <p:spPr>
              <a:xfrm>
                <a:off x="3592080" y="5055480"/>
                <a:ext cx="511920" cy="52920"/>
              </a:xfrm>
              <a:prstGeom prst="rect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0" name="Oval 411"/>
              <p:cNvSpPr/>
              <p:nvPr/>
            </p:nvSpPr>
            <p:spPr>
              <a:xfrm>
                <a:off x="3591000" y="4995360"/>
                <a:ext cx="509400" cy="102240"/>
              </a:xfrm>
              <a:prstGeom prst="ellipse">
                <a:avLst/>
              </a:prstGeom>
              <a:gradFill rotWithShape="0">
                <a:gsLst>
                  <a:gs pos="0">
                    <a:srgbClr val="0563c1"/>
                  </a:gs>
                  <a:gs pos="100000">
                    <a:srgbClr val="ffffff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11" name="Group 137"/>
              <p:cNvGrpSpPr/>
              <p:nvPr/>
            </p:nvGrpSpPr>
            <p:grpSpPr>
              <a:xfrm>
                <a:off x="3694680" y="5021640"/>
                <a:ext cx="286200" cy="47880"/>
                <a:chOff x="3694680" y="5021640"/>
                <a:chExt cx="286200" cy="47880"/>
              </a:xfrm>
            </p:grpSpPr>
            <p:sp>
              <p:nvSpPr>
                <p:cNvPr id="1712" name="Freeform 138"/>
                <p:cNvSpPr/>
                <p:nvPr/>
              </p:nvSpPr>
              <p:spPr>
                <a:xfrm>
                  <a:off x="3694680" y="5021640"/>
                  <a:ext cx="286200" cy="47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3" name="Freeform 139"/>
                <p:cNvSpPr/>
                <p:nvPr/>
              </p:nvSpPr>
              <p:spPr>
                <a:xfrm>
                  <a:off x="3707640" y="5021640"/>
                  <a:ext cx="260280" cy="47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714" name="Line 140"/>
              <p:cNvSpPr/>
              <p:nvPr/>
            </p:nvSpPr>
            <p:spPr>
              <a:xfrm>
                <a:off x="3592800" y="5044680"/>
                <a:ext cx="360" cy="6840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5" name="Line 141"/>
              <p:cNvSpPr/>
              <p:nvPr/>
            </p:nvSpPr>
            <p:spPr>
              <a:xfrm>
                <a:off x="4101840" y="5046480"/>
                <a:ext cx="360" cy="6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716" name="Straight Connector 12"/>
          <p:cNvSpPr/>
          <p:nvPr/>
        </p:nvSpPr>
        <p:spPr>
          <a:xfrm>
            <a:off x="3906720" y="2609640"/>
            <a:ext cx="237960" cy="262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7" name="Straight Connector 500"/>
          <p:cNvSpPr/>
          <p:nvPr/>
        </p:nvSpPr>
        <p:spPr>
          <a:xfrm>
            <a:off x="2979720" y="2990520"/>
            <a:ext cx="37800" cy="309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8" name="Straight Connector 501"/>
          <p:cNvSpPr/>
          <p:nvPr/>
        </p:nvSpPr>
        <p:spPr>
          <a:xfrm>
            <a:off x="2759040" y="3271680"/>
            <a:ext cx="123840" cy="2127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9" name="Straight Connector 502"/>
          <p:cNvSpPr/>
          <p:nvPr/>
        </p:nvSpPr>
        <p:spPr>
          <a:xfrm>
            <a:off x="5440320" y="2411280"/>
            <a:ext cx="307800" cy="573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0" name="Straight Connector 503"/>
          <p:cNvSpPr/>
          <p:nvPr/>
        </p:nvSpPr>
        <p:spPr>
          <a:xfrm flipH="1">
            <a:off x="5949720" y="2388960"/>
            <a:ext cx="384120" cy="579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1" name="Straight Connector 504"/>
          <p:cNvSpPr/>
          <p:nvPr/>
        </p:nvSpPr>
        <p:spPr>
          <a:xfrm>
            <a:off x="8294400" y="2900160"/>
            <a:ext cx="216000" cy="1046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2" name="Straight Connector 505"/>
          <p:cNvSpPr/>
          <p:nvPr/>
        </p:nvSpPr>
        <p:spPr>
          <a:xfrm flipH="1">
            <a:off x="8661240" y="3251160"/>
            <a:ext cx="241200" cy="691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3" name="Straight Connector 506"/>
          <p:cNvSpPr/>
          <p:nvPr/>
        </p:nvSpPr>
        <p:spPr>
          <a:xfrm flipH="1">
            <a:off x="9007200" y="4228920"/>
            <a:ext cx="541440" cy="2491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4" name="Straight Connector 507"/>
          <p:cNvSpPr/>
          <p:nvPr/>
        </p:nvSpPr>
        <p:spPr>
          <a:xfrm flipH="1" flipV="1">
            <a:off x="8978760" y="4573440"/>
            <a:ext cx="797040" cy="6141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5" name="Straight Connector 508"/>
          <p:cNvSpPr/>
          <p:nvPr/>
        </p:nvSpPr>
        <p:spPr>
          <a:xfrm flipH="1" flipV="1">
            <a:off x="8019720" y="4722480"/>
            <a:ext cx="1047960" cy="966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6" name="Straight Connector 509"/>
          <p:cNvSpPr/>
          <p:nvPr/>
        </p:nvSpPr>
        <p:spPr>
          <a:xfrm flipH="1" flipV="1">
            <a:off x="6608520" y="5684760"/>
            <a:ext cx="520920" cy="169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7" name="Straight Connector 510"/>
          <p:cNvSpPr/>
          <p:nvPr/>
        </p:nvSpPr>
        <p:spPr>
          <a:xfrm flipH="1" flipV="1">
            <a:off x="5592600" y="5045040"/>
            <a:ext cx="371520" cy="9730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8" name="Straight Connector 511"/>
          <p:cNvSpPr/>
          <p:nvPr/>
        </p:nvSpPr>
        <p:spPr>
          <a:xfrm flipV="1">
            <a:off x="4913280" y="5689440"/>
            <a:ext cx="306360" cy="165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9" name="Straight Connector 512"/>
          <p:cNvSpPr/>
          <p:nvPr/>
        </p:nvSpPr>
        <p:spPr>
          <a:xfrm flipV="1">
            <a:off x="3314520" y="5160960"/>
            <a:ext cx="401760" cy="209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0" name="Straight Connector 513"/>
          <p:cNvSpPr/>
          <p:nvPr/>
        </p:nvSpPr>
        <p:spPr>
          <a:xfrm flipV="1">
            <a:off x="2703240" y="4466880"/>
            <a:ext cx="227160" cy="282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1" name="Straight Connector 514"/>
          <p:cNvSpPr/>
          <p:nvPr/>
        </p:nvSpPr>
        <p:spPr>
          <a:xfrm flipV="1">
            <a:off x="2679480" y="4368600"/>
            <a:ext cx="203400" cy="79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32" name="Group 20"/>
          <p:cNvGrpSpPr/>
          <p:nvPr/>
        </p:nvGrpSpPr>
        <p:grpSpPr>
          <a:xfrm>
            <a:off x="6237000" y="2871720"/>
            <a:ext cx="2117880" cy="1082520"/>
            <a:chOff x="6237000" y="2871720"/>
            <a:chExt cx="2117880" cy="1082520"/>
          </a:xfrm>
        </p:grpSpPr>
        <p:grpSp>
          <p:nvGrpSpPr>
            <p:cNvPr id="1733" name="Group 16"/>
            <p:cNvGrpSpPr/>
            <p:nvPr/>
          </p:nvGrpSpPr>
          <p:grpSpPr>
            <a:xfrm>
              <a:off x="7201440" y="2871720"/>
              <a:ext cx="528840" cy="333000"/>
              <a:chOff x="7201440" y="2871720"/>
              <a:chExt cx="528840" cy="333000"/>
            </a:xfrm>
          </p:grpSpPr>
          <p:sp>
            <p:nvSpPr>
              <p:cNvPr id="1734" name="Oval 14"/>
              <p:cNvSpPr/>
              <p:nvPr/>
            </p:nvSpPr>
            <p:spPr>
              <a:xfrm>
                <a:off x="7201440" y="2896920"/>
                <a:ext cx="527400" cy="3042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5" name="TextBox 15"/>
              <p:cNvSpPr/>
              <p:nvPr/>
            </p:nvSpPr>
            <p:spPr>
              <a:xfrm>
                <a:off x="7221960" y="2871720"/>
                <a:ext cx="5083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IXP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sp>
          <p:nvSpPr>
            <p:cNvPr id="1736" name="Straight Connector 18"/>
            <p:cNvSpPr/>
            <p:nvPr/>
          </p:nvSpPr>
          <p:spPr>
            <a:xfrm>
              <a:off x="6237000" y="3051000"/>
              <a:ext cx="964440" cy="2700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7" name="Straight Connector 516"/>
            <p:cNvSpPr/>
            <p:nvPr/>
          </p:nvSpPr>
          <p:spPr>
            <a:xfrm>
              <a:off x="7663320" y="3169440"/>
              <a:ext cx="691560" cy="78480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38" name="Group 39937"/>
          <p:cNvGrpSpPr/>
          <p:nvPr/>
        </p:nvGrpSpPr>
        <p:grpSpPr>
          <a:xfrm>
            <a:off x="5216400" y="3789360"/>
            <a:ext cx="1538280" cy="585720"/>
            <a:chOff x="5216400" y="3789360"/>
            <a:chExt cx="1538280" cy="585720"/>
          </a:xfrm>
        </p:grpSpPr>
        <p:sp>
          <p:nvSpPr>
            <p:cNvPr id="1739" name="Straight Connector 515"/>
            <p:cNvSpPr/>
            <p:nvPr/>
          </p:nvSpPr>
          <p:spPr>
            <a:xfrm flipV="1">
              <a:off x="5356800" y="4233600"/>
              <a:ext cx="190440" cy="14148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740" name="Group 518"/>
            <p:cNvGrpSpPr/>
            <p:nvPr/>
          </p:nvGrpSpPr>
          <p:grpSpPr>
            <a:xfrm>
              <a:off x="5456520" y="3934440"/>
              <a:ext cx="529200" cy="333000"/>
              <a:chOff x="5456520" y="3934440"/>
              <a:chExt cx="529200" cy="333000"/>
            </a:xfrm>
          </p:grpSpPr>
          <p:sp>
            <p:nvSpPr>
              <p:cNvPr id="1741" name="Oval 521"/>
              <p:cNvSpPr/>
              <p:nvPr/>
            </p:nvSpPr>
            <p:spPr>
              <a:xfrm>
                <a:off x="5456520" y="3959640"/>
                <a:ext cx="527400" cy="3042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2" name="TextBox 522"/>
              <p:cNvSpPr/>
              <p:nvPr/>
            </p:nvSpPr>
            <p:spPr>
              <a:xfrm>
                <a:off x="5477400" y="3934440"/>
                <a:ext cx="5083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ffffff"/>
                    </a:solidFill>
                    <a:latin typeface="Arial"/>
                    <a:ea typeface="ＭＳ Ｐゴシック"/>
                  </a:rPr>
                  <a:t>IXP</a:t>
                </a:r>
                <a:endParaRPr b="0" lang="en-IN" sz="1600" spc="-1" strike="noStrike">
                  <a:latin typeface="Arial"/>
                </a:endParaRPr>
              </a:p>
            </p:txBody>
          </p:sp>
        </p:grpSp>
        <p:sp>
          <p:nvSpPr>
            <p:cNvPr id="1743" name="Straight Connector 519"/>
            <p:cNvSpPr/>
            <p:nvPr/>
          </p:nvSpPr>
          <p:spPr>
            <a:xfrm flipV="1">
              <a:off x="5984640" y="3953880"/>
              <a:ext cx="770040" cy="15804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4" name="Straight Connector 520"/>
            <p:cNvSpPr/>
            <p:nvPr/>
          </p:nvSpPr>
          <p:spPr>
            <a:xfrm>
              <a:off x="5216400" y="3789360"/>
              <a:ext cx="342720" cy="20484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45" name="Group 39939"/>
          <p:cNvGrpSpPr/>
          <p:nvPr/>
        </p:nvGrpSpPr>
        <p:grpSpPr>
          <a:xfrm>
            <a:off x="3930480" y="3633480"/>
            <a:ext cx="2901960" cy="1297080"/>
            <a:chOff x="3930480" y="3633480"/>
            <a:chExt cx="2901960" cy="1297080"/>
          </a:xfrm>
        </p:grpSpPr>
        <p:sp>
          <p:nvSpPr>
            <p:cNvPr id="1746" name="Straight Connector 7"/>
            <p:cNvSpPr/>
            <p:nvPr/>
          </p:nvSpPr>
          <p:spPr>
            <a:xfrm>
              <a:off x="6400440" y="3633480"/>
              <a:ext cx="432000" cy="22248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7" name="Straight Connector 415"/>
            <p:cNvSpPr/>
            <p:nvPr/>
          </p:nvSpPr>
          <p:spPr>
            <a:xfrm flipH="1">
              <a:off x="3930480" y="3753720"/>
              <a:ext cx="282600" cy="51084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8" name="Straight Connector 523"/>
            <p:cNvSpPr/>
            <p:nvPr/>
          </p:nvSpPr>
          <p:spPr>
            <a:xfrm flipV="1">
              <a:off x="5831640" y="4626360"/>
              <a:ext cx="843840" cy="304200"/>
            </a:xfrm>
            <a:prstGeom prst="line">
              <a:avLst/>
            </a:prstGeom>
            <a:ln w="381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9" name="Oval 6"/>
          <p:cNvSpPr/>
          <p:nvPr/>
        </p:nvSpPr>
        <p:spPr>
          <a:xfrm>
            <a:off x="4863960" y="5359320"/>
            <a:ext cx="2044080" cy="38016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0" name="TextBox 9"/>
          <p:cNvSpPr/>
          <p:nvPr/>
        </p:nvSpPr>
        <p:spPr>
          <a:xfrm>
            <a:off x="5086080" y="5334120"/>
            <a:ext cx="1511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regional net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51" name="Oval 517"/>
          <p:cNvSpPr/>
          <p:nvPr/>
        </p:nvSpPr>
        <p:spPr>
          <a:xfrm rot="5400000">
            <a:off x="2392200" y="3736080"/>
            <a:ext cx="1251720" cy="38016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2" name="Straight Connector 39941"/>
          <p:cNvSpPr/>
          <p:nvPr/>
        </p:nvSpPr>
        <p:spPr>
          <a:xfrm flipV="1">
            <a:off x="3208320" y="3654360"/>
            <a:ext cx="758520" cy="2728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3" name="Straight Connector 524"/>
          <p:cNvSpPr/>
          <p:nvPr/>
        </p:nvSpPr>
        <p:spPr>
          <a:xfrm>
            <a:off x="3209760" y="4111560"/>
            <a:ext cx="466560" cy="2696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4" name="Oval 11"/>
          <p:cNvSpPr/>
          <p:nvPr/>
        </p:nvSpPr>
        <p:spPr>
          <a:xfrm>
            <a:off x="3390840" y="3429000"/>
            <a:ext cx="6095160" cy="672480"/>
          </a:xfrm>
          <a:prstGeom prst="ellipse">
            <a:avLst/>
          </a:prstGeom>
          <a:solidFill>
            <a:srgbClr val="ff6600">
              <a:alpha val="70000"/>
            </a:srgbClr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5" name="TextBox 13"/>
          <p:cNvSpPr/>
          <p:nvPr/>
        </p:nvSpPr>
        <p:spPr>
          <a:xfrm>
            <a:off x="4657680" y="3541680"/>
            <a:ext cx="3585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24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Content provider network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56" name="Straight Connector 19"/>
          <p:cNvSpPr/>
          <p:nvPr/>
        </p:nvSpPr>
        <p:spPr>
          <a:xfrm flipH="1">
            <a:off x="8064360" y="2866680"/>
            <a:ext cx="150840" cy="6098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7" name="Straight Connector 525"/>
          <p:cNvSpPr/>
          <p:nvPr/>
        </p:nvSpPr>
        <p:spPr>
          <a:xfrm flipH="1">
            <a:off x="8594640" y="3220920"/>
            <a:ext cx="142920" cy="306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8" name="Straight Connector 526"/>
          <p:cNvSpPr/>
          <p:nvPr/>
        </p:nvSpPr>
        <p:spPr>
          <a:xfrm flipH="1">
            <a:off x="7297560" y="3205080"/>
            <a:ext cx="111240" cy="244440"/>
          </a:xfrm>
          <a:prstGeom prst="line">
            <a:avLst/>
          </a:prstGeom>
          <a:ln w="381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9" name="Straight Connector 527"/>
          <p:cNvSpPr/>
          <p:nvPr/>
        </p:nvSpPr>
        <p:spPr>
          <a:xfrm>
            <a:off x="4206600" y="3008160"/>
            <a:ext cx="76320" cy="519120"/>
          </a:xfrm>
          <a:prstGeom prst="line">
            <a:avLst/>
          </a:prstGeom>
          <a:ln w="381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0" name="Straight Connector 528"/>
          <p:cNvSpPr/>
          <p:nvPr/>
        </p:nvSpPr>
        <p:spPr>
          <a:xfrm>
            <a:off x="4937040" y="4049640"/>
            <a:ext cx="239760" cy="339480"/>
          </a:xfrm>
          <a:prstGeom prst="line">
            <a:avLst/>
          </a:prstGeom>
          <a:ln w="3810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1" name="Straight Connector 529"/>
          <p:cNvSpPr/>
          <p:nvPr/>
        </p:nvSpPr>
        <p:spPr>
          <a:xfrm>
            <a:off x="3827160" y="2651040"/>
            <a:ext cx="14400" cy="9414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2" name="Straight Connector 530"/>
          <p:cNvSpPr/>
          <p:nvPr/>
        </p:nvSpPr>
        <p:spPr>
          <a:xfrm flipH="1">
            <a:off x="3217680" y="3935160"/>
            <a:ext cx="528480" cy="1177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3" name="Straight Connector 531"/>
          <p:cNvSpPr/>
          <p:nvPr/>
        </p:nvSpPr>
        <p:spPr>
          <a:xfrm flipH="1" flipV="1">
            <a:off x="9237600" y="3903480"/>
            <a:ext cx="399960" cy="28260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4" name="Straight Connector 532"/>
          <p:cNvSpPr/>
          <p:nvPr/>
        </p:nvSpPr>
        <p:spPr>
          <a:xfrm flipH="1" flipV="1">
            <a:off x="9148680" y="3929040"/>
            <a:ext cx="628560" cy="121428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LibreOffice/7.3.7.2$Linux_X86_64 LibreOffice_project/30$Build-2</Application>
  <AppVersion>15.0000</AppVersion>
  <Words>1983</Words>
  <Paragraphs>757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2024-01-19T16:53:20Z</dcterms:created>
  <dc:creator>Sougata SEN</dc:creator>
  <dc:description/>
  <dc:language>en-IN</dc:language>
  <cp:lastModifiedBy/>
  <dcterms:modified xsi:type="dcterms:W3CDTF">2024-03-08T14:35:45Z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Notes">
    <vt:i4>26</vt:i4>
  </property>
  <property fmtid="{D5CDD505-2E9C-101B-9397-08002B2CF9AE}" pid="4" name="PresentationFormat">
    <vt:lpwstr>Widescreen</vt:lpwstr>
  </property>
  <property fmtid="{D5CDD505-2E9C-101B-9397-08002B2CF9AE}" pid="5" name="Slides">
    <vt:i4>29</vt:i4>
  </property>
</Properties>
</file>