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191E-3271-4EB1-B447-2D10B844E9D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5ECCF-CA1E-4CEC-8ABE-7AB7442A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6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363FA-C8F8-4EF6-BEC9-D5D8E48D9471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5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882283-067A-4767-B751-F76CAB551D78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5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1F344F-DF17-4D77-AB41-A95A9082CD83}" type="slidenum">
              <a:rPr lang="en-US" altLang="en-US" sz="13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9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846339-092E-4508-84F4-2AF7B5709E01}" type="slidenum">
              <a:rPr lang="en-US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41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F673E6-AD4A-48EC-BBA9-37A042CC4B20}" type="slidenum">
              <a:rPr lang="en-US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6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518E23-86BC-4180-BEFA-6AB47F6C85B4}" type="slidenum">
              <a:rPr lang="en-US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0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5CBE0A-11D6-43EA-9432-94DC5483F88D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2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177FD9-CC54-41E2-950C-6D645BACBA80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3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21A805-E27C-4624-8A0B-71FD0288BD61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9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14C39D-ADF2-4F84-8040-4210AC10E206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0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5E6F7E-3080-4E7A-AD59-65EAB8319470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7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E62363-379F-4DED-AC6D-A07352A80EF6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7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9AB07-6536-4E97-AA70-266E080911B0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1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47EFA0-07DA-4762-A3F0-48ECE51F21C7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8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3B1B4-C567-4843-A58C-A3D8FD1D319D}" type="datetime1">
              <a:rPr lang="en-US" altLang="en-US"/>
              <a:pPr>
                <a:defRPr/>
              </a:pPr>
              <a:t>1/20/2024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544A7D89-D5FF-42C4-AB44-2C6DFC59E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09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D6DD3-BA1C-4074-9FD5-D0AAE7119EA5}" type="datetime1">
              <a:rPr lang="en-US" altLang="en-US"/>
              <a:pPr>
                <a:defRPr/>
              </a:pPr>
              <a:t>1/20/2024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CAF7BEED-DBA4-4CE3-A84F-952F6A022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35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7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3F24-F6E4-41F3-AEAC-D20B01029C9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B95E-E6F1-4BFC-A9DA-B01C3E2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6600" y="6453189"/>
            <a:ext cx="2895600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88B56C38-5A2D-40F6-9B65-C6639A538122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2</a:t>
            </a:r>
            <a:r>
              <a:rPr lang="en-US" altLang="en-US" sz="4800">
                <a:solidFill>
                  <a:srgbClr val="000099"/>
                </a:solidFill>
              </a:rPr>
              <a:t/>
            </a:r>
            <a:br>
              <a:rPr lang="en-US" altLang="en-US" sz="4800">
                <a:solidFill>
                  <a:srgbClr val="000099"/>
                </a:solidFill>
              </a:rPr>
            </a:br>
            <a:r>
              <a:rPr lang="en-US" altLang="en-US" sz="4400">
                <a:solidFill>
                  <a:srgbClr val="000099"/>
                </a:solidFill>
              </a:rPr>
              <a:t>Application Layer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7708901" y="3078164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8000"/>
                </a:solidFill>
              </a:rPr>
              <a:t>Computer Networking: A Top Down Approach </a:t>
            </a:r>
            <a:r>
              <a:rPr lang="en-US" altLang="en-US">
                <a:solidFill>
                  <a:srgbClr val="008000"/>
                </a:solidFill>
              </a:rPr>
              <a:t/>
            </a:r>
            <a:br>
              <a:rPr lang="en-US" altLang="en-US">
                <a:solidFill>
                  <a:srgbClr val="008000"/>
                </a:solidFill>
              </a:rPr>
            </a:br>
            <a:r>
              <a:rPr lang="en-US" altLang="en-US" sz="2000">
                <a:solidFill>
                  <a:srgbClr val="008000"/>
                </a:solidFill>
              </a:rPr>
              <a:t>6</a:t>
            </a:r>
            <a:r>
              <a:rPr lang="en-US" altLang="en-US" sz="2000" baseline="30000">
                <a:solidFill>
                  <a:srgbClr val="008000"/>
                </a:solidFill>
              </a:rPr>
              <a:t>th</a:t>
            </a:r>
            <a:r>
              <a:rPr lang="en-US" altLang="en-US" sz="2000">
                <a:solidFill>
                  <a:srgbClr val="008000"/>
                </a:solidFill>
              </a:rPr>
              <a:t> edition </a:t>
            </a:r>
            <a:br>
              <a:rPr lang="en-US" altLang="en-US" sz="2000">
                <a:solidFill>
                  <a:srgbClr val="008000"/>
                </a:solidFill>
              </a:rPr>
            </a:br>
            <a:r>
              <a:rPr lang="en-US" altLang="en-US" sz="2000">
                <a:solidFill>
                  <a:srgbClr val="008000"/>
                </a:solidFill>
              </a:rPr>
              <a:t>Jim Kurose, Keith Ross</a:t>
            </a:r>
            <a:br>
              <a:rPr lang="en-US" altLang="en-US" sz="2000">
                <a:solidFill>
                  <a:srgbClr val="008000"/>
                </a:solidFill>
              </a:rPr>
            </a:br>
            <a:r>
              <a:rPr lang="en-US" altLang="en-US" sz="2000">
                <a:solidFill>
                  <a:srgbClr val="008000"/>
                </a:solidFill>
              </a:rPr>
              <a:t>Addison-Wesley</a:t>
            </a:r>
            <a:br>
              <a:rPr lang="en-US" altLang="en-US" sz="2000">
                <a:solidFill>
                  <a:srgbClr val="008000"/>
                </a:solidFill>
              </a:rPr>
            </a:br>
            <a:r>
              <a:rPr lang="en-US" altLang="en-US" sz="2000">
                <a:solidFill>
                  <a:srgbClr val="008000"/>
                </a:solidFill>
              </a:rPr>
              <a:t>March 2012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893888" y="3268664"/>
            <a:ext cx="5378450" cy="147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 note on the use of these ppt slides: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We</a:t>
            </a:r>
            <a:r>
              <a:rPr lang="ja-JP" altLang="en-US" sz="12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200">
                <a:solidFill>
                  <a:srgbClr val="000000"/>
                </a:solidFill>
                <a:latin typeface="Arial" panose="020B0604020202020204" pitchFamily="34" charset="0"/>
              </a:rPr>
              <a:t>re making these slides freely available to all (faculty, students, readers). They</a:t>
            </a:r>
            <a:r>
              <a:rPr lang="ja-JP" altLang="en-US" sz="12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200">
                <a:solidFill>
                  <a:srgbClr val="000000"/>
                </a:solidFill>
                <a:latin typeface="Arial" panose="020B0604020202020204" pitchFamily="34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  <a:r>
              <a:rPr lang="en-US" altLang="ja-JP" sz="1200">
                <a:solidFill>
                  <a:srgbClr val="000000"/>
                </a:solidFill>
                <a:latin typeface="Arial" panose="020B0604020202020204" pitchFamily="34" charset="0"/>
              </a:rPr>
              <a:t> of work on our part. In return for use, we only ask the following: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897063" y="4267201"/>
            <a:ext cx="53784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5000"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If you use these slides (e.g., in a class) that you mention their source (after all, we</a:t>
            </a:r>
            <a:r>
              <a:rPr lang="ja-JP" altLang="en-US" sz="12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200">
                <a:solidFill>
                  <a:srgbClr val="000000"/>
                </a:solidFill>
                <a:latin typeface="Arial" panose="020B0604020202020204" pitchFamily="34" charset="0"/>
              </a:rPr>
              <a:t>d like people to use our book!)</a:t>
            </a:r>
          </a:p>
          <a:p>
            <a:pPr>
              <a:lnSpc>
                <a:spcPct val="100000"/>
              </a:lnSpc>
              <a:spcBef>
                <a:spcPct val="0"/>
              </a:spcBef>
              <a:buSzPct val="75000"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SzTx/>
              <a:buFont typeface="Wingdings" panose="05000000000000000000" pitchFamily="2" charset="2"/>
              <a:buChar char="q"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3333CC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Thanks and enjoy!  JFK/KWR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 All material copyright 1996-2012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 J.F Kurose and K.W. Ross, All Rights Reserved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5942014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097089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5" y="511176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8BDF2DAC-BD43-4A19-8DD5-356319C1CE5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050" y="123825"/>
            <a:ext cx="8077200" cy="896938"/>
          </a:xfrm>
        </p:spPr>
        <p:txBody>
          <a:bodyPr/>
          <a:lstStyle/>
          <a:p>
            <a:r>
              <a:rPr lang="en-US" altLang="en-US" smtClean="0"/>
              <a:t>Sockets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3251" y="1208088"/>
            <a:ext cx="8232775" cy="2328862"/>
          </a:xfrm>
        </p:spPr>
        <p:txBody>
          <a:bodyPr/>
          <a:lstStyle/>
          <a:p>
            <a:r>
              <a:rPr lang="en-US" altLang="en-US" sz="2400"/>
              <a:t>process sends/receives messages to/from its </a:t>
            </a:r>
            <a:r>
              <a:rPr lang="en-US" altLang="en-US" sz="2400">
                <a:solidFill>
                  <a:srgbClr val="CC0000"/>
                </a:solidFill>
              </a:rPr>
              <a:t>socket</a:t>
            </a:r>
          </a:p>
          <a:p>
            <a:r>
              <a:rPr lang="en-US" altLang="en-US" sz="2400"/>
              <a:t>socket analogous to door</a:t>
            </a:r>
          </a:p>
          <a:p>
            <a:pPr lvl="1"/>
            <a:r>
              <a:rPr lang="en-US" altLang="en-US" smtClean="0"/>
              <a:t>sending process shoves message out door</a:t>
            </a:r>
          </a:p>
          <a:p>
            <a:pPr lvl="1"/>
            <a:r>
              <a:rPr lang="en-US" altLang="en-US" smtClean="0"/>
              <a:t>sending process relies on transport infrastructure on other side of door to deliver message to socket at receiving process</a:t>
            </a:r>
          </a:p>
        </p:txBody>
      </p:sp>
      <p:pic>
        <p:nvPicPr>
          <p:cNvPr id="35846" name="Picture 4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800100"/>
            <a:ext cx="19161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Freeform 66"/>
          <p:cNvSpPr>
            <a:spLocks/>
          </p:cNvSpPr>
          <p:nvPr/>
        </p:nvSpPr>
        <p:spPr bwMode="auto">
          <a:xfrm>
            <a:off x="8472488" y="3751263"/>
            <a:ext cx="736600" cy="1998662"/>
          </a:xfrm>
          <a:custGeom>
            <a:avLst/>
            <a:gdLst>
              <a:gd name="T0" fmla="*/ 2147483646 w 464"/>
              <a:gd name="T1" fmla="*/ 2147483646 h 1259"/>
              <a:gd name="T2" fmla="*/ 0 w 464"/>
              <a:gd name="T3" fmla="*/ 0 h 1259"/>
              <a:gd name="T4" fmla="*/ 2147483646 w 464"/>
              <a:gd name="T5" fmla="*/ 2147483646 h 1259"/>
              <a:gd name="T6" fmla="*/ 2147483646 w 464"/>
              <a:gd name="T7" fmla="*/ 2147483646 h 1259"/>
              <a:gd name="T8" fmla="*/ 2147483646 w 464"/>
              <a:gd name="T9" fmla="*/ 2147483646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Freeform 7"/>
          <p:cNvSpPr>
            <a:spLocks/>
          </p:cNvSpPr>
          <p:nvPr/>
        </p:nvSpPr>
        <p:spPr bwMode="auto">
          <a:xfrm>
            <a:off x="5157788" y="5048251"/>
            <a:ext cx="1808162" cy="103187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51"/>
          <p:cNvSpPr txBox="1">
            <a:spLocks noChangeArrowheads="1"/>
          </p:cNvSpPr>
          <p:nvPr/>
        </p:nvSpPr>
        <p:spPr bwMode="auto">
          <a:xfrm>
            <a:off x="5595938" y="518001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35850" name="Line 52"/>
          <p:cNvSpPr>
            <a:spLocks noChangeShapeType="1"/>
          </p:cNvSpPr>
          <p:nvPr/>
        </p:nvSpPr>
        <p:spPr bwMode="auto">
          <a:xfrm>
            <a:off x="4916489" y="5591175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53"/>
          <p:cNvSpPr txBox="1">
            <a:spLocks noChangeArrowheads="1"/>
          </p:cNvSpPr>
          <p:nvPr/>
        </p:nvSpPr>
        <p:spPr bwMode="auto">
          <a:xfrm>
            <a:off x="8937626" y="481647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controlled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by OS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2" name="Text Box 56"/>
          <p:cNvSpPr txBox="1">
            <a:spLocks noChangeArrowheads="1"/>
          </p:cNvSpPr>
          <p:nvPr/>
        </p:nvSpPr>
        <p:spPr bwMode="auto">
          <a:xfrm>
            <a:off x="8915401" y="391636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controlled by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app developer</a:t>
            </a:r>
          </a:p>
        </p:txBody>
      </p:sp>
      <p:sp>
        <p:nvSpPr>
          <p:cNvPr id="35853" name="Freeform 45"/>
          <p:cNvSpPr>
            <a:spLocks/>
          </p:cNvSpPr>
          <p:nvPr/>
        </p:nvSpPr>
        <p:spPr bwMode="auto">
          <a:xfrm>
            <a:off x="2732089" y="3814764"/>
            <a:ext cx="758825" cy="1997075"/>
          </a:xfrm>
          <a:custGeom>
            <a:avLst/>
            <a:gdLst>
              <a:gd name="T0" fmla="*/ 0 w 478"/>
              <a:gd name="T1" fmla="*/ 2147483646 h 1258"/>
              <a:gd name="T2" fmla="*/ 2147483646 w 478"/>
              <a:gd name="T3" fmla="*/ 0 h 1258"/>
              <a:gd name="T4" fmla="*/ 2147483646 w 478"/>
              <a:gd name="T5" fmla="*/ 2147483646 h 1258"/>
              <a:gd name="T6" fmla="*/ 2147483646 w 478"/>
              <a:gd name="T7" fmla="*/ 2147483646 h 1258"/>
              <a:gd name="T8" fmla="*/ 0 w 478"/>
              <a:gd name="T9" fmla="*/ 2147483646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Rectangle 23"/>
          <p:cNvSpPr>
            <a:spLocks noChangeArrowheads="1"/>
          </p:cNvSpPr>
          <p:nvPr/>
        </p:nvSpPr>
        <p:spPr bwMode="auto">
          <a:xfrm>
            <a:off x="3535364" y="37703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55" name="Rectangle 24"/>
          <p:cNvSpPr>
            <a:spLocks noChangeArrowheads="1"/>
          </p:cNvSpPr>
          <p:nvPr/>
        </p:nvSpPr>
        <p:spPr bwMode="auto">
          <a:xfrm>
            <a:off x="3497264" y="38242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56" name="Line 25"/>
          <p:cNvSpPr>
            <a:spLocks noChangeShapeType="1"/>
          </p:cNvSpPr>
          <p:nvPr/>
        </p:nvSpPr>
        <p:spPr bwMode="auto">
          <a:xfrm>
            <a:off x="3506788" y="45847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26"/>
          <p:cNvSpPr txBox="1">
            <a:spLocks noChangeArrowheads="1"/>
          </p:cNvSpPr>
          <p:nvPr/>
        </p:nvSpPr>
        <p:spPr bwMode="auto">
          <a:xfrm>
            <a:off x="3463926" y="45672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5858" name="Line 27"/>
          <p:cNvSpPr>
            <a:spLocks noChangeShapeType="1"/>
          </p:cNvSpPr>
          <p:nvPr/>
        </p:nvSpPr>
        <p:spPr bwMode="auto">
          <a:xfrm>
            <a:off x="3514725" y="49053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28"/>
          <p:cNvSpPr>
            <a:spLocks noChangeShapeType="1"/>
          </p:cNvSpPr>
          <p:nvPr/>
        </p:nvSpPr>
        <p:spPr bwMode="auto">
          <a:xfrm>
            <a:off x="3500438" y="5214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29"/>
          <p:cNvSpPr>
            <a:spLocks noChangeShapeType="1"/>
          </p:cNvSpPr>
          <p:nvPr/>
        </p:nvSpPr>
        <p:spPr bwMode="auto">
          <a:xfrm>
            <a:off x="3500438" y="55006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6"/>
          <p:cNvSpPr txBox="1">
            <a:spLocks noChangeArrowheads="1"/>
          </p:cNvSpPr>
          <p:nvPr/>
        </p:nvSpPr>
        <p:spPr bwMode="auto">
          <a:xfrm>
            <a:off x="3498851" y="38147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5862" name="Text Box 26"/>
          <p:cNvSpPr txBox="1">
            <a:spLocks noChangeArrowheads="1"/>
          </p:cNvSpPr>
          <p:nvPr/>
        </p:nvSpPr>
        <p:spPr bwMode="auto">
          <a:xfrm>
            <a:off x="3454401" y="54721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3473451" y="51863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5864" name="Text Box 26"/>
          <p:cNvSpPr txBox="1">
            <a:spLocks noChangeArrowheads="1"/>
          </p:cNvSpPr>
          <p:nvPr/>
        </p:nvSpPr>
        <p:spPr bwMode="auto">
          <a:xfrm>
            <a:off x="3463926" y="48910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5865" name="Oval 57"/>
          <p:cNvSpPr>
            <a:spLocks noChangeArrowheads="1"/>
          </p:cNvSpPr>
          <p:nvPr/>
        </p:nvSpPr>
        <p:spPr bwMode="auto">
          <a:xfrm>
            <a:off x="3632200" y="408940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process</a:t>
            </a:r>
          </a:p>
        </p:txBody>
      </p:sp>
      <p:grpSp>
        <p:nvGrpSpPr>
          <p:cNvPr id="35866" name="Group 58"/>
          <p:cNvGrpSpPr>
            <a:grpSpLocks/>
          </p:cNvGrpSpPr>
          <p:nvPr/>
        </p:nvGrpSpPr>
        <p:grpSpPr bwMode="auto">
          <a:xfrm>
            <a:off x="3879850" y="4449764"/>
            <a:ext cx="546100" cy="225425"/>
            <a:chOff x="1287" y="2524"/>
            <a:chExt cx="260" cy="100"/>
          </a:xfrm>
        </p:grpSpPr>
        <p:sp>
          <p:nvSpPr>
            <p:cNvPr id="35896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5897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5898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5899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5867" name="Rectangle 23"/>
          <p:cNvSpPr>
            <a:spLocks noChangeArrowheads="1"/>
          </p:cNvSpPr>
          <p:nvPr/>
        </p:nvSpPr>
        <p:spPr bwMode="auto">
          <a:xfrm>
            <a:off x="7197725" y="374173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8" name="Rectangle 24"/>
          <p:cNvSpPr>
            <a:spLocks noChangeArrowheads="1"/>
          </p:cNvSpPr>
          <p:nvPr/>
        </p:nvSpPr>
        <p:spPr bwMode="auto">
          <a:xfrm>
            <a:off x="7159626" y="37957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69" name="Line 25"/>
          <p:cNvSpPr>
            <a:spLocks noChangeShapeType="1"/>
          </p:cNvSpPr>
          <p:nvPr/>
        </p:nvSpPr>
        <p:spPr bwMode="auto">
          <a:xfrm>
            <a:off x="7169150" y="45561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6"/>
          <p:cNvSpPr txBox="1">
            <a:spLocks noChangeArrowheads="1"/>
          </p:cNvSpPr>
          <p:nvPr/>
        </p:nvSpPr>
        <p:spPr bwMode="auto">
          <a:xfrm>
            <a:off x="7126289" y="45386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5871" name="Line 27"/>
          <p:cNvSpPr>
            <a:spLocks noChangeShapeType="1"/>
          </p:cNvSpPr>
          <p:nvPr/>
        </p:nvSpPr>
        <p:spPr bwMode="auto">
          <a:xfrm>
            <a:off x="7177088" y="48768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28"/>
          <p:cNvSpPr>
            <a:spLocks noChangeShapeType="1"/>
          </p:cNvSpPr>
          <p:nvPr/>
        </p:nvSpPr>
        <p:spPr bwMode="auto">
          <a:xfrm>
            <a:off x="7162800" y="51863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29"/>
          <p:cNvSpPr>
            <a:spLocks noChangeShapeType="1"/>
          </p:cNvSpPr>
          <p:nvPr/>
        </p:nvSpPr>
        <p:spPr bwMode="auto">
          <a:xfrm>
            <a:off x="7162800" y="54721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Text Box 26"/>
          <p:cNvSpPr txBox="1">
            <a:spLocks noChangeArrowheads="1"/>
          </p:cNvSpPr>
          <p:nvPr/>
        </p:nvSpPr>
        <p:spPr bwMode="auto">
          <a:xfrm>
            <a:off x="7161214" y="3786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5875" name="Text Box 26"/>
          <p:cNvSpPr txBox="1">
            <a:spLocks noChangeArrowheads="1"/>
          </p:cNvSpPr>
          <p:nvPr/>
        </p:nvSpPr>
        <p:spPr bwMode="auto">
          <a:xfrm>
            <a:off x="7116764" y="54435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5876" name="Text Box 26"/>
          <p:cNvSpPr txBox="1">
            <a:spLocks noChangeArrowheads="1"/>
          </p:cNvSpPr>
          <p:nvPr/>
        </p:nvSpPr>
        <p:spPr bwMode="auto">
          <a:xfrm>
            <a:off x="7135814" y="51577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5877" name="Text Box 26"/>
          <p:cNvSpPr txBox="1">
            <a:spLocks noChangeArrowheads="1"/>
          </p:cNvSpPr>
          <p:nvPr/>
        </p:nvSpPr>
        <p:spPr bwMode="auto">
          <a:xfrm>
            <a:off x="7126289" y="48625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5878" name="Oval 78"/>
          <p:cNvSpPr>
            <a:spLocks noChangeArrowheads="1"/>
          </p:cNvSpPr>
          <p:nvPr/>
        </p:nvSpPr>
        <p:spPr bwMode="auto">
          <a:xfrm>
            <a:off x="7294563" y="406082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process</a:t>
            </a:r>
          </a:p>
        </p:txBody>
      </p:sp>
      <p:grpSp>
        <p:nvGrpSpPr>
          <p:cNvPr id="35879" name="Group 79"/>
          <p:cNvGrpSpPr>
            <a:grpSpLocks/>
          </p:cNvGrpSpPr>
          <p:nvPr/>
        </p:nvGrpSpPr>
        <p:grpSpPr bwMode="auto">
          <a:xfrm>
            <a:off x="7542213" y="4421189"/>
            <a:ext cx="546100" cy="225425"/>
            <a:chOff x="1287" y="2524"/>
            <a:chExt cx="260" cy="100"/>
          </a:xfrm>
        </p:grpSpPr>
        <p:sp>
          <p:nvSpPr>
            <p:cNvPr id="35892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5893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5894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5895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5880" name="Line 88"/>
          <p:cNvSpPr>
            <a:spLocks noChangeShapeType="1"/>
          </p:cNvSpPr>
          <p:nvPr/>
        </p:nvSpPr>
        <p:spPr bwMode="auto">
          <a:xfrm flipH="1">
            <a:off x="8351838" y="419258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89"/>
          <p:cNvSpPr>
            <a:spLocks noChangeShapeType="1"/>
          </p:cNvSpPr>
          <p:nvPr/>
        </p:nvSpPr>
        <p:spPr bwMode="auto">
          <a:xfrm>
            <a:off x="8577263" y="461803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90"/>
          <p:cNvSpPr>
            <a:spLocks noChangeShapeType="1"/>
          </p:cNvSpPr>
          <p:nvPr/>
        </p:nvSpPr>
        <p:spPr bwMode="auto">
          <a:xfrm flipH="1">
            <a:off x="8601075" y="511810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Text Box 56"/>
          <p:cNvSpPr txBox="1">
            <a:spLocks noChangeArrowheads="1"/>
          </p:cNvSpPr>
          <p:nvPr/>
        </p:nvSpPr>
        <p:spPr bwMode="auto">
          <a:xfrm>
            <a:off x="5514976" y="3873501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socket</a:t>
            </a:r>
          </a:p>
        </p:txBody>
      </p:sp>
      <p:sp>
        <p:nvSpPr>
          <p:cNvPr id="35884" name="Line 92"/>
          <p:cNvSpPr>
            <a:spLocks noChangeShapeType="1"/>
          </p:cNvSpPr>
          <p:nvPr/>
        </p:nvSpPr>
        <p:spPr bwMode="auto">
          <a:xfrm flipV="1">
            <a:off x="4518026" y="4073526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93"/>
          <p:cNvSpPr>
            <a:spLocks noChangeShapeType="1"/>
          </p:cNvSpPr>
          <p:nvPr/>
        </p:nvSpPr>
        <p:spPr bwMode="auto">
          <a:xfrm flipH="1" flipV="1">
            <a:off x="6453189" y="40624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6" name="Group 96"/>
          <p:cNvGrpSpPr>
            <a:grpSpLocks/>
          </p:cNvGrpSpPr>
          <p:nvPr/>
        </p:nvGrpSpPr>
        <p:grpSpPr bwMode="auto">
          <a:xfrm>
            <a:off x="2308225" y="5127626"/>
            <a:ext cx="719138" cy="773113"/>
            <a:chOff x="-44" y="1473"/>
            <a:chExt cx="981" cy="1105"/>
          </a:xfrm>
        </p:grpSpPr>
        <p:pic>
          <p:nvPicPr>
            <p:cNvPr id="3589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91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87" name="Group 99"/>
          <p:cNvGrpSpPr>
            <a:grpSpLocks/>
          </p:cNvGrpSpPr>
          <p:nvPr/>
        </p:nvGrpSpPr>
        <p:grpSpPr bwMode="auto">
          <a:xfrm flipH="1">
            <a:off x="9004300" y="5322888"/>
            <a:ext cx="719138" cy="773112"/>
            <a:chOff x="-44" y="1473"/>
            <a:chExt cx="981" cy="1105"/>
          </a:xfrm>
        </p:grpSpPr>
        <p:pic>
          <p:nvPicPr>
            <p:cNvPr id="35888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89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5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78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97D1719-5572-43FE-BEB0-D3BFB4AD9FE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37892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87153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7050" y="238125"/>
            <a:ext cx="7772400" cy="871538"/>
          </a:xfrm>
        </p:spPr>
        <p:txBody>
          <a:bodyPr/>
          <a:lstStyle/>
          <a:p>
            <a:r>
              <a:rPr lang="en-US" altLang="en-US" sz="3600"/>
              <a:t>Addressing processes</a:t>
            </a:r>
            <a:endParaRPr lang="en-US" altLang="en-US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022475" y="1365250"/>
            <a:ext cx="4021138" cy="4648200"/>
          </a:xfrm>
        </p:spPr>
        <p:txBody>
          <a:bodyPr/>
          <a:lstStyle/>
          <a:p>
            <a:r>
              <a:rPr lang="en-US" altLang="en-US" sz="2400"/>
              <a:t>to receive messages, process  must have </a:t>
            </a:r>
            <a:r>
              <a:rPr lang="en-US" altLang="en-US" sz="2400" i="1">
                <a:solidFill>
                  <a:srgbClr val="CC0000"/>
                </a:solidFill>
              </a:rPr>
              <a:t>identifier</a:t>
            </a:r>
          </a:p>
          <a:p>
            <a:r>
              <a:rPr lang="en-US" altLang="en-US" sz="2400"/>
              <a:t>host device has unique 32-bit IP address</a:t>
            </a:r>
          </a:p>
          <a:p>
            <a:r>
              <a:rPr lang="en-US" altLang="en-US" sz="2400" i="1" u="sng">
                <a:solidFill>
                  <a:srgbClr val="CC0000"/>
                </a:solidFill>
              </a:rPr>
              <a:t>Q:</a:t>
            </a:r>
            <a:r>
              <a:rPr lang="en-US" altLang="en-US" sz="2400"/>
              <a:t> does  IP address of host on which process runs suffice for identifying the process?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243638" y="1357313"/>
            <a:ext cx="4125912" cy="5218112"/>
          </a:xfrm>
          <a:noFill/>
        </p:spPr>
        <p:txBody>
          <a:bodyPr/>
          <a:lstStyle/>
          <a:p>
            <a:r>
              <a:rPr lang="en-US" altLang="en-US" sz="2400" i="1">
                <a:solidFill>
                  <a:srgbClr val="CC0000"/>
                </a:solidFill>
              </a:rPr>
              <a:t>identifier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includes both </a:t>
            </a:r>
            <a:r>
              <a:rPr lang="en-US" altLang="en-US" sz="2400">
                <a:solidFill>
                  <a:srgbClr val="CC0000"/>
                </a:solidFill>
              </a:rPr>
              <a:t>IP address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CC0000"/>
                </a:solidFill>
              </a:rPr>
              <a:t>port numbers</a:t>
            </a:r>
            <a:r>
              <a:rPr lang="en-US" altLang="en-US" sz="2400"/>
              <a:t> associated with process on host.</a:t>
            </a:r>
          </a:p>
          <a:p>
            <a:r>
              <a:rPr lang="en-US" altLang="en-US" sz="2400"/>
              <a:t>example port numbers:</a:t>
            </a:r>
          </a:p>
          <a:p>
            <a:pPr lvl="1"/>
            <a:r>
              <a:rPr lang="en-US" altLang="en-US" sz="2000"/>
              <a:t>HTTP server: 80</a:t>
            </a:r>
          </a:p>
          <a:p>
            <a:pPr lvl="1"/>
            <a:r>
              <a:rPr lang="en-US" altLang="en-US" sz="2000"/>
              <a:t>mail server: 25</a:t>
            </a:r>
          </a:p>
          <a:p>
            <a:r>
              <a:rPr lang="en-US" altLang="en-US" sz="2400"/>
              <a:t>to send HTTP message to gaia.cs.umass.edu web server:</a:t>
            </a:r>
          </a:p>
          <a:p>
            <a:pPr lvl="1"/>
            <a:r>
              <a:rPr lang="en-US" altLang="en-US" sz="2000">
                <a:solidFill>
                  <a:srgbClr val="CC0000"/>
                </a:solidFill>
              </a:rPr>
              <a:t>IP address: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  <a:r>
              <a:rPr lang="en-US" altLang="en-US" sz="2000"/>
              <a:t>128.119.245.12</a:t>
            </a:r>
          </a:p>
          <a:p>
            <a:pPr lvl="1"/>
            <a:r>
              <a:rPr lang="en-US" altLang="en-US" sz="2000">
                <a:solidFill>
                  <a:srgbClr val="CC0000"/>
                </a:solidFill>
              </a:rPr>
              <a:t>port number: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  <a:r>
              <a:rPr lang="en-US" altLang="en-US" sz="2000"/>
              <a:t>80</a:t>
            </a:r>
          </a:p>
          <a:p>
            <a:r>
              <a:rPr lang="en-US" altLang="en-US" sz="2400"/>
              <a:t>more shortly…</a:t>
            </a:r>
          </a:p>
        </p:txBody>
      </p:sp>
      <p:sp>
        <p:nvSpPr>
          <p:cNvPr id="43020" name="Rectangle 3"/>
          <p:cNvSpPr>
            <a:spLocks noChangeArrowheads="1"/>
          </p:cNvSpPr>
          <p:nvPr/>
        </p:nvSpPr>
        <p:spPr bwMode="auto">
          <a:xfrm>
            <a:off x="2073275" y="4021138"/>
            <a:ext cx="4021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en-US" i="1" u="sng">
                <a:solidFill>
                  <a:srgbClr val="CC0000"/>
                </a:solidFill>
              </a:rPr>
              <a:t>A:</a:t>
            </a:r>
            <a:r>
              <a:rPr lang="en-US" altLang="en-US"/>
              <a:t> no, </a:t>
            </a:r>
            <a:r>
              <a:rPr lang="en-US" altLang="en-US" i="1"/>
              <a:t>many</a:t>
            </a:r>
            <a:r>
              <a:rPr lang="en-US" altLang="en-US"/>
              <a:t> processes can be running on same host</a:t>
            </a:r>
          </a:p>
        </p:txBody>
      </p:sp>
    </p:spTree>
    <p:extLst>
      <p:ext uri="{BB962C8B-B14F-4D97-AF65-F5344CB8AC3E}">
        <p14:creationId xmlns:p14="http://schemas.microsoft.com/office/powerpoint/2010/main" val="40010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3FF59AF-4953-4F85-BE4F-C3ED076CDD5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39940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9112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550" y="239714"/>
            <a:ext cx="7772400" cy="860425"/>
          </a:xfrm>
        </p:spPr>
        <p:txBody>
          <a:bodyPr/>
          <a:lstStyle/>
          <a:p>
            <a:r>
              <a:rPr lang="en-US" altLang="en-US" smtClean="0"/>
              <a:t>App-layer protocol defines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25651" y="1393825"/>
            <a:ext cx="3973513" cy="4648200"/>
          </a:xfrm>
        </p:spPr>
        <p:txBody>
          <a:bodyPr>
            <a:normAutofit lnSpcReduction="10000"/>
          </a:bodyPr>
          <a:lstStyle/>
          <a:p>
            <a:r>
              <a:rPr lang="en-US" altLang="en-US" sz="2400">
                <a:solidFill>
                  <a:srgbClr val="CC0000"/>
                </a:solidFill>
              </a:rPr>
              <a:t>types of messages exchanged,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mtClean="0"/>
              <a:t>e.g., request, response </a:t>
            </a:r>
          </a:p>
          <a:p>
            <a:r>
              <a:rPr lang="en-US" altLang="en-US" sz="2400">
                <a:solidFill>
                  <a:srgbClr val="CC0000"/>
                </a:solidFill>
              </a:rPr>
              <a:t>message syntax:</a:t>
            </a:r>
          </a:p>
          <a:p>
            <a:pPr lvl="1"/>
            <a:r>
              <a:rPr lang="en-US" altLang="en-US" smtClean="0"/>
              <a:t>what fields in messages &amp; how fields are delineated</a:t>
            </a:r>
          </a:p>
          <a:p>
            <a:r>
              <a:rPr lang="en-US" altLang="en-US" sz="2400">
                <a:solidFill>
                  <a:srgbClr val="CC0000"/>
                </a:solidFill>
              </a:rPr>
              <a:t>message semantics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mtClean="0"/>
              <a:t>meaning of information in fields</a:t>
            </a:r>
          </a:p>
          <a:p>
            <a:r>
              <a:rPr lang="en-US" altLang="en-US" sz="2400">
                <a:solidFill>
                  <a:srgbClr val="CC0000"/>
                </a:solidFill>
              </a:rPr>
              <a:t>rules</a:t>
            </a:r>
            <a:r>
              <a:rPr lang="en-US" altLang="en-US" sz="2400"/>
              <a:t> for when and how processes send &amp; respond to messages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81750" y="1408113"/>
            <a:ext cx="381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open protocols:</a:t>
            </a:r>
          </a:p>
          <a:p>
            <a:r>
              <a:rPr lang="en-US" altLang="en-US" sz="2400"/>
              <a:t>defined in RFCs</a:t>
            </a:r>
          </a:p>
          <a:p>
            <a:r>
              <a:rPr lang="en-US" altLang="en-US" sz="2400"/>
              <a:t>allows for interoperability</a:t>
            </a:r>
          </a:p>
          <a:p>
            <a:r>
              <a:rPr lang="en-US" altLang="en-US" sz="2400"/>
              <a:t>e.g., HTTP, SMTP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proprietary protocols:</a:t>
            </a:r>
          </a:p>
          <a:p>
            <a:r>
              <a:rPr lang="en-US" altLang="en-US" sz="2400"/>
              <a:t>e.g., Skype</a:t>
            </a:r>
          </a:p>
        </p:txBody>
      </p:sp>
    </p:spTree>
    <p:extLst>
      <p:ext uri="{BB962C8B-B14F-4D97-AF65-F5344CB8AC3E}">
        <p14:creationId xmlns:p14="http://schemas.microsoft.com/office/powerpoint/2010/main" val="6797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37E3FC26-0522-4855-8336-7E275A4B20C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5" y="-11113"/>
            <a:ext cx="8305800" cy="1143001"/>
          </a:xfrm>
        </p:spPr>
        <p:txBody>
          <a:bodyPr/>
          <a:lstStyle/>
          <a:p>
            <a:r>
              <a:rPr lang="en-US" altLang="en-US" sz="3600"/>
              <a:t>What transport service does an app need?</a:t>
            </a:r>
            <a:endParaRPr lang="en-US" altLang="en-US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3413" y="1141414"/>
            <a:ext cx="4316412" cy="2797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data integrity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some apps (e.g., file transfer, web transactions) require 100% reliable data transfer</a:t>
            </a:r>
            <a:r>
              <a:rPr lang="en-US" altLang="en-US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other apps (e.g., audio) can tolerate some loss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28813" y="3724276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timing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some apps (e.g., Internet telephony, interactive games) require low delay to be </a:t>
            </a:r>
            <a:r>
              <a:rPr lang="ja-JP" altLang="en-US" sz="2400"/>
              <a:t>“</a:t>
            </a:r>
            <a:r>
              <a:rPr lang="en-US" altLang="ja-JP" sz="2400"/>
              <a:t>effective</a:t>
            </a:r>
            <a:r>
              <a:rPr lang="ja-JP" altLang="en-US" sz="2400"/>
              <a:t>”</a:t>
            </a:r>
            <a:endParaRPr lang="en-US" altLang="en-US" sz="2400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6429376" y="1101726"/>
            <a:ext cx="393541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throughput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sz="2400"/>
              <a:t>some apps (e.g., multimedia) require minimum amount of throughput to be </a:t>
            </a:r>
            <a:r>
              <a:rPr lang="ja-JP" altLang="en-US" sz="2400"/>
              <a:t>“</a:t>
            </a:r>
            <a:r>
              <a:rPr lang="en-US" altLang="ja-JP" sz="2400"/>
              <a:t>effective</a:t>
            </a:r>
            <a:r>
              <a:rPr lang="ja-JP" altLang="en-US" sz="2400"/>
              <a:t>”</a:t>
            </a:r>
            <a:endParaRPr lang="en-US" altLang="ja-JP" sz="240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400"/>
              <a:t>other apps (</a:t>
            </a:r>
            <a:r>
              <a:rPr lang="ja-JP" altLang="en-US" sz="2400"/>
              <a:t>“</a:t>
            </a:r>
            <a:r>
              <a:rPr lang="en-US" altLang="ja-JP" sz="2400"/>
              <a:t>elastic apps</a:t>
            </a:r>
            <a:r>
              <a:rPr lang="ja-JP" altLang="en-US" sz="2400"/>
              <a:t>”</a:t>
            </a:r>
            <a:r>
              <a:rPr lang="en-US" altLang="ja-JP" sz="2400"/>
              <a:t>) make use of whatever throughput they get </a:t>
            </a:r>
            <a:endParaRPr lang="en-US" altLang="en-US" sz="2400"/>
          </a:p>
        </p:txBody>
      </p:sp>
      <p:pic>
        <p:nvPicPr>
          <p:cNvPr id="41992" name="Picture 1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763589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0" name="Rectangle 5"/>
          <p:cNvSpPr>
            <a:spLocks noChangeArrowheads="1"/>
          </p:cNvSpPr>
          <p:nvPr/>
        </p:nvSpPr>
        <p:spPr bwMode="auto">
          <a:xfrm>
            <a:off x="6483351" y="4554539"/>
            <a:ext cx="393541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security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altLang="en-US" sz="2400"/>
              <a:t>encryption, data integrity, …</a:t>
            </a:r>
          </a:p>
        </p:txBody>
      </p:sp>
    </p:spTree>
    <p:extLst>
      <p:ext uri="{BB962C8B-B14F-4D97-AF65-F5344CB8AC3E}">
        <p14:creationId xmlns:p14="http://schemas.microsoft.com/office/powerpoint/2010/main" val="15212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40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2E1E4CB4-5415-44BA-9E77-17370CE1095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4036" name="Picture 2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9914" y="227014"/>
            <a:ext cx="8201025" cy="815975"/>
          </a:xfrm>
        </p:spPr>
        <p:txBody>
          <a:bodyPr/>
          <a:lstStyle/>
          <a:p>
            <a:r>
              <a:rPr lang="en-US" altLang="en-US" sz="3200"/>
              <a:t>Transport service requirements: common apps</a:t>
            </a:r>
            <a:endParaRPr lang="en-US" altLang="en-US" smtClean="0"/>
          </a:p>
        </p:txBody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1695450" y="1749426"/>
            <a:ext cx="25415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application</a:t>
            </a:r>
            <a:endParaRPr lang="en-US" altLang="en-US" sz="2000">
              <a:latin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file transfer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e-mail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 documents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real-time audio/video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stored audio/video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interactive games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text messaging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4340226" y="1752601"/>
            <a:ext cx="15668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data loss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 loss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 loss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 loss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loss-tolerant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loss-tolerant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loss-tolerant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 loss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40" name="Text Box 5"/>
          <p:cNvSpPr txBox="1">
            <a:spLocks noChangeArrowheads="1"/>
          </p:cNvSpPr>
          <p:nvPr/>
        </p:nvSpPr>
        <p:spPr bwMode="auto">
          <a:xfrm>
            <a:off x="6059489" y="1751014"/>
            <a:ext cx="25749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throughput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elastic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elastic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elastic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audio: 5kbps-1Mbps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video:10kbps-5Mbps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same as above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few kbps up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elastic</a:t>
            </a:r>
          </a:p>
        </p:txBody>
      </p:sp>
      <p:sp>
        <p:nvSpPr>
          <p:cNvPr id="44041" name="Text Box 6"/>
          <p:cNvSpPr txBox="1">
            <a:spLocks noChangeArrowheads="1"/>
          </p:cNvSpPr>
          <p:nvPr/>
        </p:nvSpPr>
        <p:spPr bwMode="auto">
          <a:xfrm>
            <a:off x="8459788" y="1752600"/>
            <a:ext cx="20621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time sensitive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yes, 100</a:t>
            </a:r>
            <a:r>
              <a:rPr lang="ja-JP" altLang="en-US" sz="2000">
                <a:latin typeface="Arial" panose="020B0604020202020204" pitchFamily="34" charset="0"/>
              </a:rPr>
              <a:t>’</a:t>
            </a:r>
            <a:r>
              <a:rPr lang="en-US" altLang="ja-JP" sz="2000">
                <a:latin typeface="Arial" panose="020B0604020202020204" pitchFamily="34" charset="0"/>
              </a:rPr>
              <a:t>s msec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yes, few secs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yes, 100</a:t>
            </a:r>
            <a:r>
              <a:rPr lang="ja-JP" altLang="en-US" sz="2000">
                <a:latin typeface="Arial" panose="020B0604020202020204" pitchFamily="34" charset="0"/>
              </a:rPr>
              <a:t>’</a:t>
            </a:r>
            <a:r>
              <a:rPr lang="en-US" altLang="ja-JP" sz="2000">
                <a:latin typeface="Arial" panose="020B0604020202020204" pitchFamily="34" charset="0"/>
              </a:rPr>
              <a:t>s msec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 and no</a:t>
            </a:r>
          </a:p>
        </p:txBody>
      </p:sp>
      <p:sp>
        <p:nvSpPr>
          <p:cNvPr id="44042" name="Line 7"/>
          <p:cNvSpPr>
            <a:spLocks noChangeShapeType="1"/>
          </p:cNvSpPr>
          <p:nvPr/>
        </p:nvSpPr>
        <p:spPr bwMode="auto">
          <a:xfrm flipV="1">
            <a:off x="2408238" y="2133601"/>
            <a:ext cx="75628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8"/>
          <p:cNvSpPr>
            <a:spLocks noChangeShapeType="1"/>
          </p:cNvSpPr>
          <p:nvPr/>
        </p:nvSpPr>
        <p:spPr bwMode="auto">
          <a:xfrm flipV="1">
            <a:off x="2371726" y="273367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9"/>
          <p:cNvSpPr>
            <a:spLocks noChangeShapeType="1"/>
          </p:cNvSpPr>
          <p:nvPr/>
        </p:nvSpPr>
        <p:spPr bwMode="auto">
          <a:xfrm flipV="1">
            <a:off x="2381251" y="30289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0"/>
          <p:cNvSpPr>
            <a:spLocks noChangeShapeType="1"/>
          </p:cNvSpPr>
          <p:nvPr/>
        </p:nvSpPr>
        <p:spPr bwMode="auto">
          <a:xfrm flipV="1">
            <a:off x="2390776" y="33242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1"/>
          <p:cNvSpPr>
            <a:spLocks noChangeShapeType="1"/>
          </p:cNvSpPr>
          <p:nvPr/>
        </p:nvSpPr>
        <p:spPr bwMode="auto">
          <a:xfrm flipV="1">
            <a:off x="2409826" y="39338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2"/>
          <p:cNvSpPr>
            <a:spLocks noChangeShapeType="1"/>
          </p:cNvSpPr>
          <p:nvPr/>
        </p:nvSpPr>
        <p:spPr bwMode="auto">
          <a:xfrm flipV="1">
            <a:off x="2362201" y="4248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3"/>
          <p:cNvSpPr>
            <a:spLocks noChangeShapeType="1"/>
          </p:cNvSpPr>
          <p:nvPr/>
        </p:nvSpPr>
        <p:spPr bwMode="auto">
          <a:xfrm flipV="1">
            <a:off x="2362201" y="457200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4"/>
          <p:cNvSpPr>
            <a:spLocks noChangeShapeType="1"/>
          </p:cNvSpPr>
          <p:nvPr/>
        </p:nvSpPr>
        <p:spPr bwMode="auto">
          <a:xfrm flipV="1">
            <a:off x="2324101" y="4883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60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DA76079-4C2F-405C-A1EA-3245F07E34C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8488" y="268289"/>
            <a:ext cx="7772400" cy="858837"/>
          </a:xfrm>
        </p:spPr>
        <p:txBody>
          <a:bodyPr/>
          <a:lstStyle/>
          <a:p>
            <a:r>
              <a:rPr lang="en-US" altLang="en-US" sz="3600"/>
              <a:t>Internet transport protocols services</a:t>
            </a:r>
            <a:endParaRPr lang="en-US" altLang="en-US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533525"/>
            <a:ext cx="409575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000099"/>
                </a:solidFill>
              </a:rPr>
              <a:t>TCP service:</a:t>
            </a:r>
          </a:p>
          <a:p>
            <a:pPr>
              <a:lnSpc>
                <a:spcPct val="75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reliable transport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between sending and receiving process</a:t>
            </a:r>
            <a:endParaRPr lang="en-US" altLang="en-US" sz="240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flow control:</a:t>
            </a:r>
            <a:r>
              <a:rPr lang="en-US" altLang="en-US" sz="2400"/>
              <a:t> sender won</a:t>
            </a:r>
            <a:r>
              <a:rPr lang="ja-JP" altLang="en-US" sz="2400"/>
              <a:t>’</a:t>
            </a:r>
            <a:r>
              <a:rPr lang="en-US" altLang="ja-JP" sz="2400"/>
              <a:t>t overwhelm receiver </a:t>
            </a:r>
          </a:p>
          <a:p>
            <a:pPr>
              <a:lnSpc>
                <a:spcPct val="75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congestion control:</a:t>
            </a:r>
            <a:r>
              <a:rPr lang="en-US" altLang="en-US" sz="2400"/>
              <a:t> throttle sender when network overloaded</a:t>
            </a:r>
          </a:p>
          <a:p>
            <a:pPr>
              <a:lnSpc>
                <a:spcPct val="75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does not provide:</a:t>
            </a:r>
            <a:r>
              <a:rPr lang="en-US" altLang="en-US" sz="2400"/>
              <a:t> timing, minimum throughput guarantee, security</a:t>
            </a:r>
          </a:p>
          <a:p>
            <a:pPr>
              <a:lnSpc>
                <a:spcPct val="75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connection-oriented:</a:t>
            </a:r>
            <a:r>
              <a:rPr lang="en-US" altLang="en-US" sz="2400"/>
              <a:t> setup required between client and server processes</a:t>
            </a:r>
          </a:p>
          <a:p>
            <a:pPr>
              <a:lnSpc>
                <a:spcPct val="75000"/>
              </a:lnSpc>
            </a:pPr>
            <a:endParaRPr lang="en-US" altLang="en-US" smtClean="0"/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57926" y="1484313"/>
            <a:ext cx="3667125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000099"/>
                </a:solidFill>
              </a:rPr>
              <a:t>UDP service:</a:t>
            </a:r>
          </a:p>
          <a:p>
            <a:r>
              <a:rPr lang="en-US" altLang="en-US" sz="2400" i="1">
                <a:solidFill>
                  <a:srgbClr val="CC0000"/>
                </a:solidFill>
              </a:rPr>
              <a:t>unreliable data transfer</a:t>
            </a:r>
            <a:r>
              <a:rPr lang="en-US" altLang="en-US" sz="2400"/>
              <a:t> between sending and receiving process</a:t>
            </a:r>
          </a:p>
          <a:p>
            <a:r>
              <a:rPr lang="en-US" altLang="en-US" sz="2400" i="1">
                <a:solidFill>
                  <a:srgbClr val="CC0000"/>
                </a:solidFill>
              </a:rPr>
              <a:t>does not provide:</a:t>
            </a:r>
            <a:r>
              <a:rPr lang="en-US" altLang="en-US" sz="2400"/>
              <a:t> reliability, flow control, congestion control, timing, throughput guarantee, security, orconnection setup, </a:t>
            </a:r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CC0000"/>
                </a:solidFill>
              </a:rPr>
              <a:t>Q:</a:t>
            </a:r>
            <a:r>
              <a:rPr lang="en-US" altLang="en-US" sz="2400"/>
              <a:t> why bother?  Why is there a UDP?</a:t>
            </a:r>
          </a:p>
        </p:txBody>
      </p:sp>
      <p:pic>
        <p:nvPicPr>
          <p:cNvPr id="4608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94456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6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A3D51172-A774-4A18-9DB2-6465CF195E6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Chapter 2: 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11313"/>
            <a:ext cx="3810000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mtClean="0">
                <a:solidFill>
                  <a:srgbClr val="CC0000"/>
                </a:solidFill>
              </a:rPr>
              <a:t>2.1 principles of network applications</a:t>
            </a:r>
          </a:p>
          <a:p>
            <a:pPr marL="457200" indent="-457200">
              <a:buNone/>
            </a:pPr>
            <a:r>
              <a:rPr lang="en-US" altLang="en-US" smtClean="0"/>
              <a:t>2.2 Web and HTTP</a:t>
            </a:r>
          </a:p>
          <a:p>
            <a:pPr marL="457200" indent="-457200">
              <a:buNone/>
            </a:pPr>
            <a:r>
              <a:rPr lang="en-US" altLang="en-US" smtClean="0"/>
              <a:t>2.3 FTP </a:t>
            </a:r>
          </a:p>
          <a:p>
            <a:pPr marL="457200" indent="-457200">
              <a:buNone/>
            </a:pPr>
            <a:r>
              <a:rPr lang="en-US" altLang="en-US" smtClean="0"/>
              <a:t>2.4 electronic mail</a:t>
            </a:r>
          </a:p>
          <a:p>
            <a:pPr marL="912813" lvl="1"/>
            <a:r>
              <a:rPr lang="en-US" altLang="en-US" smtClean="0"/>
              <a:t>SMTP, POP3, IMAP</a:t>
            </a:r>
          </a:p>
          <a:p>
            <a:pPr marL="457200" indent="-457200">
              <a:buNone/>
            </a:pPr>
            <a:r>
              <a:rPr lang="en-US" altLang="en-US" smtClean="0"/>
              <a:t>2.5 DNS</a:t>
            </a:r>
          </a:p>
          <a:p>
            <a:pPr marL="457200" indent="-457200"/>
            <a:endParaRPr lang="en-US" altLang="en-US" sz="2400"/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1" y="1600200"/>
            <a:ext cx="3876675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mtClean="0"/>
              <a:t>2.6 P2P applications</a:t>
            </a:r>
          </a:p>
          <a:p>
            <a:pPr marL="457200" indent="-457200">
              <a:buNone/>
            </a:pPr>
            <a:r>
              <a:rPr lang="en-US" altLang="en-US" smtClean="0"/>
              <a:t>2.7 socket programming with UDP and TCP</a:t>
            </a:r>
          </a:p>
        </p:txBody>
      </p:sp>
      <p:pic>
        <p:nvPicPr>
          <p:cNvPr id="1946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6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951C5B28-63D5-4BD4-BDB8-5FC366308BB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1508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820739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en-US" smtClean="0"/>
              <a:t>Chapter 2: application layer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71600"/>
            <a:ext cx="3581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CC0000"/>
                </a:solidFill>
              </a:rPr>
              <a:t>our goals: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</a:p>
          <a:p>
            <a:r>
              <a:rPr lang="en-US" altLang="en-US" sz="2400"/>
              <a:t>conceptual, implementation aspects of network application protocols</a:t>
            </a:r>
          </a:p>
          <a:p>
            <a:pPr lvl="1"/>
            <a:r>
              <a:rPr lang="en-US" altLang="en-US" smtClean="0"/>
              <a:t>transport-layer service models</a:t>
            </a:r>
          </a:p>
          <a:p>
            <a:pPr lvl="1"/>
            <a:r>
              <a:rPr lang="en-US" altLang="en-US" smtClean="0"/>
              <a:t>client-server paradigm</a:t>
            </a:r>
          </a:p>
          <a:p>
            <a:pPr lvl="1"/>
            <a:r>
              <a:rPr lang="en-US" altLang="en-US" smtClean="0"/>
              <a:t>peer-to-peer paradigm</a:t>
            </a:r>
            <a:endParaRPr lang="en-US" altLang="en-US" sz="2000"/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1" y="1441450"/>
            <a:ext cx="3667125" cy="4648200"/>
          </a:xfrm>
        </p:spPr>
        <p:txBody>
          <a:bodyPr/>
          <a:lstStyle/>
          <a:p>
            <a:r>
              <a:rPr lang="en-US" altLang="en-US" sz="2400"/>
              <a:t>learn about protocols by examining popular application-level protocols</a:t>
            </a:r>
          </a:p>
          <a:p>
            <a:pPr lvl="1"/>
            <a:r>
              <a:rPr lang="en-US" altLang="en-US" sz="2000"/>
              <a:t>HTTP</a:t>
            </a:r>
          </a:p>
          <a:p>
            <a:pPr lvl="1"/>
            <a:r>
              <a:rPr lang="en-US" altLang="en-US" sz="2000"/>
              <a:t>FTP</a:t>
            </a:r>
          </a:p>
          <a:p>
            <a:pPr lvl="1"/>
            <a:r>
              <a:rPr lang="en-US" altLang="en-US" sz="2000"/>
              <a:t>SMTP / POP3 / IMAP</a:t>
            </a:r>
          </a:p>
          <a:p>
            <a:pPr lvl="1"/>
            <a:r>
              <a:rPr lang="en-US" altLang="en-US" sz="2000"/>
              <a:t>DNS</a:t>
            </a:r>
          </a:p>
          <a:p>
            <a:r>
              <a:rPr lang="en-US" altLang="en-US" sz="2400"/>
              <a:t>creating network applications</a:t>
            </a:r>
          </a:p>
          <a:p>
            <a:pPr lvl="1"/>
            <a:r>
              <a:rPr lang="en-US" altLang="en-US" smtClean="0"/>
              <a:t>socket API</a:t>
            </a:r>
          </a:p>
        </p:txBody>
      </p:sp>
    </p:spTree>
    <p:extLst>
      <p:ext uri="{BB962C8B-B14F-4D97-AF65-F5344CB8AC3E}">
        <p14:creationId xmlns:p14="http://schemas.microsoft.com/office/powerpoint/2010/main" val="11673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2BDED699-63FA-4DAC-A6A0-23171B7072F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355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0255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network apps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11313"/>
            <a:ext cx="3810000" cy="4648200"/>
          </a:xfrm>
        </p:spPr>
        <p:txBody>
          <a:bodyPr/>
          <a:lstStyle/>
          <a:p>
            <a:r>
              <a:rPr lang="en-US" altLang="en-US" sz="2400"/>
              <a:t>e-mail</a:t>
            </a:r>
          </a:p>
          <a:p>
            <a:r>
              <a:rPr lang="en-US" altLang="en-US" sz="2400"/>
              <a:t>web</a:t>
            </a:r>
          </a:p>
          <a:p>
            <a:r>
              <a:rPr lang="en-US" altLang="en-US" sz="2400"/>
              <a:t>text messaging</a:t>
            </a:r>
          </a:p>
          <a:p>
            <a:r>
              <a:rPr lang="en-US" altLang="en-US" sz="2400"/>
              <a:t>remote login</a:t>
            </a:r>
          </a:p>
          <a:p>
            <a:r>
              <a:rPr lang="en-US" altLang="en-US" sz="2400"/>
              <a:t>P2P file sharing</a:t>
            </a:r>
          </a:p>
          <a:p>
            <a:r>
              <a:rPr lang="en-US" altLang="en-US" sz="2400"/>
              <a:t>multi-user network games</a:t>
            </a:r>
          </a:p>
          <a:p>
            <a:r>
              <a:rPr lang="en-US" altLang="en-US" sz="2400"/>
              <a:t>streaming stored video (YouTube, Hulu, Netflix) </a:t>
            </a:r>
          </a:p>
          <a:p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2355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11313"/>
            <a:ext cx="3810000" cy="4648200"/>
          </a:xfrm>
        </p:spPr>
        <p:txBody>
          <a:bodyPr/>
          <a:lstStyle/>
          <a:p>
            <a:r>
              <a:rPr lang="en-US" altLang="en-US" sz="2400"/>
              <a:t>voice over IP (e.g., Skype)</a:t>
            </a:r>
          </a:p>
          <a:p>
            <a:r>
              <a:rPr lang="en-US" altLang="en-US" sz="2400"/>
              <a:t>real-time video conferencing</a:t>
            </a:r>
          </a:p>
          <a:p>
            <a:r>
              <a:rPr lang="en-US" altLang="en-US" sz="2400"/>
              <a:t>social networking</a:t>
            </a:r>
          </a:p>
          <a:p>
            <a:r>
              <a:rPr lang="en-US" altLang="en-US" sz="2400"/>
              <a:t>search</a:t>
            </a:r>
          </a:p>
          <a:p>
            <a:r>
              <a:rPr lang="en-US" altLang="en-US" sz="2400"/>
              <a:t>…</a:t>
            </a:r>
          </a:p>
          <a:p>
            <a:r>
              <a:rPr lang="en-US" alt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75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9AFAA9E-5C1C-4F64-9B14-D3E7911073C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25604" name="Group 1037"/>
          <p:cNvGrpSpPr>
            <a:grpSpLocks/>
          </p:cNvGrpSpPr>
          <p:nvPr/>
        </p:nvGrpSpPr>
        <p:grpSpPr bwMode="auto">
          <a:xfrm>
            <a:off x="6648451" y="1257301"/>
            <a:ext cx="3540125" cy="4545013"/>
            <a:chOff x="3277" y="974"/>
            <a:chExt cx="2230" cy="2863"/>
          </a:xfrm>
        </p:grpSpPr>
        <p:sp>
          <p:nvSpPr>
            <p:cNvPr id="25637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38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6013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6014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639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51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6011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012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52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71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599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9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9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9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9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9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09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pic>
            <p:nvPicPr>
              <p:cNvPr id="26010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672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5985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8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8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8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89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5992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93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90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91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3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59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80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83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84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81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82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4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59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72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75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76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73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74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5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596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6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6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64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67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68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65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66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6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595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5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5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56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59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60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57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58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7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594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4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4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48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51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52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49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50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8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79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593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3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3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40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43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44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41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42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0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592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3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3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32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35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36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33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34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1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592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2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2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24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27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28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25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26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2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591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1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1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16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19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20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17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8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3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590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0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0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08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11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12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09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10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4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589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9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9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900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03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04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901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02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5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883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885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86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87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88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89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90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91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92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93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94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95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96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5884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686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5869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871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72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73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74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75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76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77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78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79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80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81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82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5870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87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88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5867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868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689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5865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866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690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5863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864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691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5861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862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5692" name="Picture 1250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93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5859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860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694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5827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8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29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0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31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32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857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58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33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34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855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56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35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36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37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853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54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38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839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851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52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40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41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2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3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44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45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46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47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48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49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50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695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5795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6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797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8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9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00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825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26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01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02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823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24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03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04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05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821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22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06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807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819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20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08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09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0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1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12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3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14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15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16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17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818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696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5772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773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74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5775" name="Picture 1324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76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7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8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9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0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1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782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789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90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91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92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93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94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783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4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5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6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7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8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97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5749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750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51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5752" name="Picture 1348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53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4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5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6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7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8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759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766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67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68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69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70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71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760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1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2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3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4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5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98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5726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727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28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5729" name="Picture 1372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30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1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2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3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4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5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736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743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44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45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46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47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48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737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8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9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0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1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2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99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5724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25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700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5701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702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03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5704" name="Picture 1399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05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6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9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0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711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718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19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0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1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2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3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712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3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4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5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6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7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8374064" y="378618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6" name="Picture 616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8469313" y="660400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9275" y="0"/>
            <a:ext cx="8382000" cy="1041400"/>
          </a:xfrm>
        </p:spPr>
        <p:txBody>
          <a:bodyPr/>
          <a:lstStyle/>
          <a:p>
            <a:r>
              <a:rPr lang="en-US" altLang="en-US" sz="4000"/>
              <a:t>Creating a network app</a:t>
            </a:r>
          </a:p>
        </p:txBody>
      </p:sp>
      <p:sp>
        <p:nvSpPr>
          <p:cNvPr id="256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47875" y="1116014"/>
            <a:ext cx="4191000" cy="51149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write programs that:</a:t>
            </a:r>
          </a:p>
          <a:p>
            <a:r>
              <a:rPr lang="en-US" altLang="en-US" sz="2400"/>
              <a:t>run on (different) </a:t>
            </a:r>
            <a:r>
              <a:rPr lang="en-US" altLang="en-US" sz="2400" i="1"/>
              <a:t>end systems</a:t>
            </a:r>
          </a:p>
          <a:p>
            <a:r>
              <a:rPr lang="en-US" altLang="en-US" sz="2400"/>
              <a:t>communicate over network</a:t>
            </a:r>
          </a:p>
          <a:p>
            <a:r>
              <a:rPr lang="en-US" altLang="en-US" sz="2400"/>
              <a:t>e.g., web server software communicates with browser software</a:t>
            </a:r>
          </a:p>
          <a:p>
            <a:pPr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no need to write software for network-core devices</a:t>
            </a:r>
          </a:p>
          <a:p>
            <a:r>
              <a:rPr lang="en-US" altLang="en-US" sz="2400"/>
              <a:t>network-core devices do not run user applications </a:t>
            </a:r>
          </a:p>
          <a:p>
            <a:r>
              <a:rPr lang="en-US" altLang="en-US" sz="2400"/>
              <a:t>applications on end systems  allows for rapid app development, propagation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FF0000"/>
              </a:solidFill>
            </a:endParaRPr>
          </a:p>
        </p:txBody>
      </p:sp>
      <p:grpSp>
        <p:nvGrpSpPr>
          <p:cNvPr id="35725" name="Group 618"/>
          <p:cNvGrpSpPr>
            <a:grpSpLocks/>
          </p:cNvGrpSpPr>
          <p:nvPr/>
        </p:nvGrpSpPr>
        <p:grpSpPr bwMode="auto">
          <a:xfrm>
            <a:off x="7381876" y="503238"/>
            <a:ext cx="1044575" cy="965200"/>
            <a:chOff x="4047" y="420"/>
            <a:chExt cx="658" cy="608"/>
          </a:xfrm>
        </p:grpSpPr>
        <p:sp>
          <p:nvSpPr>
            <p:cNvPr id="25629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30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31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32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application</a:t>
              </a:r>
              <a:endParaRPr lang="en-US" altLang="en-US" sz="100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transport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physical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33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26" name="Group 619"/>
          <p:cNvGrpSpPr>
            <a:grpSpLocks/>
          </p:cNvGrpSpPr>
          <p:nvPr/>
        </p:nvGrpSpPr>
        <p:grpSpPr bwMode="auto">
          <a:xfrm>
            <a:off x="9480551" y="4087813"/>
            <a:ext cx="1044575" cy="965200"/>
            <a:chOff x="4047" y="420"/>
            <a:chExt cx="658" cy="608"/>
          </a:xfrm>
        </p:grpSpPr>
        <p:sp>
          <p:nvSpPr>
            <p:cNvPr id="25621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2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3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4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application</a:t>
              </a:r>
              <a:endParaRPr lang="en-US" altLang="en-US" sz="100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transport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physical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25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728" name="Group 628"/>
          <p:cNvGrpSpPr>
            <a:grpSpLocks/>
          </p:cNvGrpSpPr>
          <p:nvPr/>
        </p:nvGrpSpPr>
        <p:grpSpPr bwMode="auto">
          <a:xfrm>
            <a:off x="7339014" y="3651250"/>
            <a:ext cx="1044575" cy="965200"/>
            <a:chOff x="4047" y="420"/>
            <a:chExt cx="658" cy="608"/>
          </a:xfrm>
        </p:grpSpPr>
        <p:sp>
          <p:nvSpPr>
            <p:cNvPr id="25613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14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15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16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application</a:t>
              </a:r>
              <a:endParaRPr lang="en-US" altLang="en-US" sz="100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transport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physical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17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7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76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B00E7CB-3343-4767-A40A-A97807195CD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7652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6" y="960439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1030287"/>
          </a:xfrm>
        </p:spPr>
        <p:txBody>
          <a:bodyPr/>
          <a:lstStyle/>
          <a:p>
            <a:r>
              <a:rPr lang="en-US" altLang="en-US" smtClean="0"/>
              <a:t>Application architectures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99"/>
                </a:solidFill>
              </a:rPr>
              <a:t>possible structure of applications:</a:t>
            </a:r>
          </a:p>
          <a:p>
            <a:r>
              <a:rPr lang="en-US" altLang="en-US" smtClean="0"/>
              <a:t>client-server</a:t>
            </a:r>
          </a:p>
          <a:p>
            <a:r>
              <a:rPr lang="en-US" altLang="en-US" smtClean="0"/>
              <a:t>peer-to-peer (P2P)</a:t>
            </a:r>
          </a:p>
        </p:txBody>
      </p:sp>
    </p:spTree>
    <p:extLst>
      <p:ext uri="{BB962C8B-B14F-4D97-AF65-F5344CB8AC3E}">
        <p14:creationId xmlns:p14="http://schemas.microsoft.com/office/powerpoint/2010/main" val="42033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96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F53E34E-B77A-4F17-9A6A-620CC026A772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29700" name="Group 582"/>
          <p:cNvGrpSpPr>
            <a:grpSpLocks/>
          </p:cNvGrpSpPr>
          <p:nvPr/>
        </p:nvGrpSpPr>
        <p:grpSpPr bwMode="auto">
          <a:xfrm>
            <a:off x="2066926" y="1492251"/>
            <a:ext cx="3540125" cy="4545013"/>
            <a:chOff x="3277" y="974"/>
            <a:chExt cx="2230" cy="2863"/>
          </a:xfrm>
        </p:grpSpPr>
        <p:sp>
          <p:nvSpPr>
            <p:cNvPr id="29707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08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0082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083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09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0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0080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081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721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40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006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6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6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6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6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6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6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7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7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7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7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7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7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7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7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078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pic>
            <p:nvPicPr>
              <p:cNvPr id="30079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41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0054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5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5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5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058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0061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62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59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60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2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004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4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4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049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052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53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50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51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3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003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3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4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041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044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45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42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43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4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003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3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3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033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036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7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34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35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5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002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2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2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025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028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9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26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27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6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001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1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1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017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020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1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18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19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47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48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00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009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012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13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10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11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49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99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001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004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05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002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03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0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9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993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996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97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94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95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1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998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8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8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985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988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9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86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87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2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997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7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7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977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980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81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78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79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3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996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6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6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969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972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3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70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71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4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9952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9954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5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6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7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8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9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0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1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2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3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4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5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9953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55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9938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9940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41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42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43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44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45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46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47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48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49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0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1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9939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756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57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9936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937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58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9934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935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59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9932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933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60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9930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931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9761" name="Picture 795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62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9928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929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763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9896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7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898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99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0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01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9926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7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02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03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24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5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04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905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06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922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3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07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908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920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1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09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910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1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2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913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14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915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916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917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18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919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64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9864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65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866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67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68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869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9894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95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870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871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892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93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872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873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9874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890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91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875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76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888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89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877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878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79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0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881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82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883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884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885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86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887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765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9841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42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843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9844" name="Picture 869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845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6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7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8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9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0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51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9858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59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0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1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2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3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52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3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4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5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6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7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66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9818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19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820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9821" name="Picture 893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822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3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4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5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6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7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28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9835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6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7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8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9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0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29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0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1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2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3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4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67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9795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96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97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9798" name="Picture 917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99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0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2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3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4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05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9812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3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4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5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6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7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06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7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8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9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0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1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68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9793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94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769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9770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71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72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9773" name="Picture 944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74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5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7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8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9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80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9787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88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89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90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91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92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81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2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3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4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5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6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1890713" y="184150"/>
            <a:ext cx="7772400" cy="852488"/>
          </a:xfrm>
        </p:spPr>
        <p:txBody>
          <a:bodyPr/>
          <a:lstStyle/>
          <a:p>
            <a:r>
              <a:rPr lang="en-US" altLang="en-US" smtClean="0"/>
              <a:t>Client-server architecture</a:t>
            </a:r>
          </a:p>
        </p:txBody>
      </p:sp>
      <p:sp>
        <p:nvSpPr>
          <p:cNvPr id="29702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6276976" y="1416050"/>
            <a:ext cx="4143375" cy="4648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server: </a:t>
            </a:r>
          </a:p>
          <a:p>
            <a:r>
              <a:rPr lang="en-US" altLang="en-US" sz="2400"/>
              <a:t>always-on host</a:t>
            </a:r>
          </a:p>
          <a:p>
            <a:r>
              <a:rPr lang="en-US" altLang="en-US" sz="2400"/>
              <a:t>permanent IP address</a:t>
            </a:r>
          </a:p>
          <a:p>
            <a:r>
              <a:rPr lang="en-US" altLang="en-US" sz="2400"/>
              <a:t>data centers for scaling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clients:</a:t>
            </a:r>
          </a:p>
          <a:p>
            <a:r>
              <a:rPr lang="en-US" altLang="en-US" sz="2400"/>
              <a:t>communicate with server</a:t>
            </a:r>
          </a:p>
          <a:p>
            <a:r>
              <a:rPr lang="en-US" altLang="en-US" sz="2400"/>
              <a:t>may be intermittently connected</a:t>
            </a:r>
          </a:p>
          <a:p>
            <a:r>
              <a:rPr lang="en-US" altLang="en-US" sz="2400"/>
              <a:t>may have dynamic IP addresses</a:t>
            </a:r>
          </a:p>
          <a:p>
            <a:r>
              <a:rPr lang="en-US" altLang="en-US" sz="2400"/>
              <a:t>do not communicate directly with each other</a:t>
            </a:r>
          </a:p>
        </p:txBody>
      </p:sp>
      <p:pic>
        <p:nvPicPr>
          <p:cNvPr id="29703" name="Picture 351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1" y="842964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Line 913"/>
          <p:cNvSpPr>
            <a:spLocks noChangeShapeType="1"/>
          </p:cNvSpPr>
          <p:nvPr/>
        </p:nvSpPr>
        <p:spPr bwMode="auto">
          <a:xfrm>
            <a:off x="2773363" y="3235326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800"/>
          <p:cNvSpPr>
            <a:spLocks noChangeShapeType="1"/>
          </p:cNvSpPr>
          <p:nvPr/>
        </p:nvSpPr>
        <p:spPr bwMode="auto">
          <a:xfrm>
            <a:off x="3735389" y="1844676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803"/>
          <p:cNvSpPr txBox="1">
            <a:spLocks noChangeArrowheads="1"/>
          </p:cNvSpPr>
          <p:nvPr/>
        </p:nvSpPr>
        <p:spPr bwMode="auto">
          <a:xfrm>
            <a:off x="1778001" y="4067176"/>
            <a:ext cx="155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client/server</a:t>
            </a:r>
          </a:p>
        </p:txBody>
      </p:sp>
    </p:spTree>
    <p:extLst>
      <p:ext uri="{BB962C8B-B14F-4D97-AF65-F5344CB8AC3E}">
        <p14:creationId xmlns:p14="http://schemas.microsoft.com/office/powerpoint/2010/main" val="35725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680D2790-8D9A-499B-AEA2-936D21B938E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31748" name="Group 566"/>
          <p:cNvGrpSpPr>
            <a:grpSpLocks/>
          </p:cNvGrpSpPr>
          <p:nvPr/>
        </p:nvGrpSpPr>
        <p:grpSpPr bwMode="auto">
          <a:xfrm>
            <a:off x="6726239" y="1546226"/>
            <a:ext cx="3540125" cy="4545013"/>
            <a:chOff x="3277" y="974"/>
            <a:chExt cx="2230" cy="2863"/>
          </a:xfrm>
        </p:grpSpPr>
        <p:sp>
          <p:nvSpPr>
            <p:cNvPr id="31756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466 w 1036"/>
                <a:gd name="T1" fmla="*/ 11 h 675"/>
                <a:gd name="T2" fmla="*/ 884 w 1036"/>
                <a:gd name="T3" fmla="*/ 53 h 675"/>
                <a:gd name="T4" fmla="*/ 467 w 1036"/>
                <a:gd name="T5" fmla="*/ 129 h 675"/>
                <a:gd name="T6" fmla="*/ 347 w 1036"/>
                <a:gd name="T7" fmla="*/ 229 h 675"/>
                <a:gd name="T8" fmla="*/ 48 w 1036"/>
                <a:gd name="T9" fmla="*/ 297 h 675"/>
                <a:gd name="T10" fmla="*/ 39 w 1036"/>
                <a:gd name="T11" fmla="*/ 459 h 675"/>
                <a:gd name="T12" fmla="*/ 298 w 1036"/>
                <a:gd name="T13" fmla="*/ 489 h 675"/>
                <a:gd name="T14" fmla="*/ 1039 w 1036"/>
                <a:gd name="T15" fmla="*/ 489 h 675"/>
                <a:gd name="T16" fmla="*/ 1353 w 1036"/>
                <a:gd name="T17" fmla="*/ 555 h 675"/>
                <a:gd name="T18" fmla="*/ 1702 w 1036"/>
                <a:gd name="T19" fmla="*/ 657 h 675"/>
                <a:gd name="T20" fmla="*/ 1969 w 1036"/>
                <a:gd name="T21" fmla="*/ 661 h 675"/>
                <a:gd name="T22" fmla="*/ 2153 w 1036"/>
                <a:gd name="T23" fmla="*/ 603 h 675"/>
                <a:gd name="T24" fmla="*/ 2247 w 1036"/>
                <a:gd name="T25" fmla="*/ 445 h 675"/>
                <a:gd name="T26" fmla="*/ 2305 w 1036"/>
                <a:gd name="T27" fmla="*/ 291 h 675"/>
                <a:gd name="T28" fmla="*/ 2312 w 1036"/>
                <a:gd name="T29" fmla="*/ 107 h 675"/>
                <a:gd name="T30" fmla="*/ 2113 w 1036"/>
                <a:gd name="T31" fmla="*/ 17 h 675"/>
                <a:gd name="T32" fmla="*/ 1755 w 1036"/>
                <a:gd name="T33" fmla="*/ 3 h 675"/>
                <a:gd name="T34" fmla="*/ 146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57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2131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2132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58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9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2129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130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770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85898 w 765"/>
                <a:gd name="T1" fmla="*/ 6712 h 459"/>
                <a:gd name="T2" fmla="*/ 58210 w 765"/>
                <a:gd name="T3" fmla="*/ 47662 h 459"/>
                <a:gd name="T4" fmla="*/ 19473 w 765"/>
                <a:gd name="T5" fmla="*/ 67835 h 459"/>
                <a:gd name="T6" fmla="*/ 2783 w 765"/>
                <a:gd name="T7" fmla="*/ 228588 h 459"/>
                <a:gd name="T8" fmla="*/ 36422 w 765"/>
                <a:gd name="T9" fmla="*/ 302028 h 459"/>
                <a:gd name="T10" fmla="*/ 70014 w 765"/>
                <a:gd name="T11" fmla="*/ 289496 h 459"/>
                <a:gd name="T12" fmla="*/ 118176 w 765"/>
                <a:gd name="T13" fmla="*/ 302028 h 459"/>
                <a:gd name="T14" fmla="*/ 141415 w 765"/>
                <a:gd name="T15" fmla="*/ 295017 h 459"/>
                <a:gd name="T16" fmla="*/ 152220 w 765"/>
                <a:gd name="T17" fmla="*/ 253122 h 459"/>
                <a:gd name="T18" fmla="*/ 151953 w 765"/>
                <a:gd name="T19" fmla="*/ 107441 h 459"/>
                <a:gd name="T20" fmla="*/ 134106 w 765"/>
                <a:gd name="T21" fmla="*/ 23437 h 459"/>
                <a:gd name="T22" fmla="*/ 85898 w 765"/>
                <a:gd name="T23" fmla="*/ 671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89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2112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13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14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15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16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17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18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19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20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21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22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23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24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25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26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27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pic>
            <p:nvPicPr>
              <p:cNvPr id="32128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790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2103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04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05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06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107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2110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11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08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09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1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209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9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9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98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101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02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99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00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2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208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8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8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90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93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94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91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2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3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207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8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8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82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85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86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83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4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4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207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7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7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74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77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78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75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6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5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206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6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6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66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69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70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67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96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97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205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5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5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58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61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62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59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8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204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4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4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50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53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4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51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9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3203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4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4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42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45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46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43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44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0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3203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3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3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34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37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38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35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6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1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3202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2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2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26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29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30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27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28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2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3201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1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1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18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2021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22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019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20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03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2001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2003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4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5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6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7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8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9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10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11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12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13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14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32002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804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31987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1989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0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1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2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3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4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5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6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7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8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99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00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31988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805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806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31985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986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807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31983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984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808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31981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982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809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31979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980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1810" name="Picture 779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811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31977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78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812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31945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6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47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8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9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50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975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6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51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52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973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4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53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54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55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1971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2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56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57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1969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0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58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59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0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1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62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3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64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65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66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67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68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813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31913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4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15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6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7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18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943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44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19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20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941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42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21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22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23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1939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40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24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25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1937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38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26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27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8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9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30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1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32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33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34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35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936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814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31890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91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92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1893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94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5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6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7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8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9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900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907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08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09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0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1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2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01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2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3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4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5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6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15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31867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68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69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1870" name="Picture 877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71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2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3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4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5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6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77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84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5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6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7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8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9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78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9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0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1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2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3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16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31844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45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46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1847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48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49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0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1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2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3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54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61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2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3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4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5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6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55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6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7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8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9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0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817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31842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43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818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31819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20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21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1822" name="Picture 928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23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4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5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6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7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1 h 1659"/>
                  <a:gd name="T6" fmla="*/ 0 w 637"/>
                  <a:gd name="T7" fmla="*/ 1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8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6 w 2216"/>
                  <a:gd name="T5" fmla="*/ 4 h 550"/>
                  <a:gd name="T6" fmla="*/ 6 w 2216"/>
                  <a:gd name="T7" fmla="*/ 3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29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36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7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8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9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0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1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30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1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2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3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4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5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>
          <a:xfrm>
            <a:off x="1833563" y="228600"/>
            <a:ext cx="7772400" cy="819150"/>
          </a:xfrm>
        </p:spPr>
        <p:txBody>
          <a:bodyPr/>
          <a:lstStyle/>
          <a:p>
            <a:r>
              <a:rPr lang="en-US" altLang="en-US" smtClean="0"/>
              <a:t>P2P architecture</a:t>
            </a: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24051" y="1300164"/>
            <a:ext cx="4049713" cy="5241925"/>
          </a:xfrm>
        </p:spPr>
        <p:txBody>
          <a:bodyPr/>
          <a:lstStyle/>
          <a:p>
            <a:r>
              <a:rPr lang="en-US" altLang="en-US" sz="2400" i="1"/>
              <a:t>no</a:t>
            </a:r>
            <a:r>
              <a:rPr lang="en-US" altLang="en-US" sz="2400"/>
              <a:t> always-on server</a:t>
            </a:r>
          </a:p>
          <a:p>
            <a:r>
              <a:rPr lang="en-US" altLang="en-US" sz="2400"/>
              <a:t>arbitrary end systems directly communicate</a:t>
            </a:r>
          </a:p>
          <a:p>
            <a:r>
              <a:rPr lang="en-US" altLang="en-US" sz="2400"/>
              <a:t>peers request service from other peers, provide service in return to other peers</a:t>
            </a:r>
          </a:p>
          <a:p>
            <a:pPr lvl="1"/>
            <a:r>
              <a:rPr lang="en-US" altLang="en-US" i="1" smtClean="0">
                <a:solidFill>
                  <a:srgbClr val="CC0000"/>
                </a:solidFill>
              </a:rPr>
              <a:t>self scalability</a:t>
            </a:r>
            <a:r>
              <a:rPr lang="en-US" altLang="en-US" smtClean="0">
                <a:solidFill>
                  <a:srgbClr val="CC0000"/>
                </a:solidFill>
              </a:rPr>
              <a:t> – new peers bring new service capacity, as well as new service demands</a:t>
            </a:r>
          </a:p>
          <a:p>
            <a:r>
              <a:rPr lang="en-US" altLang="en-US" sz="2400"/>
              <a:t>peers are intermittently connected and change IP addresses</a:t>
            </a:r>
          </a:p>
          <a:p>
            <a:pPr lvl="1"/>
            <a:r>
              <a:rPr lang="en-US" altLang="en-US" smtClean="0"/>
              <a:t>complex management</a:t>
            </a:r>
          </a:p>
          <a:p>
            <a:endParaRPr lang="en-US" altLang="en-US" smtClean="0">
              <a:solidFill>
                <a:srgbClr val="CC0000"/>
              </a:solidFill>
            </a:endParaRPr>
          </a:p>
          <a:p>
            <a:endParaRPr lang="en-US" altLang="en-US" smtClean="0"/>
          </a:p>
        </p:txBody>
      </p:sp>
      <p:pic>
        <p:nvPicPr>
          <p:cNvPr id="31751" name="Picture 351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852489"/>
            <a:ext cx="40116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Line 1034"/>
          <p:cNvSpPr>
            <a:spLocks noChangeShapeType="1"/>
          </p:cNvSpPr>
          <p:nvPr/>
        </p:nvSpPr>
        <p:spPr bwMode="auto">
          <a:xfrm flipH="1">
            <a:off x="7745414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035"/>
          <p:cNvSpPr>
            <a:spLocks noChangeShapeType="1"/>
          </p:cNvSpPr>
          <p:nvPr/>
        </p:nvSpPr>
        <p:spPr bwMode="auto">
          <a:xfrm>
            <a:off x="7089776" y="2438401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36"/>
          <p:cNvSpPr>
            <a:spLocks noChangeShapeType="1"/>
          </p:cNvSpPr>
          <p:nvPr/>
        </p:nvSpPr>
        <p:spPr bwMode="auto">
          <a:xfrm>
            <a:off x="7799388" y="3581401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Text Box 1037"/>
          <p:cNvSpPr txBox="1">
            <a:spLocks noChangeArrowheads="1"/>
          </p:cNvSpPr>
          <p:nvPr/>
        </p:nvSpPr>
        <p:spPr bwMode="auto">
          <a:xfrm>
            <a:off x="8763000" y="1373189"/>
            <a:ext cx="128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peer-peer</a:t>
            </a:r>
          </a:p>
        </p:txBody>
      </p:sp>
    </p:spTree>
    <p:extLst>
      <p:ext uri="{BB962C8B-B14F-4D97-AF65-F5344CB8AC3E}">
        <p14:creationId xmlns:p14="http://schemas.microsoft.com/office/powerpoint/2010/main" val="40175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37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F253990B-8938-40A7-887A-C8D4C63FB8CE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050" y="185738"/>
            <a:ext cx="7772400" cy="863600"/>
          </a:xfrm>
        </p:spPr>
        <p:txBody>
          <a:bodyPr/>
          <a:lstStyle/>
          <a:p>
            <a:r>
              <a:rPr lang="en-US" altLang="en-US" smtClean="0"/>
              <a:t>Processes communicating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544638"/>
            <a:ext cx="3989388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process:</a:t>
            </a:r>
            <a:r>
              <a:rPr lang="en-US" altLang="en-US" smtClean="0"/>
              <a:t> program running within a host</a:t>
            </a:r>
          </a:p>
          <a:p>
            <a:r>
              <a:rPr lang="en-US" altLang="en-US" sz="2400"/>
              <a:t>within same host, two processes communicate using  </a:t>
            </a:r>
            <a:r>
              <a:rPr lang="en-US" altLang="en-US" sz="2400">
                <a:solidFill>
                  <a:srgbClr val="CC0000"/>
                </a:solidFill>
              </a:rPr>
              <a:t>inter-process communication</a:t>
            </a:r>
            <a:r>
              <a:rPr lang="en-US" altLang="en-US" sz="2400"/>
              <a:t> (defined by OS)</a:t>
            </a:r>
          </a:p>
          <a:p>
            <a:r>
              <a:rPr lang="en-US" altLang="en-US" sz="2400"/>
              <a:t>processes in different hosts communicate by exchanging </a:t>
            </a:r>
            <a:r>
              <a:rPr lang="en-US" altLang="en-US" sz="2400">
                <a:solidFill>
                  <a:srgbClr val="CC0000"/>
                </a:solidFill>
              </a:rPr>
              <a:t>messages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27788" y="1979614"/>
            <a:ext cx="3810000" cy="2033587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client process:</a:t>
            </a:r>
            <a:r>
              <a:rPr lang="en-US" altLang="en-US" smtClean="0"/>
              <a:t> </a:t>
            </a:r>
            <a:r>
              <a:rPr lang="en-US" altLang="en-US" sz="2400"/>
              <a:t>process that initiates communication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server process:</a:t>
            </a:r>
            <a:r>
              <a:rPr lang="en-US" altLang="en-US" smtClean="0"/>
              <a:t> </a:t>
            </a:r>
            <a:r>
              <a:rPr lang="en-US" altLang="en-US" sz="2400"/>
              <a:t>process that waits to be contacted</a:t>
            </a: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215064" y="4238626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SzPct val="75000"/>
            </a:pPr>
            <a:r>
              <a:rPr lang="en-US" altLang="en-US" sz="2400"/>
              <a:t>aside: applications with P2P architectures have client processes &amp; server processes</a:t>
            </a:r>
          </a:p>
        </p:txBody>
      </p:sp>
      <p:pic>
        <p:nvPicPr>
          <p:cNvPr id="33800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6" y="86677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6273801" y="1762126"/>
            <a:ext cx="4092575" cy="20621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3802" name="Text Box 14"/>
          <p:cNvSpPr txBox="1">
            <a:spLocks noChangeArrowheads="1"/>
          </p:cNvSpPr>
          <p:nvPr/>
        </p:nvSpPr>
        <p:spPr bwMode="auto">
          <a:xfrm>
            <a:off x="6394450" y="1463676"/>
            <a:ext cx="2325688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/>
              <a:t>clients, servers</a:t>
            </a:r>
          </a:p>
        </p:txBody>
      </p:sp>
    </p:spTree>
    <p:extLst>
      <p:ext uri="{BB962C8B-B14F-4D97-AF65-F5344CB8AC3E}">
        <p14:creationId xmlns:p14="http://schemas.microsoft.com/office/powerpoint/2010/main" val="8529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Microsoft Office PowerPoint</Application>
  <PresentationFormat>Widescreen</PresentationFormat>
  <Paragraphs>261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MS PGothic</vt:lpstr>
      <vt:lpstr>游ゴシック</vt:lpstr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ZapfDingbats</vt:lpstr>
      <vt:lpstr>Office Theme</vt:lpstr>
      <vt:lpstr>PowerPoint Presentation</vt:lpstr>
      <vt:lpstr>Chapter 2: outline</vt:lpstr>
      <vt:lpstr>Chapter 2: application layer</vt:lpstr>
      <vt:lpstr>Some network apps</vt:lpstr>
      <vt:lpstr>Creating a network app</vt:lpstr>
      <vt:lpstr>Application architectures</vt:lpstr>
      <vt:lpstr>Client-server architecture</vt:lpstr>
      <vt:lpstr>P2P architecture</vt:lpstr>
      <vt:lpstr>Processes communicating</vt:lpstr>
      <vt:lpstr>Sockets</vt:lpstr>
      <vt:lpstr>Addressing processes</vt:lpstr>
      <vt:lpstr>App-layer protocol defines</vt:lpstr>
      <vt:lpstr>What transport service does an app need?</vt:lpstr>
      <vt:lpstr>Transport service requirements: common apps</vt:lpstr>
      <vt:lpstr>Internet transport protocols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Sougata SEN</dc:creator>
  <cp:lastModifiedBy>Sougata SEN</cp:lastModifiedBy>
  <cp:revision>1</cp:revision>
  <dcterms:created xsi:type="dcterms:W3CDTF">2024-01-20T17:57:36Z</dcterms:created>
  <dcterms:modified xsi:type="dcterms:W3CDTF">2024-01-20T17:57:53Z</dcterms:modified>
</cp:coreProperties>
</file>