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A0692-E376-4CC8-82D6-56C06C62954D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FA347-C13E-4332-8956-6D2076506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49" tIns="48325" rIns="96649" bIns="48325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2E2DD7B4-9E81-4FE5-9C52-B62717CA6847}" type="slidenum">
              <a:rPr lang="en-US" altLang="en-US" sz="1300">
                <a:latin typeface="Times New Roman" panose="02020603050405020304" pitchFamily="18" charset="0"/>
              </a:rPr>
              <a:pPr algn="r"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19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EF3E55-79D8-43F5-BAFB-8EE74800B412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351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07F2-29E7-4E18-9045-499C40E2F56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35C-4DED-4A58-8D3D-93204D9C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4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07F2-29E7-4E18-9045-499C40E2F56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35C-4DED-4A58-8D3D-93204D9C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07F2-29E7-4E18-9045-499C40E2F56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35C-4DED-4A58-8D3D-93204D9C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07F2-29E7-4E18-9045-499C40E2F56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35C-4DED-4A58-8D3D-93204D9C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07F2-29E7-4E18-9045-499C40E2F56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35C-4DED-4A58-8D3D-93204D9C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07F2-29E7-4E18-9045-499C40E2F56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35C-4DED-4A58-8D3D-93204D9C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07F2-29E7-4E18-9045-499C40E2F56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35C-4DED-4A58-8D3D-93204D9C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07F2-29E7-4E18-9045-499C40E2F56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35C-4DED-4A58-8D3D-93204D9C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07F2-29E7-4E18-9045-499C40E2F56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35C-4DED-4A58-8D3D-93204D9C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1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07F2-29E7-4E18-9045-499C40E2F56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35C-4DED-4A58-8D3D-93204D9C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9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07F2-29E7-4E18-9045-499C40E2F56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2A35C-4DED-4A58-8D3D-93204D9C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07F2-29E7-4E18-9045-499C40E2F569}" type="datetimeFigureOut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2A35C-4DED-4A58-8D3D-93204D9CB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31075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3" y="1272631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Chapter 1: roadmap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11364" y="1406525"/>
            <a:ext cx="8207375" cy="46482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1.1 what </a:t>
            </a:r>
            <a:r>
              <a:rPr lang="en-US" altLang="en-US" sz="2800" i="1">
                <a:solidFill>
                  <a:srgbClr val="000099"/>
                </a:solidFill>
                <a:ea typeface="Arial" panose="020B0604020202020204" pitchFamily="34" charset="0"/>
              </a:rPr>
              <a:t>is</a:t>
            </a: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 the Internet?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1.2</a:t>
            </a:r>
            <a:r>
              <a:rPr lang="en-US" altLang="en-US" sz="2800">
                <a:ea typeface="Arial" panose="020B0604020202020204" pitchFamily="34" charset="0"/>
              </a:rPr>
              <a:t> network edge</a:t>
            </a:r>
          </a:p>
          <a:p>
            <a:pPr lvl="2"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Gill Sans MT" panose="020B0502020104020203" pitchFamily="34" charset="0"/>
                <a:ea typeface="Arial" panose="020B0604020202020204" pitchFamily="34" charset="0"/>
              </a:rPr>
              <a:t> </a:t>
            </a:r>
            <a:r>
              <a:rPr lang="en-US" altLang="en-US" sz="2400">
                <a:latin typeface="Gill Sans MT" panose="020B0502020104020203" pitchFamily="34" charset="0"/>
                <a:ea typeface="Arial" panose="020B0604020202020204" pitchFamily="34" charset="0"/>
              </a:rPr>
              <a:t>end systems, access networks, links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1.3 </a:t>
            </a:r>
            <a:r>
              <a:rPr lang="en-US" altLang="en-US" sz="2800">
                <a:ea typeface="Arial" panose="020B0604020202020204" pitchFamily="34" charset="0"/>
              </a:rPr>
              <a:t>network core</a:t>
            </a:r>
          </a:p>
          <a:p>
            <a:pPr lvl="2" eaLnBrk="1" hangingPunct="1"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en-US" sz="2400">
                <a:latin typeface="Gill Sans MT" panose="020B0502020104020203" pitchFamily="34" charset="0"/>
                <a:ea typeface="Arial" panose="020B0604020202020204" pitchFamily="34" charset="0"/>
              </a:rPr>
              <a:t>packet switching, circuit switching, network structure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1.4 </a:t>
            </a:r>
            <a:r>
              <a:rPr lang="en-US" altLang="en-US" sz="2800">
                <a:ea typeface="Arial" panose="020B0604020202020204" pitchFamily="34" charset="0"/>
              </a:rPr>
              <a:t>delay, loss, throughput in networks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1.5</a:t>
            </a:r>
            <a:r>
              <a:rPr lang="en-US" altLang="en-US" sz="2800">
                <a:ea typeface="Arial" panose="020B0604020202020204" pitchFamily="34" charset="0"/>
              </a:rPr>
              <a:t> protocol layers, service models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CC0000"/>
                </a:solidFill>
                <a:ea typeface="Arial" panose="020B0604020202020204" pitchFamily="34" charset="0"/>
              </a:rPr>
              <a:t>1.6 networks under attack: security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solidFill>
                  <a:srgbClr val="000099"/>
                </a:solidFill>
                <a:ea typeface="Arial" panose="020B0604020202020204" pitchFamily="34" charset="0"/>
              </a:rPr>
              <a:t>1.7</a:t>
            </a:r>
            <a:r>
              <a:rPr lang="en-US" altLang="en-US" sz="2800">
                <a:ea typeface="Arial" panose="020B0604020202020204" pitchFamily="34" charset="0"/>
              </a:rPr>
              <a:t> history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310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067CF3D2-DB46-43EF-A10C-2E12683EFDD4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1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33123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1" y="89217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57375" y="777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Network security</a:t>
            </a:r>
          </a:p>
        </p:txBody>
      </p:sp>
      <p:sp>
        <p:nvSpPr>
          <p:cNvPr id="1331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1365250"/>
            <a:ext cx="7772400" cy="5119688"/>
          </a:xfrm>
        </p:spPr>
        <p:txBody>
          <a:bodyPr/>
          <a:lstStyle/>
          <a:p>
            <a:pPr eaLnBrk="1" hangingPunct="1">
              <a:buSzPct val="75000"/>
            </a:pPr>
            <a:r>
              <a:rPr lang="en-US" alt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field of network security: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how bad guys can attack computer networks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how we can defend networks against attacks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how to design architectures that are immune to attacks</a:t>
            </a:r>
          </a:p>
          <a:p>
            <a:pPr eaLnBrk="1" hangingPunct="1">
              <a:buSzPct val="75000"/>
            </a:pPr>
            <a:r>
              <a:rPr lang="en-US" alt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Internet not originally designed with (much) security in mind</a:t>
            </a:r>
          </a:p>
          <a:p>
            <a:pPr lvl="1" eaLnBrk="1" hangingPunct="1"/>
            <a:r>
              <a:rPr lang="en-US" altLang="en-US" i="1" smtClean="0">
                <a:ea typeface="Arial" panose="020B0604020202020204" pitchFamily="34" charset="0"/>
              </a:rPr>
              <a:t>original vision:</a:t>
            </a:r>
            <a:r>
              <a:rPr lang="en-US" altLang="en-US" smtClean="0">
                <a:ea typeface="Arial" panose="020B0604020202020204" pitchFamily="34" charset="0"/>
              </a:rPr>
              <a:t> </a:t>
            </a:r>
            <a:r>
              <a:rPr lang="ja-JP" altLang="en-US" smtClean="0"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ea typeface="ＭＳ Ｐゴシック" panose="020B0600070205080204" pitchFamily="34" charset="-128"/>
              </a:rPr>
              <a:t>a group of mutually trusting users attached to a transparent network</a:t>
            </a:r>
            <a:r>
              <a:rPr lang="ja-JP" altLang="en-US" smtClean="0">
                <a:ea typeface="ＭＳ Ｐゴシック" panose="020B0600070205080204" pitchFamily="34" charset="-128"/>
              </a:rPr>
              <a:t>”</a:t>
            </a:r>
            <a:r>
              <a:rPr lang="en-US" altLang="ja-JP" smtClean="0">
                <a:ea typeface="ＭＳ Ｐゴシック" panose="020B0600070205080204" pitchFamily="34" charset="-128"/>
              </a:rPr>
              <a:t> </a:t>
            </a:r>
            <a:r>
              <a:rPr lang="en-US" altLang="ja-JP" smtClean="0">
                <a:ea typeface="ＭＳ Ｐゴシック" panose="020B0600070205080204" pitchFamily="34" charset="-128"/>
                <a:sym typeface="Wingdings" panose="05000000000000000000" pitchFamily="2" charset="2"/>
              </a:rPr>
              <a:t></a:t>
            </a:r>
            <a:endParaRPr lang="en-US" altLang="ja-JP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Internet protocol designers playing </a:t>
            </a:r>
            <a:r>
              <a:rPr lang="ja-JP" altLang="en-US" smtClean="0"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ea typeface="ＭＳ Ｐゴシック" panose="020B0600070205080204" pitchFamily="34" charset="-128"/>
              </a:rPr>
              <a:t>catch-up</a:t>
            </a:r>
            <a:r>
              <a:rPr lang="ja-JP" altLang="en-US" smtClean="0">
                <a:ea typeface="ＭＳ Ｐゴシック" panose="020B0600070205080204" pitchFamily="34" charset="-128"/>
              </a:rPr>
              <a:t>”</a:t>
            </a:r>
            <a:endParaRPr lang="en-US" altLang="ja-JP" smtClean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security considerations in all layers!</a:t>
            </a:r>
          </a:p>
          <a:p>
            <a:pPr eaLnBrk="1" hangingPunct="1"/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331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9E163D53-6D57-4C11-A1B6-892BE1FF425B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64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34147" name="Picture 8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879475"/>
            <a:ext cx="854868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3863" y="95250"/>
            <a:ext cx="8996362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Bad guys: put malware into hosts via Internet</a:t>
            </a:r>
          </a:p>
        </p:txBody>
      </p:sp>
      <p:sp>
        <p:nvSpPr>
          <p:cNvPr id="13414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98675" y="1406526"/>
            <a:ext cx="7710488" cy="477202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SzPct val="75000"/>
            </a:pPr>
            <a:r>
              <a:rPr lang="en-US" altLang="en-US" smtClean="0">
                <a:ea typeface="ＭＳ Ｐゴシック" panose="020B0600070205080204" pitchFamily="34" charset="-128"/>
              </a:rPr>
              <a:t>malware can get in host from:</a:t>
            </a:r>
            <a:endParaRPr lang="en-US" altLang="en-US" smtClean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spcBef>
                <a:spcPct val="50000"/>
              </a:spcBef>
              <a:buSzPct val="75000"/>
            </a:pPr>
            <a:r>
              <a:rPr lang="en-US" altLang="en-US" i="1" smtClean="0">
                <a:solidFill>
                  <a:srgbClr val="000099"/>
                </a:solidFill>
                <a:ea typeface="Arial" panose="020B0604020202020204" pitchFamily="34" charset="0"/>
              </a:rPr>
              <a:t>virus: </a:t>
            </a:r>
            <a:r>
              <a:rPr lang="en-US" altLang="en-US" smtClean="0">
                <a:ea typeface="Arial" panose="020B0604020202020204" pitchFamily="34" charset="0"/>
              </a:rPr>
              <a:t>self-replicating infection by receiving/executing  object (e.g., e-mail attachment)</a:t>
            </a:r>
          </a:p>
          <a:p>
            <a:pPr lvl="1" eaLnBrk="1" hangingPunct="1">
              <a:spcBef>
                <a:spcPct val="50000"/>
              </a:spcBef>
              <a:buSzPct val="75000"/>
            </a:pPr>
            <a:r>
              <a:rPr lang="en-US" altLang="en-US" i="1" smtClean="0">
                <a:solidFill>
                  <a:srgbClr val="000099"/>
                </a:solidFill>
                <a:ea typeface="Arial" panose="020B0604020202020204" pitchFamily="34" charset="0"/>
              </a:rPr>
              <a:t>worm: </a:t>
            </a:r>
            <a:r>
              <a:rPr lang="en-US" altLang="en-US" smtClean="0">
                <a:ea typeface="Arial" panose="020B0604020202020204" pitchFamily="34" charset="0"/>
              </a:rPr>
              <a:t>self-replicating infection by passively receiving object that gets itself executed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en-US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spyware malware</a:t>
            </a:r>
            <a:r>
              <a:rPr lang="en-US" altLang="en-US" smtClean="0">
                <a:ea typeface="ＭＳ Ｐゴシック" panose="020B0600070205080204" pitchFamily="34" charset="-128"/>
              </a:rPr>
              <a:t> can record keystrokes, web sites visited, upload info to collection site</a:t>
            </a:r>
          </a:p>
          <a:p>
            <a:pPr eaLnBrk="1" hangingPunct="1">
              <a:spcBef>
                <a:spcPct val="50000"/>
              </a:spcBef>
              <a:buSzPct val="75000"/>
            </a:pPr>
            <a:r>
              <a:rPr lang="en-US" altLang="en-US" smtClean="0">
                <a:ea typeface="ＭＳ Ｐゴシック" panose="020B0600070205080204" pitchFamily="34" charset="-128"/>
              </a:rPr>
              <a:t>infected host can be enrolled in  </a:t>
            </a:r>
            <a:r>
              <a:rPr lang="en-US" altLang="en-US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botnet,</a:t>
            </a:r>
            <a:r>
              <a:rPr lang="en-US" altLang="en-US" smtClean="0">
                <a:ea typeface="ＭＳ Ｐゴシック" panose="020B0600070205080204" pitchFamily="34" charset="-128"/>
              </a:rPr>
              <a:t> used for spam. DDoS attacks</a:t>
            </a:r>
          </a:p>
        </p:txBody>
      </p:sp>
      <p:sp>
        <p:nvSpPr>
          <p:cNvPr id="1341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3406D081-FA48-41EE-8833-E0418BB0D738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51551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grpSp>
        <p:nvGrpSpPr>
          <p:cNvPr id="135171" name="Group 131"/>
          <p:cNvGrpSpPr>
            <a:grpSpLocks/>
          </p:cNvGrpSpPr>
          <p:nvPr/>
        </p:nvGrpSpPr>
        <p:grpSpPr bwMode="auto">
          <a:xfrm flipH="1">
            <a:off x="7240588" y="3614739"/>
            <a:ext cx="735012" cy="681037"/>
            <a:chOff x="-44" y="1473"/>
            <a:chExt cx="981" cy="1105"/>
          </a:xfrm>
        </p:grpSpPr>
        <p:pic>
          <p:nvPicPr>
            <p:cNvPr id="135272" name="Picture 13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73" name="Freeform 13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86"/>
          <p:cNvGrpSpPr>
            <a:grpSpLocks/>
          </p:cNvGrpSpPr>
          <p:nvPr/>
        </p:nvGrpSpPr>
        <p:grpSpPr bwMode="auto">
          <a:xfrm>
            <a:off x="7781925" y="3857626"/>
            <a:ext cx="831850" cy="1260475"/>
            <a:chOff x="5069" y="1396"/>
            <a:chExt cx="524" cy="794"/>
          </a:xfrm>
        </p:grpSpPr>
        <p:sp>
          <p:nvSpPr>
            <p:cNvPr id="135238" name="Text Box 21"/>
            <p:cNvSpPr txBox="1">
              <a:spLocks noChangeArrowheads="1"/>
            </p:cNvSpPr>
            <p:nvPr/>
          </p:nvSpPr>
          <p:spPr bwMode="auto">
            <a:xfrm>
              <a:off x="5069" y="1940"/>
              <a:ext cx="5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target</a:t>
              </a:r>
            </a:p>
          </p:txBody>
        </p:sp>
        <p:grpSp>
          <p:nvGrpSpPr>
            <p:cNvPr id="135239" name="Group 153"/>
            <p:cNvGrpSpPr>
              <a:grpSpLocks/>
            </p:cNvGrpSpPr>
            <p:nvPr/>
          </p:nvGrpSpPr>
          <p:grpSpPr bwMode="auto">
            <a:xfrm>
              <a:off x="5200" y="1396"/>
              <a:ext cx="258" cy="574"/>
              <a:chOff x="4140" y="429"/>
              <a:chExt cx="1425" cy="2396"/>
            </a:xfrm>
          </p:grpSpPr>
          <p:sp>
            <p:nvSpPr>
              <p:cNvPr id="135240" name="Freeform 154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41" name="Rectangle 155"/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9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5242" name="Freeform 156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43" name="Freeform 157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44" name="Rectangle 158"/>
              <p:cNvSpPr>
                <a:spLocks noChangeArrowheads="1"/>
              </p:cNvSpPr>
              <p:nvPr/>
            </p:nvSpPr>
            <p:spPr bwMode="auto">
              <a:xfrm>
                <a:off x="4212" y="692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135245" name="Group 15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35270" name="AutoShape 160"/>
                <p:cNvSpPr>
                  <a:spLocks noChangeArrowheads="1"/>
                </p:cNvSpPr>
                <p:nvPr/>
              </p:nvSpPr>
              <p:spPr bwMode="auto">
                <a:xfrm>
                  <a:off x="612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5271" name="AutoShape 161"/>
                <p:cNvSpPr>
                  <a:spLocks noChangeArrowheads="1"/>
                </p:cNvSpPr>
                <p:nvPr/>
              </p:nvSpPr>
              <p:spPr bwMode="auto">
                <a:xfrm>
                  <a:off x="626" y="2583"/>
                  <a:ext cx="689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5246" name="Rectangle 162"/>
              <p:cNvSpPr>
                <a:spLocks noChangeArrowheads="1"/>
              </p:cNvSpPr>
              <p:nvPr/>
            </p:nvSpPr>
            <p:spPr bwMode="auto">
              <a:xfrm>
                <a:off x="4223" y="1018"/>
                <a:ext cx="597" cy="5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135247" name="Group 16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5268" name="AutoShape 164"/>
                <p:cNvSpPr>
                  <a:spLocks noChangeArrowheads="1"/>
                </p:cNvSpPr>
                <p:nvPr/>
              </p:nvSpPr>
              <p:spPr bwMode="auto">
                <a:xfrm>
                  <a:off x="615" y="2566"/>
                  <a:ext cx="724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5269" name="AutoShape 165"/>
                <p:cNvSpPr>
                  <a:spLocks noChangeArrowheads="1"/>
                </p:cNvSpPr>
                <p:nvPr/>
              </p:nvSpPr>
              <p:spPr bwMode="auto">
                <a:xfrm>
                  <a:off x="628" y="2584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5248" name="Rectangle 166"/>
              <p:cNvSpPr>
                <a:spLocks noChangeArrowheads="1"/>
              </p:cNvSpPr>
              <p:nvPr/>
            </p:nvSpPr>
            <p:spPr bwMode="auto">
              <a:xfrm>
                <a:off x="4217" y="1360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5249" name="Rectangle 167"/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597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grpSp>
            <p:nvGrpSpPr>
              <p:cNvPr id="135250" name="Group 16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5266" name="AutoShape 16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5267" name="AutoShape 170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5251" name="Freeform 171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5252" name="Group 17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5264" name="AutoShape 173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9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5265" name="AutoShape 174"/>
                <p:cNvSpPr>
                  <a:spLocks noChangeArrowheads="1"/>
                </p:cNvSpPr>
                <p:nvPr/>
              </p:nvSpPr>
              <p:spPr bwMode="auto">
                <a:xfrm>
                  <a:off x="625" y="2584"/>
                  <a:ext cx="695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5253" name="Rectangle 17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6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5254" name="Freeform 176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55" name="Freeform 177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56" name="Oval 178"/>
              <p:cNvSpPr>
                <a:spLocks noChangeArrowheads="1"/>
              </p:cNvSpPr>
              <p:nvPr/>
            </p:nvSpPr>
            <p:spPr bwMode="auto">
              <a:xfrm>
                <a:off x="5515" y="2612"/>
                <a:ext cx="50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5257" name="Freeform 179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58" name="AutoShape 180"/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9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5259" name="AutoShape 181"/>
              <p:cNvSpPr>
                <a:spLocks noChangeArrowheads="1"/>
              </p:cNvSpPr>
              <p:nvPr/>
            </p:nvSpPr>
            <p:spPr bwMode="auto">
              <a:xfrm>
                <a:off x="4206" y="2712"/>
                <a:ext cx="1072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5260" name="Oval 182"/>
              <p:cNvSpPr>
                <a:spLocks noChangeArrowheads="1"/>
              </p:cNvSpPr>
              <p:nvPr/>
            </p:nvSpPr>
            <p:spPr bwMode="auto">
              <a:xfrm>
                <a:off x="4306" y="2383"/>
                <a:ext cx="160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5261" name="Oval 183"/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0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5262" name="Oval 184"/>
              <p:cNvSpPr>
                <a:spLocks noChangeArrowheads="1"/>
              </p:cNvSpPr>
              <p:nvPr/>
            </p:nvSpPr>
            <p:spPr bwMode="auto">
              <a:xfrm>
                <a:off x="4665" y="2383"/>
                <a:ext cx="155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5263" name="Rectangle 185"/>
              <p:cNvSpPr>
                <a:spLocks noChangeArrowheads="1"/>
              </p:cNvSpPr>
              <p:nvPr/>
            </p:nvSpPr>
            <p:spPr bwMode="auto">
              <a:xfrm>
                <a:off x="5062" y="1836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5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11351" y="1212851"/>
            <a:ext cx="8132763" cy="1171575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Denial of Service (DoS):</a:t>
            </a:r>
            <a:r>
              <a:rPr lang="en-US" altLang="en-US" smtClean="0">
                <a:ea typeface="ＭＳ Ｐゴシック" panose="020B0600070205080204" pitchFamily="34" charset="-128"/>
              </a:rPr>
              <a:t> attackers make resources (server, bandwidth) unavailable to legitimate traffic by overwhelming resource with bogus traffic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1878013" y="2652713"/>
            <a:ext cx="4114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000099"/>
                </a:solidFill>
              </a:rPr>
              <a:t>1.</a:t>
            </a:r>
            <a:r>
              <a:rPr lang="en-US" altLang="en-US" sz="2400"/>
              <a:t> select target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905001" y="3171825"/>
            <a:ext cx="37957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000099"/>
                </a:solidFill>
              </a:rPr>
              <a:t>2.</a:t>
            </a:r>
            <a:r>
              <a:rPr lang="en-US" altLang="en-US" sz="2400"/>
              <a:t> break into hosts around the network (see botnet)</a:t>
            </a:r>
          </a:p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AutoNum type="arabicPeriod" startAt="2"/>
            </a:pPr>
            <a:endParaRPr lang="en-US" altLang="en-US" sz="2400"/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1897063" y="4040188"/>
            <a:ext cx="411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en-US" sz="2400">
                <a:solidFill>
                  <a:srgbClr val="000099"/>
                </a:solidFill>
              </a:rPr>
              <a:t>3.</a:t>
            </a:r>
            <a:r>
              <a:rPr lang="en-US" altLang="en-US" sz="2400"/>
              <a:t> send packets to target from compromised hosts</a:t>
            </a:r>
          </a:p>
        </p:txBody>
      </p:sp>
      <p:sp>
        <p:nvSpPr>
          <p:cNvPr id="135177" name="Rectangle 2"/>
          <p:cNvSpPr>
            <a:spLocks noChangeArrowheads="1"/>
          </p:cNvSpPr>
          <p:nvPr/>
        </p:nvSpPr>
        <p:spPr bwMode="auto">
          <a:xfrm>
            <a:off x="1812926" y="146050"/>
            <a:ext cx="8435975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99"/>
                </a:solidFill>
              </a:rPr>
              <a:t>Bad guys: </a:t>
            </a:r>
            <a:r>
              <a:rPr lang="en-US" altLang="en-US" sz="3200">
                <a:solidFill>
                  <a:srgbClr val="000099"/>
                </a:solidFill>
              </a:rPr>
              <a:t>attack server, network infrastructure</a:t>
            </a:r>
          </a:p>
        </p:txBody>
      </p:sp>
      <p:grpSp>
        <p:nvGrpSpPr>
          <p:cNvPr id="9" name="Group 152"/>
          <p:cNvGrpSpPr>
            <a:grpSpLocks/>
          </p:cNvGrpSpPr>
          <p:nvPr/>
        </p:nvGrpSpPr>
        <p:grpSpPr bwMode="auto">
          <a:xfrm>
            <a:off x="6570664" y="3152775"/>
            <a:ext cx="2720975" cy="2674938"/>
            <a:chOff x="-262" y="2555"/>
            <a:chExt cx="1714" cy="1685"/>
          </a:xfrm>
        </p:grpSpPr>
        <p:sp>
          <p:nvSpPr>
            <p:cNvPr id="135228" name="Line 63"/>
            <p:cNvSpPr>
              <a:spLocks noChangeShapeType="1"/>
            </p:cNvSpPr>
            <p:nvPr/>
          </p:nvSpPr>
          <p:spPr bwMode="auto">
            <a:xfrm flipV="1">
              <a:off x="160" y="3261"/>
              <a:ext cx="436" cy="16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29" name="Line 64"/>
            <p:cNvSpPr>
              <a:spLocks noChangeShapeType="1"/>
            </p:cNvSpPr>
            <p:nvPr/>
          </p:nvSpPr>
          <p:spPr bwMode="auto">
            <a:xfrm flipV="1">
              <a:off x="413" y="3470"/>
              <a:ext cx="226" cy="3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30" name="Line 65"/>
            <p:cNvSpPr>
              <a:spLocks noChangeShapeType="1"/>
            </p:cNvSpPr>
            <p:nvPr/>
          </p:nvSpPr>
          <p:spPr bwMode="auto">
            <a:xfrm flipH="1" flipV="1">
              <a:off x="857" y="3410"/>
              <a:ext cx="595" cy="45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31" name="Line 66"/>
            <p:cNvSpPr>
              <a:spLocks noChangeShapeType="1"/>
            </p:cNvSpPr>
            <p:nvPr/>
          </p:nvSpPr>
          <p:spPr bwMode="auto">
            <a:xfrm>
              <a:off x="735" y="2555"/>
              <a:ext cx="16" cy="46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32" name="Line 67"/>
            <p:cNvSpPr>
              <a:spLocks noChangeShapeType="1"/>
            </p:cNvSpPr>
            <p:nvPr/>
          </p:nvSpPr>
          <p:spPr bwMode="auto">
            <a:xfrm flipH="1">
              <a:off x="829" y="3011"/>
              <a:ext cx="473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33" name="Line 68"/>
            <p:cNvSpPr>
              <a:spLocks noChangeShapeType="1"/>
            </p:cNvSpPr>
            <p:nvPr/>
          </p:nvSpPr>
          <p:spPr bwMode="auto">
            <a:xfrm>
              <a:off x="-262" y="3083"/>
              <a:ext cx="879" cy="1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34" name="Line 69"/>
            <p:cNvSpPr>
              <a:spLocks noChangeShapeType="1"/>
            </p:cNvSpPr>
            <p:nvPr/>
          </p:nvSpPr>
          <p:spPr bwMode="auto">
            <a:xfrm flipV="1">
              <a:off x="-201" y="3362"/>
              <a:ext cx="800" cy="64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35" name="Line 70"/>
            <p:cNvSpPr>
              <a:spLocks noChangeShapeType="1"/>
            </p:cNvSpPr>
            <p:nvPr/>
          </p:nvSpPr>
          <p:spPr bwMode="auto">
            <a:xfrm flipH="1">
              <a:off x="852" y="2623"/>
              <a:ext cx="352" cy="39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36" name="Line 71"/>
            <p:cNvSpPr>
              <a:spLocks noChangeShapeType="1"/>
            </p:cNvSpPr>
            <p:nvPr/>
          </p:nvSpPr>
          <p:spPr bwMode="auto">
            <a:xfrm flipV="1">
              <a:off x="494" y="3582"/>
              <a:ext cx="198" cy="6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37" name="Line 72"/>
            <p:cNvSpPr>
              <a:spLocks noChangeShapeType="1"/>
            </p:cNvSpPr>
            <p:nvPr/>
          </p:nvSpPr>
          <p:spPr bwMode="auto">
            <a:xfrm>
              <a:off x="162" y="2738"/>
              <a:ext cx="416" cy="25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5179" name="Picture 112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763589"/>
            <a:ext cx="8228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5180" name="Group 113"/>
          <p:cNvGrpSpPr>
            <a:grpSpLocks/>
          </p:cNvGrpSpPr>
          <p:nvPr/>
        </p:nvGrpSpPr>
        <p:grpSpPr bwMode="auto">
          <a:xfrm flipH="1">
            <a:off x="8736013" y="2792414"/>
            <a:ext cx="735012" cy="681037"/>
            <a:chOff x="-44" y="1473"/>
            <a:chExt cx="981" cy="1105"/>
          </a:xfrm>
        </p:grpSpPr>
        <p:pic>
          <p:nvPicPr>
            <p:cNvPr id="135226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27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181" name="Group 116"/>
          <p:cNvGrpSpPr>
            <a:grpSpLocks/>
          </p:cNvGrpSpPr>
          <p:nvPr/>
        </p:nvGrpSpPr>
        <p:grpSpPr bwMode="auto">
          <a:xfrm flipH="1">
            <a:off x="9023351" y="3629025"/>
            <a:ext cx="735013" cy="681038"/>
            <a:chOff x="-44" y="1473"/>
            <a:chExt cx="981" cy="1105"/>
          </a:xfrm>
        </p:grpSpPr>
        <p:pic>
          <p:nvPicPr>
            <p:cNvPr id="135224" name="Picture 11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25" name="Freeform 11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182" name="Group 119"/>
          <p:cNvGrpSpPr>
            <a:grpSpLocks/>
          </p:cNvGrpSpPr>
          <p:nvPr/>
        </p:nvGrpSpPr>
        <p:grpSpPr bwMode="auto">
          <a:xfrm flipH="1">
            <a:off x="9082088" y="4330700"/>
            <a:ext cx="735012" cy="681038"/>
            <a:chOff x="-44" y="1473"/>
            <a:chExt cx="981" cy="1105"/>
          </a:xfrm>
        </p:grpSpPr>
        <p:pic>
          <p:nvPicPr>
            <p:cNvPr id="135222" name="Picture 12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23" name="Freeform 12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183" name="Group 122"/>
          <p:cNvGrpSpPr>
            <a:grpSpLocks/>
          </p:cNvGrpSpPr>
          <p:nvPr/>
        </p:nvGrpSpPr>
        <p:grpSpPr bwMode="auto">
          <a:xfrm flipH="1">
            <a:off x="9118601" y="5111750"/>
            <a:ext cx="735013" cy="681038"/>
            <a:chOff x="-44" y="1473"/>
            <a:chExt cx="981" cy="1105"/>
          </a:xfrm>
        </p:grpSpPr>
        <p:pic>
          <p:nvPicPr>
            <p:cNvPr id="135220" name="Picture 12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21" name="Freeform 12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184" name="Group 125"/>
          <p:cNvGrpSpPr>
            <a:grpSpLocks/>
          </p:cNvGrpSpPr>
          <p:nvPr/>
        </p:nvGrpSpPr>
        <p:grpSpPr bwMode="auto">
          <a:xfrm flipH="1">
            <a:off x="7773988" y="2921000"/>
            <a:ext cx="735012" cy="681038"/>
            <a:chOff x="-44" y="1473"/>
            <a:chExt cx="981" cy="1105"/>
          </a:xfrm>
        </p:grpSpPr>
        <p:pic>
          <p:nvPicPr>
            <p:cNvPr id="135218" name="Picture 12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19" name="Freeform 12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185" name="Group 128"/>
          <p:cNvGrpSpPr>
            <a:grpSpLocks/>
          </p:cNvGrpSpPr>
          <p:nvPr/>
        </p:nvGrpSpPr>
        <p:grpSpPr bwMode="auto">
          <a:xfrm flipH="1">
            <a:off x="6769101" y="2982914"/>
            <a:ext cx="735013" cy="681037"/>
            <a:chOff x="-44" y="1473"/>
            <a:chExt cx="981" cy="1105"/>
          </a:xfrm>
        </p:grpSpPr>
        <p:pic>
          <p:nvPicPr>
            <p:cNvPr id="135216" name="Picture 1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17" name="Freeform 1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186" name="Group 134"/>
          <p:cNvGrpSpPr>
            <a:grpSpLocks/>
          </p:cNvGrpSpPr>
          <p:nvPr/>
        </p:nvGrpSpPr>
        <p:grpSpPr bwMode="auto">
          <a:xfrm flipH="1">
            <a:off x="6053138" y="3687764"/>
            <a:ext cx="735012" cy="681037"/>
            <a:chOff x="-44" y="1473"/>
            <a:chExt cx="981" cy="1105"/>
          </a:xfrm>
        </p:grpSpPr>
        <p:pic>
          <p:nvPicPr>
            <p:cNvPr id="135214" name="Picture 13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15" name="Freeform 13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187" name="Group 137"/>
          <p:cNvGrpSpPr>
            <a:grpSpLocks/>
          </p:cNvGrpSpPr>
          <p:nvPr/>
        </p:nvGrpSpPr>
        <p:grpSpPr bwMode="auto">
          <a:xfrm flipH="1">
            <a:off x="6684963" y="4422775"/>
            <a:ext cx="735012" cy="681038"/>
            <a:chOff x="-44" y="1473"/>
            <a:chExt cx="981" cy="1105"/>
          </a:xfrm>
        </p:grpSpPr>
        <p:pic>
          <p:nvPicPr>
            <p:cNvPr id="135212" name="Picture 13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13" name="Freeform 13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188" name="Group 140"/>
          <p:cNvGrpSpPr>
            <a:grpSpLocks/>
          </p:cNvGrpSpPr>
          <p:nvPr/>
        </p:nvGrpSpPr>
        <p:grpSpPr bwMode="auto">
          <a:xfrm flipH="1">
            <a:off x="7215188" y="5032375"/>
            <a:ext cx="735012" cy="681038"/>
            <a:chOff x="-44" y="1473"/>
            <a:chExt cx="981" cy="1105"/>
          </a:xfrm>
        </p:grpSpPr>
        <p:pic>
          <p:nvPicPr>
            <p:cNvPr id="135210" name="Picture 14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11" name="Freeform 14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189" name="Group 143"/>
          <p:cNvGrpSpPr>
            <a:grpSpLocks/>
          </p:cNvGrpSpPr>
          <p:nvPr/>
        </p:nvGrpSpPr>
        <p:grpSpPr bwMode="auto">
          <a:xfrm flipH="1">
            <a:off x="6292851" y="5322889"/>
            <a:ext cx="735013" cy="681037"/>
            <a:chOff x="-44" y="1473"/>
            <a:chExt cx="981" cy="1105"/>
          </a:xfrm>
        </p:grpSpPr>
        <p:pic>
          <p:nvPicPr>
            <p:cNvPr id="135208" name="Picture 14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09" name="Freeform 14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190" name="Group 146"/>
          <p:cNvGrpSpPr>
            <a:grpSpLocks/>
          </p:cNvGrpSpPr>
          <p:nvPr/>
        </p:nvGrpSpPr>
        <p:grpSpPr bwMode="auto">
          <a:xfrm flipH="1">
            <a:off x="7485063" y="5829300"/>
            <a:ext cx="735012" cy="681038"/>
            <a:chOff x="-44" y="1473"/>
            <a:chExt cx="981" cy="1105"/>
          </a:xfrm>
        </p:grpSpPr>
        <p:pic>
          <p:nvPicPr>
            <p:cNvPr id="135206" name="Picture 14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07" name="Freeform 14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5191" name="Group 149"/>
          <p:cNvGrpSpPr>
            <a:grpSpLocks/>
          </p:cNvGrpSpPr>
          <p:nvPr/>
        </p:nvGrpSpPr>
        <p:grpSpPr bwMode="auto">
          <a:xfrm flipH="1">
            <a:off x="8229601" y="5440364"/>
            <a:ext cx="735013" cy="681037"/>
            <a:chOff x="-44" y="1473"/>
            <a:chExt cx="981" cy="1105"/>
          </a:xfrm>
        </p:grpSpPr>
        <p:pic>
          <p:nvPicPr>
            <p:cNvPr id="135204" name="Picture 15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05" name="Freeform 15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89"/>
          <p:cNvGrpSpPr>
            <a:grpSpLocks/>
          </p:cNvGrpSpPr>
          <p:nvPr/>
        </p:nvGrpSpPr>
        <p:grpSpPr bwMode="auto">
          <a:xfrm>
            <a:off x="6078539" y="2860676"/>
            <a:ext cx="3525837" cy="3408363"/>
            <a:chOff x="2920" y="1824"/>
            <a:chExt cx="2221" cy="2147"/>
          </a:xfrm>
        </p:grpSpPr>
        <p:pic>
          <p:nvPicPr>
            <p:cNvPr id="135194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195" name="Picture 5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1" y="192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196" name="Picture 5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" y="2376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197" name="Picture 5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" y="2803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198" name="Picture 5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0" y="3230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199" name="Picture 5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3692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200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4" y="3308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201" name="Picture 6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8" y="2339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202" name="Picture 6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4" y="3395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5203" name="Picture 6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2" y="1824"/>
              <a:ext cx="29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51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4DD619B9-9C0C-449F-A9B1-18FD6786BDD8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build="p" autoUpdateAnimBg="0"/>
      <p:bldP spid="281605" grpId="0" autoUpdateAnimBg="0"/>
      <p:bldP spid="28160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grpSp>
        <p:nvGrpSpPr>
          <p:cNvPr id="136195" name="Group 90"/>
          <p:cNvGrpSpPr>
            <a:grpSpLocks/>
          </p:cNvGrpSpPr>
          <p:nvPr/>
        </p:nvGrpSpPr>
        <p:grpSpPr bwMode="auto">
          <a:xfrm flipH="1">
            <a:off x="6034088" y="3351214"/>
            <a:ext cx="735012" cy="681037"/>
            <a:chOff x="-44" y="1473"/>
            <a:chExt cx="981" cy="1105"/>
          </a:xfrm>
        </p:grpSpPr>
        <p:pic>
          <p:nvPicPr>
            <p:cNvPr id="136262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263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61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4375" y="114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Bad guys can sniff packets</a:t>
            </a:r>
          </a:p>
        </p:txBody>
      </p:sp>
      <p:sp>
        <p:nvSpPr>
          <p:cNvPr id="136197" name="Rectangle 17"/>
          <p:cNvSpPr>
            <a:spLocks noGrp="1" noChangeArrowheads="1"/>
          </p:cNvSpPr>
          <p:nvPr>
            <p:ph type="body" idx="4294967295"/>
          </p:nvPr>
        </p:nvSpPr>
        <p:spPr>
          <a:xfrm>
            <a:off x="2017713" y="1355726"/>
            <a:ext cx="8077200" cy="1484313"/>
          </a:xfrm>
          <a:noFill/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packet </a:t>
            </a:r>
            <a:r>
              <a:rPr lang="ja-JP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sniffing</a:t>
            </a:r>
            <a:r>
              <a:rPr lang="ja-JP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 i="1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broadcast media (shared ethernet, wireless)</a:t>
            </a:r>
          </a:p>
          <a:p>
            <a:pPr lvl="1" eaLnBrk="1" hangingPunct="1"/>
            <a:r>
              <a:rPr lang="en-US" altLang="en-US" smtClean="0">
                <a:ea typeface="Arial" panose="020B0604020202020204" pitchFamily="34" charset="0"/>
              </a:rPr>
              <a:t>promiscuous network interface reads/records all packets (e.g., including passwords!) passing by</a:t>
            </a:r>
          </a:p>
        </p:txBody>
      </p:sp>
      <p:sp>
        <p:nvSpPr>
          <p:cNvPr id="136198" name="Freeform 43"/>
          <p:cNvSpPr>
            <a:spLocks/>
          </p:cNvSpPr>
          <p:nvPr/>
        </p:nvSpPr>
        <p:spPr bwMode="auto">
          <a:xfrm>
            <a:off x="3529014" y="4086226"/>
            <a:ext cx="4587875" cy="728663"/>
          </a:xfrm>
          <a:custGeom>
            <a:avLst/>
            <a:gdLst>
              <a:gd name="T0" fmla="*/ 2147483646 w 2620"/>
              <a:gd name="T1" fmla="*/ 0 h 459"/>
              <a:gd name="T2" fmla="*/ 0 w 2620"/>
              <a:gd name="T3" fmla="*/ 2147483646 h 459"/>
              <a:gd name="T4" fmla="*/ 2147483646 w 2620"/>
              <a:gd name="T5" fmla="*/ 2147483646 h 459"/>
              <a:gd name="T6" fmla="*/ 2147483646 w 2620"/>
              <a:gd name="T7" fmla="*/ 2147483646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Freeform 44"/>
          <p:cNvSpPr>
            <a:spLocks/>
          </p:cNvSpPr>
          <p:nvPr/>
        </p:nvSpPr>
        <p:spPr bwMode="auto">
          <a:xfrm>
            <a:off x="6361113" y="3956050"/>
            <a:ext cx="4762" cy="522288"/>
          </a:xfrm>
          <a:custGeom>
            <a:avLst/>
            <a:gdLst>
              <a:gd name="T0" fmla="*/ 0 w 3"/>
              <a:gd name="T1" fmla="*/ 2147483646 h 329"/>
              <a:gd name="T2" fmla="*/ 2147483646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Line 45"/>
          <p:cNvSpPr>
            <a:spLocks noChangeShapeType="1"/>
          </p:cNvSpPr>
          <p:nvPr/>
        </p:nvSpPr>
        <p:spPr bwMode="auto">
          <a:xfrm flipV="1">
            <a:off x="4703763" y="447833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1" name="Line 46"/>
          <p:cNvSpPr>
            <a:spLocks noChangeShapeType="1"/>
          </p:cNvSpPr>
          <p:nvPr/>
        </p:nvSpPr>
        <p:spPr bwMode="auto">
          <a:xfrm flipV="1">
            <a:off x="4722813" y="518953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2" name="Text Box 47"/>
          <p:cNvSpPr txBox="1">
            <a:spLocks noChangeArrowheads="1"/>
          </p:cNvSpPr>
          <p:nvPr/>
        </p:nvSpPr>
        <p:spPr bwMode="auto">
          <a:xfrm>
            <a:off x="2986088" y="33750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6203" name="Text Box 48"/>
          <p:cNvSpPr txBox="1">
            <a:spLocks noChangeArrowheads="1"/>
          </p:cNvSpPr>
          <p:nvPr/>
        </p:nvSpPr>
        <p:spPr bwMode="auto">
          <a:xfrm>
            <a:off x="8461375" y="483870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B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6204" name="Text Box 49"/>
          <p:cNvSpPr txBox="1">
            <a:spLocks noChangeArrowheads="1"/>
          </p:cNvSpPr>
          <p:nvPr/>
        </p:nvSpPr>
        <p:spPr bwMode="auto">
          <a:xfrm>
            <a:off x="6553201" y="3352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</a:t>
            </a:r>
          </a:p>
        </p:txBody>
      </p:sp>
      <p:grpSp>
        <p:nvGrpSpPr>
          <p:cNvPr id="136205" name="Group 50"/>
          <p:cNvGrpSpPr>
            <a:grpSpLocks/>
          </p:cNvGrpSpPr>
          <p:nvPr/>
        </p:nvGrpSpPr>
        <p:grpSpPr bwMode="auto">
          <a:xfrm>
            <a:off x="5357814" y="4605338"/>
            <a:ext cx="2295525" cy="336550"/>
            <a:chOff x="2418" y="3342"/>
            <a:chExt cx="1446" cy="212"/>
          </a:xfrm>
        </p:grpSpPr>
        <p:sp>
          <p:nvSpPr>
            <p:cNvPr id="136257" name="Rectangle 51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6258" name="Line 52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59" name="Line 53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60" name="Line 54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61" name="Text Box 55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src:B dest:A     payload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sp>
        <p:nvSpPr>
          <p:cNvPr id="136206" name="Freeform 56"/>
          <p:cNvSpPr>
            <a:spLocks/>
          </p:cNvSpPr>
          <p:nvPr/>
        </p:nvSpPr>
        <p:spPr bwMode="auto">
          <a:xfrm>
            <a:off x="5326063" y="4560888"/>
            <a:ext cx="2635250" cy="241300"/>
          </a:xfrm>
          <a:custGeom>
            <a:avLst/>
            <a:gdLst>
              <a:gd name="T0" fmla="*/ 2147483646 w 1660"/>
              <a:gd name="T1" fmla="*/ 2147483646 h 152"/>
              <a:gd name="T2" fmla="*/ 2147483646 w 1660"/>
              <a:gd name="T3" fmla="*/ 0 h 152"/>
              <a:gd name="T4" fmla="*/ 0 w 1660"/>
              <a:gd name="T5" fmla="*/ 2147483646 h 152"/>
              <a:gd name="T6" fmla="*/ 0 60000 65536"/>
              <a:gd name="T7" fmla="*/ 0 60000 65536"/>
              <a:gd name="T8" fmla="*/ 0 60000 65536"/>
              <a:gd name="T9" fmla="*/ 0 w 1660"/>
              <a:gd name="T10" fmla="*/ 0 h 152"/>
              <a:gd name="T11" fmla="*/ 1660 w 1660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0" h="152">
                <a:moveTo>
                  <a:pt x="1660" y="152"/>
                </a:moveTo>
                <a:lnTo>
                  <a:pt x="1660" y="0"/>
                </a:lnTo>
                <a:lnTo>
                  <a:pt x="0" y="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7" name="Line 57"/>
          <p:cNvSpPr>
            <a:spLocks noChangeShapeType="1"/>
          </p:cNvSpPr>
          <p:nvPr/>
        </p:nvSpPr>
        <p:spPr bwMode="auto">
          <a:xfrm flipV="1">
            <a:off x="6469063" y="3957638"/>
            <a:ext cx="0" cy="6032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6209" name="Picture 6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075" y="3419476"/>
            <a:ext cx="47148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210" name="Picture 51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898525"/>
            <a:ext cx="5976938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6211" name="Group 54"/>
          <p:cNvGrpSpPr>
            <a:grpSpLocks/>
          </p:cNvGrpSpPr>
          <p:nvPr/>
        </p:nvGrpSpPr>
        <p:grpSpPr bwMode="auto">
          <a:xfrm>
            <a:off x="3354389" y="3413125"/>
            <a:ext cx="365125" cy="712788"/>
            <a:chOff x="4140" y="429"/>
            <a:chExt cx="1425" cy="2396"/>
          </a:xfrm>
        </p:grpSpPr>
        <p:sp>
          <p:nvSpPr>
            <p:cNvPr id="136225" name="Freeform 5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26" name="Rectangle 56"/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6227" name="Freeform 5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28" name="Freeform 5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29" name="Rectangle 59"/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36230" name="Group 6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6255" name="AutoShape 6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6256" name="AutoShape 62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6231" name="Rectangle 63"/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36232" name="Group 6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6253" name="AutoShape 65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6254" name="AutoShape 6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6233" name="Rectangle 67"/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6234" name="Rectangle 68"/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36235" name="Group 6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6251" name="AutoShape 70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6252" name="AutoShape 71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6236" name="Freeform 7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37" name="Group 7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249" name="AutoShape 74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6250" name="AutoShape 75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6238" name="Rectangle 76"/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6239" name="Freeform 7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40" name="Freeform 7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39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41" name="Oval 79"/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6242" name="Freeform 8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43" name="AutoShape 81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6244" name="AutoShape 82"/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6245" name="Oval 83"/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6246" name="Oval 84"/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6247" name="Oval 85"/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6248" name="Rectangle 86"/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36212" name="Group 87"/>
          <p:cNvGrpSpPr>
            <a:grpSpLocks/>
          </p:cNvGrpSpPr>
          <p:nvPr/>
        </p:nvGrpSpPr>
        <p:grpSpPr bwMode="auto">
          <a:xfrm flipH="1">
            <a:off x="7847013" y="4730750"/>
            <a:ext cx="735012" cy="681038"/>
            <a:chOff x="-44" y="1473"/>
            <a:chExt cx="981" cy="1105"/>
          </a:xfrm>
        </p:grpSpPr>
        <p:pic>
          <p:nvPicPr>
            <p:cNvPr id="136223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224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6213" name="Group 102"/>
          <p:cNvGrpSpPr>
            <a:grpSpLocks/>
          </p:cNvGrpSpPr>
          <p:nvPr/>
        </p:nvGrpSpPr>
        <p:grpSpPr bwMode="auto">
          <a:xfrm>
            <a:off x="4271963" y="4849814"/>
            <a:ext cx="881062" cy="365125"/>
            <a:chOff x="2356" y="1300"/>
            <a:chExt cx="555" cy="194"/>
          </a:xfrm>
        </p:grpSpPr>
        <p:sp>
          <p:nvSpPr>
            <p:cNvPr id="136215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6216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6217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36218" name="Group 106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6221" name="Freeform 10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22" name="Freeform 10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219" name="Line 109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220" name="Line 110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62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474929DA-397F-4239-896E-7AC05F06324F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37219" name="Picture 9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9" y="954089"/>
            <a:ext cx="73818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20" name="Group 51"/>
          <p:cNvGrpSpPr>
            <a:grpSpLocks/>
          </p:cNvGrpSpPr>
          <p:nvPr/>
        </p:nvGrpSpPr>
        <p:grpSpPr bwMode="auto">
          <a:xfrm flipH="1">
            <a:off x="6316663" y="2470150"/>
            <a:ext cx="735012" cy="681038"/>
            <a:chOff x="-44" y="1473"/>
            <a:chExt cx="981" cy="1105"/>
          </a:xfrm>
        </p:grpSpPr>
        <p:pic>
          <p:nvPicPr>
            <p:cNvPr id="137285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286" name="Freeform 5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7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12950" y="252414"/>
            <a:ext cx="7772400" cy="947737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Bad guys can use fake addresses</a:t>
            </a:r>
          </a:p>
        </p:txBody>
      </p:sp>
      <p:sp>
        <p:nvSpPr>
          <p:cNvPr id="137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20900" y="1662113"/>
            <a:ext cx="8077200" cy="1484312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IP spoofing:</a:t>
            </a:r>
            <a:r>
              <a:rPr lang="en-US" altLang="en-US" i="1" smtClean="0">
                <a:solidFill>
                  <a:srgbClr val="FF33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mtClean="0">
                <a:ea typeface="ＭＳ Ｐゴシック" panose="020B0600070205080204" pitchFamily="34" charset="-128"/>
              </a:rPr>
              <a:t>send packet with false source address</a:t>
            </a:r>
          </a:p>
        </p:txBody>
      </p:sp>
      <p:sp>
        <p:nvSpPr>
          <p:cNvPr id="137223" name="Freeform 70"/>
          <p:cNvSpPr>
            <a:spLocks/>
          </p:cNvSpPr>
          <p:nvPr/>
        </p:nvSpPr>
        <p:spPr bwMode="auto">
          <a:xfrm>
            <a:off x="3749676" y="3171826"/>
            <a:ext cx="4587875" cy="728663"/>
          </a:xfrm>
          <a:custGeom>
            <a:avLst/>
            <a:gdLst>
              <a:gd name="T0" fmla="*/ 2147483646 w 2620"/>
              <a:gd name="T1" fmla="*/ 0 h 459"/>
              <a:gd name="T2" fmla="*/ 0 w 2620"/>
              <a:gd name="T3" fmla="*/ 2147483646 h 459"/>
              <a:gd name="T4" fmla="*/ 2147483646 w 2620"/>
              <a:gd name="T5" fmla="*/ 2147483646 h 459"/>
              <a:gd name="T6" fmla="*/ 2147483646 w 2620"/>
              <a:gd name="T7" fmla="*/ 2147483646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4" name="Freeform 71"/>
          <p:cNvSpPr>
            <a:spLocks/>
          </p:cNvSpPr>
          <p:nvPr/>
        </p:nvSpPr>
        <p:spPr bwMode="auto">
          <a:xfrm>
            <a:off x="6581776" y="3041650"/>
            <a:ext cx="4763" cy="522288"/>
          </a:xfrm>
          <a:custGeom>
            <a:avLst/>
            <a:gdLst>
              <a:gd name="T0" fmla="*/ 0 w 3"/>
              <a:gd name="T1" fmla="*/ 2147483646 h 329"/>
              <a:gd name="T2" fmla="*/ 2147483646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5" name="Line 72"/>
          <p:cNvSpPr>
            <a:spLocks noChangeShapeType="1"/>
          </p:cNvSpPr>
          <p:nvPr/>
        </p:nvSpPr>
        <p:spPr bwMode="auto">
          <a:xfrm flipV="1">
            <a:off x="4924425" y="356393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6" name="Line 73"/>
          <p:cNvSpPr>
            <a:spLocks noChangeShapeType="1"/>
          </p:cNvSpPr>
          <p:nvPr/>
        </p:nvSpPr>
        <p:spPr bwMode="auto">
          <a:xfrm flipV="1">
            <a:off x="4943475" y="427513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227" name="Text Box 74"/>
          <p:cNvSpPr txBox="1">
            <a:spLocks noChangeArrowheads="1"/>
          </p:cNvSpPr>
          <p:nvPr/>
        </p:nvSpPr>
        <p:spPr bwMode="auto">
          <a:xfrm>
            <a:off x="3206750" y="2460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7228" name="Text Box 75"/>
          <p:cNvSpPr txBox="1">
            <a:spLocks noChangeArrowheads="1"/>
          </p:cNvSpPr>
          <p:nvPr/>
        </p:nvSpPr>
        <p:spPr bwMode="auto">
          <a:xfrm>
            <a:off x="8610600" y="38798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7229" name="Text Box 76"/>
          <p:cNvSpPr txBox="1">
            <a:spLocks noChangeArrowheads="1"/>
          </p:cNvSpPr>
          <p:nvPr/>
        </p:nvSpPr>
        <p:spPr bwMode="auto">
          <a:xfrm>
            <a:off x="6773863" y="24384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7230" name="Freeform 77"/>
          <p:cNvSpPr>
            <a:spLocks/>
          </p:cNvSpPr>
          <p:nvPr/>
        </p:nvSpPr>
        <p:spPr bwMode="auto">
          <a:xfrm>
            <a:off x="3759200" y="3019425"/>
            <a:ext cx="2967038" cy="704850"/>
          </a:xfrm>
          <a:custGeom>
            <a:avLst/>
            <a:gdLst>
              <a:gd name="T0" fmla="*/ 2147483646 w 1869"/>
              <a:gd name="T1" fmla="*/ 0 h 444"/>
              <a:gd name="T2" fmla="*/ 2147483646 w 1869"/>
              <a:gd name="T3" fmla="*/ 2147483646 h 444"/>
              <a:gd name="T4" fmla="*/ 0 w 1869"/>
              <a:gd name="T5" fmla="*/ 2147483646 h 444"/>
              <a:gd name="T6" fmla="*/ 0 60000 65536"/>
              <a:gd name="T7" fmla="*/ 0 60000 65536"/>
              <a:gd name="T8" fmla="*/ 0 60000 65536"/>
              <a:gd name="T9" fmla="*/ 0 w 1869"/>
              <a:gd name="T10" fmla="*/ 0 h 444"/>
              <a:gd name="T11" fmla="*/ 1869 w 1869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" h="444">
                <a:moveTo>
                  <a:pt x="1869" y="0"/>
                </a:moveTo>
                <a:lnTo>
                  <a:pt x="1869" y="444"/>
                </a:lnTo>
                <a:lnTo>
                  <a:pt x="0" y="444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7231" name="Group 78"/>
          <p:cNvGrpSpPr>
            <a:grpSpLocks/>
          </p:cNvGrpSpPr>
          <p:nvPr/>
        </p:nvGrpSpPr>
        <p:grpSpPr bwMode="auto">
          <a:xfrm>
            <a:off x="4225926" y="3502025"/>
            <a:ext cx="2295525" cy="336550"/>
            <a:chOff x="2418" y="3342"/>
            <a:chExt cx="1446" cy="212"/>
          </a:xfrm>
        </p:grpSpPr>
        <p:sp>
          <p:nvSpPr>
            <p:cNvPr id="137280" name="Rectangle 79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7281" name="Line 80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82" name="Line 81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83" name="Line 82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84" name="Text Box 83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Arial" panose="020B0604020202020204" pitchFamily="34" charset="0"/>
                </a:rPr>
                <a:t>src:B</a:t>
              </a:r>
              <a:r>
                <a:rPr lang="en-US" altLang="en-US" sz="1600">
                  <a:latin typeface="Arial" panose="020B0604020202020204" pitchFamily="34" charset="0"/>
                </a:rPr>
                <a:t> dest:A     payload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37232" name="Picture 8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9" y="2533651"/>
            <a:ext cx="471487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7233" name="Group 48"/>
          <p:cNvGrpSpPr>
            <a:grpSpLocks/>
          </p:cNvGrpSpPr>
          <p:nvPr/>
        </p:nvGrpSpPr>
        <p:grpSpPr bwMode="auto">
          <a:xfrm flipH="1">
            <a:off x="8099426" y="3886200"/>
            <a:ext cx="735013" cy="681038"/>
            <a:chOff x="-44" y="1473"/>
            <a:chExt cx="981" cy="1105"/>
          </a:xfrm>
        </p:grpSpPr>
        <p:pic>
          <p:nvPicPr>
            <p:cNvPr id="137278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279" name="Freeform 5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7234" name="Group 54"/>
          <p:cNvGrpSpPr>
            <a:grpSpLocks/>
          </p:cNvGrpSpPr>
          <p:nvPr/>
        </p:nvGrpSpPr>
        <p:grpSpPr bwMode="auto">
          <a:xfrm>
            <a:off x="3608389" y="2544764"/>
            <a:ext cx="365125" cy="712787"/>
            <a:chOff x="4140" y="429"/>
            <a:chExt cx="1425" cy="2396"/>
          </a:xfrm>
        </p:grpSpPr>
        <p:sp>
          <p:nvSpPr>
            <p:cNvPr id="137246" name="Freeform 5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47" name="Rectangle 56"/>
            <p:cNvSpPr>
              <a:spLocks noChangeArrowheads="1"/>
            </p:cNvSpPr>
            <p:nvPr/>
          </p:nvSpPr>
          <p:spPr bwMode="auto">
            <a:xfrm>
              <a:off x="4208" y="429"/>
              <a:ext cx="1047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7248" name="Freeform 5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49" name="Freeform 5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50" name="Rectangle 59"/>
            <p:cNvSpPr>
              <a:spLocks noChangeArrowheads="1"/>
            </p:cNvSpPr>
            <p:nvPr/>
          </p:nvSpPr>
          <p:spPr bwMode="auto">
            <a:xfrm>
              <a:off x="4214" y="690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37251" name="Group 6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7276" name="AutoShape 6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7277" name="AutoShape 62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7252" name="Rectangle 63"/>
            <p:cNvSpPr>
              <a:spLocks noChangeArrowheads="1"/>
            </p:cNvSpPr>
            <p:nvPr/>
          </p:nvSpPr>
          <p:spPr bwMode="auto">
            <a:xfrm>
              <a:off x="4227" y="1021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37253" name="Group 6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7274" name="AutoShape 65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7275" name="AutoShape 66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6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7254" name="Rectangle 67"/>
            <p:cNvSpPr>
              <a:spLocks noChangeArrowheads="1"/>
            </p:cNvSpPr>
            <p:nvPr/>
          </p:nvSpPr>
          <p:spPr bwMode="auto">
            <a:xfrm>
              <a:off x="4214" y="1358"/>
              <a:ext cx="60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7255" name="Rectangle 68"/>
            <p:cNvSpPr>
              <a:spLocks noChangeArrowheads="1"/>
            </p:cNvSpPr>
            <p:nvPr/>
          </p:nvSpPr>
          <p:spPr bwMode="auto">
            <a:xfrm>
              <a:off x="4227" y="1656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grpSp>
          <p:nvGrpSpPr>
            <p:cNvPr id="137256" name="Group 6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7272" name="AutoShape 70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7273" name="AutoShape 71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5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7257" name="Freeform 7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258" name="Group 7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7270" name="AutoShape 74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37271" name="AutoShape 75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7259" name="Rectangle 76"/>
            <p:cNvSpPr>
              <a:spLocks noChangeArrowheads="1"/>
            </p:cNvSpPr>
            <p:nvPr/>
          </p:nvSpPr>
          <p:spPr bwMode="auto">
            <a:xfrm>
              <a:off x="5249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7260" name="Freeform 7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1" name="Freeform 7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39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2" name="Oval 79"/>
            <p:cNvSpPr>
              <a:spLocks noChangeArrowheads="1"/>
            </p:cNvSpPr>
            <p:nvPr/>
          </p:nvSpPr>
          <p:spPr bwMode="auto">
            <a:xfrm>
              <a:off x="5515" y="2612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7263" name="Freeform 8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64" name="AutoShape 81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7265" name="AutoShape 82"/>
            <p:cNvSpPr>
              <a:spLocks noChangeArrowheads="1"/>
            </p:cNvSpPr>
            <p:nvPr/>
          </p:nvSpPr>
          <p:spPr bwMode="auto">
            <a:xfrm>
              <a:off x="4208" y="2713"/>
              <a:ext cx="1066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7266" name="Oval 83"/>
            <p:cNvSpPr>
              <a:spLocks noChangeArrowheads="1"/>
            </p:cNvSpPr>
            <p:nvPr/>
          </p:nvSpPr>
          <p:spPr bwMode="auto">
            <a:xfrm>
              <a:off x="4307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7267" name="Oval 84"/>
            <p:cNvSpPr>
              <a:spLocks noChangeArrowheads="1"/>
            </p:cNvSpPr>
            <p:nvPr/>
          </p:nvSpPr>
          <p:spPr bwMode="auto">
            <a:xfrm>
              <a:off x="4487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7268" name="Oval 85"/>
            <p:cNvSpPr>
              <a:spLocks noChangeArrowheads="1"/>
            </p:cNvSpPr>
            <p:nvPr/>
          </p:nvSpPr>
          <p:spPr bwMode="auto">
            <a:xfrm>
              <a:off x="4660" y="2382"/>
              <a:ext cx="161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37269" name="Rectangle 86"/>
            <p:cNvSpPr>
              <a:spLocks noChangeArrowheads="1"/>
            </p:cNvSpPr>
            <p:nvPr/>
          </p:nvSpPr>
          <p:spPr bwMode="auto">
            <a:xfrm>
              <a:off x="5063" y="1832"/>
              <a:ext cx="87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grpSp>
        <p:nvGrpSpPr>
          <p:cNvPr id="137235" name="Group 87"/>
          <p:cNvGrpSpPr>
            <a:grpSpLocks/>
          </p:cNvGrpSpPr>
          <p:nvPr/>
        </p:nvGrpSpPr>
        <p:grpSpPr bwMode="auto">
          <a:xfrm>
            <a:off x="4535488" y="3946526"/>
            <a:ext cx="881062" cy="365125"/>
            <a:chOff x="2356" y="1300"/>
            <a:chExt cx="555" cy="194"/>
          </a:xfrm>
        </p:grpSpPr>
        <p:sp>
          <p:nvSpPr>
            <p:cNvPr id="137238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7239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7240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37241" name="Group 91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37244" name="Freeform 9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45" name="Freeform 9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7242" name="Line 94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243" name="Line 95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2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F877D06E-B980-4246-A473-D8FD2B968723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37237" name="Text Box 50"/>
          <p:cNvSpPr txBox="1">
            <a:spLocks noChangeArrowheads="1"/>
          </p:cNvSpPr>
          <p:nvPr/>
        </p:nvSpPr>
        <p:spPr bwMode="auto">
          <a:xfrm>
            <a:off x="2470151" y="5562601"/>
            <a:ext cx="6670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/>
              <a:t>… lots more on security (throughout, Chapter 8)</a:t>
            </a:r>
          </a:p>
        </p:txBody>
      </p:sp>
    </p:spTree>
    <p:extLst>
      <p:ext uri="{BB962C8B-B14F-4D97-AF65-F5344CB8AC3E}">
        <p14:creationId xmlns:p14="http://schemas.microsoft.com/office/powerpoint/2010/main" val="315752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Introduction</a:t>
            </a:r>
          </a:p>
        </p:txBody>
      </p:sp>
      <p:pic>
        <p:nvPicPr>
          <p:cNvPr id="138243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836614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4838" y="160339"/>
            <a:ext cx="7772400" cy="903287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ＭＳ Ｐゴシック" panose="020B0600070205080204" pitchFamily="34" charset="-128"/>
              </a:rPr>
              <a:t>Introduction: summary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46289" y="1443039"/>
            <a:ext cx="4384675" cy="5189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covered a </a:t>
            </a:r>
            <a:r>
              <a:rPr lang="ja-JP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ton</a:t>
            </a:r>
            <a:r>
              <a:rPr lang="ja-JP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 of material!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Internet overview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what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a protocol?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network edge, core, access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ea typeface="Arial" panose="020B0604020202020204" pitchFamily="34" charset="0"/>
              </a:rPr>
              <a:t>packet-switching versus circuit-switching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ea typeface="Arial" panose="020B0604020202020204" pitchFamily="34" charset="0"/>
              </a:rPr>
              <a:t>Internet structure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performance: loss, delay, throughput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layering, service models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security</a:t>
            </a:r>
          </a:p>
          <a:p>
            <a:pPr eaLnBrk="1" hangingPunct="1">
              <a:lnSpc>
                <a:spcPct val="80000"/>
              </a:lnSpc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history</a:t>
            </a:r>
          </a:p>
        </p:txBody>
      </p:sp>
      <p:sp>
        <p:nvSpPr>
          <p:cNvPr id="13824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70676" y="1428750"/>
            <a:ext cx="3724275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you now have: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90000"/>
              </a:lnSpc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context, overview,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feel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of networking</a:t>
            </a:r>
          </a:p>
          <a:p>
            <a:pPr eaLnBrk="1" hangingPunct="1">
              <a:lnSpc>
                <a:spcPct val="90000"/>
              </a:lnSpc>
              <a:buSzPct val="75000"/>
            </a:pPr>
            <a:r>
              <a:rPr lang="en-US" altLang="en-US" sz="2400">
                <a:ea typeface="ＭＳ Ｐゴシック" panose="020B0600070205080204" pitchFamily="34" charset="-128"/>
              </a:rPr>
              <a:t>more depth, detail </a:t>
            </a:r>
            <a:r>
              <a:rPr lang="en-US" altLang="en-US" sz="2400" i="1">
                <a:ea typeface="ＭＳ Ｐゴシック" panose="020B0600070205080204" pitchFamily="34" charset="-128"/>
              </a:rPr>
              <a:t>to follow!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1382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1-</a:t>
            </a:r>
            <a:fld id="{88E75CE2-D17D-4088-AD7C-6DE3BD31AAF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9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Widescreen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ZapfDingbats</vt:lpstr>
      <vt:lpstr>Office Theme</vt:lpstr>
      <vt:lpstr>Chapter 1: roadmap</vt:lpstr>
      <vt:lpstr>Network security</vt:lpstr>
      <vt:lpstr>Bad guys: put malware into hosts via Internet</vt:lpstr>
      <vt:lpstr>PowerPoint Presentation</vt:lpstr>
      <vt:lpstr>Bad guys can sniff packets</vt:lpstr>
      <vt:lpstr>Bad guys can use fake addresses</vt:lpstr>
      <vt:lpstr>Introduction: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roadmap</dc:title>
  <dc:creator>Sougata SEN</dc:creator>
  <cp:lastModifiedBy>Sougata SEN</cp:lastModifiedBy>
  <cp:revision>1</cp:revision>
  <dcterms:created xsi:type="dcterms:W3CDTF">2024-01-20T17:56:39Z</dcterms:created>
  <dcterms:modified xsi:type="dcterms:W3CDTF">2024-01-20T17:57:05Z</dcterms:modified>
</cp:coreProperties>
</file>