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</a:t>
            </a:r>
            <a:r>
              <a:rPr b="0" lang="en-IN" sz="2000" spc="-1" strike="noStrike">
                <a:latin typeface="Arial"/>
              </a:rPr>
              <a:t>to </a:t>
            </a:r>
            <a:r>
              <a:rPr b="0" lang="en-IN" sz="2000" spc="-1" strike="noStrike">
                <a:latin typeface="Arial"/>
              </a:rPr>
              <a:t>edit </a:t>
            </a:r>
            <a:r>
              <a:rPr b="0" lang="en-IN" sz="2000" spc="-1" strike="noStrike">
                <a:latin typeface="Arial"/>
              </a:rPr>
              <a:t>the </a:t>
            </a:r>
            <a:r>
              <a:rPr b="0" lang="en-IN" sz="2000" spc="-1" strike="noStrike">
                <a:latin typeface="Arial"/>
              </a:rPr>
              <a:t>note</a:t>
            </a:r>
            <a:r>
              <a:rPr b="0" lang="en-IN" sz="2000" spc="-1" strike="noStrike">
                <a:latin typeface="Arial"/>
              </a:rPr>
              <a:t>s </a:t>
            </a:r>
            <a:r>
              <a:rPr b="0" lang="en-IN" sz="2000" spc="-1" strike="noStrike">
                <a:latin typeface="Arial"/>
              </a:rPr>
              <a:t>form</a:t>
            </a:r>
            <a:r>
              <a:rPr b="0" lang="en-IN" sz="2000" spc="-1" strike="noStrike">
                <a:latin typeface="Arial"/>
              </a:rPr>
              <a:t>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4F2C9A8-AAAB-46E1-AB9E-98B38DBB7D6E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703DA0-B4E8-46F2-8D1F-C0E92E3F7B12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11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014DBC-4B51-4D74-A668-945C3D49BE52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11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4D3B4C-8AA5-4991-937D-D4500A9BF0C8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11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FAE831-56B0-4F7A-A2D0-59931DD4699A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11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DE260C-6D7B-4E1D-87A1-53733CA22A0D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11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CC4320-130A-4883-86A9-F529F978FBD5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11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4488F1-9E5B-4DDD-8EC7-1900FF86DC85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11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609795-BAA2-4750-BA34-D3155172F7DB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BCE74B-EAD1-4B2B-8CE3-7DC8125EE96D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2083D9-3EFD-46F6-B28D-7FC2358C242E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1050B8-5788-4558-9CCB-63874CB9C560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11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7873DF-1A42-4BB9-B273-C50BB24C57F7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11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D514D8-1104-410A-99DE-943AEA16A6B2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11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9CCB8B-1674-4110-B59B-44148C11E039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11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8EEAAC-F070-4606-A6FD-14DAD4171A7A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11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639C49-B805-4DAD-B2AD-F84CF005DEA3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11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16CBD5-5C88-4607-B2D1-81DA74163777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11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E01722-0543-45E1-B95A-2170970A2E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9BBAA7-BF46-4085-87D4-4CB749BBB3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976968-8E68-46DA-8A03-D89E9EC9B5A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09A502-B7C8-4336-8575-EC3A47FEEED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DB9744-7914-4039-95A5-2D21C0BE7E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F252AB-4DEC-43EC-B42D-728627B1DC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FC2A4B-312E-40B3-BC9D-24D066A406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DF30BA-981F-441C-B9E3-CC3E02B6E0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34532F-DEA5-4D3F-AC03-CD3DDBF81A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7F1754-5649-44C0-8B3B-36B8AF6EE3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73522E-400E-40FA-A1FF-DC574B3626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6FC1C2-BB87-41C7-A9FF-C3818FCE37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E5E8AF-5A04-4102-A478-C82D98BE23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2385E9-0EC1-45C5-B376-DA836E5D6E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F5BCA2-138B-4DF1-A169-B13511EB95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E0D2A1-788A-401A-B941-6CE844B93B2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4EB7BE-A4D1-4221-98CF-A81AED42681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0D01BB8-527B-47D0-A794-09C039DD54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0FD12BD-F81A-4D44-A407-39D56820A7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1F79139-4156-4C5E-B7F3-A0A743F19B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FA1BC29-E5EE-4337-BA14-B39E43C1DE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86FEF4A-8882-42C4-8A1B-99CE5FEBF6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EA2B32-46D4-4048-8D47-6CD0892F81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FC9114E-2B08-4FFF-813E-09AB88AFDF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DD931CF-9567-4619-9474-651208E55C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D3C69C7-4C8B-422F-A88B-653017896A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4CEADD-1F8B-428A-B8DC-46200501DC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788C231-B0EE-45D3-87D6-12C1226524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C924317-B183-4E1B-8C20-6F99A19BE5A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C3B4A3F-3A1E-44CB-80D3-1D159315461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2AF0507-4CE5-49AC-8A88-AF25E57020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31AF8B6-A475-4077-98FF-AF5661782A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8683613-866E-44F2-800F-591869D3F3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D5328C-5F2A-4ACE-93B3-980FA6AE47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7338359-ED99-4C8B-A1EF-323DB5552A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8C89EE6-9AF6-405B-B834-E75ADCBFE2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CB4C117-7CB3-40AA-B5E2-30D30A29C6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15C7581-C105-4232-AA51-FFDB28362B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7A6E85B-9866-42D6-865F-E563C1E08A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83DD09E-76DF-4F7A-9DF4-102C0F6762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B38816A-007C-4A23-BA6F-C5BC55A1BF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98C8BBD-4364-4A33-B729-E32512BCBB7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A69A6F6-7ABF-45DF-B8D5-7B77499A04C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7CC4DF3-D67D-4AEB-82FB-981936B3E0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249139-75CC-44D2-9E22-EB5182DB97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8E468F2-FC5F-48B9-88DB-9D03B65C36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AE4B03E-12D2-44CF-A8D6-C0401CC15F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25ED16B-F79A-48EE-83B7-6EBF2D5889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F8D6554-75C7-43A9-A28F-774ED5B0EC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FBE7298-3E99-476D-B6B9-9B77E7F2CB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6A8D9D5-E4DB-44BC-918E-7B2C56BD01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99A15AD-7E31-4C71-BFE7-9070F015E1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944DC04-8A77-407E-B7D2-2F617F6027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CB71AC6-F997-49D9-8067-D26C4ACB97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E311FBB-2F60-42C2-BF6B-480680EEAFE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1C072F-C332-414A-812B-8EEE7FD199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1DC1768-13C5-4CC3-9BF5-CCD06D88117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917D7C-A63F-44EB-823E-04275EDF5F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8775A8-2896-4EAA-BA08-984B85D8A0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05A47B-0633-423A-AE13-40EE806013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DA0763-3D81-48BB-AA8B-7320FDE6F69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outline text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enth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Outli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8677E3-3D02-42E8-B483-7B4B3C17B79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7F458E-3BEE-4411-BB76-E5FCACFB24B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 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styl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94C393-C0A5-44EA-8432-8F86BBC8AAE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11360" y="1600200"/>
            <a:ext cx="5079600" cy="4647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5994360" y="1600200"/>
            <a:ext cx="5079600" cy="464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2-</a:t>
            </a:r>
            <a:fld id="{CF5F7A12-01F3-40E5-A130-451359FE362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6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6.xml"/><Relationship Id="rId4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6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2-</a:t>
            </a:r>
            <a:fld id="{8FE65791-0521-4F04-99B9-D794BCC0AB4E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15" name="Picture 18" descr="underline_base"/>
          <p:cNvPicPr/>
          <p:nvPr/>
        </p:nvPicPr>
        <p:blipFill>
          <a:blip r:embed="rId1"/>
          <a:stretch/>
        </p:blipFill>
        <p:spPr>
          <a:xfrm>
            <a:off x="1793880" y="876240"/>
            <a:ext cx="7768800" cy="172800"/>
          </a:xfrm>
          <a:prstGeom prst="rect">
            <a:avLst/>
          </a:prstGeom>
          <a:ln w="0">
            <a:noFill/>
          </a:ln>
        </p:spPr>
      </p:pic>
      <p:sp>
        <p:nvSpPr>
          <p:cNvPr id="216" name="PlaceHolder 3"/>
          <p:cNvSpPr>
            <a:spLocks noGrp="1"/>
          </p:cNvSpPr>
          <p:nvPr>
            <p:ph type="title"/>
          </p:nvPr>
        </p:nvSpPr>
        <p:spPr>
          <a:xfrm>
            <a:off x="1739880" y="262080"/>
            <a:ext cx="8746920" cy="837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Internet apps:  application, transport protocols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 Box 3"/>
          <p:cNvSpPr/>
          <p:nvPr/>
        </p:nvSpPr>
        <p:spPr>
          <a:xfrm>
            <a:off x="1736640" y="1773360"/>
            <a:ext cx="281304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application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e-mail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remote terminal access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Web 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file transfer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streaming multimedia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Internet telephony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218" name="Text Box 4"/>
          <p:cNvSpPr/>
          <p:nvPr/>
        </p:nvSpPr>
        <p:spPr>
          <a:xfrm>
            <a:off x="4726080" y="1459080"/>
            <a:ext cx="3184560" cy="34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application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layer protocol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SMTP [RFC 5321]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Telnet [RFC 854]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HTTP 1.1 [RFC 7320]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FTP [RFC 959]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HTTP (e.g., YouTube),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RTP [RFC 1889]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SIP [RFC 3261], RTP [RFC 3550], or proprietary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19" name="Text Box 5"/>
          <p:cNvSpPr/>
          <p:nvPr/>
        </p:nvSpPr>
        <p:spPr>
          <a:xfrm>
            <a:off x="7862760" y="1475280"/>
            <a:ext cx="2623680" cy="34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underlying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transport protocol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TCP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TCP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TCP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TCP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TCP or UDP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TCP or UDP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20" name="Line 7"/>
          <p:cNvSpPr/>
          <p:nvPr/>
        </p:nvSpPr>
        <p:spPr>
          <a:xfrm>
            <a:off x="2595240" y="2152440"/>
            <a:ext cx="7334280" cy="9720"/>
          </a:xfrm>
          <a:prstGeom prst="line">
            <a:avLst/>
          </a:prstGeom>
          <a:ln w="28575">
            <a:solidFill>
              <a:srgbClr val="000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8"/>
          <p:cNvSpPr/>
          <p:nvPr/>
        </p:nvSpPr>
        <p:spPr>
          <a:xfrm>
            <a:off x="2547720" y="2743200"/>
            <a:ext cx="7324920" cy="360"/>
          </a:xfrm>
          <a:prstGeom prst="line">
            <a:avLst/>
          </a:prstGeom>
          <a:ln w="12700">
            <a:solidFill>
              <a:srgbClr val="e7e6e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Line 9"/>
          <p:cNvSpPr/>
          <p:nvPr/>
        </p:nvSpPr>
        <p:spPr>
          <a:xfrm>
            <a:off x="2568240" y="3038400"/>
            <a:ext cx="7296480" cy="360"/>
          </a:xfrm>
          <a:prstGeom prst="line">
            <a:avLst/>
          </a:prstGeom>
          <a:ln w="12700">
            <a:solidFill>
              <a:srgbClr val="e7e6e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10"/>
          <p:cNvSpPr/>
          <p:nvPr/>
        </p:nvSpPr>
        <p:spPr>
          <a:xfrm>
            <a:off x="2566800" y="3333600"/>
            <a:ext cx="7277040" cy="360"/>
          </a:xfrm>
          <a:prstGeom prst="line">
            <a:avLst/>
          </a:prstGeom>
          <a:ln w="12700">
            <a:solidFill>
              <a:srgbClr val="e7e6e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11"/>
          <p:cNvSpPr/>
          <p:nvPr/>
        </p:nvSpPr>
        <p:spPr>
          <a:xfrm flipV="1">
            <a:off x="2597040" y="3657600"/>
            <a:ext cx="7257960" cy="9360"/>
          </a:xfrm>
          <a:prstGeom prst="line">
            <a:avLst/>
          </a:prstGeom>
          <a:ln w="12700">
            <a:solidFill>
              <a:srgbClr val="e7e6e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12"/>
          <p:cNvSpPr/>
          <p:nvPr/>
        </p:nvSpPr>
        <p:spPr>
          <a:xfrm>
            <a:off x="2538360" y="4257360"/>
            <a:ext cx="7315200" cy="360"/>
          </a:xfrm>
          <a:prstGeom prst="line">
            <a:avLst/>
          </a:prstGeom>
          <a:ln w="12700">
            <a:solidFill>
              <a:srgbClr val="e7e6e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14"/>
          <p:cNvSpPr/>
          <p:nvPr/>
        </p:nvSpPr>
        <p:spPr>
          <a:xfrm>
            <a:off x="2363760" y="4881240"/>
            <a:ext cx="7343640" cy="360"/>
          </a:xfrm>
          <a:prstGeom prst="line">
            <a:avLst/>
          </a:prstGeom>
          <a:ln w="12700">
            <a:solidFill>
              <a:srgbClr val="e7e6e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"/>
          <p:cNvSpPr txBox="1"/>
          <p:nvPr/>
        </p:nvSpPr>
        <p:spPr>
          <a:xfrm>
            <a:off x="2880000" y="5400000"/>
            <a:ext cx="59400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Application layer simply is for processes running on end connections, sent/received messages, syntx, their fields and how to wait/respond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But for application, there are servers, clients also, which talk to each other and all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10440000" y="2340000"/>
            <a:ext cx="126000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solidFill>
                  <a:srgbClr val="c9211e"/>
                </a:solidFill>
                <a:latin typeface="Arial"/>
              </a:rPr>
              <a:t>All </a:t>
            </a:r>
            <a:r>
              <a:rPr b="0" lang="en-IN" sz="1800" spc="-1" strike="noStrike">
                <a:solidFill>
                  <a:srgbClr val="c9211e"/>
                </a:solidFill>
                <a:latin typeface="Arial"/>
              </a:rPr>
              <a:t>sevrers/</a:t>
            </a:r>
            <a:endParaRPr b="0" lang="en-IN" sz="1800" spc="-1" strike="noStrike">
              <a:solidFill>
                <a:srgbClr val="c9211e"/>
              </a:solidFill>
              <a:latin typeface="Arial"/>
            </a:endParaRPr>
          </a:p>
          <a:p>
            <a:r>
              <a:rPr b="0" lang="en-IN" sz="1800" spc="-1" strike="noStrike">
                <a:solidFill>
                  <a:srgbClr val="c9211e"/>
                </a:solidFill>
                <a:latin typeface="Arial"/>
              </a:rPr>
              <a:t>clients  </a:t>
            </a:r>
            <a:r>
              <a:rPr b="0" lang="en-IN" sz="1800" spc="-1" strike="noStrike">
                <a:solidFill>
                  <a:srgbClr val="c9211e"/>
                </a:solidFill>
                <a:latin typeface="Arial"/>
              </a:rPr>
              <a:t>are </a:t>
            </a:r>
            <a:r>
              <a:rPr b="0" lang="en-IN" sz="1800" spc="-1" strike="noStrike">
                <a:solidFill>
                  <a:srgbClr val="c9211e"/>
                </a:solidFill>
                <a:latin typeface="Arial"/>
              </a:rPr>
              <a:t>applicati</a:t>
            </a:r>
            <a:r>
              <a:rPr b="0" lang="en-IN" sz="1800" spc="-1" strike="noStrike">
                <a:solidFill>
                  <a:srgbClr val="c9211e"/>
                </a:solidFill>
                <a:latin typeface="Arial"/>
              </a:rPr>
              <a:t>on layer </a:t>
            </a:r>
            <a:r>
              <a:rPr b="0" lang="en-IN" sz="1800" spc="-1" strike="noStrike">
                <a:solidFill>
                  <a:srgbClr val="c9211e"/>
                </a:solidFill>
                <a:latin typeface="Arial"/>
              </a:rPr>
              <a:t>program</a:t>
            </a:r>
            <a:r>
              <a:rPr b="0" lang="en-IN" sz="1800" spc="-1" strike="noStrike">
                <a:solidFill>
                  <a:srgbClr val="c9211e"/>
                </a:solidFill>
                <a:latin typeface="Arial"/>
              </a:rPr>
              <a:t>s</a:t>
            </a:r>
            <a:endParaRPr b="0" lang="en-IN" sz="1800" spc="-1" strike="noStrike">
              <a:solidFill>
                <a:srgbClr val="c9211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2-</a:t>
            </a:r>
            <a:fld id="{F8DA6C54-FFA3-4276-A30A-FBE67A095121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2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358" name="Picture 42" descr="underline_base"/>
          <p:cNvPicPr/>
          <p:nvPr/>
        </p:nvPicPr>
        <p:blipFill>
          <a:blip r:embed="rId1"/>
          <a:stretch/>
        </p:blipFill>
        <p:spPr>
          <a:xfrm>
            <a:off x="1806480" y="668160"/>
            <a:ext cx="7007040" cy="139320"/>
          </a:xfrm>
          <a:prstGeom prst="rect">
            <a:avLst/>
          </a:prstGeom>
          <a:ln w="0">
            <a:noFill/>
          </a:ln>
        </p:spPr>
      </p:pic>
      <p:sp>
        <p:nvSpPr>
          <p:cNvPr id="359" name="PlaceHolder 3"/>
          <p:cNvSpPr>
            <a:spLocks noGrp="1"/>
          </p:cNvSpPr>
          <p:nvPr>
            <p:ph type="title"/>
          </p:nvPr>
        </p:nvSpPr>
        <p:spPr>
          <a:xfrm>
            <a:off x="1766880" y="0"/>
            <a:ext cx="8222760" cy="925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Non-persistent HTTP: response time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2057400" y="1258920"/>
            <a:ext cx="4090680" cy="4647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c0000"/>
                </a:solidFill>
                <a:latin typeface="Calibri"/>
              </a:rPr>
              <a:t>RTT (definition):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time for a small packet to travel from client to server and back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c0000"/>
                </a:solidFill>
                <a:latin typeface="Calibri"/>
              </a:rPr>
              <a:t>HTTP response time: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one RTT to initiate TCP connection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one RTT for HTTP request and first few bytes of HTTP response to return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file transmission time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non-persistent HTTP response time =  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2RTT+ file transmission  time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1" name="Line 15"/>
          <p:cNvSpPr/>
          <p:nvPr/>
        </p:nvSpPr>
        <p:spPr>
          <a:xfrm>
            <a:off x="7640280" y="2490480"/>
            <a:ext cx="360" cy="2832120"/>
          </a:xfrm>
          <a:prstGeom prst="line">
            <a:avLst/>
          </a:prstGeom>
          <a:ln w="9525">
            <a:solidFill>
              <a:srgbClr val="ff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Line 16"/>
          <p:cNvSpPr/>
          <p:nvPr/>
        </p:nvSpPr>
        <p:spPr>
          <a:xfrm>
            <a:off x="9331200" y="2484360"/>
            <a:ext cx="360" cy="2881080"/>
          </a:xfrm>
          <a:prstGeom prst="line">
            <a:avLst/>
          </a:prstGeom>
          <a:ln w="9525">
            <a:solidFill>
              <a:srgbClr val="ff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Line 17"/>
          <p:cNvSpPr/>
          <p:nvPr/>
        </p:nvSpPr>
        <p:spPr>
          <a:xfrm>
            <a:off x="7654680" y="2722320"/>
            <a:ext cx="1684440" cy="390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Line 18"/>
          <p:cNvSpPr/>
          <p:nvPr/>
        </p:nvSpPr>
        <p:spPr>
          <a:xfrm flipH="1">
            <a:off x="7640280" y="3160440"/>
            <a:ext cx="1673280" cy="4032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Line 19"/>
          <p:cNvSpPr/>
          <p:nvPr/>
        </p:nvSpPr>
        <p:spPr>
          <a:xfrm>
            <a:off x="7648560" y="3668400"/>
            <a:ext cx="1684080" cy="390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Line 20"/>
          <p:cNvSpPr/>
          <p:nvPr/>
        </p:nvSpPr>
        <p:spPr>
          <a:xfrm flipH="1">
            <a:off x="7664400" y="4151160"/>
            <a:ext cx="1672920" cy="379440"/>
          </a:xfrm>
          <a:prstGeom prst="line">
            <a:avLst/>
          </a:prstGeom>
          <a:ln w="127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AutoShape 21"/>
          <p:cNvSpPr/>
          <p:nvPr/>
        </p:nvSpPr>
        <p:spPr>
          <a:xfrm>
            <a:off x="9410760" y="4067280"/>
            <a:ext cx="74160" cy="182160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Text Box 22"/>
          <p:cNvSpPr/>
          <p:nvPr/>
        </p:nvSpPr>
        <p:spPr>
          <a:xfrm>
            <a:off x="9443520" y="3763800"/>
            <a:ext cx="959760" cy="70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85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"/>
                <a:ea typeface="MS PGothic"/>
              </a:rPr>
              <a:t>time to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"/>
                <a:ea typeface="MS PGothic"/>
              </a:rPr>
              <a:t>transmit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"/>
                <a:ea typeface="MS PGothic"/>
              </a:rPr>
              <a:t>file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69" name="Line 23"/>
          <p:cNvSpPr/>
          <p:nvPr/>
        </p:nvSpPr>
        <p:spPr>
          <a:xfrm>
            <a:off x="7250040" y="2697120"/>
            <a:ext cx="390240" cy="1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Text Box 24"/>
          <p:cNvSpPr/>
          <p:nvPr/>
        </p:nvSpPr>
        <p:spPr>
          <a:xfrm>
            <a:off x="6121440" y="2409840"/>
            <a:ext cx="122796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85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"/>
                <a:ea typeface="MS PGothic"/>
              </a:rPr>
              <a:t>initiate TCP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"/>
                <a:ea typeface="MS PGothic"/>
              </a:rPr>
              <a:t>connection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71" name="AutoShape 25"/>
          <p:cNvSpPr/>
          <p:nvPr/>
        </p:nvSpPr>
        <p:spPr>
          <a:xfrm>
            <a:off x="7385040" y="2747880"/>
            <a:ext cx="128160" cy="802800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Text Box 26"/>
          <p:cNvSpPr/>
          <p:nvPr/>
        </p:nvSpPr>
        <p:spPr>
          <a:xfrm>
            <a:off x="6905160" y="2959200"/>
            <a:ext cx="571320" cy="29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85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RTT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73" name="Line 27"/>
          <p:cNvSpPr/>
          <p:nvPr/>
        </p:nvSpPr>
        <p:spPr>
          <a:xfrm>
            <a:off x="7299000" y="3601800"/>
            <a:ext cx="3542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Text Box 28"/>
          <p:cNvSpPr/>
          <p:nvPr/>
        </p:nvSpPr>
        <p:spPr>
          <a:xfrm>
            <a:off x="6550200" y="3301920"/>
            <a:ext cx="85788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85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"/>
                <a:ea typeface="MS PGothic"/>
              </a:rPr>
              <a:t>request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"/>
                <a:ea typeface="MS PGothic"/>
              </a:rPr>
              <a:t>file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75" name="AutoShape 29"/>
          <p:cNvSpPr/>
          <p:nvPr/>
        </p:nvSpPr>
        <p:spPr>
          <a:xfrm>
            <a:off x="7391520" y="3657600"/>
            <a:ext cx="128160" cy="802800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Text Box 30"/>
          <p:cNvSpPr/>
          <p:nvPr/>
        </p:nvSpPr>
        <p:spPr>
          <a:xfrm>
            <a:off x="6924240" y="3881520"/>
            <a:ext cx="571320" cy="29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85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RTT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77" name="Line 35"/>
          <p:cNvSpPr/>
          <p:nvPr/>
        </p:nvSpPr>
        <p:spPr>
          <a:xfrm flipH="1">
            <a:off x="7310160" y="4590720"/>
            <a:ext cx="343080" cy="18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Text Box 36"/>
          <p:cNvSpPr/>
          <p:nvPr/>
        </p:nvSpPr>
        <p:spPr>
          <a:xfrm>
            <a:off x="6768000" y="4438800"/>
            <a:ext cx="94932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85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"/>
                <a:ea typeface="MS PGothic"/>
              </a:rPr>
              <a:t>file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"/>
                <a:ea typeface="MS PGothic"/>
              </a:rPr>
              <a:t>received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79" name="Text Box 37"/>
          <p:cNvSpPr/>
          <p:nvPr/>
        </p:nvSpPr>
        <p:spPr>
          <a:xfrm>
            <a:off x="7416720" y="5337000"/>
            <a:ext cx="565200" cy="29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85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time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80" name="Text Box 38"/>
          <p:cNvSpPr/>
          <p:nvPr/>
        </p:nvSpPr>
        <p:spPr>
          <a:xfrm>
            <a:off x="9094680" y="5319720"/>
            <a:ext cx="565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time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381" name="Group 43"/>
          <p:cNvGrpSpPr/>
          <p:nvPr/>
        </p:nvGrpSpPr>
        <p:grpSpPr>
          <a:xfrm>
            <a:off x="9131400" y="1717560"/>
            <a:ext cx="423360" cy="684000"/>
            <a:chOff x="9131400" y="1717560"/>
            <a:chExt cx="423360" cy="684000"/>
          </a:xfrm>
        </p:grpSpPr>
        <p:sp>
          <p:nvSpPr>
            <p:cNvPr id="382" name="Freeform 44"/>
            <p:cNvSpPr/>
            <p:nvPr/>
          </p:nvSpPr>
          <p:spPr>
            <a:xfrm>
              <a:off x="9466920" y="1718640"/>
              <a:ext cx="83880" cy="65232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Rectangle 45"/>
            <p:cNvSpPr/>
            <p:nvPr/>
          </p:nvSpPr>
          <p:spPr>
            <a:xfrm>
              <a:off x="9150480" y="1717560"/>
              <a:ext cx="312120" cy="65232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Freeform 46"/>
            <p:cNvSpPr/>
            <p:nvPr/>
          </p:nvSpPr>
          <p:spPr>
            <a:xfrm>
              <a:off x="9482760" y="1757880"/>
              <a:ext cx="50040" cy="6037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Freeform 47"/>
            <p:cNvSpPr/>
            <p:nvPr/>
          </p:nvSpPr>
          <p:spPr>
            <a:xfrm>
              <a:off x="9471600" y="2063520"/>
              <a:ext cx="77760" cy="53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Rectangle 48"/>
            <p:cNvSpPr/>
            <p:nvPr/>
          </p:nvSpPr>
          <p:spPr>
            <a:xfrm>
              <a:off x="9151920" y="1792080"/>
              <a:ext cx="177480" cy="140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87" name="Group 49"/>
            <p:cNvGrpSpPr/>
            <p:nvPr/>
          </p:nvGrpSpPr>
          <p:grpSpPr>
            <a:xfrm>
              <a:off x="9312120" y="1785960"/>
              <a:ext cx="172800" cy="41040"/>
              <a:chOff x="9312120" y="1785960"/>
              <a:chExt cx="172800" cy="41040"/>
            </a:xfrm>
          </p:grpSpPr>
          <p:sp>
            <p:nvSpPr>
              <p:cNvPr id="388" name="AutoShape 50"/>
              <p:cNvSpPr/>
              <p:nvPr/>
            </p:nvSpPr>
            <p:spPr>
              <a:xfrm>
                <a:off x="9312120" y="1785960"/>
                <a:ext cx="172800" cy="410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9" name="AutoShape 51"/>
              <p:cNvSpPr/>
              <p:nvPr/>
            </p:nvSpPr>
            <p:spPr>
              <a:xfrm>
                <a:off x="9315720" y="1790640"/>
                <a:ext cx="164880" cy="316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90" name="Rectangle 52"/>
            <p:cNvSpPr/>
            <p:nvPr/>
          </p:nvSpPr>
          <p:spPr>
            <a:xfrm>
              <a:off x="9156600" y="1886040"/>
              <a:ext cx="175680" cy="140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91" name="Group 53"/>
            <p:cNvGrpSpPr/>
            <p:nvPr/>
          </p:nvGrpSpPr>
          <p:grpSpPr>
            <a:xfrm>
              <a:off x="9312480" y="1879560"/>
              <a:ext cx="172800" cy="37800"/>
              <a:chOff x="9312480" y="1879560"/>
              <a:chExt cx="172800" cy="37800"/>
            </a:xfrm>
          </p:grpSpPr>
          <p:sp>
            <p:nvSpPr>
              <p:cNvPr id="392" name="AutoShape 54"/>
              <p:cNvSpPr/>
              <p:nvPr/>
            </p:nvSpPr>
            <p:spPr>
              <a:xfrm>
                <a:off x="9312480" y="1879560"/>
                <a:ext cx="172800" cy="378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3" name="AutoShape 55"/>
              <p:cNvSpPr/>
              <p:nvPr/>
            </p:nvSpPr>
            <p:spPr>
              <a:xfrm>
                <a:off x="9315360" y="1884240"/>
                <a:ext cx="164880" cy="284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94" name="Rectangle 56"/>
            <p:cNvSpPr/>
            <p:nvPr/>
          </p:nvSpPr>
          <p:spPr>
            <a:xfrm>
              <a:off x="9153720" y="1982520"/>
              <a:ext cx="177480" cy="12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Rectangle 57"/>
            <p:cNvSpPr/>
            <p:nvPr/>
          </p:nvSpPr>
          <p:spPr>
            <a:xfrm>
              <a:off x="9156600" y="2068560"/>
              <a:ext cx="177480" cy="12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96" name="Group 58"/>
            <p:cNvGrpSpPr/>
            <p:nvPr/>
          </p:nvGrpSpPr>
          <p:grpSpPr>
            <a:xfrm>
              <a:off x="9307440" y="2063880"/>
              <a:ext cx="174240" cy="39240"/>
              <a:chOff x="9307440" y="2063880"/>
              <a:chExt cx="174240" cy="39240"/>
            </a:xfrm>
          </p:grpSpPr>
          <p:sp>
            <p:nvSpPr>
              <p:cNvPr id="397" name="AutoShape 59"/>
              <p:cNvSpPr/>
              <p:nvPr/>
            </p:nvSpPr>
            <p:spPr>
              <a:xfrm>
                <a:off x="9307440" y="2063880"/>
                <a:ext cx="174240" cy="392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8" name="AutoShape 60"/>
              <p:cNvSpPr/>
              <p:nvPr/>
            </p:nvSpPr>
            <p:spPr>
              <a:xfrm>
                <a:off x="9310680" y="2065320"/>
                <a:ext cx="166320" cy="327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99" name="Freeform 61"/>
            <p:cNvSpPr/>
            <p:nvPr/>
          </p:nvSpPr>
          <p:spPr>
            <a:xfrm>
              <a:off x="9472680" y="1981800"/>
              <a:ext cx="77760" cy="5328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00" name="Group 62"/>
            <p:cNvGrpSpPr/>
            <p:nvPr/>
          </p:nvGrpSpPr>
          <p:grpSpPr>
            <a:xfrm>
              <a:off x="9308880" y="1976400"/>
              <a:ext cx="172800" cy="39240"/>
              <a:chOff x="9308880" y="1976400"/>
              <a:chExt cx="172800" cy="39240"/>
            </a:xfrm>
          </p:grpSpPr>
          <p:sp>
            <p:nvSpPr>
              <p:cNvPr id="401" name="AutoShape 63"/>
              <p:cNvSpPr/>
              <p:nvPr/>
            </p:nvSpPr>
            <p:spPr>
              <a:xfrm>
                <a:off x="9308880" y="1976400"/>
                <a:ext cx="172800" cy="392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AutoShape 64"/>
              <p:cNvSpPr/>
              <p:nvPr/>
            </p:nvSpPr>
            <p:spPr>
              <a:xfrm>
                <a:off x="9312480" y="1979640"/>
                <a:ext cx="164520" cy="298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03" name="Rectangle 65"/>
            <p:cNvSpPr/>
            <p:nvPr/>
          </p:nvSpPr>
          <p:spPr>
            <a:xfrm>
              <a:off x="9461520" y="1717560"/>
              <a:ext cx="20160" cy="65376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Freeform 66"/>
            <p:cNvSpPr/>
            <p:nvPr/>
          </p:nvSpPr>
          <p:spPr>
            <a:xfrm>
              <a:off x="9479880" y="1882800"/>
              <a:ext cx="70200" cy="6048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Freeform 67"/>
            <p:cNvSpPr/>
            <p:nvPr/>
          </p:nvSpPr>
          <p:spPr>
            <a:xfrm>
              <a:off x="9480960" y="1789200"/>
              <a:ext cx="72360" cy="6804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Oval 68"/>
            <p:cNvSpPr/>
            <p:nvPr/>
          </p:nvSpPr>
          <p:spPr>
            <a:xfrm>
              <a:off x="9540720" y="2341800"/>
              <a:ext cx="14040" cy="266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Freeform 69"/>
            <p:cNvSpPr/>
            <p:nvPr/>
          </p:nvSpPr>
          <p:spPr>
            <a:xfrm>
              <a:off x="9477000" y="2341800"/>
              <a:ext cx="72360" cy="5688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AutoShape 70"/>
            <p:cNvSpPr/>
            <p:nvPr/>
          </p:nvSpPr>
          <p:spPr>
            <a:xfrm>
              <a:off x="9131400" y="2360520"/>
              <a:ext cx="356760" cy="4104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AutoShape 71"/>
            <p:cNvSpPr/>
            <p:nvPr/>
          </p:nvSpPr>
          <p:spPr>
            <a:xfrm>
              <a:off x="9150480" y="2368440"/>
              <a:ext cx="318960" cy="234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Oval 72"/>
            <p:cNvSpPr/>
            <p:nvPr/>
          </p:nvSpPr>
          <p:spPr>
            <a:xfrm>
              <a:off x="9180360" y="2274840"/>
              <a:ext cx="47160" cy="410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Oval 73"/>
            <p:cNvSpPr/>
            <p:nvPr/>
          </p:nvSpPr>
          <p:spPr>
            <a:xfrm>
              <a:off x="9234360" y="2276640"/>
              <a:ext cx="47160" cy="3924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Oval 74"/>
            <p:cNvSpPr/>
            <p:nvPr/>
          </p:nvSpPr>
          <p:spPr>
            <a:xfrm>
              <a:off x="9286920" y="2274840"/>
              <a:ext cx="45720" cy="392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Rectangle 75"/>
            <p:cNvSpPr/>
            <p:nvPr/>
          </p:nvSpPr>
          <p:spPr>
            <a:xfrm>
              <a:off x="9405720" y="2119320"/>
              <a:ext cx="24840" cy="21708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4" name="Group 76"/>
          <p:cNvGrpSpPr/>
          <p:nvPr/>
        </p:nvGrpSpPr>
        <p:grpSpPr>
          <a:xfrm>
            <a:off x="7129800" y="1739880"/>
            <a:ext cx="698040" cy="709200"/>
            <a:chOff x="7129800" y="1739880"/>
            <a:chExt cx="698040" cy="709200"/>
          </a:xfrm>
        </p:grpSpPr>
        <p:pic>
          <p:nvPicPr>
            <p:cNvPr id="415" name="Picture 77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7129800" y="1739880"/>
              <a:ext cx="698040" cy="709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6" name="Freeform 78"/>
            <p:cNvSpPr/>
            <p:nvPr/>
          </p:nvSpPr>
          <p:spPr>
            <a:xfrm flipH="1">
              <a:off x="7427160" y="1807920"/>
              <a:ext cx="339120" cy="3247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7" name=""/>
          <p:cNvSpPr txBox="1"/>
          <p:nvPr/>
        </p:nvSpPr>
        <p:spPr>
          <a:xfrm>
            <a:off x="9000000" y="360000"/>
            <a:ext cx="28800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See that client sends request message along with the third handhsake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Each handshake is a tcp segment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ftr" idx="3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sldNum" idx="4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2-</a:t>
            </a:r>
            <a:fld id="{366D2876-AB7D-41EA-BF79-C3C0EC0DA654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10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title"/>
          </p:nvPr>
        </p:nvSpPr>
        <p:spPr>
          <a:xfrm>
            <a:off x="1976400" y="173160"/>
            <a:ext cx="7772040" cy="837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Persistent HTTP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/>
          </p:nvPr>
        </p:nvSpPr>
        <p:spPr>
          <a:xfrm>
            <a:off x="1959120" y="1414440"/>
            <a:ext cx="3933360" cy="4647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Calibri"/>
              </a:rPr>
              <a:t>non-persistent HTTP issues: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requires 2 RTTs per object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OS overhead for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each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TCP connection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browsers often open parallel TCP connections to fetch referenced objects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2" name="PlaceHolder 5"/>
          <p:cNvSpPr>
            <a:spLocks noGrp="1"/>
          </p:cNvSpPr>
          <p:nvPr>
            <p:ph/>
          </p:nvPr>
        </p:nvSpPr>
        <p:spPr>
          <a:xfrm>
            <a:off x="6227640" y="1438200"/>
            <a:ext cx="3809520" cy="4647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2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Calibri"/>
              </a:rPr>
              <a:t>persistent  HTTP: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server leaves connection open after sending response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subsequent HTTP messages  between same client/server sent over open connection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client sends requests as soon as it encounters a referenced object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as little as one RTT for all the referenced objects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23" name="Picture 10" descr="underline_base"/>
          <p:cNvPicPr/>
          <p:nvPr/>
        </p:nvPicPr>
        <p:blipFill>
          <a:blip r:embed="rId1"/>
          <a:stretch/>
        </p:blipFill>
        <p:spPr>
          <a:xfrm>
            <a:off x="1994040" y="797040"/>
            <a:ext cx="3303360" cy="19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ftr" idx="4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ldNum" idx="4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2-</a:t>
            </a:r>
            <a:fld id="{48526C99-FFE7-4E82-9A61-A8A21DF622BD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11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426" name="Picture 21" descr="underline_base"/>
          <p:cNvPicPr/>
          <p:nvPr/>
        </p:nvPicPr>
        <p:blipFill>
          <a:blip r:embed="rId1"/>
          <a:stretch/>
        </p:blipFill>
        <p:spPr>
          <a:xfrm>
            <a:off x="2052720" y="907920"/>
            <a:ext cx="5027400" cy="172800"/>
          </a:xfrm>
          <a:prstGeom prst="rect">
            <a:avLst/>
          </a:prstGeom>
          <a:ln w="0">
            <a:noFill/>
          </a:ln>
        </p:spPr>
      </p:pic>
      <p:sp>
        <p:nvSpPr>
          <p:cNvPr id="427" name="PlaceHolder 3"/>
          <p:cNvSpPr>
            <a:spLocks noGrp="1"/>
          </p:cNvSpPr>
          <p:nvPr>
            <p:ph type="title"/>
          </p:nvPr>
        </p:nvSpPr>
        <p:spPr>
          <a:xfrm>
            <a:off x="2001960" y="235080"/>
            <a:ext cx="7772040" cy="914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HTTP request message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/>
          </p:nvPr>
        </p:nvSpPr>
        <p:spPr>
          <a:xfrm>
            <a:off x="874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two types of HTTP messages: </a:t>
            </a:r>
            <a:r>
              <a:rPr b="0" i="1" lang="en-US" sz="2400" spc="-1" strike="noStrike">
                <a:solidFill>
                  <a:srgbClr val="cc0000"/>
                </a:solidFill>
                <a:latin typeface="Calibri"/>
              </a:rPr>
              <a:t>request</a:t>
            </a:r>
            <a:r>
              <a:rPr b="0" lang="en-US" sz="2400" spc="-1" strike="noStrike">
                <a:solidFill>
                  <a:srgbClr val="cc0000"/>
                </a:solidFill>
                <a:latin typeface="Calibri"/>
              </a:rPr>
              <a:t>, </a:t>
            </a:r>
            <a:r>
              <a:rPr b="0" i="1" lang="en-US" sz="2400" spc="-1" strike="noStrike">
                <a:solidFill>
                  <a:srgbClr val="cc0000"/>
                </a:solidFill>
                <a:latin typeface="Calibri"/>
              </a:rPr>
              <a:t>response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cc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cc0000"/>
                </a:solidFill>
                <a:latin typeface="Calibri"/>
              </a:rPr>
              <a:t>HTTP request message: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ASCII (human-readable format)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9" name="Text Box 5"/>
          <p:cNvSpPr/>
          <p:nvPr/>
        </p:nvSpPr>
        <p:spPr>
          <a:xfrm>
            <a:off x="1738080" y="3036960"/>
            <a:ext cx="230256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99"/>
                </a:solidFill>
                <a:latin typeface="Arial"/>
                <a:ea typeface="MS PGothic"/>
              </a:rPr>
              <a:t>request line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99"/>
                </a:solidFill>
                <a:latin typeface="Arial"/>
                <a:ea typeface="MS PGothic"/>
              </a:rPr>
              <a:t>(GET, POST,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99"/>
                </a:solidFill>
                <a:latin typeface="Arial"/>
                <a:ea typeface="MS PGothic"/>
              </a:rPr>
              <a:t>HEAD commands</a:t>
            </a:r>
            <a:r>
              <a:rPr b="0" lang="en-US" sz="2000" spc="-1" strike="noStrike">
                <a:solidFill>
                  <a:srgbClr val="000099"/>
                </a:solidFill>
                <a:latin typeface="Gill Sans MT"/>
                <a:ea typeface="MS PGothic"/>
              </a:rPr>
              <a:t>)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30" name="Line 6"/>
          <p:cNvSpPr/>
          <p:nvPr/>
        </p:nvSpPr>
        <p:spPr>
          <a:xfrm>
            <a:off x="3449520" y="3368520"/>
            <a:ext cx="868320" cy="146160"/>
          </a:xfrm>
          <a:prstGeom prst="line">
            <a:avLst/>
          </a:prstGeom>
          <a:ln w="19050">
            <a:solidFill>
              <a:srgbClr val="000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Freeform 7"/>
          <p:cNvSpPr/>
          <p:nvPr/>
        </p:nvSpPr>
        <p:spPr>
          <a:xfrm>
            <a:off x="4300560" y="3705120"/>
            <a:ext cx="149040" cy="1956960"/>
          </a:xfrm>
          <a:custGeom>
            <a:avLst/>
            <a:gdLst/>
            <a:ahLst/>
            <a:rect l="l" t="t" r="r" b="b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000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Text Box 8"/>
          <p:cNvSpPr/>
          <p:nvPr/>
        </p:nvSpPr>
        <p:spPr>
          <a:xfrm>
            <a:off x="3263760" y="4222800"/>
            <a:ext cx="9745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99"/>
                </a:solidFill>
                <a:latin typeface="Arial"/>
                <a:ea typeface="MS PGothic"/>
              </a:rPr>
              <a:t>header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99"/>
                </a:solidFill>
                <a:latin typeface="Arial"/>
                <a:ea typeface="MS PGothic"/>
              </a:rPr>
              <a:t> </a:t>
            </a:r>
            <a:r>
              <a:rPr b="0" lang="en-US" sz="2000" spc="-1" strike="noStrike">
                <a:solidFill>
                  <a:srgbClr val="000099"/>
                </a:solidFill>
                <a:latin typeface="Arial"/>
                <a:ea typeface="MS PGothic"/>
              </a:rPr>
              <a:t>lines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33" name="Line 10"/>
          <p:cNvSpPr/>
          <p:nvPr/>
        </p:nvSpPr>
        <p:spPr>
          <a:xfrm>
            <a:off x="3833640" y="5789520"/>
            <a:ext cx="511200" cy="360"/>
          </a:xfrm>
          <a:prstGeom prst="line">
            <a:avLst/>
          </a:prstGeom>
          <a:ln w="19050">
            <a:solidFill>
              <a:srgbClr val="000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Text Box 11"/>
          <p:cNvSpPr/>
          <p:nvPr/>
        </p:nvSpPr>
        <p:spPr>
          <a:xfrm>
            <a:off x="1711800" y="5121360"/>
            <a:ext cx="234540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99"/>
                </a:solidFill>
                <a:latin typeface="Arial"/>
                <a:ea typeface="MS PGothic"/>
              </a:rPr>
              <a:t>carriage return,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99"/>
                </a:solidFill>
                <a:latin typeface="Arial"/>
                <a:ea typeface="MS PGothic"/>
              </a:rPr>
              <a:t>line feed at start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99"/>
                </a:solidFill>
                <a:latin typeface="Arial"/>
                <a:ea typeface="MS PGothic"/>
              </a:rPr>
              <a:t>of line indicates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99"/>
                </a:solidFill>
                <a:latin typeface="Arial"/>
                <a:ea typeface="MS PGothic"/>
              </a:rPr>
              <a:t>end of header lines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35" name="Text Box 16"/>
          <p:cNvSpPr/>
          <p:nvPr/>
        </p:nvSpPr>
        <p:spPr>
          <a:xfrm>
            <a:off x="3979440" y="3403440"/>
            <a:ext cx="6763680" cy="25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GET /index.html HTTP/1.1\r\n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Host: www-net.cs.umass.edu\r\n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User-Agent: Firefox/3.6.10\r\n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Accept: text/html,application/xhtml+xml\r\n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Accept-Language: en-us,en;q=0.5\r\n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Accept-Encoding: gzip,deflate\r\n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Accept-Charset: ISO-8859-1,utf-8;q=0.7\r\n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Keep-Alive: 115\r\n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Connection: keep-alive\r\n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\r\n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6" name="Line 17"/>
          <p:cNvSpPr/>
          <p:nvPr/>
        </p:nvSpPr>
        <p:spPr>
          <a:xfrm flipH="1">
            <a:off x="7858080" y="2920680"/>
            <a:ext cx="166680" cy="514440"/>
          </a:xfrm>
          <a:prstGeom prst="line">
            <a:avLst/>
          </a:prstGeom>
          <a:ln w="9525">
            <a:solidFill>
              <a:srgbClr val="000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Text Box 18"/>
          <p:cNvSpPr/>
          <p:nvPr/>
        </p:nvSpPr>
        <p:spPr>
          <a:xfrm>
            <a:off x="7481160" y="2633760"/>
            <a:ext cx="3266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carriage return character</a:t>
            </a:r>
            <a:endParaRPr b="1" lang="en-IN" sz="1600" spc="-1" strike="noStrike">
              <a:latin typeface="Arial"/>
            </a:endParaRPr>
          </a:p>
        </p:txBody>
      </p:sp>
      <p:sp>
        <p:nvSpPr>
          <p:cNvPr id="438" name="Text Box 19"/>
          <p:cNvSpPr/>
          <p:nvPr/>
        </p:nvSpPr>
        <p:spPr>
          <a:xfrm>
            <a:off x="7661520" y="2930400"/>
            <a:ext cx="2667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line-feed character</a:t>
            </a:r>
            <a:endParaRPr b="1" lang="en-IN" sz="1600" spc="-1" strike="noStrike">
              <a:latin typeface="Arial"/>
            </a:endParaRPr>
          </a:p>
        </p:txBody>
      </p:sp>
      <p:sp>
        <p:nvSpPr>
          <p:cNvPr id="439" name="Line 20"/>
          <p:cNvSpPr/>
          <p:nvPr/>
        </p:nvSpPr>
        <p:spPr>
          <a:xfrm flipH="1">
            <a:off x="8138880" y="3230280"/>
            <a:ext cx="81000" cy="252360"/>
          </a:xfrm>
          <a:prstGeom prst="line">
            <a:avLst/>
          </a:prstGeom>
          <a:ln w="9525">
            <a:solidFill>
              <a:srgbClr val="000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2-</a:t>
            </a:r>
            <a:fld id="{F61E3F67-E4A5-46ED-A67D-1734BFC5E455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11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442" name="Picture 19" descr="underline_base"/>
          <p:cNvPicPr/>
          <p:nvPr/>
        </p:nvPicPr>
        <p:blipFill>
          <a:blip r:embed="rId1"/>
          <a:stretch/>
        </p:blipFill>
        <p:spPr>
          <a:xfrm>
            <a:off x="2111400" y="1001880"/>
            <a:ext cx="7313400" cy="172800"/>
          </a:xfrm>
          <a:prstGeom prst="rect">
            <a:avLst/>
          </a:prstGeom>
          <a:ln w="0">
            <a:noFill/>
          </a:ln>
        </p:spPr>
      </p:pic>
      <p:sp>
        <p:nvSpPr>
          <p:cNvPr id="443" name="PlaceHolder 3"/>
          <p:cNvSpPr>
            <a:spLocks noGrp="1"/>
          </p:cNvSpPr>
          <p:nvPr>
            <p:ph type="title"/>
          </p:nvPr>
        </p:nvSpPr>
        <p:spPr>
          <a:xfrm>
            <a:off x="824760" y="1800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HTTP request message: general format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4" name="Text Box 9"/>
          <p:cNvSpPr/>
          <p:nvPr/>
        </p:nvSpPr>
        <p:spPr>
          <a:xfrm>
            <a:off x="8543880" y="1662120"/>
            <a:ext cx="1716120" cy="638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c0000"/>
                </a:solidFill>
                <a:latin typeface="Arial"/>
                <a:ea typeface="MS PGothic"/>
              </a:rPr>
              <a:t>request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c0000"/>
                </a:solidFill>
                <a:latin typeface="Arial"/>
                <a:ea typeface="MS PGothic"/>
              </a:rPr>
              <a:t>line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45" name="Text Box 11"/>
          <p:cNvSpPr/>
          <p:nvPr/>
        </p:nvSpPr>
        <p:spPr>
          <a:xfrm>
            <a:off x="8640000" y="2678040"/>
            <a:ext cx="1659960" cy="638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c0000"/>
                </a:solidFill>
                <a:latin typeface="Arial"/>
                <a:ea typeface="MS PGothic"/>
              </a:rPr>
              <a:t>header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c0000"/>
                </a:solidFill>
                <a:latin typeface="Arial"/>
                <a:ea typeface="MS PGothic"/>
              </a:rPr>
              <a:t>lines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46" name="Rectangle 12"/>
          <p:cNvSpPr/>
          <p:nvPr/>
        </p:nvSpPr>
        <p:spPr>
          <a:xfrm>
            <a:off x="8102520" y="2247840"/>
            <a:ext cx="345600" cy="1819080"/>
          </a:xfrm>
          <a:prstGeom prst="rect">
            <a:avLst/>
          </a:prstGeom>
          <a:noFill/>
          <a:ln w="19050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Rectangle 13"/>
          <p:cNvSpPr/>
          <p:nvPr/>
        </p:nvSpPr>
        <p:spPr>
          <a:xfrm>
            <a:off x="7969320" y="2197080"/>
            <a:ext cx="290160" cy="20174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Rectangle 15"/>
          <p:cNvSpPr/>
          <p:nvPr/>
        </p:nvSpPr>
        <p:spPr>
          <a:xfrm>
            <a:off x="8337600" y="4303800"/>
            <a:ext cx="712440" cy="12157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Text Box 16"/>
          <p:cNvSpPr/>
          <p:nvPr/>
        </p:nvSpPr>
        <p:spPr>
          <a:xfrm>
            <a:off x="8146440" y="4869000"/>
            <a:ext cx="141912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c0000"/>
                </a:solidFill>
                <a:latin typeface="Arial"/>
                <a:ea typeface="MS PGothic"/>
              </a:rPr>
              <a:t>body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50" name="Rectangle 20"/>
          <p:cNvSpPr/>
          <p:nvPr/>
        </p:nvSpPr>
        <p:spPr>
          <a:xfrm>
            <a:off x="2666880" y="1698480"/>
            <a:ext cx="5638320" cy="445680"/>
          </a:xfrm>
          <a:prstGeom prst="rect">
            <a:avLst/>
          </a:prstGeom>
          <a:noFill/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Line 22"/>
          <p:cNvSpPr/>
          <p:nvPr/>
        </p:nvSpPr>
        <p:spPr>
          <a:xfrm>
            <a:off x="3974760" y="1701720"/>
            <a:ext cx="360" cy="43812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Line 23"/>
          <p:cNvSpPr/>
          <p:nvPr/>
        </p:nvSpPr>
        <p:spPr>
          <a:xfrm>
            <a:off x="4419360" y="1701720"/>
            <a:ext cx="360" cy="43812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Line 24"/>
          <p:cNvSpPr/>
          <p:nvPr/>
        </p:nvSpPr>
        <p:spPr>
          <a:xfrm>
            <a:off x="5727600" y="1701720"/>
            <a:ext cx="360" cy="43812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Line 25"/>
          <p:cNvSpPr/>
          <p:nvPr/>
        </p:nvSpPr>
        <p:spPr>
          <a:xfrm>
            <a:off x="6153120" y="1695240"/>
            <a:ext cx="360" cy="43812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Line 26"/>
          <p:cNvSpPr/>
          <p:nvPr/>
        </p:nvSpPr>
        <p:spPr>
          <a:xfrm>
            <a:off x="7454880" y="1701720"/>
            <a:ext cx="360" cy="43812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Line 27"/>
          <p:cNvSpPr/>
          <p:nvPr/>
        </p:nvSpPr>
        <p:spPr>
          <a:xfrm>
            <a:off x="7893000" y="1701720"/>
            <a:ext cx="360" cy="43812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Text Box 28"/>
          <p:cNvSpPr/>
          <p:nvPr/>
        </p:nvSpPr>
        <p:spPr>
          <a:xfrm>
            <a:off x="2637360" y="1698480"/>
            <a:ext cx="171468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99"/>
                </a:solidFill>
                <a:latin typeface="Arial"/>
                <a:ea typeface="MS PGothic"/>
              </a:rPr>
              <a:t>method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58" name="Text Box 29"/>
          <p:cNvSpPr/>
          <p:nvPr/>
        </p:nvSpPr>
        <p:spPr>
          <a:xfrm>
            <a:off x="3611160" y="1706400"/>
            <a:ext cx="11354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sp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59" name="Text Box 30"/>
          <p:cNvSpPr/>
          <p:nvPr/>
        </p:nvSpPr>
        <p:spPr>
          <a:xfrm>
            <a:off x="5376600" y="1712880"/>
            <a:ext cx="11354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sp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60" name="Text Box 31"/>
          <p:cNvSpPr/>
          <p:nvPr/>
        </p:nvSpPr>
        <p:spPr>
          <a:xfrm>
            <a:off x="7128720" y="1719360"/>
            <a:ext cx="10792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cr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61" name="Text Box 32"/>
          <p:cNvSpPr/>
          <p:nvPr/>
        </p:nvSpPr>
        <p:spPr>
          <a:xfrm>
            <a:off x="7599960" y="1730520"/>
            <a:ext cx="9921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lf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62" name="Text Box 33"/>
          <p:cNvSpPr/>
          <p:nvPr/>
        </p:nvSpPr>
        <p:spPr>
          <a:xfrm>
            <a:off x="5965920" y="1712880"/>
            <a:ext cx="16887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99"/>
                </a:solidFill>
                <a:latin typeface="Arial"/>
                <a:ea typeface="MS PGothic"/>
              </a:rPr>
              <a:t>version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63" name="Text Box 34"/>
          <p:cNvSpPr/>
          <p:nvPr/>
        </p:nvSpPr>
        <p:spPr>
          <a:xfrm>
            <a:off x="4341960" y="1725480"/>
            <a:ext cx="13762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99"/>
                </a:solidFill>
                <a:latin typeface="Arial"/>
                <a:ea typeface="MS PGothic"/>
              </a:rPr>
              <a:t>URL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464" name="Group 45"/>
          <p:cNvGrpSpPr/>
          <p:nvPr/>
        </p:nvGrpSpPr>
        <p:grpSpPr>
          <a:xfrm>
            <a:off x="2408760" y="2143080"/>
            <a:ext cx="5104080" cy="445680"/>
            <a:chOff x="2408760" y="2143080"/>
            <a:chExt cx="5104080" cy="445680"/>
          </a:xfrm>
        </p:grpSpPr>
        <p:sp>
          <p:nvSpPr>
            <p:cNvPr id="465" name="Rectangle 35"/>
            <p:cNvSpPr/>
            <p:nvPr/>
          </p:nvSpPr>
          <p:spPr>
            <a:xfrm>
              <a:off x="2666880" y="2143080"/>
              <a:ext cx="4565160" cy="44568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Line 36"/>
            <p:cNvSpPr/>
            <p:nvPr/>
          </p:nvSpPr>
          <p:spPr>
            <a:xfrm>
              <a:off x="5060880" y="2145960"/>
              <a:ext cx="360" cy="438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Line 37"/>
            <p:cNvSpPr/>
            <p:nvPr/>
          </p:nvSpPr>
          <p:spPr>
            <a:xfrm>
              <a:off x="5270400" y="2145960"/>
              <a:ext cx="360" cy="438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Line 39"/>
            <p:cNvSpPr/>
            <p:nvPr/>
          </p:nvSpPr>
          <p:spPr>
            <a:xfrm>
              <a:off x="6375240" y="2145960"/>
              <a:ext cx="360" cy="438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Line 40"/>
            <p:cNvSpPr/>
            <p:nvPr/>
          </p:nvSpPr>
          <p:spPr>
            <a:xfrm>
              <a:off x="6813360" y="2145960"/>
              <a:ext cx="360" cy="438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Text Box 41"/>
            <p:cNvSpPr/>
            <p:nvPr/>
          </p:nvSpPr>
          <p:spPr>
            <a:xfrm>
              <a:off x="6049440" y="2163600"/>
              <a:ext cx="1079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400"/>
                </a:spcBef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cr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71" name="Text Box 42"/>
            <p:cNvSpPr/>
            <p:nvPr/>
          </p:nvSpPr>
          <p:spPr>
            <a:xfrm>
              <a:off x="6520680" y="2174760"/>
              <a:ext cx="9921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400"/>
                </a:spcBef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lf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72" name="Text Box 43"/>
            <p:cNvSpPr/>
            <p:nvPr/>
          </p:nvSpPr>
          <p:spPr>
            <a:xfrm>
              <a:off x="5071680" y="2144880"/>
              <a:ext cx="1475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400"/>
                </a:spcBef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99"/>
                  </a:solidFill>
                  <a:latin typeface="Arial"/>
                  <a:ea typeface="MS PGothic"/>
                </a:rPr>
                <a:t>value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73" name="Text Box 44"/>
            <p:cNvSpPr/>
            <p:nvPr/>
          </p:nvSpPr>
          <p:spPr>
            <a:xfrm>
              <a:off x="2408760" y="2157480"/>
              <a:ext cx="290340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400"/>
                </a:spcBef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99"/>
                  </a:solidFill>
                  <a:latin typeface="Arial"/>
                  <a:ea typeface="MS PGothic"/>
                </a:rPr>
                <a:t>header field name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474" name="Group 46"/>
          <p:cNvGrpSpPr/>
          <p:nvPr/>
        </p:nvGrpSpPr>
        <p:grpSpPr>
          <a:xfrm>
            <a:off x="2405880" y="3619440"/>
            <a:ext cx="5103720" cy="445680"/>
            <a:chOff x="2405880" y="3619440"/>
            <a:chExt cx="5103720" cy="445680"/>
          </a:xfrm>
        </p:grpSpPr>
        <p:sp>
          <p:nvSpPr>
            <p:cNvPr id="475" name="Rectangle 47"/>
            <p:cNvSpPr/>
            <p:nvPr/>
          </p:nvSpPr>
          <p:spPr>
            <a:xfrm>
              <a:off x="2664000" y="3619440"/>
              <a:ext cx="4565160" cy="44568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Line 48"/>
            <p:cNvSpPr/>
            <p:nvPr/>
          </p:nvSpPr>
          <p:spPr>
            <a:xfrm>
              <a:off x="5057640" y="3622320"/>
              <a:ext cx="360" cy="438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Line 49"/>
            <p:cNvSpPr/>
            <p:nvPr/>
          </p:nvSpPr>
          <p:spPr>
            <a:xfrm>
              <a:off x="5267160" y="3622320"/>
              <a:ext cx="360" cy="438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Line 50"/>
            <p:cNvSpPr/>
            <p:nvPr/>
          </p:nvSpPr>
          <p:spPr>
            <a:xfrm>
              <a:off x="6372000" y="3622320"/>
              <a:ext cx="360" cy="438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Line 51"/>
            <p:cNvSpPr/>
            <p:nvPr/>
          </p:nvSpPr>
          <p:spPr>
            <a:xfrm>
              <a:off x="6810120" y="3622320"/>
              <a:ext cx="360" cy="438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Text Box 52"/>
            <p:cNvSpPr/>
            <p:nvPr/>
          </p:nvSpPr>
          <p:spPr>
            <a:xfrm>
              <a:off x="6046200" y="3639960"/>
              <a:ext cx="1079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400"/>
                </a:spcBef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cr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81" name="Text Box 53"/>
            <p:cNvSpPr/>
            <p:nvPr/>
          </p:nvSpPr>
          <p:spPr>
            <a:xfrm>
              <a:off x="6517440" y="3651120"/>
              <a:ext cx="9921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400"/>
                </a:spcBef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lf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82" name="Text Box 54"/>
            <p:cNvSpPr/>
            <p:nvPr/>
          </p:nvSpPr>
          <p:spPr>
            <a:xfrm>
              <a:off x="5068440" y="3621240"/>
              <a:ext cx="1475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400"/>
                </a:spcBef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99"/>
                  </a:solidFill>
                  <a:latin typeface="Arial"/>
                  <a:ea typeface="MS PGothic"/>
                </a:rPr>
                <a:t>value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83" name="Text Box 55"/>
            <p:cNvSpPr/>
            <p:nvPr/>
          </p:nvSpPr>
          <p:spPr>
            <a:xfrm>
              <a:off x="2405880" y="3633840"/>
              <a:ext cx="290340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400"/>
                </a:spcBef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99"/>
                  </a:solidFill>
                  <a:latin typeface="Arial"/>
                  <a:ea typeface="MS PGothic"/>
                </a:rPr>
                <a:t>header field name</a:t>
              </a:r>
              <a:endParaRPr b="0" lang="en-IN" sz="2000" spc="-1" strike="noStrike">
                <a:latin typeface="Arial"/>
              </a:endParaRPr>
            </a:p>
          </p:txBody>
        </p:sp>
      </p:grpSp>
      <p:sp>
        <p:nvSpPr>
          <p:cNvPr id="484" name="Line 56"/>
          <p:cNvSpPr/>
          <p:nvPr/>
        </p:nvSpPr>
        <p:spPr>
          <a:xfrm>
            <a:off x="2666880" y="2590560"/>
            <a:ext cx="360" cy="10414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85" name="Group 61"/>
          <p:cNvGrpSpPr/>
          <p:nvPr/>
        </p:nvGrpSpPr>
        <p:grpSpPr>
          <a:xfrm>
            <a:off x="2157120" y="2814480"/>
            <a:ext cx="1015200" cy="459720"/>
            <a:chOff x="2157120" y="2814480"/>
            <a:chExt cx="1015200" cy="459720"/>
          </a:xfrm>
        </p:grpSpPr>
        <p:sp>
          <p:nvSpPr>
            <p:cNvPr id="486" name="Rectangle 59"/>
            <p:cNvSpPr/>
            <p:nvPr/>
          </p:nvSpPr>
          <p:spPr>
            <a:xfrm>
              <a:off x="2612880" y="3016080"/>
              <a:ext cx="88560" cy="8856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Text Box 57"/>
            <p:cNvSpPr/>
            <p:nvPr/>
          </p:nvSpPr>
          <p:spPr>
            <a:xfrm>
              <a:off x="2157120" y="2814480"/>
              <a:ext cx="101520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400"/>
                </a:spcBef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~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88" name="Text Box 58"/>
            <p:cNvSpPr/>
            <p:nvPr/>
          </p:nvSpPr>
          <p:spPr>
            <a:xfrm>
              <a:off x="2157120" y="2879640"/>
              <a:ext cx="101520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400"/>
                </a:spcBef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~</a:t>
              </a:r>
              <a:endParaRPr b="0" lang="en-IN" sz="2000" spc="-1" strike="noStrike">
                <a:latin typeface="Arial"/>
              </a:endParaRPr>
            </a:p>
          </p:txBody>
        </p:sp>
      </p:grpSp>
      <p:sp>
        <p:nvSpPr>
          <p:cNvPr id="489" name="Line 62"/>
          <p:cNvSpPr/>
          <p:nvPr/>
        </p:nvSpPr>
        <p:spPr>
          <a:xfrm>
            <a:off x="7230960" y="2577960"/>
            <a:ext cx="360" cy="10414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90" name="Group 63"/>
          <p:cNvGrpSpPr/>
          <p:nvPr/>
        </p:nvGrpSpPr>
        <p:grpSpPr>
          <a:xfrm>
            <a:off x="6721200" y="2801880"/>
            <a:ext cx="1015200" cy="459720"/>
            <a:chOff x="6721200" y="2801880"/>
            <a:chExt cx="1015200" cy="459720"/>
          </a:xfrm>
        </p:grpSpPr>
        <p:sp>
          <p:nvSpPr>
            <p:cNvPr id="491" name="Rectangle 64"/>
            <p:cNvSpPr/>
            <p:nvPr/>
          </p:nvSpPr>
          <p:spPr>
            <a:xfrm>
              <a:off x="7176960" y="3003480"/>
              <a:ext cx="88560" cy="8856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Text Box 65"/>
            <p:cNvSpPr/>
            <p:nvPr/>
          </p:nvSpPr>
          <p:spPr>
            <a:xfrm>
              <a:off x="6721200" y="2801880"/>
              <a:ext cx="101520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400"/>
                </a:spcBef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~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93" name="Text Box 66"/>
            <p:cNvSpPr/>
            <p:nvPr/>
          </p:nvSpPr>
          <p:spPr>
            <a:xfrm>
              <a:off x="6721200" y="2867040"/>
              <a:ext cx="101520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400"/>
                </a:spcBef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~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494" name="Group 77"/>
          <p:cNvGrpSpPr/>
          <p:nvPr/>
        </p:nvGrpSpPr>
        <p:grpSpPr>
          <a:xfrm>
            <a:off x="2375640" y="4065480"/>
            <a:ext cx="1463760" cy="445680"/>
            <a:chOff x="2375640" y="4065480"/>
            <a:chExt cx="1463760" cy="445680"/>
          </a:xfrm>
        </p:grpSpPr>
        <p:sp>
          <p:nvSpPr>
            <p:cNvPr id="495" name="Rectangle 68"/>
            <p:cNvSpPr/>
            <p:nvPr/>
          </p:nvSpPr>
          <p:spPr>
            <a:xfrm>
              <a:off x="2662200" y="4065480"/>
              <a:ext cx="963360" cy="44568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Line 72"/>
            <p:cNvSpPr/>
            <p:nvPr/>
          </p:nvSpPr>
          <p:spPr>
            <a:xfrm>
              <a:off x="3139920" y="4068720"/>
              <a:ext cx="360" cy="438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Text Box 73"/>
            <p:cNvSpPr/>
            <p:nvPr/>
          </p:nvSpPr>
          <p:spPr>
            <a:xfrm>
              <a:off x="2375640" y="4086360"/>
              <a:ext cx="1079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400"/>
                </a:spcBef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cr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98" name="Text Box 74"/>
            <p:cNvSpPr/>
            <p:nvPr/>
          </p:nvSpPr>
          <p:spPr>
            <a:xfrm>
              <a:off x="2847240" y="4097160"/>
              <a:ext cx="9921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400"/>
                </a:spcBef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lf</a:t>
              </a:r>
              <a:endParaRPr b="0" lang="en-IN" sz="2000" spc="-1" strike="noStrike">
                <a:latin typeface="Arial"/>
              </a:endParaRPr>
            </a:p>
          </p:txBody>
        </p:sp>
      </p:grpSp>
      <p:sp>
        <p:nvSpPr>
          <p:cNvPr id="499" name="Rectangle 78"/>
          <p:cNvSpPr/>
          <p:nvPr/>
        </p:nvSpPr>
        <p:spPr>
          <a:xfrm>
            <a:off x="2662200" y="4513320"/>
            <a:ext cx="5169960" cy="1120320"/>
          </a:xfrm>
          <a:prstGeom prst="rect">
            <a:avLst/>
          </a:prstGeom>
          <a:noFill/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Text Box 80"/>
          <p:cNvSpPr/>
          <p:nvPr/>
        </p:nvSpPr>
        <p:spPr>
          <a:xfrm>
            <a:off x="4255920" y="4836960"/>
            <a:ext cx="20973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99"/>
                </a:solidFill>
                <a:latin typeface="Arial"/>
                <a:ea typeface="MS PGothic"/>
              </a:rPr>
              <a:t>entity body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501" name="Group 81"/>
          <p:cNvGrpSpPr/>
          <p:nvPr/>
        </p:nvGrpSpPr>
        <p:grpSpPr>
          <a:xfrm>
            <a:off x="2157120" y="4851360"/>
            <a:ext cx="1015200" cy="459720"/>
            <a:chOff x="2157120" y="4851360"/>
            <a:chExt cx="1015200" cy="459720"/>
          </a:xfrm>
        </p:grpSpPr>
        <p:sp>
          <p:nvSpPr>
            <p:cNvPr id="502" name="Rectangle 82"/>
            <p:cNvSpPr/>
            <p:nvPr/>
          </p:nvSpPr>
          <p:spPr>
            <a:xfrm>
              <a:off x="2612880" y="5052960"/>
              <a:ext cx="88560" cy="8856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Text Box 83"/>
            <p:cNvSpPr/>
            <p:nvPr/>
          </p:nvSpPr>
          <p:spPr>
            <a:xfrm>
              <a:off x="2157120" y="4851360"/>
              <a:ext cx="101520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400"/>
                </a:spcBef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~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504" name="Text Box 84"/>
            <p:cNvSpPr/>
            <p:nvPr/>
          </p:nvSpPr>
          <p:spPr>
            <a:xfrm>
              <a:off x="2157120" y="4916520"/>
              <a:ext cx="101520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400"/>
                </a:spcBef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~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505" name="Group 85"/>
          <p:cNvGrpSpPr/>
          <p:nvPr/>
        </p:nvGrpSpPr>
        <p:grpSpPr>
          <a:xfrm>
            <a:off x="7316640" y="4842000"/>
            <a:ext cx="1015200" cy="459360"/>
            <a:chOff x="7316640" y="4842000"/>
            <a:chExt cx="1015200" cy="459360"/>
          </a:xfrm>
        </p:grpSpPr>
        <p:sp>
          <p:nvSpPr>
            <p:cNvPr id="506" name="Rectangle 86"/>
            <p:cNvSpPr/>
            <p:nvPr/>
          </p:nvSpPr>
          <p:spPr>
            <a:xfrm>
              <a:off x="7772400" y="5043600"/>
              <a:ext cx="88560" cy="8856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Text Box 87"/>
            <p:cNvSpPr/>
            <p:nvPr/>
          </p:nvSpPr>
          <p:spPr>
            <a:xfrm>
              <a:off x="7316640" y="4842000"/>
              <a:ext cx="101520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400"/>
                </a:spcBef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~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508" name="Text Box 88"/>
            <p:cNvSpPr/>
            <p:nvPr/>
          </p:nvSpPr>
          <p:spPr>
            <a:xfrm>
              <a:off x="7316640" y="4906800"/>
              <a:ext cx="101520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400"/>
                </a:spcBef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~</a:t>
              </a:r>
              <a:endParaRPr b="0" lang="en-IN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ftr" idx="4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sldNum" idx="4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2-</a:t>
            </a:r>
            <a:fld id="{3406153A-EF49-43BB-A752-51A9EC13D2ED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11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511" name="Picture 12" descr="underline_base"/>
          <p:cNvPicPr/>
          <p:nvPr/>
        </p:nvPicPr>
        <p:blipFill>
          <a:blip r:embed="rId1"/>
          <a:stretch/>
        </p:blipFill>
        <p:spPr>
          <a:xfrm>
            <a:off x="2022480" y="905040"/>
            <a:ext cx="4570200" cy="172800"/>
          </a:xfrm>
          <a:prstGeom prst="rect">
            <a:avLst/>
          </a:prstGeom>
          <a:ln w="0">
            <a:noFill/>
          </a:ln>
        </p:spPr>
      </p:pic>
      <p:sp>
        <p:nvSpPr>
          <p:cNvPr id="512" name="PlaceHolder 3"/>
          <p:cNvSpPr>
            <a:spLocks noGrp="1"/>
          </p:cNvSpPr>
          <p:nvPr>
            <p:ph type="title"/>
          </p:nvPr>
        </p:nvSpPr>
        <p:spPr>
          <a:xfrm>
            <a:off x="1969920" y="223920"/>
            <a:ext cx="8186400" cy="902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Uploading form input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/>
          </p:nvPr>
        </p:nvSpPr>
        <p:spPr>
          <a:xfrm>
            <a:off x="2224080" y="1343160"/>
            <a:ext cx="3809520" cy="2661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cc0000"/>
                </a:solidFill>
                <a:uFillTx/>
                <a:latin typeface="Calibri"/>
              </a:rPr>
              <a:t>POST method: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web page often includes form input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input is uploaded to server in entity body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4" name="PlaceHolder 5"/>
          <p:cNvSpPr>
            <a:spLocks noGrp="1"/>
          </p:cNvSpPr>
          <p:nvPr>
            <p:ph/>
          </p:nvPr>
        </p:nvSpPr>
        <p:spPr>
          <a:xfrm>
            <a:off x="2340000" y="3600000"/>
            <a:ext cx="3696840" cy="2016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cc0000"/>
                </a:solidFill>
                <a:uFillTx/>
                <a:latin typeface="Calibri"/>
              </a:rPr>
              <a:t>URL method: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uses GET method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input is uploaded in URL field of request line: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5" name="Text Box 5"/>
          <p:cNvSpPr/>
          <p:nvPr/>
        </p:nvSpPr>
        <p:spPr>
          <a:xfrm>
            <a:off x="3310920" y="5079960"/>
            <a:ext cx="6214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www.somesite.com/animalsearch?monkeys&amp;banana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ftr" idx="4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sldNum" idx="4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2-</a:t>
            </a:r>
            <a:fld id="{1C7F3363-0266-4F46-A31D-F40DB8C79873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11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518" name="Picture 10" descr="underline_base"/>
          <p:cNvPicPr/>
          <p:nvPr/>
        </p:nvPicPr>
        <p:blipFill>
          <a:blip r:embed="rId1"/>
          <a:stretch/>
        </p:blipFill>
        <p:spPr>
          <a:xfrm>
            <a:off x="1980360" y="1278360"/>
            <a:ext cx="3239640" cy="161640"/>
          </a:xfrm>
          <a:prstGeom prst="rect">
            <a:avLst/>
          </a:prstGeom>
          <a:ln w="0">
            <a:noFill/>
          </a:ln>
        </p:spPr>
      </p:pic>
      <p:sp>
        <p:nvSpPr>
          <p:cNvPr id="519" name="PlaceHolder 3"/>
          <p:cNvSpPr>
            <a:spLocks noGrp="1"/>
          </p:cNvSpPr>
          <p:nvPr>
            <p:ph type="title"/>
          </p:nvPr>
        </p:nvSpPr>
        <p:spPr>
          <a:xfrm>
            <a:off x="1800000" y="0"/>
            <a:ext cx="34794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Method types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/>
          </p:nvPr>
        </p:nvSpPr>
        <p:spPr>
          <a:xfrm>
            <a:off x="2057400" y="1611360"/>
            <a:ext cx="3809520" cy="4647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cc0000"/>
                </a:solidFill>
                <a:latin typeface="Calibri"/>
              </a:rPr>
              <a:t>HTTP/1.0: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GET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POST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HEAD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asks server to leave requested object out of response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1" name="PlaceHolder 5"/>
          <p:cNvSpPr>
            <a:spLocks noGrp="1"/>
          </p:cNvSpPr>
          <p:nvPr>
            <p:ph/>
          </p:nvPr>
        </p:nvSpPr>
        <p:spPr>
          <a:xfrm>
            <a:off x="6019920" y="1611360"/>
            <a:ext cx="3809520" cy="4647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cc0000"/>
                </a:solidFill>
                <a:latin typeface="Calibri"/>
              </a:rPr>
              <a:t>HTTP/1.1: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GET, POST, HEAD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PUT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uploads file in entity body to path specified in URL field and form input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DELETE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deletes file specified in the URL field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22" name="" descr=""/>
          <p:cNvPicPr/>
          <p:nvPr/>
        </p:nvPicPr>
        <p:blipFill>
          <a:blip r:embed="rId2"/>
          <a:stretch/>
        </p:blipFill>
        <p:spPr>
          <a:xfrm>
            <a:off x="4680000" y="0"/>
            <a:ext cx="8624880" cy="144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2-</a:t>
            </a:r>
            <a:fld id="{09D738ED-FEB8-4D15-9123-F1DC1479238A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11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525" name="Picture 17" descr="underline_base"/>
          <p:cNvPicPr/>
          <p:nvPr/>
        </p:nvPicPr>
        <p:blipFill>
          <a:blip r:embed="rId1"/>
          <a:stretch/>
        </p:blipFill>
        <p:spPr>
          <a:xfrm>
            <a:off x="2084400" y="895320"/>
            <a:ext cx="5484600" cy="172800"/>
          </a:xfrm>
          <a:prstGeom prst="rect">
            <a:avLst/>
          </a:prstGeom>
          <a:ln w="0">
            <a:noFill/>
          </a:ln>
        </p:spPr>
      </p:pic>
      <p:sp>
        <p:nvSpPr>
          <p:cNvPr id="526" name="PlaceHolder 3"/>
          <p:cNvSpPr>
            <a:spLocks noGrp="1"/>
          </p:cNvSpPr>
          <p:nvPr>
            <p:ph type="title"/>
          </p:nvPr>
        </p:nvSpPr>
        <p:spPr>
          <a:xfrm>
            <a:off x="2057400" y="158760"/>
            <a:ext cx="7772040" cy="979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HTTP response message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7" name="Text Box 5"/>
          <p:cNvSpPr/>
          <p:nvPr/>
        </p:nvSpPr>
        <p:spPr>
          <a:xfrm>
            <a:off x="1661400" y="1397160"/>
            <a:ext cx="179496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cc0000"/>
                </a:solidFill>
                <a:latin typeface="Arial"/>
                <a:ea typeface="MS PGothic"/>
              </a:rPr>
              <a:t>status line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cc0000"/>
                </a:solidFill>
                <a:latin typeface="Arial"/>
                <a:ea typeface="MS PGothic"/>
              </a:rPr>
              <a:t>(protocol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cc0000"/>
                </a:solidFill>
                <a:latin typeface="Arial"/>
                <a:ea typeface="MS PGothic"/>
              </a:rPr>
              <a:t>status code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cc0000"/>
                </a:solidFill>
                <a:latin typeface="Arial"/>
                <a:ea typeface="MS PGothic"/>
              </a:rPr>
              <a:t>status phrase)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28" name="Line 6"/>
          <p:cNvSpPr/>
          <p:nvPr/>
        </p:nvSpPr>
        <p:spPr>
          <a:xfrm>
            <a:off x="2882880" y="1914480"/>
            <a:ext cx="923760" cy="257040"/>
          </a:xfrm>
          <a:prstGeom prst="line">
            <a:avLst/>
          </a:prstGeom>
          <a:ln w="1905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Freeform 7"/>
          <p:cNvSpPr/>
          <p:nvPr/>
        </p:nvSpPr>
        <p:spPr>
          <a:xfrm>
            <a:off x="3581280" y="2305080"/>
            <a:ext cx="256680" cy="2941200"/>
          </a:xfrm>
          <a:custGeom>
            <a:avLst/>
            <a:gdLst/>
            <a:ahLst/>
            <a:rect l="l" t="t" r="r" b="b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Text Box 8"/>
          <p:cNvSpPr/>
          <p:nvPr/>
        </p:nvSpPr>
        <p:spPr>
          <a:xfrm>
            <a:off x="2417760" y="3286080"/>
            <a:ext cx="9745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cc0000"/>
                </a:solidFill>
                <a:latin typeface="Arial"/>
                <a:ea typeface="MS PGothic"/>
              </a:rPr>
              <a:t>header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cc0000"/>
                </a:solidFill>
                <a:latin typeface="Arial"/>
                <a:ea typeface="MS PGothic"/>
              </a:rPr>
              <a:t> </a:t>
            </a:r>
            <a:r>
              <a:rPr b="0" lang="en-US" sz="2000" spc="-1" strike="noStrike">
                <a:solidFill>
                  <a:srgbClr val="cc0000"/>
                </a:solidFill>
                <a:latin typeface="Arial"/>
                <a:ea typeface="MS PGothic"/>
              </a:rPr>
              <a:t>lines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31" name="Line 9"/>
          <p:cNvSpPr/>
          <p:nvPr/>
        </p:nvSpPr>
        <p:spPr>
          <a:xfrm flipV="1">
            <a:off x="3066840" y="5418000"/>
            <a:ext cx="757440" cy="212760"/>
          </a:xfrm>
          <a:prstGeom prst="line">
            <a:avLst/>
          </a:prstGeom>
          <a:ln w="1905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Text Box 10"/>
          <p:cNvSpPr/>
          <p:nvPr/>
        </p:nvSpPr>
        <p:spPr>
          <a:xfrm>
            <a:off x="1817640" y="5297400"/>
            <a:ext cx="137916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cc0000"/>
                </a:solidFill>
                <a:latin typeface="Arial"/>
                <a:ea typeface="MS PGothic"/>
              </a:rPr>
              <a:t>data, e.g.,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cc0000"/>
                </a:solidFill>
                <a:latin typeface="Arial"/>
                <a:ea typeface="MS PGothic"/>
              </a:rPr>
              <a:t>requested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cc0000"/>
                </a:solidFill>
                <a:latin typeface="Arial"/>
                <a:ea typeface="MS PGothic"/>
              </a:rPr>
              <a:t>HTML file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33" name="Rectangle 15"/>
          <p:cNvSpPr/>
          <p:nvPr/>
        </p:nvSpPr>
        <p:spPr>
          <a:xfrm>
            <a:off x="3767040" y="2044800"/>
            <a:ext cx="6311520" cy="354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HTTP/1.1 200 OK\r\n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Date: Sun, 26 Sep 2010 20:09:20 GMT\r\n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Server: Apache/2.0.52 (CentOS)\r\n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Last-Modified: Tue, 30 Oct 2007 17:00:02 GMT\r\n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ETag: "17dc6-a5c-bf716880"\r\n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Accept-Ranges: bytes\r\n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Content-Length: 2652\r\n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Keep-Alive: timeout=10, max=100\r\n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Connection: Keep-Alive\r\n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Content-Type: text/html; charset=ISO-8859-1\r\n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\r\n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it-IT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data data data data data ...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ftr" idx="5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sldNum" idx="5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2-</a:t>
            </a:r>
            <a:fld id="{EA5051E3-0419-4189-903A-C0C167017320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11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536" name="Picture 10" descr="underline_base"/>
          <p:cNvPicPr/>
          <p:nvPr/>
        </p:nvPicPr>
        <p:blipFill>
          <a:blip r:embed="rId1"/>
          <a:stretch/>
        </p:blipFill>
        <p:spPr>
          <a:xfrm>
            <a:off x="2071800" y="835200"/>
            <a:ext cx="6055920" cy="172800"/>
          </a:xfrm>
          <a:prstGeom prst="rect">
            <a:avLst/>
          </a:prstGeom>
          <a:ln w="0">
            <a:noFill/>
          </a:ln>
        </p:spPr>
      </p:pic>
      <p:sp>
        <p:nvSpPr>
          <p:cNvPr id="537" name="PlaceHolder 3"/>
          <p:cNvSpPr>
            <a:spLocks noGrp="1"/>
          </p:cNvSpPr>
          <p:nvPr>
            <p:ph type="title"/>
          </p:nvPr>
        </p:nvSpPr>
        <p:spPr>
          <a:xfrm>
            <a:off x="2001960" y="147600"/>
            <a:ext cx="7772040" cy="979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HTTP response status codes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8" name="PlaceHolder 4"/>
          <p:cNvSpPr>
            <a:spLocks noGrp="1"/>
          </p:cNvSpPr>
          <p:nvPr>
            <p:ph/>
          </p:nvPr>
        </p:nvSpPr>
        <p:spPr>
          <a:xfrm>
            <a:off x="2413080" y="2554200"/>
            <a:ext cx="8075160" cy="4168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5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cc0000"/>
                </a:solidFill>
                <a:latin typeface="Courier New"/>
              </a:rPr>
              <a:t>200 OK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5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request succeeded, requested object later in this msg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5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cc0000"/>
                </a:solidFill>
                <a:latin typeface="Courier New"/>
              </a:rPr>
              <a:t>301 Moved Permanently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5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requested object moved, new location specified later in this msg (Location:)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5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cc0000"/>
                </a:solidFill>
                <a:latin typeface="Courier New"/>
              </a:rPr>
              <a:t>400 Bad Request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5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request msg not understood by server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5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cc0000"/>
                </a:solidFill>
                <a:latin typeface="Courier New"/>
              </a:rPr>
              <a:t>404 Not Found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5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requested document not found on this server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5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cc0000"/>
                </a:solidFill>
                <a:latin typeface="Courier New"/>
              </a:rPr>
              <a:t>505 HTTP Version Not Supported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9" name="Rectangle 5"/>
          <p:cNvSpPr/>
          <p:nvPr/>
        </p:nvSpPr>
        <p:spPr>
          <a:xfrm>
            <a:off x="2013120" y="1190520"/>
            <a:ext cx="811188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status code appears in 1st line in server-to-client response message.</a:t>
            </a:r>
            <a:endParaRPr b="0" lang="en-IN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some sample codes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MS PGothic"/>
              </a:rPr>
              <a:t>: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ftr" idx="5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 type="sldNum" idx="5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2-</a:t>
            </a:r>
            <a:fld id="{A0098745-7219-4098-A005-0D67F3EB045C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11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542" name="Picture 18" descr="underline_base"/>
          <p:cNvPicPr/>
          <p:nvPr/>
        </p:nvPicPr>
        <p:blipFill>
          <a:blip r:embed="rId1"/>
          <a:stretch/>
        </p:blipFill>
        <p:spPr>
          <a:xfrm>
            <a:off x="2033640" y="879480"/>
            <a:ext cx="7768800" cy="172800"/>
          </a:xfrm>
          <a:prstGeom prst="rect">
            <a:avLst/>
          </a:prstGeom>
          <a:ln w="0">
            <a:noFill/>
          </a:ln>
        </p:spPr>
      </p:pic>
      <p:sp>
        <p:nvSpPr>
          <p:cNvPr id="543" name="PlaceHolder 3"/>
          <p:cNvSpPr>
            <a:spLocks noGrp="1"/>
          </p:cNvSpPr>
          <p:nvPr>
            <p:ph type="title"/>
          </p:nvPr>
        </p:nvSpPr>
        <p:spPr>
          <a:xfrm>
            <a:off x="1946160" y="192240"/>
            <a:ext cx="8454600" cy="979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Trying out HTTP (client side) for yourself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4" name="PlaceHolder 4"/>
          <p:cNvSpPr>
            <a:spLocks noGrp="1"/>
          </p:cNvSpPr>
          <p:nvPr>
            <p:ph/>
          </p:nvPr>
        </p:nvSpPr>
        <p:spPr>
          <a:xfrm>
            <a:off x="1914480" y="1390680"/>
            <a:ext cx="8096040" cy="466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1. Telnet to your favorite Web server: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5" name="Text Box 5"/>
          <p:cNvSpPr/>
          <p:nvPr/>
        </p:nvSpPr>
        <p:spPr>
          <a:xfrm>
            <a:off x="6623280" y="2106720"/>
            <a:ext cx="43995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opens TCP connection to port 80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(default HTTP server port) at cis.poly.edu.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anything typed in sent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to port 80 at cis.poly.edu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46" name="Text Box 6"/>
          <p:cNvSpPr/>
          <p:nvPr/>
        </p:nvSpPr>
        <p:spPr>
          <a:xfrm>
            <a:off x="1868040" y="2190600"/>
            <a:ext cx="3884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cc0000"/>
                </a:solidFill>
                <a:latin typeface="Courier New"/>
                <a:ea typeface="MS PGothic"/>
              </a:rPr>
              <a:t>telnet bits-Pilani.ac.in 80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47" name="Rectangle 7"/>
          <p:cNvSpPr/>
          <p:nvPr/>
        </p:nvSpPr>
        <p:spPr>
          <a:xfrm>
            <a:off x="1886040" y="3600360"/>
            <a:ext cx="8096040" cy="46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2. type in a GET HTTP request:</a:t>
            </a:r>
            <a:endParaRPr b="0" lang="en-IN" sz="2400" spc="-1" strike="noStrike"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548" name="Text Box 8"/>
          <p:cNvSpPr/>
          <p:nvPr/>
        </p:nvSpPr>
        <p:spPr>
          <a:xfrm>
            <a:off x="2916360" y="4184640"/>
            <a:ext cx="3335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cc0000"/>
                </a:solidFill>
                <a:latin typeface="Courier New"/>
                <a:ea typeface="MS PGothic"/>
              </a:rPr>
              <a:t>GET /goa/ HTTP/1.1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cc0000"/>
                </a:solidFill>
                <a:latin typeface="Courier New"/>
                <a:ea typeface="MS PGothic"/>
              </a:rPr>
              <a:t>Host: bits-Pilani.ac.in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49" name="Text Box 11"/>
          <p:cNvSpPr/>
          <p:nvPr/>
        </p:nvSpPr>
        <p:spPr>
          <a:xfrm>
            <a:off x="6377760" y="4098960"/>
            <a:ext cx="30812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by typing this in (hit carriage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return twice), you send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this minimal (but complete)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GET request to HTTP server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0" name="Freeform 12"/>
          <p:cNvSpPr/>
          <p:nvPr/>
        </p:nvSpPr>
        <p:spPr>
          <a:xfrm>
            <a:off x="6657840" y="2112840"/>
            <a:ext cx="247320" cy="1180800"/>
          </a:xfrm>
          <a:custGeom>
            <a:avLst/>
            <a:gdLst/>
            <a:ahLst/>
            <a:rect l="l" t="t" r="r" b="b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000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Freeform 13"/>
          <p:cNvSpPr/>
          <p:nvPr/>
        </p:nvSpPr>
        <p:spPr>
          <a:xfrm>
            <a:off x="6353280" y="4067280"/>
            <a:ext cx="256680" cy="1190160"/>
          </a:xfrm>
          <a:custGeom>
            <a:avLst/>
            <a:gdLst/>
            <a:ahLst/>
            <a:rect l="l" t="t" r="r" b="b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000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Rectangle 14"/>
          <p:cNvSpPr/>
          <p:nvPr/>
        </p:nvSpPr>
        <p:spPr>
          <a:xfrm>
            <a:off x="1886040" y="5429160"/>
            <a:ext cx="8096040" cy="46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3. look at response message sent by HTTP server!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53" name="Text Box 17"/>
          <p:cNvSpPr/>
          <p:nvPr/>
        </p:nvSpPr>
        <p:spPr>
          <a:xfrm>
            <a:off x="842040" y="6029280"/>
            <a:ext cx="10291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(or use Wireshark to look at captured HTTP request/response)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554" name="Picture 1" descr=""/>
          <p:cNvPicPr/>
          <p:nvPr/>
        </p:nvPicPr>
        <p:blipFill>
          <a:blip r:embed="rId2"/>
          <a:stretch/>
        </p:blipFill>
        <p:spPr>
          <a:xfrm>
            <a:off x="2662200" y="2733840"/>
            <a:ext cx="7638840" cy="363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nodeType="clickEffect" fill="hold">
                      <p:stCondLst>
                        <p:cond delay="indefinite"/>
                      </p:stCondLst>
                      <p:childTnLst>
                        <p:par>
                          <p:cTn id="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910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Sec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uri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ng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TC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P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548235"/>
                </a:solidFill>
                <a:latin typeface="Calibri"/>
                <a:ea typeface="ＭＳ Ｐゴシック"/>
              </a:rPr>
              <a:t>TCP &amp; UDP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no encryption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cleartext passwds sent into socket traverse Internet  in cleartext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548235"/>
                </a:solidFill>
                <a:latin typeface="Calibri"/>
                <a:ea typeface="ＭＳ Ｐゴシック"/>
              </a:rPr>
              <a:t>SSL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/ TLS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provides encrypted TCP connection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data integrity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end-point authentication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22228b"/>
                </a:solidFill>
                <a:latin typeface="Calibri"/>
              </a:rPr>
              <a:t>SSL/TLS is at app layer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Apps use SSL or TLS libraries, which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“talk” to TCP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22228b"/>
                </a:solidFill>
                <a:latin typeface="Calibri"/>
              </a:rPr>
              <a:t>SSL socket API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34308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cleartext passwds sent into socket traverse Internet  encrypted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ftr" idx="2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A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p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p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c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a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t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o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n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a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y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e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sldNum" idx="2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2-</a:t>
            </a:r>
            <a:fld id="{7EAB49AB-4A7C-440B-9C8D-9D3FB86FCF7D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2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34" name="Picture 351" descr="underline_base"/>
          <p:cNvPicPr/>
          <p:nvPr/>
        </p:nvPicPr>
        <p:blipFill>
          <a:blip r:embed="rId1"/>
          <a:stretch/>
        </p:blipFill>
        <p:spPr>
          <a:xfrm>
            <a:off x="838080" y="1248840"/>
            <a:ext cx="2825280" cy="183960"/>
          </a:xfrm>
          <a:prstGeom prst="rect">
            <a:avLst/>
          </a:prstGeom>
          <a:ln w="0">
            <a:noFill/>
          </a:ln>
        </p:spPr>
      </p:pic>
      <p:sp>
        <p:nvSpPr>
          <p:cNvPr id="235" name=""/>
          <p:cNvSpPr txBox="1"/>
          <p:nvPr/>
        </p:nvSpPr>
        <p:spPr>
          <a:xfrm>
            <a:off x="4276080" y="329400"/>
            <a:ext cx="79286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C</a:t>
            </a:r>
            <a:r>
              <a:rPr b="0" lang="en-IN" sz="1800" spc="-1" strike="noStrike">
                <a:latin typeface="Arial"/>
              </a:rPr>
              <a:t>P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j</a:t>
            </a:r>
            <a:r>
              <a:rPr b="0" lang="en-IN" sz="1800" spc="-1" strike="noStrike">
                <a:latin typeface="Arial"/>
              </a:rPr>
              <a:t>u</a:t>
            </a:r>
            <a:r>
              <a:rPr b="0" lang="en-IN" sz="1800" spc="-1" strike="noStrike">
                <a:latin typeface="Arial"/>
              </a:rPr>
              <a:t>s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p</a:t>
            </a:r>
            <a:r>
              <a:rPr b="0" lang="en-IN" sz="1800" spc="-1" strike="noStrike">
                <a:latin typeface="Arial"/>
              </a:rPr>
              <a:t>r</a:t>
            </a:r>
            <a:r>
              <a:rPr b="0" lang="en-IN" sz="1800" spc="-1" strike="noStrike">
                <a:latin typeface="Arial"/>
              </a:rPr>
              <a:t>o</a:t>
            </a:r>
            <a:r>
              <a:rPr b="0" lang="en-IN" sz="1800" spc="-1" strike="noStrike">
                <a:latin typeface="Arial"/>
              </a:rPr>
              <a:t>v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d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s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r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l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a</a:t>
            </a:r>
            <a:r>
              <a:rPr b="0" lang="en-IN" sz="1800" spc="-1" strike="noStrike">
                <a:latin typeface="Arial"/>
              </a:rPr>
              <a:t>b</a:t>
            </a:r>
            <a:r>
              <a:rPr b="0" lang="en-IN" sz="1800" spc="-1" strike="noStrike">
                <a:latin typeface="Arial"/>
              </a:rPr>
              <a:t>l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d</a:t>
            </a:r>
            <a:r>
              <a:rPr b="0" lang="en-IN" sz="1800" spc="-1" strike="noStrike">
                <a:latin typeface="Arial"/>
              </a:rPr>
              <a:t>a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a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r</a:t>
            </a:r>
            <a:r>
              <a:rPr b="0" lang="en-IN" sz="1800" spc="-1" strike="noStrike">
                <a:latin typeface="Arial"/>
              </a:rPr>
              <a:t>a</a:t>
            </a:r>
            <a:r>
              <a:rPr b="0" lang="en-IN" sz="1800" spc="-1" strike="noStrike">
                <a:latin typeface="Arial"/>
              </a:rPr>
              <a:t>n</a:t>
            </a:r>
            <a:r>
              <a:rPr b="0" lang="en-IN" sz="1800" spc="-1" strike="noStrike">
                <a:latin typeface="Arial"/>
              </a:rPr>
              <a:t>s</a:t>
            </a:r>
            <a:r>
              <a:rPr b="0" lang="en-IN" sz="1800" spc="-1" strike="noStrike">
                <a:latin typeface="Arial"/>
              </a:rPr>
              <a:t>f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r</a:t>
            </a:r>
            <a:r>
              <a:rPr b="0" lang="en-IN" sz="1800" spc="-1" strike="noStrike">
                <a:latin typeface="Arial"/>
              </a:rPr>
              <a:t>,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n</a:t>
            </a:r>
            <a:r>
              <a:rPr b="0" lang="en-IN" sz="1800" spc="-1" strike="noStrike">
                <a:latin typeface="Arial"/>
              </a:rPr>
              <a:t>o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h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n</a:t>
            </a:r>
            <a:r>
              <a:rPr b="0" lang="en-IN" sz="1800" spc="-1" strike="noStrike">
                <a:latin typeface="Arial"/>
              </a:rPr>
              <a:t>g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l</a:t>
            </a:r>
            <a:r>
              <a:rPr b="0" lang="en-IN" sz="1800" spc="-1" strike="noStrike">
                <a:latin typeface="Arial"/>
              </a:rPr>
              <a:t>s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.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S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c</a:t>
            </a:r>
            <a:r>
              <a:rPr b="0" lang="en-IN" sz="1800" spc="-1" strike="noStrike">
                <a:latin typeface="Arial"/>
              </a:rPr>
              <a:t>u</a:t>
            </a:r>
            <a:r>
              <a:rPr b="0" lang="en-IN" sz="1800" spc="-1" strike="noStrike">
                <a:latin typeface="Arial"/>
              </a:rPr>
              <a:t>r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y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s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b</a:t>
            </a:r>
            <a:r>
              <a:rPr b="0" lang="en-IN" sz="1800" spc="-1" strike="noStrike">
                <a:latin typeface="Arial"/>
              </a:rPr>
              <a:t>y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S</a:t>
            </a:r>
            <a:r>
              <a:rPr b="0" lang="en-IN" sz="1800" spc="-1" strike="noStrike">
                <a:latin typeface="Arial"/>
              </a:rPr>
              <a:t>S</a:t>
            </a:r>
            <a:r>
              <a:rPr b="0" lang="en-IN" sz="1800" spc="-1" strike="noStrike">
                <a:latin typeface="Arial"/>
              </a:rPr>
              <a:t>L</a:t>
            </a:r>
            <a:r>
              <a:rPr b="0" lang="en-IN" sz="1800" spc="-1" strike="noStrike">
                <a:latin typeface="Arial"/>
              </a:rPr>
              <a:t>/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L</a:t>
            </a:r>
            <a:r>
              <a:rPr b="0" lang="en-IN" sz="1800" spc="-1" strike="noStrike">
                <a:latin typeface="Arial"/>
              </a:rPr>
              <a:t>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Appli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catio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n 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Laye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2-</a:t>
            </a:r>
            <a:fld id="{37CB2526-2F05-4B85-8128-098A93121820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Ch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ap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2: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ou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tli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2057400" y="1611360"/>
            <a:ext cx="3809520" cy="4647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57200" indent="-4572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2.1 principles of network applications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1296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app architectures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296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app requirements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cc0000"/>
                </a:solidFill>
                <a:latin typeface="Calibri"/>
              </a:rPr>
              <a:t>2.2 Web and HTTP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2.3 FTP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2.4 electronic mail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1296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SMTP, POP3, IMAP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2.5 DNS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/>
          </p:nvPr>
        </p:nvSpPr>
        <p:spPr>
          <a:xfrm>
            <a:off x="6197760" y="1600200"/>
            <a:ext cx="3876480" cy="4647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57200" indent="-4572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2.6 P2P applications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2.7 socket programming with UDP and TCP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1" name="Picture 5" descr="underline_base"/>
          <p:cNvPicPr/>
          <p:nvPr/>
        </p:nvPicPr>
        <p:blipFill>
          <a:blip r:embed="rId1"/>
          <a:stretch/>
        </p:blipFill>
        <p:spPr>
          <a:xfrm>
            <a:off x="966600" y="1384200"/>
            <a:ext cx="4113000" cy="17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Application 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2-</a:t>
            </a:r>
            <a:fld id="{E5EE04E9-0337-4545-869F-644A578D03E8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title"/>
          </p:nvPr>
        </p:nvSpPr>
        <p:spPr>
          <a:xfrm>
            <a:off x="1924200" y="201600"/>
            <a:ext cx="7772040" cy="891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Web and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HTTP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2057400" y="136044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First, a review…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cc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Calibri"/>
              </a:rPr>
              <a:t>web page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consists of </a:t>
            </a:r>
            <a:r>
              <a:rPr b="0" i="1" lang="en-US" sz="2800" spc="-1" strike="noStrike">
                <a:solidFill>
                  <a:srgbClr val="cc0000"/>
                </a:solidFill>
                <a:latin typeface="Calibri"/>
              </a:rPr>
              <a:t>objects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object can be HTML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file, JPEG image, Java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applet, audio file,…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web page consists of </a:t>
            </a:r>
            <a:r>
              <a:rPr b="0" i="1" lang="en-US" sz="2800" spc="-1" strike="noStrike">
                <a:solidFill>
                  <a:srgbClr val="cc0000"/>
                </a:solidFill>
                <a:latin typeface="Calibri"/>
              </a:rPr>
              <a:t>base HTML-file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which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includes </a:t>
            </a:r>
            <a:r>
              <a:rPr b="0" i="1" lang="en-US" sz="2800" spc="-1" strike="noStrike">
                <a:solidFill>
                  <a:srgbClr val="cc0000"/>
                </a:solidFill>
                <a:latin typeface="Calibri"/>
              </a:rPr>
              <a:t>several </a:t>
            </a:r>
            <a:r>
              <a:rPr b="0" i="1" lang="en-US" sz="2800" spc="-1" strike="noStrike">
                <a:solidFill>
                  <a:srgbClr val="cc0000"/>
                </a:solidFill>
                <a:latin typeface="Calibri"/>
              </a:rPr>
              <a:t>referenced objects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object is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addressable by a </a:t>
            </a:r>
            <a:r>
              <a:rPr b="0" i="1" lang="en-US" sz="2800" spc="-1" strike="noStrike">
                <a:solidFill>
                  <a:srgbClr val="cc0000"/>
                </a:solidFill>
                <a:latin typeface="Calibri"/>
              </a:rPr>
              <a:t>URL,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e.g.,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46" name="Group 10"/>
          <p:cNvGrpSpPr/>
          <p:nvPr/>
        </p:nvGrpSpPr>
        <p:grpSpPr>
          <a:xfrm>
            <a:off x="2722320" y="4486320"/>
            <a:ext cx="6838560" cy="1142640"/>
            <a:chOff x="2722320" y="4486320"/>
            <a:chExt cx="6838560" cy="1142640"/>
          </a:xfrm>
        </p:grpSpPr>
        <p:sp>
          <p:nvSpPr>
            <p:cNvPr id="247" name="Text Box 5"/>
            <p:cNvSpPr/>
            <p:nvPr/>
          </p:nvSpPr>
          <p:spPr>
            <a:xfrm>
              <a:off x="2722320" y="4486320"/>
              <a:ext cx="65804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000000"/>
                  </a:solidFill>
                  <a:latin typeface="Courier New"/>
                  <a:ea typeface="MS PGothic"/>
                </a:rPr>
                <a:t>www.someschool.edu/someDept/pic.gif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48" name="AutoShape 6"/>
            <p:cNvSpPr/>
            <p:nvPr/>
          </p:nvSpPr>
          <p:spPr>
            <a:xfrm rot="16200000">
              <a:off x="4365720" y="3416760"/>
              <a:ext cx="90000" cy="3306240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AutoShape 7"/>
            <p:cNvSpPr/>
            <p:nvPr/>
          </p:nvSpPr>
          <p:spPr>
            <a:xfrm rot="16200000">
              <a:off x="7862760" y="3410280"/>
              <a:ext cx="90000" cy="3306240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Text Box 8"/>
            <p:cNvSpPr/>
            <p:nvPr/>
          </p:nvSpPr>
          <p:spPr>
            <a:xfrm>
              <a:off x="3681360" y="5173560"/>
              <a:ext cx="160452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host name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51" name="Text Box 9"/>
            <p:cNvSpPr/>
            <p:nvPr/>
          </p:nvSpPr>
          <p:spPr>
            <a:xfrm>
              <a:off x="7021440" y="5094360"/>
              <a:ext cx="160308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path</a:t>
              </a:r>
              <a:r>
                <a:rPr b="0" lang="en-US" sz="2400" spc="-1" strike="noStrike">
                  <a:solidFill>
                    <a:srgbClr val="000000"/>
                  </a:solidFill>
                  <a:latin typeface="Comic Sans MS"/>
                  <a:ea typeface="MS PGothic"/>
                </a:rPr>
                <a:t> </a:t>
              </a:r>
              <a:r>
                <a:rPr b="0" lang="en-US" sz="24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name</a:t>
              </a:r>
              <a:endParaRPr b="0" lang="en-IN" sz="2400" spc="-1" strike="noStrike">
                <a:latin typeface="Arial"/>
              </a:endParaRPr>
            </a:p>
          </p:txBody>
        </p:sp>
      </p:grpSp>
      <p:pic>
        <p:nvPicPr>
          <p:cNvPr id="252" name="Picture 18" descr="underline_base"/>
          <p:cNvPicPr/>
          <p:nvPr/>
        </p:nvPicPr>
        <p:blipFill>
          <a:blip r:embed="rId1"/>
          <a:stretch/>
        </p:blipFill>
        <p:spPr>
          <a:xfrm>
            <a:off x="1992240" y="895320"/>
            <a:ext cx="4113000" cy="17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ftr" idx="2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ldNum" idx="2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2-</a:t>
            </a:r>
            <a:fld id="{85F3791A-7E69-4E3E-8B0B-253213B47938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title"/>
          </p:nvPr>
        </p:nvSpPr>
        <p:spPr>
          <a:xfrm>
            <a:off x="2057400" y="309600"/>
            <a:ext cx="7772040" cy="794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HT</a:t>
            </a: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TP </a:t>
            </a: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ove</a:t>
            </a: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rvi</a:t>
            </a: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ew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2057400" y="1488960"/>
            <a:ext cx="3809520" cy="4647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7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cc0000"/>
                </a:solidFill>
                <a:latin typeface="Calibri"/>
              </a:rPr>
              <a:t>HTTP: hypertext transfer protocol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7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Web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’s application layer protocol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7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client/server model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75000"/>
              </a:lnSpc>
              <a:spcBef>
                <a:spcPts val="499"/>
              </a:spcBef>
              <a:buClr>
                <a:srgbClr val="cc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cc0000"/>
                </a:solidFill>
                <a:latin typeface="Calibri"/>
              </a:rPr>
              <a:t>client</a:t>
            </a:r>
            <a:r>
              <a:rPr b="0" i="1" lang="en-US" sz="2400" spc="-1" strike="noStrike">
                <a:solidFill>
                  <a:srgbClr val="ff0000"/>
                </a:solidFill>
                <a:latin typeface="Calibri"/>
              </a:rPr>
              <a:t>: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browser that requests, receives, (using HTTP protocol) and “displays” Web objects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75000"/>
              </a:lnSpc>
              <a:spcBef>
                <a:spcPts val="499"/>
              </a:spcBef>
              <a:buClr>
                <a:srgbClr val="cc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cc0000"/>
                </a:solidFill>
                <a:latin typeface="Calibri"/>
              </a:rPr>
              <a:t>server: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Web server sends (using HTTP protocol) objects in response to requests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7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Text Box 7"/>
          <p:cNvSpPr/>
          <p:nvPr/>
        </p:nvSpPr>
        <p:spPr>
          <a:xfrm>
            <a:off x="6092280" y="2455920"/>
            <a:ext cx="157860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PC running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Firefox browser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58" name="Text Box 9"/>
          <p:cNvSpPr/>
          <p:nvPr/>
        </p:nvSpPr>
        <p:spPr>
          <a:xfrm>
            <a:off x="9036000" y="3836880"/>
            <a:ext cx="1339200" cy="106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server 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running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Apache Web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server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59" name="Text Box 23"/>
          <p:cNvSpPr/>
          <p:nvPr/>
        </p:nvSpPr>
        <p:spPr>
          <a:xfrm>
            <a:off x="6344280" y="5218200"/>
            <a:ext cx="15238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iphone running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Safari browser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260" name="Group 35"/>
          <p:cNvGrpSpPr/>
          <p:nvPr/>
        </p:nvGrpSpPr>
        <p:grpSpPr>
          <a:xfrm>
            <a:off x="7302240" y="2018520"/>
            <a:ext cx="2102040" cy="1064160"/>
            <a:chOff x="7302240" y="2018520"/>
            <a:chExt cx="2102040" cy="1064160"/>
          </a:xfrm>
        </p:grpSpPr>
        <p:sp>
          <p:nvSpPr>
            <p:cNvPr id="261" name="Line 19"/>
            <p:cNvSpPr/>
            <p:nvPr/>
          </p:nvSpPr>
          <p:spPr>
            <a:xfrm>
              <a:off x="7302240" y="2136600"/>
              <a:ext cx="2102040" cy="946080"/>
            </a:xfrm>
            <a:prstGeom prst="line">
              <a:avLst/>
            </a:prstGeom>
            <a:ln w="28575">
              <a:solidFill>
                <a:srgbClr val="cc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Text Box 24"/>
            <p:cNvSpPr/>
            <p:nvPr/>
          </p:nvSpPr>
          <p:spPr>
            <a:xfrm rot="1422000">
              <a:off x="7656480" y="2293560"/>
              <a:ext cx="14385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cc0000"/>
                  </a:solidFill>
                  <a:latin typeface="Arial"/>
                  <a:ea typeface="MS PGothic"/>
                </a:rPr>
                <a:t>HTTP request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263" name="Group 36"/>
          <p:cNvGrpSpPr/>
          <p:nvPr/>
        </p:nvGrpSpPr>
        <p:grpSpPr>
          <a:xfrm>
            <a:off x="7413480" y="2344680"/>
            <a:ext cx="1971720" cy="1132920"/>
            <a:chOff x="7413480" y="2344680"/>
            <a:chExt cx="1971720" cy="1132920"/>
          </a:xfrm>
        </p:grpSpPr>
        <p:sp>
          <p:nvSpPr>
            <p:cNvPr id="264" name="Line 20"/>
            <p:cNvSpPr/>
            <p:nvPr/>
          </p:nvSpPr>
          <p:spPr>
            <a:xfrm flipH="1" flipV="1">
              <a:off x="7413480" y="2344680"/>
              <a:ext cx="1971720" cy="904680"/>
            </a:xfrm>
            <a:prstGeom prst="line">
              <a:avLst/>
            </a:prstGeom>
            <a:ln w="28575">
              <a:solidFill>
                <a:srgbClr val="cc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Text Box 26"/>
            <p:cNvSpPr/>
            <p:nvPr/>
          </p:nvSpPr>
          <p:spPr>
            <a:xfrm rot="1411800">
              <a:off x="7676280" y="2839680"/>
              <a:ext cx="15969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cc0000"/>
                  </a:solidFill>
                  <a:latin typeface="Arial"/>
                  <a:ea typeface="MS PGothic"/>
                </a:rPr>
                <a:t>HTTP response</a:t>
              </a:r>
              <a:endParaRPr b="0" lang="en-IN" sz="1600" spc="-1" strike="noStrike">
                <a:latin typeface="Arial"/>
              </a:endParaRPr>
            </a:p>
          </p:txBody>
        </p:sp>
      </p:grpSp>
      <p:pic>
        <p:nvPicPr>
          <p:cNvPr id="266" name="Picture 31" descr="underline_base"/>
          <p:cNvPicPr/>
          <p:nvPr/>
        </p:nvPicPr>
        <p:blipFill>
          <a:blip r:embed="rId1"/>
          <a:stretch/>
        </p:blipFill>
        <p:spPr>
          <a:xfrm>
            <a:off x="2144880" y="919080"/>
            <a:ext cx="3655800" cy="172800"/>
          </a:xfrm>
          <a:prstGeom prst="rect">
            <a:avLst/>
          </a:prstGeom>
          <a:ln w="0">
            <a:noFill/>
          </a:ln>
        </p:spPr>
      </p:pic>
      <p:grpSp>
        <p:nvGrpSpPr>
          <p:cNvPr id="267" name="Group 37"/>
          <p:cNvGrpSpPr/>
          <p:nvPr/>
        </p:nvGrpSpPr>
        <p:grpSpPr>
          <a:xfrm>
            <a:off x="7319520" y="3498120"/>
            <a:ext cx="2019600" cy="1161000"/>
            <a:chOff x="7319520" y="3498120"/>
            <a:chExt cx="2019600" cy="1161000"/>
          </a:xfrm>
        </p:grpSpPr>
        <p:sp>
          <p:nvSpPr>
            <p:cNvPr id="268" name="Line 19"/>
            <p:cNvSpPr/>
            <p:nvPr/>
          </p:nvSpPr>
          <p:spPr>
            <a:xfrm flipV="1">
              <a:off x="7319520" y="3548160"/>
              <a:ext cx="2019600" cy="1110960"/>
            </a:xfrm>
            <a:prstGeom prst="line">
              <a:avLst/>
            </a:prstGeom>
            <a:ln w="28575">
              <a:solidFill>
                <a:srgbClr val="cc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Text Box 24"/>
            <p:cNvSpPr/>
            <p:nvPr/>
          </p:nvSpPr>
          <p:spPr>
            <a:xfrm rot="19839000">
              <a:off x="7504200" y="3829320"/>
              <a:ext cx="14385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cc0000"/>
                  </a:solidFill>
                  <a:latin typeface="Arial"/>
                  <a:ea typeface="MS PGothic"/>
                </a:rPr>
                <a:t>HTTP request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270" name="Group 40"/>
          <p:cNvGrpSpPr/>
          <p:nvPr/>
        </p:nvGrpSpPr>
        <p:grpSpPr>
          <a:xfrm>
            <a:off x="7368840" y="3783960"/>
            <a:ext cx="1926360" cy="1151640"/>
            <a:chOff x="7368840" y="3783960"/>
            <a:chExt cx="1926360" cy="1151640"/>
          </a:xfrm>
        </p:grpSpPr>
        <p:sp>
          <p:nvSpPr>
            <p:cNvPr id="271" name="Line 20"/>
            <p:cNvSpPr/>
            <p:nvPr/>
          </p:nvSpPr>
          <p:spPr>
            <a:xfrm flipH="1">
              <a:off x="7368840" y="3783960"/>
              <a:ext cx="1883160" cy="1077120"/>
            </a:xfrm>
            <a:prstGeom prst="line">
              <a:avLst/>
            </a:prstGeom>
            <a:ln w="28575">
              <a:solidFill>
                <a:srgbClr val="cc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Text Box 26"/>
            <p:cNvSpPr/>
            <p:nvPr/>
          </p:nvSpPr>
          <p:spPr>
            <a:xfrm rot="19746600">
              <a:off x="7725960" y="4216320"/>
              <a:ext cx="1596960" cy="33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cc0000"/>
                  </a:solidFill>
                  <a:latin typeface="Arial"/>
                  <a:ea typeface="MS PGothic"/>
                </a:rPr>
                <a:t>HTTP response</a:t>
              </a:r>
              <a:endParaRPr b="0" lang="en-IN" sz="1600" spc="-1" strike="noStrike">
                <a:latin typeface="Arial"/>
              </a:endParaRPr>
            </a:p>
          </p:txBody>
        </p:sp>
      </p:grpSp>
      <p:pic>
        <p:nvPicPr>
          <p:cNvPr id="273" name="Picture 43" descr="iphone_stylized_small"/>
          <p:cNvPicPr/>
          <p:nvPr/>
        </p:nvPicPr>
        <p:blipFill>
          <a:blip r:embed="rId2"/>
          <a:stretch/>
        </p:blipFill>
        <p:spPr>
          <a:xfrm>
            <a:off x="6816600" y="4286160"/>
            <a:ext cx="382320" cy="917280"/>
          </a:xfrm>
          <a:prstGeom prst="rect">
            <a:avLst/>
          </a:prstGeom>
          <a:ln w="0">
            <a:noFill/>
          </a:ln>
        </p:spPr>
      </p:pic>
      <p:grpSp>
        <p:nvGrpSpPr>
          <p:cNvPr id="274" name="Group 44"/>
          <p:cNvGrpSpPr/>
          <p:nvPr/>
        </p:nvGrpSpPr>
        <p:grpSpPr>
          <a:xfrm>
            <a:off x="6282360" y="1468440"/>
            <a:ext cx="1066320" cy="1079280"/>
            <a:chOff x="6282360" y="1468440"/>
            <a:chExt cx="1066320" cy="1079280"/>
          </a:xfrm>
        </p:grpSpPr>
        <p:pic>
          <p:nvPicPr>
            <p:cNvPr id="275" name="Picture 45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6282360" y="1468440"/>
              <a:ext cx="1066320" cy="1079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6" name="Freeform 46"/>
            <p:cNvSpPr/>
            <p:nvPr/>
          </p:nvSpPr>
          <p:spPr>
            <a:xfrm flipH="1">
              <a:off x="6736320" y="1572120"/>
              <a:ext cx="518400" cy="4939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7" name="Group 47"/>
          <p:cNvGrpSpPr/>
          <p:nvPr/>
        </p:nvGrpSpPr>
        <p:grpSpPr>
          <a:xfrm>
            <a:off x="9402840" y="2633760"/>
            <a:ext cx="694800" cy="1282320"/>
            <a:chOff x="9402840" y="2633760"/>
            <a:chExt cx="694800" cy="1282320"/>
          </a:xfrm>
        </p:grpSpPr>
        <p:sp>
          <p:nvSpPr>
            <p:cNvPr id="278" name="Freeform 48"/>
            <p:cNvSpPr/>
            <p:nvPr/>
          </p:nvSpPr>
          <p:spPr>
            <a:xfrm>
              <a:off x="9953280" y="2635920"/>
              <a:ext cx="137880" cy="122328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Rectangle 49"/>
            <p:cNvSpPr/>
            <p:nvPr/>
          </p:nvSpPr>
          <p:spPr>
            <a:xfrm>
              <a:off x="9434520" y="2633760"/>
              <a:ext cx="510840" cy="12218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Freeform 50"/>
            <p:cNvSpPr/>
            <p:nvPr/>
          </p:nvSpPr>
          <p:spPr>
            <a:xfrm>
              <a:off x="9979200" y="2709000"/>
              <a:ext cx="82080" cy="113184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Freeform 51"/>
            <p:cNvSpPr/>
            <p:nvPr/>
          </p:nvSpPr>
          <p:spPr>
            <a:xfrm>
              <a:off x="9960840" y="3282120"/>
              <a:ext cx="127800" cy="1008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Rectangle 52"/>
            <p:cNvSpPr/>
            <p:nvPr/>
          </p:nvSpPr>
          <p:spPr>
            <a:xfrm>
              <a:off x="9437760" y="2774880"/>
              <a:ext cx="289800" cy="248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3" name="Group 53"/>
            <p:cNvGrpSpPr/>
            <p:nvPr/>
          </p:nvGrpSpPr>
          <p:grpSpPr>
            <a:xfrm>
              <a:off x="9699480" y="2762280"/>
              <a:ext cx="284040" cy="74520"/>
              <a:chOff x="9699480" y="2762280"/>
              <a:chExt cx="284040" cy="74520"/>
            </a:xfrm>
          </p:grpSpPr>
          <p:sp>
            <p:nvSpPr>
              <p:cNvPr id="284" name="AutoShape 54"/>
              <p:cNvSpPr/>
              <p:nvPr/>
            </p:nvSpPr>
            <p:spPr>
              <a:xfrm>
                <a:off x="9699480" y="2762280"/>
                <a:ext cx="284040" cy="745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AutoShape 55"/>
              <p:cNvSpPr/>
              <p:nvPr/>
            </p:nvSpPr>
            <p:spPr>
              <a:xfrm>
                <a:off x="9705960" y="2771640"/>
                <a:ext cx="271080" cy="536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86" name="Rectangle 56"/>
            <p:cNvSpPr/>
            <p:nvPr/>
          </p:nvSpPr>
          <p:spPr>
            <a:xfrm>
              <a:off x="9444240" y="2949480"/>
              <a:ext cx="289800" cy="248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7" name="Group 57"/>
            <p:cNvGrpSpPr/>
            <p:nvPr/>
          </p:nvGrpSpPr>
          <p:grpSpPr>
            <a:xfrm>
              <a:off x="9699840" y="2936520"/>
              <a:ext cx="282240" cy="70920"/>
              <a:chOff x="9699840" y="2936520"/>
              <a:chExt cx="282240" cy="70920"/>
            </a:xfrm>
          </p:grpSpPr>
          <p:sp>
            <p:nvSpPr>
              <p:cNvPr id="288" name="AutoShape 58"/>
              <p:cNvSpPr/>
              <p:nvPr/>
            </p:nvSpPr>
            <p:spPr>
              <a:xfrm>
                <a:off x="9699840" y="2936520"/>
                <a:ext cx="282240" cy="709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" name="AutoShape 59"/>
              <p:cNvSpPr/>
              <p:nvPr/>
            </p:nvSpPr>
            <p:spPr>
              <a:xfrm>
                <a:off x="9705960" y="2946600"/>
                <a:ext cx="269280" cy="52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0" name="Rectangle 60"/>
            <p:cNvSpPr/>
            <p:nvPr/>
          </p:nvSpPr>
          <p:spPr>
            <a:xfrm>
              <a:off x="9441000" y="3130560"/>
              <a:ext cx="289800" cy="248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Rectangle 61"/>
            <p:cNvSpPr/>
            <p:nvPr/>
          </p:nvSpPr>
          <p:spPr>
            <a:xfrm>
              <a:off x="9445680" y="3289320"/>
              <a:ext cx="289800" cy="248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2" name="Group 62"/>
            <p:cNvGrpSpPr/>
            <p:nvPr/>
          </p:nvGrpSpPr>
          <p:grpSpPr>
            <a:xfrm>
              <a:off x="9693000" y="3274920"/>
              <a:ext cx="283680" cy="80640"/>
              <a:chOff x="9693000" y="3274920"/>
              <a:chExt cx="283680" cy="80640"/>
            </a:xfrm>
          </p:grpSpPr>
          <p:sp>
            <p:nvSpPr>
              <p:cNvPr id="293" name="AutoShape 63"/>
              <p:cNvSpPr/>
              <p:nvPr/>
            </p:nvSpPr>
            <p:spPr>
              <a:xfrm>
                <a:off x="9693000" y="3274920"/>
                <a:ext cx="283680" cy="806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AutoShape 64"/>
              <p:cNvSpPr/>
              <p:nvPr/>
            </p:nvSpPr>
            <p:spPr>
              <a:xfrm>
                <a:off x="9699840" y="3284280"/>
                <a:ext cx="271080" cy="61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5" name="Freeform 65"/>
            <p:cNvSpPr/>
            <p:nvPr/>
          </p:nvSpPr>
          <p:spPr>
            <a:xfrm>
              <a:off x="9963000" y="3128760"/>
              <a:ext cx="127800" cy="1004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6" name="Group 66"/>
            <p:cNvGrpSpPr/>
            <p:nvPr/>
          </p:nvGrpSpPr>
          <p:grpSpPr>
            <a:xfrm>
              <a:off x="9695160" y="3114360"/>
              <a:ext cx="283680" cy="74160"/>
              <a:chOff x="9695160" y="3114360"/>
              <a:chExt cx="283680" cy="74160"/>
            </a:xfrm>
          </p:grpSpPr>
          <p:sp>
            <p:nvSpPr>
              <p:cNvPr id="297" name="AutoShape 67"/>
              <p:cNvSpPr/>
              <p:nvPr/>
            </p:nvSpPr>
            <p:spPr>
              <a:xfrm>
                <a:off x="9695160" y="3114360"/>
                <a:ext cx="283680" cy="741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" name="AutoShape 68"/>
              <p:cNvSpPr/>
              <p:nvPr/>
            </p:nvSpPr>
            <p:spPr>
              <a:xfrm>
                <a:off x="9701280" y="3122280"/>
                <a:ext cx="271080" cy="568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9" name="Rectangle 69"/>
            <p:cNvSpPr/>
            <p:nvPr/>
          </p:nvSpPr>
          <p:spPr>
            <a:xfrm>
              <a:off x="9943920" y="2635200"/>
              <a:ext cx="32760" cy="12232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Freeform 70"/>
            <p:cNvSpPr/>
            <p:nvPr/>
          </p:nvSpPr>
          <p:spPr>
            <a:xfrm>
              <a:off x="9974520" y="2943000"/>
              <a:ext cx="115200" cy="1137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Freeform 71"/>
            <p:cNvSpPr/>
            <p:nvPr/>
          </p:nvSpPr>
          <p:spPr>
            <a:xfrm>
              <a:off x="9975960" y="2768040"/>
              <a:ext cx="118800" cy="1281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Oval 72"/>
            <p:cNvSpPr/>
            <p:nvPr/>
          </p:nvSpPr>
          <p:spPr>
            <a:xfrm>
              <a:off x="10074240" y="3801960"/>
              <a:ext cx="23400" cy="5040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Freeform 73"/>
            <p:cNvSpPr/>
            <p:nvPr/>
          </p:nvSpPr>
          <p:spPr>
            <a:xfrm>
              <a:off x="9969840" y="3803400"/>
              <a:ext cx="119160" cy="10656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AutoShape 74"/>
            <p:cNvSpPr/>
            <p:nvPr/>
          </p:nvSpPr>
          <p:spPr>
            <a:xfrm>
              <a:off x="9402840" y="3837240"/>
              <a:ext cx="585720" cy="7884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AutoShape 75"/>
            <p:cNvSpPr/>
            <p:nvPr/>
          </p:nvSpPr>
          <p:spPr>
            <a:xfrm>
              <a:off x="9434520" y="3855960"/>
              <a:ext cx="521640" cy="424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Oval 76"/>
            <p:cNvSpPr/>
            <p:nvPr/>
          </p:nvSpPr>
          <p:spPr>
            <a:xfrm>
              <a:off x="9485280" y="3679560"/>
              <a:ext cx="75600" cy="756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Oval 77"/>
            <p:cNvSpPr/>
            <p:nvPr/>
          </p:nvSpPr>
          <p:spPr>
            <a:xfrm>
              <a:off x="9570960" y="3679560"/>
              <a:ext cx="79200" cy="774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Oval 78"/>
            <p:cNvSpPr/>
            <p:nvPr/>
          </p:nvSpPr>
          <p:spPr>
            <a:xfrm>
              <a:off x="9657000" y="3678120"/>
              <a:ext cx="77400" cy="756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Rectangle 79"/>
            <p:cNvSpPr/>
            <p:nvPr/>
          </p:nvSpPr>
          <p:spPr>
            <a:xfrm>
              <a:off x="9852120" y="3386520"/>
              <a:ext cx="42480" cy="4075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0" name=""/>
          <p:cNvSpPr txBox="1"/>
          <p:nvPr/>
        </p:nvSpPr>
        <p:spPr>
          <a:xfrm>
            <a:off x="8256960" y="540000"/>
            <a:ext cx="33674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Http uses tcp fro transport layer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nodeType="clickEffect" fill="hold">
                      <p:stCondLst>
                        <p:cond delay="indefinite"/>
                      </p:stCondLst>
                      <p:childTnLst>
                        <p:par>
                          <p:cTn id="1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2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2-</a:t>
            </a:r>
            <a:fld id="{DC7901B3-B8FB-423F-96F0-BAA5B756B79F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13" name="Rectangle 7"/>
          <p:cNvSpPr/>
          <p:nvPr/>
        </p:nvSpPr>
        <p:spPr>
          <a:xfrm>
            <a:off x="6305400" y="3400560"/>
            <a:ext cx="3838320" cy="2711160"/>
          </a:xfrm>
          <a:prstGeom prst="rect">
            <a:avLst/>
          </a:prstGeom>
          <a:solidFill>
            <a:srgbClr val="ffffff"/>
          </a:solidFill>
          <a:ln w="19050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Rectangle 9"/>
          <p:cNvSpPr/>
          <p:nvPr/>
        </p:nvSpPr>
        <p:spPr>
          <a:xfrm>
            <a:off x="9191520" y="3238560"/>
            <a:ext cx="828360" cy="294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PlaceHolder 3"/>
          <p:cNvSpPr>
            <a:spLocks noGrp="1"/>
          </p:cNvSpPr>
          <p:nvPr>
            <p:ph type="title"/>
          </p:nvPr>
        </p:nvSpPr>
        <p:spPr>
          <a:xfrm>
            <a:off x="1947960" y="347760"/>
            <a:ext cx="7772040" cy="794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HTTP overview (continued)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2068560" y="1511280"/>
            <a:ext cx="3971520" cy="4647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Calibri"/>
              </a:rPr>
              <a:t>uses TCP: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client initiates TCP connection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(creates socket) to server,  port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80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server accepts TCP connection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from client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HTTP messages (application-layer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protocol messages) exchanged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between browser (HTTP client)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 Web server (HTTP server)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TCP connection closed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/>
          </p:nvPr>
        </p:nvSpPr>
        <p:spPr>
          <a:xfrm>
            <a:off x="6553080" y="1566720"/>
            <a:ext cx="3200040" cy="1447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7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Calibri"/>
              </a:rPr>
              <a:t>HTTP is </a:t>
            </a:r>
            <a:r>
              <a:rPr b="0" i="1" lang="en-US" sz="2800" spc="-1" strike="noStrike">
                <a:solidFill>
                  <a:srgbClr val="cc0000"/>
                </a:solidFill>
                <a:latin typeface="Calibri"/>
              </a:rPr>
              <a:t>“stateless”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7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server maintains no information about past client requests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Rectangle 6"/>
          <p:cNvSpPr/>
          <p:nvPr/>
        </p:nvSpPr>
        <p:spPr>
          <a:xfrm>
            <a:off x="6443640" y="3463920"/>
            <a:ext cx="3752640" cy="284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99"/>
                </a:solidFill>
                <a:latin typeface="Gill Sans MT"/>
                <a:ea typeface="MS PGothic"/>
              </a:rPr>
              <a:t>protocols that maintain </a:t>
            </a:r>
            <a:r>
              <a:rPr b="0" lang="en-US" sz="2400" spc="-1" strike="noStrike">
                <a:solidFill>
                  <a:srgbClr val="000099"/>
                </a:solidFill>
                <a:latin typeface="Gill Sans MT"/>
                <a:ea typeface="MS PGothic"/>
              </a:rPr>
              <a:t>“state” are complex!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7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past history (state) must be maintained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7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if server/client crashes, their views of “state” may be inconsistent, must be reconciled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319" name="Text Box 8"/>
          <p:cNvSpPr/>
          <p:nvPr/>
        </p:nvSpPr>
        <p:spPr>
          <a:xfrm>
            <a:off x="9089280" y="3160800"/>
            <a:ext cx="991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MS PGothic"/>
              </a:rPr>
              <a:t>aside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320" name="Picture 15" descr="underline_base"/>
          <p:cNvPicPr/>
          <p:nvPr/>
        </p:nvPicPr>
        <p:blipFill>
          <a:blip r:embed="rId1"/>
          <a:stretch/>
        </p:blipFill>
        <p:spPr>
          <a:xfrm>
            <a:off x="1984320" y="1020600"/>
            <a:ext cx="6399000" cy="17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2-</a:t>
            </a:r>
            <a:fld id="{7A1932B9-0A77-41B1-808A-6AAFC2088609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title"/>
          </p:nvPr>
        </p:nvSpPr>
        <p:spPr>
          <a:xfrm>
            <a:off x="82476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HTTP connections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874080" y="1825560"/>
            <a:ext cx="65419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Calibri"/>
              </a:rPr>
              <a:t>non-persistent HTTP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 most one object sent over TCP connection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connection then closed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downloading multiple objects required multiple connections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/>
          </p:nvPr>
        </p:nvSpPr>
        <p:spPr>
          <a:xfrm>
            <a:off x="7380000" y="932040"/>
            <a:ext cx="3809520" cy="4647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Calibri"/>
              </a:rPr>
              <a:t>persistent HTTP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multiple objects can be sent over single TCP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connection between client, server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26" name="Picture 10" descr="underline_base"/>
          <p:cNvPicPr/>
          <p:nvPr/>
        </p:nvPicPr>
        <p:blipFill>
          <a:blip r:embed="rId1"/>
          <a:stretch/>
        </p:blipFill>
        <p:spPr>
          <a:xfrm>
            <a:off x="2098800" y="1031760"/>
            <a:ext cx="4570200" cy="17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ftr" idx="3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ldNum" idx="3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2-</a:t>
            </a:r>
            <a:fld id="{54FE6FAE-D337-404D-A364-D027FC6E692B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2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329" name="Picture 22" descr="underline_base"/>
          <p:cNvPicPr/>
          <p:nvPr/>
        </p:nvPicPr>
        <p:blipFill>
          <a:blip r:embed="rId1"/>
          <a:stretch/>
        </p:blipFill>
        <p:spPr>
          <a:xfrm>
            <a:off x="2000160" y="843120"/>
            <a:ext cx="5027400" cy="172800"/>
          </a:xfrm>
          <a:prstGeom prst="rect">
            <a:avLst/>
          </a:prstGeom>
          <a:ln w="0">
            <a:noFill/>
          </a:ln>
        </p:spPr>
      </p:pic>
      <p:sp>
        <p:nvSpPr>
          <p:cNvPr id="330" name="Line 11"/>
          <p:cNvSpPr/>
          <p:nvPr/>
        </p:nvSpPr>
        <p:spPr>
          <a:xfrm>
            <a:off x="2000160" y="2095200"/>
            <a:ext cx="360" cy="4496040"/>
          </a:xfrm>
          <a:prstGeom prst="line">
            <a:avLst/>
          </a:prstGeom>
          <a:ln w="19050">
            <a:solidFill>
              <a:srgbClr val="e7e6e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Rectangle 13"/>
          <p:cNvSpPr/>
          <p:nvPr/>
        </p:nvSpPr>
        <p:spPr>
          <a:xfrm>
            <a:off x="1762200" y="6019920"/>
            <a:ext cx="657000" cy="2948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PlaceHolder 3"/>
          <p:cNvSpPr>
            <a:spLocks noGrp="1"/>
          </p:cNvSpPr>
          <p:nvPr>
            <p:ph type="title"/>
          </p:nvPr>
        </p:nvSpPr>
        <p:spPr>
          <a:xfrm>
            <a:off x="2022480" y="190440"/>
            <a:ext cx="7772040" cy="866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Non-persistent HTTP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/>
          </p:nvPr>
        </p:nvSpPr>
        <p:spPr>
          <a:xfrm>
            <a:off x="1925640" y="1114560"/>
            <a:ext cx="7941960" cy="466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suppose user enters URL: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/>
          </p:nvPr>
        </p:nvSpPr>
        <p:spPr>
          <a:xfrm>
            <a:off x="2181240" y="2106720"/>
            <a:ext cx="3943080" cy="1904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c0000"/>
                </a:solidFill>
                <a:latin typeface="Calibri"/>
              </a:rPr>
              <a:t>1a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.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HTTP client initiates TCP connection to HTTP server (process) at www.someSchool.edu on port 80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5" name="Rectangle 5"/>
          <p:cNvSpPr/>
          <p:nvPr/>
        </p:nvSpPr>
        <p:spPr>
          <a:xfrm>
            <a:off x="2228760" y="3828960"/>
            <a:ext cx="3809520" cy="10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c0000"/>
                </a:solidFill>
                <a:latin typeface="Gill Sans MT"/>
                <a:ea typeface="MS PGothic"/>
              </a:rPr>
              <a:t>2</a:t>
            </a:r>
            <a:r>
              <a:rPr b="0" lang="en-US" sz="2000" spc="-1" strike="noStrike">
                <a:solidFill>
                  <a:srgbClr val="ff0000"/>
                </a:solidFill>
                <a:latin typeface="Gill Sans MT"/>
                <a:ea typeface="MS PGothic"/>
              </a:rPr>
              <a:t>.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 HTTP client sends HTTP </a:t>
            </a:r>
            <a:r>
              <a:rPr b="0" i="1" lang="en-US" sz="2000" spc="-1" strike="noStrike">
                <a:solidFill>
                  <a:srgbClr val="000099"/>
                </a:solidFill>
                <a:latin typeface="Gill Sans MT"/>
                <a:ea typeface="MS PGothic"/>
              </a:rPr>
              <a:t>request message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 (containing URL) into TCP connection socket. Message indicates that client wants object someDepartment/home.index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36" name="Rectangle 6"/>
          <p:cNvSpPr/>
          <p:nvPr/>
        </p:nvSpPr>
        <p:spPr>
          <a:xfrm>
            <a:off x="6305400" y="2523960"/>
            <a:ext cx="3809520" cy="15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c0000"/>
                </a:solidFill>
                <a:latin typeface="Gill Sans MT"/>
                <a:ea typeface="MS PGothic"/>
              </a:rPr>
              <a:t>1b</a:t>
            </a:r>
            <a:r>
              <a:rPr b="0" lang="en-US" sz="2000" spc="-1" strike="noStrike">
                <a:solidFill>
                  <a:srgbClr val="ff0000"/>
                </a:solidFill>
                <a:latin typeface="Gill Sans MT"/>
                <a:ea typeface="MS PGothic"/>
              </a:rPr>
              <a:t>.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 HTTP server at host www.someSchool.edu waiting for TCP connection at port 80. 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“accepts” connection, notifying client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37" name="Rectangle 7"/>
          <p:cNvSpPr/>
          <p:nvPr/>
        </p:nvSpPr>
        <p:spPr>
          <a:xfrm>
            <a:off x="6248520" y="4381560"/>
            <a:ext cx="3809520" cy="18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c0000"/>
                </a:solidFill>
                <a:latin typeface="Gill Sans MT"/>
                <a:ea typeface="MS PGothic"/>
              </a:rPr>
              <a:t>3</a:t>
            </a:r>
            <a:r>
              <a:rPr b="0" lang="en-US" sz="2000" spc="-1" strike="noStrike">
                <a:solidFill>
                  <a:srgbClr val="ff0000"/>
                </a:solidFill>
                <a:latin typeface="Gill Sans MT"/>
                <a:ea typeface="MS PGothic"/>
              </a:rPr>
              <a:t>.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 HTTP server receives request message, forms </a:t>
            </a:r>
            <a:r>
              <a:rPr b="0" i="1" lang="en-US" sz="2000" spc="-1" strike="noStrike">
                <a:solidFill>
                  <a:srgbClr val="000099"/>
                </a:solidFill>
                <a:latin typeface="Gill Sans MT"/>
                <a:ea typeface="MS PGothic"/>
              </a:rPr>
              <a:t>response message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 containing requested object, and sends message into its socket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38" name="Line 9"/>
          <p:cNvSpPr/>
          <p:nvPr/>
        </p:nvSpPr>
        <p:spPr>
          <a:xfrm>
            <a:off x="5419440" y="4590720"/>
            <a:ext cx="1095480" cy="524160"/>
          </a:xfrm>
          <a:prstGeom prst="line">
            <a:avLst/>
          </a:prstGeom>
          <a:ln w="3810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Line 10"/>
          <p:cNvSpPr/>
          <p:nvPr/>
        </p:nvSpPr>
        <p:spPr>
          <a:xfrm flipH="1">
            <a:off x="5467320" y="5200560"/>
            <a:ext cx="1008000" cy="1025280"/>
          </a:xfrm>
          <a:prstGeom prst="line">
            <a:avLst/>
          </a:prstGeom>
          <a:ln w="3810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Text Box 12"/>
          <p:cNvSpPr/>
          <p:nvPr/>
        </p:nvSpPr>
        <p:spPr>
          <a:xfrm>
            <a:off x="1777320" y="5942160"/>
            <a:ext cx="661320" cy="394560"/>
          </a:xfrm>
          <a:prstGeom prst="rect">
            <a:avLst/>
          </a:prstGeom>
          <a:noFill/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e7e6e6"/>
                </a:solidFill>
                <a:latin typeface="Arial"/>
                <a:ea typeface="MS PGothic"/>
              </a:rPr>
              <a:t>time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41" name="Line 8"/>
          <p:cNvSpPr/>
          <p:nvPr/>
        </p:nvSpPr>
        <p:spPr>
          <a:xfrm>
            <a:off x="5572080" y="2647800"/>
            <a:ext cx="1095120" cy="523800"/>
          </a:xfrm>
          <a:prstGeom prst="line">
            <a:avLst/>
          </a:prstGeom>
          <a:ln w="3810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14"/>
          <p:cNvSpPr/>
          <p:nvPr/>
        </p:nvSpPr>
        <p:spPr>
          <a:xfrm flipH="1">
            <a:off x="5478120" y="3259080"/>
            <a:ext cx="1095480" cy="523800"/>
          </a:xfrm>
          <a:prstGeom prst="line">
            <a:avLst/>
          </a:prstGeom>
          <a:ln w="3810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Text Box 15"/>
          <p:cNvSpPr/>
          <p:nvPr/>
        </p:nvSpPr>
        <p:spPr>
          <a:xfrm>
            <a:off x="8206200" y="1123920"/>
            <a:ext cx="18939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(contains text,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references to 10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jpeg images)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4" name="Rectangle 3"/>
          <p:cNvSpPr/>
          <p:nvPr/>
        </p:nvSpPr>
        <p:spPr>
          <a:xfrm>
            <a:off x="1933560" y="1450800"/>
            <a:ext cx="7941960" cy="46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85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www.someSchool.edu/someDepartment/home.index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nodeType="clickEffect" fill="hold">
                      <p:stCondLst>
                        <p:cond delay="indefinite"/>
                      </p:stCondLst>
                      <p:childTnLst>
                        <p:par>
                          <p:cTn id="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7" dur="500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5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3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nodeType="clickEffect" fill="hold">
                      <p:stCondLst>
                        <p:cond delay="indefinite"/>
                      </p:stCondLst>
                      <p:childTnLst>
                        <p:par>
                          <p:cTn id="4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8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56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ftr" idx="3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2-</a:t>
            </a:r>
            <a:fld id="{CEBA1A70-3F85-4E15-A0A9-A0256CADE733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MS PGothic"/>
              </a:rPr>
              <a:t>2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347" name="Picture 16" descr="underline_base"/>
          <p:cNvPicPr/>
          <p:nvPr/>
        </p:nvPicPr>
        <p:blipFill>
          <a:blip r:embed="rId1"/>
          <a:stretch/>
        </p:blipFill>
        <p:spPr>
          <a:xfrm>
            <a:off x="2114640" y="888840"/>
            <a:ext cx="6399000" cy="172800"/>
          </a:xfrm>
          <a:prstGeom prst="rect">
            <a:avLst/>
          </a:prstGeom>
          <a:ln w="0">
            <a:noFill/>
          </a:ln>
        </p:spPr>
      </p:pic>
      <p:sp>
        <p:nvSpPr>
          <p:cNvPr id="348" name="PlaceHolder 3"/>
          <p:cNvSpPr>
            <a:spLocks noGrp="1"/>
          </p:cNvSpPr>
          <p:nvPr>
            <p:ph type="title"/>
          </p:nvPr>
        </p:nvSpPr>
        <p:spPr>
          <a:xfrm>
            <a:off x="2066760" y="257040"/>
            <a:ext cx="7772040" cy="866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Non-persistent HTTP (cont.)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2619360" y="2058840"/>
            <a:ext cx="3809520" cy="1533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c0000"/>
                </a:solidFill>
                <a:latin typeface="Calibri"/>
              </a:rPr>
              <a:t>5</a:t>
            </a:r>
            <a:r>
              <a:rPr b="0" lang="en-US" sz="1800" spc="-1" strike="noStrike">
                <a:solidFill>
                  <a:srgbClr val="cc0000"/>
                </a:solidFill>
                <a:latin typeface="Calibri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HTTP client receives response message containing html file, displays html.  Parsing html file, finds 10 referenced jpeg  objects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Rectangle 7"/>
          <p:cNvSpPr/>
          <p:nvPr/>
        </p:nvSpPr>
        <p:spPr>
          <a:xfrm>
            <a:off x="2610000" y="3568680"/>
            <a:ext cx="3809520" cy="66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c0000"/>
                </a:solidFill>
                <a:latin typeface="Gill Sans MT"/>
                <a:ea typeface="MS PGothic"/>
              </a:rPr>
              <a:t>6.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 Steps 1-5 repeated for each of 10 jpeg objects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51" name="Rectangle 8"/>
          <p:cNvSpPr/>
          <p:nvPr/>
        </p:nvSpPr>
        <p:spPr>
          <a:xfrm>
            <a:off x="6556320" y="1492200"/>
            <a:ext cx="38095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c0000"/>
                </a:solidFill>
                <a:latin typeface="Gill Sans MT"/>
                <a:ea typeface="MS PGothic"/>
              </a:rPr>
              <a:t>4.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 HTTP server closes TCP connection.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52" name="Line 2"/>
          <p:cNvSpPr/>
          <p:nvPr/>
        </p:nvSpPr>
        <p:spPr>
          <a:xfrm>
            <a:off x="2066760" y="1519200"/>
            <a:ext cx="360" cy="2571480"/>
          </a:xfrm>
          <a:prstGeom prst="line">
            <a:avLst/>
          </a:prstGeom>
          <a:ln w="19050">
            <a:solidFill>
              <a:srgbClr val="96969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Rectangle 3"/>
          <p:cNvSpPr/>
          <p:nvPr/>
        </p:nvSpPr>
        <p:spPr>
          <a:xfrm>
            <a:off x="1828800" y="3519360"/>
            <a:ext cx="342720" cy="2948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Text Box 13"/>
          <p:cNvSpPr/>
          <p:nvPr/>
        </p:nvSpPr>
        <p:spPr>
          <a:xfrm>
            <a:off x="1703880" y="3382920"/>
            <a:ext cx="754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e7e6e6"/>
                </a:solidFill>
                <a:latin typeface="Gill Sans MT"/>
                <a:ea typeface="MS PGothic"/>
              </a:rPr>
              <a:t>time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55" name="Line 17"/>
          <p:cNvSpPr/>
          <p:nvPr/>
        </p:nvSpPr>
        <p:spPr>
          <a:xfrm flipH="1">
            <a:off x="5286240" y="1449360"/>
            <a:ext cx="1095480" cy="523800"/>
          </a:xfrm>
          <a:prstGeom prst="line">
            <a:avLst/>
          </a:prstGeom>
          <a:ln w="3810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nodeType="clickEffect" fill="hold">
                      <p:stCondLst>
                        <p:cond delay="indefinite"/>
                      </p:stCondLst>
                      <p:childTnLst>
                        <p:par>
                          <p:cTn id="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3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6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1" dur="500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nodeType="clickEffect" fill="hold">
                      <p:stCondLst>
                        <p:cond delay="indefinite"/>
                      </p:stCondLst>
                      <p:childTnLst>
                        <p:par>
                          <p:cTn id="7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6" dur="500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LibreOffice/7.3.7.2$Linux_X86_64 LibreOffice_project/30$Build-2</Application>
  <AppVersion>15.0000</AppVersion>
  <Words>1242</Words>
  <Paragraphs>327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2024-01-23T06:10:56Z</dcterms:created>
  <dc:creator>Sougata SEN</dc:creator>
  <dc:description/>
  <dc:language>en-IN</dc:language>
  <cp:lastModifiedBy/>
  <dcterms:modified xsi:type="dcterms:W3CDTF">2024-03-08T17:28:57Z</dcterms:modified>
  <cp:revision>8</cp:revision>
  <dc:subject/>
  <dc:title>Internet apps:  application, transport protocols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17</vt:i4>
  </property>
  <property fmtid="{D5CDD505-2E9C-101B-9397-08002B2CF9AE}" pid="3" name="PresentationFormat">
    <vt:lpwstr>Widescreen</vt:lpwstr>
  </property>
  <property fmtid="{D5CDD505-2E9C-101B-9397-08002B2CF9AE}" pid="4" name="Slides">
    <vt:i4>18</vt:i4>
  </property>
</Properties>
</file>