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42592-DD4C-49E9-9C39-CE0AF2E2BD4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D62E-DB8E-4548-A1C1-65212626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2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841F-4AB8-45E6-B4B3-D39D5BE32C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4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FEEA0-3CC0-4434-8FEC-DE778A592B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36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8BC87-C253-4C72-A0E9-B3B483F2F6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54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994E7-4ED2-437B-802A-7C484D1445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7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EF190-8122-4631-A248-5618958DB3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8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52B752-802C-4793-95F3-E8371C6F8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80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D52751-D65F-42E9-8378-9744E7755E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1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ED03E7D3-DC09-4E4F-BB1D-C427186720BF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73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5E1FD3A9-2CE2-43A6-B4B1-5320A1F1D03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9B6F10A-49B2-44ED-B229-D7454217A75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31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5B1406E-7FD9-48EB-B7DF-1BC862A6FDC5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6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99D4CD-4246-4CF0-B761-23DA705A108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0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5615A9-ECAA-46D7-9BC1-C65B49376511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8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6D5866B-39BC-4F6D-8EA6-42F4AC722077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2E198CA2-22BC-4D65-BFC6-FCB240F9A1B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62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00F140A2-56AA-4200-B6F0-B8592BBEFD0D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63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AD3FD78-6750-411F-B79C-9EDA5E2B727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2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C432B39-D7DA-4AA9-9BDB-25C6F44D62C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42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C08594F3-184E-4653-AD47-150D83E622EC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4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6600" y="6459539"/>
            <a:ext cx="2895600" cy="287337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Transport Layer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3-</a:t>
            </a:r>
            <a:fld id="{17299254-AA85-4B0C-A805-ECDA57CB209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Chapter 3</a:t>
            </a:r>
            <a:r>
              <a:rPr lang="en-US" altLang="en-US" sz="4800">
                <a:solidFill>
                  <a:srgbClr val="000099"/>
                </a:solidFill>
                <a:cs typeface="Arial" panose="020B0604020202020204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Transport Layer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708901" y="3078164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i="1">
                <a:solidFill>
                  <a:srgbClr val="008000"/>
                </a:solidFill>
                <a:cs typeface="Arial" panose="020B0604020202020204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  <a:cs typeface="Arial" panose="020B0604020202020204" pitchFamily="34" charset="0"/>
              </a:rPr>
              <a:t>th</a:t>
            </a:r>
            <a: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  <a:t> edition </a:t>
            </a:r>
            <a:b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8000"/>
                </a:solidFill>
                <a:cs typeface="Arial" panose="020B0604020202020204" pitchFamily="34" charset="0"/>
              </a:rPr>
              <a:t>March 2012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976438" y="5754689"/>
            <a:ext cx="53784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All material copyright 1996-2013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5942014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097089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511176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2"/>
          <p:cNvSpPr txBox="1">
            <a:spLocks noChangeArrowheads="1"/>
          </p:cNvSpPr>
          <p:nvPr/>
        </p:nvSpPr>
        <p:spPr bwMode="auto">
          <a:xfrm>
            <a:off x="-1995488" y="3043239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8"/>
          <p:cNvGrpSpPr>
            <a:grpSpLocks/>
          </p:cNvGrpSpPr>
          <p:nvPr/>
        </p:nvGrpSpPr>
        <p:grpSpPr bwMode="auto">
          <a:xfrm>
            <a:off x="1630364" y="1477963"/>
            <a:ext cx="8931275" cy="3554412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997" y="3572172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816" y="3678129"/>
              <a:ext cx="1472393" cy="19783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341" y="4447709"/>
              <a:ext cx="1461344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65" y="4479775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721" y="4765579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37761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08484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479346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9" y="5076478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3197" y="5374830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366" name="Rectangle 23"/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130" y="4047583"/>
              <a:ext cx="1273496" cy="1979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99" y="4807404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483389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086" y="5128063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437568"/>
              <a:ext cx="1263828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723372"/>
              <a:ext cx="1263828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512" y="403782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12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743" y="5437568"/>
              <a:ext cx="1317695" cy="305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515036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57" y="4025276"/>
              <a:ext cx="581498" cy="2038272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756" y="4046189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379" name="Rectangle 23"/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774" y="4055948"/>
              <a:ext cx="1273496" cy="19783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443" y="4815769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484086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730" y="5136428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445933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731737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155" y="404618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956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93" y="545290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5157340"/>
              <a:ext cx="1317695" cy="30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grpSp>
          <p:nvGrpSpPr>
            <p:cNvPr id="14390" name="Group 179"/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4434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83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4391" name="Group 182"/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4432" name="Picture 18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4392" name="Group 185"/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434"/>
                <a:ext cx="280" cy="2289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429"/>
                <a:ext cx="1059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572"/>
                <a:ext cx="170" cy="2118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643"/>
                <a:ext cx="263" cy="194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4405" name="Group 19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0"/>
                  <a:ext cx="691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4407" name="Group 19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32" cy="1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7"/>
                  <a:ext cx="70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2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4410" name="Group 20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69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2582"/>
                  <a:ext cx="697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353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4412" name="Group 20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80"/>
                  <a:ext cx="724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94"/>
                  <a:ext cx="690" cy="9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429"/>
                <a:ext cx="66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1008"/>
                <a:ext cx="236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681"/>
                <a:ext cx="247" cy="242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9" cy="10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247" cy="213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718"/>
                <a:ext cx="1075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9" cy="14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2"/>
                <a:ext cx="159" cy="1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8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pic>
          <p:nvPicPr>
            <p:cNvPr id="14393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4027" y="3262667"/>
              <a:ext cx="1309408" cy="3652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server</a:t>
              </a:r>
            </a:p>
          </p:txBody>
        </p:sp>
        <p:pic>
          <p:nvPicPr>
            <p:cNvPr id="14395" name="Picture 4" descr="Image result for apache web serv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96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97" name="Picture 8" descr="Image result for skype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3452" y="3627939"/>
              <a:ext cx="683709" cy="3638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client</a:t>
              </a:r>
            </a:p>
          </p:txBody>
        </p:sp>
        <p:pic>
          <p:nvPicPr>
            <p:cNvPr id="14399" name="Picture 10" descr="Image result for netflix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39" name="Freeform 296"/>
          <p:cNvSpPr>
            <a:spLocks/>
          </p:cNvSpPr>
          <p:nvPr/>
        </p:nvSpPr>
        <p:spPr bwMode="auto">
          <a:xfrm>
            <a:off x="4791076" y="4581525"/>
            <a:ext cx="2346325" cy="112395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5232400" y="2863850"/>
            <a:ext cx="1644650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927475" y="3103564"/>
            <a:ext cx="0" cy="1876425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5670551" y="2871788"/>
            <a:ext cx="1052513" cy="519112"/>
            <a:chOff x="8597346" y="692270"/>
            <a:chExt cx="1404036" cy="69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346" y="755790"/>
              <a:ext cx="1404036" cy="2667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824" y="707091"/>
              <a:ext cx="1107558" cy="6775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7346" y="692270"/>
              <a:ext cx="440482" cy="400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922964" y="2613025"/>
            <a:ext cx="796925" cy="198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89626" y="2576513"/>
            <a:ext cx="830263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6781800" y="2720976"/>
            <a:ext cx="0" cy="22590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913188" y="4965700"/>
            <a:ext cx="288766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922964" y="2576514"/>
            <a:ext cx="796925" cy="225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3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19D5B04B-069C-4063-B3E0-774ADB7EE6E5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4350" name="Picture 175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3684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90488"/>
            <a:ext cx="894873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How does the message reach the correct application?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1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8"/>
          <p:cNvGrpSpPr>
            <a:grpSpLocks/>
          </p:cNvGrpSpPr>
          <p:nvPr/>
        </p:nvGrpSpPr>
        <p:grpSpPr bwMode="auto">
          <a:xfrm>
            <a:off x="1630364" y="1477963"/>
            <a:ext cx="8931275" cy="3554412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997" y="3572172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10" name="Rectangle 23"/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816" y="3678129"/>
              <a:ext cx="1472393" cy="19783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341" y="4447709"/>
              <a:ext cx="1461344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65" y="4479775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721" y="4765579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37761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08484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479346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9" y="5076478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3197" y="5374830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20" name="Rectangle 23"/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130" y="4047583"/>
              <a:ext cx="1273496" cy="1979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99" y="4807404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483389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086" y="5128063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437568"/>
              <a:ext cx="1263828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723372"/>
              <a:ext cx="1263828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512" y="403782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12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743" y="5437568"/>
              <a:ext cx="1317695" cy="305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515036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57" y="4025276"/>
              <a:ext cx="581498" cy="2038272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756" y="4046189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33" name="Rectangle 23"/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774" y="4055948"/>
              <a:ext cx="1273496" cy="19783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443" y="4815769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484086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730" y="5136428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445933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731737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155" y="404618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956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93" y="545290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5157340"/>
              <a:ext cx="1317695" cy="30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grpSp>
          <p:nvGrpSpPr>
            <p:cNvPr id="16444" name="Group 179"/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6488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83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6445" name="Group 182"/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6486" name="Picture 18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6446" name="Group 185"/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434"/>
                <a:ext cx="280" cy="2289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429"/>
                <a:ext cx="1059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572"/>
                <a:ext cx="170" cy="2118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643"/>
                <a:ext cx="263" cy="194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6459" name="Group 19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0"/>
                  <a:ext cx="691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6461" name="Group 19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32" cy="1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7"/>
                  <a:ext cx="70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2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6464" name="Group 20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69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2582"/>
                  <a:ext cx="697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353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6466" name="Group 20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80"/>
                  <a:ext cx="724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94"/>
                  <a:ext cx="690" cy="9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429"/>
                <a:ext cx="66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1008"/>
                <a:ext cx="236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681"/>
                <a:ext cx="247" cy="242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9" cy="10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247" cy="213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718"/>
                <a:ext cx="1075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9" cy="14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2"/>
                <a:ext cx="159" cy="1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8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pic>
          <p:nvPicPr>
            <p:cNvPr id="16447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4027" y="3262667"/>
              <a:ext cx="1309408" cy="3652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server</a:t>
              </a:r>
            </a:p>
          </p:txBody>
        </p:sp>
        <p:pic>
          <p:nvPicPr>
            <p:cNvPr id="16449" name="Picture 4" descr="Image result for apache web serv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50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51" name="Picture 8" descr="Image result for skype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3452" y="3627939"/>
              <a:ext cx="683709" cy="3638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client</a:t>
              </a:r>
            </a:p>
          </p:txBody>
        </p:sp>
        <p:pic>
          <p:nvPicPr>
            <p:cNvPr id="16453" name="Picture 10" descr="Image result for netflix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7" name="Freeform 296"/>
          <p:cNvSpPr>
            <a:spLocks/>
          </p:cNvSpPr>
          <p:nvPr/>
        </p:nvSpPr>
        <p:spPr bwMode="auto">
          <a:xfrm>
            <a:off x="4791076" y="4581525"/>
            <a:ext cx="2346325" cy="112395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5232400" y="2863850"/>
            <a:ext cx="1644650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927475" y="3103564"/>
            <a:ext cx="0" cy="1876425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0" name="Group 88"/>
          <p:cNvGrpSpPr>
            <a:grpSpLocks/>
          </p:cNvGrpSpPr>
          <p:nvPr/>
        </p:nvGrpSpPr>
        <p:grpSpPr bwMode="auto">
          <a:xfrm>
            <a:off x="5667375" y="2870200"/>
            <a:ext cx="1055688" cy="520700"/>
            <a:chOff x="8593764" y="690692"/>
            <a:chExt cx="1407618" cy="69394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97" y="756279"/>
              <a:ext cx="1403385" cy="266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2222" y="707617"/>
              <a:ext cx="1109160" cy="6770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440277" cy="399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grpSp>
        <p:nvGrpSpPr>
          <p:cNvPr id="16391" name="Group 92"/>
          <p:cNvGrpSpPr>
            <a:grpSpLocks/>
          </p:cNvGrpSpPr>
          <p:nvPr/>
        </p:nvGrpSpPr>
        <p:grpSpPr bwMode="auto">
          <a:xfrm>
            <a:off x="5478463" y="3216275"/>
            <a:ext cx="1238250" cy="522288"/>
            <a:chOff x="8349959" y="687487"/>
            <a:chExt cx="1651423" cy="69714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9013" y="755294"/>
              <a:ext cx="1632369" cy="2669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4081" y="706559"/>
              <a:ext cx="1107301" cy="6780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437" y="691725"/>
              <a:ext cx="440379" cy="3983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70020" cy="4004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n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922964" y="2613025"/>
            <a:ext cx="796925" cy="198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89626" y="2576513"/>
            <a:ext cx="830263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6781800" y="2720976"/>
            <a:ext cx="0" cy="22590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913188" y="4965700"/>
            <a:ext cx="288766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922964" y="2576514"/>
            <a:ext cx="796925" cy="225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630864" y="2916239"/>
            <a:ext cx="1108075" cy="2127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A7BD7AAC-57F9-4035-8CAC-7D345EB914E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6400" name="Picture 175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3684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90488"/>
            <a:ext cx="894873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How does the message reach the correct application?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36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/>
          <p:cNvGrpSpPr>
            <a:grpSpLocks/>
          </p:cNvGrpSpPr>
          <p:nvPr/>
        </p:nvGrpSpPr>
        <p:grpSpPr bwMode="auto">
          <a:xfrm>
            <a:off x="1630364" y="1477963"/>
            <a:ext cx="8931275" cy="3554412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997" y="3572172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451" name="Rectangle 23"/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816" y="3678129"/>
              <a:ext cx="1472393" cy="19783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341" y="4447709"/>
              <a:ext cx="1461344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65" y="4479775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721" y="4765579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37761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08484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479346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9" y="5076478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3197" y="5374830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130" y="4047583"/>
              <a:ext cx="1273496" cy="1979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99" y="4807404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483389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086" y="5128063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437568"/>
              <a:ext cx="1263828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723372"/>
              <a:ext cx="1263828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512" y="403782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12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743" y="5437568"/>
              <a:ext cx="1317695" cy="305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515036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57" y="4025276"/>
              <a:ext cx="581498" cy="2038272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756" y="4046189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474" name="Rectangle 23"/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774" y="4055948"/>
              <a:ext cx="1273496" cy="19783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443" y="4815769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484086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730" y="5136428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445933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731737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155" y="404618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956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93" y="545290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5157340"/>
              <a:ext cx="1317695" cy="30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grpSp>
          <p:nvGrpSpPr>
            <p:cNvPr id="18485" name="Group 179"/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8529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83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486" name="Group 182"/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8527" name="Picture 18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487" name="Group 185"/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434"/>
                <a:ext cx="280" cy="2289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429"/>
                <a:ext cx="1059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572"/>
                <a:ext cx="170" cy="2118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643"/>
                <a:ext cx="263" cy="194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500" name="Group 19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0"/>
                  <a:ext cx="691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502" name="Group 19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32" cy="1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7"/>
                  <a:ext cx="70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2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505" name="Group 20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69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2582"/>
                  <a:ext cx="697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353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8507" name="Group 20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80"/>
                  <a:ext cx="724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94"/>
                  <a:ext cx="690" cy="9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429"/>
                <a:ext cx="66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1008"/>
                <a:ext cx="236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681"/>
                <a:ext cx="247" cy="242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9" cy="10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247" cy="213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718"/>
                <a:ext cx="1075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9" cy="14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2"/>
                <a:ext cx="159" cy="1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8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pic>
          <p:nvPicPr>
            <p:cNvPr id="18488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4027" y="3262667"/>
              <a:ext cx="1309408" cy="3652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server</a:t>
              </a:r>
            </a:p>
          </p:txBody>
        </p:sp>
        <p:pic>
          <p:nvPicPr>
            <p:cNvPr id="18490" name="Picture 4" descr="Image result for apache web serv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1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2" name="Picture 8" descr="Image result for skype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3452" y="3627939"/>
              <a:ext cx="683709" cy="3638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client</a:t>
              </a:r>
            </a:p>
          </p:txBody>
        </p:sp>
        <p:pic>
          <p:nvPicPr>
            <p:cNvPr id="18494" name="Picture 10" descr="Image result for netflix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5" name="Freeform 296"/>
          <p:cNvSpPr>
            <a:spLocks/>
          </p:cNvSpPr>
          <p:nvPr/>
        </p:nvSpPr>
        <p:spPr bwMode="auto">
          <a:xfrm>
            <a:off x="4791076" y="4581525"/>
            <a:ext cx="2346325" cy="112395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5232400" y="2863850"/>
            <a:ext cx="1644650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927475" y="3103564"/>
            <a:ext cx="0" cy="1876425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4603750" y="5029200"/>
            <a:ext cx="1239838" cy="522288"/>
            <a:chOff x="8349959" y="687487"/>
            <a:chExt cx="1651423" cy="69714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8990" y="755294"/>
              <a:ext cx="1632392" cy="2669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3385" y="706559"/>
              <a:ext cx="1107997" cy="6780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127" y="691725"/>
              <a:ext cx="441929" cy="3983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71534" cy="4004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n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6781800" y="2720976"/>
            <a:ext cx="0" cy="22590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913188" y="4965700"/>
            <a:ext cx="288766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834CFE-E231-7940-A2C6-E5A762AAF408}"/>
              </a:ext>
            </a:extLst>
          </p:cNvPr>
          <p:cNvCxnSpPr/>
          <p:nvPr/>
        </p:nvCxnSpPr>
        <p:spPr>
          <a:xfrm flipH="1">
            <a:off x="4300539" y="5187950"/>
            <a:ext cx="2254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9249FF50-B669-490E-A606-7BF0342A0854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8444" name="Picture 175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3684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90488"/>
            <a:ext cx="894873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How does the message reach the correct application?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19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"/>
          <p:cNvGrpSpPr>
            <a:grpSpLocks/>
          </p:cNvGrpSpPr>
          <p:nvPr/>
        </p:nvGrpSpPr>
        <p:grpSpPr bwMode="auto">
          <a:xfrm>
            <a:off x="1630364" y="1477963"/>
            <a:ext cx="8931275" cy="3554412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997" y="3572172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507" name="Rectangle 23"/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816" y="3678129"/>
              <a:ext cx="1472393" cy="19783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341" y="4447709"/>
              <a:ext cx="1461344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65" y="4479775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721" y="4765579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37761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08484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479346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9" y="5076478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3197" y="5374830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517" name="Rectangle 23"/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130" y="4047583"/>
              <a:ext cx="1273496" cy="1979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99" y="4807404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483389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086" y="5128063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437568"/>
              <a:ext cx="1263828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723372"/>
              <a:ext cx="1263828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512" y="403782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12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743" y="5437568"/>
              <a:ext cx="1317695" cy="305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515036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57" y="4025276"/>
              <a:ext cx="581498" cy="2038272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756" y="4046189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530" name="Rectangle 23"/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774" y="4055948"/>
              <a:ext cx="1273496" cy="19783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443" y="4815769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484086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730" y="5136428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445933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731737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155" y="404618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956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93" y="545290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5157340"/>
              <a:ext cx="1317695" cy="30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grpSp>
          <p:nvGrpSpPr>
            <p:cNvPr id="20541" name="Group 179"/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0585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83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0542" name="Group 182"/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0583" name="Picture 18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0543" name="Group 185"/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434"/>
                <a:ext cx="280" cy="2289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429"/>
                <a:ext cx="1059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572"/>
                <a:ext cx="170" cy="2118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643"/>
                <a:ext cx="263" cy="194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556" name="Group 19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0"/>
                  <a:ext cx="691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558" name="Group 19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32" cy="1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7"/>
                  <a:ext cx="70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2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561" name="Group 20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69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2582"/>
                  <a:ext cx="697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353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563" name="Group 20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80"/>
                  <a:ext cx="724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94"/>
                  <a:ext cx="690" cy="9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429"/>
                <a:ext cx="66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1008"/>
                <a:ext cx="236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681"/>
                <a:ext cx="247" cy="242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9" cy="10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247" cy="213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718"/>
                <a:ext cx="1075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9" cy="14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2"/>
                <a:ext cx="159" cy="1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8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pic>
          <p:nvPicPr>
            <p:cNvPr id="20544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4027" y="3262667"/>
              <a:ext cx="1309408" cy="3652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server</a:t>
              </a:r>
            </a:p>
          </p:txBody>
        </p:sp>
        <p:pic>
          <p:nvPicPr>
            <p:cNvPr id="20546" name="Picture 4" descr="Image result for apache web serv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7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8" name="Picture 8" descr="Image result for skype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3452" y="3627939"/>
              <a:ext cx="683709" cy="3638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client</a:t>
              </a:r>
            </a:p>
          </p:txBody>
        </p:sp>
        <p:pic>
          <p:nvPicPr>
            <p:cNvPr id="20550" name="Picture 10" descr="Image result for netflix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3" name="Freeform 296"/>
          <p:cNvSpPr>
            <a:spLocks/>
          </p:cNvSpPr>
          <p:nvPr/>
        </p:nvSpPr>
        <p:spPr bwMode="auto">
          <a:xfrm>
            <a:off x="4791076" y="4581525"/>
            <a:ext cx="2346325" cy="112395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5232400" y="2863850"/>
            <a:ext cx="1644650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927475" y="3103564"/>
            <a:ext cx="0" cy="1876425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6" name="Group 88"/>
          <p:cNvGrpSpPr>
            <a:grpSpLocks/>
          </p:cNvGrpSpPr>
          <p:nvPr/>
        </p:nvGrpSpPr>
        <p:grpSpPr bwMode="auto">
          <a:xfrm>
            <a:off x="5667375" y="2870200"/>
            <a:ext cx="1055688" cy="520700"/>
            <a:chOff x="8593764" y="690692"/>
            <a:chExt cx="1407618" cy="69394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97" y="756279"/>
              <a:ext cx="1403385" cy="266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2222" y="707617"/>
              <a:ext cx="1109160" cy="6770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440277" cy="399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922964" y="2613025"/>
            <a:ext cx="796925" cy="198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89626" y="2576513"/>
            <a:ext cx="830263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6781800" y="2720976"/>
            <a:ext cx="0" cy="22590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913188" y="4965700"/>
            <a:ext cx="288766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922964" y="2576514"/>
            <a:ext cx="796925" cy="225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630864" y="2916239"/>
            <a:ext cx="1108075" cy="2127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2855914" y="3273425"/>
            <a:ext cx="1368425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0494" name="Group 92"/>
          <p:cNvGrpSpPr>
            <a:grpSpLocks/>
          </p:cNvGrpSpPr>
          <p:nvPr/>
        </p:nvGrpSpPr>
        <p:grpSpPr bwMode="auto">
          <a:xfrm>
            <a:off x="2894013" y="3627439"/>
            <a:ext cx="1238250" cy="523875"/>
            <a:chOff x="8349959" y="687487"/>
            <a:chExt cx="1651423" cy="69714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9013" y="757201"/>
              <a:ext cx="1632369" cy="2661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4081" y="706499"/>
              <a:ext cx="1107301" cy="6781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437" y="691712"/>
              <a:ext cx="440379" cy="399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70020" cy="399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n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77E2A6AF-EEBA-4B2B-9527-29E32B46D4F5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0497" name="Picture 175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3684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90488"/>
            <a:ext cx="894873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How does the message reach the correct application?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8"/>
          <p:cNvGrpSpPr>
            <a:grpSpLocks/>
          </p:cNvGrpSpPr>
          <p:nvPr/>
        </p:nvGrpSpPr>
        <p:grpSpPr bwMode="auto">
          <a:xfrm>
            <a:off x="1630364" y="1477963"/>
            <a:ext cx="8931275" cy="3554412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997" y="3572172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554" name="Rectangle 23"/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816" y="3678129"/>
              <a:ext cx="1472393" cy="19783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341" y="4447709"/>
              <a:ext cx="1461344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65" y="4479775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721" y="4765579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37761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08484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479346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9" y="5076478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3197" y="5374830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564" name="Rectangle 23"/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130" y="4047583"/>
              <a:ext cx="1273496" cy="1979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99" y="4807404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483389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086" y="5128063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437568"/>
              <a:ext cx="1263828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723372"/>
              <a:ext cx="1263828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512" y="403782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12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743" y="5437568"/>
              <a:ext cx="1317695" cy="305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515036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57" y="4025276"/>
              <a:ext cx="581498" cy="2038272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756" y="4046189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577" name="Rectangle 23"/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774" y="4055948"/>
              <a:ext cx="1273496" cy="19783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443" y="4815769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484086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730" y="5136428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445933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731737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155" y="404618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956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93" y="545290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5157340"/>
              <a:ext cx="1317695" cy="30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grpSp>
          <p:nvGrpSpPr>
            <p:cNvPr id="22588" name="Group 179"/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2632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83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589" name="Group 182"/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630" name="Picture 18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590" name="Group 185"/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434"/>
                <a:ext cx="280" cy="2289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429"/>
                <a:ext cx="1059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572"/>
                <a:ext cx="170" cy="2118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643"/>
                <a:ext cx="263" cy="194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2603" name="Group 19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0"/>
                  <a:ext cx="691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2605" name="Group 19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32" cy="1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7"/>
                  <a:ext cx="70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2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2608" name="Group 20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69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2582"/>
                  <a:ext cx="697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353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2610" name="Group 20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80"/>
                  <a:ext cx="724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94"/>
                  <a:ext cx="690" cy="9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429"/>
                <a:ext cx="66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1008"/>
                <a:ext cx="236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681"/>
                <a:ext cx="247" cy="242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9" cy="10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247" cy="213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718"/>
                <a:ext cx="1075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9" cy="14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2"/>
                <a:ext cx="159" cy="1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8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pic>
          <p:nvPicPr>
            <p:cNvPr id="22591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4027" y="3262667"/>
              <a:ext cx="1309408" cy="3652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server</a:t>
              </a:r>
            </a:p>
          </p:txBody>
        </p:sp>
        <p:pic>
          <p:nvPicPr>
            <p:cNvPr id="22593" name="Picture 4" descr="Image result for apache web serv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94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95" name="Picture 8" descr="Image result for skype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3452" y="3627939"/>
              <a:ext cx="683709" cy="3638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client</a:t>
              </a:r>
            </a:p>
          </p:txBody>
        </p:sp>
        <p:pic>
          <p:nvPicPr>
            <p:cNvPr id="22597" name="Picture 10" descr="Image result for netflix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1" name="Freeform 296"/>
          <p:cNvSpPr>
            <a:spLocks/>
          </p:cNvSpPr>
          <p:nvPr/>
        </p:nvSpPr>
        <p:spPr bwMode="auto">
          <a:xfrm>
            <a:off x="4791076" y="4581525"/>
            <a:ext cx="2346325" cy="112395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5232400" y="2863850"/>
            <a:ext cx="1644650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927475" y="3103564"/>
            <a:ext cx="0" cy="1876425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34" name="Group 88"/>
          <p:cNvGrpSpPr>
            <a:grpSpLocks/>
          </p:cNvGrpSpPr>
          <p:nvPr/>
        </p:nvGrpSpPr>
        <p:grpSpPr bwMode="auto">
          <a:xfrm>
            <a:off x="5667375" y="2870200"/>
            <a:ext cx="1055688" cy="520700"/>
            <a:chOff x="8593764" y="690692"/>
            <a:chExt cx="1407618" cy="69394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97" y="756279"/>
              <a:ext cx="1403385" cy="266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2222" y="707617"/>
              <a:ext cx="1109160" cy="6770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440277" cy="399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922964" y="2613025"/>
            <a:ext cx="796925" cy="198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89626" y="2576513"/>
            <a:ext cx="830263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6781800" y="2720976"/>
            <a:ext cx="0" cy="22590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913188" y="4965700"/>
            <a:ext cx="288766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922964" y="2576514"/>
            <a:ext cx="796925" cy="225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630864" y="2916239"/>
            <a:ext cx="1108075" cy="2127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2855914" y="3273425"/>
            <a:ext cx="1368425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2542" name="Group 106"/>
          <p:cNvGrpSpPr>
            <a:grpSpLocks/>
          </p:cNvGrpSpPr>
          <p:nvPr/>
        </p:nvGrpSpPr>
        <p:grpSpPr bwMode="auto">
          <a:xfrm>
            <a:off x="3033713" y="3271838"/>
            <a:ext cx="1052512" cy="519112"/>
            <a:chOff x="8597346" y="692270"/>
            <a:chExt cx="1404036" cy="69236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597346" y="755790"/>
              <a:ext cx="1404036" cy="2667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824" y="707091"/>
              <a:ext cx="1107558" cy="6775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45CEC23-7E4E-CC4A-B632-7BCC4F6A595B}"/>
                </a:ext>
              </a:extLst>
            </p:cNvPr>
            <p:cNvSpPr txBox="1"/>
            <p:nvPr/>
          </p:nvSpPr>
          <p:spPr>
            <a:xfrm>
              <a:off x="8597346" y="692270"/>
              <a:ext cx="440482" cy="400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5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0B80386-470D-4640-94F9-2DF1B9F90E0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2545" name="Picture 175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3684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90488"/>
            <a:ext cx="894873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How does the message reach the correct application?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8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8"/>
          <p:cNvGrpSpPr>
            <a:grpSpLocks/>
          </p:cNvGrpSpPr>
          <p:nvPr/>
        </p:nvGrpSpPr>
        <p:grpSpPr bwMode="auto">
          <a:xfrm>
            <a:off x="1630364" y="2536825"/>
            <a:ext cx="8931275" cy="3200400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997" y="3572744"/>
              <a:ext cx="552493" cy="2083495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603" name="Rectangle 23"/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816" y="3677338"/>
              <a:ext cx="1472393" cy="19802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341" y="4447143"/>
              <a:ext cx="1461344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65" y="4480613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721" y="4765106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377324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084463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4792997"/>
              <a:ext cx="1317695" cy="30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9" y="5076096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3197" y="5374535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613" name="Rectangle 23"/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130" y="4046899"/>
              <a:ext cx="1273496" cy="19802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99" y="4808337"/>
              <a:ext cx="1263827" cy="27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4833440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086" y="5129090"/>
              <a:ext cx="1263827" cy="27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438685"/>
              <a:ext cx="1263828" cy="27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723178"/>
              <a:ext cx="1263828" cy="4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512" y="4038532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12" y="5745492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743" y="5438685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5150009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57" y="4024586"/>
              <a:ext cx="581498" cy="2038869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756" y="4045505"/>
              <a:ext cx="552493" cy="2083495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626" name="Rectangle 23"/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774" y="4055267"/>
              <a:ext cx="1273496" cy="19802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443" y="4815311"/>
              <a:ext cx="1263827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4841807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730" y="5136063"/>
              <a:ext cx="1263827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445659"/>
              <a:ext cx="1262446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731546"/>
              <a:ext cx="1262446" cy="27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155" y="4045505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956" y="5745492"/>
              <a:ext cx="1317695" cy="30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93" y="5452631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5158376"/>
              <a:ext cx="1317695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grpSp>
          <p:nvGrpSpPr>
            <p:cNvPr id="24637" name="Group 179"/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4680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638" name="Group 182"/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4678" name="Picture 18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639" name="Group 185"/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433"/>
                <a:ext cx="280" cy="2290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428"/>
                <a:ext cx="105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570"/>
                <a:ext cx="170" cy="2114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642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4651" name="Group 19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56"/>
                  <a:ext cx="72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70"/>
                  <a:ext cx="691" cy="11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4653" name="Group 19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32" cy="16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70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7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2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4656" name="Group 20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2581"/>
                  <a:ext cx="697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352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4658" name="Group 20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24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428"/>
                <a:ext cx="66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1006"/>
                <a:ext cx="236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679"/>
                <a:ext cx="247" cy="242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9" cy="10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3"/>
                <a:ext cx="247" cy="204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713"/>
                <a:ext cx="1075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59" cy="14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1"/>
                <a:ext cx="159" cy="1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1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8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pic>
          <p:nvPicPr>
            <p:cNvPr id="24640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41" name="Picture 4" descr="Image result for apache web serv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42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43" name="Picture 8" descr="Image result for skype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3452" y="3627133"/>
              <a:ext cx="683709" cy="3653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client</a:t>
              </a:r>
            </a:p>
          </p:txBody>
        </p:sp>
        <p:pic>
          <p:nvPicPr>
            <p:cNvPr id="24645" name="Picture 10" descr="Image result for netflix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79" name="Freeform 296"/>
          <p:cNvSpPr>
            <a:spLocks/>
          </p:cNvSpPr>
          <p:nvPr/>
        </p:nvSpPr>
        <p:spPr bwMode="auto">
          <a:xfrm>
            <a:off x="4791076" y="5286375"/>
            <a:ext cx="2346325" cy="112395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5232400" y="3570288"/>
            <a:ext cx="1644650" cy="13081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927475" y="3810001"/>
            <a:ext cx="0" cy="1876425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82" name="Group 88"/>
          <p:cNvGrpSpPr>
            <a:grpSpLocks/>
          </p:cNvGrpSpPr>
          <p:nvPr/>
        </p:nvGrpSpPr>
        <p:grpSpPr bwMode="auto">
          <a:xfrm>
            <a:off x="5667375" y="3575050"/>
            <a:ext cx="1055688" cy="520700"/>
            <a:chOff x="8593764" y="690692"/>
            <a:chExt cx="1407618" cy="69394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97" y="756279"/>
              <a:ext cx="1403385" cy="266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2222" y="707617"/>
              <a:ext cx="1109160" cy="6770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440277" cy="399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135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</a:t>
              </a:r>
              <a:r>
                <a:rPr lang="en-US" sz="1350" baseline="-250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t</a:t>
              </a:r>
              <a:endParaRPr lang="en-US" sz="1350" baseline="-250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922964" y="3317876"/>
            <a:ext cx="796925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89626" y="3281363"/>
            <a:ext cx="8302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6781800" y="3425825"/>
            <a:ext cx="0" cy="22606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913188" y="5672138"/>
            <a:ext cx="288766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922964" y="3281364"/>
            <a:ext cx="796925" cy="225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630864" y="3621089"/>
            <a:ext cx="1108075" cy="2127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2855914" y="3979863"/>
            <a:ext cx="1368425" cy="13081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4590" name="Group 106"/>
          <p:cNvGrpSpPr>
            <a:grpSpLocks/>
          </p:cNvGrpSpPr>
          <p:nvPr/>
        </p:nvGrpSpPr>
        <p:grpSpPr bwMode="auto">
          <a:xfrm>
            <a:off x="3829051" y="3563938"/>
            <a:ext cx="830263" cy="508000"/>
            <a:chOff x="8893175" y="707526"/>
            <a:chExt cx="1108206" cy="67710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5554" y="756193"/>
              <a:ext cx="1065827" cy="266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6771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1641476"/>
            <a:ext cx="1217612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3181351" y="1762125"/>
            <a:ext cx="7248525" cy="642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>
              <a:lnSpc>
                <a:spcPct val="85000"/>
              </a:lnSpc>
              <a:defRPr/>
            </a:pPr>
            <a:r>
              <a:rPr lang="en-US" sz="2100" i="1" dirty="0">
                <a:solidFill>
                  <a:srgbClr val="C00000"/>
                </a:solidFill>
                <a:latin typeface="Calibri" panose="020F0502020204030204"/>
                <a:ea typeface="MS PGothic" panose="020B0600070205080204" pitchFamily="34" charset="-128"/>
              </a:rPr>
              <a:t>Q: how did transport layer know to deliver message to Firefox browser process rather then Netflix process or Skype process?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45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BC73AB9-6A07-45F1-A0E0-1803D387A6F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4595" name="Picture 175" descr="underline_base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39541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90488"/>
            <a:ext cx="894873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How does the message reach the correct application?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37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1036EFA6-E12F-4F2C-BA13-B1A07357C6F4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6628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reeform 157"/>
          <p:cNvSpPr>
            <a:spLocks/>
          </p:cNvSpPr>
          <p:nvPr/>
        </p:nvSpPr>
        <p:spPr bwMode="auto">
          <a:xfrm>
            <a:off x="4291013" y="314325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Multiplexing/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6631" name="Text Box 37"/>
          <p:cNvSpPr txBox="1">
            <a:spLocks noChangeArrowheads="1"/>
          </p:cNvSpPr>
          <p:nvPr/>
        </p:nvSpPr>
        <p:spPr bwMode="auto">
          <a:xfrm>
            <a:off x="9531350" y="40687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6632" name="Text Box 38"/>
          <p:cNvSpPr txBox="1">
            <a:spLocks noChangeArrowheads="1"/>
          </p:cNvSpPr>
          <p:nvPr/>
        </p:nvSpPr>
        <p:spPr bwMode="auto">
          <a:xfrm>
            <a:off x="9505950" y="3667125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6432551" y="1571625"/>
            <a:ext cx="3808413" cy="1468438"/>
            <a:chOff x="3092" y="990"/>
            <a:chExt cx="2399" cy="925"/>
          </a:xfrm>
        </p:grpSpPr>
        <p:sp>
          <p:nvSpPr>
            <p:cNvPr id="26755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use header info to deliver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received segments to correct 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socket</a:t>
              </a:r>
            </a:p>
          </p:txBody>
        </p:sp>
        <p:grpSp>
          <p:nvGrpSpPr>
            <p:cNvPr id="26756" name="Group 42"/>
            <p:cNvGrpSpPr>
              <a:grpSpLocks/>
            </p:cNvGrpSpPr>
            <p:nvPr/>
          </p:nvGrpSpPr>
          <p:grpSpPr bwMode="auto">
            <a:xfrm>
              <a:off x="3176" y="990"/>
              <a:ext cx="2016" cy="291"/>
              <a:chOff x="1127" y="3681"/>
              <a:chExt cx="1618" cy="291"/>
            </a:xfrm>
          </p:grpSpPr>
          <p:sp>
            <p:nvSpPr>
              <p:cNvPr id="26757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758" name="Text Box 44"/>
              <p:cNvSpPr txBox="1">
                <a:spLocks noChangeArrowheads="1"/>
              </p:cNvSpPr>
              <p:nvPr/>
            </p:nvSpPr>
            <p:spPr bwMode="auto">
              <a:xfrm>
                <a:off x="1127" y="3681"/>
                <a:ext cx="1618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i="1">
                    <a:solidFill>
                      <a:srgbClr val="CC0000"/>
                    </a:solidFill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1935164" y="1335088"/>
            <a:ext cx="4029075" cy="1466850"/>
            <a:chOff x="259" y="841"/>
            <a:chExt cx="2538" cy="924"/>
          </a:xfrm>
        </p:grpSpPr>
        <p:sp>
          <p:nvSpPr>
            <p:cNvPr id="26750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handle data from multiple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sockets, add transport header (later used for demultiplexing)</a:t>
              </a:r>
            </a:p>
          </p:txBody>
        </p:sp>
        <p:sp>
          <p:nvSpPr>
            <p:cNvPr id="26751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6752" name="Group 47"/>
            <p:cNvGrpSpPr>
              <a:grpSpLocks/>
            </p:cNvGrpSpPr>
            <p:nvPr/>
          </p:nvGrpSpPr>
          <p:grpSpPr bwMode="auto">
            <a:xfrm>
              <a:off x="321" y="841"/>
              <a:ext cx="1764" cy="291"/>
              <a:chOff x="1090" y="3681"/>
              <a:chExt cx="1694" cy="291"/>
            </a:xfrm>
          </p:grpSpPr>
          <p:sp>
            <p:nvSpPr>
              <p:cNvPr id="26753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754" name="Text Box 49"/>
              <p:cNvSpPr txBox="1">
                <a:spLocks noChangeArrowheads="1"/>
              </p:cNvSpPr>
              <p:nvPr/>
            </p:nvSpPr>
            <p:spPr bwMode="auto">
              <a:xfrm>
                <a:off x="1090" y="3681"/>
                <a:ext cx="1694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i="1">
                    <a:solidFill>
                      <a:srgbClr val="CC0000"/>
                    </a:solidFill>
                  </a:rPr>
                  <a:t>multiplexing at sender:</a:t>
                </a:r>
              </a:p>
            </p:txBody>
          </p:sp>
        </p:grpSp>
      </p:grpSp>
      <p:grpSp>
        <p:nvGrpSpPr>
          <p:cNvPr id="26635" name="Group 57"/>
          <p:cNvGrpSpPr>
            <a:grpSpLocks/>
          </p:cNvGrpSpPr>
          <p:nvPr/>
        </p:nvGrpSpPr>
        <p:grpSpPr bwMode="auto">
          <a:xfrm>
            <a:off x="9005888" y="3741739"/>
            <a:ext cx="533400" cy="206375"/>
            <a:chOff x="344" y="1846"/>
            <a:chExt cx="336" cy="130"/>
          </a:xfrm>
        </p:grpSpPr>
        <p:sp>
          <p:nvSpPr>
            <p:cNvPr id="26746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7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8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9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6636" name="Rectangle 23"/>
          <p:cNvSpPr>
            <a:spLocks noChangeArrowheads="1"/>
          </p:cNvSpPr>
          <p:nvPr/>
        </p:nvSpPr>
        <p:spPr bwMode="auto">
          <a:xfrm>
            <a:off x="4838701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7" name="Rectangle 24"/>
          <p:cNvSpPr>
            <a:spLocks noChangeArrowheads="1"/>
          </p:cNvSpPr>
          <p:nvPr/>
        </p:nvSpPr>
        <p:spPr bwMode="auto">
          <a:xfrm>
            <a:off x="4803775" y="3248026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8" name="Line 25"/>
          <p:cNvSpPr>
            <a:spLocks noChangeShapeType="1"/>
          </p:cNvSpPr>
          <p:nvPr/>
        </p:nvSpPr>
        <p:spPr bwMode="auto">
          <a:xfrm>
            <a:off x="4810125" y="4017964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39" name="Text Box 26"/>
          <p:cNvSpPr txBox="1">
            <a:spLocks noChangeArrowheads="1"/>
          </p:cNvSpPr>
          <p:nvPr/>
        </p:nvSpPr>
        <p:spPr bwMode="auto">
          <a:xfrm>
            <a:off x="4881564" y="40005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6640" name="Line 27"/>
          <p:cNvSpPr>
            <a:spLocks noChangeShapeType="1"/>
          </p:cNvSpPr>
          <p:nvPr/>
        </p:nvSpPr>
        <p:spPr bwMode="auto">
          <a:xfrm>
            <a:off x="4811714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41" name="Text Box 26"/>
          <p:cNvSpPr txBox="1">
            <a:spLocks noChangeArrowheads="1"/>
          </p:cNvSpPr>
          <p:nvPr/>
        </p:nvSpPr>
        <p:spPr bwMode="auto">
          <a:xfrm>
            <a:off x="4878389" y="32146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6642" name="Text Box 26"/>
          <p:cNvSpPr txBox="1">
            <a:spLocks noChangeArrowheads="1"/>
          </p:cNvSpPr>
          <p:nvPr/>
        </p:nvSpPr>
        <p:spPr bwMode="auto">
          <a:xfrm>
            <a:off x="4875214" y="49053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6643" name="Text Box 26"/>
          <p:cNvSpPr txBox="1">
            <a:spLocks noChangeArrowheads="1"/>
          </p:cNvSpPr>
          <p:nvPr/>
        </p:nvSpPr>
        <p:spPr bwMode="auto">
          <a:xfrm>
            <a:off x="4875214" y="46196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6644" name="Text Box 26"/>
          <p:cNvSpPr txBox="1">
            <a:spLocks noChangeArrowheads="1"/>
          </p:cNvSpPr>
          <p:nvPr/>
        </p:nvSpPr>
        <p:spPr bwMode="auto">
          <a:xfrm>
            <a:off x="4875214" y="43211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6645" name="Oval 120"/>
          <p:cNvSpPr>
            <a:spLocks noChangeArrowheads="1"/>
          </p:cNvSpPr>
          <p:nvPr/>
        </p:nvSpPr>
        <p:spPr bwMode="auto">
          <a:xfrm>
            <a:off x="5575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26646" name="Line 27"/>
          <p:cNvSpPr>
            <a:spLocks noChangeShapeType="1"/>
          </p:cNvSpPr>
          <p:nvPr/>
        </p:nvSpPr>
        <p:spPr bwMode="auto">
          <a:xfrm>
            <a:off x="4808539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47" name="Line 27"/>
          <p:cNvSpPr>
            <a:spLocks noChangeShapeType="1"/>
          </p:cNvSpPr>
          <p:nvPr/>
        </p:nvSpPr>
        <p:spPr bwMode="auto">
          <a:xfrm>
            <a:off x="4805364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48" name="Oval 128"/>
          <p:cNvSpPr>
            <a:spLocks noChangeArrowheads="1"/>
          </p:cNvSpPr>
          <p:nvPr/>
        </p:nvSpPr>
        <p:spPr bwMode="auto">
          <a:xfrm>
            <a:off x="4870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26649" name="Group 134"/>
          <p:cNvGrpSpPr>
            <a:grpSpLocks/>
          </p:cNvGrpSpPr>
          <p:nvPr/>
        </p:nvGrpSpPr>
        <p:grpSpPr bwMode="auto">
          <a:xfrm>
            <a:off x="5651500" y="3948113"/>
            <a:ext cx="412750" cy="158750"/>
            <a:chOff x="1383" y="2620"/>
            <a:chExt cx="260" cy="100"/>
          </a:xfrm>
        </p:grpSpPr>
        <p:sp>
          <p:nvSpPr>
            <p:cNvPr id="26742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3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4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5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6650" name="Group 135"/>
          <p:cNvGrpSpPr>
            <a:grpSpLocks/>
          </p:cNvGrpSpPr>
          <p:nvPr/>
        </p:nvGrpSpPr>
        <p:grpSpPr bwMode="auto">
          <a:xfrm>
            <a:off x="4949825" y="3940175"/>
            <a:ext cx="412750" cy="158750"/>
            <a:chOff x="1383" y="2620"/>
            <a:chExt cx="260" cy="100"/>
          </a:xfrm>
        </p:grpSpPr>
        <p:sp>
          <p:nvSpPr>
            <p:cNvPr id="26738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39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0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41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6651" name="Freeform 141"/>
          <p:cNvSpPr>
            <a:spLocks/>
          </p:cNvSpPr>
          <p:nvPr/>
        </p:nvSpPr>
        <p:spPr bwMode="auto">
          <a:xfrm>
            <a:off x="3317875" y="4003675"/>
            <a:ext cx="2160588" cy="1989138"/>
          </a:xfrm>
          <a:custGeom>
            <a:avLst/>
            <a:gdLst>
              <a:gd name="T0" fmla="*/ 0 w 1361"/>
              <a:gd name="T1" fmla="*/ 2147483646 h 1253"/>
              <a:gd name="T2" fmla="*/ 2147483646 w 1361"/>
              <a:gd name="T3" fmla="*/ 2147483646 h 1253"/>
              <a:gd name="T4" fmla="*/ 2147483646 w 1361"/>
              <a:gd name="T5" fmla="*/ 2147483646 h 1253"/>
              <a:gd name="T6" fmla="*/ 2147483646 w 1361"/>
              <a:gd name="T7" fmla="*/ 2147483646 h 1253"/>
              <a:gd name="T8" fmla="*/ 2147483646 w 1361"/>
              <a:gd name="T9" fmla="*/ 2147483646 h 1253"/>
              <a:gd name="T10" fmla="*/ 2147483646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52" name="Freeform 142"/>
          <p:cNvSpPr>
            <a:spLocks/>
          </p:cNvSpPr>
          <p:nvPr/>
        </p:nvSpPr>
        <p:spPr bwMode="auto">
          <a:xfrm>
            <a:off x="3381375" y="4029076"/>
            <a:ext cx="1962150" cy="1897063"/>
          </a:xfrm>
          <a:custGeom>
            <a:avLst/>
            <a:gdLst>
              <a:gd name="T0" fmla="*/ 0 w 1236"/>
              <a:gd name="T1" fmla="*/ 2147483646 h 1195"/>
              <a:gd name="T2" fmla="*/ 2147483646 w 1236"/>
              <a:gd name="T3" fmla="*/ 2147483646 h 1195"/>
              <a:gd name="T4" fmla="*/ 2147483646 w 1236"/>
              <a:gd name="T5" fmla="*/ 2147483646 h 1195"/>
              <a:gd name="T6" fmla="*/ 2147483646 w 1236"/>
              <a:gd name="T7" fmla="*/ 2147483646 h 1195"/>
              <a:gd name="T8" fmla="*/ 2147483646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53" name="Rectangle 23"/>
          <p:cNvSpPr>
            <a:spLocks noChangeArrowheads="1"/>
          </p:cNvSpPr>
          <p:nvPr/>
        </p:nvSpPr>
        <p:spPr bwMode="auto">
          <a:xfrm>
            <a:off x="7100889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4" name="Rectangle 24"/>
          <p:cNvSpPr>
            <a:spLocks noChangeArrowheads="1"/>
          </p:cNvSpPr>
          <p:nvPr/>
        </p:nvSpPr>
        <p:spPr bwMode="auto">
          <a:xfrm>
            <a:off x="7062789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5" name="Line 25"/>
          <p:cNvSpPr>
            <a:spLocks noChangeShapeType="1"/>
          </p:cNvSpPr>
          <p:nvPr/>
        </p:nvSpPr>
        <p:spPr bwMode="auto">
          <a:xfrm>
            <a:off x="7072313" y="43783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56" name="Text Box 26"/>
          <p:cNvSpPr txBox="1">
            <a:spLocks noChangeArrowheads="1"/>
          </p:cNvSpPr>
          <p:nvPr/>
        </p:nvSpPr>
        <p:spPr bwMode="auto">
          <a:xfrm>
            <a:off x="7029451" y="4360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6657" name="Line 27"/>
          <p:cNvSpPr>
            <a:spLocks noChangeShapeType="1"/>
          </p:cNvSpPr>
          <p:nvPr/>
        </p:nvSpPr>
        <p:spPr bwMode="auto">
          <a:xfrm>
            <a:off x="7080250" y="4699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58" name="Line 28"/>
          <p:cNvSpPr>
            <a:spLocks noChangeShapeType="1"/>
          </p:cNvSpPr>
          <p:nvPr/>
        </p:nvSpPr>
        <p:spPr bwMode="auto">
          <a:xfrm>
            <a:off x="7065963" y="50085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59" name="Line 29"/>
          <p:cNvSpPr>
            <a:spLocks noChangeShapeType="1"/>
          </p:cNvSpPr>
          <p:nvPr/>
        </p:nvSpPr>
        <p:spPr bwMode="auto">
          <a:xfrm>
            <a:off x="7065963" y="52943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60" name="Text Box 26"/>
          <p:cNvSpPr txBox="1">
            <a:spLocks noChangeArrowheads="1"/>
          </p:cNvSpPr>
          <p:nvPr/>
        </p:nvSpPr>
        <p:spPr bwMode="auto">
          <a:xfrm>
            <a:off x="7064376" y="3608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6661" name="Text Box 26"/>
          <p:cNvSpPr txBox="1">
            <a:spLocks noChangeArrowheads="1"/>
          </p:cNvSpPr>
          <p:nvPr/>
        </p:nvSpPr>
        <p:spPr bwMode="auto">
          <a:xfrm>
            <a:off x="7019926" y="52657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6662" name="Text Box 26"/>
          <p:cNvSpPr txBox="1">
            <a:spLocks noChangeArrowheads="1"/>
          </p:cNvSpPr>
          <p:nvPr/>
        </p:nvSpPr>
        <p:spPr bwMode="auto">
          <a:xfrm>
            <a:off x="7038976" y="49799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6663" name="Text Box 26"/>
          <p:cNvSpPr txBox="1">
            <a:spLocks noChangeArrowheads="1"/>
          </p:cNvSpPr>
          <p:nvPr/>
        </p:nvSpPr>
        <p:spPr bwMode="auto">
          <a:xfrm>
            <a:off x="7029451" y="46847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6664" name="Oval 101"/>
          <p:cNvSpPr>
            <a:spLocks noChangeArrowheads="1"/>
          </p:cNvSpPr>
          <p:nvPr/>
        </p:nvSpPr>
        <p:spPr bwMode="auto">
          <a:xfrm>
            <a:off x="7399339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P4</a:t>
            </a:r>
          </a:p>
        </p:txBody>
      </p:sp>
      <p:sp>
        <p:nvSpPr>
          <p:cNvPr id="26665" name="Freeform 103"/>
          <p:cNvSpPr>
            <a:spLocks/>
          </p:cNvSpPr>
          <p:nvPr/>
        </p:nvSpPr>
        <p:spPr bwMode="auto">
          <a:xfrm>
            <a:off x="8348664" y="3595688"/>
            <a:ext cx="581025" cy="20383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66" name="Freeform 70"/>
          <p:cNvSpPr>
            <a:spLocks/>
          </p:cNvSpPr>
          <p:nvPr/>
        </p:nvSpPr>
        <p:spPr bwMode="auto">
          <a:xfrm>
            <a:off x="2159000" y="3616325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67" name="Rectangle 23"/>
          <p:cNvSpPr>
            <a:spLocks noChangeArrowheads="1"/>
          </p:cNvSpPr>
          <p:nvPr/>
        </p:nvSpPr>
        <p:spPr bwMode="auto">
          <a:xfrm>
            <a:off x="2755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8" name="Rectangle 24"/>
          <p:cNvSpPr>
            <a:spLocks noChangeArrowheads="1"/>
          </p:cNvSpPr>
          <p:nvPr/>
        </p:nvSpPr>
        <p:spPr bwMode="auto">
          <a:xfrm>
            <a:off x="2717801" y="362585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9" name="Line 25"/>
          <p:cNvSpPr>
            <a:spLocks noChangeShapeType="1"/>
          </p:cNvSpPr>
          <p:nvPr/>
        </p:nvSpPr>
        <p:spPr bwMode="auto">
          <a:xfrm>
            <a:off x="2727325" y="43862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70" name="Text Box 26"/>
          <p:cNvSpPr txBox="1">
            <a:spLocks noChangeArrowheads="1"/>
          </p:cNvSpPr>
          <p:nvPr/>
        </p:nvSpPr>
        <p:spPr bwMode="auto">
          <a:xfrm>
            <a:off x="2684464" y="4368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6671" name="Line 27"/>
          <p:cNvSpPr>
            <a:spLocks noChangeShapeType="1"/>
          </p:cNvSpPr>
          <p:nvPr/>
        </p:nvSpPr>
        <p:spPr bwMode="auto">
          <a:xfrm>
            <a:off x="2735263" y="4706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72" name="Line 28"/>
          <p:cNvSpPr>
            <a:spLocks noChangeShapeType="1"/>
          </p:cNvSpPr>
          <p:nvPr/>
        </p:nvSpPr>
        <p:spPr bwMode="auto">
          <a:xfrm>
            <a:off x="2720975" y="5016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73" name="Line 29"/>
          <p:cNvSpPr>
            <a:spLocks noChangeShapeType="1"/>
          </p:cNvSpPr>
          <p:nvPr/>
        </p:nvSpPr>
        <p:spPr bwMode="auto">
          <a:xfrm>
            <a:off x="2720975" y="53022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74" name="Text Box 26"/>
          <p:cNvSpPr txBox="1">
            <a:spLocks noChangeArrowheads="1"/>
          </p:cNvSpPr>
          <p:nvPr/>
        </p:nvSpPr>
        <p:spPr bwMode="auto">
          <a:xfrm>
            <a:off x="2719389" y="3616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6675" name="Text Box 26"/>
          <p:cNvSpPr txBox="1">
            <a:spLocks noChangeArrowheads="1"/>
          </p:cNvSpPr>
          <p:nvPr/>
        </p:nvSpPr>
        <p:spPr bwMode="auto">
          <a:xfrm>
            <a:off x="2674939" y="52736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6676" name="Text Box 26"/>
          <p:cNvSpPr txBox="1">
            <a:spLocks noChangeArrowheads="1"/>
          </p:cNvSpPr>
          <p:nvPr/>
        </p:nvSpPr>
        <p:spPr bwMode="auto">
          <a:xfrm>
            <a:off x="2693989" y="49879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6677" name="Text Box 26"/>
          <p:cNvSpPr txBox="1">
            <a:spLocks noChangeArrowheads="1"/>
          </p:cNvSpPr>
          <p:nvPr/>
        </p:nvSpPr>
        <p:spPr bwMode="auto">
          <a:xfrm>
            <a:off x="2684464" y="46926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6678" name="Oval 23"/>
          <p:cNvSpPr>
            <a:spLocks noChangeArrowheads="1"/>
          </p:cNvSpPr>
          <p:nvPr/>
        </p:nvSpPr>
        <p:spPr bwMode="auto">
          <a:xfrm>
            <a:off x="3054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P3</a:t>
            </a:r>
          </a:p>
        </p:txBody>
      </p:sp>
      <p:grpSp>
        <p:nvGrpSpPr>
          <p:cNvPr id="26679" name="Group 149"/>
          <p:cNvGrpSpPr>
            <a:grpSpLocks/>
          </p:cNvGrpSpPr>
          <p:nvPr/>
        </p:nvGrpSpPr>
        <p:grpSpPr bwMode="auto">
          <a:xfrm>
            <a:off x="3144838" y="4295775"/>
            <a:ext cx="412750" cy="158750"/>
            <a:chOff x="1287" y="2524"/>
            <a:chExt cx="260" cy="100"/>
          </a:xfrm>
        </p:grpSpPr>
        <p:sp>
          <p:nvSpPr>
            <p:cNvPr id="26734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35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36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37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6680" name="Group 150"/>
          <p:cNvGrpSpPr>
            <a:grpSpLocks/>
          </p:cNvGrpSpPr>
          <p:nvPr/>
        </p:nvGrpSpPr>
        <p:grpSpPr bwMode="auto">
          <a:xfrm>
            <a:off x="7485063" y="4294188"/>
            <a:ext cx="412750" cy="158750"/>
            <a:chOff x="1287" y="2524"/>
            <a:chExt cx="260" cy="100"/>
          </a:xfrm>
        </p:grpSpPr>
        <p:sp>
          <p:nvSpPr>
            <p:cNvPr id="26730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31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32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33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6681" name="Freeform 146"/>
          <p:cNvSpPr>
            <a:spLocks/>
          </p:cNvSpPr>
          <p:nvPr/>
        </p:nvSpPr>
        <p:spPr bwMode="auto">
          <a:xfrm>
            <a:off x="5532439" y="3995739"/>
            <a:ext cx="2173287" cy="1989137"/>
          </a:xfrm>
          <a:custGeom>
            <a:avLst/>
            <a:gdLst>
              <a:gd name="T0" fmla="*/ 2147483646 w 1369"/>
              <a:gd name="T1" fmla="*/ 2147483646 h 1253"/>
              <a:gd name="T2" fmla="*/ 2147483646 w 1369"/>
              <a:gd name="T3" fmla="*/ 2147483646 h 1253"/>
              <a:gd name="T4" fmla="*/ 2147483646 w 1369"/>
              <a:gd name="T5" fmla="*/ 2147483646 h 1253"/>
              <a:gd name="T6" fmla="*/ 0 w 1369"/>
              <a:gd name="T7" fmla="*/ 2147483646 h 1253"/>
              <a:gd name="T8" fmla="*/ 2147483646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82" name="Freeform 147"/>
          <p:cNvSpPr>
            <a:spLocks/>
          </p:cNvSpPr>
          <p:nvPr/>
        </p:nvSpPr>
        <p:spPr bwMode="auto">
          <a:xfrm>
            <a:off x="5651501" y="4027489"/>
            <a:ext cx="1984375" cy="1876425"/>
          </a:xfrm>
          <a:custGeom>
            <a:avLst/>
            <a:gdLst>
              <a:gd name="T0" fmla="*/ 2147483646 w 1250"/>
              <a:gd name="T1" fmla="*/ 2147483646 h 1182"/>
              <a:gd name="T2" fmla="*/ 2147483646 w 1250"/>
              <a:gd name="T3" fmla="*/ 2147483646 h 1182"/>
              <a:gd name="T4" fmla="*/ 2147483646 w 1250"/>
              <a:gd name="T5" fmla="*/ 2147483646 h 1182"/>
              <a:gd name="T6" fmla="*/ 0 w 1250"/>
              <a:gd name="T7" fmla="*/ 2147483646 h 1182"/>
              <a:gd name="T8" fmla="*/ 2147483646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83" name="Oval 36"/>
          <p:cNvSpPr>
            <a:spLocks noChangeArrowheads="1"/>
          </p:cNvSpPr>
          <p:nvPr/>
        </p:nvSpPr>
        <p:spPr bwMode="auto">
          <a:xfrm>
            <a:off x="8991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4486276" y="2854325"/>
            <a:ext cx="1292225" cy="1454150"/>
            <a:chOff x="1868" y="1796"/>
            <a:chExt cx="814" cy="916"/>
          </a:xfrm>
        </p:grpSpPr>
        <p:sp>
          <p:nvSpPr>
            <p:cNvPr id="26727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28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29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5394325" y="2809875"/>
            <a:ext cx="1047750" cy="1441450"/>
            <a:chOff x="2432" y="1758"/>
            <a:chExt cx="660" cy="908"/>
          </a:xfrm>
        </p:grpSpPr>
        <p:sp>
          <p:nvSpPr>
            <p:cNvPr id="26725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26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6686" name="Group 179"/>
          <p:cNvGrpSpPr>
            <a:grpSpLocks/>
          </p:cNvGrpSpPr>
          <p:nvPr/>
        </p:nvGrpSpPr>
        <p:grpSpPr bwMode="auto">
          <a:xfrm>
            <a:off x="1693863" y="5126039"/>
            <a:ext cx="800100" cy="828675"/>
            <a:chOff x="-44" y="1473"/>
            <a:chExt cx="981" cy="1105"/>
          </a:xfrm>
        </p:grpSpPr>
        <p:pic>
          <p:nvPicPr>
            <p:cNvPr id="26723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724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6687" name="Group 182"/>
          <p:cNvGrpSpPr>
            <a:grpSpLocks/>
          </p:cNvGrpSpPr>
          <p:nvPr/>
        </p:nvGrpSpPr>
        <p:grpSpPr bwMode="auto">
          <a:xfrm flipH="1">
            <a:off x="8675689" y="5040314"/>
            <a:ext cx="788987" cy="782637"/>
            <a:chOff x="-44" y="1473"/>
            <a:chExt cx="981" cy="1105"/>
          </a:xfrm>
        </p:grpSpPr>
        <p:pic>
          <p:nvPicPr>
            <p:cNvPr id="26721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722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6688" name="Group 185"/>
          <p:cNvGrpSpPr>
            <a:grpSpLocks/>
          </p:cNvGrpSpPr>
          <p:nvPr/>
        </p:nvGrpSpPr>
        <p:grpSpPr bwMode="auto">
          <a:xfrm>
            <a:off x="4265614" y="4625975"/>
            <a:ext cx="358775" cy="704850"/>
            <a:chOff x="4140" y="429"/>
            <a:chExt cx="1425" cy="2396"/>
          </a:xfrm>
        </p:grpSpPr>
        <p:sp>
          <p:nvSpPr>
            <p:cNvPr id="26689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690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91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692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693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6694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719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720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6695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6696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717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718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6697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98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6699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715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716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6700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6701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713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714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6702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03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704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705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06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707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08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09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10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11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12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B5D1A57-AD58-4670-BDD9-6271296E327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7652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75"/>
          <p:cNvSpPr>
            <a:spLocks noChangeArrowheads="1"/>
          </p:cNvSpPr>
          <p:nvPr/>
        </p:nvSpPr>
        <p:spPr bwMode="auto">
          <a:xfrm>
            <a:off x="6867526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Rectangle 65"/>
          <p:cNvSpPr>
            <a:spLocks noChangeArrowheads="1"/>
          </p:cNvSpPr>
          <p:nvPr/>
        </p:nvSpPr>
        <p:spPr bwMode="auto">
          <a:xfrm>
            <a:off x="6791326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2009775" y="1595439"/>
            <a:ext cx="4438650" cy="2790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27657" name="Text Box 63"/>
          <p:cNvSpPr txBox="1">
            <a:spLocks noChangeArrowheads="1"/>
          </p:cNvSpPr>
          <p:nvPr/>
        </p:nvSpPr>
        <p:spPr bwMode="auto">
          <a:xfrm>
            <a:off x="6831014" y="2108201"/>
            <a:ext cx="156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source port #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7658" name="Text Box 64"/>
          <p:cNvSpPr txBox="1">
            <a:spLocks noChangeArrowheads="1"/>
          </p:cNvSpPr>
          <p:nvPr/>
        </p:nvSpPr>
        <p:spPr bwMode="auto">
          <a:xfrm>
            <a:off x="8616950" y="2108201"/>
            <a:ext cx="1328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dest port #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7659" name="Line 66"/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0" name="Line 68"/>
          <p:cNvSpPr>
            <a:spLocks noChangeShapeType="1"/>
          </p:cNvSpPr>
          <p:nvPr/>
        </p:nvSpPr>
        <p:spPr bwMode="auto">
          <a:xfrm flipV="1">
            <a:off x="6791326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1" name="Line 69"/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2" name="Text Box 70"/>
          <p:cNvSpPr txBox="1">
            <a:spLocks noChangeArrowheads="1"/>
          </p:cNvSpPr>
          <p:nvPr/>
        </p:nvSpPr>
        <p:spPr bwMode="auto">
          <a:xfrm>
            <a:off x="7974013" y="16557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32 bits</a:t>
            </a: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63" name="Line 71"/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4" name="Line 72"/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5" name="Text Box 73"/>
          <p:cNvSpPr txBox="1">
            <a:spLocks noChangeArrowheads="1"/>
          </p:cNvSpPr>
          <p:nvPr/>
        </p:nvSpPr>
        <p:spPr bwMode="auto">
          <a:xfrm>
            <a:off x="7685088" y="3816351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data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(payload)</a:t>
            </a: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66" name="Text Box 74"/>
          <p:cNvSpPr txBox="1">
            <a:spLocks noChangeArrowheads="1"/>
          </p:cNvSpPr>
          <p:nvPr/>
        </p:nvSpPr>
        <p:spPr bwMode="auto">
          <a:xfrm>
            <a:off x="7300913" y="2849564"/>
            <a:ext cx="2290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other header fields</a:t>
            </a: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67" name="Text Box 76"/>
          <p:cNvSpPr txBox="1">
            <a:spLocks noChangeArrowheads="1"/>
          </p:cNvSpPr>
          <p:nvPr/>
        </p:nvSpPr>
        <p:spPr bwMode="auto">
          <a:xfrm>
            <a:off x="7004050" y="5380039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TCP/UDP segment format</a:t>
            </a: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91042FC-1183-464D-AAC2-609E2342C60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8676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935039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demultiplexing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1000" y="1495426"/>
            <a:ext cx="4940300" cy="1858963"/>
          </a:xfrm>
        </p:spPr>
        <p:txBody>
          <a:bodyPr/>
          <a:lstStyle/>
          <a:p>
            <a:pPr marL="347663" indent="-290513"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recall:</a:t>
            </a:r>
            <a:r>
              <a:rPr lang="en-US" dirty="0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None/>
              <a:defRPr/>
            </a:pPr>
            <a:r>
              <a:rPr lang="en-US" sz="2000" b="1" dirty="0">
                <a:latin typeface="Courier New" charset="0"/>
                <a:ea typeface="ＭＳ Ｐゴシック" charset="0"/>
                <a:cs typeface="+mn-cs"/>
              </a:rPr>
              <a:t>  </a:t>
            </a:r>
            <a:endParaRPr lang="en-US" sz="2000" dirty="0"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1836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28680" name="Rectangle 108"/>
          <p:cNvSpPr>
            <a:spLocks noChangeArrowheads="1"/>
          </p:cNvSpPr>
          <p:nvPr/>
        </p:nvSpPr>
        <p:spPr bwMode="auto">
          <a:xfrm>
            <a:off x="6202364" y="1162050"/>
            <a:ext cx="4465637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850900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800" i="1">
                <a:solidFill>
                  <a:srgbClr val="000000"/>
                </a:solidFill>
              </a:rPr>
              <a:t>recall:</a:t>
            </a:r>
            <a:r>
              <a:rPr lang="en-US" altLang="en-US" sz="2800">
                <a:solidFill>
                  <a:srgbClr val="000000"/>
                </a:solidFill>
              </a:rPr>
              <a:t> when creating datagram to send into UDP socket, must specify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destination IP address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6784976" y="3895725"/>
            <a:ext cx="34321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IP datagrams with </a:t>
            </a:r>
            <a:r>
              <a:rPr lang="en-US" altLang="en-US" sz="2400" i="1">
                <a:solidFill>
                  <a:srgbClr val="CC0000"/>
                </a:solidFill>
              </a:rPr>
              <a:t>same dest. port #,</a:t>
            </a:r>
            <a:r>
              <a:rPr lang="en-US" altLang="en-US" sz="2400">
                <a:solidFill>
                  <a:srgbClr val="000000"/>
                </a:solidFill>
              </a:rPr>
              <a:t> but different source IP addresses and/or source port numbers will be directed to </a:t>
            </a:r>
            <a:r>
              <a:rPr lang="en-US" altLang="en-US" sz="2400" i="1">
                <a:solidFill>
                  <a:srgbClr val="CC0000"/>
                </a:solidFill>
              </a:rPr>
              <a:t>same socket </a:t>
            </a:r>
            <a:r>
              <a:rPr lang="en-US" altLang="en-US" sz="2400">
                <a:solidFill>
                  <a:srgbClr val="000000"/>
                </a:solidFill>
              </a:rPr>
              <a:t>at dest</a:t>
            </a:r>
          </a:p>
        </p:txBody>
      </p:sp>
      <p:sp>
        <p:nvSpPr>
          <p:cNvPr id="28682" name="Line 112"/>
          <p:cNvSpPr>
            <a:spLocks noChangeShapeType="1"/>
          </p:cNvSpPr>
          <p:nvPr/>
        </p:nvSpPr>
        <p:spPr bwMode="auto">
          <a:xfrm>
            <a:off x="2924176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5991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 Numbers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mtClean="0"/>
              <a:t>Well known port numbers</a:t>
            </a:r>
          </a:p>
          <a:p>
            <a:pPr lvl="1"/>
            <a:r>
              <a:rPr lang="en-US" altLang="en-US" smtClean="0"/>
              <a:t>0 to 1023</a:t>
            </a:r>
          </a:p>
          <a:p>
            <a:pPr lvl="1"/>
            <a:r>
              <a:rPr lang="en-US" altLang="en-US" smtClean="0"/>
              <a:t>RFC 1700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mtClean="0"/>
              <a:t>Other port numbers</a:t>
            </a:r>
          </a:p>
          <a:p>
            <a:pPr lvl="1"/>
            <a:r>
              <a:rPr lang="en-US" altLang="en-US" smtClean="0"/>
              <a:t>1024 to 65535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AA3EB629-5F4E-48DC-965F-D18567FA548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D3CD6E2-F393-41A9-BFB0-E83800ACCE0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124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449388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our goals: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understand 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multiplexing, demultiplexing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congestion control</a:t>
            </a:r>
            <a:endParaRPr lang="en-US" sz="2800">
              <a:ea typeface="ＭＳ Ｐゴシック" charset="0"/>
            </a:endParaRP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72163" y="1501775"/>
            <a:ext cx="42672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learn about Internet transport layer protocols: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UDP: connectionless transport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TCP: connection-oriented reliable transport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TCP congestion control</a:t>
            </a:r>
            <a:endParaRPr lang="en-US" sz="2000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91B32BF7-100D-4D79-84BF-52EE5C4FC2C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0724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394201" y="1320800"/>
            <a:ext cx="3211513" cy="725488"/>
          </a:xfrm>
        </p:spPr>
        <p:txBody>
          <a:bodyPr/>
          <a:lstStyle/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DatagramSocket serverSocket = new DatagramSocket</a:t>
            </a:r>
          </a:p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indent="-173038">
              <a:buFont typeface="Wingdings" charset="0"/>
              <a:buChar char="v"/>
              <a:defRPr/>
            </a:pPr>
            <a:endParaRPr lang="en-US" sz="4000">
              <a:ea typeface="ＭＳ Ｐゴシック" charset="0"/>
              <a:cs typeface="+mn-cs"/>
            </a:endParaRPr>
          </a:p>
        </p:txBody>
      </p:sp>
      <p:sp>
        <p:nvSpPr>
          <p:cNvPr id="30727" name="Freeform 89"/>
          <p:cNvSpPr>
            <a:spLocks/>
          </p:cNvSpPr>
          <p:nvPr/>
        </p:nvSpPr>
        <p:spPr bwMode="auto">
          <a:xfrm>
            <a:off x="4713288" y="24780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28" name="Freeform 97"/>
          <p:cNvSpPr>
            <a:spLocks/>
          </p:cNvSpPr>
          <p:nvPr/>
        </p:nvSpPr>
        <p:spPr bwMode="auto">
          <a:xfrm>
            <a:off x="1928814" y="2782889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29" name="Rectangle 23"/>
          <p:cNvSpPr>
            <a:spLocks noChangeArrowheads="1"/>
          </p:cNvSpPr>
          <p:nvPr/>
        </p:nvSpPr>
        <p:spPr bwMode="auto">
          <a:xfrm>
            <a:off x="2433639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Rectangle 24"/>
          <p:cNvSpPr>
            <a:spLocks noChangeArrowheads="1"/>
          </p:cNvSpPr>
          <p:nvPr/>
        </p:nvSpPr>
        <p:spPr bwMode="auto">
          <a:xfrm>
            <a:off x="2395539" y="28035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Line 25"/>
          <p:cNvSpPr>
            <a:spLocks noChangeShapeType="1"/>
          </p:cNvSpPr>
          <p:nvPr/>
        </p:nvSpPr>
        <p:spPr bwMode="auto">
          <a:xfrm>
            <a:off x="2405063" y="3563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32" name="Text Box 26"/>
          <p:cNvSpPr txBox="1">
            <a:spLocks noChangeArrowheads="1"/>
          </p:cNvSpPr>
          <p:nvPr/>
        </p:nvSpPr>
        <p:spPr bwMode="auto">
          <a:xfrm>
            <a:off x="2362201" y="35464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0733" name="Line 27"/>
          <p:cNvSpPr>
            <a:spLocks noChangeShapeType="1"/>
          </p:cNvSpPr>
          <p:nvPr/>
        </p:nvSpPr>
        <p:spPr bwMode="auto">
          <a:xfrm>
            <a:off x="2413000" y="38846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34" name="Line 28"/>
          <p:cNvSpPr>
            <a:spLocks noChangeShapeType="1"/>
          </p:cNvSpPr>
          <p:nvPr/>
        </p:nvSpPr>
        <p:spPr bwMode="auto">
          <a:xfrm>
            <a:off x="2398713" y="41941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35" name="Line 29"/>
          <p:cNvSpPr>
            <a:spLocks noChangeShapeType="1"/>
          </p:cNvSpPr>
          <p:nvPr/>
        </p:nvSpPr>
        <p:spPr bwMode="auto">
          <a:xfrm>
            <a:off x="2398713" y="44799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36" name="Text Box 26"/>
          <p:cNvSpPr txBox="1">
            <a:spLocks noChangeArrowheads="1"/>
          </p:cNvSpPr>
          <p:nvPr/>
        </p:nvSpPr>
        <p:spPr bwMode="auto">
          <a:xfrm>
            <a:off x="2397126" y="27940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0737" name="Text Box 26"/>
          <p:cNvSpPr txBox="1">
            <a:spLocks noChangeArrowheads="1"/>
          </p:cNvSpPr>
          <p:nvPr/>
        </p:nvSpPr>
        <p:spPr bwMode="auto">
          <a:xfrm>
            <a:off x="2352676" y="44513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0738" name="Text Box 26"/>
          <p:cNvSpPr txBox="1">
            <a:spLocks noChangeArrowheads="1"/>
          </p:cNvSpPr>
          <p:nvPr/>
        </p:nvSpPr>
        <p:spPr bwMode="auto">
          <a:xfrm>
            <a:off x="2371726" y="41656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0739" name="Text Box 26"/>
          <p:cNvSpPr txBox="1">
            <a:spLocks noChangeArrowheads="1"/>
          </p:cNvSpPr>
          <p:nvPr/>
        </p:nvSpPr>
        <p:spPr bwMode="auto">
          <a:xfrm>
            <a:off x="2362201" y="3870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0740" name="Oval 110"/>
          <p:cNvSpPr>
            <a:spLocks noChangeArrowheads="1"/>
          </p:cNvSpPr>
          <p:nvPr/>
        </p:nvSpPr>
        <p:spPr bwMode="auto">
          <a:xfrm>
            <a:off x="2732089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2700338" y="3403600"/>
            <a:ext cx="620712" cy="228600"/>
            <a:chOff x="1287" y="2524"/>
            <a:chExt cx="260" cy="100"/>
          </a:xfrm>
        </p:grpSpPr>
        <p:sp>
          <p:nvSpPr>
            <p:cNvPr id="30846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7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8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9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742" name="Rectangle 23"/>
          <p:cNvSpPr>
            <a:spLocks noChangeArrowheads="1"/>
          </p:cNvSpPr>
          <p:nvPr/>
        </p:nvSpPr>
        <p:spPr bwMode="auto">
          <a:xfrm>
            <a:off x="5260976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3" name="Rectangle 24"/>
          <p:cNvSpPr>
            <a:spLocks noChangeArrowheads="1"/>
          </p:cNvSpPr>
          <p:nvPr/>
        </p:nvSpPr>
        <p:spPr bwMode="auto">
          <a:xfrm>
            <a:off x="5226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4" name="Line 25"/>
          <p:cNvSpPr>
            <a:spLocks noChangeShapeType="1"/>
          </p:cNvSpPr>
          <p:nvPr/>
        </p:nvSpPr>
        <p:spPr bwMode="auto">
          <a:xfrm>
            <a:off x="5232400" y="3340101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45" name="Text Box 26"/>
          <p:cNvSpPr txBox="1">
            <a:spLocks noChangeArrowheads="1"/>
          </p:cNvSpPr>
          <p:nvPr/>
        </p:nvSpPr>
        <p:spPr bwMode="auto">
          <a:xfrm>
            <a:off x="5303839" y="33226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>
            <a:off x="5233989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5300664" y="25368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5297489" y="42275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297489" y="3941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0750" name="Text Box 26"/>
          <p:cNvSpPr txBox="1">
            <a:spLocks noChangeArrowheads="1"/>
          </p:cNvSpPr>
          <p:nvPr/>
        </p:nvSpPr>
        <p:spPr bwMode="auto">
          <a:xfrm>
            <a:off x="5297489" y="3643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0751" name="Line 27"/>
          <p:cNvSpPr>
            <a:spLocks noChangeShapeType="1"/>
          </p:cNvSpPr>
          <p:nvPr/>
        </p:nvSpPr>
        <p:spPr bwMode="auto">
          <a:xfrm>
            <a:off x="5230814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52" name="Line 27"/>
          <p:cNvSpPr>
            <a:spLocks noChangeShapeType="1"/>
          </p:cNvSpPr>
          <p:nvPr/>
        </p:nvSpPr>
        <p:spPr bwMode="auto">
          <a:xfrm>
            <a:off x="5227639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53" name="Oval 128"/>
          <p:cNvSpPr>
            <a:spLocks noChangeArrowheads="1"/>
          </p:cNvSpPr>
          <p:nvPr/>
        </p:nvSpPr>
        <p:spPr bwMode="auto">
          <a:xfrm>
            <a:off x="5645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5516563" y="3192463"/>
            <a:ext cx="887412" cy="228600"/>
            <a:chOff x="1383" y="2620"/>
            <a:chExt cx="260" cy="100"/>
          </a:xfrm>
        </p:grpSpPr>
        <p:sp>
          <p:nvSpPr>
            <p:cNvPr id="30842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3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4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5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755" name="Rectangle 23"/>
          <p:cNvSpPr>
            <a:spLocks noChangeArrowheads="1"/>
          </p:cNvSpPr>
          <p:nvPr/>
        </p:nvSpPr>
        <p:spPr bwMode="auto">
          <a:xfrm>
            <a:off x="8267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6" name="Rectangle 24"/>
          <p:cNvSpPr>
            <a:spLocks noChangeArrowheads="1"/>
          </p:cNvSpPr>
          <p:nvPr/>
        </p:nvSpPr>
        <p:spPr bwMode="auto">
          <a:xfrm>
            <a:off x="8229601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7" name="Line 25"/>
          <p:cNvSpPr>
            <a:spLocks noChangeShapeType="1"/>
          </p:cNvSpPr>
          <p:nvPr/>
        </p:nvSpPr>
        <p:spPr bwMode="auto">
          <a:xfrm>
            <a:off x="8239125" y="3556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58" name="Text Box 26"/>
          <p:cNvSpPr txBox="1">
            <a:spLocks noChangeArrowheads="1"/>
          </p:cNvSpPr>
          <p:nvPr/>
        </p:nvSpPr>
        <p:spPr bwMode="auto">
          <a:xfrm>
            <a:off x="8196264" y="35385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0759" name="Line 27"/>
          <p:cNvSpPr>
            <a:spLocks noChangeShapeType="1"/>
          </p:cNvSpPr>
          <p:nvPr/>
        </p:nvSpPr>
        <p:spPr bwMode="auto">
          <a:xfrm>
            <a:off x="8247063" y="38766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60" name="Line 28"/>
          <p:cNvSpPr>
            <a:spLocks noChangeShapeType="1"/>
          </p:cNvSpPr>
          <p:nvPr/>
        </p:nvSpPr>
        <p:spPr bwMode="auto">
          <a:xfrm>
            <a:off x="8232775" y="41862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61" name="Line 29"/>
          <p:cNvSpPr>
            <a:spLocks noChangeShapeType="1"/>
          </p:cNvSpPr>
          <p:nvPr/>
        </p:nvSpPr>
        <p:spPr bwMode="auto">
          <a:xfrm>
            <a:off x="8232775" y="44719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62" name="Text Box 26"/>
          <p:cNvSpPr txBox="1">
            <a:spLocks noChangeArrowheads="1"/>
          </p:cNvSpPr>
          <p:nvPr/>
        </p:nvSpPr>
        <p:spPr bwMode="auto">
          <a:xfrm>
            <a:off x="8231189" y="27860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0763" name="Text Box 26"/>
          <p:cNvSpPr txBox="1">
            <a:spLocks noChangeArrowheads="1"/>
          </p:cNvSpPr>
          <p:nvPr/>
        </p:nvSpPr>
        <p:spPr bwMode="auto">
          <a:xfrm>
            <a:off x="8186739" y="44434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0764" name="Text Box 26"/>
          <p:cNvSpPr txBox="1">
            <a:spLocks noChangeArrowheads="1"/>
          </p:cNvSpPr>
          <p:nvPr/>
        </p:nvSpPr>
        <p:spPr bwMode="auto">
          <a:xfrm>
            <a:off x="8205789" y="41576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0765" name="Text Box 26"/>
          <p:cNvSpPr txBox="1">
            <a:spLocks noChangeArrowheads="1"/>
          </p:cNvSpPr>
          <p:nvPr/>
        </p:nvSpPr>
        <p:spPr bwMode="auto">
          <a:xfrm>
            <a:off x="8196264" y="3862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0766" name="Oval 153"/>
          <p:cNvSpPr>
            <a:spLocks noChangeArrowheads="1"/>
          </p:cNvSpPr>
          <p:nvPr/>
        </p:nvSpPr>
        <p:spPr bwMode="auto">
          <a:xfrm>
            <a:off x="8566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30767" name="Freeform 154"/>
          <p:cNvSpPr>
            <a:spLocks/>
          </p:cNvSpPr>
          <p:nvPr/>
        </p:nvSpPr>
        <p:spPr bwMode="auto">
          <a:xfrm>
            <a:off x="9526589" y="27622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8559801" y="3425825"/>
            <a:ext cx="620713" cy="204788"/>
            <a:chOff x="1287" y="2524"/>
            <a:chExt cx="260" cy="100"/>
          </a:xfrm>
        </p:grpSpPr>
        <p:sp>
          <p:nvSpPr>
            <p:cNvPr id="30838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39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0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41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7686676" y="1752600"/>
            <a:ext cx="26590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DatagramSocket mySocket1 = new DatagramSocket (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5775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720851" y="1703389"/>
            <a:ext cx="26130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DatagramSocket mySocket2 = new DatagramSocket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9157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2936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5867400" y="326548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2936876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5743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3044826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3038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8947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8829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6010275" y="328453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6143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6032501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6118226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2641600" y="5765804"/>
            <a:ext cx="1657350" cy="657226"/>
            <a:chOff x="1310" y="3697"/>
            <a:chExt cx="1044" cy="414"/>
          </a:xfrm>
        </p:grpSpPr>
        <p:sp>
          <p:nvSpPr>
            <p:cNvPr id="30835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36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837" name="Text Box 195"/>
            <p:cNvSpPr txBox="1">
              <a:spLocks noChangeArrowheads="1"/>
            </p:cNvSpPr>
            <p:nvPr/>
          </p:nvSpPr>
          <p:spPr bwMode="auto">
            <a:xfrm>
              <a:off x="1310" y="3822"/>
              <a:ext cx="100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port: 9157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3952876" y="4889504"/>
            <a:ext cx="1704975" cy="657226"/>
            <a:chOff x="2741" y="3750"/>
            <a:chExt cx="1074" cy="414"/>
          </a:xfrm>
        </p:grpSpPr>
        <p:sp>
          <p:nvSpPr>
            <p:cNvPr id="30832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33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834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00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port: 6428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6967538" y="4889504"/>
            <a:ext cx="1350962" cy="657226"/>
            <a:chOff x="1503" y="3697"/>
            <a:chExt cx="851" cy="414"/>
          </a:xfrm>
        </p:grpSpPr>
        <p:sp>
          <p:nvSpPr>
            <p:cNvPr id="30829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30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831" name="Text Box 205"/>
            <p:cNvSpPr txBox="1">
              <a:spLocks noChangeArrowheads="1"/>
            </p:cNvSpPr>
            <p:nvPr/>
          </p:nvSpPr>
          <p:spPr bwMode="auto">
            <a:xfrm>
              <a:off x="1503" y="3822"/>
              <a:ext cx="80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port: ?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6218239" y="5743579"/>
            <a:ext cx="1398587" cy="657226"/>
            <a:chOff x="2741" y="3750"/>
            <a:chExt cx="881" cy="414"/>
          </a:xfrm>
        </p:grpSpPr>
        <p:sp>
          <p:nvSpPr>
            <p:cNvPr id="30826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27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828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port: ?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30787" name="Group 214"/>
          <p:cNvGrpSpPr>
            <a:grpSpLocks/>
          </p:cNvGrpSpPr>
          <p:nvPr/>
        </p:nvGrpSpPr>
        <p:grpSpPr bwMode="auto">
          <a:xfrm>
            <a:off x="1524000" y="4381501"/>
            <a:ext cx="711200" cy="669925"/>
            <a:chOff x="-44" y="1473"/>
            <a:chExt cx="981" cy="1105"/>
          </a:xfrm>
        </p:grpSpPr>
        <p:pic>
          <p:nvPicPr>
            <p:cNvPr id="30824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5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0788" name="Group 217"/>
          <p:cNvGrpSpPr>
            <a:grpSpLocks/>
          </p:cNvGrpSpPr>
          <p:nvPr/>
        </p:nvGrpSpPr>
        <p:grpSpPr bwMode="auto">
          <a:xfrm flipH="1">
            <a:off x="9793288" y="4505326"/>
            <a:ext cx="711200" cy="669925"/>
            <a:chOff x="-44" y="1473"/>
            <a:chExt cx="981" cy="1105"/>
          </a:xfrm>
        </p:grpSpPr>
        <p:pic>
          <p:nvPicPr>
            <p:cNvPr id="30822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3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0789" name="Group 220"/>
          <p:cNvGrpSpPr>
            <a:grpSpLocks/>
          </p:cNvGrpSpPr>
          <p:nvPr/>
        </p:nvGrpSpPr>
        <p:grpSpPr bwMode="auto">
          <a:xfrm>
            <a:off x="4616451" y="3903663"/>
            <a:ext cx="358775" cy="704850"/>
            <a:chOff x="4140" y="429"/>
            <a:chExt cx="1425" cy="2396"/>
          </a:xfrm>
        </p:grpSpPr>
        <p:sp>
          <p:nvSpPr>
            <p:cNvPr id="30790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791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92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793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794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0795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820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821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0796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0797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818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819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0798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99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0800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816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817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0801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0802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814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815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0803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04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805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806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07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808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09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10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11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2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13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9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672E092-7405-4046-B9CE-A91981E8B34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31751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5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7068F87F-689E-493B-8910-86F832F8A76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2772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8106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4343400" y="176530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75" name="Freeform 6"/>
          <p:cNvSpPr>
            <a:spLocks/>
          </p:cNvSpPr>
          <p:nvPr/>
        </p:nvSpPr>
        <p:spPr bwMode="auto">
          <a:xfrm>
            <a:off x="1941514" y="1944689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76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7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8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79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2780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81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82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83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2784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2785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2786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32907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908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909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910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789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0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1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2792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2793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2795" name="Oval 36"/>
          <p:cNvSpPr>
            <a:spLocks noChangeArrowheads="1"/>
          </p:cNvSpPr>
          <p:nvPr/>
        </p:nvSpPr>
        <p:spPr bwMode="auto">
          <a:xfrm>
            <a:off x="5021264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32796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7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8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2799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2800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2801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2802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2803" name="Oval 53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32804" name="Freeform 54"/>
          <p:cNvSpPr>
            <a:spLocks/>
          </p:cNvSpPr>
          <p:nvPr/>
        </p:nvSpPr>
        <p:spPr bwMode="auto">
          <a:xfrm>
            <a:off x="9550401" y="19240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2805" name="Group 76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32904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905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906" name="Text Box 79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A,9157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 port: B,80</a:t>
              </a:r>
            </a:p>
          </p:txBody>
        </p:sp>
      </p:grpSp>
      <p:grpSp>
        <p:nvGrpSpPr>
          <p:cNvPr id="32806" name="Group 80"/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32901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902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903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B,80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IP,port: A,9157</a:t>
              </a:r>
            </a:p>
          </p:txBody>
        </p:sp>
      </p:grpSp>
      <p:sp>
        <p:nvSpPr>
          <p:cNvPr id="32807" name="Text Box 93"/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host: IP address A</a:t>
            </a:r>
          </a:p>
        </p:txBody>
      </p:sp>
      <p:sp>
        <p:nvSpPr>
          <p:cNvPr id="32808" name="Text Box 94"/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host: IP address C</a:t>
            </a:r>
          </a:p>
        </p:txBody>
      </p:sp>
      <p:sp>
        <p:nvSpPr>
          <p:cNvPr id="32809" name="Line 96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10" name="Line 97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11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2812" name="Line 99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13" name="Line 100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2814" name="Group 101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32897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8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9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900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815" name="Oval 106"/>
          <p:cNvSpPr>
            <a:spLocks noChangeArrowheads="1"/>
          </p:cNvSpPr>
          <p:nvPr/>
        </p:nvSpPr>
        <p:spPr bwMode="auto">
          <a:xfrm>
            <a:off x="6388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P6</a:t>
            </a:r>
          </a:p>
        </p:txBody>
      </p:sp>
      <p:sp>
        <p:nvSpPr>
          <p:cNvPr id="32816" name="Oval 112"/>
          <p:cNvSpPr>
            <a:spLocks noChangeArrowheads="1"/>
          </p:cNvSpPr>
          <p:nvPr/>
        </p:nvSpPr>
        <p:spPr bwMode="auto">
          <a:xfrm>
            <a:off x="5716589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P5</a:t>
            </a:r>
          </a:p>
        </p:txBody>
      </p:sp>
      <p:grpSp>
        <p:nvGrpSpPr>
          <p:cNvPr id="32817" name="Group 118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32893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4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5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6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818" name="Group 123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32889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0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1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92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819" name="Line 133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20" name="Line 134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21" name="Line 135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22" name="Line 136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2823" name="Group 128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32885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6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7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8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824" name="Group 137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32881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2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3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4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825" name="Oval 143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32826" name="Freeform 144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27" name="Freeform 145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28" name="Freeform 146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2829" name="Group 147"/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32878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79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80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C,5775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grpSp>
        <p:nvGrpSpPr>
          <p:cNvPr id="32830" name="Group 151"/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32875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76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77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C,9157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2032000" y="6081714"/>
            <a:ext cx="4859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three segments, all destined to IP address: B,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 dest port: 80 are demultiplexed to </a:t>
            </a:r>
            <a:r>
              <a:rPr lang="en-US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different </a:t>
            </a: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5026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8094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8170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2835" name="Text Box 160"/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server: IP address B</a:t>
            </a:r>
          </a:p>
        </p:txBody>
      </p:sp>
      <p:grpSp>
        <p:nvGrpSpPr>
          <p:cNvPr id="32836" name="Group 161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32843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44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45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46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47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2848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873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874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2849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2850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871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872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2851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52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2853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869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870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2854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2855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867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868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2856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57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58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59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60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61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62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63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64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65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66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837" name="Group 194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32841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42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2838" name="Group 197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32839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40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99ECBE11-B44E-4AD8-B05C-F7AA4AC1A0F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33797" name="Freeform 4"/>
          <p:cNvSpPr>
            <a:spLocks/>
          </p:cNvSpPr>
          <p:nvPr/>
        </p:nvSpPr>
        <p:spPr bwMode="auto">
          <a:xfrm>
            <a:off x="4354513" y="17541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798" name="Freeform 5"/>
          <p:cNvSpPr>
            <a:spLocks/>
          </p:cNvSpPr>
          <p:nvPr/>
        </p:nvSpPr>
        <p:spPr bwMode="auto">
          <a:xfrm>
            <a:off x="1962151" y="1933576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799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1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02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3803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04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05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06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3807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3808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3809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33927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28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29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30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3812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3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4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3818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9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3821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3822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3823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3824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3825" name="Oval 38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33826" name="Freeform 39"/>
          <p:cNvSpPr>
            <a:spLocks/>
          </p:cNvSpPr>
          <p:nvPr/>
        </p:nvSpPr>
        <p:spPr bwMode="auto">
          <a:xfrm>
            <a:off x="9528176" y="19240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3827" name="Group 42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33924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25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926" name="Text Box 45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A,9157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 port: B,80</a:t>
              </a:r>
            </a:p>
          </p:txBody>
        </p:sp>
      </p:grpSp>
      <p:grpSp>
        <p:nvGrpSpPr>
          <p:cNvPr id="33828" name="Group 46"/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33921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22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923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B,80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IP,port: A,9157</a:t>
              </a:r>
            </a:p>
          </p:txBody>
        </p:sp>
      </p:grpSp>
      <p:sp>
        <p:nvSpPr>
          <p:cNvPr id="33829" name="Text Box 50"/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host: IP address A</a:t>
            </a:r>
          </a:p>
        </p:txBody>
      </p:sp>
      <p:sp>
        <p:nvSpPr>
          <p:cNvPr id="33830" name="Text Box 51"/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host: IP address C</a:t>
            </a:r>
          </a:p>
        </p:txBody>
      </p:sp>
      <p:sp>
        <p:nvSpPr>
          <p:cNvPr id="33831" name="Text Box 52"/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server: IP address B</a:t>
            </a:r>
          </a:p>
        </p:txBody>
      </p:sp>
      <p:sp>
        <p:nvSpPr>
          <p:cNvPr id="33832" name="Line 53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33" name="Line 54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34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3835" name="Line 56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36" name="Line 57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3837" name="Group 58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33917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8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9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20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3838" name="Group 65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33913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4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5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6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3839" name="Group 70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33909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0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1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12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3840" name="Line 75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41" name="Line 76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42" name="Line 77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43" name="Line 78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3844" name="Group 79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33905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06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07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08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3845" name="Group 84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33901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02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03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904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3846" name="Oval 89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33847" name="Freeform 90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48" name="Freeform 91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49" name="Freeform 92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3850" name="Group 93"/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33898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99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900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C,5775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grpSp>
        <p:nvGrpSpPr>
          <p:cNvPr id="33851" name="Group 97"/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33895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96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97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source IP,port: C,9157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sp>
        <p:nvSpPr>
          <p:cNvPr id="33852" name="Oval 30"/>
          <p:cNvSpPr>
            <a:spLocks noChangeArrowheads="1"/>
          </p:cNvSpPr>
          <p:nvPr/>
        </p:nvSpPr>
        <p:spPr bwMode="auto">
          <a:xfrm>
            <a:off x="5021264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33853" name="Text Box 101"/>
          <p:cNvSpPr txBox="1">
            <a:spLocks noChangeArrowheads="1"/>
          </p:cNvSpPr>
          <p:nvPr/>
        </p:nvSpPr>
        <p:spPr bwMode="auto">
          <a:xfrm>
            <a:off x="6494464" y="1171576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</a:rPr>
              <a:t>threaded server</a:t>
            </a:r>
          </a:p>
        </p:txBody>
      </p:sp>
      <p:sp>
        <p:nvSpPr>
          <p:cNvPr id="33854" name="Line 102"/>
          <p:cNvSpPr>
            <a:spLocks noChangeShapeType="1"/>
          </p:cNvSpPr>
          <p:nvPr/>
        </p:nvSpPr>
        <p:spPr bwMode="auto">
          <a:xfrm flipH="1">
            <a:off x="6303964" y="1516064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33855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8106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56" name="Group 104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33893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94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3857" name="Group 107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33891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92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3858" name="Group 110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33859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60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61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62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63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3864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889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890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3865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3866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887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888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3867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68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3869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885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886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3870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3871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883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884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3872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73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74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75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76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77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78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79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80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1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82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6698E20-08A7-4D64-B667-E761A76ED61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148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4594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5AA8D64-39F6-4879-AFE8-25D4C7F2F2C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172" name="Group 894"/>
          <p:cNvGrpSpPr>
            <a:grpSpLocks/>
          </p:cNvGrpSpPr>
          <p:nvPr/>
        </p:nvGrpSpPr>
        <p:grpSpPr bwMode="auto">
          <a:xfrm>
            <a:off x="6626226" y="1601788"/>
            <a:ext cx="3540125" cy="4545012"/>
            <a:chOff x="3277" y="974"/>
            <a:chExt cx="2230" cy="2863"/>
          </a:xfrm>
        </p:grpSpPr>
        <p:sp>
          <p:nvSpPr>
            <p:cNvPr id="7201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02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7580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581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03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04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05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06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07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08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09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0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1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2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3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4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5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6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17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18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7578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79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19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0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1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2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3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4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5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6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7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8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29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0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1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2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3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4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5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6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37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38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7561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2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3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4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5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6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7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8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69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70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71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72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73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74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75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76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7577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39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7552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53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4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5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56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7559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60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57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58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0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754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47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50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51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48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49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1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75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39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42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43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40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41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2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752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31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34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35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32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33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3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752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23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26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27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24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25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4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75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15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18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19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16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17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245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46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750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07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10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11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08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09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7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49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99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02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03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500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501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8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748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91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94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95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492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93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49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748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83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86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87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484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85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50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747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75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78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79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476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51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746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67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70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71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468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69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52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7450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452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53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54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55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56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57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58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59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60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61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62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63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pic>
            <p:nvPicPr>
              <p:cNvPr id="7451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53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7436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438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39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0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1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2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3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4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5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6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7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8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49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pic>
            <p:nvPicPr>
              <p:cNvPr id="7437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54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55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7434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5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56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7432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3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57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7430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1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58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7428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29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pic>
          <p:nvPicPr>
            <p:cNvPr id="7259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60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7426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27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61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7394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95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96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97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98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399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24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25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400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401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22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23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402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03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404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0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21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405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406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18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19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407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08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09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10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11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12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13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14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15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6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17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62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7362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63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64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65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66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367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392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393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368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369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390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391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370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71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372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388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389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373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374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386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387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7375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76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77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78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79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80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81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82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83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4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85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63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7339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40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41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7342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43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44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45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46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47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48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349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56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57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58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59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60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61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350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51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52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53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54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55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64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7316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17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18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7319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20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21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22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23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24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25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326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33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34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35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36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37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38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327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28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29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30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31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32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65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7293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94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5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7296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7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98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99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0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1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2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303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10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11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12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13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14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15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304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5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6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7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8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309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66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7291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2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67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268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69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0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7271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2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3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4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5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6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7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278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285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286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287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288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289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290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7279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80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81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82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83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84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pic>
        <p:nvPicPr>
          <p:cNvPr id="7173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2151" y="1511301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ea typeface="ＭＳ Ｐゴシック" charset="0"/>
              </a:rPr>
              <a:t>sender </a:t>
            </a:r>
            <a:r>
              <a:rPr lang="en-US" dirty="0">
                <a:ea typeface="ＭＳ Ｐゴシック" charset="0"/>
              </a:rPr>
              <a:t>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 smtClean="0">
                <a:ea typeface="ＭＳ Ｐゴシック" charset="0"/>
              </a:rPr>
              <a:t>rcvr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9380539" y="4454526"/>
            <a:ext cx="1057275" cy="957263"/>
            <a:chOff x="-153" y="1680"/>
            <a:chExt cx="666" cy="603"/>
          </a:xfrm>
        </p:grpSpPr>
        <p:grpSp>
          <p:nvGrpSpPr>
            <p:cNvPr id="7192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194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95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96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97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application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network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data link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98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199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00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193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6913564" y="3022601"/>
            <a:ext cx="3781425" cy="434975"/>
            <a:chOff x="2937" y="3579"/>
            <a:chExt cx="2382" cy="274"/>
          </a:xfrm>
        </p:grpSpPr>
        <p:sp>
          <p:nvSpPr>
            <p:cNvPr id="7188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9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FFFFFF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0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91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6986589" y="1296988"/>
            <a:ext cx="1057275" cy="957262"/>
            <a:chOff x="-153" y="1680"/>
            <a:chExt cx="666" cy="603"/>
          </a:xfrm>
        </p:grpSpPr>
        <p:grpSp>
          <p:nvGrpSpPr>
            <p:cNvPr id="7179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181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82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83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84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application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network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data link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85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186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187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180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EE8F669-CBB6-4059-B0FC-701831CA219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19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1039814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processes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84913" y="2230439"/>
            <a:ext cx="3967162" cy="4249737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12 kids in Ann</a:t>
            </a:r>
            <a:r>
              <a:rPr lang="en-US" altLang="ja-JP" sz="2400" i="1"/>
              <a:t>’s house sending letters to 12 kids in Bill’s house:</a:t>
            </a:r>
            <a:endParaRPr lang="en-US" altLang="ja-JP" sz="2400"/>
          </a:p>
          <a:p>
            <a:pPr>
              <a:lnSpc>
                <a:spcPct val="70000"/>
              </a:lnSpc>
            </a:pPr>
            <a:r>
              <a:rPr lang="en-US" altLang="en-US" sz="240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network-layer protocol = postal service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6303964" y="1947864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6424614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45000"/>
              </a:spcBef>
              <a:spcAft>
                <a:spcPct val="0"/>
              </a:spcAft>
              <a:buNone/>
            </a:pPr>
            <a:r>
              <a:rPr lang="en-US" altLang="en-US" sz="2800" i="1">
                <a:solidFill>
                  <a:srgbClr val="000099"/>
                </a:solidFill>
              </a:rPr>
              <a:t>household analogy:</a:t>
            </a:r>
            <a:endParaRPr lang="en-US" altLang="en-US" sz="28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7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p"/>
      <p:bldP spid="5128" grpId="0" animBg="1"/>
      <p:bldP spid="5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D1DFDBF6-FE9E-4E8A-8987-63C265C98B2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220" name="Group 940"/>
          <p:cNvGrpSpPr>
            <a:grpSpLocks/>
          </p:cNvGrpSpPr>
          <p:nvPr/>
        </p:nvGrpSpPr>
        <p:grpSpPr bwMode="auto">
          <a:xfrm>
            <a:off x="6572251" y="1524001"/>
            <a:ext cx="3540125" cy="4545013"/>
            <a:chOff x="3277" y="974"/>
            <a:chExt cx="2230" cy="2863"/>
          </a:xfrm>
        </p:grpSpPr>
        <p:sp>
          <p:nvSpPr>
            <p:cNvPr id="9350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9351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729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30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52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53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54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55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56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57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58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59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0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1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2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3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4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5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6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9367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9727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28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368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69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0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1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2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3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4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5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6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7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8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79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80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81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82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83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84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85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86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9387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9710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1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2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3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4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5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6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7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8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19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20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21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22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23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24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25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9726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388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9701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02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3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4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705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9708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709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706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07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89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96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96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99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700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97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98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0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6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88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91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92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89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90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1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6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80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83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84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81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82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2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6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72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75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76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73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74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3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6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64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67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68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65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66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394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9395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65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56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59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60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57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58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6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64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48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51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52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49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50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7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63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40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43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44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41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42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8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62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32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35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36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33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34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399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6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24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27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28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25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26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00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61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16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19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20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617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618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01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599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601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2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3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4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5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6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7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8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09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10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11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12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pic>
            <p:nvPicPr>
              <p:cNvPr id="9600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402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9585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587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88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89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0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1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2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3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4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5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6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7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98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pic>
            <p:nvPicPr>
              <p:cNvPr id="9586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403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9404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9583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4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05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581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2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06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579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0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07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577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78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pic>
          <p:nvPicPr>
            <p:cNvPr id="9408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09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575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76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410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543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44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45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46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47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9548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573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74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49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9550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571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72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51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52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9553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569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70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54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9555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567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68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56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57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58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59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60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61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62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63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64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5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66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411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511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12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13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14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15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9516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541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42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17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9518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539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40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19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0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9521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537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38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22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9523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535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36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524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5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26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27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8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29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30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31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32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3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34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412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488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89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90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9491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92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93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94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95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96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97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9498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505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06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07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08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09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10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499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00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01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02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03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504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13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9465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66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67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9468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69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0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1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2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3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4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9475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82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83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84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85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86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87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476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7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8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79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80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81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14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442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43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4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9445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6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47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48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49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50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51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9452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59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60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61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62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63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64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453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54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55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56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57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58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15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440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1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416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9417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18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19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9420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21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22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23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24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25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26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9427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34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35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36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37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38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39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428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29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30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31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32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433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pic>
        <p:nvPicPr>
          <p:cNvPr id="9221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3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2151" y="1400176"/>
            <a:ext cx="3971925" cy="5114925"/>
          </a:xfrm>
        </p:spPr>
        <p:txBody>
          <a:bodyPr/>
          <a:lstStyle/>
          <a:p>
            <a:r>
              <a:rPr lang="en-US" altLang="en-US" smtClean="0"/>
              <a:t>reliable, in-order delivery (TCP)</a:t>
            </a:r>
          </a:p>
          <a:p>
            <a:pPr lvl="1"/>
            <a:r>
              <a:rPr lang="en-US" altLang="en-US" smtClean="0"/>
              <a:t>congestion control </a:t>
            </a:r>
          </a:p>
          <a:p>
            <a:pPr lvl="1"/>
            <a:r>
              <a:rPr lang="en-US" altLang="en-US" smtClean="0"/>
              <a:t>flow control</a:t>
            </a:r>
          </a:p>
          <a:p>
            <a:pPr lvl="1"/>
            <a:r>
              <a:rPr lang="en-US" altLang="en-US" smtClean="0"/>
              <a:t>connection setup</a:t>
            </a:r>
            <a:endParaRPr lang="en-US" altLang="en-US" sz="2800"/>
          </a:p>
          <a:p>
            <a:r>
              <a:rPr lang="en-US" altLang="en-US" smtClean="0"/>
              <a:t>unreliable, unordered delivery: UDP</a:t>
            </a:r>
          </a:p>
          <a:p>
            <a:pPr lvl="1"/>
            <a:r>
              <a:rPr lang="en-US" altLang="en-US" smtClean="0"/>
              <a:t>no-frills extension of </a:t>
            </a:r>
            <a:r>
              <a:rPr lang="ja-JP" altLang="en-US" smtClean="0"/>
              <a:t>“</a:t>
            </a:r>
            <a:r>
              <a:rPr lang="en-US" altLang="ja-JP" smtClean="0"/>
              <a:t>best-effort</a:t>
            </a:r>
            <a:r>
              <a:rPr lang="ja-JP" altLang="en-US" smtClean="0"/>
              <a:t>”</a:t>
            </a:r>
            <a:r>
              <a:rPr lang="en-US" altLang="ja-JP" smtClean="0"/>
              <a:t> IP</a:t>
            </a:r>
          </a:p>
          <a:p>
            <a:r>
              <a:rPr lang="en-US" altLang="en-US" smtClean="0"/>
              <a:t>services not available: </a:t>
            </a:r>
          </a:p>
          <a:p>
            <a:pPr lvl="1"/>
            <a:r>
              <a:rPr lang="en-US" altLang="en-US" smtClean="0"/>
              <a:t>delay guarantees</a:t>
            </a:r>
          </a:p>
          <a:p>
            <a:pPr lvl="1"/>
            <a:r>
              <a:rPr lang="en-US" altLang="en-US" smtClean="0"/>
              <a:t>bandwidth guarantees</a:t>
            </a:r>
          </a:p>
        </p:txBody>
      </p:sp>
      <p:sp>
        <p:nvSpPr>
          <p:cNvPr id="9224" name="Line 677"/>
          <p:cNvSpPr>
            <a:spLocks noChangeShapeType="1"/>
          </p:cNvSpPr>
          <p:nvPr/>
        </p:nvSpPr>
        <p:spPr bwMode="auto">
          <a:xfrm>
            <a:off x="7980364" y="2490789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225" name="Line 683"/>
          <p:cNvSpPr>
            <a:spLocks noChangeShapeType="1"/>
          </p:cNvSpPr>
          <p:nvPr/>
        </p:nvSpPr>
        <p:spPr bwMode="auto">
          <a:xfrm>
            <a:off x="8615364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226" name="Line 684"/>
          <p:cNvSpPr>
            <a:spLocks noChangeShapeType="1"/>
          </p:cNvSpPr>
          <p:nvPr/>
        </p:nvSpPr>
        <p:spPr bwMode="auto">
          <a:xfrm flipV="1">
            <a:off x="7994651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227" name="Line 704"/>
          <p:cNvSpPr>
            <a:spLocks noChangeShapeType="1"/>
          </p:cNvSpPr>
          <p:nvPr/>
        </p:nvSpPr>
        <p:spPr bwMode="auto">
          <a:xfrm flipH="1">
            <a:off x="8553451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9228" name="Group 737"/>
          <p:cNvGrpSpPr>
            <a:grpSpLocks/>
          </p:cNvGrpSpPr>
          <p:nvPr/>
        </p:nvGrpSpPr>
        <p:grpSpPr bwMode="auto">
          <a:xfrm>
            <a:off x="8467725" y="2416175"/>
            <a:ext cx="382588" cy="171450"/>
            <a:chOff x="3855" y="1486"/>
            <a:chExt cx="241" cy="108"/>
          </a:xfrm>
        </p:grpSpPr>
        <p:sp>
          <p:nvSpPr>
            <p:cNvPr id="934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4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4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45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48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49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346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47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29" name="Group 746"/>
          <p:cNvGrpSpPr>
            <a:grpSpLocks/>
          </p:cNvGrpSpPr>
          <p:nvPr/>
        </p:nvGrpSpPr>
        <p:grpSpPr bwMode="auto">
          <a:xfrm>
            <a:off x="8493125" y="2660650"/>
            <a:ext cx="382588" cy="171450"/>
            <a:chOff x="3855" y="1486"/>
            <a:chExt cx="241" cy="108"/>
          </a:xfrm>
        </p:grpSpPr>
        <p:sp>
          <p:nvSpPr>
            <p:cNvPr id="9334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35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36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37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40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41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338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39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0" name="Group 782"/>
          <p:cNvGrpSpPr>
            <a:grpSpLocks/>
          </p:cNvGrpSpPr>
          <p:nvPr/>
        </p:nvGrpSpPr>
        <p:grpSpPr bwMode="auto">
          <a:xfrm>
            <a:off x="8348664" y="3557588"/>
            <a:ext cx="427037" cy="177800"/>
            <a:chOff x="3855" y="1486"/>
            <a:chExt cx="241" cy="108"/>
          </a:xfrm>
        </p:grpSpPr>
        <p:sp>
          <p:nvSpPr>
            <p:cNvPr id="9326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7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8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29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32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33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330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31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1" name="Group 791"/>
          <p:cNvGrpSpPr>
            <a:grpSpLocks/>
          </p:cNvGrpSpPr>
          <p:nvPr/>
        </p:nvGrpSpPr>
        <p:grpSpPr bwMode="auto">
          <a:xfrm>
            <a:off x="8672514" y="3805238"/>
            <a:ext cx="484187" cy="196850"/>
            <a:chOff x="3855" y="1486"/>
            <a:chExt cx="241" cy="108"/>
          </a:xfrm>
        </p:grpSpPr>
        <p:sp>
          <p:nvSpPr>
            <p:cNvPr id="9318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9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0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21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24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25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322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23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9232" name="Line 813"/>
          <p:cNvSpPr>
            <a:spLocks noChangeShapeType="1"/>
          </p:cNvSpPr>
          <p:nvPr/>
        </p:nvSpPr>
        <p:spPr bwMode="auto">
          <a:xfrm flipV="1">
            <a:off x="8529638" y="3978276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9233" name="Group 814"/>
          <p:cNvGrpSpPr>
            <a:grpSpLocks/>
          </p:cNvGrpSpPr>
          <p:nvPr/>
        </p:nvGrpSpPr>
        <p:grpSpPr bwMode="auto">
          <a:xfrm>
            <a:off x="8177214" y="4414838"/>
            <a:ext cx="617537" cy="241300"/>
            <a:chOff x="3855" y="1486"/>
            <a:chExt cx="241" cy="108"/>
          </a:xfrm>
        </p:grpSpPr>
        <p:sp>
          <p:nvSpPr>
            <p:cNvPr id="931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13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16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17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314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15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4" name="Group 823"/>
          <p:cNvGrpSpPr>
            <a:grpSpLocks/>
          </p:cNvGrpSpPr>
          <p:nvPr/>
        </p:nvGrpSpPr>
        <p:grpSpPr bwMode="auto">
          <a:xfrm>
            <a:off x="8831264" y="4751388"/>
            <a:ext cx="617537" cy="241300"/>
            <a:chOff x="3855" y="1486"/>
            <a:chExt cx="241" cy="108"/>
          </a:xfrm>
        </p:grpSpPr>
        <p:sp>
          <p:nvSpPr>
            <p:cNvPr id="930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0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0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05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08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09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306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307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5" name="Group 876"/>
          <p:cNvGrpSpPr>
            <a:grpSpLocks/>
          </p:cNvGrpSpPr>
          <p:nvPr/>
        </p:nvGrpSpPr>
        <p:grpSpPr bwMode="auto">
          <a:xfrm>
            <a:off x="6883401" y="1330326"/>
            <a:ext cx="1057275" cy="957263"/>
            <a:chOff x="-153" y="1680"/>
            <a:chExt cx="666" cy="603"/>
          </a:xfrm>
        </p:grpSpPr>
        <p:grpSp>
          <p:nvGrpSpPr>
            <p:cNvPr id="9293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95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96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97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98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application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network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data link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99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00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301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294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6" name="Group 886"/>
          <p:cNvGrpSpPr>
            <a:grpSpLocks/>
          </p:cNvGrpSpPr>
          <p:nvPr/>
        </p:nvGrpSpPr>
        <p:grpSpPr bwMode="auto">
          <a:xfrm>
            <a:off x="9393239" y="4343401"/>
            <a:ext cx="1057275" cy="957263"/>
            <a:chOff x="-153" y="1680"/>
            <a:chExt cx="666" cy="603"/>
          </a:xfrm>
        </p:grpSpPr>
        <p:grpSp>
          <p:nvGrpSpPr>
            <p:cNvPr id="9284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86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87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88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89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application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network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data link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90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291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292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285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7" name="Group 661"/>
          <p:cNvGrpSpPr>
            <a:grpSpLocks/>
          </p:cNvGrpSpPr>
          <p:nvPr/>
        </p:nvGrpSpPr>
        <p:grpSpPr bwMode="auto">
          <a:xfrm>
            <a:off x="7437439" y="2057401"/>
            <a:ext cx="814387" cy="701675"/>
            <a:chOff x="2923" y="3345"/>
            <a:chExt cx="513" cy="442"/>
          </a:xfrm>
        </p:grpSpPr>
        <p:sp>
          <p:nvSpPr>
            <p:cNvPr id="9279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80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81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data link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physical</a:t>
              </a: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82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83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8" name="Group 901"/>
          <p:cNvGrpSpPr>
            <a:grpSpLocks/>
          </p:cNvGrpSpPr>
          <p:nvPr/>
        </p:nvGrpSpPr>
        <p:grpSpPr bwMode="auto">
          <a:xfrm>
            <a:off x="8253414" y="2479676"/>
            <a:ext cx="814387" cy="701675"/>
            <a:chOff x="2923" y="3345"/>
            <a:chExt cx="513" cy="442"/>
          </a:xfrm>
        </p:grpSpPr>
        <p:sp>
          <p:nvSpPr>
            <p:cNvPr id="9274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75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76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data link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physical</a:t>
              </a: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77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78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39" name="Group 907"/>
          <p:cNvGrpSpPr>
            <a:grpSpLocks/>
          </p:cNvGrpSpPr>
          <p:nvPr/>
        </p:nvGrpSpPr>
        <p:grpSpPr bwMode="auto">
          <a:xfrm>
            <a:off x="8262939" y="1901826"/>
            <a:ext cx="814387" cy="701675"/>
            <a:chOff x="2923" y="3345"/>
            <a:chExt cx="513" cy="442"/>
          </a:xfrm>
        </p:grpSpPr>
        <p:sp>
          <p:nvSpPr>
            <p:cNvPr id="9269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70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71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data link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physical</a:t>
              </a: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72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73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40" name="Group 913"/>
          <p:cNvGrpSpPr>
            <a:grpSpLocks/>
          </p:cNvGrpSpPr>
          <p:nvPr/>
        </p:nvGrpSpPr>
        <p:grpSpPr bwMode="auto">
          <a:xfrm>
            <a:off x="8037514" y="3089276"/>
            <a:ext cx="814387" cy="701675"/>
            <a:chOff x="2923" y="3345"/>
            <a:chExt cx="513" cy="442"/>
          </a:xfrm>
        </p:grpSpPr>
        <p:sp>
          <p:nvSpPr>
            <p:cNvPr id="9264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65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66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data link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physical</a:t>
              </a: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67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68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41" name="Group 919"/>
          <p:cNvGrpSpPr>
            <a:grpSpLocks/>
          </p:cNvGrpSpPr>
          <p:nvPr/>
        </p:nvGrpSpPr>
        <p:grpSpPr bwMode="auto">
          <a:xfrm>
            <a:off x="8624889" y="3594101"/>
            <a:ext cx="814387" cy="701675"/>
            <a:chOff x="2923" y="3345"/>
            <a:chExt cx="513" cy="442"/>
          </a:xfrm>
        </p:grpSpPr>
        <p:sp>
          <p:nvSpPr>
            <p:cNvPr id="9259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60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61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data link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physical</a:t>
              </a: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62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63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42" name="Group 925"/>
          <p:cNvGrpSpPr>
            <a:grpSpLocks/>
          </p:cNvGrpSpPr>
          <p:nvPr/>
        </p:nvGrpSpPr>
        <p:grpSpPr bwMode="auto">
          <a:xfrm>
            <a:off x="8113714" y="4003676"/>
            <a:ext cx="814387" cy="701675"/>
            <a:chOff x="2923" y="3345"/>
            <a:chExt cx="513" cy="442"/>
          </a:xfrm>
        </p:grpSpPr>
        <p:sp>
          <p:nvSpPr>
            <p:cNvPr id="9254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5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6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data link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physical</a:t>
              </a: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7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58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43" name="Group 931"/>
          <p:cNvGrpSpPr>
            <a:grpSpLocks/>
          </p:cNvGrpSpPr>
          <p:nvPr/>
        </p:nvGrpSpPr>
        <p:grpSpPr bwMode="auto">
          <a:xfrm>
            <a:off x="8761414" y="4400551"/>
            <a:ext cx="814387" cy="701675"/>
            <a:chOff x="2923" y="3345"/>
            <a:chExt cx="513" cy="442"/>
          </a:xfrm>
        </p:grpSpPr>
        <p:sp>
          <p:nvSpPr>
            <p:cNvPr id="9249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0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1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data link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ahoma" panose="020B0604030504040204" pitchFamily="34" charset="0"/>
                </a:rPr>
                <a:t>physical</a:t>
              </a: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2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53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244" name="Group 896"/>
          <p:cNvGrpSpPr>
            <a:grpSpLocks/>
          </p:cNvGrpSpPr>
          <p:nvPr/>
        </p:nvGrpSpPr>
        <p:grpSpPr bwMode="auto">
          <a:xfrm rot="2937887">
            <a:off x="6913564" y="2911476"/>
            <a:ext cx="3781425" cy="434975"/>
            <a:chOff x="2937" y="3579"/>
            <a:chExt cx="2382" cy="274"/>
          </a:xfrm>
        </p:grpSpPr>
        <p:sp>
          <p:nvSpPr>
            <p:cNvPr id="9245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6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FFFFFF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7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48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608BA90C-5FFD-40CD-8F95-60676C376A2E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demultiplexing</a:t>
            </a:r>
            <a:endParaRPr lang="en-US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0247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17589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4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963B426-B662-4FB3-BB9D-7BEB63C3849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1268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Multiplexing/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1719264" y="2163764"/>
            <a:ext cx="166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cxnSp>
        <p:nvCxnSpPr>
          <p:cNvPr id="11271" name="Straight Connector 10"/>
          <p:cNvCxnSpPr>
            <a:cxnSpLocks noChangeShapeType="1"/>
          </p:cNvCxnSpPr>
          <p:nvPr/>
        </p:nvCxnSpPr>
        <p:spPr bwMode="auto">
          <a:xfrm flipV="1">
            <a:off x="1719263" y="2678113"/>
            <a:ext cx="8674100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1719264" y="2932113"/>
            <a:ext cx="1462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</a:p>
        </p:txBody>
      </p:sp>
      <p:cxnSp>
        <p:nvCxnSpPr>
          <p:cNvPr id="11273" name="Straight Connector 12"/>
          <p:cNvCxnSpPr>
            <a:cxnSpLocks noChangeShapeType="1"/>
          </p:cNvCxnSpPr>
          <p:nvPr/>
        </p:nvCxnSpPr>
        <p:spPr bwMode="auto">
          <a:xfrm flipV="1">
            <a:off x="1719263" y="3617914"/>
            <a:ext cx="8674100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Connector 13"/>
          <p:cNvCxnSpPr>
            <a:cxnSpLocks noChangeShapeType="1"/>
          </p:cNvCxnSpPr>
          <p:nvPr/>
        </p:nvCxnSpPr>
        <p:spPr bwMode="auto">
          <a:xfrm flipV="1">
            <a:off x="1719263" y="4554538"/>
            <a:ext cx="8674100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1719264" y="3867151"/>
            <a:ext cx="1316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cxnSp>
        <p:nvCxnSpPr>
          <p:cNvPr id="11276" name="Straight Connector 16"/>
          <p:cNvCxnSpPr>
            <a:cxnSpLocks noChangeShapeType="1"/>
          </p:cNvCxnSpPr>
          <p:nvPr/>
        </p:nvCxnSpPr>
        <p:spPr bwMode="auto">
          <a:xfrm flipH="1">
            <a:off x="3535363" y="1501776"/>
            <a:ext cx="0" cy="3567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Connector 18"/>
          <p:cNvCxnSpPr>
            <a:cxnSpLocks noChangeShapeType="1"/>
          </p:cNvCxnSpPr>
          <p:nvPr/>
        </p:nvCxnSpPr>
        <p:spPr bwMode="auto">
          <a:xfrm flipH="1">
            <a:off x="5351463" y="1501776"/>
            <a:ext cx="0" cy="3605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Connector 19"/>
          <p:cNvCxnSpPr>
            <a:cxnSpLocks noChangeShapeType="1"/>
          </p:cNvCxnSpPr>
          <p:nvPr/>
        </p:nvCxnSpPr>
        <p:spPr bwMode="auto">
          <a:xfrm>
            <a:off x="7504114" y="1355726"/>
            <a:ext cx="15875" cy="3751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Straight Connector 20"/>
          <p:cNvCxnSpPr>
            <a:cxnSpLocks noChangeShapeType="1"/>
          </p:cNvCxnSpPr>
          <p:nvPr/>
        </p:nvCxnSpPr>
        <p:spPr bwMode="auto">
          <a:xfrm flipH="1">
            <a:off x="9320213" y="1355726"/>
            <a:ext cx="0" cy="3751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0" name="TextBox 21"/>
          <p:cNvSpPr txBox="1">
            <a:spLocks noChangeArrowheads="1"/>
          </p:cNvSpPr>
          <p:nvPr/>
        </p:nvSpPr>
        <p:spPr bwMode="auto">
          <a:xfrm>
            <a:off x="3798888" y="1173163"/>
            <a:ext cx="121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Client 1</a:t>
            </a:r>
          </a:p>
        </p:txBody>
      </p:sp>
      <p:sp>
        <p:nvSpPr>
          <p:cNvPr id="11281" name="TextBox 22"/>
          <p:cNvSpPr txBox="1">
            <a:spLocks noChangeArrowheads="1"/>
          </p:cNvSpPr>
          <p:nvPr/>
        </p:nvSpPr>
        <p:spPr bwMode="auto">
          <a:xfrm>
            <a:off x="7842251" y="1123951"/>
            <a:ext cx="131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Server 1</a:t>
            </a:r>
          </a:p>
        </p:txBody>
      </p:sp>
      <p:sp>
        <p:nvSpPr>
          <p:cNvPr id="11282" name="Oval 23"/>
          <p:cNvSpPr>
            <a:spLocks noChangeArrowheads="1"/>
          </p:cNvSpPr>
          <p:nvPr/>
        </p:nvSpPr>
        <p:spPr bwMode="auto">
          <a:xfrm>
            <a:off x="4183064" y="2901951"/>
            <a:ext cx="522287" cy="4619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283" name="Oval 24"/>
          <p:cNvSpPr>
            <a:spLocks noChangeArrowheads="1"/>
          </p:cNvSpPr>
          <p:nvPr/>
        </p:nvSpPr>
        <p:spPr bwMode="auto">
          <a:xfrm>
            <a:off x="8151814" y="2930526"/>
            <a:ext cx="522287" cy="4619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679825" y="2163764"/>
            <a:ext cx="503238" cy="460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A1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646614" y="2120901"/>
            <a:ext cx="503237" cy="460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A2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7670800" y="2014538"/>
            <a:ext cx="503238" cy="461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A1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643939" y="2011363"/>
            <a:ext cx="503237" cy="461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A2</a:t>
            </a:r>
          </a:p>
        </p:txBody>
      </p:sp>
      <p:cxnSp>
        <p:nvCxnSpPr>
          <p:cNvPr id="11288" name="Straight Arrow Connector 30"/>
          <p:cNvCxnSpPr>
            <a:cxnSpLocks noChangeShapeType="1"/>
            <a:stCxn id="26" idx="5"/>
            <a:endCxn id="11282" idx="1"/>
          </p:cNvCxnSpPr>
          <p:nvPr/>
        </p:nvCxnSpPr>
        <p:spPr bwMode="auto">
          <a:xfrm>
            <a:off x="4108451" y="2557463"/>
            <a:ext cx="150813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Straight Arrow Connector 32"/>
          <p:cNvCxnSpPr>
            <a:cxnSpLocks noChangeShapeType="1"/>
            <a:stCxn id="27" idx="4"/>
            <a:endCxn id="11282" idx="7"/>
          </p:cNvCxnSpPr>
          <p:nvPr/>
        </p:nvCxnSpPr>
        <p:spPr bwMode="auto">
          <a:xfrm flipH="1">
            <a:off x="4627564" y="2581275"/>
            <a:ext cx="269875" cy="388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Straight Arrow Connector 34"/>
          <p:cNvCxnSpPr>
            <a:cxnSpLocks noChangeShapeType="1"/>
            <a:stCxn id="11282" idx="4"/>
          </p:cNvCxnSpPr>
          <p:nvPr/>
        </p:nvCxnSpPr>
        <p:spPr bwMode="auto">
          <a:xfrm flipH="1">
            <a:off x="4443413" y="3363913"/>
            <a:ext cx="0" cy="692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Straight Arrow Connector 36"/>
          <p:cNvCxnSpPr>
            <a:cxnSpLocks noChangeShapeType="1"/>
            <a:stCxn id="11283" idx="1"/>
            <a:endCxn id="28" idx="4"/>
          </p:cNvCxnSpPr>
          <p:nvPr/>
        </p:nvCxnSpPr>
        <p:spPr bwMode="auto">
          <a:xfrm flipH="1" flipV="1">
            <a:off x="7923213" y="2476500"/>
            <a:ext cx="304800" cy="520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Straight Arrow Connector 38"/>
          <p:cNvCxnSpPr>
            <a:cxnSpLocks noChangeShapeType="1"/>
            <a:stCxn id="11283" idx="7"/>
            <a:endCxn id="29" idx="4"/>
          </p:cNvCxnSpPr>
          <p:nvPr/>
        </p:nvCxnSpPr>
        <p:spPr bwMode="auto">
          <a:xfrm flipV="1">
            <a:off x="8596313" y="2473326"/>
            <a:ext cx="298450" cy="523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Straight Arrow Connector 40"/>
          <p:cNvCxnSpPr>
            <a:cxnSpLocks noChangeShapeType="1"/>
            <a:endCxn id="11283" idx="4"/>
          </p:cNvCxnSpPr>
          <p:nvPr/>
        </p:nvCxnSpPr>
        <p:spPr bwMode="auto">
          <a:xfrm flipV="1">
            <a:off x="8412163" y="3392488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4" name="TextBox 58"/>
          <p:cNvSpPr txBox="1">
            <a:spLocks noChangeArrowheads="1"/>
          </p:cNvSpPr>
          <p:nvPr/>
        </p:nvSpPr>
        <p:spPr bwMode="auto">
          <a:xfrm>
            <a:off x="7210426" y="5432425"/>
            <a:ext cx="263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>
                <a:solidFill>
                  <a:srgbClr val="FF0000"/>
                </a:solidFill>
                <a:latin typeface="Tahoma" panose="020B0604030504040204" pitchFamily="34" charset="0"/>
              </a:rPr>
              <a:t>De-Multiplexing</a:t>
            </a:r>
          </a:p>
        </p:txBody>
      </p:sp>
      <p:sp>
        <p:nvSpPr>
          <p:cNvPr id="11295" name="TextBox 59"/>
          <p:cNvSpPr txBox="1">
            <a:spLocks noChangeArrowheads="1"/>
          </p:cNvSpPr>
          <p:nvPr/>
        </p:nvSpPr>
        <p:spPr bwMode="auto">
          <a:xfrm>
            <a:off x="3557588" y="5432425"/>
            <a:ext cx="2076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>
                <a:solidFill>
                  <a:srgbClr val="FF0000"/>
                </a:solidFill>
                <a:latin typeface="Tahoma" panose="020B0604030504040204" pitchFamily="34" charset="0"/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31218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8"/>
          <p:cNvGrpSpPr>
            <a:grpSpLocks/>
          </p:cNvGrpSpPr>
          <p:nvPr/>
        </p:nvGrpSpPr>
        <p:grpSpPr bwMode="auto">
          <a:xfrm>
            <a:off x="1630364" y="1477963"/>
            <a:ext cx="8931275" cy="3554412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997" y="3572172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303" name="Rectangle 23"/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816" y="3678129"/>
              <a:ext cx="1472393" cy="19783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341" y="4447709"/>
              <a:ext cx="1461344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65" y="4479775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721" y="4765579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37761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508484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258" y="479346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9" y="5076478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3197" y="5374830"/>
              <a:ext cx="1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130" y="4047583"/>
              <a:ext cx="1273496" cy="1979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99" y="4807404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483389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086" y="5128063"/>
              <a:ext cx="1263827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437568"/>
              <a:ext cx="1263828" cy="4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892" y="5723372"/>
              <a:ext cx="1263828" cy="4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512" y="403782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12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743" y="5437568"/>
              <a:ext cx="1317695" cy="305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980" y="515036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57" y="4025276"/>
              <a:ext cx="581498" cy="2038272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756" y="4046189"/>
              <a:ext cx="552493" cy="2082886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326" name="Rectangle 23"/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 defTabSz="6858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774" y="4055948"/>
              <a:ext cx="1273496" cy="19783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700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443" y="4815769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4840864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730" y="5136428"/>
              <a:ext cx="1263827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445933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918" y="5731737"/>
              <a:ext cx="1262446" cy="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155" y="4046189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956" y="5745678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93" y="5452903"/>
              <a:ext cx="1317695" cy="30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624" y="5157340"/>
              <a:ext cx="1317695" cy="30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 kern="0" dirty="0">
                  <a:solidFill>
                    <a:srgbClr val="000000"/>
                  </a:solidFill>
                </a:rPr>
                <a:t>network</a:t>
              </a:r>
            </a:p>
          </p:txBody>
        </p:sp>
        <p:grpSp>
          <p:nvGrpSpPr>
            <p:cNvPr id="12337" name="Group 179"/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2381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83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2338" name="Group 182"/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2379" name="Picture 18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" y="1579"/>
                <a:ext cx="476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2339" name="Group 185"/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434"/>
                <a:ext cx="280" cy="2289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429"/>
                <a:ext cx="1059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572"/>
                <a:ext cx="170" cy="2118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643"/>
                <a:ext cx="263" cy="194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2352" name="Group 19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0"/>
                  <a:ext cx="691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2354" name="Group 19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32" cy="1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7"/>
                  <a:ext cx="70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2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2357" name="Group 20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69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2582"/>
                  <a:ext cx="697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" y="1353"/>
                <a:ext cx="263" cy="190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2359" name="Group 20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80"/>
                  <a:ext cx="724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94"/>
                  <a:ext cx="690" cy="9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429"/>
                <a:ext cx="66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1008"/>
                <a:ext cx="236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681"/>
                <a:ext cx="247" cy="242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9" cy="10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247" cy="213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718"/>
                <a:ext cx="1075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9" cy="14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2"/>
                <a:ext cx="159" cy="1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8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pic>
          <p:nvPicPr>
            <p:cNvPr id="12340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4027" y="3262667"/>
              <a:ext cx="1309408" cy="3652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HTTP server</a:t>
              </a:r>
            </a:p>
          </p:txBody>
        </p:sp>
        <p:pic>
          <p:nvPicPr>
            <p:cNvPr id="12342" name="Picture 4" descr="Image result for apache web serv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43" name="Picture 2" descr="Image result for firefo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44" name="Picture 8" descr="Image result for skype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3452" y="3627939"/>
              <a:ext cx="683709" cy="3638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1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client</a:t>
              </a:r>
            </a:p>
          </p:txBody>
        </p:sp>
        <p:pic>
          <p:nvPicPr>
            <p:cNvPr id="12346" name="Picture 10" descr="Image result for netflix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1" name="Freeform 296"/>
          <p:cNvSpPr>
            <a:spLocks/>
          </p:cNvSpPr>
          <p:nvPr/>
        </p:nvSpPr>
        <p:spPr bwMode="auto">
          <a:xfrm>
            <a:off x="4791076" y="4581525"/>
            <a:ext cx="2346325" cy="112395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5232400" y="2863850"/>
            <a:ext cx="1644650" cy="13096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927475" y="3103564"/>
            <a:ext cx="0" cy="1876425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922964" y="2613025"/>
            <a:ext cx="796925" cy="198438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89626" y="2576513"/>
            <a:ext cx="830263" cy="50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6781800" y="2720976"/>
            <a:ext cx="0" cy="22590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913188" y="4965700"/>
            <a:ext cx="288766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B888CB75-E358-4D6B-8FE4-615E7F01597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2300" name="Picture 175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3684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90488"/>
            <a:ext cx="894873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How does the message reach the correct application?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68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Microsoft Office PowerPoint</Application>
  <PresentationFormat>Widescreen</PresentationFormat>
  <Paragraphs>501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PowerPoint Presentation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does the message reach the correct application?</vt:lpstr>
      <vt:lpstr>How does the message reach the correct application?</vt:lpstr>
      <vt:lpstr>How does the message reach the correct application?</vt:lpstr>
      <vt:lpstr>How does the message reach the correct application?</vt:lpstr>
      <vt:lpstr>How does the message reach the correct application?</vt:lpstr>
      <vt:lpstr>How does the message reach the correct application?</vt:lpstr>
      <vt:lpstr>How does the message reach the correct application?</vt:lpstr>
      <vt:lpstr>Multiplexing/demultiplexing</vt:lpstr>
      <vt:lpstr>How demultiplexing works</vt:lpstr>
      <vt:lpstr>Connectionless demultiplexing</vt:lpstr>
      <vt:lpstr>Port Numbers</vt:lpstr>
      <vt:lpstr>Connectionless demux: example</vt:lpstr>
      <vt:lpstr>Connection-oriented demux</vt:lpstr>
      <vt:lpstr>Connection-oriented demux: example</vt:lpstr>
      <vt:lpstr>Connection-oriented demux: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Sougata SEN</dc:creator>
  <cp:lastModifiedBy>Sougata SEN</cp:lastModifiedBy>
  <cp:revision>1</cp:revision>
  <dcterms:created xsi:type="dcterms:W3CDTF">2024-02-04T03:15:42Z</dcterms:created>
  <dcterms:modified xsi:type="dcterms:W3CDTF">2024-02-04T03:16:03Z</dcterms:modified>
</cp:coreProperties>
</file>