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ED03E7D3-DC09-4E4F-BB1D-C427186720BF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5E1FD3A9-2CE2-43A6-B4B1-5320A1F1D03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35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9B6F10A-49B2-44ED-B229-D7454217A75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838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5B1406E-7FD9-48EB-B7DF-1BC862A6FDC5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2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99D4CD-4246-4CF0-B761-23DA705A108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7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5615A9-ECAA-46D7-9BC1-C65B49376511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8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6D5866B-39BC-4F6D-8EA6-42F4AC722077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93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2E198CA2-22BC-4D65-BFC6-FCB240F9A1B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17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00F140A2-56AA-4200-B6F0-B8592BBEFD0D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9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AD3FD78-6750-411F-B79C-9EDA5E2B727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4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C432B39-D7DA-4AA9-9BDB-25C6F44D62C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61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C08594F3-184E-4653-AD47-150D83E622EC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62D1FAD-29EE-47F6-B148-FA953710F8A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9636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960439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635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rdt3.0: stop-and-wait operation</a:t>
            </a:r>
          </a:p>
        </p:txBody>
      </p:sp>
      <p:sp>
        <p:nvSpPr>
          <p:cNvPr id="69638" name="Line 3"/>
          <p:cNvSpPr>
            <a:spLocks noChangeShapeType="1"/>
          </p:cNvSpPr>
          <p:nvPr/>
        </p:nvSpPr>
        <p:spPr bwMode="auto">
          <a:xfrm>
            <a:off x="5081588" y="2001839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1757363" y="1797051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69640" name="Line 5"/>
          <p:cNvSpPr>
            <a:spLocks noChangeShapeType="1"/>
          </p:cNvSpPr>
          <p:nvPr/>
        </p:nvSpPr>
        <p:spPr bwMode="auto">
          <a:xfrm>
            <a:off x="5070476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1" name="Line 6"/>
          <p:cNvSpPr>
            <a:spLocks noChangeShapeType="1"/>
          </p:cNvSpPr>
          <p:nvPr/>
        </p:nvSpPr>
        <p:spPr bwMode="auto">
          <a:xfrm>
            <a:off x="7297739" y="1795464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2" name="Text Box 7"/>
          <p:cNvSpPr txBox="1">
            <a:spLocks noChangeArrowheads="1"/>
          </p:cNvSpPr>
          <p:nvPr/>
        </p:nvSpPr>
        <p:spPr bwMode="auto">
          <a:xfrm>
            <a:off x="4541839" y="1446214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3" name="Text Box 8"/>
          <p:cNvSpPr txBox="1">
            <a:spLocks noChangeArrowheads="1"/>
          </p:cNvSpPr>
          <p:nvPr/>
        </p:nvSpPr>
        <p:spPr bwMode="auto">
          <a:xfrm>
            <a:off x="6719888" y="1446214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4" name="Line 9"/>
          <p:cNvSpPr>
            <a:spLocks noChangeShapeType="1"/>
          </p:cNvSpPr>
          <p:nvPr/>
        </p:nvSpPr>
        <p:spPr bwMode="auto">
          <a:xfrm>
            <a:off x="5094288" y="1997076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5" name="Line 10"/>
          <p:cNvSpPr>
            <a:spLocks noChangeShapeType="1"/>
          </p:cNvSpPr>
          <p:nvPr/>
        </p:nvSpPr>
        <p:spPr bwMode="auto">
          <a:xfrm>
            <a:off x="5099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6" name="Line 11"/>
          <p:cNvSpPr>
            <a:spLocks noChangeShapeType="1"/>
          </p:cNvSpPr>
          <p:nvPr/>
        </p:nvSpPr>
        <p:spPr bwMode="auto">
          <a:xfrm flipV="1">
            <a:off x="5099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7" name="Freeform 12"/>
          <p:cNvSpPr>
            <a:spLocks/>
          </p:cNvSpPr>
          <p:nvPr/>
        </p:nvSpPr>
        <p:spPr bwMode="auto">
          <a:xfrm>
            <a:off x="5076826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8" name="Line 13"/>
          <p:cNvSpPr>
            <a:spLocks noChangeShapeType="1"/>
          </p:cNvSpPr>
          <p:nvPr/>
        </p:nvSpPr>
        <p:spPr bwMode="auto">
          <a:xfrm flipH="1">
            <a:off x="4932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9" name="Line 14"/>
          <p:cNvSpPr>
            <a:spLocks noChangeShapeType="1"/>
          </p:cNvSpPr>
          <p:nvPr/>
        </p:nvSpPr>
        <p:spPr bwMode="auto">
          <a:xfrm flipH="1">
            <a:off x="4932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50" name="Line 15"/>
          <p:cNvSpPr>
            <a:spLocks noChangeShapeType="1"/>
          </p:cNvSpPr>
          <p:nvPr/>
        </p:nvSpPr>
        <p:spPr bwMode="auto">
          <a:xfrm flipH="1">
            <a:off x="4943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51" name="Text Box 16"/>
          <p:cNvSpPr txBox="1">
            <a:spLocks noChangeArrowheads="1"/>
          </p:cNvSpPr>
          <p:nvPr/>
        </p:nvSpPr>
        <p:spPr bwMode="auto">
          <a:xfrm>
            <a:off x="4279901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2" name="Line 17"/>
          <p:cNvSpPr>
            <a:spLocks noChangeShapeType="1"/>
          </p:cNvSpPr>
          <p:nvPr/>
        </p:nvSpPr>
        <p:spPr bwMode="auto">
          <a:xfrm>
            <a:off x="4967288" y="3276601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53" name="Line 18"/>
          <p:cNvSpPr>
            <a:spLocks noChangeShapeType="1"/>
          </p:cNvSpPr>
          <p:nvPr/>
        </p:nvSpPr>
        <p:spPr bwMode="auto">
          <a:xfrm flipV="1">
            <a:off x="4972051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54" name="Text Box 19"/>
          <p:cNvSpPr txBox="1">
            <a:spLocks noChangeArrowheads="1"/>
          </p:cNvSpPr>
          <p:nvPr/>
        </p:nvSpPr>
        <p:spPr bwMode="auto">
          <a:xfrm>
            <a:off x="1524001" y="2074864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last packet bit transmitted, 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5" name="Line 20"/>
          <p:cNvSpPr>
            <a:spLocks noChangeShapeType="1"/>
          </p:cNvSpPr>
          <p:nvPr/>
        </p:nvSpPr>
        <p:spPr bwMode="auto">
          <a:xfrm flipH="1">
            <a:off x="7285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56" name="Text Box 21"/>
          <p:cNvSpPr txBox="1">
            <a:spLocks noChangeArrowheads="1"/>
          </p:cNvSpPr>
          <p:nvPr/>
        </p:nvSpPr>
        <p:spPr bwMode="auto">
          <a:xfrm>
            <a:off x="7366000" y="2733676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7" name="Line 22"/>
          <p:cNvSpPr>
            <a:spLocks noChangeShapeType="1"/>
          </p:cNvSpPr>
          <p:nvPr/>
        </p:nvSpPr>
        <p:spPr bwMode="auto">
          <a:xfrm>
            <a:off x="7308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58" name="Text Box 23"/>
          <p:cNvSpPr txBox="1">
            <a:spLocks noChangeArrowheads="1"/>
          </p:cNvSpPr>
          <p:nvPr/>
        </p:nvSpPr>
        <p:spPr bwMode="auto">
          <a:xfrm>
            <a:off x="7372351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9" name="Text Box 24"/>
          <p:cNvSpPr txBox="1">
            <a:spLocks noChangeArrowheads="1"/>
          </p:cNvSpPr>
          <p:nvPr/>
        </p:nvSpPr>
        <p:spPr bwMode="auto">
          <a:xfrm>
            <a:off x="2349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packet, 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60" name="Freeform 25"/>
          <p:cNvSpPr>
            <a:spLocks/>
          </p:cNvSpPr>
          <p:nvPr/>
        </p:nvSpPr>
        <p:spPr bwMode="auto">
          <a:xfrm>
            <a:off x="5094289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6 w 1845"/>
              <a:gd name="T3" fmla="*/ 2147483646 h 592"/>
              <a:gd name="T4" fmla="*/ 2147483646 w 1845"/>
              <a:gd name="T5" fmla="*/ 2147483646 h 592"/>
              <a:gd name="T6" fmla="*/ 0 w 1845"/>
              <a:gd name="T7" fmla="*/ 2147483646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9661" name="Group 26"/>
          <p:cNvGrpSpPr>
            <a:grpSpLocks/>
          </p:cNvGrpSpPr>
          <p:nvPr/>
        </p:nvGrpSpPr>
        <p:grpSpPr bwMode="auto">
          <a:xfrm>
            <a:off x="5087938" y="4095750"/>
            <a:ext cx="1281112" cy="534988"/>
            <a:chOff x="12315" y="13225"/>
            <a:chExt cx="2775" cy="913"/>
          </a:xfrm>
        </p:grpSpPr>
        <p:sp>
          <p:nvSpPr>
            <p:cNvPr id="69664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9665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9662" name="Line 29"/>
          <p:cNvSpPr>
            <a:spLocks noChangeShapeType="1"/>
          </p:cNvSpPr>
          <p:nvPr/>
        </p:nvSpPr>
        <p:spPr bwMode="auto">
          <a:xfrm>
            <a:off x="5087938" y="4337051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63" name="Line 30"/>
          <p:cNvSpPr>
            <a:spLocks noChangeShapeType="1"/>
          </p:cNvSpPr>
          <p:nvPr/>
        </p:nvSpPr>
        <p:spPr bwMode="auto">
          <a:xfrm>
            <a:off x="5411789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6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0626034B-9A09-4F0D-B7AB-6D6E005720F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885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1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Selective repeat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6450" y="1466850"/>
            <a:ext cx="7562850" cy="4648200"/>
          </a:xfrm>
        </p:spPr>
        <p:txBody>
          <a:bodyPr/>
          <a:lstStyle/>
          <a:p>
            <a:r>
              <a:rPr lang="en-US" altLang="en-US" smtClean="0"/>
              <a:t>receiver </a:t>
            </a:r>
            <a:r>
              <a:rPr lang="en-US" altLang="en-US" i="1" smtClean="0"/>
              <a:t>individually</a:t>
            </a:r>
            <a:r>
              <a:rPr lang="en-US" altLang="en-US" smtClean="0"/>
              <a:t> acknowledges all correctly received pkts</a:t>
            </a:r>
          </a:p>
          <a:p>
            <a:pPr lvl="1"/>
            <a:r>
              <a:rPr lang="en-US" altLang="en-US" smtClean="0"/>
              <a:t>buffers pkts, as needed, for eventual in-order delivery to upper layer</a:t>
            </a:r>
          </a:p>
          <a:p>
            <a:r>
              <a:rPr lang="en-US" altLang="en-US" smtClean="0"/>
              <a:t>sender only resends pkts for which ACK not received</a:t>
            </a:r>
          </a:p>
          <a:p>
            <a:pPr lvl="1"/>
            <a:r>
              <a:rPr lang="en-US" altLang="en-US" smtClean="0"/>
              <a:t>sender timer for each unACKed pkt</a:t>
            </a:r>
          </a:p>
          <a:p>
            <a:r>
              <a:rPr lang="en-US" altLang="en-US" smtClean="0"/>
              <a:t>sender window</a:t>
            </a:r>
          </a:p>
          <a:p>
            <a:pPr lvl="1"/>
            <a:r>
              <a:rPr lang="en-US" altLang="en-US" i="1" smtClean="0"/>
              <a:t>N</a:t>
            </a:r>
            <a:r>
              <a:rPr lang="en-US" altLang="en-US" smtClean="0"/>
              <a:t> consecutive seq #</a:t>
            </a:r>
            <a:r>
              <a:rPr lang="ja-JP" altLang="en-US" smtClean="0"/>
              <a:t>’</a:t>
            </a:r>
            <a:r>
              <a:rPr lang="en-US" altLang="ja-JP" smtClean="0"/>
              <a:t>s</a:t>
            </a:r>
          </a:p>
          <a:p>
            <a:pPr lvl="1"/>
            <a:r>
              <a:rPr lang="en-US" altLang="en-US" smtClean="0"/>
              <a:t>limits seq #s of sent, unACKed pkts</a:t>
            </a:r>
          </a:p>
        </p:txBody>
      </p:sp>
    </p:spTree>
    <p:extLst>
      <p:ext uri="{BB962C8B-B14F-4D97-AF65-F5344CB8AC3E}">
        <p14:creationId xmlns:p14="http://schemas.microsoft.com/office/powerpoint/2010/main" val="9361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9E97A83-8687-442A-B6CB-060D922FDBD5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1" y="182564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repeat: sender, receiver windows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79877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4939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2917825" y="1917701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9" name="Rectangle 5"/>
          <p:cNvSpPr>
            <a:spLocks noChangeArrowheads="1"/>
          </p:cNvSpPr>
          <p:nvPr/>
        </p:nvSpPr>
        <p:spPr bwMode="auto">
          <a:xfrm>
            <a:off x="3552826" y="4516439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9880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3863" y="3475038"/>
            <a:ext cx="8831262" cy="2970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87448E63-D859-4E1B-A611-3CCA036502D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090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data from above: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timeout(n):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ACK(n)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in </a:t>
            </a:r>
            <a:r>
              <a:rPr lang="en-US" sz="1800">
                <a:ea typeface="ＭＳ Ｐゴシック" charset="0"/>
                <a:cs typeface="+mn-cs"/>
              </a:rPr>
              <a:t>[sendbase,sendbase+N]:</a:t>
            </a: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mark pkt n as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if n smallest unACKed pkt, advance window base to next unACKed seq # 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80903" name="Rectangle 4"/>
          <p:cNvSpPr>
            <a:spLocks noChangeArrowheads="1"/>
          </p:cNvSpPr>
          <p:nvPr/>
        </p:nvSpPr>
        <p:spPr bwMode="auto">
          <a:xfrm>
            <a:off x="2019301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0904" name="Group 5"/>
          <p:cNvGrpSpPr>
            <a:grpSpLocks/>
          </p:cNvGrpSpPr>
          <p:nvPr/>
        </p:nvGrpSpPr>
        <p:grpSpPr bwMode="auto">
          <a:xfrm>
            <a:off x="2222501" y="1155701"/>
            <a:ext cx="1160463" cy="519113"/>
            <a:chOff x="1100" y="3896"/>
            <a:chExt cx="731" cy="327"/>
          </a:xfrm>
        </p:grpSpPr>
        <p:sp>
          <p:nvSpPr>
            <p:cNvPr id="80910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11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800">
                  <a:solidFill>
                    <a:srgbClr val="000099"/>
                  </a:solidFill>
                </a:rPr>
                <a:t>sender</a:t>
              </a:r>
            </a:p>
          </p:txBody>
        </p:sp>
      </p:grpSp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6524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>
                <a:solidFill>
                  <a:srgbClr val="CC0000"/>
                </a:solidFill>
              </a:rPr>
              <a:t>pkt n in </a:t>
            </a:r>
            <a:r>
              <a:rPr lang="en-US" altLang="en-US" sz="1800">
                <a:solidFill>
                  <a:srgbClr val="CC0000"/>
                </a:solidFill>
              </a:rPr>
              <a:t>[rcvbase, rcvbase+N-1]</a:t>
            </a:r>
            <a:endParaRPr lang="en-US" altLang="en-US" sz="2800">
              <a:solidFill>
                <a:srgbClr val="CC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send ACK(n)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out-of-order: buffer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in-order: deliver (also deliver buffered, in-order pkts), advance window to next not-yet-received pkt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>
                <a:solidFill>
                  <a:srgbClr val="CC0000"/>
                </a:solidFill>
              </a:rPr>
              <a:t>pkt n in </a:t>
            </a:r>
            <a:r>
              <a:rPr lang="en-US" altLang="en-US" sz="1800">
                <a:solidFill>
                  <a:srgbClr val="CC0000"/>
                </a:solidFill>
              </a:rPr>
              <a:t>[rcvbase-N,rcvbase-1]</a:t>
            </a:r>
            <a:endParaRPr lang="en-US" altLang="en-US" sz="2800">
              <a:solidFill>
                <a:srgbClr val="CC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ACK(n)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>
                <a:solidFill>
                  <a:srgbClr val="CC0000"/>
                </a:solidFill>
              </a:rPr>
              <a:t>otherwise: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ignore </a:t>
            </a:r>
            <a:endParaRPr lang="en-US" altLang="en-US" sz="28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80906" name="Rectangle 9"/>
          <p:cNvSpPr>
            <a:spLocks noChangeArrowheads="1"/>
          </p:cNvSpPr>
          <p:nvPr/>
        </p:nvSpPr>
        <p:spPr bwMode="auto">
          <a:xfrm>
            <a:off x="6486526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0907" name="Group 10"/>
          <p:cNvGrpSpPr>
            <a:grpSpLocks/>
          </p:cNvGrpSpPr>
          <p:nvPr/>
        </p:nvGrpSpPr>
        <p:grpSpPr bwMode="auto">
          <a:xfrm>
            <a:off x="6710363" y="1127126"/>
            <a:ext cx="1365250" cy="519113"/>
            <a:chOff x="3339" y="158"/>
            <a:chExt cx="860" cy="327"/>
          </a:xfrm>
        </p:grpSpPr>
        <p:sp>
          <p:nvSpPr>
            <p:cNvPr id="80908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09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800">
                  <a:solidFill>
                    <a:srgbClr val="000099"/>
                  </a:solidFill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5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8EAA2A1B-B6D1-40B1-8882-BAEA66F724C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1924" name="Picture 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4189414" y="1490663"/>
            <a:ext cx="12461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pkt0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pkt1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pkt2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pkt3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81927" name="Text Box 5"/>
          <p:cNvSpPr txBox="1">
            <a:spLocks noChangeArrowheads="1"/>
          </p:cNvSpPr>
          <p:nvPr/>
        </p:nvSpPr>
        <p:spPr bwMode="auto">
          <a:xfrm>
            <a:off x="4510089" y="1119189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81928" name="Text Box 6"/>
          <p:cNvSpPr txBox="1">
            <a:spLocks noChangeArrowheads="1"/>
          </p:cNvSpPr>
          <p:nvPr/>
        </p:nvSpPr>
        <p:spPr bwMode="auto">
          <a:xfrm>
            <a:off x="7540626" y="1138239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81929" name="Line 7"/>
          <p:cNvSpPr>
            <a:spLocks noChangeShapeType="1"/>
          </p:cNvSpPr>
          <p:nvPr/>
        </p:nvSpPr>
        <p:spPr bwMode="auto">
          <a:xfrm>
            <a:off x="7615238" y="1736726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30" name="Text Box 8"/>
          <p:cNvSpPr txBox="1">
            <a:spLocks noChangeArrowheads="1"/>
          </p:cNvSpPr>
          <p:nvPr/>
        </p:nvSpPr>
        <p:spPr bwMode="auto">
          <a:xfrm>
            <a:off x="7558089" y="1931988"/>
            <a:ext cx="25685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pkt0, send ack0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pkt1, send ack1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pkt3, buffer,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          send ack3</a:t>
            </a:r>
          </a:p>
        </p:txBody>
      </p:sp>
      <p:sp>
        <p:nvSpPr>
          <p:cNvPr id="81931" name="Text Box 9"/>
          <p:cNvSpPr txBox="1">
            <a:spLocks noChangeArrowheads="1"/>
          </p:cNvSpPr>
          <p:nvPr/>
        </p:nvSpPr>
        <p:spPr bwMode="auto">
          <a:xfrm>
            <a:off x="3333750" y="3094039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ack0, send pkt4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ack1, send pkt5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1932" name="Picture 10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241801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3" name="Text Box 11"/>
          <p:cNvSpPr txBox="1">
            <a:spLocks noChangeArrowheads="1"/>
          </p:cNvSpPr>
          <p:nvPr/>
        </p:nvSpPr>
        <p:spPr bwMode="auto">
          <a:xfrm>
            <a:off x="3868739" y="4457700"/>
            <a:ext cx="15382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81934" name="Text Box 12"/>
          <p:cNvSpPr txBox="1">
            <a:spLocks noChangeArrowheads="1"/>
          </p:cNvSpPr>
          <p:nvPr/>
        </p:nvSpPr>
        <p:spPr bwMode="auto">
          <a:xfrm>
            <a:off x="4194175" y="4672014"/>
            <a:ext cx="1246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pkt2</a:t>
            </a:r>
          </a:p>
        </p:txBody>
      </p:sp>
      <p:sp>
        <p:nvSpPr>
          <p:cNvPr id="81935" name="Line 14"/>
          <p:cNvSpPr>
            <a:spLocks noChangeShapeType="1"/>
          </p:cNvSpPr>
          <p:nvPr/>
        </p:nvSpPr>
        <p:spPr bwMode="auto">
          <a:xfrm>
            <a:off x="5480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36" name="Line 15"/>
          <p:cNvSpPr>
            <a:spLocks noChangeShapeType="1"/>
          </p:cNvSpPr>
          <p:nvPr/>
        </p:nvSpPr>
        <p:spPr bwMode="auto">
          <a:xfrm>
            <a:off x="5478463" y="19589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5494338" y="2222501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5500688" y="2508251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39" name="Line 18"/>
          <p:cNvSpPr>
            <a:spLocks noChangeShapeType="1"/>
          </p:cNvSpPr>
          <p:nvPr/>
        </p:nvSpPr>
        <p:spPr bwMode="auto">
          <a:xfrm flipH="1">
            <a:off x="5486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6256338" y="2257426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6415089" y="22780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81942" name="Line 21"/>
          <p:cNvSpPr>
            <a:spLocks noChangeShapeType="1"/>
          </p:cNvSpPr>
          <p:nvPr/>
        </p:nvSpPr>
        <p:spPr bwMode="auto">
          <a:xfrm flipH="1">
            <a:off x="5483225" y="2493964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43" name="Line 22"/>
          <p:cNvSpPr>
            <a:spLocks noChangeShapeType="1"/>
          </p:cNvSpPr>
          <p:nvPr/>
        </p:nvSpPr>
        <p:spPr bwMode="auto">
          <a:xfrm>
            <a:off x="5486401" y="33305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44" name="Line 23"/>
          <p:cNvSpPr>
            <a:spLocks noChangeShapeType="1"/>
          </p:cNvSpPr>
          <p:nvPr/>
        </p:nvSpPr>
        <p:spPr bwMode="auto">
          <a:xfrm>
            <a:off x="5518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45" name="Line 24"/>
          <p:cNvSpPr>
            <a:spLocks noChangeShapeType="1"/>
          </p:cNvSpPr>
          <p:nvPr/>
        </p:nvSpPr>
        <p:spPr bwMode="auto">
          <a:xfrm flipH="1">
            <a:off x="5514975" y="3024189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81946" name="Group 25"/>
          <p:cNvGrpSpPr>
            <a:grpSpLocks/>
          </p:cNvGrpSpPr>
          <p:nvPr/>
        </p:nvGrpSpPr>
        <p:grpSpPr bwMode="auto">
          <a:xfrm>
            <a:off x="5375275" y="2212976"/>
            <a:ext cx="103188" cy="2462213"/>
            <a:chOff x="3651" y="1878"/>
            <a:chExt cx="78" cy="963"/>
          </a:xfrm>
        </p:grpSpPr>
        <p:sp>
          <p:nvSpPr>
            <p:cNvPr id="81989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1990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1991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81947" name="Line 29"/>
          <p:cNvSpPr>
            <a:spLocks noChangeShapeType="1"/>
          </p:cNvSpPr>
          <p:nvPr/>
        </p:nvSpPr>
        <p:spPr bwMode="auto">
          <a:xfrm>
            <a:off x="5516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48" name="Text Box 33"/>
          <p:cNvSpPr txBox="1">
            <a:spLocks noChangeArrowheads="1"/>
          </p:cNvSpPr>
          <p:nvPr/>
        </p:nvSpPr>
        <p:spPr bwMode="auto">
          <a:xfrm>
            <a:off x="7554914" y="34559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pkt4, buffer,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          send ack4</a:t>
            </a:r>
          </a:p>
        </p:txBody>
      </p:sp>
      <p:sp>
        <p:nvSpPr>
          <p:cNvPr id="81949" name="Text Box 34"/>
          <p:cNvSpPr txBox="1">
            <a:spLocks noChangeArrowheads="1"/>
          </p:cNvSpPr>
          <p:nvPr/>
        </p:nvSpPr>
        <p:spPr bwMode="auto">
          <a:xfrm>
            <a:off x="7573964" y="39766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pkt5, buffer,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          send ack5</a:t>
            </a:r>
          </a:p>
        </p:txBody>
      </p:sp>
      <p:sp>
        <p:nvSpPr>
          <p:cNvPr id="81950" name="Text Box 35"/>
          <p:cNvSpPr txBox="1">
            <a:spLocks noChangeArrowheads="1"/>
          </p:cNvSpPr>
          <p:nvPr/>
        </p:nvSpPr>
        <p:spPr bwMode="auto">
          <a:xfrm>
            <a:off x="7585075" y="5130801"/>
            <a:ext cx="29606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pkt2; deliver pkt2,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pkt3, pkt4, pkt5; send ack2</a:t>
            </a:r>
          </a:p>
        </p:txBody>
      </p:sp>
      <p:sp>
        <p:nvSpPr>
          <p:cNvPr id="81951" name="Text Box 36"/>
          <p:cNvSpPr txBox="1">
            <a:spLocks noChangeArrowheads="1"/>
          </p:cNvSpPr>
          <p:nvPr/>
        </p:nvSpPr>
        <p:spPr bwMode="auto">
          <a:xfrm>
            <a:off x="3698876" y="3959225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record ack3 arrived</a:t>
            </a:r>
          </a:p>
        </p:txBody>
      </p:sp>
      <p:grpSp>
        <p:nvGrpSpPr>
          <p:cNvPr id="81952" name="Group 37"/>
          <p:cNvGrpSpPr>
            <a:grpSpLocks/>
          </p:cNvGrpSpPr>
          <p:nvPr/>
        </p:nvGrpSpPr>
        <p:grpSpPr bwMode="auto">
          <a:xfrm>
            <a:off x="1739900" y="1528763"/>
            <a:ext cx="1512888" cy="304800"/>
            <a:chOff x="115" y="914"/>
            <a:chExt cx="953" cy="192"/>
          </a:xfrm>
        </p:grpSpPr>
        <p:sp>
          <p:nvSpPr>
            <p:cNvPr id="81987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88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81953" name="Text Box 40"/>
          <p:cNvSpPr txBox="1">
            <a:spLocks noChangeArrowheads="1"/>
          </p:cNvSpPr>
          <p:nvPr/>
        </p:nvSpPr>
        <p:spPr bwMode="auto">
          <a:xfrm>
            <a:off x="1697038" y="1182688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sp>
        <p:nvSpPr>
          <p:cNvPr id="81954" name="Rectangle 41"/>
          <p:cNvSpPr>
            <a:spLocks noChangeArrowheads="1"/>
          </p:cNvSpPr>
          <p:nvPr/>
        </p:nvSpPr>
        <p:spPr bwMode="auto">
          <a:xfrm>
            <a:off x="1811339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1955" name="Group 42"/>
          <p:cNvGrpSpPr>
            <a:grpSpLocks/>
          </p:cNvGrpSpPr>
          <p:nvPr/>
        </p:nvGrpSpPr>
        <p:grpSpPr bwMode="auto">
          <a:xfrm>
            <a:off x="1736725" y="1814513"/>
            <a:ext cx="1512888" cy="304800"/>
            <a:chOff x="115" y="914"/>
            <a:chExt cx="953" cy="192"/>
          </a:xfrm>
        </p:grpSpPr>
        <p:sp>
          <p:nvSpPr>
            <p:cNvPr id="81985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86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81956" name="Group 45"/>
          <p:cNvGrpSpPr>
            <a:grpSpLocks/>
          </p:cNvGrpSpPr>
          <p:nvPr/>
        </p:nvGrpSpPr>
        <p:grpSpPr bwMode="auto">
          <a:xfrm>
            <a:off x="1744664" y="2100263"/>
            <a:ext cx="1512887" cy="304800"/>
            <a:chOff x="115" y="914"/>
            <a:chExt cx="953" cy="192"/>
          </a:xfrm>
        </p:grpSpPr>
        <p:sp>
          <p:nvSpPr>
            <p:cNvPr id="81983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84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81957" name="Group 48"/>
          <p:cNvGrpSpPr>
            <a:grpSpLocks/>
          </p:cNvGrpSpPr>
          <p:nvPr/>
        </p:nvGrpSpPr>
        <p:grpSpPr bwMode="auto">
          <a:xfrm>
            <a:off x="1741489" y="2374900"/>
            <a:ext cx="1512887" cy="304800"/>
            <a:chOff x="115" y="914"/>
            <a:chExt cx="953" cy="192"/>
          </a:xfrm>
        </p:grpSpPr>
        <p:sp>
          <p:nvSpPr>
            <p:cNvPr id="81981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82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81958" name="Rectangle 51"/>
          <p:cNvSpPr>
            <a:spLocks noChangeArrowheads="1"/>
          </p:cNvSpPr>
          <p:nvPr/>
        </p:nvSpPr>
        <p:spPr bwMode="auto">
          <a:xfrm>
            <a:off x="1952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59" name="Text Box 52"/>
          <p:cNvSpPr txBox="1">
            <a:spLocks noChangeArrowheads="1"/>
          </p:cNvSpPr>
          <p:nvPr/>
        </p:nvSpPr>
        <p:spPr bwMode="auto">
          <a:xfrm>
            <a:off x="1738314" y="314483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81960" name="Group 53"/>
          <p:cNvGrpSpPr>
            <a:grpSpLocks/>
          </p:cNvGrpSpPr>
          <p:nvPr/>
        </p:nvGrpSpPr>
        <p:grpSpPr bwMode="auto">
          <a:xfrm>
            <a:off x="1735139" y="3419475"/>
            <a:ext cx="1512887" cy="304800"/>
            <a:chOff x="112" y="2105"/>
            <a:chExt cx="953" cy="192"/>
          </a:xfrm>
        </p:grpSpPr>
        <p:sp>
          <p:nvSpPr>
            <p:cNvPr id="81979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80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81961" name="Group 56"/>
          <p:cNvGrpSpPr>
            <a:grpSpLocks/>
          </p:cNvGrpSpPr>
          <p:nvPr/>
        </p:nvGrpSpPr>
        <p:grpSpPr bwMode="auto">
          <a:xfrm>
            <a:off x="1724025" y="4713288"/>
            <a:ext cx="1512888" cy="304800"/>
            <a:chOff x="112" y="2105"/>
            <a:chExt cx="953" cy="192"/>
          </a:xfrm>
        </p:grpSpPr>
        <p:sp>
          <p:nvSpPr>
            <p:cNvPr id="81977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78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81962" name="Group 59"/>
          <p:cNvGrpSpPr>
            <a:grpSpLocks/>
          </p:cNvGrpSpPr>
          <p:nvPr/>
        </p:nvGrpSpPr>
        <p:grpSpPr bwMode="auto">
          <a:xfrm>
            <a:off x="1731964" y="4954588"/>
            <a:ext cx="1512887" cy="304800"/>
            <a:chOff x="112" y="2105"/>
            <a:chExt cx="953" cy="192"/>
          </a:xfrm>
        </p:grpSpPr>
        <p:sp>
          <p:nvSpPr>
            <p:cNvPr id="81975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76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81963" name="Group 62"/>
          <p:cNvGrpSpPr>
            <a:grpSpLocks/>
          </p:cNvGrpSpPr>
          <p:nvPr/>
        </p:nvGrpSpPr>
        <p:grpSpPr bwMode="auto">
          <a:xfrm>
            <a:off x="1728789" y="5218113"/>
            <a:ext cx="1512887" cy="304800"/>
            <a:chOff x="112" y="2105"/>
            <a:chExt cx="953" cy="192"/>
          </a:xfrm>
        </p:grpSpPr>
        <p:sp>
          <p:nvSpPr>
            <p:cNvPr id="81973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74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81964" name="Group 65"/>
          <p:cNvGrpSpPr>
            <a:grpSpLocks/>
          </p:cNvGrpSpPr>
          <p:nvPr/>
        </p:nvGrpSpPr>
        <p:grpSpPr bwMode="auto">
          <a:xfrm>
            <a:off x="1725614" y="5459413"/>
            <a:ext cx="1512887" cy="304800"/>
            <a:chOff x="112" y="2105"/>
            <a:chExt cx="953" cy="192"/>
          </a:xfrm>
        </p:grpSpPr>
        <p:sp>
          <p:nvSpPr>
            <p:cNvPr id="81971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72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sp>
        <p:nvSpPr>
          <p:cNvPr id="81965" name="Line 88"/>
          <p:cNvSpPr>
            <a:spLocks noChangeShapeType="1"/>
          </p:cNvSpPr>
          <p:nvPr/>
        </p:nvSpPr>
        <p:spPr bwMode="auto">
          <a:xfrm flipH="1">
            <a:off x="5489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66" name="Line 89"/>
          <p:cNvSpPr>
            <a:spLocks noChangeShapeType="1"/>
          </p:cNvSpPr>
          <p:nvPr/>
        </p:nvSpPr>
        <p:spPr bwMode="auto">
          <a:xfrm flipH="1">
            <a:off x="5541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67" name="Text Box 90"/>
          <p:cNvSpPr txBox="1">
            <a:spLocks noChangeArrowheads="1"/>
          </p:cNvSpPr>
          <p:nvPr/>
        </p:nvSpPr>
        <p:spPr bwMode="auto">
          <a:xfrm>
            <a:off x="3814764" y="5003800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record ack4 arrived</a:t>
            </a:r>
          </a:p>
        </p:txBody>
      </p:sp>
      <p:sp>
        <p:nvSpPr>
          <p:cNvPr id="81968" name="Text Box 91"/>
          <p:cNvSpPr txBox="1">
            <a:spLocks noChangeArrowheads="1"/>
          </p:cNvSpPr>
          <p:nvPr/>
        </p:nvSpPr>
        <p:spPr bwMode="auto">
          <a:xfrm>
            <a:off x="3833814" y="5300663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record ack5 arrived</a:t>
            </a:r>
          </a:p>
        </p:txBody>
      </p:sp>
      <p:sp>
        <p:nvSpPr>
          <p:cNvPr id="81969" name="Line 92"/>
          <p:cNvSpPr>
            <a:spLocks noChangeShapeType="1"/>
          </p:cNvSpPr>
          <p:nvPr/>
        </p:nvSpPr>
        <p:spPr bwMode="auto">
          <a:xfrm flipH="1">
            <a:off x="6653214" y="5353051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1970" name="Text Box 93"/>
          <p:cNvSpPr txBox="1">
            <a:spLocks noChangeArrowheads="1"/>
          </p:cNvSpPr>
          <p:nvPr/>
        </p:nvSpPr>
        <p:spPr bwMode="auto">
          <a:xfrm>
            <a:off x="3908425" y="5861050"/>
            <a:ext cx="349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00"/>
                </a:solidFill>
                <a:latin typeface="Tahoma" panose="020B0604030504040204" pitchFamily="34" charset="0"/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2225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9F78AD4-49F9-4256-BF21-2B5822265032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repeat:</a:t>
            </a:r>
            <a:br>
              <a:rPr lang="en-US" sz="3600">
                <a:ea typeface="ＭＳ Ｐゴシック" charset="0"/>
                <a:cs typeface="+mj-cs"/>
              </a:rPr>
            </a:br>
            <a:r>
              <a:rPr lang="en-US" sz="3600">
                <a:ea typeface="ＭＳ Ｐゴシック" charset="0"/>
                <a:cs typeface="+mj-cs"/>
              </a:rPr>
              <a:t>dilemma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24000"/>
            <a:ext cx="32766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seq #</a:t>
            </a:r>
            <a:r>
              <a:rPr lang="ja-JP" altLang="en-US" sz="2400"/>
              <a:t>’</a:t>
            </a:r>
            <a:r>
              <a:rPr lang="en-US" altLang="ja-JP" sz="2400"/>
              <a:t>s: 0, 1, 2, 3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window size=3</a:t>
            </a:r>
            <a:endParaRPr lang="en-US" altLang="en-US" smtClean="0"/>
          </a:p>
        </p:txBody>
      </p:sp>
      <p:sp>
        <p:nvSpPr>
          <p:cNvPr id="82950" name="Text Box 40"/>
          <p:cNvSpPr txBox="1">
            <a:spLocks noChangeArrowheads="1"/>
          </p:cNvSpPr>
          <p:nvPr/>
        </p:nvSpPr>
        <p:spPr bwMode="auto">
          <a:xfrm>
            <a:off x="8618539" y="195263"/>
            <a:ext cx="1469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receiver window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(after receipt)</a:t>
            </a:r>
          </a:p>
        </p:txBody>
      </p:sp>
      <p:sp>
        <p:nvSpPr>
          <p:cNvPr id="82951" name="Text Box 41"/>
          <p:cNvSpPr txBox="1">
            <a:spLocks noChangeArrowheads="1"/>
          </p:cNvSpPr>
          <p:nvPr/>
        </p:nvSpPr>
        <p:spPr bwMode="auto">
          <a:xfrm>
            <a:off x="5857875" y="198438"/>
            <a:ext cx="1377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sender window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(after receipt)</a:t>
            </a:r>
          </a:p>
        </p:txBody>
      </p:sp>
      <p:sp>
        <p:nvSpPr>
          <p:cNvPr id="82952" name="Line 58"/>
          <p:cNvSpPr>
            <a:spLocks noChangeShapeType="1"/>
          </p:cNvSpPr>
          <p:nvPr/>
        </p:nvSpPr>
        <p:spPr bwMode="auto">
          <a:xfrm>
            <a:off x="5943601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2953" name="Line 59"/>
          <p:cNvSpPr>
            <a:spLocks noChangeShapeType="1"/>
          </p:cNvSpPr>
          <p:nvPr/>
        </p:nvSpPr>
        <p:spPr bwMode="auto">
          <a:xfrm>
            <a:off x="8724901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5962651" y="4025900"/>
            <a:ext cx="4276725" cy="2363788"/>
            <a:chOff x="2796" y="2536"/>
            <a:chExt cx="2694" cy="1489"/>
          </a:xfrm>
        </p:grpSpPr>
        <p:grpSp>
          <p:nvGrpSpPr>
            <p:cNvPr id="82998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83032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033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82999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83030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031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83000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83028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029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sp>
          <p:nvSpPr>
            <p:cNvPr id="83001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02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03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04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83005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pkt1</a:t>
              </a:r>
            </a:p>
          </p:txBody>
        </p:sp>
        <p:sp>
          <p:nvSpPr>
            <p:cNvPr id="83006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pkt2</a:t>
              </a:r>
            </a:p>
          </p:txBody>
        </p:sp>
        <p:grpSp>
          <p:nvGrpSpPr>
            <p:cNvPr id="83007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83026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027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sp>
          <p:nvSpPr>
            <p:cNvPr id="83008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09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83010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retransmit pkt0</a:t>
              </a:r>
            </a:p>
          </p:txBody>
        </p:sp>
        <p:sp>
          <p:nvSpPr>
            <p:cNvPr id="83011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3012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 1 2 3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0 1 2</a:t>
              </a:r>
            </a:p>
          </p:txBody>
        </p:sp>
        <p:sp>
          <p:nvSpPr>
            <p:cNvPr id="83013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3014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 2 3 0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1 2</a:t>
              </a:r>
            </a:p>
          </p:txBody>
        </p:sp>
        <p:sp>
          <p:nvSpPr>
            <p:cNvPr id="83015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3016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0 1 2 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3 0 1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83017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18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19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20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83021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83022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83023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will accept packet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with seq number 0</a:t>
              </a:r>
            </a:p>
          </p:txBody>
        </p:sp>
        <p:sp>
          <p:nvSpPr>
            <p:cNvPr id="83024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3025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(b) oops!</a:t>
              </a:r>
            </a:p>
          </p:txBody>
        </p:sp>
      </p:grpSp>
      <p:grpSp>
        <p:nvGrpSpPr>
          <p:cNvPr id="82955" name="Group 128"/>
          <p:cNvGrpSpPr>
            <a:grpSpLocks/>
          </p:cNvGrpSpPr>
          <p:nvPr/>
        </p:nvGrpSpPr>
        <p:grpSpPr bwMode="auto">
          <a:xfrm>
            <a:off x="5973764" y="825501"/>
            <a:ext cx="4294187" cy="2138363"/>
            <a:chOff x="2803" y="520"/>
            <a:chExt cx="2705" cy="1347"/>
          </a:xfrm>
        </p:grpSpPr>
        <p:grpSp>
          <p:nvGrpSpPr>
            <p:cNvPr id="82962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82996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997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82963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82994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995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82964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82992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993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sp>
          <p:nvSpPr>
            <p:cNvPr id="82965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66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67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68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82969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pkt1</a:t>
              </a:r>
            </a:p>
          </p:txBody>
        </p:sp>
        <p:sp>
          <p:nvSpPr>
            <p:cNvPr id="82970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pkt2</a:t>
              </a:r>
            </a:p>
          </p:txBody>
        </p:sp>
        <p:sp>
          <p:nvSpPr>
            <p:cNvPr id="82971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972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 2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3 0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1 2</a:t>
              </a:r>
            </a:p>
          </p:txBody>
        </p:sp>
        <p:sp>
          <p:nvSpPr>
            <p:cNvPr id="82973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74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82975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976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 1 2 3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0 1 2</a:t>
              </a:r>
            </a:p>
          </p:txBody>
        </p:sp>
        <p:sp>
          <p:nvSpPr>
            <p:cNvPr id="82977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978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 2 3 0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1 2</a:t>
              </a:r>
            </a:p>
          </p:txBody>
        </p:sp>
        <p:sp>
          <p:nvSpPr>
            <p:cNvPr id="82979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980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0 1 2 </a:t>
              </a:r>
              <a:r>
                <a:rPr lang="en-US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3 0 1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82981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82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83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82984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will accept packet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with seq number 0</a:t>
              </a:r>
            </a:p>
          </p:txBody>
        </p:sp>
        <p:sp>
          <p:nvSpPr>
            <p:cNvPr id="82985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2986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82987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82990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991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1 2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3 </a:t>
                </a: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0 1 2</a:t>
                </a:r>
              </a:p>
            </p:txBody>
          </p:sp>
        </p:grpSp>
        <p:sp>
          <p:nvSpPr>
            <p:cNvPr id="82988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pkt3</a:t>
              </a:r>
            </a:p>
          </p:txBody>
        </p:sp>
        <p:sp>
          <p:nvSpPr>
            <p:cNvPr id="82989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7958139" y="890589"/>
            <a:ext cx="517525" cy="5278437"/>
            <a:chOff x="3821" y="550"/>
            <a:chExt cx="326" cy="3325"/>
          </a:xfrm>
        </p:grpSpPr>
        <p:pic>
          <p:nvPicPr>
            <p:cNvPr id="82960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1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6219825" y="3049588"/>
            <a:ext cx="3835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00"/>
                </a:solidFill>
                <a:latin typeface="Tahoma" panose="020B0604030504040204" pitchFamily="34" charset="0"/>
              </a:rPr>
              <a:t>receiver can</a:t>
            </a:r>
            <a:r>
              <a:rPr lang="ja-JP" altLang="en-US" sz="1600" i="1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r>
              <a:rPr lang="en-US" altLang="ja-JP" sz="1600" i="1">
                <a:solidFill>
                  <a:srgbClr val="000000"/>
                </a:solidFill>
                <a:latin typeface="Tahoma" panose="020B0604030504040204" pitchFamily="34" charset="0"/>
              </a:rPr>
              <a:t>t see sender side.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00"/>
                </a:solidFill>
                <a:latin typeface="Tahoma" panose="020B0604030504040204" pitchFamily="34" charset="0"/>
              </a:rPr>
              <a:t>receiver behavior identical in both cases!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something</a:t>
            </a:r>
            <a:r>
              <a:rPr lang="ja-JP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’</a:t>
            </a:r>
            <a:r>
              <a:rPr lang="en-US" altLang="ja-JP" sz="1600" i="1">
                <a:solidFill>
                  <a:srgbClr val="CC0000"/>
                </a:solidFill>
                <a:latin typeface="Tahoma" panose="020B0604030504040204" pitchFamily="34" charset="0"/>
              </a:rPr>
              <a:t>s (very) wrong!</a:t>
            </a:r>
            <a:endParaRPr lang="en-US" altLang="en-US" sz="1600" i="1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pic>
        <p:nvPicPr>
          <p:cNvPr id="82958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2070100" y="2732088"/>
            <a:ext cx="3276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receiver sees no difference in two scenarios!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duplicate data accepted as new in (b)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2400">
                <a:solidFill>
                  <a:srgbClr val="CC0000"/>
                </a:solidFill>
              </a:rPr>
              <a:t>Q:</a:t>
            </a:r>
            <a:r>
              <a:rPr lang="en-US" altLang="en-US" sz="2400">
                <a:solidFill>
                  <a:srgbClr val="000000"/>
                </a:solidFill>
              </a:rPr>
              <a:t> what relationship between seq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16200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F205967-CA35-4E04-9688-ECB2F3A0602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839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17589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8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FDE1909-296E-4045-B3DB-908631B07B7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52414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Overview  </a:t>
            </a:r>
            <a:r>
              <a:rPr lang="en-US" sz="2400">
                <a:ea typeface="ＭＳ Ｐゴシック" charset="0"/>
                <a:cs typeface="+mj-cs"/>
              </a:rPr>
              <a:t>RFCs: 793,1122,1323, 2018, 2581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26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connection-oriented: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handshaking (exchange of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) </a:t>
            </a:r>
            <a:r>
              <a:rPr lang="en-US" dirty="0" err="1">
                <a:ea typeface="ＭＳ Ｐゴシック" charset="0"/>
              </a:rPr>
              <a:t>inits</a:t>
            </a:r>
            <a:r>
              <a:rPr lang="en-US" dirty="0">
                <a:ea typeface="ＭＳ Ｐゴシック" charset="0"/>
              </a:rPr>
              <a:t>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95500" y="1543050"/>
            <a:ext cx="3981450" cy="4648200"/>
          </a:xfrm>
        </p:spPr>
        <p:txBody>
          <a:bodyPr/>
          <a:lstStyle/>
          <a:p>
            <a:r>
              <a:rPr lang="en-US" altLang="en-US" smtClean="0">
                <a:solidFill>
                  <a:srgbClr val="CC0000"/>
                </a:solidFill>
              </a:rPr>
              <a:t>point-to-point:</a:t>
            </a:r>
          </a:p>
          <a:p>
            <a:pPr lvl="1"/>
            <a:r>
              <a:rPr lang="en-US" altLang="en-US" smtClean="0"/>
              <a:t>one sender, one receiver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mtClean="0">
                <a:solidFill>
                  <a:srgbClr val="CC0000"/>
                </a:solidFill>
              </a:rPr>
              <a:t>reliable, in-order </a:t>
            </a:r>
            <a:r>
              <a:rPr lang="en-US" altLang="en-US" i="1" smtClean="0">
                <a:solidFill>
                  <a:srgbClr val="CC0000"/>
                </a:solidFill>
              </a:rPr>
              <a:t>byte steam:</a:t>
            </a:r>
          </a:p>
          <a:p>
            <a:r>
              <a:rPr lang="en-US" altLang="en-US" smtClean="0">
                <a:solidFill>
                  <a:srgbClr val="CC0000"/>
                </a:solidFill>
              </a:rPr>
              <a:t>pipelined:</a:t>
            </a:r>
          </a:p>
          <a:p>
            <a:pPr lvl="1"/>
            <a:r>
              <a:rPr lang="en-US" altLang="en-US" smtClean="0"/>
              <a:t>TCP congestion and flow control set window size</a:t>
            </a:r>
            <a:endParaRPr lang="en-US" altLang="en-US" i="1" smtClean="0"/>
          </a:p>
          <a:p>
            <a:endParaRPr lang="en-US" altLang="en-US" smtClean="0"/>
          </a:p>
        </p:txBody>
      </p:sp>
      <p:pic>
        <p:nvPicPr>
          <p:cNvPr id="84999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925514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D6611F3-FD05-4D2B-B765-369039D9313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60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77311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segment structure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4421189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4335464" y="1628776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4479925" y="1587501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source port #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6580189" y="1592264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dest port #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6" name="Line 8"/>
          <p:cNvSpPr>
            <a:spLocks noChangeShapeType="1"/>
          </p:cNvSpPr>
          <p:nvPr/>
        </p:nvSpPr>
        <p:spPr bwMode="auto">
          <a:xfrm>
            <a:off x="4338639" y="2003426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27" name="Line 9"/>
          <p:cNvSpPr>
            <a:spLocks noChangeShapeType="1"/>
          </p:cNvSpPr>
          <p:nvPr/>
        </p:nvSpPr>
        <p:spPr bwMode="auto">
          <a:xfrm flipV="1">
            <a:off x="4332289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28" name="Line 10"/>
          <p:cNvSpPr>
            <a:spLocks noChangeShapeType="1"/>
          </p:cNvSpPr>
          <p:nvPr/>
        </p:nvSpPr>
        <p:spPr bwMode="auto">
          <a:xfrm flipV="1">
            <a:off x="6278563" y="1628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29" name="Text Box 11"/>
          <p:cNvSpPr txBox="1">
            <a:spLocks noChangeArrowheads="1"/>
          </p:cNvSpPr>
          <p:nvPr/>
        </p:nvSpPr>
        <p:spPr bwMode="auto">
          <a:xfrm>
            <a:off x="5821363" y="1098551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32 bits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0" name="Line 12"/>
          <p:cNvSpPr>
            <a:spLocks noChangeShapeType="1"/>
          </p:cNvSpPr>
          <p:nvPr/>
        </p:nvSpPr>
        <p:spPr bwMode="auto">
          <a:xfrm>
            <a:off x="6821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1" name="Line 13"/>
          <p:cNvSpPr>
            <a:spLocks noChangeShapeType="1"/>
          </p:cNvSpPr>
          <p:nvPr/>
        </p:nvSpPr>
        <p:spPr bwMode="auto">
          <a:xfrm rot="10800000">
            <a:off x="4313239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5387976" y="4567239"/>
            <a:ext cx="2005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(variable length)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4968876" y="1982789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sequence number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4" name="Line 16"/>
          <p:cNvSpPr>
            <a:spLocks noChangeShapeType="1"/>
          </p:cNvSpPr>
          <p:nvPr/>
        </p:nvSpPr>
        <p:spPr bwMode="auto">
          <a:xfrm flipV="1">
            <a:off x="4341814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4568825" y="2382839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acknowledgement number</a:t>
            </a:r>
          </a:p>
        </p:txBody>
      </p:sp>
      <p:sp>
        <p:nvSpPr>
          <p:cNvPr id="86036" name="Line 18"/>
          <p:cNvSpPr>
            <a:spLocks noChangeShapeType="1"/>
          </p:cNvSpPr>
          <p:nvPr/>
        </p:nvSpPr>
        <p:spPr bwMode="auto">
          <a:xfrm flipV="1">
            <a:off x="4337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7" name="Line 19"/>
          <p:cNvSpPr>
            <a:spLocks noChangeShapeType="1"/>
          </p:cNvSpPr>
          <p:nvPr/>
        </p:nvSpPr>
        <p:spPr bwMode="auto">
          <a:xfrm flipV="1">
            <a:off x="4332289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8" name="Line 20"/>
          <p:cNvSpPr>
            <a:spLocks noChangeShapeType="1"/>
          </p:cNvSpPr>
          <p:nvPr/>
        </p:nvSpPr>
        <p:spPr bwMode="auto">
          <a:xfrm flipV="1">
            <a:off x="4332289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9" name="Line 21"/>
          <p:cNvSpPr>
            <a:spLocks noChangeShapeType="1"/>
          </p:cNvSpPr>
          <p:nvPr/>
        </p:nvSpPr>
        <p:spPr bwMode="auto">
          <a:xfrm flipH="1" flipV="1">
            <a:off x="6292851" y="2767014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6394450" y="277018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6419850" y="3165476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4703763" y="3146426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86043" name="Text Box 25"/>
          <p:cNvSpPr txBox="1">
            <a:spLocks noChangeArrowheads="1"/>
          </p:cNvSpPr>
          <p:nvPr/>
        </p:nvSpPr>
        <p:spPr bwMode="auto">
          <a:xfrm>
            <a:off x="6056314" y="27987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4" name="Line 26"/>
          <p:cNvSpPr>
            <a:spLocks noChangeShapeType="1"/>
          </p:cNvSpPr>
          <p:nvPr/>
        </p:nvSpPr>
        <p:spPr bwMode="auto">
          <a:xfrm flipV="1">
            <a:off x="6135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5" name="Line 27"/>
          <p:cNvSpPr>
            <a:spLocks noChangeShapeType="1"/>
          </p:cNvSpPr>
          <p:nvPr/>
        </p:nvSpPr>
        <p:spPr bwMode="auto">
          <a:xfrm flipV="1">
            <a:off x="597376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6" name="Line 28"/>
          <p:cNvSpPr>
            <a:spLocks noChangeShapeType="1"/>
          </p:cNvSpPr>
          <p:nvPr/>
        </p:nvSpPr>
        <p:spPr bwMode="auto">
          <a:xfrm flipV="1">
            <a:off x="5807075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7" name="Line 29"/>
          <p:cNvSpPr>
            <a:spLocks noChangeShapeType="1"/>
          </p:cNvSpPr>
          <p:nvPr/>
        </p:nvSpPr>
        <p:spPr bwMode="auto">
          <a:xfrm flipV="1">
            <a:off x="5645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8" name="Line 30"/>
          <p:cNvSpPr>
            <a:spLocks noChangeShapeType="1"/>
          </p:cNvSpPr>
          <p:nvPr/>
        </p:nvSpPr>
        <p:spPr bwMode="auto">
          <a:xfrm flipV="1">
            <a:off x="5487988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9" name="Line 31"/>
          <p:cNvSpPr>
            <a:spLocks noChangeShapeType="1"/>
          </p:cNvSpPr>
          <p:nvPr/>
        </p:nvSpPr>
        <p:spPr bwMode="auto">
          <a:xfrm flipV="1">
            <a:off x="5316538" y="2771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50" name="Text Box 32"/>
          <p:cNvSpPr txBox="1">
            <a:spLocks noChangeArrowheads="1"/>
          </p:cNvSpPr>
          <p:nvPr/>
        </p:nvSpPr>
        <p:spPr bwMode="auto">
          <a:xfrm>
            <a:off x="5889625" y="279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1" name="Text Box 33"/>
          <p:cNvSpPr txBox="1">
            <a:spLocks noChangeArrowheads="1"/>
          </p:cNvSpPr>
          <p:nvPr/>
        </p:nvSpPr>
        <p:spPr bwMode="auto">
          <a:xfrm>
            <a:off x="5716588" y="279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2" name="Text Box 34"/>
          <p:cNvSpPr txBox="1">
            <a:spLocks noChangeArrowheads="1"/>
          </p:cNvSpPr>
          <p:nvPr/>
        </p:nvSpPr>
        <p:spPr bwMode="auto">
          <a:xfrm>
            <a:off x="5554664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3" name="Text Box 35"/>
          <p:cNvSpPr txBox="1">
            <a:spLocks noChangeArrowheads="1"/>
          </p:cNvSpPr>
          <p:nvPr/>
        </p:nvSpPr>
        <p:spPr bwMode="auto">
          <a:xfrm>
            <a:off x="5402264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4" name="Text Box 36"/>
          <p:cNvSpPr txBox="1">
            <a:spLocks noChangeArrowheads="1"/>
          </p:cNvSpPr>
          <p:nvPr/>
        </p:nvSpPr>
        <p:spPr bwMode="auto">
          <a:xfrm>
            <a:off x="5235575" y="2789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4280896" y="2697163"/>
            <a:ext cx="582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head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6" name="Text Box 38"/>
          <p:cNvSpPr txBox="1">
            <a:spLocks noChangeArrowheads="1"/>
          </p:cNvSpPr>
          <p:nvPr/>
        </p:nvSpPr>
        <p:spPr bwMode="auto">
          <a:xfrm>
            <a:off x="4760367" y="2697163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used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7" name="Line 39"/>
          <p:cNvSpPr>
            <a:spLocks noChangeShapeType="1"/>
          </p:cNvSpPr>
          <p:nvPr/>
        </p:nvSpPr>
        <p:spPr bwMode="auto">
          <a:xfrm flipV="1">
            <a:off x="481171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4841876" y="3648076"/>
            <a:ext cx="289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options (variable length)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1785938" y="1427163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URG: urgent data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(generally not used)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2500313" y="2151063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ACK: ACK #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valid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3863" y="2827338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PSH: push data now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2068513" y="3627439"/>
            <a:ext cx="1911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RST, SYN, FIN: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connection estab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(setup, teardown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3895726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3900489" y="2487614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3921126" y="3041651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4801" name="Freeform 48"/>
          <p:cNvSpPr>
            <a:spLocks/>
          </p:cNvSpPr>
          <p:nvPr/>
        </p:nvSpPr>
        <p:spPr bwMode="auto">
          <a:xfrm>
            <a:off x="3914776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8963025" y="3008314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# bytes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rcvr willing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8656638" y="1522414"/>
            <a:ext cx="1771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counting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by bytes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of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2506663" y="4960939"/>
            <a:ext cx="1365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Internet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3790951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8210551" y="3019426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8143875" y="1724026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8105775" y="1714501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0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  <p:bldP spid="59401" grpId="0"/>
      <p:bldP spid="59408" grpId="0"/>
      <p:bldP spid="59409" grpId="0"/>
      <p:bldP spid="59411" grpId="0"/>
      <p:bldP spid="59416" grpId="0"/>
      <p:bldP spid="59417" grpId="0"/>
      <p:bldP spid="59418" grpId="0"/>
      <p:bldP spid="59431" grpId="0"/>
      <p:bldP spid="59434" grpId="0"/>
      <p:bldP spid="59435" grpId="0"/>
      <p:bldP spid="59436" grpId="0"/>
      <p:bldP spid="59437" grpId="0"/>
      <p:bldP spid="59438" grpId="0"/>
      <p:bldP spid="59443" grpId="0"/>
      <p:bldP spid="59444" grpId="0"/>
      <p:bldP spid="594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ABCB3F1-C9F2-494D-8194-063A9D12F0A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Performance of rdt3.0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8"/>
            <a:ext cx="8372475" cy="9906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rdt3.0 is correct, but performance stinks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e.g.: 1 </a:t>
            </a:r>
            <a:r>
              <a:rPr lang="en-US" dirty="0" err="1">
                <a:ea typeface="ＭＳ Ｐゴシック" charset="0"/>
                <a:cs typeface="+mn-cs"/>
              </a:rPr>
              <a:t>Gbps</a:t>
            </a:r>
            <a:r>
              <a:rPr lang="en-US" dirty="0">
                <a:ea typeface="ＭＳ Ｐゴシック" charset="0"/>
                <a:cs typeface="+mn-cs"/>
              </a:rPr>
              <a:t> link, 15 </a:t>
            </a:r>
            <a:r>
              <a:rPr lang="en-US" dirty="0" err="1">
                <a:ea typeface="ＭＳ Ｐゴシック" charset="0"/>
                <a:cs typeface="+mn-cs"/>
              </a:rPr>
              <a:t>ms</a:t>
            </a:r>
            <a:r>
              <a:rPr lang="en-US" dirty="0">
                <a:ea typeface="ＭＳ Ｐゴシック" charset="0"/>
                <a:cs typeface="+mn-cs"/>
              </a:rPr>
              <a:t> prop. delay, 8000 bit packet: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981201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U </a:t>
            </a:r>
            <a:r>
              <a:rPr lang="en-US" altLang="en-US" sz="2400" baseline="-25000">
                <a:solidFill>
                  <a:srgbClr val="000000"/>
                </a:solidFill>
              </a:rPr>
              <a:t>sender</a:t>
            </a:r>
            <a:r>
              <a:rPr lang="en-US" altLang="en-US" sz="2400">
                <a:solidFill>
                  <a:srgbClr val="000000"/>
                </a:solidFill>
              </a:rPr>
              <a:t>: </a:t>
            </a:r>
            <a:r>
              <a:rPr lang="en-US" altLang="en-US" sz="2400" i="1">
                <a:solidFill>
                  <a:srgbClr val="CC0000"/>
                </a:solidFill>
              </a:rPr>
              <a:t>utilization</a:t>
            </a:r>
            <a:r>
              <a:rPr lang="en-US" altLang="en-US" sz="2400">
                <a:solidFill>
                  <a:srgbClr val="000000"/>
                </a:solidFill>
              </a:rPr>
              <a:t> – fraction of time sender busy sending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3214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583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2057401" y="49609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if RTT=30 msec, 1KB pkt every 30 msec: 33kB/sec throughput over 1 Gbps link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network protocol limits use of physical resources!</a:t>
            </a:r>
          </a:p>
        </p:txBody>
      </p:sp>
      <p:pic>
        <p:nvPicPr>
          <p:cNvPr id="70665" name="Picture 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10064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7" name="Group 24"/>
          <p:cNvGrpSpPr>
            <a:grpSpLocks/>
          </p:cNvGrpSpPr>
          <p:nvPr/>
        </p:nvGrpSpPr>
        <p:grpSpPr bwMode="auto">
          <a:xfrm>
            <a:off x="3313113" y="2438400"/>
            <a:ext cx="5903912" cy="812800"/>
            <a:chOff x="137" y="1675"/>
            <a:chExt cx="3719" cy="512"/>
          </a:xfrm>
        </p:grpSpPr>
        <p:sp>
          <p:nvSpPr>
            <p:cNvPr id="70667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2400" i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trans</a:t>
              </a:r>
              <a:r>
                <a:rPr lang="en-US" altLang="en-US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 =</a:t>
              </a:r>
            </a:p>
          </p:txBody>
        </p:sp>
        <p:grpSp>
          <p:nvGrpSpPr>
            <p:cNvPr id="70668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70677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i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L</a:t>
                </a:r>
              </a:p>
            </p:txBody>
          </p:sp>
          <p:sp>
            <p:nvSpPr>
              <p:cNvPr id="70678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70679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0669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70673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</a:t>
                </a: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74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8000 bits</a:t>
                </a:r>
              </a:p>
            </p:txBody>
          </p:sp>
          <p:sp>
            <p:nvSpPr>
              <p:cNvPr id="70675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i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10</a:t>
                </a:r>
                <a:r>
                  <a:rPr lang="en-US" altLang="en-US" sz="2400" i="1" baseline="30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9 </a:t>
                </a:r>
                <a:r>
                  <a:rPr lang="en-US" altLang="en-US" sz="2400" i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bits/sec</a:t>
                </a:r>
              </a:p>
            </p:txBody>
          </p:sp>
          <p:sp>
            <p:nvSpPr>
              <p:cNvPr id="70676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0670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70671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70672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8 microsecs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16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C1C4DB4E-7DB9-4E62-9A33-0B2BC81DCD7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1684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57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pipelining:</a:t>
            </a:r>
            <a:r>
              <a:rPr lang="en-US" altLang="en-US" smtClean="0"/>
              <a:t> sender allows multiple, </a:t>
            </a:r>
            <a:r>
              <a:rPr lang="ja-JP" altLang="en-US" smtClean="0"/>
              <a:t>“</a:t>
            </a:r>
            <a:r>
              <a:rPr lang="en-US" altLang="ja-JP" smtClean="0"/>
              <a:t>in-flight</a:t>
            </a:r>
            <a:r>
              <a:rPr lang="ja-JP" altLang="en-US" smtClean="0"/>
              <a:t>”</a:t>
            </a:r>
            <a:r>
              <a:rPr lang="en-US" altLang="ja-JP" smtClean="0"/>
              <a:t>, yet-to-be-acknowledged pkts</a:t>
            </a:r>
          </a:p>
          <a:p>
            <a:pPr lvl="1"/>
            <a:r>
              <a:rPr lang="en-US" altLang="en-US" smtClean="0"/>
              <a:t>range of sequence numbers must be increased</a:t>
            </a:r>
          </a:p>
          <a:p>
            <a:pPr lvl="1"/>
            <a:r>
              <a:rPr lang="en-US" altLang="en-US" smtClean="0"/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14550" y="5419726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71688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9" name="Group 44"/>
          <p:cNvGrpSpPr>
            <a:grpSpLocks/>
          </p:cNvGrpSpPr>
          <p:nvPr/>
        </p:nvGrpSpPr>
        <p:grpSpPr bwMode="auto">
          <a:xfrm>
            <a:off x="2922588" y="3624264"/>
            <a:ext cx="469900" cy="465137"/>
            <a:chOff x="881" y="2283"/>
            <a:chExt cx="296" cy="293"/>
          </a:xfrm>
        </p:grpSpPr>
        <p:sp>
          <p:nvSpPr>
            <p:cNvPr id="71762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63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71764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65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71690" name="Freeform 48"/>
          <p:cNvSpPr>
            <a:spLocks/>
          </p:cNvSpPr>
          <p:nvPr/>
        </p:nvSpPr>
        <p:spPr bwMode="auto">
          <a:xfrm>
            <a:off x="8863014" y="3636963"/>
            <a:ext cx="185737" cy="431800"/>
          </a:xfrm>
          <a:custGeom>
            <a:avLst/>
            <a:gdLst>
              <a:gd name="T0" fmla="*/ 2147483646 w 117"/>
              <a:gd name="T1" fmla="*/ 2147483646 h 272"/>
              <a:gd name="T2" fmla="*/ 2147483646 w 117"/>
              <a:gd name="T3" fmla="*/ 2147483646 h 272"/>
              <a:gd name="T4" fmla="*/ 2147483646 w 117"/>
              <a:gd name="T5" fmla="*/ 2147483646 h 272"/>
              <a:gd name="T6" fmla="*/ 0 w 117"/>
              <a:gd name="T7" fmla="*/ 2147483646 h 272"/>
              <a:gd name="T8" fmla="*/ 2147483646 w 117"/>
              <a:gd name="T9" fmla="*/ 2147483646 h 272"/>
              <a:gd name="T10" fmla="*/ 2147483646 w 117"/>
              <a:gd name="T11" fmla="*/ 2147483646 h 272"/>
              <a:gd name="T12" fmla="*/ 2147483646 w 117"/>
              <a:gd name="T13" fmla="*/ 0 h 272"/>
              <a:gd name="T14" fmla="*/ 2147483646 w 117"/>
              <a:gd name="T15" fmla="*/ 2147483646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71691" name="Group 50"/>
          <p:cNvGrpSpPr>
            <a:grpSpLocks/>
          </p:cNvGrpSpPr>
          <p:nvPr/>
        </p:nvGrpSpPr>
        <p:grpSpPr bwMode="auto">
          <a:xfrm>
            <a:off x="6034088" y="3641725"/>
            <a:ext cx="469900" cy="465138"/>
            <a:chOff x="881" y="2283"/>
            <a:chExt cx="296" cy="293"/>
          </a:xfrm>
        </p:grpSpPr>
        <p:sp>
          <p:nvSpPr>
            <p:cNvPr id="71758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59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71760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61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71692" name="Group 55"/>
          <p:cNvGrpSpPr>
            <a:grpSpLocks/>
          </p:cNvGrpSpPr>
          <p:nvPr/>
        </p:nvGrpSpPr>
        <p:grpSpPr bwMode="auto">
          <a:xfrm>
            <a:off x="5845175" y="3508375"/>
            <a:ext cx="223838" cy="501650"/>
            <a:chOff x="4140" y="429"/>
            <a:chExt cx="1425" cy="2396"/>
          </a:xfrm>
        </p:grpSpPr>
        <p:sp>
          <p:nvSpPr>
            <p:cNvPr id="71726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27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28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29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30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31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756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57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32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33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754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55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34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35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36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752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53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37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1738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750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51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39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40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41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42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43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44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45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46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47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48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49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1693" name="Group 88"/>
          <p:cNvGrpSpPr>
            <a:grpSpLocks/>
          </p:cNvGrpSpPr>
          <p:nvPr/>
        </p:nvGrpSpPr>
        <p:grpSpPr bwMode="auto">
          <a:xfrm>
            <a:off x="8909050" y="3503613"/>
            <a:ext cx="223838" cy="501650"/>
            <a:chOff x="4140" y="429"/>
            <a:chExt cx="1425" cy="2396"/>
          </a:xfrm>
        </p:grpSpPr>
        <p:sp>
          <p:nvSpPr>
            <p:cNvPr id="71694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695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696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697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698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699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724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25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00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01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722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23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02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3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704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720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21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05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1706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718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719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707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8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09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10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1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1712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3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4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5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16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7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5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037D9AB9-893D-487E-B490-2D98AE257CC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2708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8429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72710" name="Line 3"/>
          <p:cNvSpPr>
            <a:spLocks noChangeShapeType="1"/>
          </p:cNvSpPr>
          <p:nvPr/>
        </p:nvSpPr>
        <p:spPr bwMode="auto">
          <a:xfrm>
            <a:off x="4695825" y="1778001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1" name="Text Box 4"/>
          <p:cNvSpPr txBox="1">
            <a:spLocks noChangeArrowheads="1"/>
          </p:cNvSpPr>
          <p:nvPr/>
        </p:nvSpPr>
        <p:spPr bwMode="auto">
          <a:xfrm>
            <a:off x="1524000" y="1571626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first packet bit transmitted, t = 0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2" name="Line 5"/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3" name="Line 6"/>
          <p:cNvSpPr>
            <a:spLocks noChangeShapeType="1"/>
          </p:cNvSpPr>
          <p:nvPr/>
        </p:nvSpPr>
        <p:spPr bwMode="auto">
          <a:xfrm>
            <a:off x="6767514" y="1568451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4" name="Text Box 7"/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5" name="Text Box 8"/>
          <p:cNvSpPr txBox="1">
            <a:spLocks noChangeArrowheads="1"/>
          </p:cNvSpPr>
          <p:nvPr/>
        </p:nvSpPr>
        <p:spPr bwMode="auto">
          <a:xfrm>
            <a:off x="6254751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6" name="Line 9"/>
          <p:cNvSpPr>
            <a:spLocks noChangeShapeType="1"/>
          </p:cNvSpPr>
          <p:nvPr/>
        </p:nvSpPr>
        <p:spPr bwMode="auto">
          <a:xfrm>
            <a:off x="4706938" y="1773239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7" name="Line 10"/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8" name="Freeform 11"/>
          <p:cNvSpPr>
            <a:spLocks/>
          </p:cNvSpPr>
          <p:nvPr/>
        </p:nvSpPr>
        <p:spPr bwMode="auto">
          <a:xfrm>
            <a:off x="4691063" y="1770064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9" name="Line 12"/>
          <p:cNvSpPr>
            <a:spLocks noChangeShapeType="1"/>
          </p:cNvSpPr>
          <p:nvPr/>
        </p:nvSpPr>
        <p:spPr bwMode="auto">
          <a:xfrm flipH="1">
            <a:off x="4556126" y="1770064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20" name="Line 13"/>
          <p:cNvSpPr>
            <a:spLocks noChangeShapeType="1"/>
          </p:cNvSpPr>
          <p:nvPr/>
        </p:nvSpPr>
        <p:spPr bwMode="auto">
          <a:xfrm flipH="1">
            <a:off x="4556126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21" name="Text Box 14"/>
          <p:cNvSpPr txBox="1">
            <a:spLocks noChangeArrowheads="1"/>
          </p:cNvSpPr>
          <p:nvPr/>
        </p:nvSpPr>
        <p:spPr bwMode="auto">
          <a:xfrm>
            <a:off x="3775075" y="2754314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RTT 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22" name="Line 15"/>
          <p:cNvSpPr>
            <a:spLocks noChangeShapeType="1"/>
          </p:cNvSpPr>
          <p:nvPr/>
        </p:nvSpPr>
        <p:spPr bwMode="auto">
          <a:xfrm>
            <a:off x="4589464" y="3065464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23" name="Line 16"/>
          <p:cNvSpPr>
            <a:spLocks noChangeShapeType="1"/>
          </p:cNvSpPr>
          <p:nvPr/>
        </p:nvSpPr>
        <p:spPr bwMode="auto">
          <a:xfrm flipV="1">
            <a:off x="4594225" y="2036764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24" name="Text Box 17"/>
          <p:cNvSpPr txBox="1">
            <a:spLocks noChangeArrowheads="1"/>
          </p:cNvSpPr>
          <p:nvPr/>
        </p:nvSpPr>
        <p:spPr bwMode="auto">
          <a:xfrm>
            <a:off x="1870076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last bit transmitted, t = L / R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25" name="Line 18"/>
          <p:cNvSpPr>
            <a:spLocks noChangeShapeType="1"/>
          </p:cNvSpPr>
          <p:nvPr/>
        </p:nvSpPr>
        <p:spPr bwMode="auto">
          <a:xfrm flipH="1">
            <a:off x="6756401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26" name="Text Box 19"/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27" name="Line 20"/>
          <p:cNvSpPr>
            <a:spLocks noChangeShapeType="1"/>
          </p:cNvSpPr>
          <p:nvPr/>
        </p:nvSpPr>
        <p:spPr bwMode="auto">
          <a:xfrm>
            <a:off x="6778626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28" name="Text Box 21"/>
          <p:cNvSpPr txBox="1">
            <a:spLocks noChangeArrowheads="1"/>
          </p:cNvSpPr>
          <p:nvPr/>
        </p:nvSpPr>
        <p:spPr bwMode="auto">
          <a:xfrm>
            <a:off x="6837363" y="2770189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29" name="Text Box 22"/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packet, t = RTT + L / R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2730" name="Group 23"/>
          <p:cNvGrpSpPr>
            <a:grpSpLocks/>
          </p:cNvGrpSpPr>
          <p:nvPr/>
        </p:nvGrpSpPr>
        <p:grpSpPr bwMode="auto">
          <a:xfrm>
            <a:off x="4567238" y="3892551"/>
            <a:ext cx="1466850" cy="608013"/>
            <a:chOff x="12502" y="21425"/>
            <a:chExt cx="3400" cy="1025"/>
          </a:xfrm>
        </p:grpSpPr>
        <p:sp>
          <p:nvSpPr>
            <p:cNvPr id="72759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760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761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72764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65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2762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763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2731" name="Freeform 31"/>
          <p:cNvSpPr>
            <a:spLocks/>
          </p:cNvSpPr>
          <p:nvPr/>
        </p:nvSpPr>
        <p:spPr bwMode="auto">
          <a:xfrm>
            <a:off x="4695826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32" name="Freeform 32"/>
          <p:cNvSpPr>
            <a:spLocks/>
          </p:cNvSpPr>
          <p:nvPr/>
        </p:nvSpPr>
        <p:spPr bwMode="auto">
          <a:xfrm>
            <a:off x="4695826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33" name="Line 33"/>
          <p:cNvSpPr>
            <a:spLocks noChangeShapeType="1"/>
          </p:cNvSpPr>
          <p:nvPr/>
        </p:nvSpPr>
        <p:spPr bwMode="auto">
          <a:xfrm flipV="1">
            <a:off x="4713289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34" name="Line 34"/>
          <p:cNvSpPr>
            <a:spLocks noChangeShapeType="1"/>
          </p:cNvSpPr>
          <p:nvPr/>
        </p:nvSpPr>
        <p:spPr bwMode="auto">
          <a:xfrm flipV="1">
            <a:off x="4713289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72735" name="Group 35"/>
          <p:cNvGrpSpPr>
            <a:grpSpLocks/>
          </p:cNvGrpSpPr>
          <p:nvPr/>
        </p:nvGrpSpPr>
        <p:grpSpPr bwMode="auto">
          <a:xfrm>
            <a:off x="4556125" y="4130676"/>
            <a:ext cx="1466850" cy="606425"/>
            <a:chOff x="12502" y="21425"/>
            <a:chExt cx="3400" cy="1025"/>
          </a:xfrm>
        </p:grpSpPr>
        <p:sp>
          <p:nvSpPr>
            <p:cNvPr id="72752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753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754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7275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5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2755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756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72736" name="Group 43"/>
          <p:cNvGrpSpPr>
            <a:grpSpLocks/>
          </p:cNvGrpSpPr>
          <p:nvPr/>
        </p:nvGrpSpPr>
        <p:grpSpPr bwMode="auto">
          <a:xfrm>
            <a:off x="4567238" y="4381501"/>
            <a:ext cx="1466850" cy="606425"/>
            <a:chOff x="12502" y="21425"/>
            <a:chExt cx="3400" cy="1025"/>
          </a:xfrm>
        </p:grpSpPr>
        <p:sp>
          <p:nvSpPr>
            <p:cNvPr id="72745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746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274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72750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51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2748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749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2737" name="Line 51"/>
          <p:cNvSpPr>
            <a:spLocks noChangeShapeType="1"/>
          </p:cNvSpPr>
          <p:nvPr/>
        </p:nvSpPr>
        <p:spPr bwMode="auto">
          <a:xfrm flipV="1">
            <a:off x="4718050" y="3457576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38" name="Text Box 52"/>
          <p:cNvSpPr txBox="1">
            <a:spLocks noChangeArrowheads="1"/>
          </p:cNvSpPr>
          <p:nvPr/>
        </p:nvSpPr>
        <p:spPr bwMode="auto">
          <a:xfrm>
            <a:off x="6834188" y="3024189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last bit of 2</a:t>
            </a:r>
            <a:r>
              <a:rPr lang="en-US" altLang="en-US" sz="1600" baseline="30000">
                <a:solidFill>
                  <a:srgbClr val="000000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39" name="Line 53"/>
          <p:cNvSpPr>
            <a:spLocks noChangeShapeType="1"/>
          </p:cNvSpPr>
          <p:nvPr/>
        </p:nvSpPr>
        <p:spPr bwMode="auto">
          <a:xfrm flipV="1">
            <a:off x="6778626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40" name="Line 54"/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41" name="Text Box 55"/>
          <p:cNvSpPr txBox="1">
            <a:spLocks noChangeArrowheads="1"/>
          </p:cNvSpPr>
          <p:nvPr/>
        </p:nvSpPr>
        <p:spPr bwMode="auto">
          <a:xfrm>
            <a:off x="6829426" y="3257551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last bit of 3</a:t>
            </a:r>
            <a:r>
              <a:rPr lang="en-US" altLang="en-US" sz="1600" baseline="3000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42" name="Text Box 57"/>
          <p:cNvSpPr txBox="1">
            <a:spLocks noChangeArrowheads="1"/>
          </p:cNvSpPr>
          <p:nvPr/>
        </p:nvSpPr>
        <p:spPr bwMode="auto">
          <a:xfrm>
            <a:off x="7042150" y="4152901"/>
            <a:ext cx="3460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3-packet pipelining increases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 utilization by a factor of 3!</a:t>
            </a:r>
          </a:p>
        </p:txBody>
      </p:sp>
      <p:sp>
        <p:nvSpPr>
          <p:cNvPr id="72743" name="Line 58"/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2744" name="Object 61"/>
          <p:cNvGraphicFramePr>
            <a:graphicFrameLocks noChangeAspect="1"/>
          </p:cNvGraphicFramePr>
          <p:nvPr/>
        </p:nvGraphicFramePr>
        <p:xfrm>
          <a:off x="3079751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72744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1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8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7EC7C904-7FC6-4FDA-8FB0-4820D7BEAF4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373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9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en-US" smtClean="0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en-US" smtClean="0"/>
              <a:t>receiver only sends </a:t>
            </a:r>
            <a:r>
              <a:rPr lang="en-US" altLang="en-US" i="1" smtClean="0">
                <a:solidFill>
                  <a:srgbClr val="CC0000"/>
                </a:solidFill>
              </a:rPr>
              <a:t>cumulative ack</a:t>
            </a:r>
          </a:p>
          <a:p>
            <a:pPr lvl="1"/>
            <a:r>
              <a:rPr lang="en-US" altLang="en-US" smtClean="0"/>
              <a:t>doesn</a:t>
            </a:r>
            <a:r>
              <a:rPr lang="ja-JP" altLang="en-US" smtClean="0"/>
              <a:t>’</a:t>
            </a:r>
            <a:r>
              <a:rPr lang="en-US" altLang="ja-JP" smtClean="0"/>
              <a:t>t ack packet if there</a:t>
            </a:r>
            <a:r>
              <a:rPr lang="ja-JP" altLang="en-US" smtClean="0"/>
              <a:t>’</a:t>
            </a:r>
            <a:r>
              <a:rPr lang="en-US" altLang="ja-JP" smtClean="0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en-US" smtClean="0"/>
              <a:t>sender has timer for oldest unacked packet</a:t>
            </a:r>
          </a:p>
          <a:p>
            <a:pPr lvl="1"/>
            <a:r>
              <a:rPr lang="en-US" altLang="en-US" smtClean="0"/>
              <a:t>when timer expires, retransmit </a:t>
            </a:r>
            <a:r>
              <a:rPr lang="en-US" altLang="en-US" i="1" smtClean="0"/>
              <a:t>all</a:t>
            </a:r>
            <a:r>
              <a:rPr lang="en-US" altLang="en-US" smtClean="0"/>
              <a:t> unacked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1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en-US" smtClean="0"/>
              <a:t>sender can have up to N unack</a:t>
            </a:r>
            <a:r>
              <a:rPr lang="en-US" altLang="ja-JP" smtClean="0"/>
              <a:t>’ed packets in pipeline</a:t>
            </a:r>
          </a:p>
          <a:p>
            <a:pPr>
              <a:lnSpc>
                <a:spcPct val="75000"/>
              </a:lnSpc>
            </a:pPr>
            <a:r>
              <a:rPr lang="en-US" altLang="en-US" smtClean="0"/>
              <a:t>rcvr sends </a:t>
            </a:r>
            <a:r>
              <a:rPr lang="en-US" altLang="en-US" i="1" smtClean="0">
                <a:solidFill>
                  <a:srgbClr val="CC0000"/>
                </a:solidFill>
              </a:rPr>
              <a:t>individual ack</a:t>
            </a:r>
            <a:r>
              <a:rPr lang="en-US" altLang="en-US" smtClean="0"/>
              <a:t> for each packet</a:t>
            </a:r>
          </a:p>
          <a:p>
            <a:pPr>
              <a:lnSpc>
                <a:spcPct val="70000"/>
              </a:lnSpc>
            </a:pPr>
            <a:endParaRPr lang="en-US" altLang="en-US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mtClean="0"/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9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958054A-4B92-48D8-9489-E04AE808890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14450"/>
            <a:ext cx="8324850" cy="1219200"/>
          </a:xfrm>
        </p:spPr>
        <p:txBody>
          <a:bodyPr/>
          <a:lstStyle/>
          <a:p>
            <a:r>
              <a:rPr lang="en-US" altLang="en-US" sz="2400"/>
              <a:t>k-bit seq # in pkt header</a:t>
            </a:r>
          </a:p>
          <a:p>
            <a:r>
              <a:rPr lang="ja-JP" altLang="en-US" sz="2400"/>
              <a:t>“</a:t>
            </a:r>
            <a:r>
              <a:rPr lang="en-US" altLang="ja-JP" sz="2400"/>
              <a:t>window</a:t>
            </a:r>
            <a:r>
              <a:rPr lang="ja-JP" altLang="en-US" sz="2400"/>
              <a:t>”</a:t>
            </a:r>
            <a:r>
              <a:rPr lang="en-US" altLang="ja-JP" sz="2400"/>
              <a:t> of up to N, consecutive unack</a:t>
            </a:r>
            <a:r>
              <a:rPr lang="ja-JP" altLang="en-US" sz="2400"/>
              <a:t>’</a:t>
            </a:r>
            <a:r>
              <a:rPr lang="en-US" altLang="ja-JP" sz="2400"/>
              <a:t>ed pkts allowed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63493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263776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000250" y="414972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</a:rPr>
              <a:t>“</a:t>
            </a:r>
            <a:r>
              <a:rPr lang="en-US" altLang="ja-JP" sz="2400" i="1">
                <a:solidFill>
                  <a:srgbClr val="CC0000"/>
                </a:solidFill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</a:rPr>
              <a:t>”</a:t>
            </a:r>
            <a:endParaRPr lang="en-US" altLang="ja-JP" sz="2400" i="1">
              <a:solidFill>
                <a:srgbClr val="CC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may receive duplicate ACKs (see receiver)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timer for oldest in-flight pkt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</a:rPr>
              <a:t>timeout(n):</a:t>
            </a:r>
            <a:r>
              <a:rPr lang="en-US" altLang="en-US" sz="2400">
                <a:solidFill>
                  <a:srgbClr val="000000"/>
                </a:solidFill>
              </a:rPr>
              <a:t> retransmit packet n and all higher seq # pkts in window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3163889" y="2789239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476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7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3CF88E1-FC84-4FB7-B798-97BF1855138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GBN: sender extended FSM</a:t>
            </a:r>
            <a:endParaRPr lang="en-US">
              <a:ea typeface="ＭＳ Ｐゴシック" charset="0"/>
              <a:cs typeface="+mj-cs"/>
            </a:endParaRP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5059363" y="3743326"/>
            <a:ext cx="800100" cy="657225"/>
            <a:chOff x="1939" y="2515"/>
            <a:chExt cx="504" cy="414"/>
          </a:xfrm>
        </p:grpSpPr>
        <p:sp>
          <p:nvSpPr>
            <p:cNvPr id="75802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803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Wait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3552826" y="2830514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6275389" y="3810001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udt_send(sndpkt[base])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udt_send(sndpkt[base+1])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udt_send(sndpkt[nextseqnum-1])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297614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6381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86" name="Freeform 10"/>
          <p:cNvSpPr>
            <a:spLocks/>
          </p:cNvSpPr>
          <p:nvPr/>
        </p:nvSpPr>
        <p:spPr bwMode="auto">
          <a:xfrm>
            <a:off x="5884863" y="3498851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718051" y="1069976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4826001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718051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if (nextseqnum &lt; base+N)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udt_send(sndpkt[nextseqnum])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 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nextseqnum++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refuse_data(data)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0" name="Freeform 14"/>
          <p:cNvSpPr>
            <a:spLocks/>
          </p:cNvSpPr>
          <p:nvPr/>
        </p:nvSpPr>
        <p:spPr bwMode="auto">
          <a:xfrm rot="5142103" flipH="1">
            <a:off x="5311776" y="2933701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4867276" y="5478464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base = getacknum(rcvpkt)+1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stop_timer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start_timer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879975" y="4978401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notcorrupt(rcvpkt)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4972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4" name="Freeform 18"/>
          <p:cNvSpPr>
            <a:spLocks/>
          </p:cNvSpPr>
          <p:nvPr/>
        </p:nvSpPr>
        <p:spPr bwMode="auto">
          <a:xfrm>
            <a:off x="5029200" y="4446589"/>
            <a:ext cx="1054100" cy="674687"/>
          </a:xfrm>
          <a:custGeom>
            <a:avLst/>
            <a:gdLst>
              <a:gd name="T0" fmla="*/ 2147483646 w 664"/>
              <a:gd name="T1" fmla="*/ 2147483646 h 425"/>
              <a:gd name="T2" fmla="*/ 2147483646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3138489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011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base=1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nextseqnum=1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2774951" y="4289426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&amp;&amp; corrupt(rcvpkt)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V="1">
            <a:off x="2867026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9" name="Freeform 23"/>
          <p:cNvSpPr>
            <a:spLocks/>
          </p:cNvSpPr>
          <p:nvPr/>
        </p:nvSpPr>
        <p:spPr bwMode="auto">
          <a:xfrm>
            <a:off x="4422776" y="4221164"/>
            <a:ext cx="695325" cy="638175"/>
          </a:xfrm>
          <a:custGeom>
            <a:avLst/>
            <a:gdLst>
              <a:gd name="T0" fmla="*/ 2147483646 w 1095"/>
              <a:gd name="T1" fmla="*/ 0 h 1005"/>
              <a:gd name="T2" fmla="*/ 2147483646 w 1095"/>
              <a:gd name="T3" fmla="*/ 2147483646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3054350" y="29273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pic>
        <p:nvPicPr>
          <p:cNvPr id="75801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760414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2B868DE-C0F7-45E2-834F-D3718068FFD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25689" y="3641726"/>
            <a:ext cx="8148637" cy="28543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ACK-only: always send ACK for correctly-received pkt with highest </a:t>
            </a:r>
            <a:r>
              <a:rPr lang="en-US" altLang="en-US" i="1" smtClean="0">
                <a:solidFill>
                  <a:srgbClr val="CC0000"/>
                </a:solidFill>
              </a:rPr>
              <a:t>in-order</a:t>
            </a:r>
            <a:r>
              <a:rPr lang="en-US" altLang="en-US" smtClean="0"/>
              <a:t> seq #</a:t>
            </a:r>
          </a:p>
          <a:p>
            <a:pPr lvl="1"/>
            <a:r>
              <a:rPr lang="en-US" altLang="en-US" smtClean="0"/>
              <a:t>may generate duplicate ACKs</a:t>
            </a:r>
          </a:p>
          <a:p>
            <a:pPr lvl="1"/>
            <a:r>
              <a:rPr lang="en-US" altLang="en-US" smtClean="0"/>
              <a:t>need only remember </a:t>
            </a:r>
            <a:r>
              <a:rPr lang="en-US" altLang="en-US" b="1" smtClean="0">
                <a:latin typeface="Courier New" panose="02070309020205020404" pitchFamily="49" charset="0"/>
              </a:rPr>
              <a:t>expectedseqnum</a:t>
            </a:r>
          </a:p>
          <a:p>
            <a:r>
              <a:rPr lang="en-US" altLang="en-US" smtClean="0"/>
              <a:t>out-of-order pkt: </a:t>
            </a:r>
          </a:p>
          <a:p>
            <a:pPr lvl="1"/>
            <a:r>
              <a:rPr lang="en-US" altLang="en-US" smtClean="0"/>
              <a:t>discard (don</a:t>
            </a:r>
            <a:r>
              <a:rPr lang="ja-JP" altLang="en-US" smtClean="0"/>
              <a:t>’</a:t>
            </a:r>
            <a:r>
              <a:rPr lang="en-US" altLang="ja-JP" smtClean="0"/>
              <a:t>t buffer): </a:t>
            </a:r>
            <a:r>
              <a:rPr lang="en-US" altLang="ja-JP" i="1" smtClean="0">
                <a:solidFill>
                  <a:srgbClr val="CC0000"/>
                </a:solidFill>
              </a:rPr>
              <a:t>no receiver buffering!</a:t>
            </a:r>
          </a:p>
          <a:p>
            <a:pPr lvl="1"/>
            <a:r>
              <a:rPr lang="en-US" altLang="en-US" smtClean="0"/>
              <a:t>re-ACK pkt with highest in-order seq #</a:t>
            </a:r>
          </a:p>
        </p:txBody>
      </p:sp>
      <p:sp>
        <p:nvSpPr>
          <p:cNvPr id="76805" name="Oval 4"/>
          <p:cNvSpPr>
            <a:spLocks noChangeArrowheads="1"/>
          </p:cNvSpPr>
          <p:nvPr/>
        </p:nvSpPr>
        <p:spPr bwMode="auto">
          <a:xfrm>
            <a:off x="4683125" y="2041526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4592638" y="2209801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Wait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2368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4081463" y="1468439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9" name="Text Box 8"/>
          <p:cNvSpPr txBox="1">
            <a:spLocks noChangeArrowheads="1"/>
          </p:cNvSpPr>
          <p:nvPr/>
        </p:nvSpPr>
        <p:spPr bwMode="auto">
          <a:xfrm>
            <a:off x="4121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default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4202114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6811" name="Freeform 10"/>
          <p:cNvSpPr>
            <a:spLocks/>
          </p:cNvSpPr>
          <p:nvPr/>
        </p:nvSpPr>
        <p:spPr bwMode="auto">
          <a:xfrm>
            <a:off x="5356226" y="1784351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6812" name="Text Box 11"/>
          <p:cNvSpPr txBox="1">
            <a:spLocks noChangeArrowheads="1"/>
          </p:cNvSpPr>
          <p:nvPr/>
        </p:nvSpPr>
        <p:spPr bwMode="auto">
          <a:xfrm>
            <a:off x="5849939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&amp;&amp; notcurrupt(rcvpkt)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&amp;&amp; hasseqnum(rcvpkt,expectedseqnum) 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3" name="Line 12"/>
          <p:cNvSpPr>
            <a:spLocks noChangeShapeType="1"/>
          </p:cNvSpPr>
          <p:nvPr/>
        </p:nvSpPr>
        <p:spPr bwMode="auto">
          <a:xfrm>
            <a:off x="5919788" y="2246314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5854701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expectedseqnum++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5" name="Freeform 14"/>
          <p:cNvSpPr>
            <a:spLocks/>
          </p:cNvSpPr>
          <p:nvPr/>
        </p:nvSpPr>
        <p:spPr bwMode="auto">
          <a:xfrm rot="5142103" flipH="1">
            <a:off x="4829176" y="1260476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6816" name="Line 15"/>
          <p:cNvSpPr>
            <a:spLocks noChangeShapeType="1"/>
          </p:cNvSpPr>
          <p:nvPr/>
        </p:nvSpPr>
        <p:spPr bwMode="auto">
          <a:xfrm>
            <a:off x="2308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6817" name="Text Box 16"/>
          <p:cNvSpPr txBox="1">
            <a:spLocks noChangeArrowheads="1"/>
          </p:cNvSpPr>
          <p:nvPr/>
        </p:nvSpPr>
        <p:spPr bwMode="auto">
          <a:xfrm>
            <a:off x="2217739" y="2314576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expectedseqnum=1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2254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76820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1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1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7353053A-6A39-4D7B-95BE-E8E7BC50729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04789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156075" y="1412876"/>
            <a:ext cx="12461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pkt0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pkt1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pkt2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pkt3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4476751" y="1041401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77831" name="Text Box 6"/>
          <p:cNvSpPr txBox="1">
            <a:spLocks noChangeArrowheads="1"/>
          </p:cNvSpPr>
          <p:nvPr/>
        </p:nvSpPr>
        <p:spPr bwMode="auto">
          <a:xfrm>
            <a:off x="7507288" y="1060451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77832" name="Line 14"/>
          <p:cNvSpPr>
            <a:spLocks noChangeShapeType="1"/>
          </p:cNvSpPr>
          <p:nvPr/>
        </p:nvSpPr>
        <p:spPr bwMode="auto">
          <a:xfrm>
            <a:off x="7581901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33" name="Text Box 15"/>
          <p:cNvSpPr txBox="1">
            <a:spLocks noChangeArrowheads="1"/>
          </p:cNvSpPr>
          <p:nvPr/>
        </p:nvSpPr>
        <p:spPr bwMode="auto">
          <a:xfrm>
            <a:off x="7524751" y="1854201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pkt0, send ack0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pkt1, send ack1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pkt3, discard,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77834" name="Text Box 22"/>
          <p:cNvSpPr txBox="1">
            <a:spLocks noChangeArrowheads="1"/>
          </p:cNvSpPr>
          <p:nvPr/>
        </p:nvSpPr>
        <p:spPr bwMode="auto">
          <a:xfrm>
            <a:off x="3300414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ack0, send pkt4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ack1, send pkt5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7835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6" name="Text Box 35"/>
          <p:cNvSpPr txBox="1">
            <a:spLocks noChangeArrowheads="1"/>
          </p:cNvSpPr>
          <p:nvPr/>
        </p:nvSpPr>
        <p:spPr bwMode="auto">
          <a:xfrm>
            <a:off x="3835400" y="4379913"/>
            <a:ext cx="15382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77837" name="Text Box 36"/>
          <p:cNvSpPr txBox="1">
            <a:spLocks noChangeArrowheads="1"/>
          </p:cNvSpPr>
          <p:nvPr/>
        </p:nvSpPr>
        <p:spPr bwMode="auto">
          <a:xfrm>
            <a:off x="4160839" y="4594226"/>
            <a:ext cx="12461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 pkt5</a:t>
            </a:r>
          </a:p>
        </p:txBody>
      </p:sp>
      <p:sp>
        <p:nvSpPr>
          <p:cNvPr id="77838" name="Line 7"/>
          <p:cNvSpPr>
            <a:spLocks noChangeShapeType="1"/>
          </p:cNvSpPr>
          <p:nvPr/>
        </p:nvSpPr>
        <p:spPr bwMode="auto">
          <a:xfrm>
            <a:off x="5446713" y="16065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39" name="Line 11"/>
          <p:cNvSpPr>
            <a:spLocks noChangeShapeType="1"/>
          </p:cNvSpPr>
          <p:nvPr/>
        </p:nvSpPr>
        <p:spPr bwMode="auto">
          <a:xfrm>
            <a:off x="5445126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0" name="Line 12"/>
          <p:cNvSpPr>
            <a:spLocks noChangeShapeType="1"/>
          </p:cNvSpPr>
          <p:nvPr/>
        </p:nvSpPr>
        <p:spPr bwMode="auto">
          <a:xfrm>
            <a:off x="5461000" y="2144714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1" name="Line 13"/>
          <p:cNvSpPr>
            <a:spLocks noChangeShapeType="1"/>
          </p:cNvSpPr>
          <p:nvPr/>
        </p:nvSpPr>
        <p:spPr bwMode="auto">
          <a:xfrm>
            <a:off x="5467351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 flipH="1">
            <a:off x="5453064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6223001" y="21796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6381750" y="2200275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H="1">
            <a:off x="5449889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6" name="Line 24"/>
          <p:cNvSpPr>
            <a:spLocks noChangeShapeType="1"/>
          </p:cNvSpPr>
          <p:nvPr/>
        </p:nvSpPr>
        <p:spPr bwMode="auto">
          <a:xfrm>
            <a:off x="5453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7" name="Line 25"/>
          <p:cNvSpPr>
            <a:spLocks noChangeShapeType="1"/>
          </p:cNvSpPr>
          <p:nvPr/>
        </p:nvSpPr>
        <p:spPr bwMode="auto">
          <a:xfrm>
            <a:off x="5484813" y="3571876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48" name="Line 26"/>
          <p:cNvSpPr>
            <a:spLocks noChangeShapeType="1"/>
          </p:cNvSpPr>
          <p:nvPr/>
        </p:nvSpPr>
        <p:spPr bwMode="auto">
          <a:xfrm flipH="1">
            <a:off x="5481639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77849" name="Group 29"/>
          <p:cNvGrpSpPr>
            <a:grpSpLocks/>
          </p:cNvGrpSpPr>
          <p:nvPr/>
        </p:nvGrpSpPr>
        <p:grpSpPr bwMode="auto">
          <a:xfrm>
            <a:off x="5341939" y="2135188"/>
            <a:ext cx="103187" cy="2462212"/>
            <a:chOff x="3651" y="1878"/>
            <a:chExt cx="78" cy="963"/>
          </a:xfrm>
        </p:grpSpPr>
        <p:sp>
          <p:nvSpPr>
            <p:cNvPr id="77896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7897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7898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7850" name="Line 37"/>
          <p:cNvSpPr>
            <a:spLocks noChangeShapeType="1"/>
          </p:cNvSpPr>
          <p:nvPr/>
        </p:nvSpPr>
        <p:spPr bwMode="auto">
          <a:xfrm>
            <a:off x="5461001" y="47656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51" name="Line 38"/>
          <p:cNvSpPr>
            <a:spLocks noChangeShapeType="1"/>
          </p:cNvSpPr>
          <p:nvPr/>
        </p:nvSpPr>
        <p:spPr bwMode="auto">
          <a:xfrm>
            <a:off x="5453063" y="50101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52" name="Line 39"/>
          <p:cNvSpPr>
            <a:spLocks noChangeShapeType="1"/>
          </p:cNvSpPr>
          <p:nvPr/>
        </p:nvSpPr>
        <p:spPr bwMode="auto">
          <a:xfrm>
            <a:off x="5446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53" name="Line 40"/>
          <p:cNvSpPr>
            <a:spLocks noChangeShapeType="1"/>
          </p:cNvSpPr>
          <p:nvPr/>
        </p:nvSpPr>
        <p:spPr bwMode="auto">
          <a:xfrm>
            <a:off x="5449888" y="54768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54" name="Text Box 41"/>
          <p:cNvSpPr txBox="1">
            <a:spLocks noChangeArrowheads="1"/>
          </p:cNvSpPr>
          <p:nvPr/>
        </p:nvSpPr>
        <p:spPr bwMode="auto">
          <a:xfrm>
            <a:off x="7521575" y="33782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pkt4, discard,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77855" name="Text Box 42"/>
          <p:cNvSpPr txBox="1">
            <a:spLocks noChangeArrowheads="1"/>
          </p:cNvSpPr>
          <p:nvPr/>
        </p:nvSpPr>
        <p:spPr bwMode="auto">
          <a:xfrm>
            <a:off x="7540625" y="38989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 pkt5, discard,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77856" name="Text Box 43"/>
          <p:cNvSpPr txBox="1">
            <a:spLocks noChangeArrowheads="1"/>
          </p:cNvSpPr>
          <p:nvPr/>
        </p:nvSpPr>
        <p:spPr bwMode="auto">
          <a:xfrm>
            <a:off x="7551738" y="5053014"/>
            <a:ext cx="29654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pkt5, deliver, send ack5</a:t>
            </a:r>
          </a:p>
        </p:txBody>
      </p:sp>
      <p:sp>
        <p:nvSpPr>
          <p:cNvPr id="77857" name="Text Box 44"/>
          <p:cNvSpPr txBox="1">
            <a:spLocks noChangeArrowheads="1"/>
          </p:cNvSpPr>
          <p:nvPr/>
        </p:nvSpPr>
        <p:spPr bwMode="auto">
          <a:xfrm>
            <a:off x="3603625" y="3881438"/>
            <a:ext cx="1811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ignore duplicate ACK</a:t>
            </a:r>
          </a:p>
        </p:txBody>
      </p:sp>
      <p:grpSp>
        <p:nvGrpSpPr>
          <p:cNvPr id="77858" name="Group 65"/>
          <p:cNvGrpSpPr>
            <a:grpSpLocks/>
          </p:cNvGrpSpPr>
          <p:nvPr/>
        </p:nvGrpSpPr>
        <p:grpSpPr bwMode="auto">
          <a:xfrm>
            <a:off x="1706564" y="1450975"/>
            <a:ext cx="1512887" cy="304800"/>
            <a:chOff x="115" y="914"/>
            <a:chExt cx="953" cy="192"/>
          </a:xfrm>
        </p:grpSpPr>
        <p:sp>
          <p:nvSpPr>
            <p:cNvPr id="77894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95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77859" name="Text Box 59"/>
          <p:cNvSpPr txBox="1">
            <a:spLocks noChangeArrowheads="1"/>
          </p:cNvSpPr>
          <p:nvPr/>
        </p:nvSpPr>
        <p:spPr bwMode="auto">
          <a:xfrm>
            <a:off x="1663700" y="1104900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grpSp>
        <p:nvGrpSpPr>
          <p:cNvPr id="77860" name="Group 67"/>
          <p:cNvGrpSpPr>
            <a:grpSpLocks/>
          </p:cNvGrpSpPr>
          <p:nvPr/>
        </p:nvGrpSpPr>
        <p:grpSpPr bwMode="auto">
          <a:xfrm>
            <a:off x="1703389" y="1736725"/>
            <a:ext cx="1512887" cy="304800"/>
            <a:chOff x="115" y="914"/>
            <a:chExt cx="953" cy="192"/>
          </a:xfrm>
        </p:grpSpPr>
        <p:sp>
          <p:nvSpPr>
            <p:cNvPr id="77892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93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77861" name="Group 70"/>
          <p:cNvGrpSpPr>
            <a:grpSpLocks/>
          </p:cNvGrpSpPr>
          <p:nvPr/>
        </p:nvGrpSpPr>
        <p:grpSpPr bwMode="auto">
          <a:xfrm>
            <a:off x="1711325" y="2022475"/>
            <a:ext cx="1512888" cy="304800"/>
            <a:chOff x="115" y="914"/>
            <a:chExt cx="953" cy="192"/>
          </a:xfrm>
        </p:grpSpPr>
        <p:sp>
          <p:nvSpPr>
            <p:cNvPr id="77890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91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77862" name="Group 73"/>
          <p:cNvGrpSpPr>
            <a:grpSpLocks/>
          </p:cNvGrpSpPr>
          <p:nvPr/>
        </p:nvGrpSpPr>
        <p:grpSpPr bwMode="auto">
          <a:xfrm>
            <a:off x="1708150" y="2297113"/>
            <a:ext cx="1512888" cy="304800"/>
            <a:chOff x="115" y="914"/>
            <a:chExt cx="953" cy="192"/>
          </a:xfrm>
        </p:grpSpPr>
        <p:sp>
          <p:nvSpPr>
            <p:cNvPr id="77888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9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77863" name="Rectangle 79"/>
          <p:cNvSpPr>
            <a:spLocks noChangeArrowheads="1"/>
          </p:cNvSpPr>
          <p:nvPr/>
        </p:nvSpPr>
        <p:spPr bwMode="auto">
          <a:xfrm>
            <a:off x="1919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64" name="Text Box 80"/>
          <p:cNvSpPr txBox="1">
            <a:spLocks noChangeArrowheads="1"/>
          </p:cNvSpPr>
          <p:nvPr/>
        </p:nvSpPr>
        <p:spPr bwMode="auto">
          <a:xfrm>
            <a:off x="1704975" y="3067050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77865" name="Group 84"/>
          <p:cNvGrpSpPr>
            <a:grpSpLocks/>
          </p:cNvGrpSpPr>
          <p:nvPr/>
        </p:nvGrpSpPr>
        <p:grpSpPr bwMode="auto">
          <a:xfrm>
            <a:off x="1701800" y="3341688"/>
            <a:ext cx="1512888" cy="304800"/>
            <a:chOff x="112" y="2105"/>
            <a:chExt cx="953" cy="192"/>
          </a:xfrm>
        </p:grpSpPr>
        <p:sp>
          <p:nvSpPr>
            <p:cNvPr id="77886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7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77866" name="Group 85"/>
          <p:cNvGrpSpPr>
            <a:grpSpLocks/>
          </p:cNvGrpSpPr>
          <p:nvPr/>
        </p:nvGrpSpPr>
        <p:grpSpPr bwMode="auto">
          <a:xfrm>
            <a:off x="1690689" y="4635500"/>
            <a:ext cx="1512887" cy="304800"/>
            <a:chOff x="112" y="2105"/>
            <a:chExt cx="953" cy="192"/>
          </a:xfrm>
        </p:grpSpPr>
        <p:sp>
          <p:nvSpPr>
            <p:cNvPr id="77884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5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77867" name="Group 88"/>
          <p:cNvGrpSpPr>
            <a:grpSpLocks/>
          </p:cNvGrpSpPr>
          <p:nvPr/>
        </p:nvGrpSpPr>
        <p:grpSpPr bwMode="auto">
          <a:xfrm>
            <a:off x="1698625" y="4876800"/>
            <a:ext cx="1512888" cy="304800"/>
            <a:chOff x="112" y="2105"/>
            <a:chExt cx="953" cy="192"/>
          </a:xfrm>
        </p:grpSpPr>
        <p:sp>
          <p:nvSpPr>
            <p:cNvPr id="77882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3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77868" name="Group 91"/>
          <p:cNvGrpSpPr>
            <a:grpSpLocks/>
          </p:cNvGrpSpPr>
          <p:nvPr/>
        </p:nvGrpSpPr>
        <p:grpSpPr bwMode="auto">
          <a:xfrm>
            <a:off x="1695450" y="5140325"/>
            <a:ext cx="1512888" cy="304800"/>
            <a:chOff x="112" y="2105"/>
            <a:chExt cx="953" cy="192"/>
          </a:xfrm>
        </p:grpSpPr>
        <p:sp>
          <p:nvSpPr>
            <p:cNvPr id="77880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1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77869" name="Group 94"/>
          <p:cNvGrpSpPr>
            <a:grpSpLocks/>
          </p:cNvGrpSpPr>
          <p:nvPr/>
        </p:nvGrpSpPr>
        <p:grpSpPr bwMode="auto">
          <a:xfrm>
            <a:off x="1692275" y="5381625"/>
            <a:ext cx="1512888" cy="304800"/>
            <a:chOff x="112" y="2105"/>
            <a:chExt cx="953" cy="192"/>
          </a:xfrm>
        </p:grpSpPr>
        <p:sp>
          <p:nvSpPr>
            <p:cNvPr id="77878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79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6 7 8 </a:t>
              </a:r>
            </a:p>
          </p:txBody>
        </p:sp>
      </p:grpSp>
      <p:pic>
        <p:nvPicPr>
          <p:cNvPr id="77870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744539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71" name="Line 98"/>
          <p:cNvSpPr>
            <a:spLocks noChangeShapeType="1"/>
          </p:cNvSpPr>
          <p:nvPr/>
        </p:nvSpPr>
        <p:spPr bwMode="auto">
          <a:xfrm flipH="1">
            <a:off x="6515101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72" name="Line 99"/>
          <p:cNvSpPr>
            <a:spLocks noChangeShapeType="1"/>
          </p:cNvSpPr>
          <p:nvPr/>
        </p:nvSpPr>
        <p:spPr bwMode="auto">
          <a:xfrm flipH="1">
            <a:off x="6521451" y="4067176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73" name="Line 100"/>
          <p:cNvSpPr>
            <a:spLocks noChangeShapeType="1"/>
          </p:cNvSpPr>
          <p:nvPr/>
        </p:nvSpPr>
        <p:spPr bwMode="auto">
          <a:xfrm flipH="1">
            <a:off x="6516688" y="5257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74" name="Line 101"/>
          <p:cNvSpPr>
            <a:spLocks noChangeShapeType="1"/>
          </p:cNvSpPr>
          <p:nvPr/>
        </p:nvSpPr>
        <p:spPr bwMode="auto">
          <a:xfrm flipH="1">
            <a:off x="6500813" y="5511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75" name="Line 102"/>
          <p:cNvSpPr>
            <a:spLocks noChangeShapeType="1"/>
          </p:cNvSpPr>
          <p:nvPr/>
        </p:nvSpPr>
        <p:spPr bwMode="auto">
          <a:xfrm flipH="1">
            <a:off x="6484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76" name="Line 103"/>
          <p:cNvSpPr>
            <a:spLocks noChangeShapeType="1"/>
          </p:cNvSpPr>
          <p:nvPr/>
        </p:nvSpPr>
        <p:spPr bwMode="auto">
          <a:xfrm flipH="1">
            <a:off x="6469063" y="5997576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8212139" y="2946401"/>
            <a:ext cx="1881187" cy="373063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Widescreen</PresentationFormat>
  <Paragraphs>379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ＭＳ Ｐゴシック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rdt3.0: stop-and-wait operation</vt:lpstr>
      <vt:lpstr>Performance of rdt3.0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Chapter 3 outline</vt:lpstr>
      <vt:lpstr>TCP: Overview  RFCs: 793,1122,1323, 2018, 2581</vt:lpstr>
      <vt:lpstr>TCP segment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rdt3.0: stop-and-wait operation</dc:title>
  <dc:creator>Sougata SEN</dc:creator>
  <cp:lastModifiedBy>Sougata SEN</cp:lastModifiedBy>
  <cp:revision>1</cp:revision>
  <dcterms:created xsi:type="dcterms:W3CDTF">2024-02-23T12:00:06Z</dcterms:created>
  <dcterms:modified xsi:type="dcterms:W3CDTF">2024-02-23T12:00:37Z</dcterms:modified>
</cp:coreProperties>
</file>