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E4A98-7F6B-4431-8238-2B940E1F5CA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74D00-10C8-4E7C-A814-957968E90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6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94EF7C-861A-478D-9F52-AED175CBA99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696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E4EFA9-B09E-4FF4-BBC5-D3B9A3E649A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14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ED03E7D3-DC09-4E4F-BB1D-C427186720BF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034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5E1FD3A9-2CE2-43A6-B4B1-5320A1F1D034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04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9B6F10A-49B2-44ED-B229-D7454217A754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358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85B1406E-7FD9-48EB-B7DF-1BC862A6FDC5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01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B99D4CD-4246-4CF0-B761-23DA705A108B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3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7B5615A9-ECAA-46D7-9BC1-C65B49376511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220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A6D5866B-39BC-4F6D-8EA6-42F4AC722077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072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2E198CA2-22BC-4D65-BFC6-FCB240F9A1B8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1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00F140A2-56AA-4200-B6F0-B8592BBEFD0D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3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8AD3FD78-6750-411F-B79C-9EDA5E2B7278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201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AC432B39-D7DA-4AA9-9BDB-25C6F44D62CB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058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35851" y="6445250"/>
            <a:ext cx="3860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</a:rPr>
              <a:t>Transport</a:t>
            </a:r>
            <a:r>
              <a:rPr lang="en-US" sz="1400" smtClean="0">
                <a:solidFill>
                  <a:srgbClr val="000000"/>
                </a:solidFill>
              </a:rPr>
              <a:t> </a:t>
            </a:r>
            <a:r>
              <a:rPr lang="en-US" smtClean="0">
                <a:solidFill>
                  <a:srgbClr val="000000"/>
                </a:solidFill>
              </a:rPr>
              <a:t>Layer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3-</a:t>
            </a:r>
            <a:fld id="{C08594F3-184E-4653-AD47-150D83E622EC}" type="slidenum">
              <a:rPr lang="en-US" altLang="en-US" smtClean="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80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3D6611F3-FD05-4D2B-B765-369039D9313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86020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773114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050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 segment structure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86022" name="Rectangle 4"/>
          <p:cNvSpPr>
            <a:spLocks noChangeArrowheads="1"/>
          </p:cNvSpPr>
          <p:nvPr/>
        </p:nvSpPr>
        <p:spPr bwMode="auto">
          <a:xfrm>
            <a:off x="4421189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6023" name="Rectangle 5"/>
          <p:cNvSpPr>
            <a:spLocks noChangeArrowheads="1"/>
          </p:cNvSpPr>
          <p:nvPr/>
        </p:nvSpPr>
        <p:spPr bwMode="auto">
          <a:xfrm>
            <a:off x="4335464" y="1628776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4479925" y="1587501"/>
            <a:ext cx="166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source port #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6580189" y="1592264"/>
            <a:ext cx="1381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dest port #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6" name="Line 8"/>
          <p:cNvSpPr>
            <a:spLocks noChangeShapeType="1"/>
          </p:cNvSpPr>
          <p:nvPr/>
        </p:nvSpPr>
        <p:spPr bwMode="auto">
          <a:xfrm>
            <a:off x="4338639" y="2003426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27" name="Line 9"/>
          <p:cNvSpPr>
            <a:spLocks noChangeShapeType="1"/>
          </p:cNvSpPr>
          <p:nvPr/>
        </p:nvSpPr>
        <p:spPr bwMode="auto">
          <a:xfrm flipV="1">
            <a:off x="4332289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28" name="Line 10"/>
          <p:cNvSpPr>
            <a:spLocks noChangeShapeType="1"/>
          </p:cNvSpPr>
          <p:nvPr/>
        </p:nvSpPr>
        <p:spPr bwMode="auto">
          <a:xfrm flipV="1">
            <a:off x="6278563" y="1628776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29" name="Text Box 11"/>
          <p:cNvSpPr txBox="1">
            <a:spLocks noChangeArrowheads="1"/>
          </p:cNvSpPr>
          <p:nvPr/>
        </p:nvSpPr>
        <p:spPr bwMode="auto">
          <a:xfrm>
            <a:off x="5821363" y="1098551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32 bits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0" name="Line 12"/>
          <p:cNvSpPr>
            <a:spLocks noChangeShapeType="1"/>
          </p:cNvSpPr>
          <p:nvPr/>
        </p:nvSpPr>
        <p:spPr bwMode="auto">
          <a:xfrm>
            <a:off x="6821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31" name="Line 13"/>
          <p:cNvSpPr>
            <a:spLocks noChangeShapeType="1"/>
          </p:cNvSpPr>
          <p:nvPr/>
        </p:nvSpPr>
        <p:spPr bwMode="auto">
          <a:xfrm rot="10800000">
            <a:off x="4313239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5387976" y="4567239"/>
            <a:ext cx="2005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application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(variable length)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4968876" y="1982789"/>
            <a:ext cx="2486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sequence number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34" name="Line 16"/>
          <p:cNvSpPr>
            <a:spLocks noChangeShapeType="1"/>
          </p:cNvSpPr>
          <p:nvPr/>
        </p:nvSpPr>
        <p:spPr bwMode="auto">
          <a:xfrm flipV="1">
            <a:off x="4341814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4568825" y="2382839"/>
            <a:ext cx="340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acknowledgement number</a:t>
            </a:r>
          </a:p>
        </p:txBody>
      </p:sp>
      <p:sp>
        <p:nvSpPr>
          <p:cNvPr id="86036" name="Line 18"/>
          <p:cNvSpPr>
            <a:spLocks noChangeShapeType="1"/>
          </p:cNvSpPr>
          <p:nvPr/>
        </p:nvSpPr>
        <p:spPr bwMode="auto">
          <a:xfrm flipV="1">
            <a:off x="4337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37" name="Line 19"/>
          <p:cNvSpPr>
            <a:spLocks noChangeShapeType="1"/>
          </p:cNvSpPr>
          <p:nvPr/>
        </p:nvSpPr>
        <p:spPr bwMode="auto">
          <a:xfrm flipV="1">
            <a:off x="4332289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38" name="Line 20"/>
          <p:cNvSpPr>
            <a:spLocks noChangeShapeType="1"/>
          </p:cNvSpPr>
          <p:nvPr/>
        </p:nvSpPr>
        <p:spPr bwMode="auto">
          <a:xfrm flipV="1">
            <a:off x="4332289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39" name="Line 21"/>
          <p:cNvSpPr>
            <a:spLocks noChangeShapeType="1"/>
          </p:cNvSpPr>
          <p:nvPr/>
        </p:nvSpPr>
        <p:spPr bwMode="auto">
          <a:xfrm flipH="1" flipV="1">
            <a:off x="6292851" y="2767014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6394450" y="2770188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6419850" y="3165476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4703763" y="3146426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checksum</a:t>
            </a:r>
          </a:p>
        </p:txBody>
      </p:sp>
      <p:sp>
        <p:nvSpPr>
          <p:cNvPr id="86043" name="Text Box 25"/>
          <p:cNvSpPr txBox="1">
            <a:spLocks noChangeArrowheads="1"/>
          </p:cNvSpPr>
          <p:nvPr/>
        </p:nvSpPr>
        <p:spPr bwMode="auto">
          <a:xfrm>
            <a:off x="6056314" y="279876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44" name="Line 26"/>
          <p:cNvSpPr>
            <a:spLocks noChangeShapeType="1"/>
          </p:cNvSpPr>
          <p:nvPr/>
        </p:nvSpPr>
        <p:spPr bwMode="auto">
          <a:xfrm flipV="1">
            <a:off x="6135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45" name="Line 27"/>
          <p:cNvSpPr>
            <a:spLocks noChangeShapeType="1"/>
          </p:cNvSpPr>
          <p:nvPr/>
        </p:nvSpPr>
        <p:spPr bwMode="auto">
          <a:xfrm flipV="1">
            <a:off x="5973763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46" name="Line 28"/>
          <p:cNvSpPr>
            <a:spLocks noChangeShapeType="1"/>
          </p:cNvSpPr>
          <p:nvPr/>
        </p:nvSpPr>
        <p:spPr bwMode="auto">
          <a:xfrm flipV="1">
            <a:off x="5807075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47" name="Line 29"/>
          <p:cNvSpPr>
            <a:spLocks noChangeShapeType="1"/>
          </p:cNvSpPr>
          <p:nvPr/>
        </p:nvSpPr>
        <p:spPr bwMode="auto">
          <a:xfrm flipV="1">
            <a:off x="5645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48" name="Line 30"/>
          <p:cNvSpPr>
            <a:spLocks noChangeShapeType="1"/>
          </p:cNvSpPr>
          <p:nvPr/>
        </p:nvSpPr>
        <p:spPr bwMode="auto">
          <a:xfrm flipV="1">
            <a:off x="5487988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49" name="Line 31"/>
          <p:cNvSpPr>
            <a:spLocks noChangeShapeType="1"/>
          </p:cNvSpPr>
          <p:nvPr/>
        </p:nvSpPr>
        <p:spPr bwMode="auto">
          <a:xfrm flipV="1">
            <a:off x="5316538" y="2771776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6050" name="Text Box 32"/>
          <p:cNvSpPr txBox="1">
            <a:spLocks noChangeArrowheads="1"/>
          </p:cNvSpPr>
          <p:nvPr/>
        </p:nvSpPr>
        <p:spPr bwMode="auto">
          <a:xfrm>
            <a:off x="5889625" y="27940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51" name="Text Box 33"/>
          <p:cNvSpPr txBox="1">
            <a:spLocks noChangeArrowheads="1"/>
          </p:cNvSpPr>
          <p:nvPr/>
        </p:nvSpPr>
        <p:spPr bwMode="auto">
          <a:xfrm>
            <a:off x="5716588" y="2794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52" name="Text Box 34"/>
          <p:cNvSpPr txBox="1">
            <a:spLocks noChangeArrowheads="1"/>
          </p:cNvSpPr>
          <p:nvPr/>
        </p:nvSpPr>
        <p:spPr bwMode="auto">
          <a:xfrm>
            <a:off x="5554664" y="27892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53" name="Text Box 35"/>
          <p:cNvSpPr txBox="1">
            <a:spLocks noChangeArrowheads="1"/>
          </p:cNvSpPr>
          <p:nvPr/>
        </p:nvSpPr>
        <p:spPr bwMode="auto">
          <a:xfrm>
            <a:off x="5402264" y="27892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54" name="Text Box 36"/>
          <p:cNvSpPr txBox="1">
            <a:spLocks noChangeArrowheads="1"/>
          </p:cNvSpPr>
          <p:nvPr/>
        </p:nvSpPr>
        <p:spPr bwMode="auto">
          <a:xfrm>
            <a:off x="5235575" y="278923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4280896" y="2697163"/>
            <a:ext cx="582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head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len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56" name="Text Box 38"/>
          <p:cNvSpPr txBox="1">
            <a:spLocks noChangeArrowheads="1"/>
          </p:cNvSpPr>
          <p:nvPr/>
        </p:nvSpPr>
        <p:spPr bwMode="auto">
          <a:xfrm>
            <a:off x="4760367" y="2697163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not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used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57" name="Line 39"/>
          <p:cNvSpPr>
            <a:spLocks noChangeShapeType="1"/>
          </p:cNvSpPr>
          <p:nvPr/>
        </p:nvSpPr>
        <p:spPr bwMode="auto">
          <a:xfrm flipV="1">
            <a:off x="4811713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4841876" y="3648076"/>
            <a:ext cx="289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options (variable length)</a:t>
            </a: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1785938" y="1427163"/>
            <a:ext cx="220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URG: urgent data 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(generally not used)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2500313" y="2151063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ACK: ACK #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valid</a:t>
            </a:r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93863" y="2827338"/>
            <a:ext cx="226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PSH: push data now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2068513" y="3627439"/>
            <a:ext cx="1911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RST, SYN, FIN: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connection estab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(setup, teardown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3895726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3900489" y="2487614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3921126" y="3041651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4801" name="Freeform 48"/>
          <p:cNvSpPr>
            <a:spLocks/>
          </p:cNvSpPr>
          <p:nvPr/>
        </p:nvSpPr>
        <p:spPr bwMode="auto">
          <a:xfrm>
            <a:off x="3914776" y="3105150"/>
            <a:ext cx="2314575" cy="704850"/>
          </a:xfrm>
          <a:custGeom>
            <a:avLst/>
            <a:gdLst>
              <a:gd name="T0" fmla="*/ 0 w 1458"/>
              <a:gd name="T1" fmla="*/ 2147483646 h 444"/>
              <a:gd name="T2" fmla="*/ 2147483646 w 1458"/>
              <a:gd name="T3" fmla="*/ 0 h 444"/>
              <a:gd name="T4" fmla="*/ 2147483646 w 1458"/>
              <a:gd name="T5" fmla="*/ 2147483646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8963025" y="3008314"/>
            <a:ext cx="12509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# bytes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rcvr willing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to accept</a:t>
            </a: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8656638" y="1522414"/>
            <a:ext cx="1771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counting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by bytes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of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2506663" y="4960939"/>
            <a:ext cx="1365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Internet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checksum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V="1">
            <a:off x="3790951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8210551" y="3019426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8143875" y="1724026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8105775" y="1714501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70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/>
      <p:bldP spid="59401" grpId="0"/>
      <p:bldP spid="59408" grpId="0"/>
      <p:bldP spid="59409" grpId="0"/>
      <p:bldP spid="59411" grpId="0"/>
      <p:bldP spid="59416" grpId="0"/>
      <p:bldP spid="59417" grpId="0"/>
      <p:bldP spid="59418" grpId="0"/>
      <p:bldP spid="59431" grpId="0"/>
      <p:bldP spid="59434" grpId="0"/>
      <p:bldP spid="59435" grpId="0"/>
      <p:bldP spid="59436" grpId="0"/>
      <p:bldP spid="59437" grpId="0"/>
      <p:bldP spid="59438" grpId="0"/>
      <p:bldP spid="59443" grpId="0"/>
      <p:bldP spid="59444" grpId="0"/>
      <p:bldP spid="594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952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E01FF863-F04C-4B82-9A22-B8687F511D9B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95236" name="Picture 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8985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Oval 7"/>
          <p:cNvSpPr>
            <a:spLocks noChangeArrowheads="1"/>
          </p:cNvSpPr>
          <p:nvPr/>
        </p:nvSpPr>
        <p:spPr bwMode="auto">
          <a:xfrm>
            <a:off x="4421188" y="2730500"/>
            <a:ext cx="1071562" cy="971550"/>
          </a:xfrm>
          <a:prstGeom prst="ellipse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4346576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87326"/>
            <a:ext cx="7734300" cy="8985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sender </a:t>
            </a:r>
            <a:r>
              <a:rPr lang="en-US" sz="3200">
                <a:ea typeface="ＭＳ Ｐゴシック" charset="0"/>
                <a:cs typeface="+mj-cs"/>
              </a:rPr>
              <a:t>(simplified)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5240" name="Text Box 5"/>
          <p:cNvSpPr txBox="1">
            <a:spLocks noChangeArrowheads="1"/>
          </p:cNvSpPr>
          <p:nvPr/>
        </p:nvSpPr>
        <p:spPr bwMode="auto">
          <a:xfrm>
            <a:off x="4503738" y="2781300"/>
            <a:ext cx="742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wait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event</a:t>
            </a:r>
          </a:p>
        </p:txBody>
      </p:sp>
      <p:sp>
        <p:nvSpPr>
          <p:cNvPr id="95241" name="Line 8"/>
          <p:cNvSpPr>
            <a:spLocks noChangeShapeType="1"/>
          </p:cNvSpPr>
          <p:nvPr/>
        </p:nvSpPr>
        <p:spPr bwMode="auto">
          <a:xfrm>
            <a:off x="3379788" y="2247901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5242" name="Text Box 9"/>
          <p:cNvSpPr txBox="1">
            <a:spLocks noChangeArrowheads="1"/>
          </p:cNvSpPr>
          <p:nvPr/>
        </p:nvSpPr>
        <p:spPr bwMode="auto">
          <a:xfrm>
            <a:off x="1838325" y="2874963"/>
            <a:ext cx="25699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NextSeqNum = InitialSeqNum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SendBase = InitialSeqNum</a:t>
            </a:r>
          </a:p>
        </p:txBody>
      </p:sp>
      <p:sp>
        <p:nvSpPr>
          <p:cNvPr id="95243" name="Line 10"/>
          <p:cNvSpPr>
            <a:spLocks noChangeShapeType="1"/>
          </p:cNvSpPr>
          <p:nvPr/>
        </p:nvSpPr>
        <p:spPr bwMode="auto">
          <a:xfrm>
            <a:off x="1941514" y="288925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5244" name="Text Box 11"/>
          <p:cNvSpPr txBox="1">
            <a:spLocks noChangeArrowheads="1"/>
          </p:cNvSpPr>
          <p:nvPr/>
        </p:nvSpPr>
        <p:spPr bwMode="auto">
          <a:xfrm>
            <a:off x="2811463" y="2571751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</a:p>
        </p:txBody>
      </p:sp>
      <p:grpSp>
        <p:nvGrpSpPr>
          <p:cNvPr id="95245" name="Group 23"/>
          <p:cNvGrpSpPr>
            <a:grpSpLocks/>
          </p:cNvGrpSpPr>
          <p:nvPr/>
        </p:nvGrpSpPr>
        <p:grpSpPr bwMode="auto">
          <a:xfrm>
            <a:off x="6129339" y="1333501"/>
            <a:ext cx="4251325" cy="1928813"/>
            <a:chOff x="3003" y="1263"/>
            <a:chExt cx="2678" cy="1215"/>
          </a:xfrm>
        </p:grpSpPr>
        <p:sp>
          <p:nvSpPr>
            <p:cNvPr id="95257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create segment, seq. #: NextSeqNum</a:t>
              </a: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pass segment to IP (i.e., </a:t>
              </a:r>
              <a:r>
                <a:rPr lang="ja-JP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“</a:t>
              </a:r>
              <a:r>
                <a:rPr lang="en-US" altLang="ja-JP" sz="1600">
                  <a:solidFill>
                    <a:srgbClr val="000000"/>
                  </a:solidFill>
                  <a:latin typeface="Tahoma" panose="020B0604030504040204" pitchFamily="34" charset="0"/>
                </a:rPr>
                <a:t>send</a:t>
              </a:r>
              <a:r>
                <a:rPr lang="ja-JP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”</a:t>
              </a:r>
              <a:r>
                <a:rPr lang="en-US" altLang="ja-JP" sz="1600">
                  <a:solidFill>
                    <a:srgbClr val="000000"/>
                  </a:solidFill>
                  <a:latin typeface="Tahoma" panose="020B0604030504040204" pitchFamily="34" charset="0"/>
                </a:rPr>
                <a:t>)</a:t>
              </a: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NextSeqNum = NextSeqNum + length(data) </a:t>
              </a: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if (timer currently not running)</a:t>
              </a:r>
            </a:p>
            <a:p>
              <a:pPr eaLnBrk="0" fontAlgn="base" hangingPunct="0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    start timer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                 </a:t>
              </a:r>
            </a:p>
          </p:txBody>
        </p:sp>
        <p:sp>
          <p:nvSpPr>
            <p:cNvPr id="95258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data received from application above</a:t>
              </a:r>
            </a:p>
          </p:txBody>
        </p:sp>
        <p:sp>
          <p:nvSpPr>
            <p:cNvPr id="95259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5246" name="Group 20"/>
          <p:cNvGrpSpPr>
            <a:grpSpLocks/>
          </p:cNvGrpSpPr>
          <p:nvPr/>
        </p:nvGrpSpPr>
        <p:grpSpPr bwMode="auto">
          <a:xfrm>
            <a:off x="6329364" y="3406776"/>
            <a:ext cx="3298825" cy="1147763"/>
            <a:chOff x="1270" y="3518"/>
            <a:chExt cx="2078" cy="723"/>
          </a:xfrm>
        </p:grpSpPr>
        <p:sp>
          <p:nvSpPr>
            <p:cNvPr id="95254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retransmit not-yet-acked segment         	with smallest seq. #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start timer</a:t>
              </a:r>
            </a:p>
          </p:txBody>
        </p:sp>
        <p:sp>
          <p:nvSpPr>
            <p:cNvPr id="95255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timeout</a:t>
              </a:r>
            </a:p>
          </p:txBody>
        </p:sp>
        <p:sp>
          <p:nvSpPr>
            <p:cNvPr id="95256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5247" name="Group 24"/>
          <p:cNvGrpSpPr>
            <a:grpSpLocks/>
          </p:cNvGrpSpPr>
          <p:nvPr/>
        </p:nvGrpSpPr>
        <p:grpSpPr bwMode="auto">
          <a:xfrm>
            <a:off x="2476501" y="4513264"/>
            <a:ext cx="4703763" cy="2181225"/>
            <a:chOff x="678" y="2592"/>
            <a:chExt cx="2963" cy="1374"/>
          </a:xfrm>
        </p:grpSpPr>
        <p:sp>
          <p:nvSpPr>
            <p:cNvPr id="95251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if (y &gt; SendBase) {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  SendBase = y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  /* SendBase–1: last cumulatively ACKed byte */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  if (there are currently not-yet-acked segments)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       start timer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     else stop timer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     } </a:t>
              </a:r>
            </a:p>
          </p:txBody>
        </p:sp>
        <p:sp>
          <p:nvSpPr>
            <p:cNvPr id="95252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ACK received, with ACK field value y </a:t>
              </a:r>
            </a:p>
          </p:txBody>
        </p:sp>
        <p:sp>
          <p:nvSpPr>
            <p:cNvPr id="95253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95248" name="Freeform 26"/>
          <p:cNvSpPr>
            <a:spLocks/>
          </p:cNvSpPr>
          <p:nvPr/>
        </p:nvSpPr>
        <p:spPr bwMode="auto">
          <a:xfrm>
            <a:off x="5173664" y="1644650"/>
            <a:ext cx="1254125" cy="1258888"/>
          </a:xfrm>
          <a:custGeom>
            <a:avLst/>
            <a:gdLst>
              <a:gd name="T0" fmla="*/ 2147483646 w 1052"/>
              <a:gd name="T1" fmla="*/ 2147483646 h 990"/>
              <a:gd name="T2" fmla="*/ 2147483646 w 1052"/>
              <a:gd name="T3" fmla="*/ 2147483646 h 990"/>
              <a:gd name="T4" fmla="*/ 2147483646 w 1052"/>
              <a:gd name="T5" fmla="*/ 2147483646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5249" name="Freeform 27"/>
          <p:cNvSpPr>
            <a:spLocks/>
          </p:cNvSpPr>
          <p:nvPr/>
        </p:nvSpPr>
        <p:spPr bwMode="auto">
          <a:xfrm rot="4468137">
            <a:off x="5496720" y="3117058"/>
            <a:ext cx="1254125" cy="1258887"/>
          </a:xfrm>
          <a:custGeom>
            <a:avLst/>
            <a:gdLst>
              <a:gd name="T0" fmla="*/ 2147483646 w 1052"/>
              <a:gd name="T1" fmla="*/ 2147483646 h 990"/>
              <a:gd name="T2" fmla="*/ 2147483646 w 1052"/>
              <a:gd name="T3" fmla="*/ 2147483646 h 990"/>
              <a:gd name="T4" fmla="*/ 2147483646 w 1052"/>
              <a:gd name="T5" fmla="*/ 2147483646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5250" name="Freeform 28"/>
          <p:cNvSpPr>
            <a:spLocks/>
          </p:cNvSpPr>
          <p:nvPr/>
        </p:nvSpPr>
        <p:spPr bwMode="auto">
          <a:xfrm rot="10674503">
            <a:off x="3438526" y="3616325"/>
            <a:ext cx="1254125" cy="1258888"/>
          </a:xfrm>
          <a:custGeom>
            <a:avLst/>
            <a:gdLst>
              <a:gd name="T0" fmla="*/ 2147483646 w 1052"/>
              <a:gd name="T1" fmla="*/ 2147483646 h 990"/>
              <a:gd name="T2" fmla="*/ 2147483646 w 1052"/>
              <a:gd name="T3" fmla="*/ 2147483646 h 990"/>
              <a:gd name="T4" fmla="*/ 2147483646 w 1052"/>
              <a:gd name="T5" fmla="*/ 2147483646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38338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36" name="Group 206"/>
          <p:cNvGrpSpPr>
            <a:grpSpLocks/>
          </p:cNvGrpSpPr>
          <p:nvPr/>
        </p:nvGrpSpPr>
        <p:grpSpPr bwMode="auto">
          <a:xfrm>
            <a:off x="7324726" y="2808288"/>
            <a:ext cx="2346325" cy="571500"/>
            <a:chOff x="3759" y="1622"/>
            <a:chExt cx="1478" cy="360"/>
          </a:xfrm>
        </p:grpSpPr>
        <p:sp>
          <p:nvSpPr>
            <p:cNvPr id="96333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6334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6335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Seq=100, 20 bytes of data</a:t>
              </a:r>
            </a:p>
          </p:txBody>
        </p:sp>
      </p:grpSp>
      <p:sp>
        <p:nvSpPr>
          <p:cNvPr id="9625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962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531481BB-34AE-4AAB-9BFA-06FF8C7AA72E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0" y="238126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TCP: retransmission scenarios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6262" name="Text Box 105"/>
          <p:cNvSpPr txBox="1">
            <a:spLocks noChangeArrowheads="1"/>
          </p:cNvSpPr>
          <p:nvPr/>
        </p:nvSpPr>
        <p:spPr bwMode="auto">
          <a:xfrm>
            <a:off x="2806701" y="5946776"/>
            <a:ext cx="1922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lost ACK scenario</a:t>
            </a:r>
            <a:endParaRPr lang="en-US" altLang="en-US" sz="1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9638" name="Line 99"/>
          <p:cNvSpPr>
            <a:spLocks noChangeShapeType="1"/>
          </p:cNvSpPr>
          <p:nvPr/>
        </p:nvSpPr>
        <p:spPr bwMode="auto">
          <a:xfrm>
            <a:off x="2589214" y="4184651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6264" name="Line 100"/>
          <p:cNvSpPr>
            <a:spLocks noChangeShapeType="1"/>
          </p:cNvSpPr>
          <p:nvPr/>
        </p:nvSpPr>
        <p:spPr bwMode="auto">
          <a:xfrm>
            <a:off x="2601914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40" name="Line 104"/>
          <p:cNvSpPr>
            <a:spLocks noChangeShapeType="1"/>
          </p:cNvSpPr>
          <p:nvPr/>
        </p:nvSpPr>
        <p:spPr bwMode="auto">
          <a:xfrm flipH="1">
            <a:off x="3638551" y="3078164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6266" name="Text Box 107"/>
          <p:cNvSpPr txBox="1">
            <a:spLocks noChangeArrowheads="1"/>
          </p:cNvSpPr>
          <p:nvPr/>
        </p:nvSpPr>
        <p:spPr bwMode="auto">
          <a:xfrm>
            <a:off x="4540251" y="1257300"/>
            <a:ext cx="77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96267" name="Text Box 111"/>
          <p:cNvSpPr txBox="1">
            <a:spLocks noChangeArrowheads="1"/>
          </p:cNvSpPr>
          <p:nvPr/>
        </p:nvSpPr>
        <p:spPr bwMode="auto">
          <a:xfrm>
            <a:off x="2206625" y="1274763"/>
            <a:ext cx="776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Host A</a:t>
            </a:r>
          </a:p>
        </p:txBody>
      </p:sp>
      <p:sp>
        <p:nvSpPr>
          <p:cNvPr id="96268" name="Rectangle 112"/>
          <p:cNvSpPr>
            <a:spLocks noChangeArrowheads="1"/>
          </p:cNvSpPr>
          <p:nvPr/>
        </p:nvSpPr>
        <p:spPr bwMode="auto">
          <a:xfrm>
            <a:off x="3305175" y="2497139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6269" name="Text Box 113"/>
          <p:cNvSpPr txBox="1">
            <a:spLocks noChangeArrowheads="1"/>
          </p:cNvSpPr>
          <p:nvPr/>
        </p:nvSpPr>
        <p:spPr bwMode="auto">
          <a:xfrm>
            <a:off x="2736030" y="2549526"/>
            <a:ext cx="2106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Seq=92, 8 bytes of data</a:t>
            </a:r>
          </a:p>
        </p:txBody>
      </p:sp>
      <p:sp>
        <p:nvSpPr>
          <p:cNvPr id="69645" name="Rectangle 114"/>
          <p:cNvSpPr>
            <a:spLocks noChangeArrowheads="1"/>
          </p:cNvSpPr>
          <p:nvPr/>
        </p:nvSpPr>
        <p:spPr bwMode="auto">
          <a:xfrm>
            <a:off x="3873501" y="3163888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9646" name="Text Box 115"/>
          <p:cNvSpPr txBox="1">
            <a:spLocks noChangeArrowheads="1"/>
          </p:cNvSpPr>
          <p:nvPr/>
        </p:nvSpPr>
        <p:spPr bwMode="auto">
          <a:xfrm>
            <a:off x="3794126" y="3119438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ACK=100</a:t>
            </a: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72" name="Line 118"/>
          <p:cNvSpPr>
            <a:spLocks noChangeShapeType="1"/>
          </p:cNvSpPr>
          <p:nvPr/>
        </p:nvSpPr>
        <p:spPr bwMode="auto">
          <a:xfrm>
            <a:off x="2581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6273" name="Line 119"/>
          <p:cNvSpPr>
            <a:spLocks noChangeShapeType="1"/>
          </p:cNvSpPr>
          <p:nvPr/>
        </p:nvSpPr>
        <p:spPr bwMode="auto">
          <a:xfrm>
            <a:off x="5008563" y="2170114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6274" name="Rectangle 122"/>
          <p:cNvSpPr>
            <a:spLocks noChangeArrowheads="1"/>
          </p:cNvSpPr>
          <p:nvPr/>
        </p:nvSpPr>
        <p:spPr bwMode="auto">
          <a:xfrm>
            <a:off x="3198813" y="4178301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9650" name="Text Box 123"/>
          <p:cNvSpPr txBox="1">
            <a:spLocks noChangeArrowheads="1"/>
          </p:cNvSpPr>
          <p:nvPr/>
        </p:nvSpPr>
        <p:spPr bwMode="auto">
          <a:xfrm>
            <a:off x="2724918" y="4259264"/>
            <a:ext cx="2106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Seq=92, 8 bytes of data</a:t>
            </a:r>
          </a:p>
        </p:txBody>
      </p:sp>
      <p:sp>
        <p:nvSpPr>
          <p:cNvPr id="69651" name="Text Box 124"/>
          <p:cNvSpPr txBox="1">
            <a:spLocks noChangeArrowheads="1"/>
          </p:cNvSpPr>
          <p:nvPr/>
        </p:nvSpPr>
        <p:spPr bwMode="auto">
          <a:xfrm>
            <a:off x="3427414" y="3309939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96277" name="Text Box 126"/>
          <p:cNvSpPr txBox="1">
            <a:spLocks noChangeArrowheads="1"/>
          </p:cNvSpPr>
          <p:nvPr/>
        </p:nvSpPr>
        <p:spPr bwMode="auto">
          <a:xfrm rot="10800000">
            <a:off x="2206596" y="2960820"/>
            <a:ext cx="400110" cy="69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timeout</a:t>
            </a:r>
          </a:p>
        </p:txBody>
      </p:sp>
      <p:sp>
        <p:nvSpPr>
          <p:cNvPr id="69653" name="Line 127"/>
          <p:cNvSpPr>
            <a:spLocks noChangeShapeType="1"/>
          </p:cNvSpPr>
          <p:nvPr/>
        </p:nvSpPr>
        <p:spPr bwMode="auto">
          <a:xfrm flipH="1">
            <a:off x="2578100" y="4776789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6279" name="Rectangle 128"/>
          <p:cNvSpPr>
            <a:spLocks noChangeArrowheads="1"/>
          </p:cNvSpPr>
          <p:nvPr/>
        </p:nvSpPr>
        <p:spPr bwMode="auto">
          <a:xfrm>
            <a:off x="3411538" y="50339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9655" name="Text Box 129"/>
          <p:cNvSpPr txBox="1">
            <a:spLocks noChangeArrowheads="1"/>
          </p:cNvSpPr>
          <p:nvPr/>
        </p:nvSpPr>
        <p:spPr bwMode="auto">
          <a:xfrm>
            <a:off x="3332164" y="4989513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ACK=100</a:t>
            </a: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6281" name="Group 134"/>
          <p:cNvGrpSpPr>
            <a:grpSpLocks/>
          </p:cNvGrpSpPr>
          <p:nvPr/>
        </p:nvGrpSpPr>
        <p:grpSpPr bwMode="auto">
          <a:xfrm>
            <a:off x="2349501" y="2420938"/>
            <a:ext cx="104775" cy="508000"/>
            <a:chOff x="3099" y="1749"/>
            <a:chExt cx="66" cy="320"/>
          </a:xfrm>
        </p:grpSpPr>
        <p:sp>
          <p:nvSpPr>
            <p:cNvPr id="96331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6332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6282" name="Group 135"/>
          <p:cNvGrpSpPr>
            <a:grpSpLocks/>
          </p:cNvGrpSpPr>
          <p:nvPr/>
        </p:nvGrpSpPr>
        <p:grpSpPr bwMode="auto">
          <a:xfrm rot="10800000">
            <a:off x="2344739" y="3663950"/>
            <a:ext cx="104775" cy="508000"/>
            <a:chOff x="3099" y="1749"/>
            <a:chExt cx="66" cy="320"/>
          </a:xfrm>
        </p:grpSpPr>
        <p:sp>
          <p:nvSpPr>
            <p:cNvPr id="96329" name="Line 136"/>
            <p:cNvSpPr>
              <a:spLocks noChangeShapeType="1"/>
            </p:cNvSpPr>
            <p:nvPr/>
          </p:nvSpPr>
          <p:spPr bwMode="auto">
            <a:xfrm flipV="1">
              <a:off x="3132" y="1752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6330" name="Line 137"/>
            <p:cNvSpPr>
              <a:spLocks noChangeShapeType="1"/>
            </p:cNvSpPr>
            <p:nvPr/>
          </p:nvSpPr>
          <p:spPr bwMode="auto">
            <a:xfrm>
              <a:off x="3102" y="1755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96283" name="Text Box 172"/>
          <p:cNvSpPr txBox="1">
            <a:spLocks noChangeArrowheads="1"/>
          </p:cNvSpPr>
          <p:nvPr/>
        </p:nvSpPr>
        <p:spPr bwMode="auto">
          <a:xfrm>
            <a:off x="7469189" y="5953126"/>
            <a:ext cx="2073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premature timeout</a:t>
            </a:r>
            <a:endParaRPr lang="en-US" altLang="en-US" sz="1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9659" name="Line 173"/>
          <p:cNvSpPr>
            <a:spLocks noChangeShapeType="1"/>
          </p:cNvSpPr>
          <p:nvPr/>
        </p:nvSpPr>
        <p:spPr bwMode="auto">
          <a:xfrm>
            <a:off x="7305676" y="4191001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60" name="Line 174"/>
          <p:cNvSpPr>
            <a:spLocks noChangeShapeType="1"/>
          </p:cNvSpPr>
          <p:nvPr/>
        </p:nvSpPr>
        <p:spPr bwMode="auto">
          <a:xfrm>
            <a:off x="7339014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9661" name="Line 175"/>
          <p:cNvSpPr>
            <a:spLocks noChangeShapeType="1"/>
          </p:cNvSpPr>
          <p:nvPr/>
        </p:nvSpPr>
        <p:spPr bwMode="auto">
          <a:xfrm flipH="1">
            <a:off x="7313613" y="3084514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6287" name="Text Box 177"/>
          <p:cNvSpPr txBox="1">
            <a:spLocks noChangeArrowheads="1"/>
          </p:cNvSpPr>
          <p:nvPr/>
        </p:nvSpPr>
        <p:spPr bwMode="auto">
          <a:xfrm>
            <a:off x="9277351" y="1263650"/>
            <a:ext cx="77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96288" name="Text Box 181"/>
          <p:cNvSpPr txBox="1">
            <a:spLocks noChangeArrowheads="1"/>
          </p:cNvSpPr>
          <p:nvPr/>
        </p:nvSpPr>
        <p:spPr bwMode="auto">
          <a:xfrm>
            <a:off x="6943725" y="1281113"/>
            <a:ext cx="776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Host A</a:t>
            </a:r>
          </a:p>
        </p:txBody>
      </p:sp>
      <p:sp>
        <p:nvSpPr>
          <p:cNvPr id="96289" name="Rectangle 182"/>
          <p:cNvSpPr>
            <a:spLocks noChangeArrowheads="1"/>
          </p:cNvSpPr>
          <p:nvPr/>
        </p:nvSpPr>
        <p:spPr bwMode="auto">
          <a:xfrm>
            <a:off x="8042275" y="2503489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9665" name="Text Box 183"/>
          <p:cNvSpPr txBox="1">
            <a:spLocks noChangeArrowheads="1"/>
          </p:cNvSpPr>
          <p:nvPr/>
        </p:nvSpPr>
        <p:spPr bwMode="auto">
          <a:xfrm>
            <a:off x="7473130" y="2555876"/>
            <a:ext cx="2106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Seq=92, 8 bytes of data</a:t>
            </a:r>
          </a:p>
        </p:txBody>
      </p:sp>
      <p:grpSp>
        <p:nvGrpSpPr>
          <p:cNvPr id="85025" name="Group 202"/>
          <p:cNvGrpSpPr>
            <a:grpSpLocks/>
          </p:cNvGrpSpPr>
          <p:nvPr/>
        </p:nvGrpSpPr>
        <p:grpSpPr bwMode="auto">
          <a:xfrm>
            <a:off x="8215314" y="3576638"/>
            <a:ext cx="949325" cy="304800"/>
            <a:chOff x="4215" y="2253"/>
            <a:chExt cx="598" cy="192"/>
          </a:xfrm>
        </p:grpSpPr>
        <p:sp>
          <p:nvSpPr>
            <p:cNvPr id="96327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6328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ACK=100</a:t>
              </a:r>
              <a:endParaRPr lang="en-US" altLang="en-US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6292" name="Line 186"/>
          <p:cNvSpPr>
            <a:spLocks noChangeShapeType="1"/>
          </p:cNvSpPr>
          <p:nvPr/>
        </p:nvSpPr>
        <p:spPr bwMode="auto">
          <a:xfrm>
            <a:off x="7318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6293" name="Line 187"/>
          <p:cNvSpPr>
            <a:spLocks noChangeShapeType="1"/>
          </p:cNvSpPr>
          <p:nvPr/>
        </p:nvSpPr>
        <p:spPr bwMode="auto">
          <a:xfrm>
            <a:off x="9723438" y="2176464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6294" name="Rectangle 188"/>
          <p:cNvSpPr>
            <a:spLocks noChangeArrowheads="1"/>
          </p:cNvSpPr>
          <p:nvPr/>
        </p:nvSpPr>
        <p:spPr bwMode="auto">
          <a:xfrm>
            <a:off x="8331201" y="43084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9670" name="Text Box 189"/>
          <p:cNvSpPr txBox="1">
            <a:spLocks noChangeArrowheads="1"/>
          </p:cNvSpPr>
          <p:nvPr/>
        </p:nvSpPr>
        <p:spPr bwMode="auto">
          <a:xfrm>
            <a:off x="8251825" y="4341813"/>
            <a:ext cx="12230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Seq=92,  8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bytes of data</a:t>
            </a:r>
          </a:p>
        </p:txBody>
      </p:sp>
      <p:sp>
        <p:nvSpPr>
          <p:cNvPr id="69671" name="Text Box 191"/>
          <p:cNvSpPr txBox="1">
            <a:spLocks noChangeArrowheads="1"/>
          </p:cNvSpPr>
          <p:nvPr/>
        </p:nvSpPr>
        <p:spPr bwMode="auto">
          <a:xfrm rot="10800000">
            <a:off x="6943696" y="2967170"/>
            <a:ext cx="400110" cy="69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timeout</a:t>
            </a:r>
          </a:p>
        </p:txBody>
      </p:sp>
      <p:sp>
        <p:nvSpPr>
          <p:cNvPr id="69672" name="Line 192"/>
          <p:cNvSpPr>
            <a:spLocks noChangeShapeType="1"/>
          </p:cNvSpPr>
          <p:nvPr/>
        </p:nvSpPr>
        <p:spPr bwMode="auto">
          <a:xfrm flipH="1">
            <a:off x="7337425" y="4894264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6298" name="Rectangle 193"/>
          <p:cNvSpPr>
            <a:spLocks noChangeArrowheads="1"/>
          </p:cNvSpPr>
          <p:nvPr/>
        </p:nvSpPr>
        <p:spPr bwMode="auto">
          <a:xfrm>
            <a:off x="8170863" y="51514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9674" name="Text Box 194"/>
          <p:cNvSpPr txBox="1">
            <a:spLocks noChangeArrowheads="1"/>
          </p:cNvSpPr>
          <p:nvPr/>
        </p:nvSpPr>
        <p:spPr bwMode="auto">
          <a:xfrm>
            <a:off x="8091489" y="5106988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ACK=120</a:t>
            </a: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5034" name="Group 195"/>
          <p:cNvGrpSpPr>
            <a:grpSpLocks/>
          </p:cNvGrpSpPr>
          <p:nvPr/>
        </p:nvGrpSpPr>
        <p:grpSpPr bwMode="auto">
          <a:xfrm>
            <a:off x="7086601" y="2427288"/>
            <a:ext cx="104775" cy="508000"/>
            <a:chOff x="3099" y="1749"/>
            <a:chExt cx="66" cy="320"/>
          </a:xfrm>
        </p:grpSpPr>
        <p:sp>
          <p:nvSpPr>
            <p:cNvPr id="96325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6326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85035" name="Group 198"/>
          <p:cNvGrpSpPr>
            <a:grpSpLocks/>
          </p:cNvGrpSpPr>
          <p:nvPr/>
        </p:nvGrpSpPr>
        <p:grpSpPr bwMode="auto">
          <a:xfrm rot="10800000">
            <a:off x="7081839" y="3670300"/>
            <a:ext cx="104775" cy="508000"/>
            <a:chOff x="3099" y="1749"/>
            <a:chExt cx="66" cy="320"/>
          </a:xfrm>
        </p:grpSpPr>
        <p:sp>
          <p:nvSpPr>
            <p:cNvPr id="96323" name="Line 199"/>
            <p:cNvSpPr>
              <a:spLocks noChangeShapeType="1"/>
            </p:cNvSpPr>
            <p:nvPr/>
          </p:nvSpPr>
          <p:spPr bwMode="auto">
            <a:xfrm flipV="1">
              <a:off x="3133" y="1752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6324" name="Line 200"/>
            <p:cNvSpPr>
              <a:spLocks noChangeShapeType="1"/>
            </p:cNvSpPr>
            <p:nvPr/>
          </p:nvSpPr>
          <p:spPr bwMode="auto">
            <a:xfrm>
              <a:off x="3103" y="1755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69678" name="Line 207"/>
          <p:cNvSpPr>
            <a:spLocks noChangeShapeType="1"/>
          </p:cNvSpPr>
          <p:nvPr/>
        </p:nvSpPr>
        <p:spPr bwMode="auto">
          <a:xfrm flipH="1">
            <a:off x="7318376" y="3440114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85038" name="Group 208"/>
          <p:cNvGrpSpPr>
            <a:grpSpLocks/>
          </p:cNvGrpSpPr>
          <p:nvPr/>
        </p:nvGrpSpPr>
        <p:grpSpPr bwMode="auto">
          <a:xfrm>
            <a:off x="8455026" y="3852863"/>
            <a:ext cx="949325" cy="304800"/>
            <a:chOff x="4215" y="2253"/>
            <a:chExt cx="598" cy="192"/>
          </a:xfrm>
        </p:grpSpPr>
        <p:sp>
          <p:nvSpPr>
            <p:cNvPr id="96321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6322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ACK=120</a:t>
              </a:r>
              <a:endParaRPr lang="en-US" altLang="en-US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9680" name="Text Box 211"/>
          <p:cNvSpPr txBox="1">
            <a:spLocks noChangeArrowheads="1"/>
          </p:cNvSpPr>
          <p:nvPr/>
        </p:nvSpPr>
        <p:spPr bwMode="auto">
          <a:xfrm>
            <a:off x="5951538" y="4495800"/>
            <a:ext cx="1363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SendBase=100</a:t>
            </a:r>
          </a:p>
        </p:txBody>
      </p:sp>
      <p:sp>
        <p:nvSpPr>
          <p:cNvPr id="69681" name="Text Box 212"/>
          <p:cNvSpPr txBox="1">
            <a:spLocks noChangeArrowheads="1"/>
          </p:cNvSpPr>
          <p:nvPr/>
        </p:nvSpPr>
        <p:spPr bwMode="auto">
          <a:xfrm>
            <a:off x="5970588" y="4837113"/>
            <a:ext cx="1363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SendBase=120</a:t>
            </a:r>
          </a:p>
        </p:txBody>
      </p:sp>
      <p:sp>
        <p:nvSpPr>
          <p:cNvPr id="69682" name="Text Box 213"/>
          <p:cNvSpPr txBox="1">
            <a:spLocks noChangeArrowheads="1"/>
          </p:cNvSpPr>
          <p:nvPr/>
        </p:nvSpPr>
        <p:spPr bwMode="auto">
          <a:xfrm>
            <a:off x="5989638" y="5511800"/>
            <a:ext cx="1363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SendBase=120</a:t>
            </a:r>
          </a:p>
        </p:txBody>
      </p:sp>
      <p:sp>
        <p:nvSpPr>
          <p:cNvPr id="69683" name="Text Box 214"/>
          <p:cNvSpPr txBox="1">
            <a:spLocks noChangeArrowheads="1"/>
          </p:cNvSpPr>
          <p:nvPr/>
        </p:nvSpPr>
        <p:spPr bwMode="auto">
          <a:xfrm>
            <a:off x="6016626" y="2266950"/>
            <a:ext cx="1266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SendBase=92</a:t>
            </a:r>
          </a:p>
        </p:txBody>
      </p:sp>
      <p:pic>
        <p:nvPicPr>
          <p:cNvPr id="96308" name="Picture 2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91281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309" name="Group 219"/>
          <p:cNvGrpSpPr>
            <a:grpSpLocks/>
          </p:cNvGrpSpPr>
          <p:nvPr/>
        </p:nvGrpSpPr>
        <p:grpSpPr bwMode="auto">
          <a:xfrm>
            <a:off x="6896100" y="1543050"/>
            <a:ext cx="630238" cy="533400"/>
            <a:chOff x="-44" y="1473"/>
            <a:chExt cx="981" cy="1105"/>
          </a:xfrm>
        </p:grpSpPr>
        <p:pic>
          <p:nvPicPr>
            <p:cNvPr id="96319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20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6310" name="Group 225"/>
          <p:cNvGrpSpPr>
            <a:grpSpLocks/>
          </p:cNvGrpSpPr>
          <p:nvPr/>
        </p:nvGrpSpPr>
        <p:grpSpPr bwMode="auto">
          <a:xfrm flipH="1">
            <a:off x="9463089" y="1549400"/>
            <a:ext cx="631825" cy="622300"/>
            <a:chOff x="-44" y="1473"/>
            <a:chExt cx="981" cy="1105"/>
          </a:xfrm>
        </p:grpSpPr>
        <p:pic>
          <p:nvPicPr>
            <p:cNvPr id="96317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18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6311" name="Group 228"/>
          <p:cNvGrpSpPr>
            <a:grpSpLocks/>
          </p:cNvGrpSpPr>
          <p:nvPr/>
        </p:nvGrpSpPr>
        <p:grpSpPr bwMode="auto">
          <a:xfrm>
            <a:off x="2171700" y="1547813"/>
            <a:ext cx="630238" cy="533400"/>
            <a:chOff x="-44" y="1473"/>
            <a:chExt cx="981" cy="1105"/>
          </a:xfrm>
        </p:grpSpPr>
        <p:pic>
          <p:nvPicPr>
            <p:cNvPr id="96315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16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6312" name="Group 231"/>
          <p:cNvGrpSpPr>
            <a:grpSpLocks/>
          </p:cNvGrpSpPr>
          <p:nvPr/>
        </p:nvGrpSpPr>
        <p:grpSpPr bwMode="auto">
          <a:xfrm flipH="1">
            <a:off x="4749801" y="1531939"/>
            <a:ext cx="709613" cy="600075"/>
            <a:chOff x="-44" y="1473"/>
            <a:chExt cx="981" cy="1105"/>
          </a:xfrm>
        </p:grpSpPr>
        <p:pic>
          <p:nvPicPr>
            <p:cNvPr id="96313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14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8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5" grpId="0" animBg="1"/>
      <p:bldP spid="69646" grpId="0"/>
      <p:bldP spid="69650" grpId="0"/>
      <p:bldP spid="69651" grpId="0"/>
      <p:bldP spid="69655" grpId="0"/>
      <p:bldP spid="69665" grpId="0"/>
      <p:bldP spid="69670" grpId="0"/>
      <p:bldP spid="69671" grpId="0"/>
      <p:bldP spid="69674" grpId="0"/>
      <p:bldP spid="69680" grpId="0"/>
      <p:bldP spid="69681" grpId="0"/>
      <p:bldP spid="69682" grpId="0"/>
      <p:bldP spid="6968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983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E9BE5892-EB66-4B20-991F-339AFA90776B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238126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TCP: retransmission scenarios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70661" name="Text Box 22"/>
          <p:cNvSpPr txBox="1">
            <a:spLocks noChangeArrowheads="1"/>
          </p:cNvSpPr>
          <p:nvPr/>
        </p:nvSpPr>
        <p:spPr bwMode="auto">
          <a:xfrm>
            <a:off x="3482976" y="3468689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98310" name="Text Box 34"/>
          <p:cNvSpPr txBox="1">
            <a:spLocks noChangeArrowheads="1"/>
          </p:cNvSpPr>
          <p:nvPr/>
        </p:nvSpPr>
        <p:spPr bwMode="auto">
          <a:xfrm>
            <a:off x="3163888" y="5975351"/>
            <a:ext cx="1751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cumulative ACK</a:t>
            </a:r>
            <a:endParaRPr lang="en-US" altLang="en-US" sz="1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63" name="Line 35"/>
          <p:cNvSpPr>
            <a:spLocks noChangeShapeType="1"/>
          </p:cNvSpPr>
          <p:nvPr/>
        </p:nvSpPr>
        <p:spPr bwMode="auto">
          <a:xfrm>
            <a:off x="2892426" y="4540251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0664" name="Line 36"/>
          <p:cNvSpPr>
            <a:spLocks noChangeShapeType="1"/>
          </p:cNvSpPr>
          <p:nvPr/>
        </p:nvSpPr>
        <p:spPr bwMode="auto">
          <a:xfrm>
            <a:off x="2868614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0665" name="Line 37"/>
          <p:cNvSpPr>
            <a:spLocks noChangeShapeType="1"/>
          </p:cNvSpPr>
          <p:nvPr/>
        </p:nvSpPr>
        <p:spPr bwMode="auto">
          <a:xfrm flipH="1">
            <a:off x="3746501" y="3106739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8314" name="Text Box 39"/>
          <p:cNvSpPr txBox="1">
            <a:spLocks noChangeArrowheads="1"/>
          </p:cNvSpPr>
          <p:nvPr/>
        </p:nvSpPr>
        <p:spPr bwMode="auto">
          <a:xfrm>
            <a:off x="4794251" y="1273175"/>
            <a:ext cx="773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98315" name="Text Box 43"/>
          <p:cNvSpPr txBox="1">
            <a:spLocks noChangeArrowheads="1"/>
          </p:cNvSpPr>
          <p:nvPr/>
        </p:nvSpPr>
        <p:spPr bwMode="auto">
          <a:xfrm>
            <a:off x="2473325" y="1303338"/>
            <a:ext cx="776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Host A</a:t>
            </a:r>
          </a:p>
        </p:txBody>
      </p:sp>
      <p:sp>
        <p:nvSpPr>
          <p:cNvPr id="98316" name="Rectangle 44"/>
          <p:cNvSpPr>
            <a:spLocks noChangeArrowheads="1"/>
          </p:cNvSpPr>
          <p:nvPr/>
        </p:nvSpPr>
        <p:spPr bwMode="auto">
          <a:xfrm>
            <a:off x="3571875" y="2525714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69" name="Text Box 45"/>
          <p:cNvSpPr txBox="1">
            <a:spLocks noChangeArrowheads="1"/>
          </p:cNvSpPr>
          <p:nvPr/>
        </p:nvSpPr>
        <p:spPr bwMode="auto">
          <a:xfrm>
            <a:off x="3002730" y="2578101"/>
            <a:ext cx="2106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Seq=92, 8 bytes of data</a:t>
            </a:r>
          </a:p>
        </p:txBody>
      </p:sp>
      <p:grpSp>
        <p:nvGrpSpPr>
          <p:cNvPr id="87053" name="Group 46"/>
          <p:cNvGrpSpPr>
            <a:grpSpLocks/>
          </p:cNvGrpSpPr>
          <p:nvPr/>
        </p:nvGrpSpPr>
        <p:grpSpPr bwMode="auto">
          <a:xfrm>
            <a:off x="3768726" y="3306763"/>
            <a:ext cx="949325" cy="304800"/>
            <a:chOff x="4215" y="2253"/>
            <a:chExt cx="598" cy="192"/>
          </a:xfrm>
        </p:grpSpPr>
        <p:sp>
          <p:nvSpPr>
            <p:cNvPr id="98347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8348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ACK=100</a:t>
              </a:r>
              <a:endParaRPr lang="en-US" altLang="en-US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8319" name="Line 49"/>
          <p:cNvSpPr>
            <a:spLocks noChangeShapeType="1"/>
          </p:cNvSpPr>
          <p:nvPr/>
        </p:nvSpPr>
        <p:spPr bwMode="auto">
          <a:xfrm>
            <a:off x="2847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8320" name="Line 50"/>
          <p:cNvSpPr>
            <a:spLocks noChangeShapeType="1"/>
          </p:cNvSpPr>
          <p:nvPr/>
        </p:nvSpPr>
        <p:spPr bwMode="auto">
          <a:xfrm>
            <a:off x="5253038" y="2198689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8321" name="Rectangle 51"/>
          <p:cNvSpPr>
            <a:spLocks noChangeArrowheads="1"/>
          </p:cNvSpPr>
          <p:nvPr/>
        </p:nvSpPr>
        <p:spPr bwMode="auto">
          <a:xfrm>
            <a:off x="3589338" y="4613275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74" name="Text Box 52"/>
          <p:cNvSpPr txBox="1">
            <a:spLocks noChangeArrowheads="1"/>
          </p:cNvSpPr>
          <p:nvPr/>
        </p:nvSpPr>
        <p:spPr bwMode="auto">
          <a:xfrm>
            <a:off x="2863851" y="4700588"/>
            <a:ext cx="265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Seq=120,  15 bytes of data</a:t>
            </a:r>
          </a:p>
        </p:txBody>
      </p:sp>
      <p:sp>
        <p:nvSpPr>
          <p:cNvPr id="98323" name="Rectangle 55"/>
          <p:cNvSpPr>
            <a:spLocks noChangeArrowheads="1"/>
          </p:cNvSpPr>
          <p:nvPr/>
        </p:nvSpPr>
        <p:spPr bwMode="auto">
          <a:xfrm>
            <a:off x="3700463" y="51736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7059" name="Group 75"/>
          <p:cNvGrpSpPr>
            <a:grpSpLocks/>
          </p:cNvGrpSpPr>
          <p:nvPr/>
        </p:nvGrpSpPr>
        <p:grpSpPr bwMode="auto">
          <a:xfrm>
            <a:off x="2471738" y="2449513"/>
            <a:ext cx="400050" cy="2406650"/>
            <a:chOff x="3413" y="1529"/>
            <a:chExt cx="252" cy="1103"/>
          </a:xfrm>
        </p:grpSpPr>
        <p:sp>
          <p:nvSpPr>
            <p:cNvPr id="98340" name="Text Box 53"/>
            <p:cNvSpPr txBox="1">
              <a:spLocks noChangeArrowheads="1"/>
            </p:cNvSpPr>
            <p:nvPr/>
          </p:nvSpPr>
          <p:spPr bwMode="auto">
            <a:xfrm rot="10800000">
              <a:off x="3413" y="1930"/>
              <a:ext cx="252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timeout</a:t>
              </a:r>
            </a:p>
          </p:txBody>
        </p:sp>
        <p:grpSp>
          <p:nvGrpSpPr>
            <p:cNvPr id="98341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98345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8346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98342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98343" name="Line 61"/>
              <p:cNvSpPr>
                <a:spLocks noChangeShapeType="1"/>
              </p:cNvSpPr>
              <p:nvPr/>
            </p:nvSpPr>
            <p:spPr bwMode="auto">
              <a:xfrm flipV="1">
                <a:off x="3132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98344" name="Line 62"/>
              <p:cNvSpPr>
                <a:spLocks noChangeShapeType="1"/>
              </p:cNvSpPr>
              <p:nvPr/>
            </p:nvSpPr>
            <p:spPr bwMode="auto">
              <a:xfrm>
                <a:off x="3102" y="1755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87060" name="Group 63"/>
          <p:cNvGrpSpPr>
            <a:grpSpLocks/>
          </p:cNvGrpSpPr>
          <p:nvPr/>
        </p:nvGrpSpPr>
        <p:grpSpPr bwMode="auto">
          <a:xfrm>
            <a:off x="2854326" y="2830513"/>
            <a:ext cx="2346325" cy="571500"/>
            <a:chOff x="3759" y="1622"/>
            <a:chExt cx="1478" cy="360"/>
          </a:xfrm>
        </p:grpSpPr>
        <p:sp>
          <p:nvSpPr>
            <p:cNvPr id="98337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8338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8339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Seq=100, 20 bytes of data</a:t>
              </a:r>
            </a:p>
          </p:txBody>
        </p:sp>
      </p:grpSp>
      <p:sp>
        <p:nvSpPr>
          <p:cNvPr id="70678" name="Line 67"/>
          <p:cNvSpPr>
            <a:spLocks noChangeShapeType="1"/>
          </p:cNvSpPr>
          <p:nvPr/>
        </p:nvSpPr>
        <p:spPr bwMode="auto">
          <a:xfrm flipH="1">
            <a:off x="2859088" y="3462339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87062" name="Group 68"/>
          <p:cNvGrpSpPr>
            <a:grpSpLocks/>
          </p:cNvGrpSpPr>
          <p:nvPr/>
        </p:nvGrpSpPr>
        <p:grpSpPr bwMode="auto">
          <a:xfrm>
            <a:off x="3502026" y="3863975"/>
            <a:ext cx="949325" cy="304800"/>
            <a:chOff x="4215" y="2253"/>
            <a:chExt cx="598" cy="192"/>
          </a:xfrm>
        </p:grpSpPr>
        <p:sp>
          <p:nvSpPr>
            <p:cNvPr id="98335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8336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ACK=120</a:t>
              </a:r>
              <a:endParaRPr lang="en-US" altLang="en-US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98328" name="Picture 7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91281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8329" name="Group 84"/>
          <p:cNvGrpSpPr>
            <a:grpSpLocks/>
          </p:cNvGrpSpPr>
          <p:nvPr/>
        </p:nvGrpSpPr>
        <p:grpSpPr bwMode="auto">
          <a:xfrm>
            <a:off x="2427289" y="1565275"/>
            <a:ext cx="630237" cy="533400"/>
            <a:chOff x="-44" y="1473"/>
            <a:chExt cx="981" cy="1105"/>
          </a:xfrm>
        </p:grpSpPr>
        <p:pic>
          <p:nvPicPr>
            <p:cNvPr id="98333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34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98330" name="Group 87"/>
          <p:cNvGrpSpPr>
            <a:grpSpLocks/>
          </p:cNvGrpSpPr>
          <p:nvPr/>
        </p:nvGrpSpPr>
        <p:grpSpPr bwMode="auto">
          <a:xfrm flipH="1">
            <a:off x="5005389" y="1560513"/>
            <a:ext cx="674687" cy="590550"/>
            <a:chOff x="-44" y="1473"/>
            <a:chExt cx="981" cy="1105"/>
          </a:xfrm>
        </p:grpSpPr>
        <p:pic>
          <p:nvPicPr>
            <p:cNvPr id="98331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32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45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9" grpId="0"/>
      <p:bldP spid="706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03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F5EB4F53-44F3-4243-B14A-C4D796280D76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350839"/>
            <a:ext cx="7772400" cy="6699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TCP ACK generation</a:t>
            </a:r>
            <a:r>
              <a:rPr lang="en-US">
                <a:ea typeface="ＭＳ Ｐゴシック" charset="0"/>
                <a:cs typeface="+mj-cs"/>
              </a:rPr>
              <a:t> </a:t>
            </a:r>
            <a:r>
              <a:rPr lang="en-US" sz="1800">
                <a:ea typeface="ＭＳ Ｐゴシック" charset="0"/>
                <a:cs typeface="+mj-cs"/>
              </a:rPr>
              <a:t>[RFC 1122, RFC 2581]</a:t>
            </a:r>
          </a:p>
        </p:txBody>
      </p:sp>
      <p:sp>
        <p:nvSpPr>
          <p:cNvPr id="100357" name="Text Box 3"/>
          <p:cNvSpPr txBox="1">
            <a:spLocks noChangeArrowheads="1"/>
          </p:cNvSpPr>
          <p:nvPr/>
        </p:nvSpPr>
        <p:spPr bwMode="auto">
          <a:xfrm>
            <a:off x="2276475" y="1554163"/>
            <a:ext cx="33337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i="1">
                <a:solidFill>
                  <a:srgbClr val="CC0000"/>
                </a:solidFill>
                <a:latin typeface="Arial" panose="020B0604020202020204" pitchFamily="34" charset="0"/>
              </a:rPr>
              <a:t>event at receiver</a:t>
            </a:r>
            <a:endParaRPr lang="en-US" altLang="en-US" sz="1800" i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i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arrival of in-order segment with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expected seq #. All data up to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expected seq # already ACKed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arrival of in-order segment with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expected seq #. One other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segment has ACK pending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arrival of out-of-order segment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higher-than-expect seq. # 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Gap detected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arrival of segment that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partially or completely fills gap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8" name="Text Box 4"/>
          <p:cNvSpPr txBox="1">
            <a:spLocks noChangeArrowheads="1"/>
          </p:cNvSpPr>
          <p:nvPr/>
        </p:nvSpPr>
        <p:spPr bwMode="auto">
          <a:xfrm>
            <a:off x="6038850" y="1544638"/>
            <a:ext cx="40703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i="1">
                <a:solidFill>
                  <a:srgbClr val="CC0000"/>
                </a:solidFill>
                <a:latin typeface="Arial" panose="020B0604020202020204" pitchFamily="34" charset="0"/>
              </a:rPr>
              <a:t>TCP receiver action</a:t>
            </a:r>
            <a:endParaRPr lang="en-US" altLang="en-US" sz="1800" i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i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delayed ACK. Wait up to 500ms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for next segment. If no next segment,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send ACK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immediately send single cumulative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ACK, ACKing both in-order segments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immediately send </a:t>
            </a:r>
            <a:r>
              <a:rPr lang="en-US" altLang="en-US" sz="1800" i="1">
                <a:solidFill>
                  <a:srgbClr val="CC0000"/>
                </a:solidFill>
                <a:latin typeface="Arial" panose="020B0604020202020204" pitchFamily="34" charset="0"/>
              </a:rPr>
              <a:t>duplicate ACK</a:t>
            </a: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indicating seq. # of next expected byte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immediate send ACK, provided that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segment starts at lower end of gap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9" name="Line 9"/>
          <p:cNvSpPr>
            <a:spLocks noChangeShapeType="1"/>
          </p:cNvSpPr>
          <p:nvPr/>
        </p:nvSpPr>
        <p:spPr bwMode="auto">
          <a:xfrm>
            <a:off x="5848350" y="1704976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0360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6" y="952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1" name="Line 11"/>
          <p:cNvSpPr>
            <a:spLocks noChangeShapeType="1"/>
          </p:cNvSpPr>
          <p:nvPr/>
        </p:nvSpPr>
        <p:spPr bwMode="auto">
          <a:xfrm>
            <a:off x="2292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0362" name="Line 12"/>
          <p:cNvSpPr>
            <a:spLocks noChangeShapeType="1"/>
          </p:cNvSpPr>
          <p:nvPr/>
        </p:nvSpPr>
        <p:spPr bwMode="auto">
          <a:xfrm>
            <a:off x="2276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0363" name="Line 13"/>
          <p:cNvSpPr>
            <a:spLocks noChangeShapeType="1"/>
          </p:cNvSpPr>
          <p:nvPr/>
        </p:nvSpPr>
        <p:spPr bwMode="auto">
          <a:xfrm>
            <a:off x="2293939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0364" name="Line 14"/>
          <p:cNvSpPr>
            <a:spLocks noChangeShapeType="1"/>
          </p:cNvSpPr>
          <p:nvPr/>
        </p:nvSpPr>
        <p:spPr bwMode="auto">
          <a:xfrm>
            <a:off x="2287589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7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13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361FFAC6-15F6-4019-B724-E0F7A2B90337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12950" y="1397000"/>
            <a:ext cx="38100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time-out period  often relatively long: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long delay before resending lost packet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detect lost segments via duplicate ACKs.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sender often sends many segments back-to-back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if segment is lost, there will likely be many duplicate ACKs.</a:t>
            </a:r>
          </a:p>
          <a:p>
            <a:pPr lvl="1">
              <a:buFont typeface="Wingdings" charset="0"/>
              <a:buChar char="§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6351588" y="2143126"/>
            <a:ext cx="3567112" cy="3813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463550" indent="-2381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2800">
                <a:solidFill>
                  <a:srgbClr val="000000"/>
                </a:solidFill>
              </a:rPr>
              <a:t>if sender receives 3 ACKs for same data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(</a:t>
            </a:r>
            <a:r>
              <a:rPr lang="ja-JP" altLang="en-US" sz="2400">
                <a:solidFill>
                  <a:srgbClr val="000000"/>
                </a:solidFill>
              </a:rPr>
              <a:t>“</a:t>
            </a:r>
            <a:r>
              <a:rPr lang="en-US" altLang="ja-JP" sz="2400">
                <a:solidFill>
                  <a:srgbClr val="000000"/>
                </a:solidFill>
              </a:rPr>
              <a:t>triple duplicate ACKs</a:t>
            </a:r>
            <a:r>
              <a:rPr lang="ja-JP" altLang="en-US" sz="2400">
                <a:solidFill>
                  <a:srgbClr val="000000"/>
                </a:solidFill>
              </a:rPr>
              <a:t>”</a:t>
            </a:r>
            <a:r>
              <a:rPr lang="en-US" altLang="ja-JP" sz="2400">
                <a:solidFill>
                  <a:srgbClr val="000000"/>
                </a:solidFill>
              </a:rPr>
              <a:t>),</a:t>
            </a:r>
            <a:r>
              <a:rPr lang="en-US" altLang="ja-JP" sz="2800">
                <a:solidFill>
                  <a:srgbClr val="000000"/>
                </a:solidFill>
              </a:rPr>
              <a:t> resend unacked segment with smallest seq #</a:t>
            </a:r>
          </a:p>
          <a:p>
            <a:pPr lvl="1" eaLnBrk="0" fontAlgn="base" hangingPunct="0"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likely that unacked segment lost, so don</a:t>
            </a:r>
            <a:r>
              <a:rPr lang="ja-JP" altLang="en-US" sz="2400">
                <a:solidFill>
                  <a:srgbClr val="000000"/>
                </a:solidFill>
              </a:rPr>
              <a:t>’</a:t>
            </a:r>
            <a:r>
              <a:rPr lang="en-US" altLang="ja-JP" sz="2400">
                <a:solidFill>
                  <a:srgbClr val="000000"/>
                </a:solidFill>
              </a:rPr>
              <a:t>t wait for timeout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6275388" y="1914526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6407151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i="1">
                <a:solidFill>
                  <a:srgbClr val="CC0000"/>
                </a:solidFill>
                <a:latin typeface="Tahoma" panose="020B0604030504040204" pitchFamily="34" charset="0"/>
              </a:rPr>
              <a:t>TCP fast retransmit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6318251" y="2925764"/>
            <a:ext cx="3408363" cy="541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</a:rPr>
              <a:t>(</a:t>
            </a:r>
            <a:r>
              <a:rPr lang="ja-JP" altLang="en-US" sz="2400">
                <a:solidFill>
                  <a:srgbClr val="000000"/>
                </a:solidFill>
              </a:rPr>
              <a:t>“</a:t>
            </a:r>
            <a:r>
              <a:rPr lang="en-US" altLang="ja-JP" sz="2400">
                <a:solidFill>
                  <a:srgbClr val="000000"/>
                </a:solidFill>
              </a:rPr>
              <a:t>triple duplicate ACKs</a:t>
            </a:r>
            <a:r>
              <a:rPr lang="ja-JP" altLang="en-US" sz="2400">
                <a:solidFill>
                  <a:srgbClr val="000000"/>
                </a:solidFill>
              </a:rPr>
              <a:t>”</a:t>
            </a:r>
            <a:r>
              <a:rPr lang="en-US" altLang="ja-JP" sz="2400">
                <a:solidFill>
                  <a:srgbClr val="000000"/>
                </a:solidFill>
              </a:rPr>
              <a:t>),</a:t>
            </a:r>
            <a:r>
              <a:rPr lang="en-US" altLang="ja-JP" sz="2800">
                <a:solidFill>
                  <a:srgbClr val="000000"/>
                </a:solidFill>
              </a:rPr>
              <a:t> </a:t>
            </a:r>
            <a:endParaRPr lang="en-US" altLang="en-US" sz="2800">
              <a:solidFill>
                <a:srgbClr val="000000"/>
              </a:solidFill>
            </a:endParaRPr>
          </a:p>
        </p:txBody>
      </p:sp>
      <p:pic>
        <p:nvPicPr>
          <p:cNvPr id="101386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6" y="90328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87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animBg="1"/>
      <p:bldP spid="72711" grpId="0" animBg="1"/>
      <p:bldP spid="72712" grpId="0" animBg="1"/>
      <p:bldP spid="727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024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32643592-52BC-4D2C-8CEE-4FAE7A32C294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404" name="Line 3"/>
          <p:cNvSpPr>
            <a:spLocks noChangeShapeType="1"/>
          </p:cNvSpPr>
          <p:nvPr/>
        </p:nvSpPr>
        <p:spPr bwMode="auto">
          <a:xfrm>
            <a:off x="4592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05" name="Line 9"/>
          <p:cNvSpPr>
            <a:spLocks noChangeShapeType="1"/>
          </p:cNvSpPr>
          <p:nvPr/>
        </p:nvSpPr>
        <p:spPr bwMode="auto">
          <a:xfrm>
            <a:off x="4592638" y="2547939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06" name="Line 10"/>
          <p:cNvSpPr>
            <a:spLocks noChangeShapeType="1"/>
          </p:cNvSpPr>
          <p:nvPr/>
        </p:nvSpPr>
        <p:spPr bwMode="auto">
          <a:xfrm flipH="1">
            <a:off x="4589464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07" name="Line 11"/>
          <p:cNvSpPr>
            <a:spLocks noChangeShapeType="1"/>
          </p:cNvSpPr>
          <p:nvPr/>
        </p:nvSpPr>
        <p:spPr bwMode="auto">
          <a:xfrm>
            <a:off x="7107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08" name="Line 12"/>
          <p:cNvSpPr>
            <a:spLocks noChangeShapeType="1"/>
          </p:cNvSpPr>
          <p:nvPr/>
        </p:nvSpPr>
        <p:spPr bwMode="auto">
          <a:xfrm flipH="1">
            <a:off x="4556126" y="2962276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09" name="Line 14"/>
          <p:cNvSpPr>
            <a:spLocks noChangeShapeType="1"/>
          </p:cNvSpPr>
          <p:nvPr/>
        </p:nvSpPr>
        <p:spPr bwMode="auto">
          <a:xfrm>
            <a:off x="4592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10" name="Line 15"/>
          <p:cNvSpPr>
            <a:spLocks noChangeShapeType="1"/>
          </p:cNvSpPr>
          <p:nvPr/>
        </p:nvSpPr>
        <p:spPr bwMode="auto">
          <a:xfrm>
            <a:off x="4592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11" name="Line 16"/>
          <p:cNvSpPr>
            <a:spLocks noChangeShapeType="1"/>
          </p:cNvSpPr>
          <p:nvPr/>
        </p:nvSpPr>
        <p:spPr bwMode="auto">
          <a:xfrm>
            <a:off x="4592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12" name="Line 17"/>
          <p:cNvSpPr>
            <a:spLocks noChangeShapeType="1"/>
          </p:cNvSpPr>
          <p:nvPr/>
        </p:nvSpPr>
        <p:spPr bwMode="auto">
          <a:xfrm flipH="1">
            <a:off x="4557714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13" name="Line 18"/>
          <p:cNvSpPr>
            <a:spLocks noChangeShapeType="1"/>
          </p:cNvSpPr>
          <p:nvPr/>
        </p:nvSpPr>
        <p:spPr bwMode="auto">
          <a:xfrm flipH="1">
            <a:off x="4592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14" name="Line 19"/>
          <p:cNvSpPr>
            <a:spLocks noChangeShapeType="1"/>
          </p:cNvSpPr>
          <p:nvPr/>
        </p:nvSpPr>
        <p:spPr bwMode="auto">
          <a:xfrm flipH="1">
            <a:off x="4592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15" name="Text Box 20"/>
          <p:cNvSpPr txBox="1">
            <a:spLocks noChangeArrowheads="1"/>
          </p:cNvSpPr>
          <p:nvPr/>
        </p:nvSpPr>
        <p:spPr bwMode="auto">
          <a:xfrm>
            <a:off x="6265864" y="2714625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16" name="Line 24"/>
          <p:cNvSpPr>
            <a:spLocks noChangeShapeType="1"/>
          </p:cNvSpPr>
          <p:nvPr/>
        </p:nvSpPr>
        <p:spPr bwMode="auto">
          <a:xfrm>
            <a:off x="4618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2417" name="Text Box 29"/>
          <p:cNvSpPr txBox="1">
            <a:spLocks noChangeArrowheads="1"/>
          </p:cNvSpPr>
          <p:nvPr/>
        </p:nvSpPr>
        <p:spPr bwMode="auto">
          <a:xfrm>
            <a:off x="4330701" y="5986463"/>
            <a:ext cx="3178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fast retransmit after sender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latin typeface="Tahoma" panose="020B0604030504040204" pitchFamily="34" charset="0"/>
              </a:rPr>
              <a:t>receipt of triple duplicate ACK</a:t>
            </a:r>
            <a:endParaRPr lang="en-US" altLang="en-US" sz="1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418" name="Text Box 34"/>
          <p:cNvSpPr txBox="1">
            <a:spLocks noChangeArrowheads="1"/>
          </p:cNvSpPr>
          <p:nvPr/>
        </p:nvSpPr>
        <p:spPr bwMode="auto">
          <a:xfrm>
            <a:off x="6634163" y="1139825"/>
            <a:ext cx="773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102419" name="Text Box 38"/>
          <p:cNvSpPr txBox="1">
            <a:spLocks noChangeArrowheads="1"/>
          </p:cNvSpPr>
          <p:nvPr/>
        </p:nvSpPr>
        <p:spPr bwMode="auto">
          <a:xfrm>
            <a:off x="4300539" y="1157288"/>
            <a:ext cx="776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Host A</a:t>
            </a:r>
          </a:p>
        </p:txBody>
      </p:sp>
      <p:sp>
        <p:nvSpPr>
          <p:cNvPr id="102420" name="Text Box 40"/>
          <p:cNvSpPr txBox="1">
            <a:spLocks noChangeArrowheads="1"/>
          </p:cNvSpPr>
          <p:nvPr/>
        </p:nvSpPr>
        <p:spPr bwMode="auto">
          <a:xfrm>
            <a:off x="4729930" y="2239964"/>
            <a:ext cx="210666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Seq=92, 8 bytes of data</a:t>
            </a:r>
          </a:p>
        </p:txBody>
      </p:sp>
      <p:grpSp>
        <p:nvGrpSpPr>
          <p:cNvPr id="102421" name="Group 41"/>
          <p:cNvGrpSpPr>
            <a:grpSpLocks/>
          </p:cNvGrpSpPr>
          <p:nvPr/>
        </p:nvGrpSpPr>
        <p:grpSpPr bwMode="auto">
          <a:xfrm>
            <a:off x="4694239" y="3489325"/>
            <a:ext cx="949325" cy="304800"/>
            <a:chOff x="4215" y="2253"/>
            <a:chExt cx="598" cy="192"/>
          </a:xfrm>
        </p:grpSpPr>
        <p:sp>
          <p:nvSpPr>
            <p:cNvPr id="102451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452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ACK=100</a:t>
              </a:r>
              <a:endParaRPr lang="en-US" altLang="en-US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422" name="Group 78"/>
          <p:cNvGrpSpPr>
            <a:grpSpLocks/>
          </p:cNvGrpSpPr>
          <p:nvPr/>
        </p:nvGrpSpPr>
        <p:grpSpPr bwMode="auto">
          <a:xfrm>
            <a:off x="4206876" y="2292350"/>
            <a:ext cx="400050" cy="3524250"/>
            <a:chOff x="396" y="868"/>
            <a:chExt cx="252" cy="2220"/>
          </a:xfrm>
        </p:grpSpPr>
        <p:sp>
          <p:nvSpPr>
            <p:cNvPr id="102444" name="Text Box 50"/>
            <p:cNvSpPr txBox="1">
              <a:spLocks noChangeArrowheads="1"/>
            </p:cNvSpPr>
            <p:nvPr/>
          </p:nvSpPr>
          <p:spPr bwMode="auto">
            <a:xfrm rot="10800000">
              <a:off x="396" y="1776"/>
              <a:ext cx="252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timeout</a:t>
              </a:r>
            </a:p>
          </p:txBody>
        </p:sp>
        <p:grpSp>
          <p:nvGrpSpPr>
            <p:cNvPr id="102445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102449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2450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02446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102447" name="Line 55"/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102448" name="Line 56"/>
              <p:cNvSpPr>
                <a:spLocks noChangeShapeType="1"/>
              </p:cNvSpPr>
              <p:nvPr/>
            </p:nvSpPr>
            <p:spPr bwMode="auto">
              <a:xfrm>
                <a:off x="3102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</p:grpSp>
      <p:grpSp>
        <p:nvGrpSpPr>
          <p:cNvPr id="102423" name="Group 71"/>
          <p:cNvGrpSpPr>
            <a:grpSpLocks/>
          </p:cNvGrpSpPr>
          <p:nvPr/>
        </p:nvGrpSpPr>
        <p:grpSpPr bwMode="auto">
          <a:xfrm>
            <a:off x="4705351" y="3800475"/>
            <a:ext cx="949325" cy="304800"/>
            <a:chOff x="35" y="1825"/>
            <a:chExt cx="598" cy="192"/>
          </a:xfrm>
        </p:grpSpPr>
        <p:sp>
          <p:nvSpPr>
            <p:cNvPr id="102442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443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ACK=100</a:t>
              </a:r>
              <a:endParaRPr lang="en-US" altLang="en-US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424" name="Group 72"/>
          <p:cNvGrpSpPr>
            <a:grpSpLocks/>
          </p:cNvGrpSpPr>
          <p:nvPr/>
        </p:nvGrpSpPr>
        <p:grpSpPr bwMode="auto">
          <a:xfrm>
            <a:off x="4691064" y="4130675"/>
            <a:ext cx="949325" cy="304800"/>
            <a:chOff x="35" y="1825"/>
            <a:chExt cx="598" cy="192"/>
          </a:xfrm>
        </p:grpSpPr>
        <p:sp>
          <p:nvSpPr>
            <p:cNvPr id="102440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441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ACK=100</a:t>
              </a:r>
              <a:endParaRPr lang="en-US" altLang="en-US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425" name="Group 75"/>
          <p:cNvGrpSpPr>
            <a:grpSpLocks/>
          </p:cNvGrpSpPr>
          <p:nvPr/>
        </p:nvGrpSpPr>
        <p:grpSpPr bwMode="auto">
          <a:xfrm>
            <a:off x="4699001" y="4427538"/>
            <a:ext cx="949325" cy="304800"/>
            <a:chOff x="35" y="1825"/>
            <a:chExt cx="598" cy="192"/>
          </a:xfrm>
        </p:grpSpPr>
        <p:sp>
          <p:nvSpPr>
            <p:cNvPr id="102438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02439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ACK=100</a:t>
              </a:r>
              <a:endParaRPr lang="en-US" altLang="en-US" sz="1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>
          <a:xfrm>
            <a:off x="2057401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pic>
        <p:nvPicPr>
          <p:cNvPr id="102427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6" y="903289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8" name="Rectangle 84"/>
          <p:cNvSpPr>
            <a:spLocks noChangeArrowheads="1"/>
          </p:cNvSpPr>
          <p:nvPr/>
        </p:nvSpPr>
        <p:spPr bwMode="auto">
          <a:xfrm>
            <a:off x="4808539" y="2562226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429" name="Text Box 83"/>
          <p:cNvSpPr txBox="1">
            <a:spLocks noChangeArrowheads="1"/>
          </p:cNvSpPr>
          <p:nvPr/>
        </p:nvSpPr>
        <p:spPr bwMode="auto">
          <a:xfrm>
            <a:off x="4716464" y="2506663"/>
            <a:ext cx="2281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Seq=100, 20 bytes of data</a:t>
            </a:r>
          </a:p>
        </p:txBody>
      </p:sp>
      <p:sp>
        <p:nvSpPr>
          <p:cNvPr id="102430" name="Rectangle 85"/>
          <p:cNvSpPr>
            <a:spLocks noChangeArrowheads="1"/>
          </p:cNvSpPr>
          <p:nvPr/>
        </p:nvSpPr>
        <p:spPr bwMode="auto">
          <a:xfrm>
            <a:off x="4770439" y="4770439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431" name="Text Box 86"/>
          <p:cNvSpPr txBox="1">
            <a:spLocks noChangeArrowheads="1"/>
          </p:cNvSpPr>
          <p:nvPr/>
        </p:nvSpPr>
        <p:spPr bwMode="auto">
          <a:xfrm>
            <a:off x="4678364" y="4714875"/>
            <a:ext cx="2281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Seq=100, 20 bytes of data</a:t>
            </a:r>
          </a:p>
        </p:txBody>
      </p:sp>
      <p:grpSp>
        <p:nvGrpSpPr>
          <p:cNvPr id="102432" name="Group 93"/>
          <p:cNvGrpSpPr>
            <a:grpSpLocks/>
          </p:cNvGrpSpPr>
          <p:nvPr/>
        </p:nvGrpSpPr>
        <p:grpSpPr bwMode="auto">
          <a:xfrm>
            <a:off x="4210050" y="1397000"/>
            <a:ext cx="630238" cy="533400"/>
            <a:chOff x="-44" y="1473"/>
            <a:chExt cx="981" cy="1105"/>
          </a:xfrm>
        </p:grpSpPr>
        <p:pic>
          <p:nvPicPr>
            <p:cNvPr id="102436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7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02433" name="Group 96"/>
          <p:cNvGrpSpPr>
            <a:grpSpLocks/>
          </p:cNvGrpSpPr>
          <p:nvPr/>
        </p:nvGrpSpPr>
        <p:grpSpPr bwMode="auto">
          <a:xfrm flipH="1">
            <a:off x="6788150" y="1423989"/>
            <a:ext cx="654050" cy="579437"/>
            <a:chOff x="-44" y="1473"/>
            <a:chExt cx="981" cy="1105"/>
          </a:xfrm>
        </p:grpSpPr>
        <p:pic>
          <p:nvPicPr>
            <p:cNvPr id="102434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5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5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9F4D842A-D59A-4E94-9C96-AF87B3FD4457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87044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6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1890713" y="150814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879601" y="1339850"/>
            <a:ext cx="3927475" cy="4648200"/>
          </a:xfrm>
        </p:spPr>
        <p:txBody>
          <a:bodyPr/>
          <a:lstStyle/>
          <a:p>
            <a:pPr marL="234950" indent="-123825">
              <a:buNone/>
            </a:pPr>
            <a:r>
              <a:rPr lang="en-US" altLang="en-US" sz="2400" u="sng">
                <a:solidFill>
                  <a:srgbClr val="CC0000"/>
                </a:solidFill>
              </a:rPr>
              <a:t>sequence numbers:</a:t>
            </a:r>
            <a:endParaRPr lang="en-US" altLang="en-US" sz="2400">
              <a:solidFill>
                <a:srgbClr val="CC0000"/>
              </a:solidFill>
            </a:endParaRPr>
          </a:p>
          <a:p>
            <a:pPr marL="512763" lvl="1" indent="-163513"/>
            <a:r>
              <a:rPr lang="en-US" altLang="en-US" smtClean="0"/>
              <a:t>byte stream </a:t>
            </a:r>
            <a:r>
              <a:rPr lang="ja-JP" altLang="en-US" smtClean="0"/>
              <a:t>“</a:t>
            </a:r>
            <a:r>
              <a:rPr lang="en-US" altLang="ja-JP" smtClean="0"/>
              <a:t>number</a:t>
            </a:r>
            <a:r>
              <a:rPr lang="ja-JP" altLang="en-US" smtClean="0"/>
              <a:t>”</a:t>
            </a:r>
            <a:r>
              <a:rPr lang="en-US" altLang="ja-JP" smtClean="0"/>
              <a:t> of first byte in segment</a:t>
            </a:r>
            <a:r>
              <a:rPr lang="ja-JP" altLang="en-US" smtClean="0"/>
              <a:t>’</a:t>
            </a:r>
            <a:r>
              <a:rPr lang="en-US" altLang="ja-JP" smtClean="0"/>
              <a:t>s data</a:t>
            </a:r>
            <a:endParaRPr lang="en-US" altLang="ja-JP" sz="2000"/>
          </a:p>
          <a:p>
            <a:pPr marL="234950" indent="-123825">
              <a:buNone/>
            </a:pPr>
            <a:r>
              <a:rPr lang="en-US" altLang="en-US" sz="2400" u="sng">
                <a:solidFill>
                  <a:srgbClr val="CC0000"/>
                </a:solidFill>
              </a:rPr>
              <a:t>acknowledgements:</a:t>
            </a:r>
            <a:endParaRPr lang="en-US" altLang="en-US" sz="2400">
              <a:solidFill>
                <a:srgbClr val="CC0000"/>
              </a:solidFill>
            </a:endParaRPr>
          </a:p>
          <a:p>
            <a:pPr marL="512763" lvl="1" indent="-163513"/>
            <a:r>
              <a:rPr lang="en-US" altLang="en-US" smtClean="0"/>
              <a:t>seq # of next byte expected from other side</a:t>
            </a:r>
          </a:p>
          <a:p>
            <a:pPr marL="512763" lvl="1" indent="-163513"/>
            <a:r>
              <a:rPr lang="en-US" altLang="en-US" smtClean="0"/>
              <a:t>cumulative ACK</a:t>
            </a:r>
          </a:p>
          <a:p>
            <a:pPr marL="234950" indent="-123825">
              <a:buNone/>
            </a:pPr>
            <a:r>
              <a:rPr lang="en-US" altLang="en-US" sz="2400">
                <a:solidFill>
                  <a:srgbClr val="CC0000"/>
                </a:solidFill>
              </a:rPr>
              <a:t>Q:</a:t>
            </a:r>
            <a:r>
              <a:rPr lang="en-US" altLang="en-US" sz="2400"/>
              <a:t> how receiver handles out-of-order segments</a:t>
            </a:r>
          </a:p>
          <a:p>
            <a:pPr marL="512763" lvl="1" indent="-163513"/>
            <a:r>
              <a:rPr lang="en-US" altLang="en-US" smtClean="0"/>
              <a:t>A: TCP spec doesn</a:t>
            </a:r>
            <a:r>
              <a:rPr lang="ja-JP" altLang="en-US" smtClean="0"/>
              <a:t>’</a:t>
            </a:r>
            <a:r>
              <a:rPr lang="en-US" altLang="ja-JP" smtClean="0"/>
              <a:t>t say, - up to implementor</a:t>
            </a:r>
            <a:endParaRPr lang="en-US" altLang="en-US" smtClean="0"/>
          </a:p>
        </p:txBody>
      </p:sp>
      <p:grpSp>
        <p:nvGrpSpPr>
          <p:cNvPr id="187584" name="Group 192"/>
          <p:cNvGrpSpPr>
            <a:grpSpLocks/>
          </p:cNvGrpSpPr>
          <p:nvPr/>
        </p:nvGrpSpPr>
        <p:grpSpPr bwMode="auto">
          <a:xfrm>
            <a:off x="7294564" y="3816350"/>
            <a:ext cx="2897187" cy="2541588"/>
            <a:chOff x="3599" y="2404"/>
            <a:chExt cx="1825" cy="1601"/>
          </a:xfrm>
        </p:grpSpPr>
        <p:sp>
          <p:nvSpPr>
            <p:cNvPr id="87129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87130" name="Group 148"/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87133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7134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source port #</a:t>
                </a:r>
              </a:p>
            </p:txBody>
          </p:sp>
          <p:sp>
            <p:nvSpPr>
              <p:cNvPr id="87135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dest port #</a:t>
                </a:r>
              </a:p>
            </p:txBody>
          </p:sp>
          <p:sp>
            <p:nvSpPr>
              <p:cNvPr id="87136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sequence number</a:t>
                </a:r>
              </a:p>
            </p:txBody>
          </p:sp>
          <p:sp>
            <p:nvSpPr>
              <p:cNvPr id="87137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FFFFFF"/>
                    </a:solidFill>
                    <a:latin typeface="Arial" panose="020B0604020202020204" pitchFamily="34" charset="0"/>
                  </a:rPr>
                  <a:t>acknowledgement number</a:t>
                </a:r>
              </a:p>
            </p:txBody>
          </p:sp>
          <p:sp>
            <p:nvSpPr>
              <p:cNvPr id="87138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checksum</a:t>
                </a:r>
              </a:p>
            </p:txBody>
          </p:sp>
          <p:sp>
            <p:nvSpPr>
              <p:cNvPr id="87139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40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41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42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43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44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45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rwnd</a:t>
                </a:r>
              </a:p>
            </p:txBody>
          </p:sp>
          <p:sp>
            <p:nvSpPr>
              <p:cNvPr id="87146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urg pointer</a:t>
                </a:r>
              </a:p>
            </p:txBody>
          </p:sp>
          <p:sp>
            <p:nvSpPr>
              <p:cNvPr id="87147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48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87131" name="Text Box 166"/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incoming segment to sender</a:t>
              </a:r>
            </a:p>
          </p:txBody>
        </p:sp>
        <p:sp>
          <p:nvSpPr>
            <p:cNvPr id="87132" name="Freeform 168"/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3768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87587" name="Group 195"/>
          <p:cNvGrpSpPr>
            <a:grpSpLocks/>
          </p:cNvGrpSpPr>
          <p:nvPr/>
        </p:nvGrpSpPr>
        <p:grpSpPr bwMode="auto">
          <a:xfrm>
            <a:off x="8070851" y="5849938"/>
            <a:ext cx="358775" cy="304800"/>
            <a:chOff x="5144" y="3677"/>
            <a:chExt cx="226" cy="192"/>
          </a:xfrm>
        </p:grpSpPr>
        <p:sp>
          <p:nvSpPr>
            <p:cNvPr id="87127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7128" name="Text Box 193"/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>
                  <a:solidFill>
                    <a:srgbClr val="FFFFFF"/>
                  </a:solidFill>
                  <a:latin typeface="Arial Narrow" panose="020B0606020202030204" pitchFamily="34" charset="0"/>
                </a:rPr>
                <a:t>A</a:t>
              </a:r>
            </a:p>
          </p:txBody>
        </p:sp>
      </p:grpSp>
      <p:sp>
        <p:nvSpPr>
          <p:cNvPr id="87049" name="Rectangle 37"/>
          <p:cNvSpPr>
            <a:spLocks noChangeArrowheads="1"/>
          </p:cNvSpPr>
          <p:nvPr/>
        </p:nvSpPr>
        <p:spPr bwMode="auto">
          <a:xfrm>
            <a:off x="6221414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50" name="Rectangle 39"/>
          <p:cNvSpPr>
            <a:spLocks noChangeArrowheads="1"/>
          </p:cNvSpPr>
          <p:nvPr/>
        </p:nvSpPr>
        <p:spPr bwMode="auto">
          <a:xfrm>
            <a:off x="6318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51" name="Rectangle 40"/>
          <p:cNvSpPr>
            <a:spLocks noChangeArrowheads="1"/>
          </p:cNvSpPr>
          <p:nvPr/>
        </p:nvSpPr>
        <p:spPr bwMode="auto">
          <a:xfrm>
            <a:off x="6416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52" name="Rectangle 41"/>
          <p:cNvSpPr>
            <a:spLocks noChangeArrowheads="1"/>
          </p:cNvSpPr>
          <p:nvPr/>
        </p:nvSpPr>
        <p:spPr bwMode="auto">
          <a:xfrm>
            <a:off x="6513514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53" name="Rectangle 42"/>
          <p:cNvSpPr>
            <a:spLocks noChangeArrowheads="1"/>
          </p:cNvSpPr>
          <p:nvPr/>
        </p:nvSpPr>
        <p:spPr bwMode="auto">
          <a:xfrm>
            <a:off x="6608764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54" name="Rectangle 43"/>
          <p:cNvSpPr>
            <a:spLocks noChangeArrowheads="1"/>
          </p:cNvSpPr>
          <p:nvPr/>
        </p:nvSpPr>
        <p:spPr bwMode="auto">
          <a:xfrm>
            <a:off x="6705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55" name="Rectangle 45"/>
          <p:cNvSpPr>
            <a:spLocks noChangeArrowheads="1"/>
          </p:cNvSpPr>
          <p:nvPr/>
        </p:nvSpPr>
        <p:spPr bwMode="auto">
          <a:xfrm>
            <a:off x="6797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56" name="Rectangle 46"/>
          <p:cNvSpPr>
            <a:spLocks noChangeArrowheads="1"/>
          </p:cNvSpPr>
          <p:nvPr/>
        </p:nvSpPr>
        <p:spPr bwMode="auto">
          <a:xfrm>
            <a:off x="6892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57" name="Rectangle 47"/>
          <p:cNvSpPr>
            <a:spLocks noChangeArrowheads="1"/>
          </p:cNvSpPr>
          <p:nvPr/>
        </p:nvSpPr>
        <p:spPr bwMode="auto">
          <a:xfrm>
            <a:off x="6988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58" name="Rectangle 50"/>
          <p:cNvSpPr>
            <a:spLocks noChangeArrowheads="1"/>
          </p:cNvSpPr>
          <p:nvPr/>
        </p:nvSpPr>
        <p:spPr bwMode="auto">
          <a:xfrm>
            <a:off x="7094539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59" name="Rectangle 51"/>
          <p:cNvSpPr>
            <a:spLocks noChangeArrowheads="1"/>
          </p:cNvSpPr>
          <p:nvPr/>
        </p:nvSpPr>
        <p:spPr bwMode="auto">
          <a:xfrm>
            <a:off x="7192964" y="304006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60" name="Rectangle 52"/>
          <p:cNvSpPr>
            <a:spLocks noChangeArrowheads="1"/>
          </p:cNvSpPr>
          <p:nvPr/>
        </p:nvSpPr>
        <p:spPr bwMode="auto">
          <a:xfrm>
            <a:off x="7289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61" name="Rectangle 53"/>
          <p:cNvSpPr>
            <a:spLocks noChangeArrowheads="1"/>
          </p:cNvSpPr>
          <p:nvPr/>
        </p:nvSpPr>
        <p:spPr bwMode="auto">
          <a:xfrm>
            <a:off x="7386639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62" name="Rectangle 54"/>
          <p:cNvSpPr>
            <a:spLocks noChangeArrowheads="1"/>
          </p:cNvSpPr>
          <p:nvPr/>
        </p:nvSpPr>
        <p:spPr bwMode="auto">
          <a:xfrm>
            <a:off x="7483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63" name="Rectangle 55"/>
          <p:cNvSpPr>
            <a:spLocks noChangeArrowheads="1"/>
          </p:cNvSpPr>
          <p:nvPr/>
        </p:nvSpPr>
        <p:spPr bwMode="auto">
          <a:xfrm>
            <a:off x="7578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64" name="Rectangle 56"/>
          <p:cNvSpPr>
            <a:spLocks noChangeArrowheads="1"/>
          </p:cNvSpPr>
          <p:nvPr/>
        </p:nvSpPr>
        <p:spPr bwMode="auto">
          <a:xfrm>
            <a:off x="7670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65" name="Rectangle 57"/>
          <p:cNvSpPr>
            <a:spLocks noChangeArrowheads="1"/>
          </p:cNvSpPr>
          <p:nvPr/>
        </p:nvSpPr>
        <p:spPr bwMode="auto">
          <a:xfrm>
            <a:off x="7766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66" name="Rectangle 58"/>
          <p:cNvSpPr>
            <a:spLocks noChangeArrowheads="1"/>
          </p:cNvSpPr>
          <p:nvPr/>
        </p:nvSpPr>
        <p:spPr bwMode="auto">
          <a:xfrm>
            <a:off x="7862889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67" name="Rectangle 59"/>
          <p:cNvSpPr>
            <a:spLocks noChangeArrowheads="1"/>
          </p:cNvSpPr>
          <p:nvPr/>
        </p:nvSpPr>
        <p:spPr bwMode="auto">
          <a:xfrm>
            <a:off x="7951789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68" name="Rectangle 60"/>
          <p:cNvSpPr>
            <a:spLocks noChangeArrowheads="1"/>
          </p:cNvSpPr>
          <p:nvPr/>
        </p:nvSpPr>
        <p:spPr bwMode="auto">
          <a:xfrm>
            <a:off x="8047039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69" name="Rectangle 61"/>
          <p:cNvSpPr>
            <a:spLocks noChangeArrowheads="1"/>
          </p:cNvSpPr>
          <p:nvPr/>
        </p:nvSpPr>
        <p:spPr bwMode="auto">
          <a:xfrm>
            <a:off x="8140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70" name="Rectangle 62"/>
          <p:cNvSpPr>
            <a:spLocks noChangeArrowheads="1"/>
          </p:cNvSpPr>
          <p:nvPr/>
        </p:nvSpPr>
        <p:spPr bwMode="auto">
          <a:xfrm>
            <a:off x="8232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71" name="Rectangle 63"/>
          <p:cNvSpPr>
            <a:spLocks noChangeArrowheads="1"/>
          </p:cNvSpPr>
          <p:nvPr/>
        </p:nvSpPr>
        <p:spPr bwMode="auto">
          <a:xfrm>
            <a:off x="8329614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72" name="Rectangle 64"/>
          <p:cNvSpPr>
            <a:spLocks noChangeArrowheads="1"/>
          </p:cNvSpPr>
          <p:nvPr/>
        </p:nvSpPr>
        <p:spPr bwMode="auto">
          <a:xfrm>
            <a:off x="8424864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73" name="Rectangle 65"/>
          <p:cNvSpPr>
            <a:spLocks noChangeArrowheads="1"/>
          </p:cNvSpPr>
          <p:nvPr/>
        </p:nvSpPr>
        <p:spPr bwMode="auto">
          <a:xfrm>
            <a:off x="8513764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74" name="Rectangle 66"/>
          <p:cNvSpPr>
            <a:spLocks noChangeArrowheads="1"/>
          </p:cNvSpPr>
          <p:nvPr/>
        </p:nvSpPr>
        <p:spPr bwMode="auto">
          <a:xfrm>
            <a:off x="8609014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75" name="Rectangle 68"/>
          <p:cNvSpPr>
            <a:spLocks noChangeArrowheads="1"/>
          </p:cNvSpPr>
          <p:nvPr/>
        </p:nvSpPr>
        <p:spPr bwMode="auto">
          <a:xfrm>
            <a:off x="8705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76" name="Rectangle 69"/>
          <p:cNvSpPr>
            <a:spLocks noChangeArrowheads="1"/>
          </p:cNvSpPr>
          <p:nvPr/>
        </p:nvSpPr>
        <p:spPr bwMode="auto">
          <a:xfrm>
            <a:off x="8802689" y="304006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77" name="Rectangle 70"/>
          <p:cNvSpPr>
            <a:spLocks noChangeArrowheads="1"/>
          </p:cNvSpPr>
          <p:nvPr/>
        </p:nvSpPr>
        <p:spPr bwMode="auto">
          <a:xfrm>
            <a:off x="8899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78" name="Rectangle 71"/>
          <p:cNvSpPr>
            <a:spLocks noChangeArrowheads="1"/>
          </p:cNvSpPr>
          <p:nvPr/>
        </p:nvSpPr>
        <p:spPr bwMode="auto">
          <a:xfrm>
            <a:off x="8997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79" name="Rectangle 72"/>
          <p:cNvSpPr>
            <a:spLocks noChangeArrowheads="1"/>
          </p:cNvSpPr>
          <p:nvPr/>
        </p:nvSpPr>
        <p:spPr bwMode="auto">
          <a:xfrm>
            <a:off x="9093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80" name="Rectangle 73"/>
          <p:cNvSpPr>
            <a:spLocks noChangeArrowheads="1"/>
          </p:cNvSpPr>
          <p:nvPr/>
        </p:nvSpPr>
        <p:spPr bwMode="auto">
          <a:xfrm>
            <a:off x="9188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81" name="Rectangle 74"/>
          <p:cNvSpPr>
            <a:spLocks noChangeArrowheads="1"/>
          </p:cNvSpPr>
          <p:nvPr/>
        </p:nvSpPr>
        <p:spPr bwMode="auto">
          <a:xfrm>
            <a:off x="9280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82" name="Rectangle 75"/>
          <p:cNvSpPr>
            <a:spLocks noChangeArrowheads="1"/>
          </p:cNvSpPr>
          <p:nvPr/>
        </p:nvSpPr>
        <p:spPr bwMode="auto">
          <a:xfrm>
            <a:off x="9377364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83" name="Rectangle 76"/>
          <p:cNvSpPr>
            <a:spLocks noChangeArrowheads="1"/>
          </p:cNvSpPr>
          <p:nvPr/>
        </p:nvSpPr>
        <p:spPr bwMode="auto">
          <a:xfrm>
            <a:off x="9472614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84" name="Rectangle 78"/>
          <p:cNvSpPr>
            <a:spLocks noChangeArrowheads="1"/>
          </p:cNvSpPr>
          <p:nvPr/>
        </p:nvSpPr>
        <p:spPr bwMode="auto">
          <a:xfrm>
            <a:off x="6178551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85" name="Rectangle 79"/>
          <p:cNvSpPr>
            <a:spLocks noChangeArrowheads="1"/>
          </p:cNvSpPr>
          <p:nvPr/>
        </p:nvSpPr>
        <p:spPr bwMode="auto">
          <a:xfrm>
            <a:off x="6264276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86" name="Line 80"/>
          <p:cNvSpPr>
            <a:spLocks noChangeShapeType="1"/>
          </p:cNvSpPr>
          <p:nvPr/>
        </p:nvSpPr>
        <p:spPr bwMode="auto">
          <a:xfrm>
            <a:off x="6286501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7087" name="Line 82"/>
          <p:cNvSpPr>
            <a:spLocks noChangeShapeType="1"/>
          </p:cNvSpPr>
          <p:nvPr/>
        </p:nvSpPr>
        <p:spPr bwMode="auto">
          <a:xfrm>
            <a:off x="7221538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7088" name="Line 83"/>
          <p:cNvSpPr>
            <a:spLocks noChangeShapeType="1"/>
          </p:cNvSpPr>
          <p:nvPr/>
        </p:nvSpPr>
        <p:spPr bwMode="auto">
          <a:xfrm>
            <a:off x="8715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7089" name="Line 84"/>
          <p:cNvSpPr>
            <a:spLocks noChangeShapeType="1"/>
          </p:cNvSpPr>
          <p:nvPr/>
        </p:nvSpPr>
        <p:spPr bwMode="auto">
          <a:xfrm>
            <a:off x="8145464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7090" name="Line 87"/>
          <p:cNvSpPr>
            <a:spLocks noChangeShapeType="1"/>
          </p:cNvSpPr>
          <p:nvPr/>
        </p:nvSpPr>
        <p:spPr bwMode="auto">
          <a:xfrm>
            <a:off x="6378575" y="3914776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7091" name="Line 88"/>
          <p:cNvSpPr>
            <a:spLocks noChangeShapeType="1"/>
          </p:cNvSpPr>
          <p:nvPr/>
        </p:nvSpPr>
        <p:spPr bwMode="auto">
          <a:xfrm>
            <a:off x="760730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7092" name="Line 89"/>
          <p:cNvSpPr>
            <a:spLocks noChangeShapeType="1"/>
          </p:cNvSpPr>
          <p:nvPr/>
        </p:nvSpPr>
        <p:spPr bwMode="auto">
          <a:xfrm>
            <a:off x="842645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7093" name="Line 90"/>
          <p:cNvSpPr>
            <a:spLocks noChangeShapeType="1"/>
          </p:cNvSpPr>
          <p:nvPr/>
        </p:nvSpPr>
        <p:spPr bwMode="auto">
          <a:xfrm>
            <a:off x="9083675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7094" name="Text Box 91"/>
          <p:cNvSpPr txBox="1">
            <a:spLocks noChangeArrowheads="1"/>
          </p:cNvSpPr>
          <p:nvPr/>
        </p:nvSpPr>
        <p:spPr bwMode="auto">
          <a:xfrm>
            <a:off x="6254750" y="4138613"/>
            <a:ext cx="6937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sent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ACKed</a:t>
            </a:r>
          </a:p>
        </p:txBody>
      </p:sp>
      <p:sp>
        <p:nvSpPr>
          <p:cNvPr id="87095" name="Text Box 92"/>
          <p:cNvSpPr txBox="1">
            <a:spLocks noChangeArrowheads="1"/>
          </p:cNvSpPr>
          <p:nvPr/>
        </p:nvSpPr>
        <p:spPr bwMode="auto">
          <a:xfrm>
            <a:off x="7235825" y="4144963"/>
            <a:ext cx="10668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sent, not-yet ACKed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ja-JP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“</a:t>
            </a:r>
            <a:r>
              <a:rPr lang="en-US" altLang="ja-JP" sz="1400">
                <a:solidFill>
                  <a:srgbClr val="000000"/>
                </a:solidFill>
                <a:latin typeface="Tahoma" panose="020B0604030504040204" pitchFamily="34" charset="0"/>
              </a:rPr>
              <a:t>in-flight</a:t>
            </a:r>
            <a:r>
              <a:rPr lang="ja-JP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”</a:t>
            </a:r>
            <a:r>
              <a:rPr lang="en-US" altLang="ja-JP" sz="140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endParaRPr lang="en-US" altLang="en-US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7096" name="Text Box 93"/>
          <p:cNvSpPr txBox="1">
            <a:spLocks noChangeArrowheads="1"/>
          </p:cNvSpPr>
          <p:nvPr/>
        </p:nvSpPr>
        <p:spPr bwMode="auto">
          <a:xfrm>
            <a:off x="8215313" y="4140200"/>
            <a:ext cx="10668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usable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but not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yet sent</a:t>
            </a:r>
          </a:p>
        </p:txBody>
      </p:sp>
      <p:sp>
        <p:nvSpPr>
          <p:cNvPr id="87097" name="Text Box 94"/>
          <p:cNvSpPr txBox="1">
            <a:spLocks noChangeArrowheads="1"/>
          </p:cNvSpPr>
          <p:nvPr/>
        </p:nvSpPr>
        <p:spPr bwMode="auto">
          <a:xfrm>
            <a:off x="8972550" y="414496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not 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usable</a:t>
            </a:r>
          </a:p>
        </p:txBody>
      </p:sp>
      <p:sp>
        <p:nvSpPr>
          <p:cNvPr id="87098" name="Text Box 96"/>
          <p:cNvSpPr txBox="1">
            <a:spLocks noChangeArrowheads="1"/>
          </p:cNvSpPr>
          <p:nvPr/>
        </p:nvSpPr>
        <p:spPr bwMode="auto">
          <a:xfrm>
            <a:off x="7315200" y="2573338"/>
            <a:ext cx="11318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window size</a:t>
            </a:r>
          </a:p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i="1">
                <a:solidFill>
                  <a:srgbClr val="000000"/>
                </a:solidFill>
                <a:latin typeface="Tahoma" panose="020B0604030504040204" pitchFamily="34" charset="0"/>
              </a:rPr>
              <a:t> N</a:t>
            </a:r>
          </a:p>
        </p:txBody>
      </p:sp>
      <p:grpSp>
        <p:nvGrpSpPr>
          <p:cNvPr id="87099" name="Group 99"/>
          <p:cNvGrpSpPr>
            <a:grpSpLocks/>
          </p:cNvGrpSpPr>
          <p:nvPr/>
        </p:nvGrpSpPr>
        <p:grpSpPr bwMode="auto">
          <a:xfrm>
            <a:off x="8081964" y="2797176"/>
            <a:ext cx="593725" cy="136525"/>
            <a:chOff x="4250" y="1692"/>
            <a:chExt cx="374" cy="86"/>
          </a:xfrm>
        </p:grpSpPr>
        <p:sp>
          <p:nvSpPr>
            <p:cNvPr id="87125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7126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87100" name="Group 100"/>
          <p:cNvGrpSpPr>
            <a:grpSpLocks/>
          </p:cNvGrpSpPr>
          <p:nvPr/>
        </p:nvGrpSpPr>
        <p:grpSpPr bwMode="auto">
          <a:xfrm rot="10800000">
            <a:off x="7189789" y="2822576"/>
            <a:ext cx="593725" cy="136525"/>
            <a:chOff x="4250" y="1692"/>
            <a:chExt cx="374" cy="86"/>
          </a:xfrm>
        </p:grpSpPr>
        <p:sp>
          <p:nvSpPr>
            <p:cNvPr id="87123" name="Line 101"/>
            <p:cNvSpPr>
              <a:spLocks noChangeShapeType="1"/>
            </p:cNvSpPr>
            <p:nvPr/>
          </p:nvSpPr>
          <p:spPr bwMode="auto">
            <a:xfrm>
              <a:off x="4253" y="1741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7124" name="Line 102"/>
            <p:cNvSpPr>
              <a:spLocks noChangeShapeType="1"/>
            </p:cNvSpPr>
            <p:nvPr/>
          </p:nvSpPr>
          <p:spPr bwMode="auto">
            <a:xfrm>
              <a:off x="4625" y="1695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sp>
        <p:nvSpPr>
          <p:cNvPr id="87101" name="Text Box 196"/>
          <p:cNvSpPr txBox="1">
            <a:spLocks noChangeArrowheads="1"/>
          </p:cNvSpPr>
          <p:nvPr/>
        </p:nvSpPr>
        <p:spPr bwMode="auto">
          <a:xfrm>
            <a:off x="6470651" y="3592513"/>
            <a:ext cx="317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1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i="1">
                <a:solidFill>
                  <a:srgbClr val="000000"/>
                </a:solidFill>
                <a:latin typeface="Tahoma" panose="020B0604030504040204" pitchFamily="34" charset="0"/>
              </a:rPr>
              <a:t>sender sequence number space </a:t>
            </a:r>
          </a:p>
        </p:txBody>
      </p:sp>
      <p:grpSp>
        <p:nvGrpSpPr>
          <p:cNvPr id="187591" name="Group 199"/>
          <p:cNvGrpSpPr>
            <a:grpSpLocks/>
          </p:cNvGrpSpPr>
          <p:nvPr/>
        </p:nvGrpSpPr>
        <p:grpSpPr bwMode="auto">
          <a:xfrm>
            <a:off x="5973763" y="1068388"/>
            <a:ext cx="2952750" cy="1954212"/>
            <a:chOff x="2768" y="673"/>
            <a:chExt cx="1860" cy="1231"/>
          </a:xfrm>
        </p:grpSpPr>
        <p:sp>
          <p:nvSpPr>
            <p:cNvPr id="87103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87104" name="Group 172"/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87107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7108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source port #</a:t>
                </a:r>
              </a:p>
            </p:txBody>
          </p:sp>
          <p:sp>
            <p:nvSpPr>
              <p:cNvPr id="87109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dest port #</a:t>
                </a:r>
              </a:p>
            </p:txBody>
          </p:sp>
          <p:sp>
            <p:nvSpPr>
              <p:cNvPr id="87110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FFFFFF"/>
                    </a:solidFill>
                    <a:latin typeface="Arial" panose="020B0604020202020204" pitchFamily="34" charset="0"/>
                  </a:rPr>
                  <a:t>sequence number</a:t>
                </a:r>
              </a:p>
            </p:txBody>
          </p:sp>
          <p:sp>
            <p:nvSpPr>
              <p:cNvPr id="87111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acknowledgement number</a:t>
                </a:r>
              </a:p>
            </p:txBody>
          </p:sp>
          <p:sp>
            <p:nvSpPr>
              <p:cNvPr id="87112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checksum</a:t>
                </a:r>
              </a:p>
            </p:txBody>
          </p:sp>
          <p:sp>
            <p:nvSpPr>
              <p:cNvPr id="87113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14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15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16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17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18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19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rwnd</a:t>
                </a:r>
              </a:p>
            </p:txBody>
          </p:sp>
          <p:sp>
            <p:nvSpPr>
              <p:cNvPr id="87120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urg pointer</a:t>
                </a:r>
              </a:p>
            </p:txBody>
          </p:sp>
          <p:sp>
            <p:nvSpPr>
              <p:cNvPr id="87121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87122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87105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outgoing segment from sender</a:t>
              </a:r>
            </a:p>
          </p:txBody>
        </p:sp>
        <p:sp>
          <p:nvSpPr>
            <p:cNvPr id="87106" name="Freeform 190"/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37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5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806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F03C2530-1638-4E07-A382-05182C7484EF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88068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6" y="8159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Line 3"/>
          <p:cNvSpPr>
            <a:spLocks noChangeShapeType="1"/>
          </p:cNvSpPr>
          <p:nvPr/>
        </p:nvSpPr>
        <p:spPr bwMode="auto">
          <a:xfrm>
            <a:off x="4803775" y="4483101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8070" name="Line 4"/>
          <p:cNvSpPr>
            <a:spLocks noChangeShapeType="1"/>
          </p:cNvSpPr>
          <p:nvPr/>
        </p:nvSpPr>
        <p:spPr bwMode="auto">
          <a:xfrm>
            <a:off x="4818064" y="2714625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61447" name="Rectangle 5"/>
          <p:cNvSpPr>
            <a:spLocks noGrp="1" noChangeArrowheads="1"/>
          </p:cNvSpPr>
          <p:nvPr>
            <p:ph type="title"/>
          </p:nvPr>
        </p:nvSpPr>
        <p:spPr>
          <a:xfrm>
            <a:off x="1890713" y="150814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seq. numbers, </a:t>
            </a:r>
            <a:r>
              <a:rPr lang="en-US" sz="4000">
                <a:ea typeface="ＭＳ Ｐゴシック" charset="0"/>
                <a:cs typeface="+mj-cs"/>
              </a:rPr>
              <a:t>ACK</a:t>
            </a:r>
            <a:r>
              <a:rPr lang="en-US">
                <a:ea typeface="ＭＳ Ｐゴシック" charset="0"/>
                <a:cs typeface="+mj-cs"/>
              </a:rPr>
              <a:t>s</a:t>
            </a:r>
          </a:p>
        </p:txBody>
      </p:sp>
      <p:sp>
        <p:nvSpPr>
          <p:cNvPr id="88072" name="Text Box 7"/>
          <p:cNvSpPr txBox="1">
            <a:spLocks noChangeArrowheads="1"/>
          </p:cNvSpPr>
          <p:nvPr/>
        </p:nvSpPr>
        <p:spPr bwMode="auto">
          <a:xfrm>
            <a:off x="4008439" y="2320926"/>
            <a:ext cx="8096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User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types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ja-JP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‘</a:t>
            </a:r>
            <a:r>
              <a:rPr lang="en-US" altLang="ja-JP" sz="16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ja-JP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’</a:t>
            </a:r>
            <a:endParaRPr lang="en-US" altLang="en-US" sz="1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73" name="Text Box 8"/>
          <p:cNvSpPr txBox="1">
            <a:spLocks noChangeArrowheads="1"/>
          </p:cNvSpPr>
          <p:nvPr/>
        </p:nvSpPr>
        <p:spPr bwMode="auto">
          <a:xfrm>
            <a:off x="3757613" y="3933826"/>
            <a:ext cx="10842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host ACKs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receipt 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of echoed</a:t>
            </a:r>
          </a:p>
          <a:p>
            <a:pPr algn="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ja-JP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‘</a:t>
            </a:r>
            <a:r>
              <a:rPr lang="en-US" altLang="ja-JP" sz="16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ja-JP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’</a:t>
            </a:r>
            <a:endParaRPr lang="en-US" altLang="en-US" sz="1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74" name="Text Box 9"/>
          <p:cNvSpPr txBox="1">
            <a:spLocks noChangeArrowheads="1"/>
          </p:cNvSpPr>
          <p:nvPr/>
        </p:nvSpPr>
        <p:spPr bwMode="auto">
          <a:xfrm>
            <a:off x="7418389" y="3055938"/>
            <a:ext cx="126669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host ACKs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receipt of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ja-JP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‘</a:t>
            </a:r>
            <a:r>
              <a:rPr lang="en-US" altLang="ja-JP" sz="16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ja-JP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’</a:t>
            </a:r>
            <a:r>
              <a:rPr lang="en-US" altLang="ja-JP" sz="1600">
                <a:solidFill>
                  <a:srgbClr val="000000"/>
                </a:solidFill>
                <a:latin typeface="Tahoma" panose="020B0604030504040204" pitchFamily="34" charset="0"/>
              </a:rPr>
              <a:t>, echoes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back </a:t>
            </a:r>
            <a:r>
              <a:rPr lang="ja-JP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‘</a:t>
            </a:r>
            <a:r>
              <a:rPr lang="en-US" altLang="ja-JP" sz="16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ja-JP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’</a:t>
            </a: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75" name="Line 10"/>
          <p:cNvSpPr>
            <a:spLocks noChangeShapeType="1"/>
          </p:cNvSpPr>
          <p:nvPr/>
        </p:nvSpPr>
        <p:spPr bwMode="auto">
          <a:xfrm flipH="1">
            <a:off x="4808539" y="3487738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8076" name="Text Box 11"/>
          <p:cNvSpPr txBox="1">
            <a:spLocks noChangeArrowheads="1"/>
          </p:cNvSpPr>
          <p:nvPr/>
        </p:nvSpPr>
        <p:spPr bwMode="auto">
          <a:xfrm>
            <a:off x="5002213" y="5291138"/>
            <a:ext cx="237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99"/>
                </a:solidFill>
                <a:latin typeface="Tahoma" panose="020B0604030504040204" pitchFamily="34" charset="0"/>
              </a:rPr>
              <a:t>simple telnet scenario</a:t>
            </a:r>
            <a:endParaRPr lang="en-US" altLang="en-US" sz="10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6992938" y="1430338"/>
            <a:ext cx="773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Host B</a:t>
            </a:r>
          </a:p>
        </p:txBody>
      </p:sp>
      <p:sp>
        <p:nvSpPr>
          <p:cNvPr id="88078" name="Text Box 17"/>
          <p:cNvSpPr txBox="1">
            <a:spLocks noChangeArrowheads="1"/>
          </p:cNvSpPr>
          <p:nvPr/>
        </p:nvSpPr>
        <p:spPr bwMode="auto">
          <a:xfrm>
            <a:off x="4418039" y="1436688"/>
            <a:ext cx="782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Host A</a:t>
            </a:r>
          </a:p>
        </p:txBody>
      </p:sp>
      <p:sp>
        <p:nvSpPr>
          <p:cNvPr id="88079" name="Rectangle 18"/>
          <p:cNvSpPr>
            <a:spLocks noChangeArrowheads="1"/>
          </p:cNvSpPr>
          <p:nvPr/>
        </p:nvSpPr>
        <p:spPr bwMode="auto">
          <a:xfrm>
            <a:off x="5630864" y="2806701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80" name="Text Box 19"/>
          <p:cNvSpPr txBox="1">
            <a:spLocks noChangeArrowheads="1"/>
          </p:cNvSpPr>
          <p:nvPr/>
        </p:nvSpPr>
        <p:spPr bwMode="auto">
          <a:xfrm>
            <a:off x="4860195" y="2859089"/>
            <a:ext cx="2547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Seq=42, ACK=79, data = </a:t>
            </a:r>
            <a:r>
              <a:rPr lang="ja-JP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‘</a:t>
            </a:r>
            <a:r>
              <a:rPr lang="en-US" altLang="ja-JP" sz="140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ja-JP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’</a:t>
            </a:r>
            <a:endParaRPr lang="en-US" altLang="en-US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81" name="Rectangle 20"/>
          <p:cNvSpPr>
            <a:spLocks noChangeArrowheads="1"/>
          </p:cNvSpPr>
          <p:nvPr/>
        </p:nvSpPr>
        <p:spPr bwMode="auto">
          <a:xfrm>
            <a:off x="5665788" y="3765551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82" name="Text Box 21"/>
          <p:cNvSpPr txBox="1">
            <a:spLocks noChangeArrowheads="1"/>
          </p:cNvSpPr>
          <p:nvPr/>
        </p:nvSpPr>
        <p:spPr bwMode="auto">
          <a:xfrm>
            <a:off x="4870094" y="3754439"/>
            <a:ext cx="25296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Seq=79, ACK=43, data = </a:t>
            </a:r>
            <a:r>
              <a:rPr lang="ja-JP" altLang="en-US" sz="1400">
                <a:solidFill>
                  <a:srgbClr val="000000"/>
                </a:solidFill>
                <a:latin typeface="Arial" panose="020B0604020202020204" pitchFamily="34" charset="0"/>
              </a:rPr>
              <a:t>‘</a:t>
            </a:r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ja-JP" altLang="en-US" sz="1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3" name="Rectangle 22"/>
          <p:cNvSpPr>
            <a:spLocks noChangeArrowheads="1"/>
          </p:cNvSpPr>
          <p:nvPr/>
        </p:nvSpPr>
        <p:spPr bwMode="auto">
          <a:xfrm>
            <a:off x="5732463" y="4613275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88084" name="Text Box 23"/>
          <p:cNvSpPr txBox="1">
            <a:spLocks noChangeArrowheads="1"/>
          </p:cNvSpPr>
          <p:nvPr/>
        </p:nvSpPr>
        <p:spPr bwMode="auto">
          <a:xfrm>
            <a:off x="5411789" y="4627563"/>
            <a:ext cx="156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Seq=43, ACK=80</a:t>
            </a: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5" name="Line 24"/>
          <p:cNvSpPr>
            <a:spLocks noChangeShapeType="1"/>
          </p:cNvSpPr>
          <p:nvPr/>
        </p:nvSpPr>
        <p:spPr bwMode="auto">
          <a:xfrm>
            <a:off x="4795838" y="2473326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8086" name="Line 25"/>
          <p:cNvSpPr>
            <a:spLocks noChangeShapeType="1"/>
          </p:cNvSpPr>
          <p:nvPr/>
        </p:nvSpPr>
        <p:spPr bwMode="auto">
          <a:xfrm>
            <a:off x="7458075" y="2525714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88087" name="Group 27"/>
          <p:cNvGrpSpPr>
            <a:grpSpLocks/>
          </p:cNvGrpSpPr>
          <p:nvPr/>
        </p:nvGrpSpPr>
        <p:grpSpPr bwMode="auto">
          <a:xfrm>
            <a:off x="4287838" y="1652589"/>
            <a:ext cx="755650" cy="782637"/>
            <a:chOff x="-44" y="1473"/>
            <a:chExt cx="981" cy="1105"/>
          </a:xfrm>
        </p:grpSpPr>
        <p:pic>
          <p:nvPicPr>
            <p:cNvPr id="8809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88088" name="Group 30"/>
          <p:cNvGrpSpPr>
            <a:grpSpLocks/>
          </p:cNvGrpSpPr>
          <p:nvPr/>
        </p:nvGrpSpPr>
        <p:grpSpPr bwMode="auto">
          <a:xfrm flipH="1">
            <a:off x="7150100" y="1692276"/>
            <a:ext cx="788988" cy="862013"/>
            <a:chOff x="-44" y="1473"/>
            <a:chExt cx="981" cy="1105"/>
          </a:xfrm>
        </p:grpSpPr>
        <p:pic>
          <p:nvPicPr>
            <p:cNvPr id="8808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8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890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06810CFC-E547-463D-96F2-24D3789C7979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89092" name="Picture 10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947739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66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  <a:endParaRPr lang="en-US" sz="4800">
              <a:ea typeface="ＭＳ Ｐゴシック" charset="0"/>
              <a:cs typeface="+mj-cs"/>
            </a:endParaRPr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105025" y="1436688"/>
            <a:ext cx="3716338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u="sng" dirty="0">
                <a:solidFill>
                  <a:srgbClr val="FF0000"/>
                </a:solidFill>
                <a:ea typeface="ＭＳ Ｐゴシック" charset="0"/>
                <a:cs typeface="+mn-cs"/>
              </a:rPr>
              <a:t>Q:</a:t>
            </a:r>
            <a:r>
              <a:rPr lang="en-US" sz="3200" dirty="0">
                <a:ea typeface="ＭＳ Ｐゴシック" charset="0"/>
                <a:cs typeface="+mn-cs"/>
              </a:rPr>
              <a:t> how to set TCP timeout value?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but RTT varies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too short:</a:t>
            </a:r>
            <a:r>
              <a:rPr lang="en-US" dirty="0">
                <a:ea typeface="ＭＳ Ｐゴシック" charset="0"/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i="1" dirty="0">
                <a:ea typeface="ＭＳ Ｐゴシック" charset="0"/>
                <a:cs typeface="+mn-cs"/>
              </a:rPr>
              <a:t>too long:</a:t>
            </a:r>
            <a:r>
              <a:rPr lang="en-US" dirty="0">
                <a:ea typeface="ＭＳ Ｐゴシック" charset="0"/>
                <a:cs typeface="+mn-cs"/>
              </a:rPr>
              <a:t> slow reaction to segment loss</a:t>
            </a:r>
          </a:p>
        </p:txBody>
      </p:sp>
      <p:sp>
        <p:nvSpPr>
          <p:cNvPr id="6247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6170614" y="1485900"/>
            <a:ext cx="4059237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u="sng" smtClean="0">
                <a:solidFill>
                  <a:srgbClr val="FF0000"/>
                </a:solidFill>
              </a:rPr>
              <a:t>Q:</a:t>
            </a:r>
            <a:r>
              <a:rPr lang="en-US" altLang="en-US" smtClean="0"/>
              <a:t> how to estimate RTT?</a:t>
            </a:r>
          </a:p>
          <a:p>
            <a:r>
              <a:rPr lang="en-US" altLang="en-US" sz="2400" b="1">
                <a:solidFill>
                  <a:srgbClr val="000099"/>
                </a:solidFill>
                <a:latin typeface="Courier New" panose="02070309020205020404" pitchFamily="49" charset="0"/>
              </a:rPr>
              <a:t>SampleRTT</a:t>
            </a:r>
            <a:r>
              <a:rPr lang="en-US" altLang="en-US" sz="2400">
                <a:solidFill>
                  <a:srgbClr val="000099"/>
                </a:solidFill>
              </a:rPr>
              <a:t>:</a:t>
            </a:r>
            <a:r>
              <a:rPr lang="en-US" altLang="en-US" sz="2400"/>
              <a:t> measured time from segment transmission until ACK receipt</a:t>
            </a:r>
          </a:p>
          <a:p>
            <a:pPr lvl="1"/>
            <a:r>
              <a:rPr lang="en-US" altLang="en-US" smtClean="0"/>
              <a:t>ignore retransmissions</a:t>
            </a:r>
          </a:p>
          <a:p>
            <a:r>
              <a:rPr lang="en-US" altLang="en-US" sz="2400" b="1">
                <a:latin typeface="Courier New" panose="02070309020205020404" pitchFamily="49" charset="0"/>
              </a:rPr>
              <a:t>SampleRTT</a:t>
            </a:r>
            <a:r>
              <a:rPr lang="en-US" altLang="en-US" sz="2400"/>
              <a:t> will vary, want estimated RTT </a:t>
            </a:r>
            <a:r>
              <a:rPr lang="ja-JP" altLang="en-US" sz="2400"/>
              <a:t>“</a:t>
            </a:r>
            <a:r>
              <a:rPr lang="en-US" altLang="ja-JP" sz="2400"/>
              <a:t>smoother</a:t>
            </a:r>
            <a:r>
              <a:rPr lang="ja-JP" altLang="en-US" sz="2400"/>
              <a:t>”</a:t>
            </a:r>
            <a:endParaRPr lang="en-US" altLang="ja-JP" smtClean="0"/>
          </a:p>
          <a:p>
            <a:pPr lvl="1"/>
            <a:r>
              <a:rPr lang="en-US" altLang="en-US" smtClean="0"/>
              <a:t>average several </a:t>
            </a:r>
            <a:r>
              <a:rPr lang="en-US" altLang="en-US" i="1" smtClean="0"/>
              <a:t>recent</a:t>
            </a:r>
            <a:r>
              <a:rPr lang="en-US" altLang="en-US" smtClean="0"/>
              <a:t> measurements, not just current </a:t>
            </a:r>
            <a:r>
              <a:rPr lang="en-US" altLang="en-US" b="1" smtClean="0">
                <a:latin typeface="Courier New" panose="02070309020205020404" pitchFamily="49" charset="0"/>
              </a:rPr>
              <a:t>SampleRTT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086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901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2F70D076-7234-43E0-9136-48583962CC38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90116" name="Group 14"/>
          <p:cNvGrpSpPr>
            <a:grpSpLocks/>
          </p:cNvGrpSpPr>
          <p:nvPr/>
        </p:nvGrpSpPr>
        <p:grpSpPr bwMode="auto">
          <a:xfrm>
            <a:off x="3232151" y="2565400"/>
            <a:ext cx="6272213" cy="4292600"/>
            <a:chOff x="782" y="1865"/>
            <a:chExt cx="3951" cy="2704"/>
          </a:xfrm>
        </p:grpSpPr>
        <p:pic>
          <p:nvPicPr>
            <p:cNvPr id="90131" name="Picture 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32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2057401" y="1362076"/>
            <a:ext cx="751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EstimatedRTT = (1-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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)*EstimatedRTT +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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*SampleRTT</a:t>
            </a:r>
          </a:p>
        </p:txBody>
      </p:sp>
      <p:sp>
        <p:nvSpPr>
          <p:cNvPr id="90118" name="Rectangle 4"/>
          <p:cNvSpPr>
            <a:spLocks noChangeArrowheads="1"/>
          </p:cNvSpPr>
          <p:nvPr/>
        </p:nvSpPr>
        <p:spPr bwMode="auto">
          <a:xfrm>
            <a:off x="2687638" y="1836739"/>
            <a:ext cx="70675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75000"/>
              </a:lnSpc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exponential weighted moving average</a:t>
            </a:r>
          </a:p>
          <a:p>
            <a:pPr eaLnBrk="0" fontAlgn="base" hangingPunct="0">
              <a:lnSpc>
                <a:spcPct val="75000"/>
              </a:lnSpc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influence of past sample decreases exponentially fast</a:t>
            </a:r>
          </a:p>
          <a:p>
            <a:pPr eaLnBrk="0" fontAlgn="base" hangingPunct="0">
              <a:lnSpc>
                <a:spcPct val="75000"/>
              </a:lnSpc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</a:rPr>
              <a:t>typical value: 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 =</a:t>
            </a:r>
            <a:r>
              <a:rPr lang="en-US" altLang="en-US" sz="2400">
                <a:solidFill>
                  <a:srgbClr val="000000"/>
                </a:solidFill>
              </a:rPr>
              <a:t> 0.125</a:t>
            </a:r>
          </a:p>
        </p:txBody>
      </p:sp>
      <p:pic>
        <p:nvPicPr>
          <p:cNvPr id="90119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947739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Rectangle 11"/>
          <p:cNvSpPr>
            <a:spLocks noGrp="1" noChangeArrowheads="1"/>
          </p:cNvSpPr>
          <p:nvPr>
            <p:ph type="title"/>
          </p:nvPr>
        </p:nvSpPr>
        <p:spPr>
          <a:xfrm>
            <a:off x="2066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90121" name="Text Box 18"/>
          <p:cNvSpPr txBox="1">
            <a:spLocks noChangeArrowheads="1"/>
          </p:cNvSpPr>
          <p:nvPr/>
        </p:nvSpPr>
        <p:spPr bwMode="auto">
          <a:xfrm rot="10800000">
            <a:off x="3054808" y="3534427"/>
            <a:ext cx="430887" cy="17497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RTT (milliseconds)</a:t>
            </a:r>
          </a:p>
        </p:txBody>
      </p:sp>
      <p:sp>
        <p:nvSpPr>
          <p:cNvPr id="90122" name="Text Box 19"/>
          <p:cNvSpPr txBox="1">
            <a:spLocks noChangeArrowheads="1"/>
          </p:cNvSpPr>
          <p:nvPr/>
        </p:nvSpPr>
        <p:spPr bwMode="auto">
          <a:xfrm>
            <a:off x="3789363" y="3168650"/>
            <a:ext cx="386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RTT:</a:t>
            </a:r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gaia.cs.umass.edu</a:t>
            </a:r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fantasia.eurecom.fr</a:t>
            </a:r>
          </a:p>
        </p:txBody>
      </p:sp>
      <p:sp>
        <p:nvSpPr>
          <p:cNvPr id="90123" name="Text Box 20"/>
          <p:cNvSpPr txBox="1">
            <a:spLocks noChangeArrowheads="1"/>
          </p:cNvSpPr>
          <p:nvPr/>
        </p:nvSpPr>
        <p:spPr bwMode="auto">
          <a:xfrm>
            <a:off x="7745413" y="5230813"/>
            <a:ext cx="1181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sampleRTT</a:t>
            </a:r>
          </a:p>
        </p:txBody>
      </p:sp>
      <p:sp>
        <p:nvSpPr>
          <p:cNvPr id="90124" name="Text Box 21"/>
          <p:cNvSpPr txBox="1">
            <a:spLocks noChangeArrowheads="1"/>
          </p:cNvSpPr>
          <p:nvPr/>
        </p:nvSpPr>
        <p:spPr bwMode="auto">
          <a:xfrm>
            <a:off x="7739064" y="5548313"/>
            <a:ext cx="1431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EstimatedRTT</a:t>
            </a:r>
          </a:p>
        </p:txBody>
      </p:sp>
      <p:sp>
        <p:nvSpPr>
          <p:cNvPr id="90125" name="AutoShape 22"/>
          <p:cNvSpPr>
            <a:spLocks noChangeArrowheads="1"/>
          </p:cNvSpPr>
          <p:nvPr/>
        </p:nvSpPr>
        <p:spPr bwMode="auto">
          <a:xfrm>
            <a:off x="7529514" y="5343526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0126" name="AutoShape 23"/>
          <p:cNvSpPr>
            <a:spLocks noChangeArrowheads="1"/>
          </p:cNvSpPr>
          <p:nvPr/>
        </p:nvSpPr>
        <p:spPr bwMode="auto">
          <a:xfrm rot="2776382">
            <a:off x="7535070" y="5633245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0127" name="Rectangle 24"/>
          <p:cNvSpPr>
            <a:spLocks noChangeArrowheads="1"/>
          </p:cNvSpPr>
          <p:nvPr/>
        </p:nvSpPr>
        <p:spPr bwMode="auto">
          <a:xfrm>
            <a:off x="5632451" y="6389688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90128" name="Group 15"/>
          <p:cNvGrpSpPr>
            <a:grpSpLocks/>
          </p:cNvGrpSpPr>
          <p:nvPr/>
        </p:nvGrpSpPr>
        <p:grpSpPr bwMode="auto">
          <a:xfrm>
            <a:off x="5565775" y="6386513"/>
            <a:ext cx="1512888" cy="336550"/>
            <a:chOff x="2343" y="3645"/>
            <a:chExt cx="953" cy="212"/>
          </a:xfrm>
        </p:grpSpPr>
        <p:sp>
          <p:nvSpPr>
            <p:cNvPr id="90129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0130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rPr>
                <a:t>time (seconds)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9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911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36833FA9-1879-4FEE-88AD-D57F60C0DCC4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114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079625" y="1595439"/>
            <a:ext cx="7918450" cy="1495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000099"/>
                </a:solidFill>
              </a:rPr>
              <a:t>timeout interval:</a:t>
            </a:r>
            <a:r>
              <a:rPr lang="en-US" altLang="en-US" sz="2400" b="1">
                <a:latin typeface="Courier New" panose="02070309020205020404" pitchFamily="49" charset="0"/>
              </a:rPr>
              <a:t> EstimatedRTT</a:t>
            </a:r>
            <a:r>
              <a:rPr lang="en-US" altLang="en-US" sz="2400"/>
              <a:t> plus </a:t>
            </a:r>
            <a:r>
              <a:rPr lang="ja-JP" altLang="en-US" sz="2400"/>
              <a:t>“</a:t>
            </a:r>
            <a:r>
              <a:rPr lang="en-US" altLang="ja-JP" sz="2400"/>
              <a:t>safety margin</a:t>
            </a:r>
            <a:r>
              <a:rPr lang="ja-JP" altLang="en-US" sz="2400"/>
              <a:t>”</a:t>
            </a:r>
            <a:endParaRPr lang="en-US" altLang="ja-JP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large variation in </a:t>
            </a:r>
            <a:r>
              <a:rPr lang="en-US" altLang="en-US" sz="2000" b="1">
                <a:latin typeface="Courier New" panose="02070309020205020404" pitchFamily="49" charset="0"/>
              </a:rPr>
              <a:t>EstimatedRTT -&gt;</a:t>
            </a:r>
            <a:r>
              <a:rPr lang="en-US" altLang="en-US" sz="2000"/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 sz="2400"/>
              <a:t>estimate SampleRTT deviation from EstimatedRTT: </a:t>
            </a:r>
          </a:p>
        </p:txBody>
      </p:sp>
      <p:sp>
        <p:nvSpPr>
          <p:cNvPr id="91141" name="Text Box 7"/>
          <p:cNvSpPr txBox="1">
            <a:spLocks noChangeArrowheads="1"/>
          </p:cNvSpPr>
          <p:nvPr/>
        </p:nvSpPr>
        <p:spPr bwMode="auto">
          <a:xfrm>
            <a:off x="2693989" y="2871789"/>
            <a:ext cx="6975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DevRTT = (1-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)*DevRTT +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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*|SampleRTT-EstimatedRTT|</a:t>
            </a:r>
          </a:p>
        </p:txBody>
      </p:sp>
      <p:pic>
        <p:nvPicPr>
          <p:cNvPr id="91142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947739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Rectangle 11"/>
          <p:cNvSpPr>
            <a:spLocks noGrp="1" noChangeArrowheads="1"/>
          </p:cNvSpPr>
          <p:nvPr>
            <p:ph type="title"/>
          </p:nvPr>
        </p:nvSpPr>
        <p:spPr>
          <a:xfrm>
            <a:off x="2066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91144" name="Text Box 12"/>
          <p:cNvSpPr txBox="1">
            <a:spLocks noChangeArrowheads="1"/>
          </p:cNvSpPr>
          <p:nvPr/>
        </p:nvSpPr>
        <p:spPr bwMode="auto">
          <a:xfrm>
            <a:off x="4608514" y="3592514"/>
            <a:ext cx="3386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(typically,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 = 0.25)</a:t>
            </a:r>
          </a:p>
        </p:txBody>
      </p:sp>
      <p:sp>
        <p:nvSpPr>
          <p:cNvPr id="91145" name="Rectangle 13"/>
          <p:cNvSpPr>
            <a:spLocks noChangeArrowheads="1"/>
          </p:cNvSpPr>
          <p:nvPr/>
        </p:nvSpPr>
        <p:spPr bwMode="auto">
          <a:xfrm>
            <a:off x="2089150" y="4368800"/>
            <a:ext cx="79184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</a:rPr>
              <a:t>TimeoutInterval = EstimatedRTT + 4*DevRTT</a:t>
            </a:r>
          </a:p>
        </p:txBody>
      </p:sp>
      <p:sp>
        <p:nvSpPr>
          <p:cNvPr id="91146" name="Text Box 14"/>
          <p:cNvSpPr txBox="1">
            <a:spLocks noChangeArrowheads="1"/>
          </p:cNvSpPr>
          <p:nvPr/>
        </p:nvSpPr>
        <p:spPr bwMode="auto">
          <a:xfrm>
            <a:off x="5534025" y="5122864"/>
            <a:ext cx="1811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rgbClr val="000099"/>
                </a:solidFill>
                <a:latin typeface="Tahoma" panose="020B0604030504040204" pitchFamily="34" charset="0"/>
              </a:rPr>
              <a:t>estimated RTT</a:t>
            </a:r>
          </a:p>
        </p:txBody>
      </p:sp>
      <p:sp>
        <p:nvSpPr>
          <p:cNvPr id="91147" name="Text Box 16"/>
          <p:cNvSpPr txBox="1">
            <a:spLocks noChangeArrowheads="1"/>
          </p:cNvSpPr>
          <p:nvPr/>
        </p:nvSpPr>
        <p:spPr bwMode="auto">
          <a:xfrm>
            <a:off x="7934846" y="5141913"/>
            <a:ext cx="198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ja-JP" altLang="en-US" sz="2000">
                <a:solidFill>
                  <a:srgbClr val="000099"/>
                </a:solidFill>
                <a:latin typeface="Tahoma" panose="020B0604030504040204" pitchFamily="34" charset="0"/>
              </a:rPr>
              <a:t>“</a:t>
            </a:r>
            <a:r>
              <a:rPr lang="en-US" altLang="ja-JP" sz="2000">
                <a:solidFill>
                  <a:srgbClr val="000099"/>
                </a:solidFill>
                <a:latin typeface="Tahoma" panose="020B0604030504040204" pitchFamily="34" charset="0"/>
              </a:rPr>
              <a:t>safety margin</a:t>
            </a:r>
            <a:r>
              <a:rPr lang="ja-JP" altLang="en-US" sz="2000">
                <a:solidFill>
                  <a:srgbClr val="000099"/>
                </a:solidFill>
                <a:latin typeface="Tahoma" panose="020B0604030504040204" pitchFamily="34" charset="0"/>
              </a:rPr>
              <a:t>”</a:t>
            </a:r>
            <a:endParaRPr lang="en-US" altLang="en-US" sz="20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91148" name="Line 17"/>
          <p:cNvSpPr>
            <a:spLocks noChangeShapeType="1"/>
          </p:cNvSpPr>
          <p:nvPr/>
        </p:nvSpPr>
        <p:spPr bwMode="auto">
          <a:xfrm flipV="1">
            <a:off x="6330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91149" name="Line 19"/>
          <p:cNvSpPr>
            <a:spLocks noChangeShapeType="1"/>
          </p:cNvSpPr>
          <p:nvPr/>
        </p:nvSpPr>
        <p:spPr bwMode="auto">
          <a:xfrm flipV="1">
            <a:off x="8902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pic>
        <p:nvPicPr>
          <p:cNvPr id="91150" name="Picture 20" descr="alarm_clock_rin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4" y="4773614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7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921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0DB2E1F0-611D-4FE3-B200-4099242AF109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251325" cy="4648200"/>
          </a:xfrm>
        </p:spPr>
        <p:txBody>
          <a:bodyPr/>
          <a:lstStyle/>
          <a:p>
            <a:pPr marL="566738" indent="-566738"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segment structure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</a:rPr>
              <a:t>reliable data transfer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flow control</a:t>
            </a:r>
          </a:p>
          <a:p>
            <a:pPr marL="912813" lvl="1">
              <a:buFont typeface="Wingdings" charset="0"/>
              <a:buChar char="§"/>
              <a:defRPr/>
            </a:pPr>
            <a:r>
              <a:rPr lang="en-US">
                <a:ea typeface="ＭＳ Ｐゴシック" charset="0"/>
              </a:rPr>
              <a:t>connection management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9216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039814"/>
            <a:ext cx="438785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6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931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F8A89022-2DB8-4119-9FE1-0D4F6C5C6B5D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30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reliable data transfer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500188"/>
            <a:ext cx="4070350" cy="4648200"/>
          </a:xfrm>
        </p:spPr>
        <p:txBody>
          <a:bodyPr/>
          <a:lstStyle/>
          <a:p>
            <a:r>
              <a:rPr lang="en-US" altLang="en-US" smtClean="0"/>
              <a:t>TCP creates rdt service on top of IP</a:t>
            </a:r>
            <a:r>
              <a:rPr lang="ja-JP" altLang="en-US" smtClean="0"/>
              <a:t>’</a:t>
            </a:r>
            <a:r>
              <a:rPr lang="en-US" altLang="ja-JP" smtClean="0"/>
              <a:t>s unreliable service</a:t>
            </a:r>
          </a:p>
          <a:p>
            <a:pPr lvl="1"/>
            <a:r>
              <a:rPr lang="en-US" altLang="en-US" smtClean="0"/>
              <a:t>pipelined segments</a:t>
            </a:r>
          </a:p>
          <a:p>
            <a:pPr lvl="1"/>
            <a:r>
              <a:rPr lang="en-US" altLang="en-US" smtClean="0"/>
              <a:t>cumulative acks</a:t>
            </a:r>
          </a:p>
          <a:p>
            <a:pPr lvl="1"/>
            <a:r>
              <a:rPr lang="en-US" altLang="en-US" smtClean="0"/>
              <a:t>single retransmission timer</a:t>
            </a:r>
          </a:p>
          <a:p>
            <a:r>
              <a:rPr lang="en-US" altLang="en-US" smtClean="0"/>
              <a:t>retransmissions  triggered by:</a:t>
            </a:r>
          </a:p>
          <a:p>
            <a:pPr lvl="1"/>
            <a:r>
              <a:rPr lang="en-US" altLang="en-US" smtClean="0"/>
              <a:t>timeout events</a:t>
            </a:r>
          </a:p>
          <a:p>
            <a:pPr lvl="1"/>
            <a:r>
              <a:rPr lang="en-US" altLang="en-US" smtClean="0"/>
              <a:t>duplicate acks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8551" y="2911476"/>
            <a:ext cx="3933825" cy="21193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let</a:t>
            </a:r>
            <a:r>
              <a:rPr lang="ja-JP" altLang="en-US" smtClean="0"/>
              <a:t>’</a:t>
            </a:r>
            <a:r>
              <a:rPr lang="en-US" altLang="ja-JP" smtClean="0"/>
              <a:t>s initially consider simplified TCP sender:</a:t>
            </a:r>
          </a:p>
          <a:p>
            <a:pPr lvl="1"/>
            <a:r>
              <a:rPr lang="en-US" altLang="en-US" smtClean="0"/>
              <a:t>ignore duplicate acks</a:t>
            </a:r>
          </a:p>
          <a:p>
            <a:pPr lvl="1"/>
            <a:r>
              <a:rPr lang="en-US" altLang="en-US" smtClean="0"/>
              <a:t>ignore flow control, congestion control</a:t>
            </a:r>
          </a:p>
        </p:txBody>
      </p:sp>
      <p:pic>
        <p:nvPicPr>
          <p:cNvPr id="9319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9969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36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942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3-</a:t>
            </a:r>
            <a:fld id="{2057D82B-DA98-42CF-9A76-F713945DAEFC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sender events: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1668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data rcvd from app: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create segment with </a:t>
            </a:r>
            <a:r>
              <a:rPr lang="en-US" dirty="0" err="1">
                <a:ea typeface="ＭＳ Ｐゴシック" charset="0"/>
                <a:cs typeface="+mn-cs"/>
              </a:rPr>
              <a:t>seq</a:t>
            </a:r>
            <a:r>
              <a:rPr lang="en-US" dirty="0">
                <a:ea typeface="ＭＳ Ｐゴシック" charset="0"/>
                <a:cs typeface="+mn-cs"/>
              </a:rPr>
              <a:t> #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 err="1">
                <a:ea typeface="ＭＳ Ｐゴシック" charset="0"/>
                <a:cs typeface="+mn-cs"/>
              </a:rPr>
              <a:t>seq</a:t>
            </a:r>
            <a:r>
              <a:rPr lang="en-US" dirty="0">
                <a:ea typeface="ＭＳ Ｐゴシック" charset="0"/>
                <a:cs typeface="+mn-cs"/>
              </a:rPr>
              <a:t> # is byte-stream number of first data byte in  segment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start timer if not already running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think of timer as for oldest </a:t>
            </a:r>
            <a:r>
              <a:rPr lang="en-US" dirty="0" err="1">
                <a:ea typeface="ＭＳ Ｐゴシック" charset="0"/>
              </a:rPr>
              <a:t>unacked</a:t>
            </a:r>
            <a:r>
              <a:rPr lang="en-US" dirty="0">
                <a:ea typeface="ＭＳ Ｐゴシック" charset="0"/>
              </a:rPr>
              <a:t> segment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expiration interval: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TimeOutInterval</a:t>
            </a:r>
            <a:r>
              <a:rPr lang="en-US" dirty="0">
                <a:latin typeface="Courier New" charset="0"/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1166813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timeout: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retransmit segment that caused timeout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restart timer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</a:t>
            </a:r>
            <a:r>
              <a:rPr lang="en-US" i="1" dirty="0" err="1">
                <a:solidFill>
                  <a:srgbClr val="CC0000"/>
                </a:solidFill>
                <a:ea typeface="ＭＳ Ｐゴシック" charset="0"/>
                <a:cs typeface="+mn-cs"/>
              </a:rPr>
              <a:t>ack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 rcvd: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  <a:cs typeface="+mn-cs"/>
              </a:rPr>
              <a:t>if </a:t>
            </a:r>
            <a:r>
              <a:rPr lang="en-US" dirty="0" err="1">
                <a:ea typeface="ＭＳ Ｐゴシック" charset="0"/>
                <a:cs typeface="+mn-cs"/>
              </a:rPr>
              <a:t>ack</a:t>
            </a:r>
            <a:r>
              <a:rPr lang="en-US" dirty="0">
                <a:ea typeface="ＭＳ Ｐゴシック" charset="0"/>
                <a:cs typeface="+mn-cs"/>
              </a:rPr>
              <a:t> acknowledges previously </a:t>
            </a:r>
            <a:r>
              <a:rPr lang="en-US" dirty="0" err="1">
                <a:ea typeface="ＭＳ Ｐゴシック" charset="0"/>
                <a:cs typeface="+mn-cs"/>
              </a:rPr>
              <a:t>unacked</a:t>
            </a:r>
            <a:r>
              <a:rPr lang="en-US" dirty="0">
                <a:ea typeface="ＭＳ Ｐゴシック" charset="0"/>
                <a:cs typeface="+mn-cs"/>
              </a:rPr>
              <a:t> segments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update what is known to be </a:t>
            </a:r>
            <a:r>
              <a:rPr lang="en-US" dirty="0" err="1">
                <a:ea typeface="ＭＳ Ｐゴシック" charset="0"/>
              </a:rPr>
              <a:t>ACKed</a:t>
            </a: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>
                <a:ea typeface="ＭＳ Ｐゴシック" charset="0"/>
              </a:rPr>
              <a:t>start timer if there are  still </a:t>
            </a:r>
            <a:r>
              <a:rPr lang="en-US" dirty="0" err="1">
                <a:ea typeface="ＭＳ Ｐゴシック" charset="0"/>
              </a:rPr>
              <a:t>unacked</a:t>
            </a:r>
            <a:r>
              <a:rPr lang="en-US" dirty="0">
                <a:ea typeface="ＭＳ Ｐゴシック" charset="0"/>
              </a:rPr>
              <a:t> segments</a:t>
            </a:r>
          </a:p>
          <a:p>
            <a:pPr lvl="1">
              <a:buFont typeface="Wing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9421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808039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7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1124</Words>
  <Application>Microsoft Office PowerPoint</Application>
  <PresentationFormat>Widescreen</PresentationFormat>
  <Paragraphs>317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MS PGothic</vt:lpstr>
      <vt:lpstr>MS PGothic</vt:lpstr>
      <vt:lpstr>Arial</vt:lpstr>
      <vt:lpstr>Arial Narrow</vt:lpstr>
      <vt:lpstr>Calibri</vt:lpstr>
      <vt:lpstr>Courier New</vt:lpstr>
      <vt:lpstr>Gill Sans MT</vt:lpstr>
      <vt:lpstr>Symbol</vt:lpstr>
      <vt:lpstr>Tahoma</vt:lpstr>
      <vt:lpstr>Times New Roman</vt:lpstr>
      <vt:lpstr>Wingdings</vt:lpstr>
      <vt:lpstr>Default Design</vt:lpstr>
      <vt:lpstr>TCP segment structure</vt:lpstr>
      <vt:lpstr>TCP seq. numbers, ACKs</vt:lpstr>
      <vt:lpstr>TCP seq. numbers, ACKs</vt:lpstr>
      <vt:lpstr>TCP round trip time, timeout</vt:lpstr>
      <vt:lpstr>TCP round trip time, timeout</vt:lpstr>
      <vt:lpstr>TCP round trip time, timeout</vt:lpstr>
      <vt:lpstr>Chapter 3 outline</vt:lpstr>
      <vt:lpstr>TCP reliable data transfer</vt:lpstr>
      <vt:lpstr>TCP sender events:</vt:lpstr>
      <vt:lpstr>TCP sender (simplified)</vt:lpstr>
      <vt:lpstr>TCP: retransmission scenarios</vt:lpstr>
      <vt:lpstr>TCP: retransmission scenarios</vt:lpstr>
      <vt:lpstr>TCP ACK generation [RFC 1122, RFC 2581]</vt:lpstr>
      <vt:lpstr>TCP fast retransmit</vt:lpstr>
      <vt:lpstr>TCP fast retransmit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segment structure</dc:title>
  <dc:creator>Sougata SEN</dc:creator>
  <cp:lastModifiedBy>Sougata SEN</cp:lastModifiedBy>
  <cp:revision>1</cp:revision>
  <dcterms:created xsi:type="dcterms:W3CDTF">2024-02-26T06:16:05Z</dcterms:created>
  <dcterms:modified xsi:type="dcterms:W3CDTF">2024-02-26T06:16:26Z</dcterms:modified>
</cp:coreProperties>
</file>