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ED03E7D3-DC09-4E4F-BB1D-C427186720BF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198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5E1FD3A9-2CE2-43A6-B4B1-5320A1F1D034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234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9B6F10A-49B2-44ED-B229-D7454217A754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327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85B1406E-7FD9-48EB-B7DF-1BC862A6FDC5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869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B99D4CD-4246-4CF0-B761-23DA705A108B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83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B5615A9-ECAA-46D7-9BC1-C65B49376511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71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A6D5866B-39BC-4F6D-8EA6-42F4AC722077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3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2E198CA2-22BC-4D65-BFC6-FCB240F9A1B8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32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00F140A2-56AA-4200-B6F0-B8592BBEFD0D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328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8AD3FD78-6750-411F-B79C-9EDA5E2B7278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174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AC432B39-D7DA-4AA9-9BDB-25C6F44D62CB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743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35851" y="6445250"/>
            <a:ext cx="3860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C08594F3-184E-4653-AD47-150D83E622EC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497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34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C13693B7-77B9-4416-B15C-CB7646FFAAFE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47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1" y="1600200"/>
            <a:ext cx="4251325" cy="4648200"/>
          </a:xfrm>
        </p:spPr>
        <p:txBody>
          <a:bodyPr/>
          <a:lstStyle/>
          <a:p>
            <a:pPr marL="566738" indent="-566738"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10343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039814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4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126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5B57CE1B-84A9-4BEF-9571-E2D5D210862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12644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6" y="8382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Rectangle 45"/>
          <p:cNvSpPr>
            <a:spLocks noGrp="1" noChangeArrowheads="1"/>
          </p:cNvSpPr>
          <p:nvPr>
            <p:ph type="title"/>
          </p:nvPr>
        </p:nvSpPr>
        <p:spPr>
          <a:xfrm>
            <a:off x="1957388" y="241301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closing a connection</a:t>
            </a:r>
          </a:p>
        </p:txBody>
      </p:sp>
      <p:sp>
        <p:nvSpPr>
          <p:cNvPr id="83974" name="Rectangle 47"/>
          <p:cNvSpPr>
            <a:spLocks noGrp="1" noChangeArrowheads="1"/>
          </p:cNvSpPr>
          <p:nvPr>
            <p:ph type="body" sz="half" idx="2"/>
          </p:nvPr>
        </p:nvSpPr>
        <p:spPr>
          <a:xfrm>
            <a:off x="2260600" y="1328738"/>
            <a:ext cx="76835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client, server each close their side of connection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send TCP segment with FIN bit = 1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respond to received FIN with ACK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on receiving FIN, ACK can be combined with own FIN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simultaneous FIN exchanges can be handled</a:t>
            </a:r>
          </a:p>
        </p:txBody>
      </p:sp>
    </p:spTree>
    <p:extLst>
      <p:ext uri="{BB962C8B-B14F-4D97-AF65-F5344CB8AC3E}">
        <p14:creationId xmlns:p14="http://schemas.microsoft.com/office/powerpoint/2010/main" val="28334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136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F820EAB7-60AC-4672-B6FF-6E250F42FAD0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13668" name="Picture 6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6" y="8382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9" name="Line 4"/>
          <p:cNvSpPr>
            <a:spLocks noChangeShapeType="1"/>
          </p:cNvSpPr>
          <p:nvPr/>
        </p:nvSpPr>
        <p:spPr bwMode="auto">
          <a:xfrm flipH="1">
            <a:off x="4995864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3670" name="Line 10"/>
          <p:cNvSpPr>
            <a:spLocks noChangeShapeType="1"/>
          </p:cNvSpPr>
          <p:nvPr/>
        </p:nvSpPr>
        <p:spPr bwMode="auto">
          <a:xfrm flipH="1">
            <a:off x="7585075" y="2151064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96362" name="Group 74"/>
          <p:cNvGrpSpPr>
            <a:grpSpLocks/>
          </p:cNvGrpSpPr>
          <p:nvPr/>
        </p:nvGrpSpPr>
        <p:grpSpPr bwMode="auto">
          <a:xfrm>
            <a:off x="2068514" y="2762251"/>
            <a:ext cx="1335087" cy="854075"/>
            <a:chOff x="343" y="1740"/>
            <a:chExt cx="841" cy="538"/>
          </a:xfrm>
        </p:grpSpPr>
        <p:sp>
          <p:nvSpPr>
            <p:cNvPr id="113757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FIN_WAIT_2</a:t>
              </a:r>
            </a:p>
          </p:txBody>
        </p:sp>
        <p:sp>
          <p:nvSpPr>
            <p:cNvPr id="113758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96361" name="Group 73"/>
          <p:cNvGrpSpPr>
            <a:grpSpLocks/>
          </p:cNvGrpSpPr>
          <p:nvPr/>
        </p:nvGrpSpPr>
        <p:grpSpPr bwMode="auto">
          <a:xfrm>
            <a:off x="8699500" y="2101850"/>
            <a:ext cx="1390650" cy="960438"/>
            <a:chOff x="4520" y="1324"/>
            <a:chExt cx="876" cy="605"/>
          </a:xfrm>
        </p:grpSpPr>
        <p:sp>
          <p:nvSpPr>
            <p:cNvPr id="113755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CLOSE_WAIT</a:t>
              </a:r>
            </a:p>
          </p:txBody>
        </p:sp>
        <p:sp>
          <p:nvSpPr>
            <p:cNvPr id="113756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96363" name="Group 75"/>
          <p:cNvGrpSpPr>
            <a:grpSpLocks/>
          </p:cNvGrpSpPr>
          <p:nvPr/>
        </p:nvGrpSpPr>
        <p:grpSpPr bwMode="auto">
          <a:xfrm>
            <a:off x="5037138" y="3870325"/>
            <a:ext cx="2495550" cy="579438"/>
            <a:chOff x="2213" y="2438"/>
            <a:chExt cx="1572" cy="365"/>
          </a:xfrm>
        </p:grpSpPr>
        <p:sp>
          <p:nvSpPr>
            <p:cNvPr id="113752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753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3754" name="Text Box 43"/>
            <p:cNvSpPr txBox="1">
              <a:spLocks noChangeArrowheads="1"/>
            </p:cNvSpPr>
            <p:nvPr/>
          </p:nvSpPr>
          <p:spPr bwMode="auto">
            <a:xfrm>
              <a:off x="2450" y="2562"/>
              <a:ext cx="10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FINbit=1, seq=y</a:t>
              </a:r>
            </a:p>
          </p:txBody>
        </p:sp>
      </p:grpSp>
      <p:grpSp>
        <p:nvGrpSpPr>
          <p:cNvPr id="396368" name="Group 80"/>
          <p:cNvGrpSpPr>
            <a:grpSpLocks/>
          </p:cNvGrpSpPr>
          <p:nvPr/>
        </p:nvGrpSpPr>
        <p:grpSpPr bwMode="auto">
          <a:xfrm>
            <a:off x="5067300" y="4578351"/>
            <a:ext cx="2508250" cy="582613"/>
            <a:chOff x="2232" y="2884"/>
            <a:chExt cx="1580" cy="367"/>
          </a:xfrm>
        </p:grpSpPr>
        <p:sp>
          <p:nvSpPr>
            <p:cNvPr id="113749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750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3751" name="Text Box 47"/>
            <p:cNvSpPr txBox="1">
              <a:spLocks noChangeArrowheads="1"/>
            </p:cNvSpPr>
            <p:nvPr/>
          </p:nvSpPr>
          <p:spPr bwMode="auto">
            <a:xfrm>
              <a:off x="2238" y="2958"/>
              <a:ext cx="15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ACKbit=1; ACKnum=y+1</a:t>
              </a:r>
            </a:p>
          </p:txBody>
        </p:sp>
      </p:grpSp>
      <p:grpSp>
        <p:nvGrpSpPr>
          <p:cNvPr id="396360" name="Group 72"/>
          <p:cNvGrpSpPr>
            <a:grpSpLocks/>
          </p:cNvGrpSpPr>
          <p:nvPr/>
        </p:nvGrpSpPr>
        <p:grpSpPr bwMode="auto">
          <a:xfrm>
            <a:off x="3614739" y="2901951"/>
            <a:ext cx="4930775" cy="854075"/>
            <a:chOff x="1317" y="1828"/>
            <a:chExt cx="3106" cy="538"/>
          </a:xfrm>
        </p:grpSpPr>
        <p:sp>
          <p:nvSpPr>
            <p:cNvPr id="113744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745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3746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ACKbit=1; ACKnum=x+1</a:t>
              </a:r>
            </a:p>
          </p:txBody>
        </p:sp>
        <p:sp>
          <p:nvSpPr>
            <p:cNvPr id="113747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 wait for server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close</a:t>
              </a:r>
            </a:p>
          </p:txBody>
        </p:sp>
        <p:sp>
          <p:nvSpPr>
            <p:cNvPr id="113748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can still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send data</a:t>
              </a:r>
            </a:p>
          </p:txBody>
        </p:sp>
      </p:grpSp>
      <p:grpSp>
        <p:nvGrpSpPr>
          <p:cNvPr id="396366" name="Group 78"/>
          <p:cNvGrpSpPr>
            <a:grpSpLocks/>
          </p:cNvGrpSpPr>
          <p:nvPr/>
        </p:nvGrpSpPr>
        <p:grpSpPr bwMode="auto">
          <a:xfrm>
            <a:off x="7583488" y="3032125"/>
            <a:ext cx="2501900" cy="1735138"/>
            <a:chOff x="3817" y="1910"/>
            <a:chExt cx="1576" cy="1093"/>
          </a:xfrm>
        </p:grpSpPr>
        <p:sp>
          <p:nvSpPr>
            <p:cNvPr id="113740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can no longer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send data</a:t>
              </a:r>
            </a:p>
          </p:txBody>
        </p:sp>
        <p:grpSp>
          <p:nvGrpSpPr>
            <p:cNvPr id="113741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113742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3743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LAST_ACK</a:t>
                </a:r>
              </a:p>
            </p:txBody>
          </p:sp>
        </p:grpSp>
      </p:grpSp>
      <p:grpSp>
        <p:nvGrpSpPr>
          <p:cNvPr id="396370" name="Group 82"/>
          <p:cNvGrpSpPr>
            <a:grpSpLocks/>
          </p:cNvGrpSpPr>
          <p:nvPr/>
        </p:nvGrpSpPr>
        <p:grpSpPr bwMode="auto">
          <a:xfrm>
            <a:off x="9166226" y="4213226"/>
            <a:ext cx="917575" cy="1223963"/>
            <a:chOff x="4814" y="2654"/>
            <a:chExt cx="578" cy="771"/>
          </a:xfrm>
        </p:grpSpPr>
        <p:sp>
          <p:nvSpPr>
            <p:cNvPr id="113738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CLOSED</a:t>
              </a:r>
            </a:p>
          </p:txBody>
        </p:sp>
        <p:sp>
          <p:nvSpPr>
            <p:cNvPr id="113739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96365" name="Group 77"/>
          <p:cNvGrpSpPr>
            <a:grpSpLocks/>
          </p:cNvGrpSpPr>
          <p:nvPr/>
        </p:nvGrpSpPr>
        <p:grpSpPr bwMode="auto">
          <a:xfrm>
            <a:off x="2109789" y="3605214"/>
            <a:ext cx="1400175" cy="1044575"/>
            <a:chOff x="369" y="2271"/>
            <a:chExt cx="882" cy="658"/>
          </a:xfrm>
        </p:grpSpPr>
        <p:sp>
          <p:nvSpPr>
            <p:cNvPr id="113736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TIMED_WAIT</a:t>
              </a:r>
            </a:p>
          </p:txBody>
        </p:sp>
        <p:sp>
          <p:nvSpPr>
            <p:cNvPr id="113737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96369" name="Group 81"/>
          <p:cNvGrpSpPr>
            <a:grpSpLocks/>
          </p:cNvGrpSpPr>
          <p:nvPr/>
        </p:nvGrpSpPr>
        <p:grpSpPr bwMode="auto">
          <a:xfrm>
            <a:off x="2198688" y="4486276"/>
            <a:ext cx="2743200" cy="1768475"/>
            <a:chOff x="425" y="2826"/>
            <a:chExt cx="1728" cy="1114"/>
          </a:xfrm>
        </p:grpSpPr>
        <p:sp>
          <p:nvSpPr>
            <p:cNvPr id="113730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731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 timed wait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for 2*max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segment lifetime</a:t>
              </a:r>
            </a:p>
          </p:txBody>
        </p:sp>
        <p:sp>
          <p:nvSpPr>
            <p:cNvPr id="113732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733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734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CLOSED</a:t>
              </a:r>
            </a:p>
          </p:txBody>
        </p:sp>
        <p:sp>
          <p:nvSpPr>
            <p:cNvPr id="113735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85008" name="Rectangle 62"/>
          <p:cNvSpPr>
            <a:spLocks noGrp="1" noChangeArrowheads="1"/>
          </p:cNvSpPr>
          <p:nvPr>
            <p:ph type="title"/>
          </p:nvPr>
        </p:nvSpPr>
        <p:spPr>
          <a:xfrm>
            <a:off x="1957388" y="241301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closing a connection</a:t>
            </a:r>
          </a:p>
        </p:txBody>
      </p:sp>
      <p:grpSp>
        <p:nvGrpSpPr>
          <p:cNvPr id="396359" name="Group 71"/>
          <p:cNvGrpSpPr>
            <a:grpSpLocks/>
          </p:cNvGrpSpPr>
          <p:nvPr/>
        </p:nvGrpSpPr>
        <p:grpSpPr bwMode="auto">
          <a:xfrm>
            <a:off x="2074864" y="2046289"/>
            <a:ext cx="1335087" cy="700087"/>
            <a:chOff x="347" y="1289"/>
            <a:chExt cx="841" cy="441"/>
          </a:xfrm>
        </p:grpSpPr>
        <p:sp>
          <p:nvSpPr>
            <p:cNvPr id="113728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FIN_WAIT_1</a:t>
              </a:r>
            </a:p>
          </p:txBody>
        </p:sp>
        <p:sp>
          <p:nvSpPr>
            <p:cNvPr id="113729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96358" name="Group 70"/>
          <p:cNvGrpSpPr>
            <a:grpSpLocks/>
          </p:cNvGrpSpPr>
          <p:nvPr/>
        </p:nvGrpSpPr>
        <p:grpSpPr bwMode="auto">
          <a:xfrm>
            <a:off x="2728913" y="2100263"/>
            <a:ext cx="4775200" cy="1014412"/>
            <a:chOff x="759" y="1323"/>
            <a:chExt cx="3008" cy="639"/>
          </a:xfrm>
        </p:grpSpPr>
        <p:sp>
          <p:nvSpPr>
            <p:cNvPr id="113723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724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3725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FINbit=1, seq=x</a:t>
              </a:r>
            </a:p>
          </p:txBody>
        </p:sp>
        <p:sp>
          <p:nvSpPr>
            <p:cNvPr id="113726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can no longer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send but can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 receive data</a:t>
              </a:r>
            </a:p>
          </p:txBody>
        </p:sp>
        <p:sp>
          <p:nvSpPr>
            <p:cNvPr id="113727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clientSocket.close()</a:t>
              </a:r>
            </a:p>
          </p:txBody>
        </p:sp>
      </p:grpSp>
      <p:sp>
        <p:nvSpPr>
          <p:cNvPr id="113683" name="Text Box 84"/>
          <p:cNvSpPr txBox="1">
            <a:spLocks noChangeArrowheads="1"/>
          </p:cNvSpPr>
          <p:nvPr/>
        </p:nvSpPr>
        <p:spPr bwMode="auto">
          <a:xfrm>
            <a:off x="2022476" y="1368426"/>
            <a:ext cx="1160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>
                <a:solidFill>
                  <a:srgbClr val="000099"/>
                </a:solidFill>
                <a:latin typeface="Tahoma" panose="020B0604030504040204" pitchFamily="34" charset="0"/>
              </a:rPr>
              <a:t>client state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i="1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13684" name="Text Box 85"/>
          <p:cNvSpPr txBox="1">
            <a:spLocks noChangeArrowheads="1"/>
          </p:cNvSpPr>
          <p:nvPr/>
        </p:nvSpPr>
        <p:spPr bwMode="auto">
          <a:xfrm>
            <a:off x="8877300" y="1385889"/>
            <a:ext cx="1238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>
                <a:solidFill>
                  <a:srgbClr val="000099"/>
                </a:solidFill>
                <a:latin typeface="Tahoma" panose="020B0604030504040204" pitchFamily="34" charset="0"/>
              </a:rPr>
              <a:t>server state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i="1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13685" name="Text Box 86"/>
          <p:cNvSpPr txBox="1">
            <a:spLocks noChangeArrowheads="1"/>
          </p:cNvSpPr>
          <p:nvPr/>
        </p:nvSpPr>
        <p:spPr bwMode="auto">
          <a:xfrm>
            <a:off x="9293226" y="176847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ESTAB</a:t>
            </a:r>
          </a:p>
        </p:txBody>
      </p:sp>
      <p:sp>
        <p:nvSpPr>
          <p:cNvPr id="113686" name="Text Box 87"/>
          <p:cNvSpPr txBox="1">
            <a:spLocks noChangeArrowheads="1"/>
          </p:cNvSpPr>
          <p:nvPr/>
        </p:nvSpPr>
        <p:spPr bwMode="auto">
          <a:xfrm>
            <a:off x="2057401" y="1751013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ESTAB</a:t>
            </a:r>
          </a:p>
        </p:txBody>
      </p:sp>
      <p:grpSp>
        <p:nvGrpSpPr>
          <p:cNvPr id="113687" name="Group 88"/>
          <p:cNvGrpSpPr>
            <a:grpSpLocks/>
          </p:cNvGrpSpPr>
          <p:nvPr/>
        </p:nvGrpSpPr>
        <p:grpSpPr bwMode="auto">
          <a:xfrm>
            <a:off x="4664075" y="1443039"/>
            <a:ext cx="642938" cy="600075"/>
            <a:chOff x="-44" y="1473"/>
            <a:chExt cx="981" cy="1105"/>
          </a:xfrm>
        </p:grpSpPr>
        <p:pic>
          <p:nvPicPr>
            <p:cNvPr id="113721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722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13688" name="Group 91"/>
          <p:cNvGrpSpPr>
            <a:grpSpLocks/>
          </p:cNvGrpSpPr>
          <p:nvPr/>
        </p:nvGrpSpPr>
        <p:grpSpPr bwMode="auto">
          <a:xfrm>
            <a:off x="7296150" y="1446213"/>
            <a:ext cx="336550" cy="512762"/>
            <a:chOff x="4140" y="429"/>
            <a:chExt cx="1425" cy="2396"/>
          </a:xfrm>
        </p:grpSpPr>
        <p:sp>
          <p:nvSpPr>
            <p:cNvPr id="113689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690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3691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692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693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3694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719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720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3695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3696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717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718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3697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3698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3699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715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716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3700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13701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713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714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3702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3703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704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705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3706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3707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3708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3709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3710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711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3712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16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146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BAD62E48-4D03-4328-A127-042681234A90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860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1" y="1600200"/>
            <a:ext cx="4251325" cy="4648200"/>
          </a:xfrm>
        </p:spPr>
        <p:txBody>
          <a:bodyPr/>
          <a:lstStyle/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11469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039814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157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4299D973-9D6B-4EE5-92EB-948C049E3CA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600200"/>
            <a:ext cx="776287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3200" i="1" dirty="0">
                <a:solidFill>
                  <a:srgbClr val="CC0000"/>
                </a:solidFill>
              </a:rPr>
              <a:t>congestion</a:t>
            </a:r>
            <a:r>
              <a:rPr lang="en-US" altLang="en-US" sz="3200" dirty="0">
                <a:solidFill>
                  <a:srgbClr val="CC0000"/>
                </a:solidFill>
              </a:rPr>
              <a:t>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informally: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too many sources sending too much data too fast for </a:t>
            </a:r>
            <a:r>
              <a:rPr lang="en-US" altLang="ja-JP" i="1" dirty="0" smtClean="0">
                <a:solidFill>
                  <a:srgbClr val="000099"/>
                </a:solidFill>
              </a:rPr>
              <a:t>network</a:t>
            </a:r>
            <a:r>
              <a:rPr lang="en-US" altLang="ja-JP" dirty="0" smtClean="0"/>
              <a:t> to handle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>
              <a:defRPr/>
            </a:pPr>
            <a:r>
              <a:rPr lang="en-US" altLang="en-US" dirty="0" smtClean="0"/>
              <a:t>different from flow control!</a:t>
            </a:r>
          </a:p>
          <a:p>
            <a:pPr>
              <a:defRPr/>
            </a:pPr>
            <a:r>
              <a:rPr lang="en-US" altLang="en-US" dirty="0" smtClean="0"/>
              <a:t>manifestations:</a:t>
            </a:r>
          </a:p>
          <a:p>
            <a:pPr lvl="1">
              <a:defRPr/>
            </a:pPr>
            <a:r>
              <a:rPr lang="en-US" altLang="en-US" sz="2800" dirty="0"/>
              <a:t>lost packets (buffer overflow at routers)</a:t>
            </a:r>
          </a:p>
          <a:p>
            <a:pPr lvl="1">
              <a:defRPr/>
            </a:pPr>
            <a:r>
              <a:rPr lang="en-US" altLang="en-US" sz="2800" dirty="0"/>
              <a:t>long delays (queueing in router buffers)</a:t>
            </a:r>
          </a:p>
          <a:p>
            <a:pPr marL="0" indent="0">
              <a:buNone/>
              <a:defRPr/>
            </a:pPr>
            <a:endParaRPr lang="en-US" altLang="en-US" sz="2400" dirty="0"/>
          </a:p>
        </p:txBody>
      </p:sp>
      <p:pic>
        <p:nvPicPr>
          <p:cNvPr id="11571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6" y="10922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0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Principles of congestion control</a:t>
            </a:r>
            <a:endParaRPr lang="en-US">
              <a:ea typeface="ＭＳ Ｐゴシック" charset="0"/>
              <a:cs typeface="+mj-cs"/>
            </a:endParaRPr>
          </a:p>
        </p:txBody>
      </p:sp>
      <p:pic>
        <p:nvPicPr>
          <p:cNvPr id="115719" name="Picture 2" descr="FILE--Masses of vehicles are tangled in a mess at a crossroad in Nanjing  city, east China&amp;amp;#39;s Jiangsu province, 24 June 2016. China&amp;amp;#39;s eastern Nanjin  Stock Photo - Ala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9" y="4619625"/>
            <a:ext cx="2770187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19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167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339D104A-8F1B-47E3-BB8A-E62EC04957C0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6740" name="Freeform 9"/>
          <p:cNvSpPr>
            <a:spLocks/>
          </p:cNvSpPr>
          <p:nvPr/>
        </p:nvSpPr>
        <p:spPr bwMode="auto">
          <a:xfrm flipH="1">
            <a:off x="5756276" y="1647826"/>
            <a:ext cx="250825" cy="9302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6741" name="Group 124"/>
          <p:cNvGrpSpPr>
            <a:grpSpLocks/>
          </p:cNvGrpSpPr>
          <p:nvPr/>
        </p:nvGrpSpPr>
        <p:grpSpPr bwMode="auto">
          <a:xfrm>
            <a:off x="5422901" y="2344739"/>
            <a:ext cx="525463" cy="434975"/>
            <a:chOff x="-44" y="1473"/>
            <a:chExt cx="981" cy="1105"/>
          </a:xfrm>
        </p:grpSpPr>
        <p:pic>
          <p:nvPicPr>
            <p:cNvPr id="116913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914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116742" name="Picture 1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Freeform 3"/>
          <p:cNvSpPr>
            <a:spLocks/>
          </p:cNvSpPr>
          <p:nvPr/>
        </p:nvSpPr>
        <p:spPr bwMode="auto">
          <a:xfrm>
            <a:off x="9740901" y="2840039"/>
            <a:ext cx="250825" cy="9302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6744" name="Freeform 6"/>
          <p:cNvSpPr>
            <a:spLocks/>
          </p:cNvSpPr>
          <p:nvPr/>
        </p:nvSpPr>
        <p:spPr bwMode="auto">
          <a:xfrm>
            <a:off x="10117139" y="1858964"/>
            <a:ext cx="250825" cy="9302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6745" name="Freeform 12"/>
          <p:cNvSpPr>
            <a:spLocks/>
          </p:cNvSpPr>
          <p:nvPr/>
        </p:nvSpPr>
        <p:spPr bwMode="auto">
          <a:xfrm flipH="1">
            <a:off x="4881564" y="2589214"/>
            <a:ext cx="250825" cy="9302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8074" name="Rectangle 14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1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88075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1771651" y="1514475"/>
            <a:ext cx="3152775" cy="1938338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000">
                <a:ea typeface="ＭＳ Ｐゴシック" charset="0"/>
                <a:cs typeface="+mn-cs"/>
              </a:rPr>
              <a:t>two senders, two receivers</a:t>
            </a:r>
          </a:p>
          <a:p>
            <a:pPr>
              <a:buFont typeface="Wingdings" charset="0"/>
              <a:buChar char="v"/>
              <a:defRPr/>
            </a:pPr>
            <a:r>
              <a:rPr lang="en-US" sz="2000">
                <a:ea typeface="ＭＳ Ｐゴシック" charset="0"/>
                <a:cs typeface="+mn-cs"/>
              </a:rPr>
              <a:t>one router, infinite buffers </a:t>
            </a:r>
          </a:p>
          <a:p>
            <a:pPr>
              <a:buFont typeface="Wingdings" charset="0"/>
              <a:buChar char="v"/>
              <a:defRPr/>
            </a:pPr>
            <a:r>
              <a:rPr lang="en-US" sz="2000">
                <a:ea typeface="ＭＳ Ｐゴシック" charset="0"/>
                <a:cs typeface="+mn-cs"/>
              </a:rPr>
              <a:t>output link capacity: R</a:t>
            </a:r>
          </a:p>
          <a:p>
            <a:pPr>
              <a:buFont typeface="Wingdings" charset="0"/>
              <a:buChar char="v"/>
              <a:defRPr/>
            </a:pPr>
            <a:r>
              <a:rPr lang="en-US" sz="2000">
                <a:ea typeface="ＭＳ Ｐゴシック" charset="0"/>
                <a:cs typeface="+mn-cs"/>
              </a:rPr>
              <a:t>no retransmission</a:t>
            </a:r>
          </a:p>
          <a:p>
            <a:pPr>
              <a:buFont typeface="Wingdings" charset="0"/>
              <a:buChar char="v"/>
              <a:defRPr/>
            </a:pPr>
            <a:endParaRPr lang="en-US" sz="2400">
              <a:ea typeface="ＭＳ Ｐゴシック" charset="0"/>
              <a:cs typeface="+mn-cs"/>
            </a:endParaRPr>
          </a:p>
        </p:txBody>
      </p:sp>
      <p:sp>
        <p:nvSpPr>
          <p:cNvPr id="88076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2954339" y="5802314"/>
            <a:ext cx="3297237" cy="7842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000" dirty="0">
                <a:ea typeface="ＭＳ Ｐゴシック" charset="0"/>
                <a:cs typeface="+mn-cs"/>
              </a:rPr>
              <a:t>maximum per-connection throughput: R/2</a:t>
            </a:r>
          </a:p>
        </p:txBody>
      </p:sp>
      <p:sp>
        <p:nvSpPr>
          <p:cNvPr id="116749" name="Oval 18"/>
          <p:cNvSpPr>
            <a:spLocks noChangeArrowheads="1"/>
          </p:cNvSpPr>
          <p:nvPr/>
        </p:nvSpPr>
        <p:spPr bwMode="auto">
          <a:xfrm>
            <a:off x="7159626" y="3087688"/>
            <a:ext cx="1063625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6750" name="Line 19"/>
          <p:cNvSpPr>
            <a:spLocks noChangeShapeType="1"/>
          </p:cNvSpPr>
          <p:nvPr/>
        </p:nvSpPr>
        <p:spPr bwMode="auto">
          <a:xfrm>
            <a:off x="7159625" y="3068638"/>
            <a:ext cx="0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6751" name="Line 20"/>
          <p:cNvSpPr>
            <a:spLocks noChangeShapeType="1"/>
          </p:cNvSpPr>
          <p:nvPr/>
        </p:nvSpPr>
        <p:spPr bwMode="auto">
          <a:xfrm>
            <a:off x="8223250" y="3068638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6752" name="Rectangle 21"/>
          <p:cNvSpPr>
            <a:spLocks noChangeArrowheads="1"/>
          </p:cNvSpPr>
          <p:nvPr/>
        </p:nvSpPr>
        <p:spPr bwMode="auto">
          <a:xfrm>
            <a:off x="7159626" y="3068639"/>
            <a:ext cx="25241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6753" name="Rectangle 22"/>
          <p:cNvSpPr>
            <a:spLocks noChangeArrowheads="1"/>
          </p:cNvSpPr>
          <p:nvPr/>
        </p:nvSpPr>
        <p:spPr bwMode="auto">
          <a:xfrm>
            <a:off x="7900988" y="3059114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6754" name="Oval 23"/>
          <p:cNvSpPr>
            <a:spLocks noChangeArrowheads="1"/>
          </p:cNvSpPr>
          <p:nvPr/>
        </p:nvSpPr>
        <p:spPr bwMode="auto">
          <a:xfrm>
            <a:off x="7148514" y="2900363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16755" name="Group 24"/>
          <p:cNvGrpSpPr>
            <a:grpSpLocks/>
          </p:cNvGrpSpPr>
          <p:nvPr/>
        </p:nvGrpSpPr>
        <p:grpSpPr bwMode="auto">
          <a:xfrm>
            <a:off x="7405688" y="2959100"/>
            <a:ext cx="527050" cy="160338"/>
            <a:chOff x="2848" y="848"/>
            <a:chExt cx="140" cy="98"/>
          </a:xfrm>
        </p:grpSpPr>
        <p:sp>
          <p:nvSpPr>
            <p:cNvPr id="116910" name="Line 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911" name="Line 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912" name="Line 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16756" name="Group 28"/>
          <p:cNvGrpSpPr>
            <a:grpSpLocks/>
          </p:cNvGrpSpPr>
          <p:nvPr/>
        </p:nvGrpSpPr>
        <p:grpSpPr bwMode="auto">
          <a:xfrm flipV="1">
            <a:off x="7405688" y="2957513"/>
            <a:ext cx="527050" cy="158750"/>
            <a:chOff x="2848" y="848"/>
            <a:chExt cx="140" cy="98"/>
          </a:xfrm>
        </p:grpSpPr>
        <p:sp>
          <p:nvSpPr>
            <p:cNvPr id="116907" name="Line 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908" name="Line 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909" name="Line 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6757" name="Text Box 32"/>
          <p:cNvSpPr txBox="1">
            <a:spLocks noChangeArrowheads="1"/>
          </p:cNvSpPr>
          <p:nvPr/>
        </p:nvSpPr>
        <p:spPr bwMode="auto">
          <a:xfrm>
            <a:off x="7405689" y="2178050"/>
            <a:ext cx="14239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unlimited shared output link buffers</a:t>
            </a:r>
          </a:p>
        </p:txBody>
      </p:sp>
      <p:sp>
        <p:nvSpPr>
          <p:cNvPr id="116758" name="Line 33"/>
          <p:cNvSpPr>
            <a:spLocks noChangeShapeType="1"/>
          </p:cNvSpPr>
          <p:nvPr/>
        </p:nvSpPr>
        <p:spPr bwMode="auto">
          <a:xfrm flipH="1">
            <a:off x="6043614" y="2722564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6759" name="Line 34"/>
          <p:cNvSpPr>
            <a:spLocks noChangeShapeType="1"/>
          </p:cNvSpPr>
          <p:nvPr/>
        </p:nvSpPr>
        <p:spPr bwMode="auto">
          <a:xfrm flipH="1">
            <a:off x="6529388" y="2722564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6760" name="Group 35"/>
          <p:cNvGrpSpPr>
            <a:grpSpLocks/>
          </p:cNvGrpSpPr>
          <p:nvPr/>
        </p:nvGrpSpPr>
        <p:grpSpPr bwMode="auto">
          <a:xfrm>
            <a:off x="5983289" y="1703389"/>
            <a:ext cx="650875" cy="904875"/>
            <a:chOff x="12762" y="10336"/>
            <a:chExt cx="1027" cy="1700"/>
          </a:xfrm>
        </p:grpSpPr>
        <p:sp>
          <p:nvSpPr>
            <p:cNvPr id="116901" name="Rectangle 3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902" name="Rectangle 3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903" name="Line 3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904" name="Line 3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905" name="Line 4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906" name="Line 4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6761" name="Text Box 42"/>
          <p:cNvSpPr txBox="1">
            <a:spLocks noChangeArrowheads="1"/>
          </p:cNvSpPr>
          <p:nvPr/>
        </p:nvSpPr>
        <p:spPr bwMode="auto">
          <a:xfrm>
            <a:off x="5308601" y="1863725"/>
            <a:ext cx="6334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A</a:t>
            </a: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6762" name="Text Box 43"/>
          <p:cNvSpPr txBox="1">
            <a:spLocks noChangeArrowheads="1"/>
          </p:cNvSpPr>
          <p:nvPr/>
        </p:nvSpPr>
        <p:spPr bwMode="auto">
          <a:xfrm>
            <a:off x="4578351" y="1136651"/>
            <a:ext cx="2132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original data: </a:t>
            </a:r>
            <a:r>
              <a:rPr lang="en-US" altLang="en-US" sz="2400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solidFill>
                  <a:srgbClr val="CC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endParaRPr lang="en-US" altLang="en-US" sz="16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16763" name="Line 44"/>
          <p:cNvSpPr>
            <a:spLocks noChangeShapeType="1"/>
          </p:cNvSpPr>
          <p:nvPr/>
        </p:nvSpPr>
        <p:spPr bwMode="auto">
          <a:xfrm flipH="1">
            <a:off x="5605463" y="3579814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6764" name="Group 45"/>
          <p:cNvGrpSpPr>
            <a:grpSpLocks/>
          </p:cNvGrpSpPr>
          <p:nvPr/>
        </p:nvGrpSpPr>
        <p:grpSpPr bwMode="auto">
          <a:xfrm>
            <a:off x="5126039" y="2598739"/>
            <a:ext cx="650875" cy="904875"/>
            <a:chOff x="12762" y="10336"/>
            <a:chExt cx="1027" cy="1700"/>
          </a:xfrm>
        </p:grpSpPr>
        <p:sp>
          <p:nvSpPr>
            <p:cNvPr id="116895" name="Rectangle 4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96" name="Rectangle 4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97" name="Line 4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98" name="Line 4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99" name="Line 5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900" name="Line 5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6765" name="Text Box 52"/>
          <p:cNvSpPr txBox="1">
            <a:spLocks noChangeArrowheads="1"/>
          </p:cNvSpPr>
          <p:nvPr/>
        </p:nvSpPr>
        <p:spPr bwMode="auto">
          <a:xfrm>
            <a:off x="4225926" y="3413125"/>
            <a:ext cx="6334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B</a:t>
            </a: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6766" name="Line 53"/>
          <p:cNvSpPr>
            <a:spLocks noChangeShapeType="1"/>
          </p:cNvSpPr>
          <p:nvPr/>
        </p:nvSpPr>
        <p:spPr bwMode="auto">
          <a:xfrm flipH="1">
            <a:off x="6529388" y="31226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6767" name="Line 54"/>
          <p:cNvSpPr>
            <a:spLocks noChangeShapeType="1"/>
          </p:cNvSpPr>
          <p:nvPr/>
        </p:nvSpPr>
        <p:spPr bwMode="auto">
          <a:xfrm flipH="1">
            <a:off x="8148638" y="31226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6768" name="Line 55"/>
          <p:cNvSpPr>
            <a:spLocks noChangeShapeType="1"/>
          </p:cNvSpPr>
          <p:nvPr/>
        </p:nvSpPr>
        <p:spPr bwMode="auto">
          <a:xfrm flipH="1">
            <a:off x="8272464" y="2722564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6769" name="Line 57"/>
          <p:cNvSpPr>
            <a:spLocks noChangeShapeType="1"/>
          </p:cNvSpPr>
          <p:nvPr/>
        </p:nvSpPr>
        <p:spPr bwMode="auto">
          <a:xfrm flipH="1">
            <a:off x="9166225" y="2732088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6770" name="Group 58"/>
          <p:cNvGrpSpPr>
            <a:grpSpLocks/>
          </p:cNvGrpSpPr>
          <p:nvPr/>
        </p:nvGrpSpPr>
        <p:grpSpPr bwMode="auto">
          <a:xfrm>
            <a:off x="9478964" y="1808164"/>
            <a:ext cx="650875" cy="904875"/>
            <a:chOff x="12762" y="10336"/>
            <a:chExt cx="1027" cy="1700"/>
          </a:xfrm>
        </p:grpSpPr>
        <p:sp>
          <p:nvSpPr>
            <p:cNvPr id="116889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90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91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92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93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94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16771" name="Group 65"/>
          <p:cNvGrpSpPr>
            <a:grpSpLocks/>
          </p:cNvGrpSpPr>
          <p:nvPr/>
        </p:nvGrpSpPr>
        <p:grpSpPr bwMode="auto">
          <a:xfrm>
            <a:off x="9097964" y="2825751"/>
            <a:ext cx="650875" cy="906463"/>
            <a:chOff x="12762" y="10336"/>
            <a:chExt cx="1027" cy="1700"/>
          </a:xfrm>
        </p:grpSpPr>
        <p:sp>
          <p:nvSpPr>
            <p:cNvPr id="116883" name="Rectangle 6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84" name="Rectangle 6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85" name="Line 6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86" name="Line 6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87" name="Line 7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88" name="Line 7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6772" name="Oval 72"/>
          <p:cNvSpPr>
            <a:spLocks noChangeArrowheads="1"/>
          </p:cNvSpPr>
          <p:nvPr/>
        </p:nvSpPr>
        <p:spPr bwMode="auto">
          <a:xfrm>
            <a:off x="6319839" y="1760539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6773" name="Oval 73"/>
          <p:cNvSpPr>
            <a:spLocks noChangeArrowheads="1"/>
          </p:cNvSpPr>
          <p:nvPr/>
        </p:nvSpPr>
        <p:spPr bwMode="auto">
          <a:xfrm>
            <a:off x="5376864" y="2636839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6774" name="Line 74"/>
          <p:cNvSpPr>
            <a:spLocks noChangeShapeType="1"/>
          </p:cNvSpPr>
          <p:nvPr/>
        </p:nvSpPr>
        <p:spPr bwMode="auto">
          <a:xfrm>
            <a:off x="5894389" y="1539876"/>
            <a:ext cx="369887" cy="252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6775" name="Text Box 75"/>
          <p:cNvSpPr txBox="1">
            <a:spLocks noChangeArrowheads="1"/>
          </p:cNvSpPr>
          <p:nvPr/>
        </p:nvSpPr>
        <p:spPr bwMode="auto">
          <a:xfrm>
            <a:off x="8351838" y="1217613"/>
            <a:ext cx="1790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throughput:</a:t>
            </a:r>
            <a:r>
              <a:rPr lang="en-US" altLang="en-US" sz="240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solidFill>
                  <a:srgbClr val="CC0000"/>
                </a:solidFill>
                <a:latin typeface="Arial" panose="020B0604020202020204" pitchFamily="34" charset="0"/>
              </a:rPr>
              <a:t>out</a:t>
            </a:r>
            <a:endParaRPr lang="en-US" altLang="en-US" sz="2400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6776" name="Line 76"/>
          <p:cNvSpPr>
            <a:spLocks noChangeShapeType="1"/>
          </p:cNvSpPr>
          <p:nvPr/>
        </p:nvSpPr>
        <p:spPr bwMode="auto">
          <a:xfrm>
            <a:off x="9196389" y="1627188"/>
            <a:ext cx="528637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6777" name="Line 77"/>
          <p:cNvSpPr>
            <a:spLocks noChangeShapeType="1"/>
          </p:cNvSpPr>
          <p:nvPr/>
        </p:nvSpPr>
        <p:spPr bwMode="auto">
          <a:xfrm flipH="1">
            <a:off x="7948614" y="2598738"/>
            <a:ext cx="333375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6778" name="Group 78"/>
          <p:cNvGrpSpPr>
            <a:grpSpLocks/>
          </p:cNvGrpSpPr>
          <p:nvPr/>
        </p:nvGrpSpPr>
        <p:grpSpPr bwMode="auto">
          <a:xfrm>
            <a:off x="7519988" y="2989263"/>
            <a:ext cx="673100" cy="266700"/>
            <a:chOff x="10808" y="10250"/>
            <a:chExt cx="1018" cy="403"/>
          </a:xfrm>
        </p:grpSpPr>
        <p:sp>
          <p:nvSpPr>
            <p:cNvPr id="116872" name="Rectangle 79"/>
            <p:cNvSpPr>
              <a:spLocks noChangeArrowheads="1"/>
            </p:cNvSpPr>
            <p:nvPr/>
          </p:nvSpPr>
          <p:spPr bwMode="auto">
            <a:xfrm>
              <a:off x="10832" y="10250"/>
              <a:ext cx="994" cy="40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73" name="Freeform 80"/>
            <p:cNvSpPr>
              <a:spLocks/>
            </p:cNvSpPr>
            <p:nvPr/>
          </p:nvSpPr>
          <p:spPr bwMode="auto">
            <a:xfrm>
              <a:off x="11198" y="10272"/>
              <a:ext cx="610" cy="374"/>
            </a:xfrm>
            <a:custGeom>
              <a:avLst/>
              <a:gdLst>
                <a:gd name="T0" fmla="*/ 0 w 855"/>
                <a:gd name="T1" fmla="*/ 0 h 390"/>
                <a:gd name="T2" fmla="*/ 29 w 855"/>
                <a:gd name="T3" fmla="*/ 0 h 390"/>
                <a:gd name="T4" fmla="*/ 29 w 855"/>
                <a:gd name="T5" fmla="*/ 257 h 390"/>
                <a:gd name="T6" fmla="*/ 1 w 855"/>
                <a:gd name="T7" fmla="*/ 257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74" name="Line 81"/>
            <p:cNvSpPr>
              <a:spLocks noChangeShapeType="1"/>
            </p:cNvSpPr>
            <p:nvPr/>
          </p:nvSpPr>
          <p:spPr bwMode="auto">
            <a:xfrm>
              <a:off x="10808" y="10272"/>
              <a:ext cx="3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75" name="Line 82"/>
            <p:cNvSpPr>
              <a:spLocks noChangeShapeType="1"/>
            </p:cNvSpPr>
            <p:nvPr/>
          </p:nvSpPr>
          <p:spPr bwMode="auto">
            <a:xfrm>
              <a:off x="10830" y="10646"/>
              <a:ext cx="38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76" name="Line 83"/>
            <p:cNvSpPr>
              <a:spLocks noChangeShapeType="1"/>
            </p:cNvSpPr>
            <p:nvPr/>
          </p:nvSpPr>
          <p:spPr bwMode="auto">
            <a:xfrm>
              <a:off x="1174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77" name="Line 84"/>
            <p:cNvSpPr>
              <a:spLocks noChangeShapeType="1"/>
            </p:cNvSpPr>
            <p:nvPr/>
          </p:nvSpPr>
          <p:spPr bwMode="auto">
            <a:xfrm>
              <a:off x="11679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78" name="Line 85"/>
            <p:cNvSpPr>
              <a:spLocks noChangeShapeType="1"/>
            </p:cNvSpPr>
            <p:nvPr/>
          </p:nvSpPr>
          <p:spPr bwMode="auto">
            <a:xfrm>
              <a:off x="1161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79" name="Line 86"/>
            <p:cNvSpPr>
              <a:spLocks noChangeShapeType="1"/>
            </p:cNvSpPr>
            <p:nvPr/>
          </p:nvSpPr>
          <p:spPr bwMode="auto">
            <a:xfrm>
              <a:off x="11549" y="1032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80" name="Line 87"/>
            <p:cNvSpPr>
              <a:spLocks noChangeShapeType="1"/>
            </p:cNvSpPr>
            <p:nvPr/>
          </p:nvSpPr>
          <p:spPr bwMode="auto">
            <a:xfrm>
              <a:off x="11484" y="10322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81" name="Line 88"/>
            <p:cNvSpPr>
              <a:spLocks noChangeShapeType="1"/>
            </p:cNvSpPr>
            <p:nvPr/>
          </p:nvSpPr>
          <p:spPr bwMode="auto">
            <a:xfrm>
              <a:off x="11418" y="10322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82" name="Line 89"/>
            <p:cNvSpPr>
              <a:spLocks noChangeShapeType="1"/>
            </p:cNvSpPr>
            <p:nvPr/>
          </p:nvSpPr>
          <p:spPr bwMode="auto">
            <a:xfrm>
              <a:off x="10909" y="10452"/>
              <a:ext cx="417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6779" name="Freeform 90"/>
          <p:cNvSpPr>
            <a:spLocks/>
          </p:cNvSpPr>
          <p:nvPr/>
        </p:nvSpPr>
        <p:spPr bwMode="auto">
          <a:xfrm>
            <a:off x="5424489" y="2713038"/>
            <a:ext cx="3952875" cy="952500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6780" name="Freeform 91"/>
          <p:cNvSpPr>
            <a:spLocks/>
          </p:cNvSpPr>
          <p:nvPr/>
        </p:nvSpPr>
        <p:spPr bwMode="auto">
          <a:xfrm>
            <a:off x="6367463" y="1808163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6 h 804"/>
              <a:gd name="T4" fmla="*/ 2147483646 w 2160"/>
              <a:gd name="T5" fmla="*/ 2147483646 h 804"/>
              <a:gd name="T6" fmla="*/ 2147483646 w 2160"/>
              <a:gd name="T7" fmla="*/ 2147483646 h 804"/>
              <a:gd name="T8" fmla="*/ 2147483646 w 2160"/>
              <a:gd name="T9" fmla="*/ 2147483646 h 804"/>
              <a:gd name="T10" fmla="*/ 2147483646 w 2160"/>
              <a:gd name="T11" fmla="*/ 2147483646 h 804"/>
              <a:gd name="T12" fmla="*/ 2147483646 w 2160"/>
              <a:gd name="T13" fmla="*/ 2147483646 h 804"/>
              <a:gd name="T14" fmla="*/ 2147483646 w 2160"/>
              <a:gd name="T15" fmla="*/ 2147483646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05516" name="Group 107"/>
          <p:cNvGrpSpPr>
            <a:grpSpLocks/>
          </p:cNvGrpSpPr>
          <p:nvPr/>
        </p:nvGrpSpPr>
        <p:grpSpPr bwMode="auto">
          <a:xfrm>
            <a:off x="3152776" y="4102101"/>
            <a:ext cx="2333625" cy="1704975"/>
            <a:chOff x="837" y="2465"/>
            <a:chExt cx="1470" cy="1074"/>
          </a:xfrm>
        </p:grpSpPr>
        <p:sp>
          <p:nvSpPr>
            <p:cNvPr id="116861" name="Line 94"/>
            <p:cNvSpPr>
              <a:spLocks noChangeShapeType="1"/>
            </p:cNvSpPr>
            <p:nvPr/>
          </p:nvSpPr>
          <p:spPr bwMode="auto">
            <a:xfrm>
              <a:off x="1141" y="250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62" name="Line 95"/>
            <p:cNvSpPr>
              <a:spLocks noChangeShapeType="1"/>
            </p:cNvSpPr>
            <p:nvPr/>
          </p:nvSpPr>
          <p:spPr bwMode="auto">
            <a:xfrm flipV="1">
              <a:off x="1135" y="3307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63" name="Line 96"/>
            <p:cNvSpPr>
              <a:spLocks noChangeShapeType="1"/>
            </p:cNvSpPr>
            <p:nvPr/>
          </p:nvSpPr>
          <p:spPr bwMode="auto">
            <a:xfrm>
              <a:off x="1855" y="2595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64" name="Freeform 97"/>
            <p:cNvSpPr>
              <a:spLocks/>
            </p:cNvSpPr>
            <p:nvPr/>
          </p:nvSpPr>
          <p:spPr bwMode="auto">
            <a:xfrm>
              <a:off x="1137" y="2573"/>
              <a:ext cx="1170" cy="732"/>
            </a:xfrm>
            <a:custGeom>
              <a:avLst/>
              <a:gdLst>
                <a:gd name="T0" fmla="*/ 0 w 1170"/>
                <a:gd name="T1" fmla="*/ 732 h 732"/>
                <a:gd name="T2" fmla="*/ 720 w 1170"/>
                <a:gd name="T3" fmla="*/ 0 h 732"/>
                <a:gd name="T4" fmla="*/ 1170 w 1170"/>
                <a:gd name="T5" fmla="*/ 0 h 7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0" h="732">
                  <a:moveTo>
                    <a:pt x="0" y="732"/>
                  </a:moveTo>
                  <a:lnTo>
                    <a:pt x="720" y="0"/>
                  </a:lnTo>
                  <a:lnTo>
                    <a:pt x="117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65" name="Line 98"/>
            <p:cNvSpPr>
              <a:spLocks noChangeShapeType="1"/>
            </p:cNvSpPr>
            <p:nvPr/>
          </p:nvSpPr>
          <p:spPr bwMode="auto">
            <a:xfrm>
              <a:off x="1089" y="2573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66" name="Line 99"/>
            <p:cNvSpPr>
              <a:spLocks noChangeShapeType="1"/>
            </p:cNvSpPr>
            <p:nvPr/>
          </p:nvSpPr>
          <p:spPr bwMode="auto">
            <a:xfrm>
              <a:off x="1853" y="3311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67" name="Text Box 100"/>
            <p:cNvSpPr txBox="1">
              <a:spLocks noChangeArrowheads="1"/>
            </p:cNvSpPr>
            <p:nvPr/>
          </p:nvSpPr>
          <p:spPr bwMode="auto">
            <a:xfrm>
              <a:off x="837" y="2465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R/2</a:t>
              </a:r>
            </a:p>
          </p:txBody>
        </p:sp>
        <p:sp>
          <p:nvSpPr>
            <p:cNvPr id="116868" name="Text Box 101"/>
            <p:cNvSpPr txBox="1">
              <a:spLocks noChangeArrowheads="1"/>
            </p:cNvSpPr>
            <p:nvPr/>
          </p:nvSpPr>
          <p:spPr bwMode="auto">
            <a:xfrm>
              <a:off x="1721" y="3333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R/2</a:t>
              </a:r>
            </a:p>
          </p:txBody>
        </p:sp>
        <p:sp>
          <p:nvSpPr>
            <p:cNvPr id="116869" name="Text Box 102"/>
            <p:cNvSpPr txBox="1">
              <a:spLocks noChangeArrowheads="1"/>
            </p:cNvSpPr>
            <p:nvPr/>
          </p:nvSpPr>
          <p:spPr bwMode="auto">
            <a:xfrm rot="16200000">
              <a:off x="827" y="2839"/>
              <a:ext cx="3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r>
                <a:rPr lang="en-US" altLang="en-US" sz="20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</a:p>
          </p:txBody>
        </p:sp>
        <p:sp>
          <p:nvSpPr>
            <p:cNvPr id="116870" name="Text Box 103"/>
            <p:cNvSpPr txBox="1">
              <a:spLocks noChangeArrowheads="1"/>
            </p:cNvSpPr>
            <p:nvPr/>
          </p:nvSpPr>
          <p:spPr bwMode="auto">
            <a:xfrm>
              <a:off x="1390" y="3287"/>
              <a:ext cx="2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r>
                <a:rPr lang="en-US" altLang="en-US" sz="20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in</a:t>
              </a:r>
            </a:p>
          </p:txBody>
        </p:sp>
        <p:sp>
          <p:nvSpPr>
            <p:cNvPr id="116871" name="Line 106"/>
            <p:cNvSpPr>
              <a:spLocks noChangeShapeType="1"/>
            </p:cNvSpPr>
            <p:nvPr/>
          </p:nvSpPr>
          <p:spPr bwMode="auto">
            <a:xfrm>
              <a:off x="1153" y="2574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05517" name="Group 120"/>
          <p:cNvGrpSpPr>
            <a:grpSpLocks/>
          </p:cNvGrpSpPr>
          <p:nvPr/>
        </p:nvGrpSpPr>
        <p:grpSpPr bwMode="auto">
          <a:xfrm>
            <a:off x="6900864" y="4000501"/>
            <a:ext cx="1868487" cy="1808163"/>
            <a:chOff x="4190" y="2667"/>
            <a:chExt cx="1177" cy="1139"/>
          </a:xfrm>
        </p:grpSpPr>
        <p:sp>
          <p:nvSpPr>
            <p:cNvPr id="116853" name="Line 109"/>
            <p:cNvSpPr>
              <a:spLocks noChangeShapeType="1"/>
            </p:cNvSpPr>
            <p:nvPr/>
          </p:nvSpPr>
          <p:spPr bwMode="auto">
            <a:xfrm>
              <a:off x="4451" y="2774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54" name="Line 110"/>
            <p:cNvSpPr>
              <a:spLocks noChangeShapeType="1"/>
            </p:cNvSpPr>
            <p:nvPr/>
          </p:nvSpPr>
          <p:spPr bwMode="auto">
            <a:xfrm flipV="1">
              <a:off x="4445" y="3574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55" name="Line 111"/>
            <p:cNvSpPr>
              <a:spLocks noChangeShapeType="1"/>
            </p:cNvSpPr>
            <p:nvPr/>
          </p:nvSpPr>
          <p:spPr bwMode="auto">
            <a:xfrm>
              <a:off x="5165" y="2862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56" name="Freeform 112"/>
            <p:cNvSpPr>
              <a:spLocks/>
            </p:cNvSpPr>
            <p:nvPr/>
          </p:nvSpPr>
          <p:spPr bwMode="auto">
            <a:xfrm>
              <a:off x="4447" y="2667"/>
              <a:ext cx="723" cy="90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3" h="905">
                  <a:moveTo>
                    <a:pt x="0" y="905"/>
                  </a:moveTo>
                  <a:cubicBezTo>
                    <a:pt x="95" y="876"/>
                    <a:pt x="460" y="883"/>
                    <a:pt x="573" y="732"/>
                  </a:cubicBezTo>
                  <a:cubicBezTo>
                    <a:pt x="723" y="490"/>
                    <a:pt x="658" y="152"/>
                    <a:pt x="68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57" name="Line 114"/>
            <p:cNvSpPr>
              <a:spLocks noChangeShapeType="1"/>
            </p:cNvSpPr>
            <p:nvPr/>
          </p:nvSpPr>
          <p:spPr bwMode="auto">
            <a:xfrm>
              <a:off x="5163" y="3578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58" name="Text Box 116"/>
            <p:cNvSpPr txBox="1">
              <a:spLocks noChangeArrowheads="1"/>
            </p:cNvSpPr>
            <p:nvPr/>
          </p:nvSpPr>
          <p:spPr bwMode="auto">
            <a:xfrm>
              <a:off x="5031" y="3600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R/2</a:t>
              </a:r>
            </a:p>
          </p:txBody>
        </p:sp>
        <p:sp>
          <p:nvSpPr>
            <p:cNvPr id="116859" name="Text Box 117"/>
            <p:cNvSpPr txBox="1">
              <a:spLocks noChangeArrowheads="1"/>
            </p:cNvSpPr>
            <p:nvPr/>
          </p:nvSpPr>
          <p:spPr bwMode="auto">
            <a:xfrm rot="-5400000">
              <a:off x="4065" y="3103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delay</a:t>
              </a:r>
              <a:endParaRPr lang="en-US" altLang="en-US" sz="2000" baseline="-25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860" name="Text Box 118"/>
            <p:cNvSpPr txBox="1">
              <a:spLocks noChangeArrowheads="1"/>
            </p:cNvSpPr>
            <p:nvPr/>
          </p:nvSpPr>
          <p:spPr bwMode="auto">
            <a:xfrm>
              <a:off x="4700" y="3554"/>
              <a:ext cx="2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r>
                <a:rPr lang="en-US" altLang="en-US" sz="20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in</a:t>
              </a:r>
            </a:p>
          </p:txBody>
        </p:sp>
      </p:grpSp>
      <p:sp>
        <p:nvSpPr>
          <p:cNvPr id="88111" name="Rectangle 121"/>
          <p:cNvSpPr>
            <a:spLocks noChangeArrowheads="1"/>
          </p:cNvSpPr>
          <p:nvPr/>
        </p:nvSpPr>
        <p:spPr bwMode="auto">
          <a:xfrm>
            <a:off x="6338889" y="5786439"/>
            <a:ext cx="36036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large delays as arrival rate, </a:t>
            </a:r>
            <a:r>
              <a:rPr lang="en-US" altLang="en-US" sz="20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000000"/>
                </a:solidFill>
              </a:rPr>
              <a:t>in</a:t>
            </a:r>
            <a:r>
              <a:rPr lang="en-US" altLang="en-US" sz="2000">
                <a:solidFill>
                  <a:srgbClr val="000000"/>
                </a:solidFill>
              </a:rPr>
              <a:t>, approaches capacity</a:t>
            </a:r>
          </a:p>
        </p:txBody>
      </p:sp>
      <p:grpSp>
        <p:nvGrpSpPr>
          <p:cNvPr id="116784" name="Group 127"/>
          <p:cNvGrpSpPr>
            <a:grpSpLocks/>
          </p:cNvGrpSpPr>
          <p:nvPr/>
        </p:nvGrpSpPr>
        <p:grpSpPr bwMode="auto">
          <a:xfrm>
            <a:off x="10217151" y="2430464"/>
            <a:ext cx="231775" cy="441325"/>
            <a:chOff x="4140" y="429"/>
            <a:chExt cx="1425" cy="2396"/>
          </a:xfrm>
        </p:grpSpPr>
        <p:sp>
          <p:nvSpPr>
            <p:cNvPr id="116821" name="Freeform 12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22" name="Rectangle 12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23" name="Freeform 13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24" name="Freeform 13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25" name="Rectangle 13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6826" name="Group 13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6851" name="AutoShape 13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852" name="AutoShape 13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6827" name="Rectangle 13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6828" name="Group 13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849" name="AutoShape 13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850" name="AutoShape 13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6829" name="Rectangle 14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30" name="Rectangle 14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6831" name="Group 14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6847" name="AutoShape 14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848" name="AutoShape 14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6832" name="Freeform 14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16833" name="Group 14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6845" name="AutoShape 14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846" name="AutoShape 14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6834" name="Rectangle 14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35" name="Freeform 15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36" name="Freeform 15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37" name="Oval 15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38" name="Freeform 15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39" name="AutoShape 15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40" name="AutoShape 15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41" name="Oval 15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42" name="Oval 15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843" name="Oval 15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44" name="Rectangle 15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16785" name="Group 160"/>
          <p:cNvGrpSpPr>
            <a:grpSpLocks/>
          </p:cNvGrpSpPr>
          <p:nvPr/>
        </p:nvGrpSpPr>
        <p:grpSpPr bwMode="auto">
          <a:xfrm>
            <a:off x="4537076" y="3321051"/>
            <a:ext cx="525463" cy="434975"/>
            <a:chOff x="-44" y="1473"/>
            <a:chExt cx="981" cy="1105"/>
          </a:xfrm>
        </p:grpSpPr>
        <p:pic>
          <p:nvPicPr>
            <p:cNvPr id="116819" name="Picture 16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820" name="Freeform 16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16786" name="Group 163"/>
          <p:cNvGrpSpPr>
            <a:grpSpLocks/>
          </p:cNvGrpSpPr>
          <p:nvPr/>
        </p:nvGrpSpPr>
        <p:grpSpPr bwMode="auto">
          <a:xfrm>
            <a:off x="9899651" y="3395664"/>
            <a:ext cx="231775" cy="441325"/>
            <a:chOff x="4140" y="429"/>
            <a:chExt cx="1425" cy="2396"/>
          </a:xfrm>
        </p:grpSpPr>
        <p:sp>
          <p:nvSpPr>
            <p:cNvPr id="116787" name="Freeform 1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788" name="Rectangle 165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789" name="Freeform 1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790" name="Freeform 1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791" name="Rectangle 168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6792" name="Group 1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6817" name="AutoShape 170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818" name="AutoShape 171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6793" name="Rectangle 172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6794" name="Group 1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815" name="AutoShape 174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816" name="AutoShape 175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6795" name="Rectangle 176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796" name="Rectangle 177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6797" name="Group 1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6813" name="AutoShape 17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814" name="AutoShape 18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6798" name="Freeform 1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16799" name="Group 1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6811" name="AutoShape 183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812" name="AutoShape 184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6800" name="Rectangle 185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01" name="Freeform 1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02" name="Freeform 1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03" name="Oval 188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04" name="Freeform 1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6805" name="AutoShape 190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06" name="AutoShape 191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07" name="Oval 192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08" name="Oval 193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809" name="Oval 194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810" name="Rectangle 195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6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6" grpId="0" build="p"/>
      <p:bldP spid="88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177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17DA5319-9DF9-42FA-AF84-6AFEA56466D3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7764" name="Freeform 247"/>
          <p:cNvSpPr>
            <a:spLocks/>
          </p:cNvSpPr>
          <p:nvPr/>
        </p:nvSpPr>
        <p:spPr bwMode="auto">
          <a:xfrm flipH="1">
            <a:off x="3635376" y="3465514"/>
            <a:ext cx="250825" cy="1201737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7765" name="Group 322"/>
          <p:cNvGrpSpPr>
            <a:grpSpLocks/>
          </p:cNvGrpSpPr>
          <p:nvPr/>
        </p:nvGrpSpPr>
        <p:grpSpPr bwMode="auto">
          <a:xfrm>
            <a:off x="3240088" y="4425951"/>
            <a:ext cx="525462" cy="434975"/>
            <a:chOff x="-44" y="1473"/>
            <a:chExt cx="981" cy="1105"/>
          </a:xfrm>
        </p:grpSpPr>
        <p:pic>
          <p:nvPicPr>
            <p:cNvPr id="117918" name="Picture 32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919" name="Freeform 32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7766" name="Freeform 254"/>
          <p:cNvSpPr>
            <a:spLocks/>
          </p:cNvSpPr>
          <p:nvPr/>
        </p:nvSpPr>
        <p:spPr bwMode="auto">
          <a:xfrm>
            <a:off x="8483601" y="4970463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767" name="Freeform 243"/>
          <p:cNvSpPr>
            <a:spLocks/>
          </p:cNvSpPr>
          <p:nvPr/>
        </p:nvSpPr>
        <p:spPr bwMode="auto">
          <a:xfrm flipH="1">
            <a:off x="2590801" y="4667250"/>
            <a:ext cx="250825" cy="120173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909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073275" y="1135063"/>
            <a:ext cx="7975600" cy="19050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one router, </a:t>
            </a:r>
            <a:r>
              <a:rPr lang="en-US" i="1">
                <a:solidFill>
                  <a:srgbClr val="000099"/>
                </a:solidFill>
                <a:ea typeface="ＭＳ Ｐゴシック" charset="0"/>
                <a:cs typeface="+mn-cs"/>
              </a:rPr>
              <a:t>finite</a:t>
            </a:r>
            <a:r>
              <a:rPr lang="en-US">
                <a:ea typeface="ＭＳ Ｐゴシック" charset="0"/>
                <a:cs typeface="+mn-cs"/>
              </a:rPr>
              <a:t> buffers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sender retransmission of timed-out packet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application-layer input = application-layer output:</a:t>
            </a:r>
            <a:r>
              <a:rPr lang="en-US">
                <a:latin typeface="Symbol" charset="0"/>
                <a:ea typeface="ＭＳ Ｐゴシック" charset="0"/>
              </a:rPr>
              <a:t> l</a:t>
            </a:r>
            <a:r>
              <a:rPr lang="en-US" baseline="-25000">
                <a:latin typeface="Arial" charset="0"/>
                <a:ea typeface="ＭＳ Ｐゴシック" charset="0"/>
              </a:rPr>
              <a:t>in </a:t>
            </a:r>
            <a:r>
              <a:rPr lang="en-US">
                <a:latin typeface="Arial" charset="0"/>
                <a:ea typeface="ＭＳ Ｐゴシック" charset="0"/>
              </a:rPr>
              <a:t>= </a:t>
            </a:r>
            <a:r>
              <a:rPr lang="en-US">
                <a:latin typeface="Symbol" charset="0"/>
                <a:ea typeface="ＭＳ Ｐゴシック" charset="0"/>
              </a:rPr>
              <a:t>l</a:t>
            </a:r>
            <a:r>
              <a:rPr lang="en-US" baseline="-25000">
                <a:latin typeface="Arial" charset="0"/>
                <a:ea typeface="ＭＳ Ｐゴシック" charset="0"/>
              </a:rPr>
              <a:t>out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transport-layer input includes </a:t>
            </a:r>
            <a:r>
              <a:rPr lang="en-US" i="1">
                <a:ea typeface="ＭＳ Ｐゴシック" charset="0"/>
              </a:rPr>
              <a:t>retransmissions </a:t>
            </a:r>
            <a:r>
              <a:rPr lang="en-US">
                <a:ea typeface="ＭＳ Ｐゴシック" charset="0"/>
              </a:rPr>
              <a:t>:</a:t>
            </a:r>
            <a:r>
              <a:rPr lang="en-US">
                <a:latin typeface="Symbol" charset="0"/>
                <a:ea typeface="ＭＳ Ｐゴシック" charset="0"/>
              </a:rPr>
              <a:t> l</a:t>
            </a:r>
            <a:r>
              <a:rPr lang="en-US" baseline="-25000">
                <a:latin typeface="Arial" charset="0"/>
                <a:ea typeface="ＭＳ Ｐゴシック" charset="0"/>
              </a:rPr>
              <a:t>in </a:t>
            </a:r>
            <a:r>
              <a:rPr lang="en-US">
                <a:latin typeface="Arial" charset="0"/>
                <a:ea typeface="ＭＳ Ｐゴシック" charset="0"/>
              </a:rPr>
              <a:t>   </a:t>
            </a:r>
            <a:r>
              <a:rPr lang="en-US">
                <a:latin typeface="Symbol" charset="0"/>
                <a:ea typeface="ＭＳ Ｐゴシック" charset="0"/>
              </a:rPr>
              <a:t>l</a:t>
            </a:r>
            <a:r>
              <a:rPr lang="en-US" baseline="-25000">
                <a:latin typeface="Arial" charset="0"/>
                <a:ea typeface="ＭＳ Ｐゴシック" charset="0"/>
              </a:rPr>
              <a:t>in</a:t>
            </a:r>
            <a:endParaRPr lang="en-US" i="1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endParaRPr lang="en-US" sz="240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17769" name="Oval 3"/>
          <p:cNvSpPr>
            <a:spLocks noChangeArrowheads="1"/>
          </p:cNvSpPr>
          <p:nvPr/>
        </p:nvSpPr>
        <p:spPr bwMode="auto">
          <a:xfrm>
            <a:off x="5319714" y="5326063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7770" name="Line 4"/>
          <p:cNvSpPr>
            <a:spLocks noChangeShapeType="1"/>
          </p:cNvSpPr>
          <p:nvPr/>
        </p:nvSpPr>
        <p:spPr bwMode="auto">
          <a:xfrm>
            <a:off x="5319713" y="5302251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771" name="Line 5"/>
          <p:cNvSpPr>
            <a:spLocks noChangeShapeType="1"/>
          </p:cNvSpPr>
          <p:nvPr/>
        </p:nvSpPr>
        <p:spPr bwMode="auto">
          <a:xfrm>
            <a:off x="6624638" y="5302251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772" name="Rectangle 6"/>
          <p:cNvSpPr>
            <a:spLocks noChangeArrowheads="1"/>
          </p:cNvSpPr>
          <p:nvPr/>
        </p:nvSpPr>
        <p:spPr bwMode="auto">
          <a:xfrm>
            <a:off x="5319713" y="5302250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7773" name="Rectangle 7"/>
          <p:cNvSpPr>
            <a:spLocks noChangeArrowheads="1"/>
          </p:cNvSpPr>
          <p:nvPr/>
        </p:nvSpPr>
        <p:spPr bwMode="auto">
          <a:xfrm>
            <a:off x="6229350" y="5289550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7774" name="Oval 8"/>
          <p:cNvSpPr>
            <a:spLocks noChangeArrowheads="1"/>
          </p:cNvSpPr>
          <p:nvPr/>
        </p:nvSpPr>
        <p:spPr bwMode="auto">
          <a:xfrm>
            <a:off x="5314951" y="5103814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17775" name="Group 9"/>
          <p:cNvGrpSpPr>
            <a:grpSpLocks/>
          </p:cNvGrpSpPr>
          <p:nvPr/>
        </p:nvGrpSpPr>
        <p:grpSpPr bwMode="auto">
          <a:xfrm>
            <a:off x="5621338" y="5160964"/>
            <a:ext cx="647700" cy="206375"/>
            <a:chOff x="2848" y="848"/>
            <a:chExt cx="140" cy="98"/>
          </a:xfrm>
        </p:grpSpPr>
        <p:sp>
          <p:nvSpPr>
            <p:cNvPr id="117915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916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917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7776" name="Line 13"/>
          <p:cNvSpPr>
            <a:spLocks noChangeShapeType="1"/>
          </p:cNvSpPr>
          <p:nvPr/>
        </p:nvSpPr>
        <p:spPr bwMode="auto">
          <a:xfrm>
            <a:off x="5621339" y="5359401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777" name="Line 14"/>
          <p:cNvSpPr>
            <a:spLocks noChangeShapeType="1"/>
          </p:cNvSpPr>
          <p:nvPr/>
        </p:nvSpPr>
        <p:spPr bwMode="auto">
          <a:xfrm flipV="1">
            <a:off x="6065838" y="5159375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778" name="Line 15"/>
          <p:cNvSpPr>
            <a:spLocks noChangeShapeType="1"/>
          </p:cNvSpPr>
          <p:nvPr/>
        </p:nvSpPr>
        <p:spPr bwMode="auto">
          <a:xfrm flipV="1">
            <a:off x="5834063" y="5159376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779" name="Text Box 16"/>
          <p:cNvSpPr txBox="1">
            <a:spLocks noChangeArrowheads="1"/>
          </p:cNvSpPr>
          <p:nvPr/>
        </p:nvSpPr>
        <p:spPr bwMode="auto">
          <a:xfrm>
            <a:off x="4232276" y="5934075"/>
            <a:ext cx="21367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7780" name="Line 17"/>
          <p:cNvSpPr>
            <a:spLocks noChangeShapeType="1"/>
          </p:cNvSpPr>
          <p:nvPr/>
        </p:nvSpPr>
        <p:spPr bwMode="auto">
          <a:xfrm flipH="1">
            <a:off x="394811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781" name="Line 18"/>
          <p:cNvSpPr>
            <a:spLocks noChangeShapeType="1"/>
          </p:cNvSpPr>
          <p:nvPr/>
        </p:nvSpPr>
        <p:spPr bwMode="auto">
          <a:xfrm flipH="1">
            <a:off x="4545013" y="4856164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7782" name="Group 59"/>
          <p:cNvGrpSpPr>
            <a:grpSpLocks/>
          </p:cNvGrpSpPr>
          <p:nvPr/>
        </p:nvGrpSpPr>
        <p:grpSpPr bwMode="auto">
          <a:xfrm>
            <a:off x="3875088" y="3541713"/>
            <a:ext cx="798512" cy="1166812"/>
            <a:chOff x="12762" y="10336"/>
            <a:chExt cx="1027" cy="1700"/>
          </a:xfrm>
        </p:grpSpPr>
        <p:sp>
          <p:nvSpPr>
            <p:cNvPr id="117909" name="Rectangle 6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910" name="Rectangle 6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911" name="Line 6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912" name="Line 6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913" name="Line 6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914" name="Line 6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7783" name="Text Box 66"/>
          <p:cNvSpPr txBox="1">
            <a:spLocks noChangeArrowheads="1"/>
          </p:cNvSpPr>
          <p:nvPr/>
        </p:nvSpPr>
        <p:spPr bwMode="auto">
          <a:xfrm>
            <a:off x="3811589" y="4654550"/>
            <a:ext cx="8524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Host A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7784" name="Text Box 67"/>
          <p:cNvSpPr txBox="1">
            <a:spLocks noChangeArrowheads="1"/>
          </p:cNvSpPr>
          <p:nvPr/>
        </p:nvSpPr>
        <p:spPr bwMode="auto">
          <a:xfrm>
            <a:off x="4892675" y="3427414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7785" name="Line 68"/>
          <p:cNvSpPr>
            <a:spLocks noChangeShapeType="1"/>
          </p:cNvSpPr>
          <p:nvPr/>
        </p:nvSpPr>
        <p:spPr bwMode="auto">
          <a:xfrm flipH="1">
            <a:off x="3409951" y="5961064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7786" name="Group 109"/>
          <p:cNvGrpSpPr>
            <a:grpSpLocks/>
          </p:cNvGrpSpPr>
          <p:nvPr/>
        </p:nvGrpSpPr>
        <p:grpSpPr bwMode="auto">
          <a:xfrm>
            <a:off x="2822576" y="4695826"/>
            <a:ext cx="798513" cy="1166813"/>
            <a:chOff x="12762" y="10336"/>
            <a:chExt cx="1027" cy="1700"/>
          </a:xfrm>
        </p:grpSpPr>
        <p:sp>
          <p:nvSpPr>
            <p:cNvPr id="117903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904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905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906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907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908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7787" name="Text Box 116"/>
          <p:cNvSpPr txBox="1">
            <a:spLocks noChangeArrowheads="1"/>
          </p:cNvSpPr>
          <p:nvPr/>
        </p:nvSpPr>
        <p:spPr bwMode="auto">
          <a:xfrm>
            <a:off x="2692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Host B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7788" name="Line 117"/>
          <p:cNvSpPr>
            <a:spLocks noChangeShapeType="1"/>
          </p:cNvSpPr>
          <p:nvPr/>
        </p:nvSpPr>
        <p:spPr bwMode="auto">
          <a:xfrm flipH="1">
            <a:off x="4545013" y="537210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789" name="Line 118"/>
          <p:cNvSpPr>
            <a:spLocks noChangeShapeType="1"/>
          </p:cNvSpPr>
          <p:nvPr/>
        </p:nvSpPr>
        <p:spPr bwMode="auto">
          <a:xfrm flipH="1">
            <a:off x="6534151" y="537210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790" name="Line 119"/>
          <p:cNvSpPr>
            <a:spLocks noChangeShapeType="1"/>
          </p:cNvSpPr>
          <p:nvPr/>
        </p:nvSpPr>
        <p:spPr bwMode="auto">
          <a:xfrm flipH="1">
            <a:off x="668496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791" name="Line 120"/>
          <p:cNvSpPr>
            <a:spLocks noChangeShapeType="1"/>
          </p:cNvSpPr>
          <p:nvPr/>
        </p:nvSpPr>
        <p:spPr bwMode="auto">
          <a:xfrm flipH="1">
            <a:off x="6673851" y="597376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792" name="Line 121"/>
          <p:cNvSpPr>
            <a:spLocks noChangeShapeType="1"/>
          </p:cNvSpPr>
          <p:nvPr/>
        </p:nvSpPr>
        <p:spPr bwMode="auto">
          <a:xfrm flipH="1">
            <a:off x="7783513" y="486886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7793" name="Group 162"/>
          <p:cNvGrpSpPr>
            <a:grpSpLocks/>
          </p:cNvGrpSpPr>
          <p:nvPr/>
        </p:nvGrpSpPr>
        <p:grpSpPr bwMode="auto">
          <a:xfrm>
            <a:off x="8167688" y="3676651"/>
            <a:ext cx="798512" cy="1166813"/>
            <a:chOff x="12762" y="10336"/>
            <a:chExt cx="1027" cy="1700"/>
          </a:xfrm>
        </p:grpSpPr>
        <p:sp>
          <p:nvSpPr>
            <p:cNvPr id="117897" name="Rectangle 16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98" name="Rectangle 16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99" name="Line 16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900" name="Line 16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901" name="Line 16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902" name="Line 16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17794" name="Group 209"/>
          <p:cNvGrpSpPr>
            <a:grpSpLocks/>
          </p:cNvGrpSpPr>
          <p:nvPr/>
        </p:nvGrpSpPr>
        <p:grpSpPr bwMode="auto">
          <a:xfrm>
            <a:off x="7699376" y="4989513"/>
            <a:ext cx="798513" cy="1168400"/>
            <a:chOff x="12762" y="10336"/>
            <a:chExt cx="1027" cy="1700"/>
          </a:xfrm>
        </p:grpSpPr>
        <p:sp>
          <p:nvSpPr>
            <p:cNvPr id="117891" name="Rectangle 2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92" name="Rectangle 2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93" name="Line 2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94" name="Line 2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95" name="Line 2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96" name="Line 2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7795" name="Oval 216"/>
          <p:cNvSpPr>
            <a:spLocks noChangeArrowheads="1"/>
          </p:cNvSpPr>
          <p:nvPr/>
        </p:nvSpPr>
        <p:spPr bwMode="auto">
          <a:xfrm>
            <a:off x="4287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7796" name="Oval 217"/>
          <p:cNvSpPr>
            <a:spLocks noChangeArrowheads="1"/>
          </p:cNvSpPr>
          <p:nvPr/>
        </p:nvSpPr>
        <p:spPr bwMode="auto">
          <a:xfrm>
            <a:off x="3128963" y="4745039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7797" name="Text Box 218"/>
          <p:cNvSpPr txBox="1">
            <a:spLocks noChangeArrowheads="1"/>
          </p:cNvSpPr>
          <p:nvPr/>
        </p:nvSpPr>
        <p:spPr bwMode="auto">
          <a:xfrm>
            <a:off x="9107488" y="3629026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7798" name="Line 219"/>
          <p:cNvSpPr>
            <a:spLocks noChangeShapeType="1"/>
          </p:cNvSpPr>
          <p:nvPr/>
        </p:nvSpPr>
        <p:spPr bwMode="auto">
          <a:xfrm flipH="1" flipV="1">
            <a:off x="6116639" y="5580064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7799" name="Group 220"/>
          <p:cNvGrpSpPr>
            <a:grpSpLocks/>
          </p:cNvGrpSpPr>
          <p:nvPr/>
        </p:nvGrpSpPr>
        <p:grpSpPr bwMode="auto">
          <a:xfrm>
            <a:off x="6111876" y="5211764"/>
            <a:ext cx="385763" cy="319087"/>
            <a:chOff x="11283" y="10423"/>
            <a:chExt cx="475" cy="374"/>
          </a:xfrm>
        </p:grpSpPr>
        <p:sp>
          <p:nvSpPr>
            <p:cNvPr id="117884" name="Rectangle 22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85" name="Line 22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86" name="Line 22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87" name="Line 22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88" name="Line 22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89" name="Line 22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90" name="Line 22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7800" name="Line 228"/>
          <p:cNvSpPr>
            <a:spLocks noChangeShapeType="1"/>
          </p:cNvSpPr>
          <p:nvPr/>
        </p:nvSpPr>
        <p:spPr bwMode="auto">
          <a:xfrm>
            <a:off x="6369051" y="399573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801" name="Freeform 229"/>
          <p:cNvSpPr>
            <a:spLocks/>
          </p:cNvSpPr>
          <p:nvPr/>
        </p:nvSpPr>
        <p:spPr bwMode="auto">
          <a:xfrm>
            <a:off x="3187701" y="4843464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802" name="Freeform 230"/>
          <p:cNvSpPr>
            <a:spLocks/>
          </p:cNvSpPr>
          <p:nvPr/>
        </p:nvSpPr>
        <p:spPr bwMode="auto">
          <a:xfrm>
            <a:off x="4346575" y="367665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6 h 2010"/>
              <a:gd name="T4" fmla="*/ 2147483646 w 5400"/>
              <a:gd name="T5" fmla="*/ 2147483646 h 2010"/>
              <a:gd name="T6" fmla="*/ 2147483646 w 5400"/>
              <a:gd name="T7" fmla="*/ 2147483646 h 2010"/>
              <a:gd name="T8" fmla="*/ 2147483646 w 5400"/>
              <a:gd name="T9" fmla="*/ 2147483646 h 2010"/>
              <a:gd name="T10" fmla="*/ 2147483646 w 5400"/>
              <a:gd name="T11" fmla="*/ 2147483646 h 2010"/>
              <a:gd name="T12" fmla="*/ 2147483646 w 5400"/>
              <a:gd name="T13" fmla="*/ 2147483646 h 2010"/>
              <a:gd name="T14" fmla="*/ 2147483646 w 5400"/>
              <a:gd name="T15" fmla="*/ 2147483646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803" name="Oval 231"/>
          <p:cNvSpPr>
            <a:spLocks noChangeArrowheads="1"/>
          </p:cNvSpPr>
          <p:nvPr/>
        </p:nvSpPr>
        <p:spPr bwMode="auto">
          <a:xfrm>
            <a:off x="4287838" y="3849689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7804" name="Text Box 232"/>
          <p:cNvSpPr txBox="1">
            <a:spLocks noChangeArrowheads="1"/>
          </p:cNvSpPr>
          <p:nvPr/>
        </p:nvSpPr>
        <p:spPr bwMode="auto">
          <a:xfrm>
            <a:off x="4775200" y="3756025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7805" name="Line 233"/>
          <p:cNvSpPr>
            <a:spLocks noChangeShapeType="1"/>
          </p:cNvSpPr>
          <p:nvPr/>
        </p:nvSpPr>
        <p:spPr bwMode="auto">
          <a:xfrm>
            <a:off x="4433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806" name="Line 234"/>
          <p:cNvSpPr>
            <a:spLocks noChangeShapeType="1"/>
          </p:cNvSpPr>
          <p:nvPr/>
        </p:nvSpPr>
        <p:spPr bwMode="auto">
          <a:xfrm>
            <a:off x="4429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807" name="Line 235"/>
          <p:cNvSpPr>
            <a:spLocks noChangeShapeType="1"/>
          </p:cNvSpPr>
          <p:nvPr/>
        </p:nvSpPr>
        <p:spPr bwMode="auto">
          <a:xfrm>
            <a:off x="8640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7808" name="Text Box 236"/>
          <p:cNvSpPr txBox="1">
            <a:spLocks noChangeArrowheads="1"/>
          </p:cNvSpPr>
          <p:nvPr/>
        </p:nvSpPr>
        <p:spPr bwMode="auto">
          <a:xfrm>
            <a:off x="8581942" y="2657475"/>
            <a:ext cx="3129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ja-JP" altLang="en-US" sz="2000" i="1">
                <a:solidFill>
                  <a:srgbClr val="000000"/>
                </a:solidFill>
                <a:latin typeface="Comic Sans MS" panose="030F0702030302020204" pitchFamily="66" charset="0"/>
              </a:rPr>
              <a:t>‘</a:t>
            </a:r>
            <a:endParaRPr lang="en-US" altLang="en-US" sz="2000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7809" name="Group 237"/>
          <p:cNvGrpSpPr>
            <a:grpSpLocks/>
          </p:cNvGrpSpPr>
          <p:nvPr/>
        </p:nvGrpSpPr>
        <p:grpSpPr bwMode="auto">
          <a:xfrm>
            <a:off x="8945564" y="2886076"/>
            <a:ext cx="160337" cy="142875"/>
            <a:chOff x="174" y="3986"/>
            <a:chExt cx="51" cy="62"/>
          </a:xfrm>
        </p:grpSpPr>
        <p:sp>
          <p:nvSpPr>
            <p:cNvPr id="117882" name="Freeform 238"/>
            <p:cNvSpPr>
              <a:spLocks/>
            </p:cNvSpPr>
            <p:nvPr/>
          </p:nvSpPr>
          <p:spPr bwMode="auto">
            <a:xfrm>
              <a:off x="176" y="3986"/>
              <a:ext cx="49" cy="48"/>
            </a:xfrm>
            <a:custGeom>
              <a:avLst/>
              <a:gdLst>
                <a:gd name="T0" fmla="*/ 0 w 49"/>
                <a:gd name="T1" fmla="*/ 0 h 62"/>
                <a:gd name="T2" fmla="*/ 49 w 49"/>
                <a:gd name="T3" fmla="*/ 2 h 62"/>
                <a:gd name="T4" fmla="*/ 4 w 49"/>
                <a:gd name="T5" fmla="*/ 5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62">
                  <a:moveTo>
                    <a:pt x="0" y="0"/>
                  </a:moveTo>
                  <a:lnTo>
                    <a:pt x="49" y="32"/>
                  </a:lnTo>
                  <a:lnTo>
                    <a:pt x="4" y="62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83" name="Line 239"/>
            <p:cNvSpPr>
              <a:spLocks noChangeShapeType="1"/>
            </p:cNvSpPr>
            <p:nvPr/>
          </p:nvSpPr>
          <p:spPr bwMode="auto">
            <a:xfrm>
              <a:off x="174" y="4048"/>
              <a:ext cx="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117810" name="Picture 2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39" name="Rectangle 241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2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17812" name="Freeform 250"/>
          <p:cNvSpPr>
            <a:spLocks/>
          </p:cNvSpPr>
          <p:nvPr/>
        </p:nvSpPr>
        <p:spPr bwMode="auto">
          <a:xfrm>
            <a:off x="8940801" y="3665538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7813" name="Group 256"/>
          <p:cNvGrpSpPr>
            <a:grpSpLocks/>
          </p:cNvGrpSpPr>
          <p:nvPr/>
        </p:nvGrpSpPr>
        <p:grpSpPr bwMode="auto">
          <a:xfrm>
            <a:off x="9077326" y="4564064"/>
            <a:ext cx="231775" cy="441325"/>
            <a:chOff x="4140" y="429"/>
            <a:chExt cx="1425" cy="2396"/>
          </a:xfrm>
        </p:grpSpPr>
        <p:sp>
          <p:nvSpPr>
            <p:cNvPr id="117850" name="Freeform 25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51" name="Rectangle 258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52" name="Freeform 25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53" name="Freeform 26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54" name="Rectangle 261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7855" name="Group 26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7880" name="AutoShape 263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7881" name="AutoShape 264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7856" name="Rectangle 265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7857" name="Group 26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7878" name="AutoShape 267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7879" name="AutoShape 268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7858" name="Rectangle 269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59" name="Rectangle 270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7860" name="Group 27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7876" name="AutoShape 27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7877" name="AutoShape 273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7861" name="Freeform 27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17862" name="Group 27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7874" name="AutoShape 276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7875" name="AutoShape 277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7863" name="Rectangle 278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64" name="Freeform 27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65" name="Freeform 28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66" name="Oval 281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67" name="Freeform 28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68" name="AutoShape 28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69" name="AutoShape 284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70" name="Oval 285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71" name="Oval 286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872" name="Oval 287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73" name="Rectangle 288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17814" name="Group 289"/>
          <p:cNvGrpSpPr>
            <a:grpSpLocks/>
          </p:cNvGrpSpPr>
          <p:nvPr/>
        </p:nvGrpSpPr>
        <p:grpSpPr bwMode="auto">
          <a:xfrm>
            <a:off x="8659814" y="5867401"/>
            <a:ext cx="231775" cy="441325"/>
            <a:chOff x="4140" y="429"/>
            <a:chExt cx="1425" cy="2396"/>
          </a:xfrm>
        </p:grpSpPr>
        <p:sp>
          <p:nvSpPr>
            <p:cNvPr id="117818" name="Freeform 29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19" name="Rectangle 29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20" name="Freeform 29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21" name="Freeform 29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22" name="Rectangle 294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7823" name="Group 29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7848" name="AutoShape 296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7849" name="AutoShape 297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7824" name="Rectangle 298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7825" name="Group 29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7846" name="AutoShape 300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7847" name="AutoShape 30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7826" name="Rectangle 302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27" name="Rectangle 303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7828" name="Group 30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7844" name="AutoShape 30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7845" name="AutoShape 30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7829" name="Freeform 30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17830" name="Group 30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7842" name="AutoShape 309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7843" name="AutoShape 310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7831" name="Rectangle 311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32" name="Freeform 31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33" name="Freeform 31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34" name="Oval 31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35" name="Freeform 31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7836" name="AutoShape 316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37" name="AutoShape 317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38" name="Oval 318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39" name="Oval 319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840" name="Oval 320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7841" name="Rectangle 321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17815" name="Group 325"/>
          <p:cNvGrpSpPr>
            <a:grpSpLocks/>
          </p:cNvGrpSpPr>
          <p:nvPr/>
        </p:nvGrpSpPr>
        <p:grpSpPr bwMode="auto">
          <a:xfrm>
            <a:off x="2185988" y="5594351"/>
            <a:ext cx="525462" cy="434975"/>
            <a:chOff x="-44" y="1473"/>
            <a:chExt cx="981" cy="1105"/>
          </a:xfrm>
        </p:grpSpPr>
        <p:pic>
          <p:nvPicPr>
            <p:cNvPr id="117816" name="Picture 326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817" name="Freeform 3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8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187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F132DED6-6073-4AE4-8FC1-B062422BA988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8788" name="Freeform 305"/>
          <p:cNvSpPr>
            <a:spLocks/>
          </p:cNvSpPr>
          <p:nvPr/>
        </p:nvSpPr>
        <p:spPr bwMode="auto">
          <a:xfrm flipH="1">
            <a:off x="3635376" y="3465514"/>
            <a:ext cx="250825" cy="1201737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8789" name="Group 380"/>
          <p:cNvGrpSpPr>
            <a:grpSpLocks/>
          </p:cNvGrpSpPr>
          <p:nvPr/>
        </p:nvGrpSpPr>
        <p:grpSpPr bwMode="auto">
          <a:xfrm>
            <a:off x="3240088" y="4425951"/>
            <a:ext cx="525462" cy="434975"/>
            <a:chOff x="-44" y="1473"/>
            <a:chExt cx="981" cy="1105"/>
          </a:xfrm>
        </p:grpSpPr>
        <p:pic>
          <p:nvPicPr>
            <p:cNvPr id="118954" name="Picture 3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955" name="Freeform 3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8790" name="Freeform 376"/>
          <p:cNvSpPr>
            <a:spLocks/>
          </p:cNvSpPr>
          <p:nvPr/>
        </p:nvSpPr>
        <p:spPr bwMode="auto">
          <a:xfrm>
            <a:off x="8483601" y="4970463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791" name="Freeform 302"/>
          <p:cNvSpPr>
            <a:spLocks/>
          </p:cNvSpPr>
          <p:nvPr/>
        </p:nvSpPr>
        <p:spPr bwMode="auto">
          <a:xfrm flipH="1">
            <a:off x="2590801" y="4667250"/>
            <a:ext cx="250825" cy="120173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792" name="Freeform 299"/>
          <p:cNvSpPr>
            <a:spLocks/>
          </p:cNvSpPr>
          <p:nvPr/>
        </p:nvSpPr>
        <p:spPr bwMode="auto">
          <a:xfrm>
            <a:off x="8940801" y="3665538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01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63776" y="1387475"/>
            <a:ext cx="3743325" cy="1430338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>
                <a:solidFill>
                  <a:srgbClr val="000099"/>
                </a:solidFill>
                <a:ea typeface="ＭＳ Ｐゴシック" charset="0"/>
                <a:cs typeface="+mn-cs"/>
              </a:rPr>
              <a:t>idealization: perfect knowledge</a:t>
            </a:r>
          </a:p>
          <a:p>
            <a:pPr>
              <a:lnSpc>
                <a:spcPct val="80000"/>
              </a:lnSpc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sender sends only when router buffers available </a:t>
            </a:r>
          </a:p>
          <a:p>
            <a:pPr>
              <a:lnSpc>
                <a:spcPct val="80000"/>
              </a:lnSpc>
              <a:buFont typeface="Wingdings" charset="0"/>
              <a:buChar char="v"/>
              <a:defRPr/>
            </a:pPr>
            <a:endParaRPr lang="en-US" sz="240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18794" name="Oval 4"/>
          <p:cNvSpPr>
            <a:spLocks noChangeArrowheads="1"/>
          </p:cNvSpPr>
          <p:nvPr/>
        </p:nvSpPr>
        <p:spPr bwMode="auto">
          <a:xfrm>
            <a:off x="5319714" y="5326063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8795" name="Line 5"/>
          <p:cNvSpPr>
            <a:spLocks noChangeShapeType="1"/>
          </p:cNvSpPr>
          <p:nvPr/>
        </p:nvSpPr>
        <p:spPr bwMode="auto">
          <a:xfrm>
            <a:off x="5319713" y="5302251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796" name="Line 6"/>
          <p:cNvSpPr>
            <a:spLocks noChangeShapeType="1"/>
          </p:cNvSpPr>
          <p:nvPr/>
        </p:nvSpPr>
        <p:spPr bwMode="auto">
          <a:xfrm>
            <a:off x="6624638" y="5302251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797" name="Rectangle 7"/>
          <p:cNvSpPr>
            <a:spLocks noChangeArrowheads="1"/>
          </p:cNvSpPr>
          <p:nvPr/>
        </p:nvSpPr>
        <p:spPr bwMode="auto">
          <a:xfrm>
            <a:off x="5319713" y="5302250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8798" name="Rectangle 8"/>
          <p:cNvSpPr>
            <a:spLocks noChangeArrowheads="1"/>
          </p:cNvSpPr>
          <p:nvPr/>
        </p:nvSpPr>
        <p:spPr bwMode="auto">
          <a:xfrm>
            <a:off x="6229350" y="5289550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8799" name="Oval 9"/>
          <p:cNvSpPr>
            <a:spLocks noChangeArrowheads="1"/>
          </p:cNvSpPr>
          <p:nvPr/>
        </p:nvSpPr>
        <p:spPr bwMode="auto">
          <a:xfrm>
            <a:off x="5314951" y="5103814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18800" name="Group 10"/>
          <p:cNvGrpSpPr>
            <a:grpSpLocks/>
          </p:cNvGrpSpPr>
          <p:nvPr/>
        </p:nvGrpSpPr>
        <p:grpSpPr bwMode="auto">
          <a:xfrm>
            <a:off x="5621338" y="5160964"/>
            <a:ext cx="647700" cy="206375"/>
            <a:chOff x="2848" y="848"/>
            <a:chExt cx="140" cy="98"/>
          </a:xfrm>
        </p:grpSpPr>
        <p:sp>
          <p:nvSpPr>
            <p:cNvPr id="118951" name="Line 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52" name="Line 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53" name="Line 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8801" name="Line 14"/>
          <p:cNvSpPr>
            <a:spLocks noChangeShapeType="1"/>
          </p:cNvSpPr>
          <p:nvPr/>
        </p:nvSpPr>
        <p:spPr bwMode="auto">
          <a:xfrm>
            <a:off x="5621339" y="5359401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802" name="Line 15"/>
          <p:cNvSpPr>
            <a:spLocks noChangeShapeType="1"/>
          </p:cNvSpPr>
          <p:nvPr/>
        </p:nvSpPr>
        <p:spPr bwMode="auto">
          <a:xfrm flipV="1">
            <a:off x="6065838" y="5159375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803" name="Line 16"/>
          <p:cNvSpPr>
            <a:spLocks noChangeShapeType="1"/>
          </p:cNvSpPr>
          <p:nvPr/>
        </p:nvSpPr>
        <p:spPr bwMode="auto">
          <a:xfrm flipV="1">
            <a:off x="5834063" y="5159376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804" name="Text Box 17"/>
          <p:cNvSpPr txBox="1">
            <a:spLocks noChangeArrowheads="1"/>
          </p:cNvSpPr>
          <p:nvPr/>
        </p:nvSpPr>
        <p:spPr bwMode="auto">
          <a:xfrm>
            <a:off x="4232276" y="5934075"/>
            <a:ext cx="21367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8805" name="Line 18"/>
          <p:cNvSpPr>
            <a:spLocks noChangeShapeType="1"/>
          </p:cNvSpPr>
          <p:nvPr/>
        </p:nvSpPr>
        <p:spPr bwMode="auto">
          <a:xfrm flipH="1">
            <a:off x="394811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806" name="Line 19"/>
          <p:cNvSpPr>
            <a:spLocks noChangeShapeType="1"/>
          </p:cNvSpPr>
          <p:nvPr/>
        </p:nvSpPr>
        <p:spPr bwMode="auto">
          <a:xfrm flipH="1">
            <a:off x="4545013" y="4856164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8807" name="Group 60"/>
          <p:cNvGrpSpPr>
            <a:grpSpLocks/>
          </p:cNvGrpSpPr>
          <p:nvPr/>
        </p:nvGrpSpPr>
        <p:grpSpPr bwMode="auto">
          <a:xfrm>
            <a:off x="3875088" y="3541713"/>
            <a:ext cx="798512" cy="1166812"/>
            <a:chOff x="12762" y="10336"/>
            <a:chExt cx="1027" cy="1700"/>
          </a:xfrm>
        </p:grpSpPr>
        <p:sp>
          <p:nvSpPr>
            <p:cNvPr id="118945" name="Rectangle 6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946" name="Rectangle 6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947" name="Line 6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48" name="Line 6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49" name="Line 6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50" name="Line 6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8808" name="Text Box 68"/>
          <p:cNvSpPr txBox="1">
            <a:spLocks noChangeArrowheads="1"/>
          </p:cNvSpPr>
          <p:nvPr/>
        </p:nvSpPr>
        <p:spPr bwMode="auto">
          <a:xfrm>
            <a:off x="4892675" y="3427414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8809" name="Line 69"/>
          <p:cNvSpPr>
            <a:spLocks noChangeShapeType="1"/>
          </p:cNvSpPr>
          <p:nvPr/>
        </p:nvSpPr>
        <p:spPr bwMode="auto">
          <a:xfrm flipH="1">
            <a:off x="3409951" y="5961064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8810" name="Group 110"/>
          <p:cNvGrpSpPr>
            <a:grpSpLocks/>
          </p:cNvGrpSpPr>
          <p:nvPr/>
        </p:nvGrpSpPr>
        <p:grpSpPr bwMode="auto">
          <a:xfrm>
            <a:off x="2822576" y="4695826"/>
            <a:ext cx="798513" cy="1166813"/>
            <a:chOff x="12762" y="10336"/>
            <a:chExt cx="1027" cy="1700"/>
          </a:xfrm>
        </p:grpSpPr>
        <p:sp>
          <p:nvSpPr>
            <p:cNvPr id="118939" name="Rectangle 11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940" name="Rectangle 11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941" name="Line 11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42" name="Line 11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43" name="Line 11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44" name="Line 11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8811" name="Line 118"/>
          <p:cNvSpPr>
            <a:spLocks noChangeShapeType="1"/>
          </p:cNvSpPr>
          <p:nvPr/>
        </p:nvSpPr>
        <p:spPr bwMode="auto">
          <a:xfrm flipH="1">
            <a:off x="4545013" y="537210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812" name="Line 119"/>
          <p:cNvSpPr>
            <a:spLocks noChangeShapeType="1"/>
          </p:cNvSpPr>
          <p:nvPr/>
        </p:nvSpPr>
        <p:spPr bwMode="auto">
          <a:xfrm flipH="1">
            <a:off x="6534151" y="537210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813" name="Line 120"/>
          <p:cNvSpPr>
            <a:spLocks noChangeShapeType="1"/>
          </p:cNvSpPr>
          <p:nvPr/>
        </p:nvSpPr>
        <p:spPr bwMode="auto">
          <a:xfrm flipH="1">
            <a:off x="668496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814" name="Line 121"/>
          <p:cNvSpPr>
            <a:spLocks noChangeShapeType="1"/>
          </p:cNvSpPr>
          <p:nvPr/>
        </p:nvSpPr>
        <p:spPr bwMode="auto">
          <a:xfrm flipH="1">
            <a:off x="6673851" y="597376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815" name="Line 122"/>
          <p:cNvSpPr>
            <a:spLocks noChangeShapeType="1"/>
          </p:cNvSpPr>
          <p:nvPr/>
        </p:nvSpPr>
        <p:spPr bwMode="auto">
          <a:xfrm flipH="1">
            <a:off x="7783513" y="486886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8816" name="Group 163"/>
          <p:cNvGrpSpPr>
            <a:grpSpLocks/>
          </p:cNvGrpSpPr>
          <p:nvPr/>
        </p:nvGrpSpPr>
        <p:grpSpPr bwMode="auto">
          <a:xfrm>
            <a:off x="8167688" y="3676651"/>
            <a:ext cx="798512" cy="1166813"/>
            <a:chOff x="12762" y="10336"/>
            <a:chExt cx="1027" cy="1700"/>
          </a:xfrm>
        </p:grpSpPr>
        <p:sp>
          <p:nvSpPr>
            <p:cNvPr id="118933" name="Rectangle 164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934" name="Rectangle 165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935" name="Line 166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36" name="Line 167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37" name="Line 168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38" name="Line 169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18817" name="Group 210"/>
          <p:cNvGrpSpPr>
            <a:grpSpLocks/>
          </p:cNvGrpSpPr>
          <p:nvPr/>
        </p:nvGrpSpPr>
        <p:grpSpPr bwMode="auto">
          <a:xfrm>
            <a:off x="7699376" y="4989513"/>
            <a:ext cx="798513" cy="1168400"/>
            <a:chOff x="12762" y="10336"/>
            <a:chExt cx="1027" cy="1700"/>
          </a:xfrm>
        </p:grpSpPr>
        <p:sp>
          <p:nvSpPr>
            <p:cNvPr id="118927" name="Rectangle 21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928" name="Rectangle 21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929" name="Line 21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30" name="Line 21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31" name="Line 21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32" name="Line 21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8818" name="Oval 217"/>
          <p:cNvSpPr>
            <a:spLocks noChangeArrowheads="1"/>
          </p:cNvSpPr>
          <p:nvPr/>
        </p:nvSpPr>
        <p:spPr bwMode="auto">
          <a:xfrm>
            <a:off x="4287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8819" name="Oval 218"/>
          <p:cNvSpPr>
            <a:spLocks noChangeArrowheads="1"/>
          </p:cNvSpPr>
          <p:nvPr/>
        </p:nvSpPr>
        <p:spPr bwMode="auto">
          <a:xfrm>
            <a:off x="3128963" y="4745039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8820" name="Text Box 219"/>
          <p:cNvSpPr txBox="1">
            <a:spLocks noChangeArrowheads="1"/>
          </p:cNvSpPr>
          <p:nvPr/>
        </p:nvSpPr>
        <p:spPr bwMode="auto">
          <a:xfrm>
            <a:off x="9107488" y="3629026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8821" name="Line 220"/>
          <p:cNvSpPr>
            <a:spLocks noChangeShapeType="1"/>
          </p:cNvSpPr>
          <p:nvPr/>
        </p:nvSpPr>
        <p:spPr bwMode="auto">
          <a:xfrm flipH="1" flipV="1">
            <a:off x="6116639" y="5580064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8822" name="Group 221"/>
          <p:cNvGrpSpPr>
            <a:grpSpLocks/>
          </p:cNvGrpSpPr>
          <p:nvPr/>
        </p:nvGrpSpPr>
        <p:grpSpPr bwMode="auto">
          <a:xfrm>
            <a:off x="6111876" y="5211764"/>
            <a:ext cx="385763" cy="319087"/>
            <a:chOff x="11283" y="10423"/>
            <a:chExt cx="475" cy="374"/>
          </a:xfrm>
        </p:grpSpPr>
        <p:sp>
          <p:nvSpPr>
            <p:cNvPr id="118920" name="Rectangle 222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921" name="Line 223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22" name="Line 224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23" name="Line 225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24" name="Line 226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25" name="Line 227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26" name="Line 228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8823" name="Line 229"/>
          <p:cNvSpPr>
            <a:spLocks noChangeShapeType="1"/>
          </p:cNvSpPr>
          <p:nvPr/>
        </p:nvSpPr>
        <p:spPr bwMode="auto">
          <a:xfrm>
            <a:off x="6369051" y="399573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824" name="Freeform 230"/>
          <p:cNvSpPr>
            <a:spLocks/>
          </p:cNvSpPr>
          <p:nvPr/>
        </p:nvSpPr>
        <p:spPr bwMode="auto">
          <a:xfrm>
            <a:off x="3187701" y="4843464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825" name="Freeform 231"/>
          <p:cNvSpPr>
            <a:spLocks/>
          </p:cNvSpPr>
          <p:nvPr/>
        </p:nvSpPr>
        <p:spPr bwMode="auto">
          <a:xfrm>
            <a:off x="4346575" y="367665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6 h 2010"/>
              <a:gd name="T4" fmla="*/ 2147483646 w 5400"/>
              <a:gd name="T5" fmla="*/ 2147483646 h 2010"/>
              <a:gd name="T6" fmla="*/ 2147483646 w 5400"/>
              <a:gd name="T7" fmla="*/ 2147483646 h 2010"/>
              <a:gd name="T8" fmla="*/ 2147483646 w 5400"/>
              <a:gd name="T9" fmla="*/ 2147483646 h 2010"/>
              <a:gd name="T10" fmla="*/ 2147483646 w 5400"/>
              <a:gd name="T11" fmla="*/ 2147483646 h 2010"/>
              <a:gd name="T12" fmla="*/ 2147483646 w 5400"/>
              <a:gd name="T13" fmla="*/ 2147483646 h 2010"/>
              <a:gd name="T14" fmla="*/ 2147483646 w 5400"/>
              <a:gd name="T15" fmla="*/ 2147483646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826" name="Oval 232"/>
          <p:cNvSpPr>
            <a:spLocks noChangeArrowheads="1"/>
          </p:cNvSpPr>
          <p:nvPr/>
        </p:nvSpPr>
        <p:spPr bwMode="auto">
          <a:xfrm>
            <a:off x="4287838" y="3849689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8827" name="Text Box 233"/>
          <p:cNvSpPr txBox="1">
            <a:spLocks noChangeArrowheads="1"/>
          </p:cNvSpPr>
          <p:nvPr/>
        </p:nvSpPr>
        <p:spPr bwMode="auto">
          <a:xfrm>
            <a:off x="4775200" y="3756025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8828" name="Line 234"/>
          <p:cNvSpPr>
            <a:spLocks noChangeShapeType="1"/>
          </p:cNvSpPr>
          <p:nvPr/>
        </p:nvSpPr>
        <p:spPr bwMode="auto">
          <a:xfrm>
            <a:off x="4433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829" name="Line 235"/>
          <p:cNvSpPr>
            <a:spLocks noChangeShapeType="1"/>
          </p:cNvSpPr>
          <p:nvPr/>
        </p:nvSpPr>
        <p:spPr bwMode="auto">
          <a:xfrm>
            <a:off x="4429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830" name="Line 236"/>
          <p:cNvSpPr>
            <a:spLocks noChangeShapeType="1"/>
          </p:cNvSpPr>
          <p:nvPr/>
        </p:nvSpPr>
        <p:spPr bwMode="auto">
          <a:xfrm>
            <a:off x="8640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55569" name="Rectangle 241"/>
          <p:cNvSpPr>
            <a:spLocks noChangeArrowheads="1"/>
          </p:cNvSpPr>
          <p:nvPr/>
        </p:nvSpPr>
        <p:spPr bwMode="auto">
          <a:xfrm>
            <a:off x="4235451" y="3590926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55570" name="Rectangle 242"/>
          <p:cNvSpPr>
            <a:spLocks noChangeArrowheads="1"/>
          </p:cNvSpPr>
          <p:nvPr/>
        </p:nvSpPr>
        <p:spPr bwMode="auto">
          <a:xfrm>
            <a:off x="3905251" y="3824289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55571" name="Text Box 243"/>
          <p:cNvSpPr txBox="1">
            <a:spLocks noChangeArrowheads="1"/>
          </p:cNvSpPr>
          <p:nvPr/>
        </p:nvSpPr>
        <p:spPr bwMode="auto">
          <a:xfrm>
            <a:off x="3281364" y="37147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6600"/>
                </a:solidFill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355587" name="Text Box 259"/>
          <p:cNvSpPr txBox="1">
            <a:spLocks noChangeArrowheads="1"/>
          </p:cNvSpPr>
          <p:nvPr/>
        </p:nvSpPr>
        <p:spPr bwMode="auto">
          <a:xfrm>
            <a:off x="5246689" y="4783138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>
                <a:solidFill>
                  <a:srgbClr val="006600"/>
                </a:solidFill>
                <a:latin typeface="Arial" panose="020B0604020202020204" pitchFamily="34" charset="0"/>
              </a:rPr>
              <a:t>free buffer space!</a:t>
            </a:r>
          </a:p>
        </p:txBody>
      </p:sp>
      <p:grpSp>
        <p:nvGrpSpPr>
          <p:cNvPr id="355617" name="Group 289"/>
          <p:cNvGrpSpPr>
            <a:grpSpLocks/>
          </p:cNvGrpSpPr>
          <p:nvPr/>
        </p:nvGrpSpPr>
        <p:grpSpPr bwMode="auto">
          <a:xfrm>
            <a:off x="6494463" y="1201739"/>
            <a:ext cx="1936750" cy="1704975"/>
            <a:chOff x="2974" y="778"/>
            <a:chExt cx="1220" cy="1074"/>
          </a:xfrm>
        </p:grpSpPr>
        <p:sp>
          <p:nvSpPr>
            <p:cNvPr id="118909" name="Line 278"/>
            <p:cNvSpPr>
              <a:spLocks noChangeShapeType="1"/>
            </p:cNvSpPr>
            <p:nvPr/>
          </p:nvSpPr>
          <p:spPr bwMode="auto">
            <a:xfrm>
              <a:off x="3278" y="820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10" name="Line 279"/>
            <p:cNvSpPr>
              <a:spLocks noChangeShapeType="1"/>
            </p:cNvSpPr>
            <p:nvPr/>
          </p:nvSpPr>
          <p:spPr bwMode="auto">
            <a:xfrm flipV="1">
              <a:off x="3272" y="1620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11" name="Line 280"/>
            <p:cNvSpPr>
              <a:spLocks noChangeShapeType="1"/>
            </p:cNvSpPr>
            <p:nvPr/>
          </p:nvSpPr>
          <p:spPr bwMode="auto">
            <a:xfrm>
              <a:off x="3992" y="908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12" name="Freeform 281"/>
            <p:cNvSpPr>
              <a:spLocks/>
            </p:cNvSpPr>
            <p:nvPr/>
          </p:nvSpPr>
          <p:spPr bwMode="auto">
            <a:xfrm>
              <a:off x="3274" y="886"/>
              <a:ext cx="720" cy="732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13" name="Line 282"/>
            <p:cNvSpPr>
              <a:spLocks noChangeShapeType="1"/>
            </p:cNvSpPr>
            <p:nvPr/>
          </p:nvSpPr>
          <p:spPr bwMode="auto">
            <a:xfrm>
              <a:off x="3226" y="886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14" name="Line 283"/>
            <p:cNvSpPr>
              <a:spLocks noChangeShapeType="1"/>
            </p:cNvSpPr>
            <p:nvPr/>
          </p:nvSpPr>
          <p:spPr bwMode="auto">
            <a:xfrm>
              <a:off x="3990" y="1624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915" name="Text Box 284"/>
            <p:cNvSpPr txBox="1">
              <a:spLocks noChangeArrowheads="1"/>
            </p:cNvSpPr>
            <p:nvPr/>
          </p:nvSpPr>
          <p:spPr bwMode="auto">
            <a:xfrm>
              <a:off x="2974" y="778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R/2</a:t>
              </a:r>
            </a:p>
          </p:txBody>
        </p:sp>
        <p:sp>
          <p:nvSpPr>
            <p:cNvPr id="118916" name="Text Box 285"/>
            <p:cNvSpPr txBox="1">
              <a:spLocks noChangeArrowheads="1"/>
            </p:cNvSpPr>
            <p:nvPr/>
          </p:nvSpPr>
          <p:spPr bwMode="auto">
            <a:xfrm>
              <a:off x="3858" y="164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R/2</a:t>
              </a:r>
            </a:p>
          </p:txBody>
        </p:sp>
        <p:sp>
          <p:nvSpPr>
            <p:cNvPr id="118917" name="Text Box 286"/>
            <p:cNvSpPr txBox="1">
              <a:spLocks noChangeArrowheads="1"/>
            </p:cNvSpPr>
            <p:nvPr/>
          </p:nvSpPr>
          <p:spPr bwMode="auto">
            <a:xfrm rot="16200000">
              <a:off x="2960" y="1148"/>
              <a:ext cx="3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r>
                <a:rPr lang="en-US" altLang="en-US" sz="20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</a:p>
          </p:txBody>
        </p:sp>
        <p:sp>
          <p:nvSpPr>
            <p:cNvPr id="118918" name="Text Box 287"/>
            <p:cNvSpPr txBox="1">
              <a:spLocks noChangeArrowheads="1"/>
            </p:cNvSpPr>
            <p:nvPr/>
          </p:nvSpPr>
          <p:spPr bwMode="auto">
            <a:xfrm>
              <a:off x="3527" y="1600"/>
              <a:ext cx="2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r>
                <a:rPr lang="en-US" altLang="en-US" sz="20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in</a:t>
              </a:r>
            </a:p>
          </p:txBody>
        </p:sp>
        <p:sp>
          <p:nvSpPr>
            <p:cNvPr id="118919" name="Line 288"/>
            <p:cNvSpPr>
              <a:spLocks noChangeShapeType="1"/>
            </p:cNvSpPr>
            <p:nvPr/>
          </p:nvSpPr>
          <p:spPr bwMode="auto">
            <a:xfrm>
              <a:off x="3290" y="887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118836" name="Picture 29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65" name="Rectangle 294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2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18838" name="Text Box 308"/>
          <p:cNvSpPr txBox="1">
            <a:spLocks noChangeArrowheads="1"/>
          </p:cNvSpPr>
          <p:nvPr/>
        </p:nvSpPr>
        <p:spPr bwMode="auto">
          <a:xfrm>
            <a:off x="2692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Host B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8839" name="Text Box 309"/>
          <p:cNvSpPr txBox="1">
            <a:spLocks noChangeArrowheads="1"/>
          </p:cNvSpPr>
          <p:nvPr/>
        </p:nvSpPr>
        <p:spPr bwMode="auto">
          <a:xfrm>
            <a:off x="3822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8840" name="Group 310"/>
          <p:cNvGrpSpPr>
            <a:grpSpLocks/>
          </p:cNvGrpSpPr>
          <p:nvPr/>
        </p:nvGrpSpPr>
        <p:grpSpPr bwMode="auto">
          <a:xfrm>
            <a:off x="9077326" y="4564064"/>
            <a:ext cx="231775" cy="441325"/>
            <a:chOff x="4140" y="429"/>
            <a:chExt cx="1425" cy="2396"/>
          </a:xfrm>
        </p:grpSpPr>
        <p:sp>
          <p:nvSpPr>
            <p:cNvPr id="118877" name="Freeform 3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878" name="Rectangle 312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879" name="Freeform 3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880" name="Freeform 3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881" name="Rectangle 315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8882" name="Group 3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907" name="AutoShape 317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8908" name="AutoShape 318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8883" name="Rectangle 319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8884" name="Group 3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8905" name="AutoShape 321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8906" name="AutoShape 322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8885" name="Rectangle 323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886" name="Rectangle 324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8887" name="Group 3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8903" name="AutoShape 32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8904" name="AutoShape 327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8888" name="Freeform 3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18889" name="Group 3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8901" name="AutoShape 330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8902" name="AutoShape 331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8890" name="Rectangle 332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891" name="Freeform 3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892" name="Freeform 3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893" name="Oval 335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894" name="Freeform 3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895" name="AutoShape 337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896" name="AutoShape 338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897" name="Oval 339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898" name="Oval 340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899" name="Oval 341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900" name="Rectangle 342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18841" name="Group 343"/>
          <p:cNvGrpSpPr>
            <a:grpSpLocks/>
          </p:cNvGrpSpPr>
          <p:nvPr/>
        </p:nvGrpSpPr>
        <p:grpSpPr bwMode="auto">
          <a:xfrm>
            <a:off x="8659814" y="5867401"/>
            <a:ext cx="231775" cy="441325"/>
            <a:chOff x="4140" y="429"/>
            <a:chExt cx="1425" cy="2396"/>
          </a:xfrm>
        </p:grpSpPr>
        <p:sp>
          <p:nvSpPr>
            <p:cNvPr id="118845" name="Freeform 3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846" name="Rectangle 345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847" name="Freeform 3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848" name="Freeform 3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849" name="Rectangle 348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8850" name="Group 3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875" name="AutoShape 350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8876" name="AutoShape 351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8851" name="Rectangle 352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8852" name="Group 3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8873" name="AutoShape 354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8874" name="AutoShape 355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8853" name="Rectangle 356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854" name="Rectangle 357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8855" name="Group 3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8871" name="AutoShape 35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8872" name="AutoShape 36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8856" name="Freeform 3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18857" name="Group 3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8869" name="AutoShape 363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8870" name="AutoShape 364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8858" name="Rectangle 365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859" name="Freeform 3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860" name="Freeform 3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861" name="Oval 368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862" name="Freeform 3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8863" name="AutoShape 370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864" name="AutoShape 371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865" name="Oval 372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866" name="Oval 373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867" name="Oval 374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868" name="Rectangle 375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18842" name="Group 377"/>
          <p:cNvGrpSpPr>
            <a:grpSpLocks/>
          </p:cNvGrpSpPr>
          <p:nvPr/>
        </p:nvGrpSpPr>
        <p:grpSpPr bwMode="auto">
          <a:xfrm>
            <a:off x="2185988" y="5605464"/>
            <a:ext cx="525462" cy="434975"/>
            <a:chOff x="-44" y="1473"/>
            <a:chExt cx="981" cy="1105"/>
          </a:xfrm>
        </p:grpSpPr>
        <p:pic>
          <p:nvPicPr>
            <p:cNvPr id="118843" name="Picture 37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844" name="Freeform 3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06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5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889 0.24214 " pathEditMode="relative" ptsTypes="AA">
                                      <p:cBhvr>
                                        <p:cTn id="30" dur="3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55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88 0.24213 L 0.30624 0.24213 L 0.37083 0.15324 L 0.46041 0.15324 L 0.45902 0.01343 " pathEditMode="relative" ptsTypes="AAAAA">
                                      <p:cBhvr>
                                        <p:cTn id="37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55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55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569" grpId="0" animBg="1"/>
      <p:bldP spid="355569" grpId="1" animBg="1"/>
      <p:bldP spid="355569" grpId="2" animBg="1"/>
      <p:bldP spid="355569" grpId="3" animBg="1"/>
      <p:bldP spid="355569" grpId="4" animBg="1"/>
      <p:bldP spid="355569" grpId="5" animBg="1"/>
      <p:bldP spid="355570" grpId="0" animBg="1"/>
      <p:bldP spid="355570" grpId="1" animBg="1"/>
      <p:bldP spid="355571" grpId="0"/>
      <p:bldP spid="355571" grpId="1"/>
      <p:bldP spid="355587" grpId="0"/>
      <p:bldP spid="35558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198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B16D73FC-2478-4F15-B3E2-E7DD4EAC40C9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9812" name="Freeform 249"/>
          <p:cNvSpPr>
            <a:spLocks/>
          </p:cNvSpPr>
          <p:nvPr/>
        </p:nvSpPr>
        <p:spPr bwMode="auto">
          <a:xfrm flipH="1">
            <a:off x="3635376" y="3465514"/>
            <a:ext cx="250825" cy="1201737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9813" name="Group 328"/>
          <p:cNvGrpSpPr>
            <a:grpSpLocks/>
          </p:cNvGrpSpPr>
          <p:nvPr/>
        </p:nvGrpSpPr>
        <p:grpSpPr bwMode="auto">
          <a:xfrm>
            <a:off x="3240088" y="4425951"/>
            <a:ext cx="525462" cy="434975"/>
            <a:chOff x="-44" y="1473"/>
            <a:chExt cx="981" cy="1105"/>
          </a:xfrm>
        </p:grpSpPr>
        <p:pic>
          <p:nvPicPr>
            <p:cNvPr id="119965" name="Picture 3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966" name="Freeform 3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402434" name="Picture 2" descr="garbage_c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5" name="Oval 3"/>
          <p:cNvSpPr>
            <a:spLocks noChangeArrowheads="1"/>
          </p:cNvSpPr>
          <p:nvPr/>
        </p:nvSpPr>
        <p:spPr bwMode="auto">
          <a:xfrm>
            <a:off x="5319714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9816" name="Line 4"/>
          <p:cNvSpPr>
            <a:spLocks noChangeShapeType="1"/>
          </p:cNvSpPr>
          <p:nvPr/>
        </p:nvSpPr>
        <p:spPr bwMode="auto">
          <a:xfrm>
            <a:off x="5319713" y="5324476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17" name="Line 5"/>
          <p:cNvSpPr>
            <a:spLocks noChangeShapeType="1"/>
          </p:cNvSpPr>
          <p:nvPr/>
        </p:nvSpPr>
        <p:spPr bwMode="auto">
          <a:xfrm>
            <a:off x="6624638" y="5324476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18" name="Rectangle 6"/>
          <p:cNvSpPr>
            <a:spLocks noChangeArrowheads="1"/>
          </p:cNvSpPr>
          <p:nvPr/>
        </p:nvSpPr>
        <p:spPr bwMode="auto">
          <a:xfrm>
            <a:off x="5319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9819" name="Rectangle 7"/>
          <p:cNvSpPr>
            <a:spLocks noChangeArrowheads="1"/>
          </p:cNvSpPr>
          <p:nvPr/>
        </p:nvSpPr>
        <p:spPr bwMode="auto">
          <a:xfrm>
            <a:off x="6229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9820" name="Oval 8"/>
          <p:cNvSpPr>
            <a:spLocks noChangeArrowheads="1"/>
          </p:cNvSpPr>
          <p:nvPr/>
        </p:nvSpPr>
        <p:spPr bwMode="auto">
          <a:xfrm>
            <a:off x="5314951" y="5126039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19821" name="Group 9"/>
          <p:cNvGrpSpPr>
            <a:grpSpLocks/>
          </p:cNvGrpSpPr>
          <p:nvPr/>
        </p:nvGrpSpPr>
        <p:grpSpPr bwMode="auto">
          <a:xfrm>
            <a:off x="5621338" y="5183189"/>
            <a:ext cx="647700" cy="206375"/>
            <a:chOff x="2848" y="848"/>
            <a:chExt cx="140" cy="98"/>
          </a:xfrm>
        </p:grpSpPr>
        <p:sp>
          <p:nvSpPr>
            <p:cNvPr id="119962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63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64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9822" name="Line 13"/>
          <p:cNvSpPr>
            <a:spLocks noChangeShapeType="1"/>
          </p:cNvSpPr>
          <p:nvPr/>
        </p:nvSpPr>
        <p:spPr bwMode="auto">
          <a:xfrm>
            <a:off x="5621339" y="5381626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23" name="Line 14"/>
          <p:cNvSpPr>
            <a:spLocks noChangeShapeType="1"/>
          </p:cNvSpPr>
          <p:nvPr/>
        </p:nvSpPr>
        <p:spPr bwMode="auto">
          <a:xfrm flipV="1">
            <a:off x="6065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24" name="Line 15"/>
          <p:cNvSpPr>
            <a:spLocks noChangeShapeType="1"/>
          </p:cNvSpPr>
          <p:nvPr/>
        </p:nvSpPr>
        <p:spPr bwMode="auto">
          <a:xfrm flipV="1">
            <a:off x="5834063" y="5181601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25" name="Line 16"/>
          <p:cNvSpPr>
            <a:spLocks noChangeShapeType="1"/>
          </p:cNvSpPr>
          <p:nvPr/>
        </p:nvSpPr>
        <p:spPr bwMode="auto">
          <a:xfrm flipH="1">
            <a:off x="3948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26" name="Line 17"/>
          <p:cNvSpPr>
            <a:spLocks noChangeShapeType="1"/>
          </p:cNvSpPr>
          <p:nvPr/>
        </p:nvSpPr>
        <p:spPr bwMode="auto">
          <a:xfrm flipH="1">
            <a:off x="4545013" y="4878389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9827" name="Group 58"/>
          <p:cNvGrpSpPr>
            <a:grpSpLocks/>
          </p:cNvGrpSpPr>
          <p:nvPr/>
        </p:nvGrpSpPr>
        <p:grpSpPr bwMode="auto">
          <a:xfrm>
            <a:off x="3875088" y="3563938"/>
            <a:ext cx="798512" cy="1166812"/>
            <a:chOff x="12762" y="10336"/>
            <a:chExt cx="1027" cy="1700"/>
          </a:xfrm>
        </p:grpSpPr>
        <p:sp>
          <p:nvSpPr>
            <p:cNvPr id="119956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57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58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59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60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61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9828" name="Text Box 66"/>
          <p:cNvSpPr txBox="1">
            <a:spLocks noChangeArrowheads="1"/>
          </p:cNvSpPr>
          <p:nvPr/>
        </p:nvSpPr>
        <p:spPr bwMode="auto">
          <a:xfrm>
            <a:off x="4892675" y="3449639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9829" name="Line 67"/>
          <p:cNvSpPr>
            <a:spLocks noChangeShapeType="1"/>
          </p:cNvSpPr>
          <p:nvPr/>
        </p:nvSpPr>
        <p:spPr bwMode="auto">
          <a:xfrm flipH="1">
            <a:off x="3409951" y="5983289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9830" name="Group 108"/>
          <p:cNvGrpSpPr>
            <a:grpSpLocks/>
          </p:cNvGrpSpPr>
          <p:nvPr/>
        </p:nvGrpSpPr>
        <p:grpSpPr bwMode="auto">
          <a:xfrm>
            <a:off x="2822576" y="4718051"/>
            <a:ext cx="798513" cy="1166813"/>
            <a:chOff x="12762" y="10336"/>
            <a:chExt cx="1027" cy="1700"/>
          </a:xfrm>
        </p:grpSpPr>
        <p:sp>
          <p:nvSpPr>
            <p:cNvPr id="119950" name="Rectangle 1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51" name="Rectangle 1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52" name="Line 1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53" name="Line 1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54" name="Line 1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55" name="Line 1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9831" name="Line 116"/>
          <p:cNvSpPr>
            <a:spLocks noChangeShapeType="1"/>
          </p:cNvSpPr>
          <p:nvPr/>
        </p:nvSpPr>
        <p:spPr bwMode="auto">
          <a:xfrm flipH="1">
            <a:off x="4545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32" name="Line 117"/>
          <p:cNvSpPr>
            <a:spLocks noChangeShapeType="1"/>
          </p:cNvSpPr>
          <p:nvPr/>
        </p:nvSpPr>
        <p:spPr bwMode="auto">
          <a:xfrm flipH="1">
            <a:off x="6534151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33" name="Line 118"/>
          <p:cNvSpPr>
            <a:spLocks noChangeShapeType="1"/>
          </p:cNvSpPr>
          <p:nvPr/>
        </p:nvSpPr>
        <p:spPr bwMode="auto">
          <a:xfrm flipH="1">
            <a:off x="6684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34" name="Line 119"/>
          <p:cNvSpPr>
            <a:spLocks noChangeShapeType="1"/>
          </p:cNvSpPr>
          <p:nvPr/>
        </p:nvSpPr>
        <p:spPr bwMode="auto">
          <a:xfrm flipH="1">
            <a:off x="6673851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35" name="Line 120"/>
          <p:cNvSpPr>
            <a:spLocks noChangeShapeType="1"/>
          </p:cNvSpPr>
          <p:nvPr/>
        </p:nvSpPr>
        <p:spPr bwMode="auto">
          <a:xfrm flipH="1">
            <a:off x="7783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9836" name="Group 161"/>
          <p:cNvGrpSpPr>
            <a:grpSpLocks/>
          </p:cNvGrpSpPr>
          <p:nvPr/>
        </p:nvGrpSpPr>
        <p:grpSpPr bwMode="auto">
          <a:xfrm>
            <a:off x="8167688" y="3698876"/>
            <a:ext cx="798512" cy="1166813"/>
            <a:chOff x="12762" y="10336"/>
            <a:chExt cx="1027" cy="1700"/>
          </a:xfrm>
        </p:grpSpPr>
        <p:sp>
          <p:nvSpPr>
            <p:cNvPr id="119944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45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46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47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48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49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19837" name="Group 208"/>
          <p:cNvGrpSpPr>
            <a:grpSpLocks/>
          </p:cNvGrpSpPr>
          <p:nvPr/>
        </p:nvGrpSpPr>
        <p:grpSpPr bwMode="auto">
          <a:xfrm>
            <a:off x="7699376" y="5011738"/>
            <a:ext cx="798513" cy="1168400"/>
            <a:chOff x="12762" y="10336"/>
            <a:chExt cx="1027" cy="1700"/>
          </a:xfrm>
        </p:grpSpPr>
        <p:sp>
          <p:nvSpPr>
            <p:cNvPr id="119938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39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40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41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42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43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9838" name="Oval 215"/>
          <p:cNvSpPr>
            <a:spLocks noChangeArrowheads="1"/>
          </p:cNvSpPr>
          <p:nvPr/>
        </p:nvSpPr>
        <p:spPr bwMode="auto">
          <a:xfrm>
            <a:off x="4287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9839" name="Oval 216"/>
          <p:cNvSpPr>
            <a:spLocks noChangeArrowheads="1"/>
          </p:cNvSpPr>
          <p:nvPr/>
        </p:nvSpPr>
        <p:spPr bwMode="auto">
          <a:xfrm>
            <a:off x="3128963" y="4767264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9840" name="Text Box 217"/>
          <p:cNvSpPr txBox="1">
            <a:spLocks noChangeArrowheads="1"/>
          </p:cNvSpPr>
          <p:nvPr/>
        </p:nvSpPr>
        <p:spPr bwMode="auto">
          <a:xfrm>
            <a:off x="9107488" y="3651251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9841" name="Group 218"/>
          <p:cNvGrpSpPr>
            <a:grpSpLocks/>
          </p:cNvGrpSpPr>
          <p:nvPr/>
        </p:nvGrpSpPr>
        <p:grpSpPr bwMode="auto">
          <a:xfrm>
            <a:off x="6111876" y="5233989"/>
            <a:ext cx="385763" cy="319087"/>
            <a:chOff x="11283" y="10423"/>
            <a:chExt cx="475" cy="374"/>
          </a:xfrm>
        </p:grpSpPr>
        <p:sp>
          <p:nvSpPr>
            <p:cNvPr id="119931" name="Rectangle 219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32" name="Line 220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33" name="Line 221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34" name="Line 222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35" name="Line 223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36" name="Line 224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37" name="Line 225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9842" name="Line 226"/>
          <p:cNvSpPr>
            <a:spLocks noChangeShapeType="1"/>
          </p:cNvSpPr>
          <p:nvPr/>
        </p:nvSpPr>
        <p:spPr bwMode="auto">
          <a:xfrm>
            <a:off x="6369051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43" name="Freeform 227"/>
          <p:cNvSpPr>
            <a:spLocks/>
          </p:cNvSpPr>
          <p:nvPr/>
        </p:nvSpPr>
        <p:spPr bwMode="auto">
          <a:xfrm>
            <a:off x="3187701" y="4865689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44" name="Freeform 228"/>
          <p:cNvSpPr>
            <a:spLocks/>
          </p:cNvSpPr>
          <p:nvPr/>
        </p:nvSpPr>
        <p:spPr bwMode="auto">
          <a:xfrm>
            <a:off x="4346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6 h 2010"/>
              <a:gd name="T4" fmla="*/ 2147483646 w 5400"/>
              <a:gd name="T5" fmla="*/ 2147483646 h 2010"/>
              <a:gd name="T6" fmla="*/ 2147483646 w 5400"/>
              <a:gd name="T7" fmla="*/ 2147483646 h 2010"/>
              <a:gd name="T8" fmla="*/ 2147483646 w 5400"/>
              <a:gd name="T9" fmla="*/ 2147483646 h 2010"/>
              <a:gd name="T10" fmla="*/ 2147483646 w 5400"/>
              <a:gd name="T11" fmla="*/ 2147483646 h 2010"/>
              <a:gd name="T12" fmla="*/ 2147483646 w 5400"/>
              <a:gd name="T13" fmla="*/ 2147483646 h 2010"/>
              <a:gd name="T14" fmla="*/ 2147483646 w 5400"/>
              <a:gd name="T15" fmla="*/ 2147483646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45" name="Oval 229"/>
          <p:cNvSpPr>
            <a:spLocks noChangeArrowheads="1"/>
          </p:cNvSpPr>
          <p:nvPr/>
        </p:nvSpPr>
        <p:spPr bwMode="auto">
          <a:xfrm>
            <a:off x="4287838" y="3871914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9846" name="Text Box 230"/>
          <p:cNvSpPr txBox="1">
            <a:spLocks noChangeArrowheads="1"/>
          </p:cNvSpPr>
          <p:nvPr/>
        </p:nvSpPr>
        <p:spPr bwMode="auto">
          <a:xfrm>
            <a:off x="4775200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9847" name="Line 231"/>
          <p:cNvSpPr>
            <a:spLocks noChangeShapeType="1"/>
          </p:cNvSpPr>
          <p:nvPr/>
        </p:nvSpPr>
        <p:spPr bwMode="auto">
          <a:xfrm>
            <a:off x="4433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48" name="Line 232"/>
          <p:cNvSpPr>
            <a:spLocks noChangeShapeType="1"/>
          </p:cNvSpPr>
          <p:nvPr/>
        </p:nvSpPr>
        <p:spPr bwMode="auto">
          <a:xfrm>
            <a:off x="4429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49" name="Line 233"/>
          <p:cNvSpPr>
            <a:spLocks noChangeShapeType="1"/>
          </p:cNvSpPr>
          <p:nvPr/>
        </p:nvSpPr>
        <p:spPr bwMode="auto">
          <a:xfrm>
            <a:off x="8640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402666" name="Rectangle 234"/>
          <p:cNvSpPr>
            <a:spLocks noChangeArrowheads="1"/>
          </p:cNvSpPr>
          <p:nvPr/>
        </p:nvSpPr>
        <p:spPr bwMode="auto">
          <a:xfrm>
            <a:off x="4235451" y="3613151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2667" name="Rectangle 235"/>
          <p:cNvSpPr>
            <a:spLocks noChangeArrowheads="1"/>
          </p:cNvSpPr>
          <p:nvPr/>
        </p:nvSpPr>
        <p:spPr bwMode="auto">
          <a:xfrm>
            <a:off x="3905251" y="3846514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2668" name="Text Box 236"/>
          <p:cNvSpPr txBox="1">
            <a:spLocks noChangeArrowheads="1"/>
          </p:cNvSpPr>
          <p:nvPr/>
        </p:nvSpPr>
        <p:spPr bwMode="auto">
          <a:xfrm>
            <a:off x="3281364" y="3736975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6600"/>
                </a:solidFill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402669" name="Text Box 237"/>
          <p:cNvSpPr txBox="1">
            <a:spLocks noChangeArrowheads="1"/>
          </p:cNvSpPr>
          <p:nvPr/>
        </p:nvSpPr>
        <p:spPr bwMode="auto">
          <a:xfrm>
            <a:off x="5310188" y="4805363"/>
            <a:ext cx="1643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>
                <a:solidFill>
                  <a:srgbClr val="006600"/>
                </a:solidFill>
                <a:latin typeface="Arial" panose="020B0604020202020204" pitchFamily="34" charset="0"/>
              </a:rPr>
              <a:t>no buffer space!</a:t>
            </a:r>
          </a:p>
        </p:txBody>
      </p:sp>
      <p:sp>
        <p:nvSpPr>
          <p:cNvPr id="91182" name="Rectangle 238"/>
          <p:cNvSpPr>
            <a:spLocks noGrp="1" noChangeArrowheads="1"/>
          </p:cNvSpPr>
          <p:nvPr>
            <p:ph type="body" sz="half" idx="1"/>
          </p:nvPr>
        </p:nvSpPr>
        <p:spPr>
          <a:xfrm>
            <a:off x="2084388" y="1116013"/>
            <a:ext cx="3536950" cy="191611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ea typeface="ＭＳ Ｐゴシック" charset="0"/>
                <a:cs typeface="+mn-cs"/>
              </a:rPr>
              <a:t>Idealization: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known loss</a:t>
            </a:r>
            <a:r>
              <a:rPr lang="en-US" sz="2400">
                <a:ea typeface="ＭＳ Ｐゴシック" charset="0"/>
                <a:cs typeface="+mn-cs"/>
              </a:rPr>
              <a:t> packets can be lost, dropped at router due  to full buffers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sender only resends if packet </a:t>
            </a:r>
            <a:r>
              <a:rPr lang="en-US" sz="2400" i="1">
                <a:ea typeface="ＭＳ Ｐゴシック" charset="0"/>
                <a:cs typeface="+mn-cs"/>
              </a:rPr>
              <a:t>known</a:t>
            </a:r>
            <a:r>
              <a:rPr lang="en-US" sz="2400">
                <a:ea typeface="ＭＳ Ｐゴシック" charset="0"/>
                <a:cs typeface="+mn-cs"/>
              </a:rPr>
              <a:t> to be lost</a:t>
            </a: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pic>
        <p:nvPicPr>
          <p:cNvPr id="119855" name="Picture 24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84" name="Rectangle 244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2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19857" name="Freeform 246"/>
          <p:cNvSpPr>
            <a:spLocks/>
          </p:cNvSpPr>
          <p:nvPr/>
        </p:nvSpPr>
        <p:spPr bwMode="auto">
          <a:xfrm flipH="1">
            <a:off x="2590801" y="4667250"/>
            <a:ext cx="250825" cy="120173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58" name="Freeform 252"/>
          <p:cNvSpPr>
            <a:spLocks/>
          </p:cNvSpPr>
          <p:nvPr/>
        </p:nvSpPr>
        <p:spPr bwMode="auto">
          <a:xfrm>
            <a:off x="8940801" y="3665538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59" name="Freeform 255"/>
          <p:cNvSpPr>
            <a:spLocks/>
          </p:cNvSpPr>
          <p:nvPr/>
        </p:nvSpPr>
        <p:spPr bwMode="auto">
          <a:xfrm>
            <a:off x="8461376" y="4981575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9860" name="Text Box 257"/>
          <p:cNvSpPr txBox="1">
            <a:spLocks noChangeArrowheads="1"/>
          </p:cNvSpPr>
          <p:nvPr/>
        </p:nvSpPr>
        <p:spPr bwMode="auto">
          <a:xfrm>
            <a:off x="3822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9861" name="Text Box 258"/>
          <p:cNvSpPr txBox="1">
            <a:spLocks noChangeArrowheads="1"/>
          </p:cNvSpPr>
          <p:nvPr/>
        </p:nvSpPr>
        <p:spPr bwMode="auto">
          <a:xfrm>
            <a:off x="2692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Host B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9862" name="Group 259"/>
          <p:cNvGrpSpPr>
            <a:grpSpLocks/>
          </p:cNvGrpSpPr>
          <p:nvPr/>
        </p:nvGrpSpPr>
        <p:grpSpPr bwMode="auto">
          <a:xfrm>
            <a:off x="9077326" y="4564064"/>
            <a:ext cx="231775" cy="441325"/>
            <a:chOff x="4140" y="429"/>
            <a:chExt cx="1425" cy="2396"/>
          </a:xfrm>
        </p:grpSpPr>
        <p:sp>
          <p:nvSpPr>
            <p:cNvPr id="119899" name="Freeform 26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00" name="Rectangle 26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01" name="Freeform 26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02" name="Freeform 26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03" name="Rectangle 264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9904" name="Group 26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9929" name="AutoShape 266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9930" name="AutoShape 267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9905" name="Rectangle 268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9906" name="Group 26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9927" name="AutoShape 270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9928" name="AutoShape 27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9907" name="Rectangle 272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08" name="Rectangle 273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9909" name="Group 27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9925" name="AutoShape 27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9926" name="AutoShape 27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9910" name="Freeform 27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19911" name="Group 27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9923" name="AutoShape 279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9924" name="AutoShape 280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9912" name="Rectangle 281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13" name="Freeform 28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14" name="Freeform 28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15" name="Oval 28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16" name="Freeform 28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917" name="AutoShape 286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18" name="AutoShape 287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19" name="Oval 288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20" name="Oval 289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921" name="Oval 290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922" name="Rectangle 291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19863" name="Group 292"/>
          <p:cNvGrpSpPr>
            <a:grpSpLocks/>
          </p:cNvGrpSpPr>
          <p:nvPr/>
        </p:nvGrpSpPr>
        <p:grpSpPr bwMode="auto">
          <a:xfrm>
            <a:off x="8659814" y="5867401"/>
            <a:ext cx="231775" cy="441325"/>
            <a:chOff x="4140" y="429"/>
            <a:chExt cx="1425" cy="2396"/>
          </a:xfrm>
        </p:grpSpPr>
        <p:sp>
          <p:nvSpPr>
            <p:cNvPr id="119867" name="Freeform 2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868" name="Rectangle 294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869" name="Freeform 2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870" name="Freeform 2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871" name="Rectangle 297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9872" name="Group 2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9897" name="AutoShape 299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9898" name="AutoShape 300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9873" name="Rectangle 301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9874" name="Group 3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9895" name="AutoShape 303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9896" name="AutoShape 304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9875" name="Rectangle 305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876" name="Rectangle 306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9877" name="Group 3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9893" name="AutoShape 30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9894" name="AutoShape 30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9878" name="Freeform 3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19879" name="Group 3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9891" name="AutoShape 312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9892" name="AutoShape 313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9880" name="Rectangle 314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881" name="Freeform 3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882" name="Freeform 3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883" name="Oval 317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884" name="Freeform 3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9885" name="AutoShape 319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886" name="AutoShape 320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887" name="Oval 321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888" name="Oval 322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889" name="Oval 323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890" name="Rectangle 324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19864" name="Group 325"/>
          <p:cNvGrpSpPr>
            <a:grpSpLocks/>
          </p:cNvGrpSpPr>
          <p:nvPr/>
        </p:nvGrpSpPr>
        <p:grpSpPr bwMode="auto">
          <a:xfrm>
            <a:off x="2185988" y="5605464"/>
            <a:ext cx="525462" cy="434975"/>
            <a:chOff x="-44" y="1473"/>
            <a:chExt cx="981" cy="1105"/>
          </a:xfrm>
        </p:grpSpPr>
        <p:pic>
          <p:nvPicPr>
            <p:cNvPr id="119865" name="Picture 326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866" name="Freeform 3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90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402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19808 0.35139 " pathEditMode="relative" ptsTypes="AA">
                                      <p:cBhvr>
                                        <p:cTn id="34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02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02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666" grpId="0" animBg="1"/>
      <p:bldP spid="402666" grpId="1" animBg="1"/>
      <p:bldP spid="402666" grpId="2" animBg="1"/>
      <p:bldP spid="402666" grpId="3" animBg="1"/>
      <p:bldP spid="402666" grpId="4" animBg="1"/>
      <p:bldP spid="402667" grpId="0" animBg="1"/>
      <p:bldP spid="402668" grpId="0"/>
      <p:bldP spid="402668" grpId="1"/>
      <p:bldP spid="402669" grpId="0"/>
      <p:bldP spid="40266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208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5176A16C-CCD5-425B-83DB-91FF39A01027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0836" name="Freeform 270"/>
          <p:cNvSpPr>
            <a:spLocks/>
          </p:cNvSpPr>
          <p:nvPr/>
        </p:nvSpPr>
        <p:spPr bwMode="auto">
          <a:xfrm flipH="1">
            <a:off x="3635376" y="3465514"/>
            <a:ext cx="250825" cy="1201737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0837" name="Group 350"/>
          <p:cNvGrpSpPr>
            <a:grpSpLocks/>
          </p:cNvGrpSpPr>
          <p:nvPr/>
        </p:nvGrpSpPr>
        <p:grpSpPr bwMode="auto">
          <a:xfrm>
            <a:off x="3240088" y="4425951"/>
            <a:ext cx="525462" cy="434975"/>
            <a:chOff x="-44" y="1473"/>
            <a:chExt cx="981" cy="1105"/>
          </a:xfrm>
        </p:grpSpPr>
        <p:pic>
          <p:nvPicPr>
            <p:cNvPr id="121005" name="Picture 35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006" name="Freeform 35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120838" name="Picture 2" descr="garbage_c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9" name="Oval 4"/>
          <p:cNvSpPr>
            <a:spLocks noChangeArrowheads="1"/>
          </p:cNvSpPr>
          <p:nvPr/>
        </p:nvSpPr>
        <p:spPr bwMode="auto">
          <a:xfrm>
            <a:off x="5319714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0840" name="Line 5"/>
          <p:cNvSpPr>
            <a:spLocks noChangeShapeType="1"/>
          </p:cNvSpPr>
          <p:nvPr/>
        </p:nvSpPr>
        <p:spPr bwMode="auto">
          <a:xfrm>
            <a:off x="5319713" y="5324476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41" name="Line 6"/>
          <p:cNvSpPr>
            <a:spLocks noChangeShapeType="1"/>
          </p:cNvSpPr>
          <p:nvPr/>
        </p:nvSpPr>
        <p:spPr bwMode="auto">
          <a:xfrm>
            <a:off x="6624638" y="5324476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42" name="Rectangle 7"/>
          <p:cNvSpPr>
            <a:spLocks noChangeArrowheads="1"/>
          </p:cNvSpPr>
          <p:nvPr/>
        </p:nvSpPr>
        <p:spPr bwMode="auto">
          <a:xfrm>
            <a:off x="5319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0843" name="Rectangle 8"/>
          <p:cNvSpPr>
            <a:spLocks noChangeArrowheads="1"/>
          </p:cNvSpPr>
          <p:nvPr/>
        </p:nvSpPr>
        <p:spPr bwMode="auto">
          <a:xfrm>
            <a:off x="6229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0844" name="Oval 9"/>
          <p:cNvSpPr>
            <a:spLocks noChangeArrowheads="1"/>
          </p:cNvSpPr>
          <p:nvPr/>
        </p:nvSpPr>
        <p:spPr bwMode="auto">
          <a:xfrm>
            <a:off x="5314951" y="5126039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20845" name="Group 10"/>
          <p:cNvGrpSpPr>
            <a:grpSpLocks/>
          </p:cNvGrpSpPr>
          <p:nvPr/>
        </p:nvGrpSpPr>
        <p:grpSpPr bwMode="auto">
          <a:xfrm>
            <a:off x="5621338" y="5183189"/>
            <a:ext cx="647700" cy="206375"/>
            <a:chOff x="2848" y="848"/>
            <a:chExt cx="140" cy="98"/>
          </a:xfrm>
        </p:grpSpPr>
        <p:sp>
          <p:nvSpPr>
            <p:cNvPr id="121002" name="Line 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003" name="Line 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004" name="Line 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5621339" y="5381626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 flipV="1">
            <a:off x="6065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 flipV="1">
            <a:off x="5834063" y="5181601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 flipH="1">
            <a:off x="3948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 flipH="1">
            <a:off x="4545013" y="4878389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0851" name="Group 59"/>
          <p:cNvGrpSpPr>
            <a:grpSpLocks/>
          </p:cNvGrpSpPr>
          <p:nvPr/>
        </p:nvGrpSpPr>
        <p:grpSpPr bwMode="auto">
          <a:xfrm>
            <a:off x="3875088" y="3563938"/>
            <a:ext cx="798512" cy="1166812"/>
            <a:chOff x="12762" y="10336"/>
            <a:chExt cx="1027" cy="1700"/>
          </a:xfrm>
        </p:grpSpPr>
        <p:sp>
          <p:nvSpPr>
            <p:cNvPr id="120996" name="Rectangle 6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97" name="Rectangle 6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98" name="Line 6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99" name="Line 6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000" name="Line 6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001" name="Line 6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0852" name="Text Box 67"/>
          <p:cNvSpPr txBox="1">
            <a:spLocks noChangeArrowheads="1"/>
          </p:cNvSpPr>
          <p:nvPr/>
        </p:nvSpPr>
        <p:spPr bwMode="auto">
          <a:xfrm>
            <a:off x="4892675" y="3449639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0853" name="Line 68"/>
          <p:cNvSpPr>
            <a:spLocks noChangeShapeType="1"/>
          </p:cNvSpPr>
          <p:nvPr/>
        </p:nvSpPr>
        <p:spPr bwMode="auto">
          <a:xfrm flipH="1">
            <a:off x="3409951" y="5983289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0854" name="Group 109"/>
          <p:cNvGrpSpPr>
            <a:grpSpLocks/>
          </p:cNvGrpSpPr>
          <p:nvPr/>
        </p:nvGrpSpPr>
        <p:grpSpPr bwMode="auto">
          <a:xfrm>
            <a:off x="2822576" y="4718051"/>
            <a:ext cx="798513" cy="1166813"/>
            <a:chOff x="12762" y="10336"/>
            <a:chExt cx="1027" cy="1700"/>
          </a:xfrm>
        </p:grpSpPr>
        <p:sp>
          <p:nvSpPr>
            <p:cNvPr id="120990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91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92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93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94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95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0855" name="Line 117"/>
          <p:cNvSpPr>
            <a:spLocks noChangeShapeType="1"/>
          </p:cNvSpPr>
          <p:nvPr/>
        </p:nvSpPr>
        <p:spPr bwMode="auto">
          <a:xfrm flipH="1">
            <a:off x="4545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56" name="Line 118"/>
          <p:cNvSpPr>
            <a:spLocks noChangeShapeType="1"/>
          </p:cNvSpPr>
          <p:nvPr/>
        </p:nvSpPr>
        <p:spPr bwMode="auto">
          <a:xfrm flipH="1">
            <a:off x="6534151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57" name="Line 119"/>
          <p:cNvSpPr>
            <a:spLocks noChangeShapeType="1"/>
          </p:cNvSpPr>
          <p:nvPr/>
        </p:nvSpPr>
        <p:spPr bwMode="auto">
          <a:xfrm flipH="1">
            <a:off x="6684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58" name="Line 120"/>
          <p:cNvSpPr>
            <a:spLocks noChangeShapeType="1"/>
          </p:cNvSpPr>
          <p:nvPr/>
        </p:nvSpPr>
        <p:spPr bwMode="auto">
          <a:xfrm flipH="1">
            <a:off x="6673851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59" name="Line 121"/>
          <p:cNvSpPr>
            <a:spLocks noChangeShapeType="1"/>
          </p:cNvSpPr>
          <p:nvPr/>
        </p:nvSpPr>
        <p:spPr bwMode="auto">
          <a:xfrm flipH="1">
            <a:off x="7783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0860" name="Group 162"/>
          <p:cNvGrpSpPr>
            <a:grpSpLocks/>
          </p:cNvGrpSpPr>
          <p:nvPr/>
        </p:nvGrpSpPr>
        <p:grpSpPr bwMode="auto">
          <a:xfrm>
            <a:off x="8167688" y="3698876"/>
            <a:ext cx="798512" cy="1166813"/>
            <a:chOff x="12762" y="10336"/>
            <a:chExt cx="1027" cy="1700"/>
          </a:xfrm>
        </p:grpSpPr>
        <p:sp>
          <p:nvSpPr>
            <p:cNvPr id="120984" name="Rectangle 16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85" name="Rectangle 16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86" name="Line 16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87" name="Line 16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88" name="Line 16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89" name="Line 16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0861" name="Group 209"/>
          <p:cNvGrpSpPr>
            <a:grpSpLocks/>
          </p:cNvGrpSpPr>
          <p:nvPr/>
        </p:nvGrpSpPr>
        <p:grpSpPr bwMode="auto">
          <a:xfrm>
            <a:off x="7699376" y="5011738"/>
            <a:ext cx="798513" cy="1168400"/>
            <a:chOff x="12762" y="10336"/>
            <a:chExt cx="1027" cy="1700"/>
          </a:xfrm>
        </p:grpSpPr>
        <p:sp>
          <p:nvSpPr>
            <p:cNvPr id="120978" name="Rectangle 2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79" name="Rectangle 2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80" name="Line 2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81" name="Line 2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82" name="Line 2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83" name="Line 2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0862" name="Oval 216"/>
          <p:cNvSpPr>
            <a:spLocks noChangeArrowheads="1"/>
          </p:cNvSpPr>
          <p:nvPr/>
        </p:nvSpPr>
        <p:spPr bwMode="auto">
          <a:xfrm>
            <a:off x="4287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0863" name="Oval 217"/>
          <p:cNvSpPr>
            <a:spLocks noChangeArrowheads="1"/>
          </p:cNvSpPr>
          <p:nvPr/>
        </p:nvSpPr>
        <p:spPr bwMode="auto">
          <a:xfrm>
            <a:off x="3128963" y="4767264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0864" name="Text Box 218"/>
          <p:cNvSpPr txBox="1">
            <a:spLocks noChangeArrowheads="1"/>
          </p:cNvSpPr>
          <p:nvPr/>
        </p:nvSpPr>
        <p:spPr bwMode="auto">
          <a:xfrm>
            <a:off x="9107488" y="3651251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20865" name="Group 219"/>
          <p:cNvGrpSpPr>
            <a:grpSpLocks/>
          </p:cNvGrpSpPr>
          <p:nvPr/>
        </p:nvGrpSpPr>
        <p:grpSpPr bwMode="auto">
          <a:xfrm>
            <a:off x="6111876" y="5233989"/>
            <a:ext cx="385763" cy="319087"/>
            <a:chOff x="11283" y="10423"/>
            <a:chExt cx="475" cy="374"/>
          </a:xfrm>
        </p:grpSpPr>
        <p:sp>
          <p:nvSpPr>
            <p:cNvPr id="120971" name="Rectangle 220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72" name="Line 221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73" name="Line 222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74" name="Line 223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75" name="Line 224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76" name="Line 225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77" name="Line 226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0866" name="Line 227"/>
          <p:cNvSpPr>
            <a:spLocks noChangeShapeType="1"/>
          </p:cNvSpPr>
          <p:nvPr/>
        </p:nvSpPr>
        <p:spPr bwMode="auto">
          <a:xfrm>
            <a:off x="6369051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67" name="Freeform 228"/>
          <p:cNvSpPr>
            <a:spLocks/>
          </p:cNvSpPr>
          <p:nvPr/>
        </p:nvSpPr>
        <p:spPr bwMode="auto">
          <a:xfrm>
            <a:off x="3187701" y="4865689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68" name="Freeform 229"/>
          <p:cNvSpPr>
            <a:spLocks/>
          </p:cNvSpPr>
          <p:nvPr/>
        </p:nvSpPr>
        <p:spPr bwMode="auto">
          <a:xfrm>
            <a:off x="4346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6 h 2010"/>
              <a:gd name="T4" fmla="*/ 2147483646 w 5400"/>
              <a:gd name="T5" fmla="*/ 2147483646 h 2010"/>
              <a:gd name="T6" fmla="*/ 2147483646 w 5400"/>
              <a:gd name="T7" fmla="*/ 2147483646 h 2010"/>
              <a:gd name="T8" fmla="*/ 2147483646 w 5400"/>
              <a:gd name="T9" fmla="*/ 2147483646 h 2010"/>
              <a:gd name="T10" fmla="*/ 2147483646 w 5400"/>
              <a:gd name="T11" fmla="*/ 2147483646 h 2010"/>
              <a:gd name="T12" fmla="*/ 2147483646 w 5400"/>
              <a:gd name="T13" fmla="*/ 2147483646 h 2010"/>
              <a:gd name="T14" fmla="*/ 2147483646 w 5400"/>
              <a:gd name="T15" fmla="*/ 2147483646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69" name="Oval 230"/>
          <p:cNvSpPr>
            <a:spLocks noChangeArrowheads="1"/>
          </p:cNvSpPr>
          <p:nvPr/>
        </p:nvSpPr>
        <p:spPr bwMode="auto">
          <a:xfrm>
            <a:off x="4287838" y="3871914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0870" name="Text Box 231"/>
          <p:cNvSpPr txBox="1">
            <a:spLocks noChangeArrowheads="1"/>
          </p:cNvSpPr>
          <p:nvPr/>
        </p:nvSpPr>
        <p:spPr bwMode="auto">
          <a:xfrm>
            <a:off x="4775200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0871" name="Line 232"/>
          <p:cNvSpPr>
            <a:spLocks noChangeShapeType="1"/>
          </p:cNvSpPr>
          <p:nvPr/>
        </p:nvSpPr>
        <p:spPr bwMode="auto">
          <a:xfrm>
            <a:off x="4433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72" name="Line 233"/>
          <p:cNvSpPr>
            <a:spLocks noChangeShapeType="1"/>
          </p:cNvSpPr>
          <p:nvPr/>
        </p:nvSpPr>
        <p:spPr bwMode="auto">
          <a:xfrm>
            <a:off x="4429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73" name="Line 234"/>
          <p:cNvSpPr>
            <a:spLocks noChangeShapeType="1"/>
          </p:cNvSpPr>
          <p:nvPr/>
        </p:nvSpPr>
        <p:spPr bwMode="auto">
          <a:xfrm>
            <a:off x="8640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403691" name="Rectangle 235"/>
          <p:cNvSpPr>
            <a:spLocks noChangeArrowheads="1"/>
          </p:cNvSpPr>
          <p:nvPr/>
        </p:nvSpPr>
        <p:spPr bwMode="auto">
          <a:xfrm>
            <a:off x="3905251" y="3846514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3692" name="Text Box 236"/>
          <p:cNvSpPr txBox="1">
            <a:spLocks noChangeArrowheads="1"/>
          </p:cNvSpPr>
          <p:nvPr/>
        </p:nvSpPr>
        <p:spPr bwMode="auto">
          <a:xfrm>
            <a:off x="5249864" y="4805363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>
                <a:solidFill>
                  <a:srgbClr val="006600"/>
                </a:solidFill>
                <a:latin typeface="Arial" panose="020B0604020202020204" pitchFamily="34" charset="0"/>
              </a:rPr>
              <a:t>free buffer space!</a:t>
            </a:r>
          </a:p>
        </p:txBody>
      </p:sp>
      <p:sp>
        <p:nvSpPr>
          <p:cNvPr id="403693" name="Rectangle 237"/>
          <p:cNvSpPr>
            <a:spLocks noChangeArrowheads="1"/>
          </p:cNvSpPr>
          <p:nvPr/>
        </p:nvSpPr>
        <p:spPr bwMode="auto">
          <a:xfrm>
            <a:off x="3905251" y="3844926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20877" name="Picture 260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6" name="Rectangle 261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2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92207" name="Rectangle 264"/>
          <p:cNvSpPr>
            <a:spLocks noGrp="1" noChangeArrowheads="1"/>
          </p:cNvSpPr>
          <p:nvPr>
            <p:ph type="body" sz="half" idx="1"/>
          </p:nvPr>
        </p:nvSpPr>
        <p:spPr>
          <a:xfrm>
            <a:off x="2084388" y="1116013"/>
            <a:ext cx="3536950" cy="191611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ea typeface="ＭＳ Ｐゴシック" charset="0"/>
                <a:cs typeface="+mn-cs"/>
              </a:rPr>
              <a:t>Idealization: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known loss</a:t>
            </a:r>
            <a:r>
              <a:rPr lang="en-US" sz="2400">
                <a:ea typeface="ＭＳ Ｐゴシック" charset="0"/>
                <a:cs typeface="+mn-cs"/>
              </a:rPr>
              <a:t> packets can be lost, dropped at router due  to full buffers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sender only resends if packet </a:t>
            </a:r>
            <a:r>
              <a:rPr lang="en-US" sz="2400" i="1">
                <a:ea typeface="ＭＳ Ｐゴシック" charset="0"/>
                <a:cs typeface="+mn-cs"/>
              </a:rPr>
              <a:t>known</a:t>
            </a:r>
            <a:r>
              <a:rPr lang="en-US" sz="2400">
                <a:ea typeface="ＭＳ Ｐゴシック" charset="0"/>
                <a:cs typeface="+mn-cs"/>
              </a:rPr>
              <a:t> to be lost</a:t>
            </a: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grpSp>
        <p:nvGrpSpPr>
          <p:cNvPr id="403736" name="Group 280"/>
          <p:cNvGrpSpPr>
            <a:grpSpLocks/>
          </p:cNvGrpSpPr>
          <p:nvPr/>
        </p:nvGrpSpPr>
        <p:grpSpPr bwMode="auto">
          <a:xfrm>
            <a:off x="6124575" y="1244600"/>
            <a:ext cx="4306888" cy="2076450"/>
            <a:chOff x="2898" y="784"/>
            <a:chExt cx="2713" cy="1308"/>
          </a:xfrm>
        </p:grpSpPr>
        <p:sp>
          <p:nvSpPr>
            <p:cNvPr id="120955" name="Line 239"/>
            <p:cNvSpPr>
              <a:spLocks noChangeShapeType="1"/>
            </p:cNvSpPr>
            <p:nvPr/>
          </p:nvSpPr>
          <p:spPr bwMode="auto">
            <a:xfrm>
              <a:off x="3208" y="78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56" name="Line 240"/>
            <p:cNvSpPr>
              <a:spLocks noChangeShapeType="1"/>
            </p:cNvSpPr>
            <p:nvPr/>
          </p:nvSpPr>
          <p:spPr bwMode="auto">
            <a:xfrm rot="5400000">
              <a:off x="3771" y="1303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57" name="Text Box 241"/>
            <p:cNvSpPr txBox="1">
              <a:spLocks noChangeArrowheads="1"/>
            </p:cNvSpPr>
            <p:nvPr/>
          </p:nvSpPr>
          <p:spPr bwMode="auto">
            <a:xfrm>
              <a:off x="2938" y="814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R/2</a:t>
              </a:r>
            </a:p>
          </p:txBody>
        </p:sp>
        <p:sp>
          <p:nvSpPr>
            <p:cNvPr id="120958" name="Line 242"/>
            <p:cNvSpPr>
              <a:spLocks noChangeShapeType="1"/>
            </p:cNvSpPr>
            <p:nvPr/>
          </p:nvSpPr>
          <p:spPr bwMode="auto">
            <a:xfrm rot="5400000">
              <a:off x="4054" y="72"/>
              <a:ext cx="0" cy="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59" name="Line 243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60" name="Text Box 244"/>
            <p:cNvSpPr txBox="1">
              <a:spLocks noChangeArrowheads="1"/>
            </p:cNvSpPr>
            <p:nvPr/>
          </p:nvSpPr>
          <p:spPr bwMode="auto">
            <a:xfrm>
              <a:off x="4063" y="184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R/2</a:t>
              </a:r>
            </a:p>
          </p:txBody>
        </p:sp>
        <p:sp>
          <p:nvSpPr>
            <p:cNvPr id="120961" name="Freeform 245"/>
            <p:cNvSpPr>
              <a:spLocks/>
            </p:cNvSpPr>
            <p:nvPr/>
          </p:nvSpPr>
          <p:spPr bwMode="auto">
            <a:xfrm>
              <a:off x="3211" y="913"/>
              <a:ext cx="1636" cy="955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6" h="955">
                  <a:moveTo>
                    <a:pt x="0" y="955"/>
                  </a:moveTo>
                  <a:cubicBezTo>
                    <a:pt x="126" y="837"/>
                    <a:pt x="27" y="927"/>
                    <a:pt x="758" y="246"/>
                  </a:cubicBezTo>
                  <a:cubicBezTo>
                    <a:pt x="1095" y="0"/>
                    <a:pt x="1453" y="57"/>
                    <a:pt x="1636" y="7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0962" name="Group 246"/>
            <p:cNvGrpSpPr>
              <a:grpSpLocks/>
            </p:cNvGrpSpPr>
            <p:nvPr/>
          </p:nvGrpSpPr>
          <p:grpSpPr bwMode="auto">
            <a:xfrm>
              <a:off x="3563" y="1861"/>
              <a:ext cx="269" cy="231"/>
              <a:chOff x="3655" y="1791"/>
              <a:chExt cx="269" cy="231"/>
            </a:xfrm>
          </p:grpSpPr>
          <p:sp>
            <p:nvSpPr>
              <p:cNvPr id="120969" name="Text Box 247"/>
              <p:cNvSpPr txBox="1">
                <a:spLocks noChangeArrowheads="1"/>
              </p:cNvSpPr>
              <p:nvPr/>
            </p:nvSpPr>
            <p:spPr bwMode="auto">
              <a:xfrm>
                <a:off x="3655" y="1791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l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</a:p>
            </p:txBody>
          </p:sp>
          <p:sp>
            <p:nvSpPr>
              <p:cNvPr id="120970" name="Line 248"/>
              <p:cNvSpPr>
                <a:spLocks noChangeShapeType="1"/>
              </p:cNvSpPr>
              <p:nvPr/>
            </p:nvSpPr>
            <p:spPr bwMode="auto">
              <a:xfrm flipV="1">
                <a:off x="3810" y="1846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20963" name="Text Box 249"/>
            <p:cNvSpPr txBox="1">
              <a:spLocks noChangeArrowheads="1"/>
            </p:cNvSpPr>
            <p:nvPr/>
          </p:nvSpPr>
          <p:spPr bwMode="auto">
            <a:xfrm rot="-5400000">
              <a:off x="2819" y="1277"/>
              <a:ext cx="3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Symbol" panose="05050102010706020507" pitchFamily="18" charset="2"/>
                  <a:cs typeface="Arial" panose="020B0604020202020204" pitchFamily="34" charset="0"/>
                </a:rPr>
                <a:t>l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</a:p>
          </p:txBody>
        </p:sp>
        <p:sp>
          <p:nvSpPr>
            <p:cNvPr id="120964" name="Line 250"/>
            <p:cNvSpPr>
              <a:spLocks noChangeShapeType="1"/>
            </p:cNvSpPr>
            <p:nvPr/>
          </p:nvSpPr>
          <p:spPr bwMode="auto">
            <a:xfrm rot="10800000" flipH="1">
              <a:off x="3182" y="922"/>
              <a:ext cx="1019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65" name="Oval 251"/>
            <p:cNvSpPr>
              <a:spLocks noChangeArrowheads="1"/>
            </p:cNvSpPr>
            <p:nvPr/>
          </p:nvSpPr>
          <p:spPr bwMode="auto">
            <a:xfrm>
              <a:off x="4173" y="1005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66" name="Text Box 252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when sending at R/2, some packets are retransmissions but asymptotic goodput is still R/2 (why?)</a:t>
              </a:r>
            </a:p>
          </p:txBody>
        </p:sp>
        <p:sp>
          <p:nvSpPr>
            <p:cNvPr id="120967" name="Line 253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68" name="Line 265"/>
            <p:cNvSpPr>
              <a:spLocks noChangeShapeType="1"/>
            </p:cNvSpPr>
            <p:nvPr/>
          </p:nvSpPr>
          <p:spPr bwMode="auto">
            <a:xfrm flipV="1">
              <a:off x="4722" y="946"/>
              <a:ext cx="121" cy="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0881" name="Freeform 267"/>
          <p:cNvSpPr>
            <a:spLocks/>
          </p:cNvSpPr>
          <p:nvPr/>
        </p:nvSpPr>
        <p:spPr bwMode="auto">
          <a:xfrm flipH="1">
            <a:off x="2590801" y="4667250"/>
            <a:ext cx="250825" cy="120173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82" name="Freeform 273"/>
          <p:cNvSpPr>
            <a:spLocks/>
          </p:cNvSpPr>
          <p:nvPr/>
        </p:nvSpPr>
        <p:spPr bwMode="auto">
          <a:xfrm>
            <a:off x="8940801" y="3665538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83" name="Freeform 276"/>
          <p:cNvSpPr>
            <a:spLocks/>
          </p:cNvSpPr>
          <p:nvPr/>
        </p:nvSpPr>
        <p:spPr bwMode="auto">
          <a:xfrm>
            <a:off x="8472489" y="4981575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0884" name="Text Box 278"/>
          <p:cNvSpPr txBox="1">
            <a:spLocks noChangeArrowheads="1"/>
          </p:cNvSpPr>
          <p:nvPr/>
        </p:nvSpPr>
        <p:spPr bwMode="auto">
          <a:xfrm>
            <a:off x="3822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0885" name="Text Box 279"/>
          <p:cNvSpPr txBox="1">
            <a:spLocks noChangeArrowheads="1"/>
          </p:cNvSpPr>
          <p:nvPr/>
        </p:nvSpPr>
        <p:spPr bwMode="auto">
          <a:xfrm>
            <a:off x="2692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Host B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20886" name="Group 281"/>
          <p:cNvGrpSpPr>
            <a:grpSpLocks/>
          </p:cNvGrpSpPr>
          <p:nvPr/>
        </p:nvGrpSpPr>
        <p:grpSpPr bwMode="auto">
          <a:xfrm>
            <a:off x="9077326" y="4564064"/>
            <a:ext cx="231775" cy="441325"/>
            <a:chOff x="4140" y="429"/>
            <a:chExt cx="1425" cy="2396"/>
          </a:xfrm>
        </p:grpSpPr>
        <p:sp>
          <p:nvSpPr>
            <p:cNvPr id="120923" name="Freeform 2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24" name="Rectangle 28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25" name="Freeform 2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26" name="Freeform 2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27" name="Rectangle 28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0928" name="Group 2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0953" name="AutoShape 28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0954" name="AutoShape 28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0929" name="Rectangle 29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0930" name="Group 2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0951" name="AutoShape 29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0952" name="AutoShape 29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0931" name="Rectangle 29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32" name="Rectangle 29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0933" name="Group 2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0949" name="AutoShape 29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0950" name="AutoShape 29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0934" name="Freeform 2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0935" name="Group 3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0947" name="AutoShape 30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0948" name="AutoShape 30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0936" name="Rectangle 30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37" name="Freeform 3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38" name="Freeform 3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39" name="Oval 30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40" name="Freeform 3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41" name="AutoShape 30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42" name="AutoShape 30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43" name="Oval 31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44" name="Oval 31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945" name="Oval 31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46" name="Rectangle 31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20887" name="Group 314"/>
          <p:cNvGrpSpPr>
            <a:grpSpLocks/>
          </p:cNvGrpSpPr>
          <p:nvPr/>
        </p:nvGrpSpPr>
        <p:grpSpPr bwMode="auto">
          <a:xfrm>
            <a:off x="8659814" y="5867401"/>
            <a:ext cx="231775" cy="441325"/>
            <a:chOff x="4140" y="429"/>
            <a:chExt cx="1425" cy="2396"/>
          </a:xfrm>
        </p:grpSpPr>
        <p:sp>
          <p:nvSpPr>
            <p:cNvPr id="120891" name="Freeform 31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892" name="Rectangle 31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893" name="Freeform 31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894" name="Freeform 31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895" name="Rectangle 31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0896" name="Group 32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0921" name="AutoShape 32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0922" name="AutoShape 32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0897" name="Rectangle 32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0898" name="Group 32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0919" name="AutoShape 32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0920" name="AutoShape 32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0899" name="Rectangle 32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00" name="Rectangle 32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0901" name="Group 32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0917" name="AutoShape 33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0918" name="AutoShape 33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0902" name="Freeform 33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0903" name="Group 33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0915" name="AutoShape 33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0916" name="AutoShape 33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0904" name="Rectangle 33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05" name="Freeform 33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06" name="Freeform 33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07" name="Oval 33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08" name="Freeform 34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0909" name="AutoShape 34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10" name="AutoShape 34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11" name="Oval 34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12" name="Oval 34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913" name="Oval 34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914" name="Rectangle 34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20888" name="Group 347"/>
          <p:cNvGrpSpPr>
            <a:grpSpLocks/>
          </p:cNvGrpSpPr>
          <p:nvPr/>
        </p:nvGrpSpPr>
        <p:grpSpPr bwMode="auto">
          <a:xfrm>
            <a:off x="2185988" y="5605464"/>
            <a:ext cx="525462" cy="434975"/>
            <a:chOff x="-44" y="1473"/>
            <a:chExt cx="981" cy="1105"/>
          </a:xfrm>
        </p:grpSpPr>
        <p:pic>
          <p:nvPicPr>
            <p:cNvPr id="120889" name="Picture 34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890" name="Freeform 3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0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0.03333 4.44444E-6 L 0.03333 0.14583 L 0.1191 0.14583 L 0.07969 0.20625 L 0.22622 0.20625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22 0.20625 L 0.275 0.20648 " pathEditMode="relative" ptsTypes="AA">
                                      <p:cBhvr>
                                        <p:cTn id="13" dur="3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03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0.20649 L 0.34289 0.20649 L 0.40834 0.11598 L 0.49775 0.12084 L 0.49775 -0.011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03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03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691" grpId="0" animBg="1"/>
      <p:bldP spid="403691" grpId="1" animBg="1"/>
      <p:bldP spid="403691" grpId="2" animBg="1"/>
      <p:bldP spid="403691" grpId="3" animBg="1"/>
      <p:bldP spid="403692" grpId="0"/>
      <p:bldP spid="40369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218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400A63DF-C07F-41F2-A4B9-E0A6ACF9A387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1860" name="Freeform 273"/>
          <p:cNvSpPr>
            <a:spLocks/>
          </p:cNvSpPr>
          <p:nvPr/>
        </p:nvSpPr>
        <p:spPr bwMode="auto">
          <a:xfrm flipH="1">
            <a:off x="3635376" y="3465514"/>
            <a:ext cx="250825" cy="1201737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1861" name="Group 357"/>
          <p:cNvGrpSpPr>
            <a:grpSpLocks/>
          </p:cNvGrpSpPr>
          <p:nvPr/>
        </p:nvGrpSpPr>
        <p:grpSpPr bwMode="auto">
          <a:xfrm>
            <a:off x="3240088" y="4425951"/>
            <a:ext cx="525462" cy="434975"/>
            <a:chOff x="-44" y="1473"/>
            <a:chExt cx="981" cy="1105"/>
          </a:xfrm>
        </p:grpSpPr>
        <p:pic>
          <p:nvPicPr>
            <p:cNvPr id="122034" name="Picture 35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035" name="Freeform 35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1862" name="Oval 3"/>
          <p:cNvSpPr>
            <a:spLocks noChangeArrowheads="1"/>
          </p:cNvSpPr>
          <p:nvPr/>
        </p:nvSpPr>
        <p:spPr bwMode="auto">
          <a:xfrm>
            <a:off x="5319714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1863" name="Line 4"/>
          <p:cNvSpPr>
            <a:spLocks noChangeShapeType="1"/>
          </p:cNvSpPr>
          <p:nvPr/>
        </p:nvSpPr>
        <p:spPr bwMode="auto">
          <a:xfrm>
            <a:off x="5319713" y="5324476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864" name="Line 5"/>
          <p:cNvSpPr>
            <a:spLocks noChangeShapeType="1"/>
          </p:cNvSpPr>
          <p:nvPr/>
        </p:nvSpPr>
        <p:spPr bwMode="auto">
          <a:xfrm>
            <a:off x="6624638" y="5324476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865" name="Rectangle 6"/>
          <p:cNvSpPr>
            <a:spLocks noChangeArrowheads="1"/>
          </p:cNvSpPr>
          <p:nvPr/>
        </p:nvSpPr>
        <p:spPr bwMode="auto">
          <a:xfrm>
            <a:off x="5319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1866" name="Rectangle 7"/>
          <p:cNvSpPr>
            <a:spLocks noChangeArrowheads="1"/>
          </p:cNvSpPr>
          <p:nvPr/>
        </p:nvSpPr>
        <p:spPr bwMode="auto">
          <a:xfrm>
            <a:off x="6229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1867" name="Oval 8"/>
          <p:cNvSpPr>
            <a:spLocks noChangeArrowheads="1"/>
          </p:cNvSpPr>
          <p:nvPr/>
        </p:nvSpPr>
        <p:spPr bwMode="auto">
          <a:xfrm>
            <a:off x="5314951" y="5126039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21868" name="Group 9"/>
          <p:cNvGrpSpPr>
            <a:grpSpLocks/>
          </p:cNvGrpSpPr>
          <p:nvPr/>
        </p:nvGrpSpPr>
        <p:grpSpPr bwMode="auto">
          <a:xfrm>
            <a:off x="5621338" y="5183189"/>
            <a:ext cx="647700" cy="206375"/>
            <a:chOff x="2848" y="848"/>
            <a:chExt cx="140" cy="98"/>
          </a:xfrm>
        </p:grpSpPr>
        <p:sp>
          <p:nvSpPr>
            <p:cNvPr id="122031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32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33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5621339" y="5381626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 flipV="1">
            <a:off x="6065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 flipV="1">
            <a:off x="5834063" y="5181601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 flipH="1">
            <a:off x="3948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 flipH="1">
            <a:off x="4545013" y="4878389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1874" name="Group 58"/>
          <p:cNvGrpSpPr>
            <a:grpSpLocks/>
          </p:cNvGrpSpPr>
          <p:nvPr/>
        </p:nvGrpSpPr>
        <p:grpSpPr bwMode="auto">
          <a:xfrm>
            <a:off x="3875088" y="3563938"/>
            <a:ext cx="798512" cy="1166812"/>
            <a:chOff x="12762" y="10336"/>
            <a:chExt cx="1027" cy="1700"/>
          </a:xfrm>
        </p:grpSpPr>
        <p:sp>
          <p:nvSpPr>
            <p:cNvPr id="122025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026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027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28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29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30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1875" name="Text Box 65"/>
          <p:cNvSpPr txBox="1">
            <a:spLocks noChangeArrowheads="1"/>
          </p:cNvSpPr>
          <p:nvPr/>
        </p:nvSpPr>
        <p:spPr bwMode="auto">
          <a:xfrm>
            <a:off x="3822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1876" name="Text Box 66"/>
          <p:cNvSpPr txBox="1">
            <a:spLocks noChangeArrowheads="1"/>
          </p:cNvSpPr>
          <p:nvPr/>
        </p:nvSpPr>
        <p:spPr bwMode="auto">
          <a:xfrm>
            <a:off x="4892675" y="3449639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1877" name="Line 67"/>
          <p:cNvSpPr>
            <a:spLocks noChangeShapeType="1"/>
          </p:cNvSpPr>
          <p:nvPr/>
        </p:nvSpPr>
        <p:spPr bwMode="auto">
          <a:xfrm flipH="1">
            <a:off x="3409951" y="5983289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1878" name="Group 108"/>
          <p:cNvGrpSpPr>
            <a:grpSpLocks/>
          </p:cNvGrpSpPr>
          <p:nvPr/>
        </p:nvGrpSpPr>
        <p:grpSpPr bwMode="auto">
          <a:xfrm>
            <a:off x="2822576" y="4718051"/>
            <a:ext cx="798513" cy="1166813"/>
            <a:chOff x="12762" y="10336"/>
            <a:chExt cx="1027" cy="1700"/>
          </a:xfrm>
        </p:grpSpPr>
        <p:sp>
          <p:nvSpPr>
            <p:cNvPr id="122019" name="Rectangle 1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020" name="Rectangle 1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021" name="Line 1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22" name="Line 1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23" name="Line 1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24" name="Line 1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1879" name="Line 116"/>
          <p:cNvSpPr>
            <a:spLocks noChangeShapeType="1"/>
          </p:cNvSpPr>
          <p:nvPr/>
        </p:nvSpPr>
        <p:spPr bwMode="auto">
          <a:xfrm flipH="1">
            <a:off x="4545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880" name="Line 117"/>
          <p:cNvSpPr>
            <a:spLocks noChangeShapeType="1"/>
          </p:cNvSpPr>
          <p:nvPr/>
        </p:nvSpPr>
        <p:spPr bwMode="auto">
          <a:xfrm flipH="1">
            <a:off x="6534151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881" name="Line 118"/>
          <p:cNvSpPr>
            <a:spLocks noChangeShapeType="1"/>
          </p:cNvSpPr>
          <p:nvPr/>
        </p:nvSpPr>
        <p:spPr bwMode="auto">
          <a:xfrm flipH="1">
            <a:off x="6684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882" name="Line 119"/>
          <p:cNvSpPr>
            <a:spLocks noChangeShapeType="1"/>
          </p:cNvSpPr>
          <p:nvPr/>
        </p:nvSpPr>
        <p:spPr bwMode="auto">
          <a:xfrm flipH="1">
            <a:off x="6673851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883" name="Line 120"/>
          <p:cNvSpPr>
            <a:spLocks noChangeShapeType="1"/>
          </p:cNvSpPr>
          <p:nvPr/>
        </p:nvSpPr>
        <p:spPr bwMode="auto">
          <a:xfrm flipH="1">
            <a:off x="7783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1884" name="Group 161"/>
          <p:cNvGrpSpPr>
            <a:grpSpLocks/>
          </p:cNvGrpSpPr>
          <p:nvPr/>
        </p:nvGrpSpPr>
        <p:grpSpPr bwMode="auto">
          <a:xfrm>
            <a:off x="8167688" y="3698876"/>
            <a:ext cx="798512" cy="1166813"/>
            <a:chOff x="12762" y="10336"/>
            <a:chExt cx="1027" cy="1700"/>
          </a:xfrm>
        </p:grpSpPr>
        <p:sp>
          <p:nvSpPr>
            <p:cNvPr id="122013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014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015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16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17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18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1885" name="Group 208"/>
          <p:cNvGrpSpPr>
            <a:grpSpLocks/>
          </p:cNvGrpSpPr>
          <p:nvPr/>
        </p:nvGrpSpPr>
        <p:grpSpPr bwMode="auto">
          <a:xfrm>
            <a:off x="7699376" y="5011738"/>
            <a:ext cx="798513" cy="1168400"/>
            <a:chOff x="12762" y="10336"/>
            <a:chExt cx="1027" cy="1700"/>
          </a:xfrm>
        </p:grpSpPr>
        <p:sp>
          <p:nvSpPr>
            <p:cNvPr id="122007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008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009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10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11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12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1886" name="Oval 215"/>
          <p:cNvSpPr>
            <a:spLocks noChangeArrowheads="1"/>
          </p:cNvSpPr>
          <p:nvPr/>
        </p:nvSpPr>
        <p:spPr bwMode="auto">
          <a:xfrm>
            <a:off x="4287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1887" name="Oval 216"/>
          <p:cNvSpPr>
            <a:spLocks noChangeArrowheads="1"/>
          </p:cNvSpPr>
          <p:nvPr/>
        </p:nvSpPr>
        <p:spPr bwMode="auto">
          <a:xfrm>
            <a:off x="3128963" y="4767264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1888" name="Text Box 217"/>
          <p:cNvSpPr txBox="1">
            <a:spLocks noChangeArrowheads="1"/>
          </p:cNvSpPr>
          <p:nvPr/>
        </p:nvSpPr>
        <p:spPr bwMode="auto">
          <a:xfrm>
            <a:off x="9107488" y="3651251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21889" name="Group 218"/>
          <p:cNvGrpSpPr>
            <a:grpSpLocks/>
          </p:cNvGrpSpPr>
          <p:nvPr/>
        </p:nvGrpSpPr>
        <p:grpSpPr bwMode="auto">
          <a:xfrm>
            <a:off x="6111876" y="5233989"/>
            <a:ext cx="385763" cy="319087"/>
            <a:chOff x="11283" y="10423"/>
            <a:chExt cx="475" cy="374"/>
          </a:xfrm>
        </p:grpSpPr>
        <p:sp>
          <p:nvSpPr>
            <p:cNvPr id="122000" name="Rectangle 219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001" name="Line 220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02" name="Line 221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03" name="Line 222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04" name="Line 223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05" name="Line 224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006" name="Line 225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1890" name="Line 226"/>
          <p:cNvSpPr>
            <a:spLocks noChangeShapeType="1"/>
          </p:cNvSpPr>
          <p:nvPr/>
        </p:nvSpPr>
        <p:spPr bwMode="auto">
          <a:xfrm>
            <a:off x="6369051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891" name="Freeform 227"/>
          <p:cNvSpPr>
            <a:spLocks/>
          </p:cNvSpPr>
          <p:nvPr/>
        </p:nvSpPr>
        <p:spPr bwMode="auto">
          <a:xfrm>
            <a:off x="3187701" y="4865689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892" name="Freeform 228"/>
          <p:cNvSpPr>
            <a:spLocks/>
          </p:cNvSpPr>
          <p:nvPr/>
        </p:nvSpPr>
        <p:spPr bwMode="auto">
          <a:xfrm>
            <a:off x="4346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6 h 2010"/>
              <a:gd name="T4" fmla="*/ 2147483646 w 5400"/>
              <a:gd name="T5" fmla="*/ 2147483646 h 2010"/>
              <a:gd name="T6" fmla="*/ 2147483646 w 5400"/>
              <a:gd name="T7" fmla="*/ 2147483646 h 2010"/>
              <a:gd name="T8" fmla="*/ 2147483646 w 5400"/>
              <a:gd name="T9" fmla="*/ 2147483646 h 2010"/>
              <a:gd name="T10" fmla="*/ 2147483646 w 5400"/>
              <a:gd name="T11" fmla="*/ 2147483646 h 2010"/>
              <a:gd name="T12" fmla="*/ 2147483646 w 5400"/>
              <a:gd name="T13" fmla="*/ 2147483646 h 2010"/>
              <a:gd name="T14" fmla="*/ 2147483646 w 5400"/>
              <a:gd name="T15" fmla="*/ 2147483646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893" name="Oval 229"/>
          <p:cNvSpPr>
            <a:spLocks noChangeArrowheads="1"/>
          </p:cNvSpPr>
          <p:nvPr/>
        </p:nvSpPr>
        <p:spPr bwMode="auto">
          <a:xfrm>
            <a:off x="4287838" y="3871914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1894" name="Text Box 230"/>
          <p:cNvSpPr txBox="1">
            <a:spLocks noChangeArrowheads="1"/>
          </p:cNvSpPr>
          <p:nvPr/>
        </p:nvSpPr>
        <p:spPr bwMode="auto">
          <a:xfrm>
            <a:off x="4886325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1895" name="Line 231"/>
          <p:cNvSpPr>
            <a:spLocks noChangeShapeType="1"/>
          </p:cNvSpPr>
          <p:nvPr/>
        </p:nvSpPr>
        <p:spPr bwMode="auto">
          <a:xfrm>
            <a:off x="4433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896" name="Line 232"/>
          <p:cNvSpPr>
            <a:spLocks noChangeShapeType="1"/>
          </p:cNvSpPr>
          <p:nvPr/>
        </p:nvSpPr>
        <p:spPr bwMode="auto">
          <a:xfrm>
            <a:off x="4429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897" name="Line 233"/>
          <p:cNvSpPr>
            <a:spLocks noChangeShapeType="1"/>
          </p:cNvSpPr>
          <p:nvPr/>
        </p:nvSpPr>
        <p:spPr bwMode="auto">
          <a:xfrm>
            <a:off x="8640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634" name="Rectangle 234"/>
          <p:cNvSpPr>
            <a:spLocks noChangeArrowheads="1"/>
          </p:cNvSpPr>
          <p:nvPr/>
        </p:nvSpPr>
        <p:spPr bwMode="auto">
          <a:xfrm>
            <a:off x="4235451" y="3613151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58635" name="Rectangle 235"/>
          <p:cNvSpPr>
            <a:spLocks noChangeArrowheads="1"/>
          </p:cNvSpPr>
          <p:nvPr/>
        </p:nvSpPr>
        <p:spPr bwMode="auto">
          <a:xfrm>
            <a:off x="3905251" y="3846514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58636" name="Text Box 236"/>
          <p:cNvSpPr txBox="1">
            <a:spLocks noChangeArrowheads="1"/>
          </p:cNvSpPr>
          <p:nvPr/>
        </p:nvSpPr>
        <p:spPr bwMode="auto">
          <a:xfrm>
            <a:off x="3281364" y="3736975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6600"/>
                </a:solidFill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358637" name="Text Box 237"/>
          <p:cNvSpPr txBox="1">
            <a:spLocks noChangeArrowheads="1"/>
          </p:cNvSpPr>
          <p:nvPr/>
        </p:nvSpPr>
        <p:spPr bwMode="auto">
          <a:xfrm>
            <a:off x="5248276" y="4805363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>
                <a:solidFill>
                  <a:srgbClr val="006600"/>
                </a:solidFill>
                <a:latin typeface="Arial" panose="020B0604020202020204" pitchFamily="34" charset="0"/>
              </a:rPr>
              <a:t>free buffer space!</a:t>
            </a:r>
          </a:p>
        </p:txBody>
      </p:sp>
      <p:grpSp>
        <p:nvGrpSpPr>
          <p:cNvPr id="358640" name="Group 240"/>
          <p:cNvGrpSpPr>
            <a:grpSpLocks/>
          </p:cNvGrpSpPr>
          <p:nvPr/>
        </p:nvGrpSpPr>
        <p:grpSpPr bwMode="auto">
          <a:xfrm>
            <a:off x="2900364" y="3300413"/>
            <a:ext cx="947737" cy="869950"/>
            <a:chOff x="3283" y="2142"/>
            <a:chExt cx="597" cy="548"/>
          </a:xfrm>
        </p:grpSpPr>
        <p:grpSp>
          <p:nvGrpSpPr>
            <p:cNvPr id="121995" name="Group 241"/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121998" name="Picture 24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999" name="Rectangle 243"/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1996" name="Text Box 244"/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 b="1" i="1">
                  <a:solidFill>
                    <a:srgbClr val="3333CC"/>
                  </a:solidFill>
                  <a:latin typeface="Comic Sans MS" panose="030F0702030302020204" pitchFamily="66" charset="0"/>
                </a:rPr>
                <a:t>timeout</a:t>
              </a:r>
            </a:p>
          </p:txBody>
        </p:sp>
        <p:pic>
          <p:nvPicPr>
            <p:cNvPr id="121997" name="Picture 2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646" name="Line 246"/>
          <p:cNvSpPr>
            <a:spLocks noChangeShapeType="1"/>
          </p:cNvSpPr>
          <p:nvPr/>
        </p:nvSpPr>
        <p:spPr bwMode="auto">
          <a:xfrm>
            <a:off x="6616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647" name="Line 247"/>
          <p:cNvSpPr>
            <a:spLocks noChangeShapeType="1"/>
          </p:cNvSpPr>
          <p:nvPr/>
        </p:nvSpPr>
        <p:spPr bwMode="auto">
          <a:xfrm rot="5400000">
            <a:off x="7509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648" name="Text Box 248"/>
          <p:cNvSpPr txBox="1">
            <a:spLocks noChangeArrowheads="1"/>
          </p:cNvSpPr>
          <p:nvPr/>
        </p:nvSpPr>
        <p:spPr bwMode="auto">
          <a:xfrm>
            <a:off x="6188076" y="1303338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R/2</a:t>
            </a:r>
          </a:p>
        </p:txBody>
      </p:sp>
      <p:sp>
        <p:nvSpPr>
          <p:cNvPr id="358649" name="Line 249"/>
          <p:cNvSpPr>
            <a:spLocks noChangeShapeType="1"/>
          </p:cNvSpPr>
          <p:nvPr/>
        </p:nvSpPr>
        <p:spPr bwMode="auto">
          <a:xfrm rot="5400000">
            <a:off x="7959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651" name="Text Box 251"/>
          <p:cNvSpPr txBox="1">
            <a:spLocks noChangeArrowheads="1"/>
          </p:cNvSpPr>
          <p:nvPr/>
        </p:nvSpPr>
        <p:spPr bwMode="auto">
          <a:xfrm>
            <a:off x="7974014" y="2919413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R/2</a:t>
            </a:r>
          </a:p>
        </p:txBody>
      </p:sp>
      <p:grpSp>
        <p:nvGrpSpPr>
          <p:cNvPr id="358653" name="Group 253"/>
          <p:cNvGrpSpPr>
            <a:grpSpLocks/>
          </p:cNvGrpSpPr>
          <p:nvPr/>
        </p:nvGrpSpPr>
        <p:grpSpPr bwMode="auto">
          <a:xfrm>
            <a:off x="7180264" y="2954338"/>
            <a:ext cx="427037" cy="366712"/>
            <a:chOff x="3655" y="1791"/>
            <a:chExt cx="269" cy="231"/>
          </a:xfrm>
        </p:grpSpPr>
        <p:sp>
          <p:nvSpPr>
            <p:cNvPr id="121993" name="Text Box 254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Symbol" panose="05050102010706020507" pitchFamily="18" charset="2"/>
                  <a:cs typeface="Arial" panose="020B0604020202020204" pitchFamily="34" charset="0"/>
                </a:rPr>
                <a:t>l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</p:txBody>
        </p:sp>
        <p:sp>
          <p:nvSpPr>
            <p:cNvPr id="121994" name="Line 255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358656" name="Text Box 256"/>
          <p:cNvSpPr txBox="1">
            <a:spLocks noChangeArrowheads="1"/>
          </p:cNvSpPr>
          <p:nvPr/>
        </p:nvSpPr>
        <p:spPr bwMode="auto">
          <a:xfrm rot="-5400000">
            <a:off x="5999163" y="2027238"/>
            <a:ext cx="617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en-US" altLang="en-US" sz="18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358657" name="Line 257"/>
          <p:cNvSpPr>
            <a:spLocks noChangeShapeType="1"/>
          </p:cNvSpPr>
          <p:nvPr/>
        </p:nvSpPr>
        <p:spPr bwMode="auto">
          <a:xfrm rot="10800000" flipH="1">
            <a:off x="6575426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58662" name="Group 262"/>
          <p:cNvGrpSpPr>
            <a:grpSpLocks/>
          </p:cNvGrpSpPr>
          <p:nvPr/>
        </p:nvGrpSpPr>
        <p:grpSpPr bwMode="auto">
          <a:xfrm>
            <a:off x="8170863" y="1479550"/>
            <a:ext cx="2260600" cy="1479550"/>
            <a:chOff x="4187" y="932"/>
            <a:chExt cx="1424" cy="932"/>
          </a:xfrm>
        </p:grpSpPr>
        <p:sp>
          <p:nvSpPr>
            <p:cNvPr id="121989" name="Line 250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990" name="Oval 258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91" name="Text Box 259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when sending at R/2, some packets are retransmissions including duplicated that are delivered!</a:t>
              </a:r>
            </a:p>
          </p:txBody>
        </p:sp>
        <p:sp>
          <p:nvSpPr>
            <p:cNvPr id="121992" name="Line 260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358661" name="Freeform 261"/>
          <p:cNvSpPr>
            <a:spLocks/>
          </p:cNvSpPr>
          <p:nvPr/>
        </p:nvSpPr>
        <p:spPr bwMode="auto">
          <a:xfrm>
            <a:off x="6613525" y="1571626"/>
            <a:ext cx="2535238" cy="1382713"/>
          </a:xfrm>
          <a:custGeom>
            <a:avLst/>
            <a:gdLst>
              <a:gd name="T0" fmla="*/ 0 w 1597"/>
              <a:gd name="T1" fmla="*/ 2147483646 h 871"/>
              <a:gd name="T2" fmla="*/ 2147483646 w 1597"/>
              <a:gd name="T3" fmla="*/ 2147483646 h 871"/>
              <a:gd name="T4" fmla="*/ 2147483646 w 1597"/>
              <a:gd name="T5" fmla="*/ 2147483646 h 871"/>
              <a:gd name="T6" fmla="*/ 2147483646 w 1597"/>
              <a:gd name="T7" fmla="*/ 2147483646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913" name="Freeform 264"/>
          <p:cNvSpPr>
            <a:spLocks/>
          </p:cNvSpPr>
          <p:nvPr/>
        </p:nvSpPr>
        <p:spPr bwMode="auto">
          <a:xfrm>
            <a:off x="8461376" y="4981575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914" name="Freeform 267"/>
          <p:cNvSpPr>
            <a:spLocks/>
          </p:cNvSpPr>
          <p:nvPr/>
        </p:nvSpPr>
        <p:spPr bwMode="auto">
          <a:xfrm>
            <a:off x="8940801" y="3676650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915" name="Freeform 270"/>
          <p:cNvSpPr>
            <a:spLocks/>
          </p:cNvSpPr>
          <p:nvPr/>
        </p:nvSpPr>
        <p:spPr bwMode="auto">
          <a:xfrm flipH="1">
            <a:off x="2590801" y="4667250"/>
            <a:ext cx="250825" cy="120173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1916" name="Text Box 275"/>
          <p:cNvSpPr txBox="1">
            <a:spLocks noChangeArrowheads="1"/>
          </p:cNvSpPr>
          <p:nvPr/>
        </p:nvSpPr>
        <p:spPr bwMode="auto">
          <a:xfrm>
            <a:off x="2692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Host B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1917" name="Rectangle 281"/>
          <p:cNvSpPr>
            <a:spLocks noChangeArrowheads="1"/>
          </p:cNvSpPr>
          <p:nvPr/>
        </p:nvSpPr>
        <p:spPr bwMode="auto">
          <a:xfrm>
            <a:off x="1901826" y="1039813"/>
            <a:ext cx="4310063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2800" i="1">
                <a:solidFill>
                  <a:srgbClr val="000099"/>
                </a:solidFill>
              </a:rPr>
              <a:t>Realistic: </a:t>
            </a:r>
            <a:r>
              <a:rPr lang="en-US" altLang="en-US" sz="2800" i="1">
                <a:solidFill>
                  <a:srgbClr val="CC0000"/>
                </a:solidFill>
              </a:rPr>
              <a:t>duplicates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packets can be lost, dropped at router due  to full buffers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sender times out prematurely, sending </a:t>
            </a:r>
            <a:r>
              <a:rPr lang="en-US" altLang="en-US" sz="2400" i="1">
                <a:solidFill>
                  <a:srgbClr val="000099"/>
                </a:solidFill>
              </a:rPr>
              <a:t>two</a:t>
            </a:r>
            <a:r>
              <a:rPr lang="en-US" altLang="en-US" sz="2400" i="1">
                <a:solidFill>
                  <a:srgbClr val="00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</a:rPr>
              <a:t>copies, both of which are delivered</a:t>
            </a:r>
            <a:endParaRPr lang="en-US" altLang="en-US" sz="280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</a:pPr>
            <a:endParaRPr lang="en-US" altLang="en-US" sz="2800">
              <a:solidFill>
                <a:srgbClr val="000000"/>
              </a:solidFill>
            </a:endParaRPr>
          </a:p>
        </p:txBody>
      </p:sp>
      <p:pic>
        <p:nvPicPr>
          <p:cNvPr id="121918" name="Picture 28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47" name="Rectangle 287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2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grpSp>
        <p:nvGrpSpPr>
          <p:cNvPr id="121920" name="Group 288"/>
          <p:cNvGrpSpPr>
            <a:grpSpLocks/>
          </p:cNvGrpSpPr>
          <p:nvPr/>
        </p:nvGrpSpPr>
        <p:grpSpPr bwMode="auto">
          <a:xfrm>
            <a:off x="9077326" y="4564064"/>
            <a:ext cx="231775" cy="441325"/>
            <a:chOff x="4140" y="429"/>
            <a:chExt cx="1425" cy="2396"/>
          </a:xfrm>
        </p:grpSpPr>
        <p:sp>
          <p:nvSpPr>
            <p:cNvPr id="121957" name="Freeform 2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958" name="Rectangle 29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59" name="Freeform 2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960" name="Freeform 2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961" name="Rectangle 29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1962" name="Group 2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1987" name="AutoShape 29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1988" name="AutoShape 29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1963" name="Rectangle 29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1964" name="Group 2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1985" name="AutoShape 29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1986" name="AutoShape 30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1965" name="Rectangle 30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66" name="Rectangle 30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1967" name="Group 3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1983" name="AutoShape 30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1984" name="AutoShape 30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1968" name="Freeform 3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1969" name="Group 3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1981" name="AutoShape 30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1982" name="AutoShape 30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1970" name="Rectangle 31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71" name="Freeform 3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972" name="Freeform 3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973" name="Oval 31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74" name="Freeform 3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975" name="AutoShape 31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76" name="AutoShape 31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77" name="Oval 31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78" name="Oval 31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979" name="Oval 31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80" name="Rectangle 32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21921" name="Group 321"/>
          <p:cNvGrpSpPr>
            <a:grpSpLocks/>
          </p:cNvGrpSpPr>
          <p:nvPr/>
        </p:nvGrpSpPr>
        <p:grpSpPr bwMode="auto">
          <a:xfrm>
            <a:off x="8659814" y="5867401"/>
            <a:ext cx="231775" cy="441325"/>
            <a:chOff x="4140" y="429"/>
            <a:chExt cx="1425" cy="2396"/>
          </a:xfrm>
        </p:grpSpPr>
        <p:sp>
          <p:nvSpPr>
            <p:cNvPr id="121925" name="Freeform 32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926" name="Rectangle 32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27" name="Freeform 32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928" name="Freeform 32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929" name="Rectangle 32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1930" name="Group 32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1955" name="AutoShape 32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1956" name="AutoShape 32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1931" name="Rectangle 33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1932" name="Group 33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1953" name="AutoShape 33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1954" name="AutoShape 33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1933" name="Rectangle 33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34" name="Rectangle 33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1935" name="Group 33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1951" name="AutoShape 33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1952" name="AutoShape 33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1936" name="Freeform 33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1937" name="Group 34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1949" name="AutoShape 34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1950" name="AutoShape 34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1938" name="Rectangle 34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39" name="Freeform 34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940" name="Freeform 34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941" name="Oval 34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42" name="Freeform 34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1943" name="AutoShape 34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44" name="AutoShape 34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45" name="Oval 35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46" name="Oval 35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947" name="Oval 35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948" name="Rectangle 35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21922" name="Group 354"/>
          <p:cNvGrpSpPr>
            <a:grpSpLocks/>
          </p:cNvGrpSpPr>
          <p:nvPr/>
        </p:nvGrpSpPr>
        <p:grpSpPr bwMode="auto">
          <a:xfrm>
            <a:off x="2185988" y="5605464"/>
            <a:ext cx="525462" cy="434975"/>
            <a:chOff x="-44" y="1473"/>
            <a:chExt cx="981" cy="1105"/>
          </a:xfrm>
        </p:grpSpPr>
        <p:pic>
          <p:nvPicPr>
            <p:cNvPr id="121923" name="Picture 35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924" name="Freeform 35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04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8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593 0.24144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81 0.24075 L 0.30833 0.24075 L 0.34982 0.18056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-300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8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82 0.18056 L 0.3743 0.15278 L 0.46198 0.15278 L 0.46076 0.01621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821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58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03542 -1.11111E-6 L 0.03785 0.14306 L 0.11719 0.14468 L 0.0842 0.20648 L 0.34271 0.20648 L 0.4099 0.1169 L 0.49635 0.11852 L 0.49635 -0.01805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358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58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5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4" grpId="0" animBg="1"/>
      <p:bldP spid="358634" grpId="1" animBg="1"/>
      <p:bldP spid="358634" grpId="2" animBg="1"/>
      <p:bldP spid="358634" grpId="3" animBg="1"/>
      <p:bldP spid="358634" grpId="4" animBg="1"/>
      <p:bldP spid="358634" grpId="5" animBg="1"/>
      <p:bldP spid="358634" grpId="6" animBg="1"/>
      <p:bldP spid="358635" grpId="0" animBg="1"/>
      <p:bldP spid="358635" grpId="1" animBg="1"/>
      <p:bldP spid="358636" grpId="0"/>
      <p:bldP spid="358636" grpId="1"/>
      <p:bldP spid="358637" grpId="0"/>
      <p:bldP spid="358637" grpId="1"/>
      <p:bldP spid="358648" grpId="0"/>
      <p:bldP spid="358651" grpId="0"/>
      <p:bldP spid="3586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44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D7EAE3D6-DE65-4179-86C1-080FBFCFB223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5313" y="171451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sp>
        <p:nvSpPr>
          <p:cNvPr id="104453" name="Rectangle 72"/>
          <p:cNvSpPr>
            <a:spLocks noChangeArrowheads="1"/>
          </p:cNvSpPr>
          <p:nvPr/>
        </p:nvSpPr>
        <p:spPr bwMode="auto">
          <a:xfrm>
            <a:off x="6934201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4454" name="Freeform 32"/>
          <p:cNvSpPr>
            <a:spLocks/>
          </p:cNvSpPr>
          <p:nvPr/>
        </p:nvSpPr>
        <p:spPr bwMode="auto">
          <a:xfrm>
            <a:off x="9375776" y="849314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4455" name="Rectangle 40"/>
          <p:cNvSpPr>
            <a:spLocks noChangeArrowheads="1"/>
          </p:cNvSpPr>
          <p:nvPr/>
        </p:nvSpPr>
        <p:spPr bwMode="auto">
          <a:xfrm>
            <a:off x="6848475" y="9572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4456" name="Oval 31"/>
          <p:cNvSpPr>
            <a:spLocks noChangeArrowheads="1"/>
          </p:cNvSpPr>
          <p:nvPr/>
        </p:nvSpPr>
        <p:spPr bwMode="auto">
          <a:xfrm>
            <a:off x="7388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application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process</a:t>
            </a:r>
          </a:p>
        </p:txBody>
      </p:sp>
      <p:grpSp>
        <p:nvGrpSpPr>
          <p:cNvPr id="104457" name="Group 47"/>
          <p:cNvGrpSpPr>
            <a:grpSpLocks/>
          </p:cNvGrpSpPr>
          <p:nvPr/>
        </p:nvGrpSpPr>
        <p:grpSpPr bwMode="auto">
          <a:xfrm>
            <a:off x="7156451" y="2082801"/>
            <a:ext cx="1795463" cy="688975"/>
            <a:chOff x="1173" y="2345"/>
            <a:chExt cx="1131" cy="434"/>
          </a:xfrm>
        </p:grpSpPr>
        <p:sp>
          <p:nvSpPr>
            <p:cNvPr id="104503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4504" name="Text Box 46"/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TCP socket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receiver buffers</a:t>
              </a:r>
            </a:p>
          </p:txBody>
        </p:sp>
      </p:grpSp>
      <p:sp>
        <p:nvSpPr>
          <p:cNvPr id="104458" name="Oval 48"/>
          <p:cNvSpPr>
            <a:spLocks noChangeArrowheads="1"/>
          </p:cNvSpPr>
          <p:nvPr/>
        </p:nvSpPr>
        <p:spPr bwMode="auto">
          <a:xfrm>
            <a:off x="7324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4459" name="Text Box 64"/>
          <p:cNvSpPr txBox="1">
            <a:spLocks noChangeArrowheads="1"/>
          </p:cNvSpPr>
          <p:nvPr/>
        </p:nvSpPr>
        <p:spPr bwMode="auto">
          <a:xfrm>
            <a:off x="8228014" y="3130550"/>
            <a:ext cx="5597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TCP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code</a:t>
            </a:r>
          </a:p>
        </p:txBody>
      </p:sp>
      <p:sp>
        <p:nvSpPr>
          <p:cNvPr id="104460" name="Oval 65"/>
          <p:cNvSpPr>
            <a:spLocks noChangeArrowheads="1"/>
          </p:cNvSpPr>
          <p:nvPr/>
        </p:nvSpPr>
        <p:spPr bwMode="auto">
          <a:xfrm>
            <a:off x="7332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4461" name="Text Box 66"/>
          <p:cNvSpPr txBox="1">
            <a:spLocks noChangeArrowheads="1"/>
          </p:cNvSpPr>
          <p:nvPr/>
        </p:nvSpPr>
        <p:spPr bwMode="auto">
          <a:xfrm>
            <a:off x="8235951" y="4116388"/>
            <a:ext cx="5597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IP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code</a:t>
            </a:r>
          </a:p>
        </p:txBody>
      </p:sp>
      <p:sp>
        <p:nvSpPr>
          <p:cNvPr id="104462" name="Freeform 61"/>
          <p:cNvSpPr>
            <a:spLocks/>
          </p:cNvSpPr>
          <p:nvPr/>
        </p:nvSpPr>
        <p:spPr bwMode="auto">
          <a:xfrm>
            <a:off x="7834314" y="2649539"/>
            <a:ext cx="530225" cy="2505075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4463" name="Line 68"/>
          <p:cNvSpPr>
            <a:spLocks noChangeShapeType="1"/>
          </p:cNvSpPr>
          <p:nvPr/>
        </p:nvSpPr>
        <p:spPr bwMode="auto">
          <a:xfrm>
            <a:off x="6842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4464" name="Line 69"/>
          <p:cNvSpPr>
            <a:spLocks noChangeShapeType="1"/>
          </p:cNvSpPr>
          <p:nvPr/>
        </p:nvSpPr>
        <p:spPr bwMode="auto">
          <a:xfrm>
            <a:off x="6854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04465" name="Group 56"/>
          <p:cNvGrpSpPr>
            <a:grpSpLocks/>
          </p:cNvGrpSpPr>
          <p:nvPr/>
        </p:nvGrpSpPr>
        <p:grpSpPr bwMode="auto">
          <a:xfrm>
            <a:off x="7831138" y="1874839"/>
            <a:ext cx="533400" cy="206375"/>
            <a:chOff x="2003" y="1816"/>
            <a:chExt cx="336" cy="130"/>
          </a:xfrm>
        </p:grpSpPr>
        <p:sp>
          <p:nvSpPr>
            <p:cNvPr id="104499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4500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4501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4502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04466" name="Freeform 63"/>
          <p:cNvSpPr>
            <a:spLocks/>
          </p:cNvSpPr>
          <p:nvPr/>
        </p:nvSpPr>
        <p:spPr bwMode="auto">
          <a:xfrm rot="10800000">
            <a:off x="7823201" y="1544638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04467" name="Group 77"/>
          <p:cNvGrpSpPr>
            <a:grpSpLocks/>
          </p:cNvGrpSpPr>
          <p:nvPr/>
        </p:nvGrpSpPr>
        <p:grpSpPr bwMode="auto">
          <a:xfrm>
            <a:off x="7013576" y="4827589"/>
            <a:ext cx="1006475" cy="211137"/>
            <a:chOff x="314" y="1591"/>
            <a:chExt cx="634" cy="133"/>
          </a:xfrm>
        </p:grpSpPr>
        <p:sp>
          <p:nvSpPr>
            <p:cNvPr id="104496" name="Rectangle 74"/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4497" name="Line 75"/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4498" name="Line 76"/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04468" name="Rectangle 80"/>
          <p:cNvSpPr>
            <a:spLocks noChangeArrowheads="1"/>
          </p:cNvSpPr>
          <p:nvPr/>
        </p:nvSpPr>
        <p:spPr bwMode="auto">
          <a:xfrm>
            <a:off x="7132638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4469" name="Rectangle 86"/>
          <p:cNvSpPr>
            <a:spLocks noChangeArrowheads="1"/>
          </p:cNvSpPr>
          <p:nvPr/>
        </p:nvSpPr>
        <p:spPr bwMode="auto">
          <a:xfrm>
            <a:off x="7289801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4470" name="Rectangle 91"/>
          <p:cNvSpPr>
            <a:spLocks noChangeArrowheads="1"/>
          </p:cNvSpPr>
          <p:nvPr/>
        </p:nvSpPr>
        <p:spPr bwMode="auto">
          <a:xfrm>
            <a:off x="7297739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4471" name="Rectangle 92"/>
          <p:cNvSpPr>
            <a:spLocks noChangeArrowheads="1"/>
          </p:cNvSpPr>
          <p:nvPr/>
        </p:nvSpPr>
        <p:spPr bwMode="auto">
          <a:xfrm>
            <a:off x="7292976" y="4824414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04472" name="Group 99"/>
          <p:cNvGrpSpPr>
            <a:grpSpLocks/>
          </p:cNvGrpSpPr>
          <p:nvPr/>
        </p:nvGrpSpPr>
        <p:grpSpPr bwMode="auto">
          <a:xfrm>
            <a:off x="9526589" y="1657351"/>
            <a:ext cx="1146175" cy="703263"/>
            <a:chOff x="638" y="1651"/>
            <a:chExt cx="722" cy="443"/>
          </a:xfrm>
        </p:grpSpPr>
        <p:sp>
          <p:nvSpPr>
            <p:cNvPr id="104493" name="Text Box 95"/>
            <p:cNvSpPr txBox="1">
              <a:spLocks noChangeArrowheads="1"/>
            </p:cNvSpPr>
            <p:nvPr/>
          </p:nvSpPr>
          <p:spPr bwMode="auto">
            <a:xfrm>
              <a:off x="638" y="1651"/>
              <a:ext cx="7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104494" name="Text Box 96"/>
            <p:cNvSpPr txBox="1">
              <a:spLocks noChangeArrowheads="1"/>
            </p:cNvSpPr>
            <p:nvPr/>
          </p:nvSpPr>
          <p:spPr bwMode="auto">
            <a:xfrm>
              <a:off x="647" y="1882"/>
              <a:ext cx="2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OS</a:t>
              </a:r>
            </a:p>
          </p:txBody>
        </p:sp>
        <p:sp>
          <p:nvSpPr>
            <p:cNvPr id="104495" name="Line 98"/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04473" name="Text Box 103"/>
          <p:cNvSpPr txBox="1">
            <a:spLocks noChangeArrowheads="1"/>
          </p:cNvSpPr>
          <p:nvPr/>
        </p:nvSpPr>
        <p:spPr bwMode="auto">
          <a:xfrm>
            <a:off x="6829426" y="5637214"/>
            <a:ext cx="2714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receiver protocol stack</a:t>
            </a:r>
          </a:p>
        </p:txBody>
      </p:sp>
      <p:sp>
        <p:nvSpPr>
          <p:cNvPr id="104474" name="Text Box 104"/>
          <p:cNvSpPr txBox="1">
            <a:spLocks noChangeArrowheads="1"/>
          </p:cNvSpPr>
          <p:nvPr/>
        </p:nvSpPr>
        <p:spPr bwMode="auto">
          <a:xfrm>
            <a:off x="3538538" y="1314450"/>
            <a:ext cx="31924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application may 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remove data from 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TCP socket buffers …. </a:t>
            </a:r>
          </a:p>
        </p:txBody>
      </p:sp>
      <p:sp>
        <p:nvSpPr>
          <p:cNvPr id="104475" name="Line 105"/>
          <p:cNvSpPr>
            <a:spLocks noChangeShapeType="1"/>
          </p:cNvSpPr>
          <p:nvPr/>
        </p:nvSpPr>
        <p:spPr bwMode="auto">
          <a:xfrm>
            <a:off x="6748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4476" name="Text Box 106"/>
          <p:cNvSpPr txBox="1">
            <a:spLocks noChangeArrowheads="1"/>
          </p:cNvSpPr>
          <p:nvPr/>
        </p:nvSpPr>
        <p:spPr bwMode="auto">
          <a:xfrm>
            <a:off x="4622801" y="2525713"/>
            <a:ext cx="20812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… slower than TCP 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receiver is delivering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(sender is sending)</a:t>
            </a:r>
          </a:p>
        </p:txBody>
      </p:sp>
      <p:sp>
        <p:nvSpPr>
          <p:cNvPr id="104477" name="Line 108"/>
          <p:cNvSpPr>
            <a:spLocks noChangeShapeType="1"/>
          </p:cNvSpPr>
          <p:nvPr/>
        </p:nvSpPr>
        <p:spPr bwMode="auto">
          <a:xfrm>
            <a:off x="6669088" y="2935288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4478" name="Line 115"/>
          <p:cNvSpPr>
            <a:spLocks noChangeShapeType="1"/>
          </p:cNvSpPr>
          <p:nvPr/>
        </p:nvSpPr>
        <p:spPr bwMode="auto">
          <a:xfrm>
            <a:off x="7907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4479" name="Text Box 116"/>
          <p:cNvSpPr txBox="1">
            <a:spLocks noChangeArrowheads="1"/>
          </p:cNvSpPr>
          <p:nvPr/>
        </p:nvSpPr>
        <p:spPr bwMode="auto">
          <a:xfrm>
            <a:off x="6815139" y="5249863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from sender</a:t>
            </a:r>
          </a:p>
        </p:txBody>
      </p:sp>
      <p:grpSp>
        <p:nvGrpSpPr>
          <p:cNvPr id="384123" name="Group 123"/>
          <p:cNvGrpSpPr>
            <a:grpSpLocks/>
          </p:cNvGrpSpPr>
          <p:nvPr/>
        </p:nvGrpSpPr>
        <p:grpSpPr bwMode="auto">
          <a:xfrm>
            <a:off x="1887538" y="4194176"/>
            <a:ext cx="5395912" cy="1755775"/>
            <a:chOff x="221" y="2091"/>
            <a:chExt cx="3399" cy="1106"/>
          </a:xfrm>
        </p:grpSpPr>
        <p:sp>
          <p:nvSpPr>
            <p:cNvPr id="104486" name="Line 82"/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4487" name="Rectangle 110"/>
            <p:cNvSpPr>
              <a:spLocks noChangeArrowheads="1"/>
            </p:cNvSpPr>
            <p:nvPr/>
          </p:nvSpPr>
          <p:spPr bwMode="auto">
            <a:xfrm>
              <a:off x="221" y="2219"/>
              <a:ext cx="2295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4488" name="Text Box 111"/>
            <p:cNvSpPr txBox="1">
              <a:spLocks noChangeArrowheads="1"/>
            </p:cNvSpPr>
            <p:nvPr/>
          </p:nvSpPr>
          <p:spPr bwMode="auto">
            <a:xfrm>
              <a:off x="279" y="2315"/>
              <a:ext cx="2263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receiver controls sender, so sender won</a:t>
              </a:r>
              <a:r>
                <a:rPr lang="ja-JP" altLang="en-US" sz="2000">
                  <a:solidFill>
                    <a:srgbClr val="000000"/>
                  </a:solidFill>
                </a:rPr>
                <a:t>’</a:t>
              </a:r>
              <a:r>
                <a:rPr lang="en-US" altLang="ja-JP" sz="2000">
                  <a:solidFill>
                    <a:srgbClr val="000000"/>
                  </a:solidFill>
                </a:rPr>
                <a:t>t overflow receiver</a:t>
              </a:r>
              <a:r>
                <a:rPr lang="ja-JP" altLang="en-US" sz="2000">
                  <a:solidFill>
                    <a:srgbClr val="000000"/>
                  </a:solidFill>
                </a:rPr>
                <a:t>’</a:t>
              </a:r>
              <a:r>
                <a:rPr lang="en-US" altLang="ja-JP" sz="2000">
                  <a:solidFill>
                    <a:srgbClr val="000000"/>
                  </a:solidFill>
                </a:rPr>
                <a:t>s buffer by transmitting too much, too fast</a:t>
              </a:r>
              <a:endParaRPr lang="en-US" altLang="en-US" sz="1000">
                <a:solidFill>
                  <a:srgbClr val="000000"/>
                </a:solidFill>
              </a:endParaRPr>
            </a:p>
          </p:txBody>
        </p:sp>
        <p:grpSp>
          <p:nvGrpSpPr>
            <p:cNvPr id="104489" name="Group 112"/>
            <p:cNvGrpSpPr>
              <a:grpSpLocks/>
            </p:cNvGrpSpPr>
            <p:nvPr/>
          </p:nvGrpSpPr>
          <p:grpSpPr bwMode="auto">
            <a:xfrm>
              <a:off x="510" y="2091"/>
              <a:ext cx="1217" cy="327"/>
              <a:chOff x="3486" y="272"/>
              <a:chExt cx="1134" cy="327"/>
            </a:xfrm>
          </p:grpSpPr>
          <p:sp>
            <p:nvSpPr>
              <p:cNvPr id="104491" name="Rectangle 113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492" name="Text Box 114"/>
              <p:cNvSpPr txBox="1">
                <a:spLocks noChangeArrowheads="1"/>
              </p:cNvSpPr>
              <p:nvPr/>
            </p:nvSpPr>
            <p:spPr bwMode="auto">
              <a:xfrm>
                <a:off x="3539" y="272"/>
                <a:ext cx="101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2800" i="1">
                    <a:solidFill>
                      <a:srgbClr val="CC0000"/>
                    </a:solidFill>
                  </a:rPr>
                  <a:t>flow control</a:t>
                </a:r>
              </a:p>
            </p:txBody>
          </p:sp>
        </p:grpSp>
        <p:sp>
          <p:nvSpPr>
            <p:cNvPr id="104490" name="Line 117"/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04481" name="Line 118"/>
          <p:cNvSpPr>
            <a:spLocks noChangeShapeType="1"/>
          </p:cNvSpPr>
          <p:nvPr/>
        </p:nvSpPr>
        <p:spPr bwMode="auto">
          <a:xfrm>
            <a:off x="9371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4482" name="Picture 1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6" y="893764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483" name="Group 124"/>
          <p:cNvGrpSpPr>
            <a:grpSpLocks/>
          </p:cNvGrpSpPr>
          <p:nvPr/>
        </p:nvGrpSpPr>
        <p:grpSpPr bwMode="auto">
          <a:xfrm flipH="1">
            <a:off x="9609138" y="4360863"/>
            <a:ext cx="869950" cy="906462"/>
            <a:chOff x="-44" y="1473"/>
            <a:chExt cx="981" cy="1105"/>
          </a:xfrm>
        </p:grpSpPr>
        <p:pic>
          <p:nvPicPr>
            <p:cNvPr id="104484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85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66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228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48624F6B-9C49-424F-9D94-03F8E8BC48D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2884" name="Line 245"/>
          <p:cNvSpPr>
            <a:spLocks noChangeShapeType="1"/>
          </p:cNvSpPr>
          <p:nvPr/>
        </p:nvSpPr>
        <p:spPr bwMode="auto">
          <a:xfrm>
            <a:off x="6616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2885" name="Text Box 247"/>
          <p:cNvSpPr txBox="1">
            <a:spLocks noChangeArrowheads="1"/>
          </p:cNvSpPr>
          <p:nvPr/>
        </p:nvSpPr>
        <p:spPr bwMode="auto">
          <a:xfrm>
            <a:off x="6221414" y="1292225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R/2</a:t>
            </a:r>
          </a:p>
        </p:txBody>
      </p:sp>
      <p:sp>
        <p:nvSpPr>
          <p:cNvPr id="122886" name="Line 248"/>
          <p:cNvSpPr>
            <a:spLocks noChangeShapeType="1"/>
          </p:cNvSpPr>
          <p:nvPr/>
        </p:nvSpPr>
        <p:spPr bwMode="auto">
          <a:xfrm rot="5400000">
            <a:off x="7959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2887" name="Text Box 253"/>
          <p:cNvSpPr txBox="1">
            <a:spLocks noChangeArrowheads="1"/>
          </p:cNvSpPr>
          <p:nvPr/>
        </p:nvSpPr>
        <p:spPr bwMode="auto">
          <a:xfrm rot="-5400000">
            <a:off x="5999163" y="2027238"/>
            <a:ext cx="617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en-US" altLang="en-US" sz="18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122888" name="Line 254"/>
          <p:cNvSpPr>
            <a:spLocks noChangeShapeType="1"/>
          </p:cNvSpPr>
          <p:nvPr/>
        </p:nvSpPr>
        <p:spPr bwMode="auto">
          <a:xfrm rot="10800000" flipH="1">
            <a:off x="6575426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2889" name="Group 255"/>
          <p:cNvGrpSpPr>
            <a:grpSpLocks/>
          </p:cNvGrpSpPr>
          <p:nvPr/>
        </p:nvGrpSpPr>
        <p:grpSpPr bwMode="auto">
          <a:xfrm>
            <a:off x="8170863" y="1479550"/>
            <a:ext cx="2260600" cy="1479550"/>
            <a:chOff x="4187" y="932"/>
            <a:chExt cx="1424" cy="932"/>
          </a:xfrm>
        </p:grpSpPr>
        <p:sp>
          <p:nvSpPr>
            <p:cNvPr id="122900" name="Line 256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2901" name="Oval 257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902" name="Text Box 258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when sending at R/2, some packets are retransmissions including duplicated that are delivered!</a:t>
              </a:r>
            </a:p>
          </p:txBody>
        </p:sp>
        <p:sp>
          <p:nvSpPr>
            <p:cNvPr id="122903" name="Line 259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2890" name="Freeform 260"/>
          <p:cNvSpPr>
            <a:spLocks/>
          </p:cNvSpPr>
          <p:nvPr/>
        </p:nvSpPr>
        <p:spPr bwMode="auto">
          <a:xfrm>
            <a:off x="6613525" y="1571626"/>
            <a:ext cx="2535238" cy="1382713"/>
          </a:xfrm>
          <a:custGeom>
            <a:avLst/>
            <a:gdLst>
              <a:gd name="T0" fmla="*/ 0 w 1597"/>
              <a:gd name="T1" fmla="*/ 2147483646 h 871"/>
              <a:gd name="T2" fmla="*/ 2147483646 w 1597"/>
              <a:gd name="T3" fmla="*/ 2147483646 h 871"/>
              <a:gd name="T4" fmla="*/ 2147483646 w 1597"/>
              <a:gd name="T5" fmla="*/ 2147483646 h 871"/>
              <a:gd name="T6" fmla="*/ 2147483646 w 1597"/>
              <a:gd name="T7" fmla="*/ 2147483646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2891" name="Rectangle 261"/>
          <p:cNvSpPr>
            <a:spLocks noChangeArrowheads="1"/>
          </p:cNvSpPr>
          <p:nvPr/>
        </p:nvSpPr>
        <p:spPr bwMode="auto">
          <a:xfrm>
            <a:off x="2151064" y="3836988"/>
            <a:ext cx="81438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6889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ja-JP" altLang="en-US" sz="2800">
                <a:solidFill>
                  <a:srgbClr val="CC0000"/>
                </a:solidFill>
              </a:rPr>
              <a:t>“</a:t>
            </a:r>
            <a:r>
              <a:rPr lang="en-US" altLang="ja-JP" sz="2800">
                <a:solidFill>
                  <a:srgbClr val="CC0000"/>
                </a:solidFill>
              </a:rPr>
              <a:t>costs</a:t>
            </a:r>
            <a:r>
              <a:rPr lang="ja-JP" altLang="en-US" sz="2800">
                <a:solidFill>
                  <a:srgbClr val="CC0000"/>
                </a:solidFill>
              </a:rPr>
              <a:t>”</a:t>
            </a:r>
            <a:r>
              <a:rPr lang="en-US" altLang="ja-JP" sz="2800">
                <a:solidFill>
                  <a:srgbClr val="CC0000"/>
                </a:solidFill>
              </a:rPr>
              <a:t> of congestion:</a:t>
            </a:r>
            <a:r>
              <a:rPr lang="en-US" altLang="ja-JP" sz="280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more work (retrans) for given </a:t>
            </a:r>
            <a:r>
              <a:rPr lang="ja-JP" altLang="en-US" sz="2400">
                <a:solidFill>
                  <a:srgbClr val="000000"/>
                </a:solidFill>
              </a:rPr>
              <a:t>“</a:t>
            </a:r>
            <a:r>
              <a:rPr lang="en-US" altLang="ja-JP" sz="2400">
                <a:solidFill>
                  <a:srgbClr val="000000"/>
                </a:solidFill>
              </a:rPr>
              <a:t>goodput</a:t>
            </a:r>
            <a:r>
              <a:rPr lang="ja-JP" altLang="en-US" sz="2400">
                <a:solidFill>
                  <a:srgbClr val="000000"/>
                </a:solidFill>
              </a:rPr>
              <a:t>”</a:t>
            </a:r>
            <a:endParaRPr lang="en-US" altLang="ja-JP" sz="240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unneeded retransmissions: link carries multiple copies of pkt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decreasing goodput</a:t>
            </a:r>
          </a:p>
          <a:p>
            <a:pPr eaLnBrk="0" fontAlgn="base" hangingPunct="0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2892" name="Line 262"/>
          <p:cNvSpPr>
            <a:spLocks noChangeShapeType="1"/>
          </p:cNvSpPr>
          <p:nvPr/>
        </p:nvSpPr>
        <p:spPr bwMode="auto">
          <a:xfrm rot="5400000">
            <a:off x="7509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2893" name="Text Box 263"/>
          <p:cNvSpPr txBox="1">
            <a:spLocks noChangeArrowheads="1"/>
          </p:cNvSpPr>
          <p:nvPr/>
        </p:nvSpPr>
        <p:spPr bwMode="auto">
          <a:xfrm>
            <a:off x="7974014" y="2930525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R/2</a:t>
            </a:r>
          </a:p>
        </p:txBody>
      </p:sp>
      <p:grpSp>
        <p:nvGrpSpPr>
          <p:cNvPr id="122894" name="Group 264"/>
          <p:cNvGrpSpPr>
            <a:grpSpLocks/>
          </p:cNvGrpSpPr>
          <p:nvPr/>
        </p:nvGrpSpPr>
        <p:grpSpPr bwMode="auto">
          <a:xfrm>
            <a:off x="7180264" y="2954338"/>
            <a:ext cx="427037" cy="366712"/>
            <a:chOff x="3655" y="1791"/>
            <a:chExt cx="269" cy="231"/>
          </a:xfrm>
        </p:grpSpPr>
        <p:sp>
          <p:nvSpPr>
            <p:cNvPr id="122898" name="Text Box 265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Symbol" panose="05050102010706020507" pitchFamily="18" charset="2"/>
                  <a:cs typeface="Arial" panose="020B0604020202020204" pitchFamily="34" charset="0"/>
                </a:rPr>
                <a:t>l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</p:txBody>
        </p:sp>
        <p:sp>
          <p:nvSpPr>
            <p:cNvPr id="122899" name="Line 266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122895" name="Picture 27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24" name="Rectangle 271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2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22897" name="Rectangle 273"/>
          <p:cNvSpPr>
            <a:spLocks noChangeArrowheads="1"/>
          </p:cNvSpPr>
          <p:nvPr/>
        </p:nvSpPr>
        <p:spPr bwMode="auto">
          <a:xfrm>
            <a:off x="1901826" y="1039813"/>
            <a:ext cx="4310063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2800" i="1">
                <a:solidFill>
                  <a:srgbClr val="000099"/>
                </a:solidFill>
              </a:rPr>
              <a:t>Realistic: </a:t>
            </a:r>
            <a:r>
              <a:rPr lang="en-US" altLang="en-US" sz="2800" i="1">
                <a:solidFill>
                  <a:srgbClr val="CC0000"/>
                </a:solidFill>
              </a:rPr>
              <a:t>duplicates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packets can be lost, dropped at router due  to full buffers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sender times out prematurely, sending </a:t>
            </a:r>
            <a:r>
              <a:rPr lang="en-US" altLang="en-US" sz="2400" i="1">
                <a:solidFill>
                  <a:srgbClr val="000099"/>
                </a:solidFill>
              </a:rPr>
              <a:t>two</a:t>
            </a:r>
            <a:r>
              <a:rPr lang="en-US" altLang="en-US" sz="2400" i="1">
                <a:solidFill>
                  <a:srgbClr val="00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</a:rPr>
              <a:t>copies, both of which are delivered</a:t>
            </a:r>
            <a:endParaRPr lang="en-US" altLang="en-US" sz="280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239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41B7A67B-AE91-4C86-BA84-B6A7C42C3A4D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3908" name="Freeform 354"/>
          <p:cNvSpPr>
            <a:spLocks/>
          </p:cNvSpPr>
          <p:nvPr/>
        </p:nvSpPr>
        <p:spPr bwMode="auto">
          <a:xfrm flipH="1">
            <a:off x="4092575" y="3136901"/>
            <a:ext cx="236538" cy="1014413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09" name="Freeform 350"/>
          <p:cNvSpPr>
            <a:spLocks/>
          </p:cNvSpPr>
          <p:nvPr/>
        </p:nvSpPr>
        <p:spPr bwMode="auto">
          <a:xfrm flipH="1">
            <a:off x="2076450" y="5118101"/>
            <a:ext cx="236538" cy="1014413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10" name="Freeform 347"/>
          <p:cNvSpPr>
            <a:spLocks/>
          </p:cNvSpPr>
          <p:nvPr/>
        </p:nvSpPr>
        <p:spPr bwMode="auto">
          <a:xfrm>
            <a:off x="8334375" y="5316538"/>
            <a:ext cx="236538" cy="1014412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11" name="Freeform 344"/>
          <p:cNvSpPr>
            <a:spLocks/>
          </p:cNvSpPr>
          <p:nvPr/>
        </p:nvSpPr>
        <p:spPr bwMode="auto">
          <a:xfrm>
            <a:off x="8767764" y="3302001"/>
            <a:ext cx="236537" cy="1014413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52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0426" y="1273176"/>
            <a:ext cx="8334375" cy="124777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four senders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multihop paths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timeout/retransmit</a:t>
            </a: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23913" name="Rectangle 7"/>
          <p:cNvSpPr>
            <a:spLocks noChangeArrowheads="1"/>
          </p:cNvSpPr>
          <p:nvPr/>
        </p:nvSpPr>
        <p:spPr bwMode="auto">
          <a:xfrm>
            <a:off x="5775326" y="1106488"/>
            <a:ext cx="4373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2800" u="sng">
                <a:solidFill>
                  <a:srgbClr val="CC0000"/>
                </a:solidFill>
              </a:rPr>
              <a:t>Q: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</a:rPr>
              <a:t>what happens as </a:t>
            </a:r>
            <a:r>
              <a:rPr lang="en-US" altLang="en-US" sz="2400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solidFill>
                  <a:srgbClr val="CC0000"/>
                </a:solidFill>
              </a:rPr>
              <a:t>in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</a:rPr>
              <a:t>and </a:t>
            </a:r>
            <a:r>
              <a:rPr lang="en-US" altLang="en-US" sz="2400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solidFill>
                  <a:srgbClr val="CC0000"/>
                </a:solidFill>
              </a:rPr>
              <a:t>in</a:t>
            </a:r>
            <a:r>
              <a:rPr lang="ja-JP" altLang="en-US" sz="2400" b="1" baseline="30000">
                <a:solidFill>
                  <a:srgbClr val="CC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400">
                <a:solidFill>
                  <a:srgbClr val="000000"/>
                </a:solidFill>
              </a:rPr>
              <a:t> increase</a:t>
            </a:r>
            <a:r>
              <a:rPr lang="en-US" altLang="ja-JP" sz="2400">
                <a:solidFill>
                  <a:srgbClr val="FF0000"/>
                </a:solidFill>
              </a:rPr>
              <a:t> ?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123914" name="Text Box 14"/>
          <p:cNvSpPr txBox="1">
            <a:spLocks noChangeArrowheads="1"/>
          </p:cNvSpPr>
          <p:nvPr/>
        </p:nvSpPr>
        <p:spPr bwMode="auto">
          <a:xfrm>
            <a:off x="5695950" y="3822700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3915" name="Line 15"/>
          <p:cNvSpPr>
            <a:spLocks noChangeShapeType="1"/>
          </p:cNvSpPr>
          <p:nvPr/>
        </p:nvSpPr>
        <p:spPr bwMode="auto">
          <a:xfrm flipH="1">
            <a:off x="4383089" y="4203701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16" name="Line 16"/>
          <p:cNvSpPr>
            <a:spLocks noChangeShapeType="1"/>
          </p:cNvSpPr>
          <p:nvPr/>
        </p:nvSpPr>
        <p:spPr bwMode="auto">
          <a:xfrm flipH="1">
            <a:off x="4868863" y="4203700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3917" name="Group 58"/>
          <p:cNvGrpSpPr>
            <a:grpSpLocks/>
          </p:cNvGrpSpPr>
          <p:nvPr/>
        </p:nvGrpSpPr>
        <p:grpSpPr bwMode="auto">
          <a:xfrm>
            <a:off x="4322764" y="3184526"/>
            <a:ext cx="650875" cy="904875"/>
            <a:chOff x="12762" y="10336"/>
            <a:chExt cx="1027" cy="1700"/>
          </a:xfrm>
        </p:grpSpPr>
        <p:sp>
          <p:nvSpPr>
            <p:cNvPr id="124238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239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240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241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242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243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3918" name="Text Box 65"/>
          <p:cNvSpPr txBox="1">
            <a:spLocks noChangeArrowheads="1"/>
          </p:cNvSpPr>
          <p:nvPr/>
        </p:nvSpPr>
        <p:spPr bwMode="auto">
          <a:xfrm>
            <a:off x="4224338" y="2870201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123919" name="Line 67"/>
          <p:cNvSpPr>
            <a:spLocks noChangeShapeType="1"/>
          </p:cNvSpPr>
          <p:nvPr/>
        </p:nvSpPr>
        <p:spPr bwMode="auto">
          <a:xfrm flipH="1">
            <a:off x="3028951" y="6184901"/>
            <a:ext cx="1458913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3920" name="Group 109"/>
          <p:cNvGrpSpPr>
            <a:grpSpLocks/>
          </p:cNvGrpSpPr>
          <p:nvPr/>
        </p:nvGrpSpPr>
        <p:grpSpPr bwMode="auto">
          <a:xfrm>
            <a:off x="2312989" y="5156201"/>
            <a:ext cx="650875" cy="904875"/>
            <a:chOff x="12762" y="10336"/>
            <a:chExt cx="1027" cy="1700"/>
          </a:xfrm>
        </p:grpSpPr>
        <p:sp>
          <p:nvSpPr>
            <p:cNvPr id="124232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233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234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235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236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237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3921" name="Line 117"/>
          <p:cNvSpPr>
            <a:spLocks noChangeShapeType="1"/>
          </p:cNvSpPr>
          <p:nvPr/>
        </p:nvSpPr>
        <p:spPr bwMode="auto">
          <a:xfrm flipH="1">
            <a:off x="4868863" y="4632325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22" name="Line 118"/>
          <p:cNvSpPr>
            <a:spLocks noChangeShapeType="1"/>
          </p:cNvSpPr>
          <p:nvPr/>
        </p:nvSpPr>
        <p:spPr bwMode="auto">
          <a:xfrm flipH="1" flipV="1">
            <a:off x="6650038" y="4651376"/>
            <a:ext cx="779462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23" name="Line 119"/>
          <p:cNvSpPr>
            <a:spLocks noChangeShapeType="1"/>
          </p:cNvSpPr>
          <p:nvPr/>
        </p:nvSpPr>
        <p:spPr bwMode="auto">
          <a:xfrm flipH="1">
            <a:off x="6592889" y="4222750"/>
            <a:ext cx="1296987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24" name="Line 120"/>
          <p:cNvSpPr>
            <a:spLocks noChangeShapeType="1"/>
          </p:cNvSpPr>
          <p:nvPr/>
        </p:nvSpPr>
        <p:spPr bwMode="auto">
          <a:xfrm flipH="1">
            <a:off x="7848600" y="4241800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25" name="Freeform 123"/>
          <p:cNvSpPr>
            <a:spLocks/>
          </p:cNvSpPr>
          <p:nvPr/>
        </p:nvSpPr>
        <p:spPr bwMode="auto">
          <a:xfrm>
            <a:off x="8274051" y="3659188"/>
            <a:ext cx="315913" cy="360362"/>
          </a:xfrm>
          <a:custGeom>
            <a:avLst/>
            <a:gdLst>
              <a:gd name="T0" fmla="*/ 2147483646 w 650"/>
              <a:gd name="T1" fmla="*/ 2147483646 h 735"/>
              <a:gd name="T2" fmla="*/ 2147483646 w 650"/>
              <a:gd name="T3" fmla="*/ 2147483646 h 735"/>
              <a:gd name="T4" fmla="*/ 2147483646 w 650"/>
              <a:gd name="T5" fmla="*/ 2147483646 h 735"/>
              <a:gd name="T6" fmla="*/ 2147483646 w 650"/>
              <a:gd name="T7" fmla="*/ 2147483646 h 735"/>
              <a:gd name="T8" fmla="*/ 2147483646 w 650"/>
              <a:gd name="T9" fmla="*/ 2147483646 h 735"/>
              <a:gd name="T10" fmla="*/ 2147483646 w 650"/>
              <a:gd name="T11" fmla="*/ 2147483646 h 735"/>
              <a:gd name="T12" fmla="*/ 2147483646 w 650"/>
              <a:gd name="T13" fmla="*/ 2147483646 h 735"/>
              <a:gd name="T14" fmla="*/ 2147483646 w 650"/>
              <a:gd name="T15" fmla="*/ 2147483646 h 735"/>
              <a:gd name="T16" fmla="*/ 2147483646 w 650"/>
              <a:gd name="T17" fmla="*/ 2147483646 h 735"/>
              <a:gd name="T18" fmla="*/ 2147483646 w 650"/>
              <a:gd name="T19" fmla="*/ 0 h 735"/>
              <a:gd name="T20" fmla="*/ 2147483646 w 650"/>
              <a:gd name="T21" fmla="*/ 2147483646 h 735"/>
              <a:gd name="T22" fmla="*/ 2147483646 w 650"/>
              <a:gd name="T23" fmla="*/ 2147483646 h 735"/>
              <a:gd name="T24" fmla="*/ 2147483646 w 650"/>
              <a:gd name="T25" fmla="*/ 2147483646 h 735"/>
              <a:gd name="T26" fmla="*/ 2147483646 w 650"/>
              <a:gd name="T27" fmla="*/ 2147483646 h 735"/>
              <a:gd name="T28" fmla="*/ 2147483646 w 650"/>
              <a:gd name="T29" fmla="*/ 2147483646 h 735"/>
              <a:gd name="T30" fmla="*/ 2147483646 w 650"/>
              <a:gd name="T31" fmla="*/ 2147483646 h 735"/>
              <a:gd name="T32" fmla="*/ 2147483646 w 650"/>
              <a:gd name="T33" fmla="*/ 2147483646 h 735"/>
              <a:gd name="T34" fmla="*/ 2147483646 w 650"/>
              <a:gd name="T35" fmla="*/ 2147483646 h 735"/>
              <a:gd name="T36" fmla="*/ 2147483646 w 650"/>
              <a:gd name="T37" fmla="*/ 2147483646 h 735"/>
              <a:gd name="T38" fmla="*/ 2147483646 w 650"/>
              <a:gd name="T39" fmla="*/ 2147483646 h 735"/>
              <a:gd name="T40" fmla="*/ 2147483646 w 650"/>
              <a:gd name="T41" fmla="*/ 2147483646 h 735"/>
              <a:gd name="T42" fmla="*/ 0 w 650"/>
              <a:gd name="T43" fmla="*/ 2147483646 h 735"/>
              <a:gd name="T44" fmla="*/ 2147483646 w 650"/>
              <a:gd name="T45" fmla="*/ 2147483646 h 735"/>
              <a:gd name="T46" fmla="*/ 2147483646 w 650"/>
              <a:gd name="T47" fmla="*/ 2147483646 h 735"/>
              <a:gd name="T48" fmla="*/ 2147483646 w 650"/>
              <a:gd name="T49" fmla="*/ 2147483646 h 735"/>
              <a:gd name="T50" fmla="*/ 2147483646 w 650"/>
              <a:gd name="T51" fmla="*/ 2147483646 h 735"/>
              <a:gd name="T52" fmla="*/ 2147483646 w 650"/>
              <a:gd name="T53" fmla="*/ 2147483646 h 735"/>
              <a:gd name="T54" fmla="*/ 2147483646 w 650"/>
              <a:gd name="T55" fmla="*/ 2147483646 h 735"/>
              <a:gd name="T56" fmla="*/ 2147483646 w 650"/>
              <a:gd name="T57" fmla="*/ 2147483646 h 735"/>
              <a:gd name="T58" fmla="*/ 2147483646 w 650"/>
              <a:gd name="T59" fmla="*/ 2147483646 h 735"/>
              <a:gd name="T60" fmla="*/ 2147483646 w 650"/>
              <a:gd name="T61" fmla="*/ 2147483646 h 735"/>
              <a:gd name="T62" fmla="*/ 2147483646 w 650"/>
              <a:gd name="T63" fmla="*/ 2147483646 h 735"/>
              <a:gd name="T64" fmla="*/ 2147483646 w 650"/>
              <a:gd name="T65" fmla="*/ 2147483646 h 735"/>
              <a:gd name="T66" fmla="*/ 2147483646 w 650"/>
              <a:gd name="T67" fmla="*/ 2147483646 h 735"/>
              <a:gd name="T68" fmla="*/ 2147483646 w 650"/>
              <a:gd name="T69" fmla="*/ 2147483646 h 735"/>
              <a:gd name="T70" fmla="*/ 2147483646 w 650"/>
              <a:gd name="T71" fmla="*/ 2147483646 h 735"/>
              <a:gd name="T72" fmla="*/ 2147483646 w 650"/>
              <a:gd name="T73" fmla="*/ 2147483646 h 735"/>
              <a:gd name="T74" fmla="*/ 2147483646 w 650"/>
              <a:gd name="T75" fmla="*/ 2147483646 h 735"/>
              <a:gd name="T76" fmla="*/ 2147483646 w 650"/>
              <a:gd name="T77" fmla="*/ 2147483646 h 735"/>
              <a:gd name="T78" fmla="*/ 2147483646 w 650"/>
              <a:gd name="T79" fmla="*/ 2147483646 h 735"/>
              <a:gd name="T80" fmla="*/ 2147483646 w 650"/>
              <a:gd name="T81" fmla="*/ 2147483646 h 735"/>
              <a:gd name="T82" fmla="*/ 2147483646 w 650"/>
              <a:gd name="T83" fmla="*/ 2147483646 h 735"/>
              <a:gd name="T84" fmla="*/ 2147483646 w 650"/>
              <a:gd name="T85" fmla="*/ 2147483646 h 735"/>
              <a:gd name="T86" fmla="*/ 2147483646 w 650"/>
              <a:gd name="T87" fmla="*/ 2147483646 h 735"/>
              <a:gd name="T88" fmla="*/ 2147483646 w 650"/>
              <a:gd name="T89" fmla="*/ 2147483646 h 735"/>
              <a:gd name="T90" fmla="*/ 2147483646 w 650"/>
              <a:gd name="T91" fmla="*/ 2147483646 h 735"/>
              <a:gd name="T92" fmla="*/ 2147483646 w 650"/>
              <a:gd name="T93" fmla="*/ 2147483646 h 735"/>
              <a:gd name="T94" fmla="*/ 2147483646 w 650"/>
              <a:gd name="T95" fmla="*/ 2147483646 h 735"/>
              <a:gd name="T96" fmla="*/ 2147483646 w 650"/>
              <a:gd name="T97" fmla="*/ 2147483646 h 7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50" h="735">
                <a:moveTo>
                  <a:pt x="645" y="27"/>
                </a:moveTo>
                <a:lnTo>
                  <a:pt x="642" y="26"/>
                </a:lnTo>
                <a:lnTo>
                  <a:pt x="631" y="23"/>
                </a:lnTo>
                <a:lnTo>
                  <a:pt x="615" y="19"/>
                </a:lnTo>
                <a:lnTo>
                  <a:pt x="592" y="15"/>
                </a:lnTo>
                <a:lnTo>
                  <a:pt x="565" y="10"/>
                </a:lnTo>
                <a:lnTo>
                  <a:pt x="533" y="6"/>
                </a:lnTo>
                <a:lnTo>
                  <a:pt x="496" y="3"/>
                </a:lnTo>
                <a:lnTo>
                  <a:pt x="456" y="1"/>
                </a:lnTo>
                <a:lnTo>
                  <a:pt x="411" y="0"/>
                </a:lnTo>
                <a:lnTo>
                  <a:pt x="364" y="2"/>
                </a:lnTo>
                <a:lnTo>
                  <a:pt x="315" y="6"/>
                </a:lnTo>
                <a:lnTo>
                  <a:pt x="262" y="15"/>
                </a:lnTo>
                <a:lnTo>
                  <a:pt x="209" y="26"/>
                </a:lnTo>
                <a:lnTo>
                  <a:pt x="154" y="42"/>
                </a:lnTo>
                <a:lnTo>
                  <a:pt x="98" y="61"/>
                </a:lnTo>
                <a:lnTo>
                  <a:pt x="42" y="87"/>
                </a:lnTo>
                <a:lnTo>
                  <a:pt x="38" y="101"/>
                </a:lnTo>
                <a:lnTo>
                  <a:pt x="28" y="141"/>
                </a:lnTo>
                <a:lnTo>
                  <a:pt x="17" y="203"/>
                </a:lnTo>
                <a:lnTo>
                  <a:pt x="6" y="283"/>
                </a:lnTo>
                <a:lnTo>
                  <a:pt x="0" y="378"/>
                </a:lnTo>
                <a:lnTo>
                  <a:pt x="5" y="484"/>
                </a:lnTo>
                <a:lnTo>
                  <a:pt x="21" y="599"/>
                </a:lnTo>
                <a:lnTo>
                  <a:pt x="54" y="716"/>
                </a:lnTo>
                <a:lnTo>
                  <a:pt x="58" y="716"/>
                </a:lnTo>
                <a:lnTo>
                  <a:pt x="66" y="715"/>
                </a:lnTo>
                <a:lnTo>
                  <a:pt x="80" y="713"/>
                </a:lnTo>
                <a:lnTo>
                  <a:pt x="99" y="712"/>
                </a:lnTo>
                <a:lnTo>
                  <a:pt x="124" y="710"/>
                </a:lnTo>
                <a:lnTo>
                  <a:pt x="153" y="708"/>
                </a:lnTo>
                <a:lnTo>
                  <a:pt x="188" y="707"/>
                </a:lnTo>
                <a:lnTo>
                  <a:pt x="225" y="706"/>
                </a:lnTo>
                <a:lnTo>
                  <a:pt x="267" y="705"/>
                </a:lnTo>
                <a:lnTo>
                  <a:pt x="313" y="706"/>
                </a:lnTo>
                <a:lnTo>
                  <a:pt x="362" y="707"/>
                </a:lnTo>
                <a:lnTo>
                  <a:pt x="415" y="709"/>
                </a:lnTo>
                <a:lnTo>
                  <a:pt x="470" y="713"/>
                </a:lnTo>
                <a:lnTo>
                  <a:pt x="528" y="719"/>
                </a:lnTo>
                <a:lnTo>
                  <a:pt x="588" y="726"/>
                </a:lnTo>
                <a:lnTo>
                  <a:pt x="650" y="735"/>
                </a:lnTo>
                <a:lnTo>
                  <a:pt x="647" y="713"/>
                </a:lnTo>
                <a:lnTo>
                  <a:pt x="641" y="655"/>
                </a:lnTo>
                <a:lnTo>
                  <a:pt x="631" y="568"/>
                </a:lnTo>
                <a:lnTo>
                  <a:pt x="623" y="462"/>
                </a:lnTo>
                <a:lnTo>
                  <a:pt x="618" y="345"/>
                </a:lnTo>
                <a:lnTo>
                  <a:pt x="618" y="229"/>
                </a:lnTo>
                <a:lnTo>
                  <a:pt x="627" y="119"/>
                </a:lnTo>
                <a:lnTo>
                  <a:pt x="645" y="27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26" name="Freeform 124"/>
          <p:cNvSpPr>
            <a:spLocks/>
          </p:cNvSpPr>
          <p:nvPr/>
        </p:nvSpPr>
        <p:spPr bwMode="auto">
          <a:xfrm>
            <a:off x="8308976" y="3757614"/>
            <a:ext cx="519113" cy="357187"/>
          </a:xfrm>
          <a:custGeom>
            <a:avLst/>
            <a:gdLst>
              <a:gd name="T0" fmla="*/ 2147483646 w 1071"/>
              <a:gd name="T1" fmla="*/ 2147483646 h 731"/>
              <a:gd name="T2" fmla="*/ 0 w 1071"/>
              <a:gd name="T3" fmla="*/ 2147483646 h 731"/>
              <a:gd name="T4" fmla="*/ 2147483646 w 1071"/>
              <a:gd name="T5" fmla="*/ 2147483646 h 731"/>
              <a:gd name="T6" fmla="*/ 2147483646 w 1071"/>
              <a:gd name="T7" fmla="*/ 2147483646 h 731"/>
              <a:gd name="T8" fmla="*/ 2147483646 w 1071"/>
              <a:gd name="T9" fmla="*/ 2147483646 h 731"/>
              <a:gd name="T10" fmla="*/ 2147483646 w 1071"/>
              <a:gd name="T11" fmla="*/ 2147483646 h 731"/>
              <a:gd name="T12" fmla="*/ 2147483646 w 1071"/>
              <a:gd name="T13" fmla="*/ 2147483646 h 731"/>
              <a:gd name="T14" fmla="*/ 2147483646 w 1071"/>
              <a:gd name="T15" fmla="*/ 2147483646 h 731"/>
              <a:gd name="T16" fmla="*/ 2147483646 w 1071"/>
              <a:gd name="T17" fmla="*/ 2147483646 h 731"/>
              <a:gd name="T18" fmla="*/ 2147483646 w 1071"/>
              <a:gd name="T19" fmla="*/ 2147483646 h 731"/>
              <a:gd name="T20" fmla="*/ 2147483646 w 1071"/>
              <a:gd name="T21" fmla="*/ 2147483646 h 731"/>
              <a:gd name="T22" fmla="*/ 2147483646 w 1071"/>
              <a:gd name="T23" fmla="*/ 2147483646 h 731"/>
              <a:gd name="T24" fmla="*/ 2147483646 w 1071"/>
              <a:gd name="T25" fmla="*/ 2147483646 h 731"/>
              <a:gd name="T26" fmla="*/ 2147483646 w 1071"/>
              <a:gd name="T27" fmla="*/ 2147483646 h 731"/>
              <a:gd name="T28" fmla="*/ 2147483646 w 1071"/>
              <a:gd name="T29" fmla="*/ 2147483646 h 731"/>
              <a:gd name="T30" fmla="*/ 2147483646 w 1071"/>
              <a:gd name="T31" fmla="*/ 2147483646 h 731"/>
              <a:gd name="T32" fmla="*/ 2147483646 w 1071"/>
              <a:gd name="T33" fmla="*/ 2147483646 h 731"/>
              <a:gd name="T34" fmla="*/ 2147483646 w 1071"/>
              <a:gd name="T35" fmla="*/ 2147483646 h 731"/>
              <a:gd name="T36" fmla="*/ 2147483646 w 1071"/>
              <a:gd name="T37" fmla="*/ 2147483646 h 731"/>
              <a:gd name="T38" fmla="*/ 2147483646 w 1071"/>
              <a:gd name="T39" fmla="*/ 2147483646 h 731"/>
              <a:gd name="T40" fmla="*/ 2147483646 w 1071"/>
              <a:gd name="T41" fmla="*/ 2147483646 h 731"/>
              <a:gd name="T42" fmla="*/ 2147483646 w 1071"/>
              <a:gd name="T43" fmla="*/ 2147483646 h 731"/>
              <a:gd name="T44" fmla="*/ 2147483646 w 1071"/>
              <a:gd name="T45" fmla="*/ 2147483646 h 731"/>
              <a:gd name="T46" fmla="*/ 2147483646 w 1071"/>
              <a:gd name="T47" fmla="*/ 2147483646 h 731"/>
              <a:gd name="T48" fmla="*/ 2147483646 w 1071"/>
              <a:gd name="T49" fmla="*/ 2147483646 h 731"/>
              <a:gd name="T50" fmla="*/ 2147483646 w 1071"/>
              <a:gd name="T51" fmla="*/ 2147483646 h 731"/>
              <a:gd name="T52" fmla="*/ 2147483646 w 1071"/>
              <a:gd name="T53" fmla="*/ 0 h 731"/>
              <a:gd name="T54" fmla="*/ 2147483646 w 1071"/>
              <a:gd name="T55" fmla="*/ 2147483646 h 731"/>
              <a:gd name="T56" fmla="*/ 2147483646 w 1071"/>
              <a:gd name="T57" fmla="*/ 2147483646 h 731"/>
              <a:gd name="T58" fmla="*/ 2147483646 w 1071"/>
              <a:gd name="T59" fmla="*/ 2147483646 h 731"/>
              <a:gd name="T60" fmla="*/ 2147483646 w 1071"/>
              <a:gd name="T61" fmla="*/ 2147483646 h 731"/>
              <a:gd name="T62" fmla="*/ 2147483646 w 1071"/>
              <a:gd name="T63" fmla="*/ 2147483646 h 731"/>
              <a:gd name="T64" fmla="*/ 2147483646 w 1071"/>
              <a:gd name="T65" fmla="*/ 2147483646 h 731"/>
              <a:gd name="T66" fmla="*/ 2147483646 w 1071"/>
              <a:gd name="T67" fmla="*/ 2147483646 h 731"/>
              <a:gd name="T68" fmla="*/ 2147483646 w 1071"/>
              <a:gd name="T69" fmla="*/ 2147483646 h 731"/>
              <a:gd name="T70" fmla="*/ 2147483646 w 1071"/>
              <a:gd name="T71" fmla="*/ 2147483646 h 731"/>
              <a:gd name="T72" fmla="*/ 2147483646 w 1071"/>
              <a:gd name="T73" fmla="*/ 2147483646 h 731"/>
              <a:gd name="T74" fmla="*/ 2147483646 w 1071"/>
              <a:gd name="T75" fmla="*/ 2147483646 h 731"/>
              <a:gd name="T76" fmla="*/ 2147483646 w 1071"/>
              <a:gd name="T77" fmla="*/ 2147483646 h 731"/>
              <a:gd name="T78" fmla="*/ 2147483646 w 1071"/>
              <a:gd name="T79" fmla="*/ 2147483646 h 731"/>
              <a:gd name="T80" fmla="*/ 2147483646 w 1071"/>
              <a:gd name="T81" fmla="*/ 2147483646 h 731"/>
              <a:gd name="T82" fmla="*/ 2147483646 w 1071"/>
              <a:gd name="T83" fmla="*/ 2147483646 h 731"/>
              <a:gd name="T84" fmla="*/ 2147483646 w 1071"/>
              <a:gd name="T85" fmla="*/ 2147483646 h 731"/>
              <a:gd name="T86" fmla="*/ 2147483646 w 1071"/>
              <a:gd name="T87" fmla="*/ 2147483646 h 731"/>
              <a:gd name="T88" fmla="*/ 2147483646 w 1071"/>
              <a:gd name="T89" fmla="*/ 2147483646 h 731"/>
              <a:gd name="T90" fmla="*/ 2147483646 w 1071"/>
              <a:gd name="T91" fmla="*/ 2147483646 h 731"/>
              <a:gd name="T92" fmla="*/ 2147483646 w 1071"/>
              <a:gd name="T93" fmla="*/ 2147483646 h 731"/>
              <a:gd name="T94" fmla="*/ 2147483646 w 1071"/>
              <a:gd name="T95" fmla="*/ 2147483646 h 731"/>
              <a:gd name="T96" fmla="*/ 2147483646 w 1071"/>
              <a:gd name="T97" fmla="*/ 2147483646 h 731"/>
              <a:gd name="T98" fmla="*/ 2147483646 w 1071"/>
              <a:gd name="T99" fmla="*/ 2147483646 h 731"/>
              <a:gd name="T100" fmla="*/ 2147483646 w 1071"/>
              <a:gd name="T101" fmla="*/ 2147483646 h 731"/>
              <a:gd name="T102" fmla="*/ 2147483646 w 1071"/>
              <a:gd name="T103" fmla="*/ 2147483646 h 731"/>
              <a:gd name="T104" fmla="*/ 2147483646 w 1071"/>
              <a:gd name="T105" fmla="*/ 2147483646 h 731"/>
              <a:gd name="T106" fmla="*/ 2147483646 w 1071"/>
              <a:gd name="T107" fmla="*/ 2147483646 h 73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071" h="731">
                <a:moveTo>
                  <a:pt x="6" y="552"/>
                </a:moveTo>
                <a:lnTo>
                  <a:pt x="0" y="642"/>
                </a:lnTo>
                <a:lnTo>
                  <a:pt x="698" y="731"/>
                </a:lnTo>
                <a:lnTo>
                  <a:pt x="703" y="729"/>
                </a:lnTo>
                <a:lnTo>
                  <a:pt x="717" y="722"/>
                </a:lnTo>
                <a:lnTo>
                  <a:pt x="740" y="710"/>
                </a:lnTo>
                <a:lnTo>
                  <a:pt x="768" y="694"/>
                </a:lnTo>
                <a:lnTo>
                  <a:pt x="801" y="672"/>
                </a:lnTo>
                <a:lnTo>
                  <a:pt x="838" y="645"/>
                </a:lnTo>
                <a:lnTo>
                  <a:pt x="876" y="614"/>
                </a:lnTo>
                <a:lnTo>
                  <a:pt x="915" y="577"/>
                </a:lnTo>
                <a:lnTo>
                  <a:pt x="953" y="536"/>
                </a:lnTo>
                <a:lnTo>
                  <a:pt x="988" y="491"/>
                </a:lnTo>
                <a:lnTo>
                  <a:pt x="1018" y="439"/>
                </a:lnTo>
                <a:lnTo>
                  <a:pt x="1043" y="383"/>
                </a:lnTo>
                <a:lnTo>
                  <a:pt x="1061" y="322"/>
                </a:lnTo>
                <a:lnTo>
                  <a:pt x="1071" y="255"/>
                </a:lnTo>
                <a:lnTo>
                  <a:pt x="1070" y="185"/>
                </a:lnTo>
                <a:lnTo>
                  <a:pt x="1057" y="108"/>
                </a:lnTo>
                <a:lnTo>
                  <a:pt x="1055" y="104"/>
                </a:lnTo>
                <a:lnTo>
                  <a:pt x="1049" y="92"/>
                </a:lnTo>
                <a:lnTo>
                  <a:pt x="1037" y="76"/>
                </a:lnTo>
                <a:lnTo>
                  <a:pt x="1022" y="57"/>
                </a:lnTo>
                <a:lnTo>
                  <a:pt x="1002" y="37"/>
                </a:lnTo>
                <a:lnTo>
                  <a:pt x="979" y="20"/>
                </a:lnTo>
                <a:lnTo>
                  <a:pt x="951" y="7"/>
                </a:lnTo>
                <a:lnTo>
                  <a:pt x="919" y="0"/>
                </a:lnTo>
                <a:lnTo>
                  <a:pt x="924" y="12"/>
                </a:lnTo>
                <a:lnTo>
                  <a:pt x="934" y="44"/>
                </a:lnTo>
                <a:lnTo>
                  <a:pt x="947" y="94"/>
                </a:lnTo>
                <a:lnTo>
                  <a:pt x="958" y="159"/>
                </a:lnTo>
                <a:lnTo>
                  <a:pt x="961" y="238"/>
                </a:lnTo>
                <a:lnTo>
                  <a:pt x="953" y="324"/>
                </a:lnTo>
                <a:lnTo>
                  <a:pt x="928" y="418"/>
                </a:lnTo>
                <a:lnTo>
                  <a:pt x="884" y="516"/>
                </a:lnTo>
                <a:lnTo>
                  <a:pt x="883" y="518"/>
                </a:lnTo>
                <a:lnTo>
                  <a:pt x="879" y="521"/>
                </a:lnTo>
                <a:lnTo>
                  <a:pt x="872" y="526"/>
                </a:lnTo>
                <a:lnTo>
                  <a:pt x="862" y="534"/>
                </a:lnTo>
                <a:lnTo>
                  <a:pt x="851" y="541"/>
                </a:lnTo>
                <a:lnTo>
                  <a:pt x="837" y="550"/>
                </a:lnTo>
                <a:lnTo>
                  <a:pt x="819" y="559"/>
                </a:lnTo>
                <a:lnTo>
                  <a:pt x="800" y="567"/>
                </a:lnTo>
                <a:lnTo>
                  <a:pt x="778" y="575"/>
                </a:lnTo>
                <a:lnTo>
                  <a:pt x="754" y="582"/>
                </a:lnTo>
                <a:lnTo>
                  <a:pt x="727" y="588"/>
                </a:lnTo>
                <a:lnTo>
                  <a:pt x="697" y="592"/>
                </a:lnTo>
                <a:lnTo>
                  <a:pt x="666" y="593"/>
                </a:lnTo>
                <a:lnTo>
                  <a:pt x="631" y="592"/>
                </a:lnTo>
                <a:lnTo>
                  <a:pt x="593" y="589"/>
                </a:lnTo>
                <a:lnTo>
                  <a:pt x="555" y="581"/>
                </a:lnTo>
                <a:lnTo>
                  <a:pt x="555" y="677"/>
                </a:lnTo>
                <a:lnTo>
                  <a:pt x="24" y="623"/>
                </a:lnTo>
                <a:lnTo>
                  <a:pt x="6" y="5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27" name="Freeform 125"/>
          <p:cNvSpPr>
            <a:spLocks/>
          </p:cNvSpPr>
          <p:nvPr/>
        </p:nvSpPr>
        <p:spPr bwMode="auto">
          <a:xfrm>
            <a:off x="8242300" y="4110039"/>
            <a:ext cx="382588" cy="123825"/>
          </a:xfrm>
          <a:custGeom>
            <a:avLst/>
            <a:gdLst>
              <a:gd name="T0" fmla="*/ 2147483646 w 787"/>
              <a:gd name="T1" fmla="*/ 2147483646 h 253"/>
              <a:gd name="T2" fmla="*/ 2147483646 w 787"/>
              <a:gd name="T3" fmla="*/ 0 h 253"/>
              <a:gd name="T4" fmla="*/ 0 w 787"/>
              <a:gd name="T5" fmla="*/ 2147483646 h 253"/>
              <a:gd name="T6" fmla="*/ 2147483646 w 787"/>
              <a:gd name="T7" fmla="*/ 2147483646 h 253"/>
              <a:gd name="T8" fmla="*/ 2147483646 w 787"/>
              <a:gd name="T9" fmla="*/ 2147483646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253">
                <a:moveTo>
                  <a:pt x="787" y="91"/>
                </a:moveTo>
                <a:lnTo>
                  <a:pt x="12" y="0"/>
                </a:lnTo>
                <a:lnTo>
                  <a:pt x="0" y="91"/>
                </a:lnTo>
                <a:lnTo>
                  <a:pt x="764" y="253"/>
                </a:lnTo>
                <a:lnTo>
                  <a:pt x="787" y="9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28" name="Freeform 126"/>
          <p:cNvSpPr>
            <a:spLocks/>
          </p:cNvSpPr>
          <p:nvPr/>
        </p:nvSpPr>
        <p:spPr bwMode="auto">
          <a:xfrm>
            <a:off x="8432801" y="4149726"/>
            <a:ext cx="163513" cy="55563"/>
          </a:xfrm>
          <a:custGeom>
            <a:avLst/>
            <a:gdLst>
              <a:gd name="T0" fmla="*/ 2147483646 w 336"/>
              <a:gd name="T1" fmla="*/ 2147483646 h 115"/>
              <a:gd name="T2" fmla="*/ 2147483646 w 336"/>
              <a:gd name="T3" fmla="*/ 0 h 115"/>
              <a:gd name="T4" fmla="*/ 0 w 336"/>
              <a:gd name="T5" fmla="*/ 2147483646 h 115"/>
              <a:gd name="T6" fmla="*/ 2147483646 w 336"/>
              <a:gd name="T7" fmla="*/ 2147483646 h 115"/>
              <a:gd name="T8" fmla="*/ 2147483646 w 336"/>
              <a:gd name="T9" fmla="*/ 2147483646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6" h="115">
                <a:moveTo>
                  <a:pt x="336" y="50"/>
                </a:moveTo>
                <a:lnTo>
                  <a:pt x="4" y="0"/>
                </a:lnTo>
                <a:lnTo>
                  <a:pt x="0" y="48"/>
                </a:lnTo>
                <a:lnTo>
                  <a:pt x="327" y="115"/>
                </a:lnTo>
                <a:lnTo>
                  <a:pt x="336" y="5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29" name="Freeform 127"/>
          <p:cNvSpPr>
            <a:spLocks/>
          </p:cNvSpPr>
          <p:nvPr/>
        </p:nvSpPr>
        <p:spPr bwMode="auto">
          <a:xfrm>
            <a:off x="8267700" y="4121151"/>
            <a:ext cx="107950" cy="41275"/>
          </a:xfrm>
          <a:custGeom>
            <a:avLst/>
            <a:gdLst>
              <a:gd name="T0" fmla="*/ 2147483646 w 225"/>
              <a:gd name="T1" fmla="*/ 2147483646 h 85"/>
              <a:gd name="T2" fmla="*/ 0 w 225"/>
              <a:gd name="T3" fmla="*/ 0 h 85"/>
              <a:gd name="T4" fmla="*/ 2147483646 w 225"/>
              <a:gd name="T5" fmla="*/ 2147483646 h 85"/>
              <a:gd name="T6" fmla="*/ 2147483646 w 225"/>
              <a:gd name="T7" fmla="*/ 2147483646 h 85"/>
              <a:gd name="T8" fmla="*/ 2147483646 w 225"/>
              <a:gd name="T9" fmla="*/ 2147483646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" h="85">
                <a:moveTo>
                  <a:pt x="225" y="39"/>
                </a:moveTo>
                <a:lnTo>
                  <a:pt x="0" y="0"/>
                </a:lnTo>
                <a:lnTo>
                  <a:pt x="3" y="41"/>
                </a:lnTo>
                <a:lnTo>
                  <a:pt x="218" y="85"/>
                </a:lnTo>
                <a:lnTo>
                  <a:pt x="225" y="3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30" name="Freeform 128"/>
          <p:cNvSpPr>
            <a:spLocks/>
          </p:cNvSpPr>
          <p:nvPr/>
        </p:nvSpPr>
        <p:spPr bwMode="auto">
          <a:xfrm>
            <a:off x="7993064" y="4162425"/>
            <a:ext cx="642937" cy="215900"/>
          </a:xfrm>
          <a:custGeom>
            <a:avLst/>
            <a:gdLst>
              <a:gd name="T0" fmla="*/ 0 w 1325"/>
              <a:gd name="T1" fmla="*/ 2147483646 h 439"/>
              <a:gd name="T2" fmla="*/ 2147483646 w 1325"/>
              <a:gd name="T3" fmla="*/ 2147483646 h 439"/>
              <a:gd name="T4" fmla="*/ 2147483646 w 1325"/>
              <a:gd name="T5" fmla="*/ 2147483646 h 439"/>
              <a:gd name="T6" fmla="*/ 2147483646 w 1325"/>
              <a:gd name="T7" fmla="*/ 2147483646 h 439"/>
              <a:gd name="T8" fmla="*/ 2147483646 w 1325"/>
              <a:gd name="T9" fmla="*/ 2147483646 h 439"/>
              <a:gd name="T10" fmla="*/ 2147483646 w 1325"/>
              <a:gd name="T11" fmla="*/ 2147483646 h 439"/>
              <a:gd name="T12" fmla="*/ 2147483646 w 1325"/>
              <a:gd name="T13" fmla="*/ 2147483646 h 439"/>
              <a:gd name="T14" fmla="*/ 2147483646 w 1325"/>
              <a:gd name="T15" fmla="*/ 2147483646 h 439"/>
              <a:gd name="T16" fmla="*/ 2147483646 w 1325"/>
              <a:gd name="T17" fmla="*/ 2147483646 h 439"/>
              <a:gd name="T18" fmla="*/ 2147483646 w 1325"/>
              <a:gd name="T19" fmla="*/ 2147483646 h 439"/>
              <a:gd name="T20" fmla="*/ 2147483646 w 1325"/>
              <a:gd name="T21" fmla="*/ 2147483646 h 439"/>
              <a:gd name="T22" fmla="*/ 2147483646 w 1325"/>
              <a:gd name="T23" fmla="*/ 2147483646 h 439"/>
              <a:gd name="T24" fmla="*/ 2147483646 w 1325"/>
              <a:gd name="T25" fmla="*/ 2147483646 h 439"/>
              <a:gd name="T26" fmla="*/ 2147483646 w 1325"/>
              <a:gd name="T27" fmla="*/ 2147483646 h 439"/>
              <a:gd name="T28" fmla="*/ 2147483646 w 1325"/>
              <a:gd name="T29" fmla="*/ 2147483646 h 439"/>
              <a:gd name="T30" fmla="*/ 2147483646 w 1325"/>
              <a:gd name="T31" fmla="*/ 2147483646 h 439"/>
              <a:gd name="T32" fmla="*/ 2147483646 w 1325"/>
              <a:gd name="T33" fmla="*/ 0 h 439"/>
              <a:gd name="T34" fmla="*/ 2147483646 w 1325"/>
              <a:gd name="T35" fmla="*/ 2147483646 h 439"/>
              <a:gd name="T36" fmla="*/ 2147483646 w 1325"/>
              <a:gd name="T37" fmla="*/ 2147483646 h 439"/>
              <a:gd name="T38" fmla="*/ 2147483646 w 1325"/>
              <a:gd name="T39" fmla="*/ 2147483646 h 439"/>
              <a:gd name="T40" fmla="*/ 2147483646 w 1325"/>
              <a:gd name="T41" fmla="*/ 2147483646 h 439"/>
              <a:gd name="T42" fmla="*/ 2147483646 w 1325"/>
              <a:gd name="T43" fmla="*/ 2147483646 h 439"/>
              <a:gd name="T44" fmla="*/ 2147483646 w 1325"/>
              <a:gd name="T45" fmla="*/ 2147483646 h 439"/>
              <a:gd name="T46" fmla="*/ 2147483646 w 1325"/>
              <a:gd name="T47" fmla="*/ 2147483646 h 439"/>
              <a:gd name="T48" fmla="*/ 2147483646 w 1325"/>
              <a:gd name="T49" fmla="*/ 2147483646 h 439"/>
              <a:gd name="T50" fmla="*/ 2147483646 w 1325"/>
              <a:gd name="T51" fmla="*/ 2147483646 h 439"/>
              <a:gd name="T52" fmla="*/ 2147483646 w 1325"/>
              <a:gd name="T53" fmla="*/ 2147483646 h 439"/>
              <a:gd name="T54" fmla="*/ 2147483646 w 1325"/>
              <a:gd name="T55" fmla="*/ 2147483646 h 439"/>
              <a:gd name="T56" fmla="*/ 2147483646 w 1325"/>
              <a:gd name="T57" fmla="*/ 2147483646 h 439"/>
              <a:gd name="T58" fmla="*/ 2147483646 w 1325"/>
              <a:gd name="T59" fmla="*/ 2147483646 h 439"/>
              <a:gd name="T60" fmla="*/ 2147483646 w 1325"/>
              <a:gd name="T61" fmla="*/ 2147483646 h 439"/>
              <a:gd name="T62" fmla="*/ 2147483646 w 1325"/>
              <a:gd name="T63" fmla="*/ 2147483646 h 439"/>
              <a:gd name="T64" fmla="*/ 2147483646 w 1325"/>
              <a:gd name="T65" fmla="*/ 2147483646 h 439"/>
              <a:gd name="T66" fmla="*/ 2147483646 w 1325"/>
              <a:gd name="T67" fmla="*/ 2147483646 h 439"/>
              <a:gd name="T68" fmla="*/ 0 w 1325"/>
              <a:gd name="T69" fmla="*/ 2147483646 h 4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325" h="439">
                <a:moveTo>
                  <a:pt x="0" y="132"/>
                </a:moveTo>
                <a:lnTo>
                  <a:pt x="3" y="132"/>
                </a:lnTo>
                <a:lnTo>
                  <a:pt x="10" y="130"/>
                </a:lnTo>
                <a:lnTo>
                  <a:pt x="24" y="128"/>
                </a:lnTo>
                <a:lnTo>
                  <a:pt x="42" y="125"/>
                </a:lnTo>
                <a:lnTo>
                  <a:pt x="62" y="121"/>
                </a:lnTo>
                <a:lnTo>
                  <a:pt x="86" y="116"/>
                </a:lnTo>
                <a:lnTo>
                  <a:pt x="113" y="109"/>
                </a:lnTo>
                <a:lnTo>
                  <a:pt x="141" y="102"/>
                </a:lnTo>
                <a:lnTo>
                  <a:pt x="170" y="94"/>
                </a:lnTo>
                <a:lnTo>
                  <a:pt x="199" y="85"/>
                </a:lnTo>
                <a:lnTo>
                  <a:pt x="228" y="74"/>
                </a:lnTo>
                <a:lnTo>
                  <a:pt x="257" y="62"/>
                </a:lnTo>
                <a:lnTo>
                  <a:pt x="285" y="48"/>
                </a:lnTo>
                <a:lnTo>
                  <a:pt x="309" y="34"/>
                </a:lnTo>
                <a:lnTo>
                  <a:pt x="333" y="18"/>
                </a:lnTo>
                <a:lnTo>
                  <a:pt x="352" y="0"/>
                </a:lnTo>
                <a:lnTo>
                  <a:pt x="1325" y="223"/>
                </a:lnTo>
                <a:lnTo>
                  <a:pt x="1323" y="225"/>
                </a:lnTo>
                <a:lnTo>
                  <a:pt x="1318" y="230"/>
                </a:lnTo>
                <a:lnTo>
                  <a:pt x="1309" y="239"/>
                </a:lnTo>
                <a:lnTo>
                  <a:pt x="1297" y="250"/>
                </a:lnTo>
                <a:lnTo>
                  <a:pt x="1282" y="263"/>
                </a:lnTo>
                <a:lnTo>
                  <a:pt x="1265" y="278"/>
                </a:lnTo>
                <a:lnTo>
                  <a:pt x="1247" y="295"/>
                </a:lnTo>
                <a:lnTo>
                  <a:pt x="1225" y="312"/>
                </a:lnTo>
                <a:lnTo>
                  <a:pt x="1202" y="331"/>
                </a:lnTo>
                <a:lnTo>
                  <a:pt x="1179" y="349"/>
                </a:lnTo>
                <a:lnTo>
                  <a:pt x="1154" y="367"/>
                </a:lnTo>
                <a:lnTo>
                  <a:pt x="1128" y="385"/>
                </a:lnTo>
                <a:lnTo>
                  <a:pt x="1102" y="401"/>
                </a:lnTo>
                <a:lnTo>
                  <a:pt x="1077" y="415"/>
                </a:lnTo>
                <a:lnTo>
                  <a:pt x="1051" y="428"/>
                </a:lnTo>
                <a:lnTo>
                  <a:pt x="1026" y="439"/>
                </a:lnTo>
                <a:lnTo>
                  <a:pt x="0" y="13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31" name="Freeform 129"/>
          <p:cNvSpPr>
            <a:spLocks/>
          </p:cNvSpPr>
          <p:nvPr/>
        </p:nvSpPr>
        <p:spPr bwMode="auto">
          <a:xfrm>
            <a:off x="8634413" y="4138614"/>
            <a:ext cx="228600" cy="103187"/>
          </a:xfrm>
          <a:custGeom>
            <a:avLst/>
            <a:gdLst>
              <a:gd name="T0" fmla="*/ 2147483646 w 472"/>
              <a:gd name="T1" fmla="*/ 2147483646 h 209"/>
              <a:gd name="T2" fmla="*/ 2147483646 w 472"/>
              <a:gd name="T3" fmla="*/ 2147483646 h 209"/>
              <a:gd name="T4" fmla="*/ 2147483646 w 472"/>
              <a:gd name="T5" fmla="*/ 0 h 209"/>
              <a:gd name="T6" fmla="*/ 2147483646 w 472"/>
              <a:gd name="T7" fmla="*/ 2147483646 h 209"/>
              <a:gd name="T8" fmla="*/ 0 w 472"/>
              <a:gd name="T9" fmla="*/ 2147483646 h 209"/>
              <a:gd name="T10" fmla="*/ 2147483646 w 472"/>
              <a:gd name="T11" fmla="*/ 2147483646 h 2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2" h="209">
                <a:moveTo>
                  <a:pt x="47" y="209"/>
                </a:moveTo>
                <a:lnTo>
                  <a:pt x="472" y="84"/>
                </a:lnTo>
                <a:lnTo>
                  <a:pt x="215" y="0"/>
                </a:lnTo>
                <a:lnTo>
                  <a:pt x="5" y="24"/>
                </a:lnTo>
                <a:lnTo>
                  <a:pt x="0" y="197"/>
                </a:lnTo>
                <a:lnTo>
                  <a:pt x="47" y="20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32" name="Freeform 130"/>
          <p:cNvSpPr>
            <a:spLocks/>
          </p:cNvSpPr>
          <p:nvPr/>
        </p:nvSpPr>
        <p:spPr bwMode="auto">
          <a:xfrm>
            <a:off x="8042275" y="3698875"/>
            <a:ext cx="122238" cy="490538"/>
          </a:xfrm>
          <a:custGeom>
            <a:avLst/>
            <a:gdLst>
              <a:gd name="T0" fmla="*/ 2147483646 w 251"/>
              <a:gd name="T1" fmla="*/ 2147483646 h 999"/>
              <a:gd name="T2" fmla="*/ 2147483646 w 251"/>
              <a:gd name="T3" fmla="*/ 2147483646 h 999"/>
              <a:gd name="T4" fmla="*/ 2147483646 w 251"/>
              <a:gd name="T5" fmla="*/ 2147483646 h 999"/>
              <a:gd name="T6" fmla="*/ 2147483646 w 251"/>
              <a:gd name="T7" fmla="*/ 2147483646 h 999"/>
              <a:gd name="T8" fmla="*/ 2147483646 w 251"/>
              <a:gd name="T9" fmla="*/ 2147483646 h 999"/>
              <a:gd name="T10" fmla="*/ 2147483646 w 251"/>
              <a:gd name="T11" fmla="*/ 2147483646 h 999"/>
              <a:gd name="T12" fmla="*/ 2147483646 w 251"/>
              <a:gd name="T13" fmla="*/ 2147483646 h 999"/>
              <a:gd name="T14" fmla="*/ 2147483646 w 251"/>
              <a:gd name="T15" fmla="*/ 2147483646 h 999"/>
              <a:gd name="T16" fmla="*/ 2147483646 w 251"/>
              <a:gd name="T17" fmla="*/ 2147483646 h 999"/>
              <a:gd name="T18" fmla="*/ 2147483646 w 251"/>
              <a:gd name="T19" fmla="*/ 0 h 999"/>
              <a:gd name="T20" fmla="*/ 2147483646 w 251"/>
              <a:gd name="T21" fmla="*/ 0 h 999"/>
              <a:gd name="T22" fmla="*/ 2147483646 w 251"/>
              <a:gd name="T23" fmla="*/ 2147483646 h 999"/>
              <a:gd name="T24" fmla="*/ 2147483646 w 251"/>
              <a:gd name="T25" fmla="*/ 2147483646 h 999"/>
              <a:gd name="T26" fmla="*/ 2147483646 w 251"/>
              <a:gd name="T27" fmla="*/ 2147483646 h 999"/>
              <a:gd name="T28" fmla="*/ 2147483646 w 251"/>
              <a:gd name="T29" fmla="*/ 2147483646 h 999"/>
              <a:gd name="T30" fmla="*/ 2147483646 w 251"/>
              <a:gd name="T31" fmla="*/ 2147483646 h 999"/>
              <a:gd name="T32" fmla="*/ 0 w 251"/>
              <a:gd name="T33" fmla="*/ 2147483646 h 999"/>
              <a:gd name="T34" fmla="*/ 0 w 251"/>
              <a:gd name="T35" fmla="*/ 2147483646 h 999"/>
              <a:gd name="T36" fmla="*/ 2147483646 w 251"/>
              <a:gd name="T37" fmla="*/ 2147483646 h 999"/>
              <a:gd name="T38" fmla="*/ 2147483646 w 251"/>
              <a:gd name="T39" fmla="*/ 2147483646 h 999"/>
              <a:gd name="T40" fmla="*/ 2147483646 w 251"/>
              <a:gd name="T41" fmla="*/ 2147483646 h 999"/>
              <a:gd name="T42" fmla="*/ 2147483646 w 251"/>
              <a:gd name="T43" fmla="*/ 2147483646 h 999"/>
              <a:gd name="T44" fmla="*/ 2147483646 w 251"/>
              <a:gd name="T45" fmla="*/ 2147483646 h 999"/>
              <a:gd name="T46" fmla="*/ 2147483646 w 251"/>
              <a:gd name="T47" fmla="*/ 2147483646 h 999"/>
              <a:gd name="T48" fmla="*/ 2147483646 w 251"/>
              <a:gd name="T49" fmla="*/ 2147483646 h 999"/>
              <a:gd name="T50" fmla="*/ 2147483646 w 251"/>
              <a:gd name="T51" fmla="*/ 2147483646 h 999"/>
              <a:gd name="T52" fmla="*/ 2147483646 w 251"/>
              <a:gd name="T53" fmla="*/ 2147483646 h 999"/>
              <a:gd name="T54" fmla="*/ 2147483646 w 251"/>
              <a:gd name="T55" fmla="*/ 2147483646 h 999"/>
              <a:gd name="T56" fmla="*/ 2147483646 w 251"/>
              <a:gd name="T57" fmla="*/ 2147483646 h 999"/>
              <a:gd name="T58" fmla="*/ 2147483646 w 251"/>
              <a:gd name="T59" fmla="*/ 2147483646 h 999"/>
              <a:gd name="T60" fmla="*/ 2147483646 w 251"/>
              <a:gd name="T61" fmla="*/ 2147483646 h 999"/>
              <a:gd name="T62" fmla="*/ 2147483646 w 251"/>
              <a:gd name="T63" fmla="*/ 2147483646 h 999"/>
              <a:gd name="T64" fmla="*/ 2147483646 w 251"/>
              <a:gd name="T65" fmla="*/ 2147483646 h 999"/>
              <a:gd name="T66" fmla="*/ 2147483646 w 251"/>
              <a:gd name="T67" fmla="*/ 2147483646 h 999"/>
              <a:gd name="T68" fmla="*/ 2147483646 w 251"/>
              <a:gd name="T69" fmla="*/ 2147483646 h 99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1" h="999">
                <a:moveTo>
                  <a:pt x="251" y="23"/>
                </a:moveTo>
                <a:lnTo>
                  <a:pt x="250" y="22"/>
                </a:lnTo>
                <a:lnTo>
                  <a:pt x="246" y="20"/>
                </a:lnTo>
                <a:lnTo>
                  <a:pt x="239" y="18"/>
                </a:lnTo>
                <a:lnTo>
                  <a:pt x="230" y="15"/>
                </a:lnTo>
                <a:lnTo>
                  <a:pt x="218" y="11"/>
                </a:lnTo>
                <a:lnTo>
                  <a:pt x="205" y="7"/>
                </a:lnTo>
                <a:lnTo>
                  <a:pt x="190" y="4"/>
                </a:lnTo>
                <a:lnTo>
                  <a:pt x="173" y="1"/>
                </a:lnTo>
                <a:lnTo>
                  <a:pt x="155" y="0"/>
                </a:lnTo>
                <a:lnTo>
                  <a:pt x="134" y="0"/>
                </a:lnTo>
                <a:lnTo>
                  <a:pt x="114" y="2"/>
                </a:lnTo>
                <a:lnTo>
                  <a:pt x="92" y="5"/>
                </a:lnTo>
                <a:lnTo>
                  <a:pt x="70" y="12"/>
                </a:lnTo>
                <a:lnTo>
                  <a:pt x="47" y="20"/>
                </a:lnTo>
                <a:lnTo>
                  <a:pt x="23" y="32"/>
                </a:lnTo>
                <a:lnTo>
                  <a:pt x="0" y="47"/>
                </a:lnTo>
                <a:lnTo>
                  <a:pt x="0" y="999"/>
                </a:lnTo>
                <a:lnTo>
                  <a:pt x="1" y="999"/>
                </a:lnTo>
                <a:lnTo>
                  <a:pt x="6" y="999"/>
                </a:lnTo>
                <a:lnTo>
                  <a:pt x="14" y="998"/>
                </a:lnTo>
                <a:lnTo>
                  <a:pt x="23" y="997"/>
                </a:lnTo>
                <a:lnTo>
                  <a:pt x="35" y="995"/>
                </a:lnTo>
                <a:lnTo>
                  <a:pt x="49" y="993"/>
                </a:lnTo>
                <a:lnTo>
                  <a:pt x="65" y="990"/>
                </a:lnTo>
                <a:lnTo>
                  <a:pt x="83" y="985"/>
                </a:lnTo>
                <a:lnTo>
                  <a:pt x="102" y="980"/>
                </a:lnTo>
                <a:lnTo>
                  <a:pt x="121" y="973"/>
                </a:lnTo>
                <a:lnTo>
                  <a:pt x="143" y="966"/>
                </a:lnTo>
                <a:lnTo>
                  <a:pt x="164" y="956"/>
                </a:lnTo>
                <a:lnTo>
                  <a:pt x="186" y="945"/>
                </a:lnTo>
                <a:lnTo>
                  <a:pt x="208" y="934"/>
                </a:lnTo>
                <a:lnTo>
                  <a:pt x="230" y="919"/>
                </a:lnTo>
                <a:lnTo>
                  <a:pt x="251" y="903"/>
                </a:lnTo>
                <a:lnTo>
                  <a:pt x="251" y="2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33" name="Freeform 131"/>
          <p:cNvSpPr>
            <a:spLocks/>
          </p:cNvSpPr>
          <p:nvPr/>
        </p:nvSpPr>
        <p:spPr bwMode="auto">
          <a:xfrm>
            <a:off x="8045451" y="3703638"/>
            <a:ext cx="104775" cy="412750"/>
          </a:xfrm>
          <a:custGeom>
            <a:avLst/>
            <a:gdLst>
              <a:gd name="T0" fmla="*/ 2147483646 w 215"/>
              <a:gd name="T1" fmla="*/ 2147483646 h 843"/>
              <a:gd name="T2" fmla="*/ 2147483646 w 215"/>
              <a:gd name="T3" fmla="*/ 2147483646 h 843"/>
              <a:gd name="T4" fmla="*/ 2147483646 w 215"/>
              <a:gd name="T5" fmla="*/ 2147483646 h 843"/>
              <a:gd name="T6" fmla="*/ 2147483646 w 215"/>
              <a:gd name="T7" fmla="*/ 2147483646 h 843"/>
              <a:gd name="T8" fmla="*/ 2147483646 w 215"/>
              <a:gd name="T9" fmla="*/ 2147483646 h 843"/>
              <a:gd name="T10" fmla="*/ 2147483646 w 215"/>
              <a:gd name="T11" fmla="*/ 2147483646 h 843"/>
              <a:gd name="T12" fmla="*/ 2147483646 w 215"/>
              <a:gd name="T13" fmla="*/ 2147483646 h 843"/>
              <a:gd name="T14" fmla="*/ 2147483646 w 215"/>
              <a:gd name="T15" fmla="*/ 2147483646 h 843"/>
              <a:gd name="T16" fmla="*/ 2147483646 w 215"/>
              <a:gd name="T17" fmla="*/ 2147483646 h 843"/>
              <a:gd name="T18" fmla="*/ 2147483646 w 215"/>
              <a:gd name="T19" fmla="*/ 0 h 843"/>
              <a:gd name="T20" fmla="*/ 2147483646 w 215"/>
              <a:gd name="T21" fmla="*/ 0 h 843"/>
              <a:gd name="T22" fmla="*/ 2147483646 w 215"/>
              <a:gd name="T23" fmla="*/ 2147483646 h 843"/>
              <a:gd name="T24" fmla="*/ 2147483646 w 215"/>
              <a:gd name="T25" fmla="*/ 2147483646 h 843"/>
              <a:gd name="T26" fmla="*/ 2147483646 w 215"/>
              <a:gd name="T27" fmla="*/ 2147483646 h 843"/>
              <a:gd name="T28" fmla="*/ 2147483646 w 215"/>
              <a:gd name="T29" fmla="*/ 2147483646 h 843"/>
              <a:gd name="T30" fmla="*/ 2147483646 w 215"/>
              <a:gd name="T31" fmla="*/ 2147483646 h 843"/>
              <a:gd name="T32" fmla="*/ 0 w 215"/>
              <a:gd name="T33" fmla="*/ 2147483646 h 843"/>
              <a:gd name="T34" fmla="*/ 0 w 215"/>
              <a:gd name="T35" fmla="*/ 2147483646 h 843"/>
              <a:gd name="T36" fmla="*/ 2147483646 w 215"/>
              <a:gd name="T37" fmla="*/ 2147483646 h 843"/>
              <a:gd name="T38" fmla="*/ 2147483646 w 215"/>
              <a:gd name="T39" fmla="*/ 2147483646 h 843"/>
              <a:gd name="T40" fmla="*/ 2147483646 w 215"/>
              <a:gd name="T41" fmla="*/ 2147483646 h 843"/>
              <a:gd name="T42" fmla="*/ 2147483646 w 215"/>
              <a:gd name="T43" fmla="*/ 2147483646 h 843"/>
              <a:gd name="T44" fmla="*/ 2147483646 w 215"/>
              <a:gd name="T45" fmla="*/ 2147483646 h 843"/>
              <a:gd name="T46" fmla="*/ 2147483646 w 215"/>
              <a:gd name="T47" fmla="*/ 2147483646 h 843"/>
              <a:gd name="T48" fmla="*/ 2147483646 w 215"/>
              <a:gd name="T49" fmla="*/ 2147483646 h 843"/>
              <a:gd name="T50" fmla="*/ 2147483646 w 215"/>
              <a:gd name="T51" fmla="*/ 2147483646 h 843"/>
              <a:gd name="T52" fmla="*/ 2147483646 w 215"/>
              <a:gd name="T53" fmla="*/ 2147483646 h 843"/>
              <a:gd name="T54" fmla="*/ 2147483646 w 215"/>
              <a:gd name="T55" fmla="*/ 2147483646 h 843"/>
              <a:gd name="T56" fmla="*/ 2147483646 w 215"/>
              <a:gd name="T57" fmla="*/ 2147483646 h 843"/>
              <a:gd name="T58" fmla="*/ 2147483646 w 215"/>
              <a:gd name="T59" fmla="*/ 2147483646 h 843"/>
              <a:gd name="T60" fmla="*/ 2147483646 w 215"/>
              <a:gd name="T61" fmla="*/ 2147483646 h 843"/>
              <a:gd name="T62" fmla="*/ 2147483646 w 215"/>
              <a:gd name="T63" fmla="*/ 2147483646 h 843"/>
              <a:gd name="T64" fmla="*/ 2147483646 w 215"/>
              <a:gd name="T65" fmla="*/ 2147483646 h 843"/>
              <a:gd name="T66" fmla="*/ 2147483646 w 215"/>
              <a:gd name="T67" fmla="*/ 2147483646 h 843"/>
              <a:gd name="T68" fmla="*/ 2147483646 w 215"/>
              <a:gd name="T69" fmla="*/ 2147483646 h 8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5" h="843">
                <a:moveTo>
                  <a:pt x="215" y="20"/>
                </a:moveTo>
                <a:lnTo>
                  <a:pt x="214" y="19"/>
                </a:lnTo>
                <a:lnTo>
                  <a:pt x="211" y="18"/>
                </a:lnTo>
                <a:lnTo>
                  <a:pt x="205" y="15"/>
                </a:lnTo>
                <a:lnTo>
                  <a:pt x="197" y="12"/>
                </a:lnTo>
                <a:lnTo>
                  <a:pt x="187" y="9"/>
                </a:lnTo>
                <a:lnTo>
                  <a:pt x="176" y="6"/>
                </a:lnTo>
                <a:lnTo>
                  <a:pt x="163" y="4"/>
                </a:lnTo>
                <a:lnTo>
                  <a:pt x="149" y="1"/>
                </a:lnTo>
                <a:lnTo>
                  <a:pt x="133" y="0"/>
                </a:lnTo>
                <a:lnTo>
                  <a:pt x="115" y="0"/>
                </a:lnTo>
                <a:lnTo>
                  <a:pt x="98" y="1"/>
                </a:lnTo>
                <a:lnTo>
                  <a:pt x="79" y="5"/>
                </a:lnTo>
                <a:lnTo>
                  <a:pt x="60" y="10"/>
                </a:lnTo>
                <a:lnTo>
                  <a:pt x="40" y="18"/>
                </a:lnTo>
                <a:lnTo>
                  <a:pt x="21" y="27"/>
                </a:lnTo>
                <a:lnTo>
                  <a:pt x="0" y="40"/>
                </a:lnTo>
                <a:lnTo>
                  <a:pt x="0" y="843"/>
                </a:lnTo>
                <a:lnTo>
                  <a:pt x="1" y="843"/>
                </a:lnTo>
                <a:lnTo>
                  <a:pt x="6" y="843"/>
                </a:lnTo>
                <a:lnTo>
                  <a:pt x="12" y="842"/>
                </a:lnTo>
                <a:lnTo>
                  <a:pt x="21" y="841"/>
                </a:lnTo>
                <a:lnTo>
                  <a:pt x="30" y="840"/>
                </a:lnTo>
                <a:lnTo>
                  <a:pt x="43" y="838"/>
                </a:lnTo>
                <a:lnTo>
                  <a:pt x="56" y="835"/>
                </a:lnTo>
                <a:lnTo>
                  <a:pt x="71" y="831"/>
                </a:lnTo>
                <a:lnTo>
                  <a:pt x="87" y="826"/>
                </a:lnTo>
                <a:lnTo>
                  <a:pt x="105" y="821"/>
                </a:lnTo>
                <a:lnTo>
                  <a:pt x="123" y="814"/>
                </a:lnTo>
                <a:lnTo>
                  <a:pt x="141" y="806"/>
                </a:lnTo>
                <a:lnTo>
                  <a:pt x="159" y="797"/>
                </a:lnTo>
                <a:lnTo>
                  <a:pt x="179" y="786"/>
                </a:lnTo>
                <a:lnTo>
                  <a:pt x="197" y="774"/>
                </a:lnTo>
                <a:lnTo>
                  <a:pt x="215" y="760"/>
                </a:lnTo>
                <a:lnTo>
                  <a:pt x="215" y="2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34" name="Freeform 132"/>
          <p:cNvSpPr>
            <a:spLocks/>
          </p:cNvSpPr>
          <p:nvPr/>
        </p:nvSpPr>
        <p:spPr bwMode="auto">
          <a:xfrm>
            <a:off x="8048626" y="3708401"/>
            <a:ext cx="87313" cy="334963"/>
          </a:xfrm>
          <a:custGeom>
            <a:avLst/>
            <a:gdLst>
              <a:gd name="T0" fmla="*/ 2147483646 w 180"/>
              <a:gd name="T1" fmla="*/ 2147483646 h 685"/>
              <a:gd name="T2" fmla="*/ 2147483646 w 180"/>
              <a:gd name="T3" fmla="*/ 2147483646 h 685"/>
              <a:gd name="T4" fmla="*/ 2147483646 w 180"/>
              <a:gd name="T5" fmla="*/ 2147483646 h 685"/>
              <a:gd name="T6" fmla="*/ 2147483646 w 180"/>
              <a:gd name="T7" fmla="*/ 2147483646 h 685"/>
              <a:gd name="T8" fmla="*/ 2147483646 w 180"/>
              <a:gd name="T9" fmla="*/ 2147483646 h 685"/>
              <a:gd name="T10" fmla="*/ 2147483646 w 180"/>
              <a:gd name="T11" fmla="*/ 2147483646 h 685"/>
              <a:gd name="T12" fmla="*/ 2147483646 w 180"/>
              <a:gd name="T13" fmla="*/ 2147483646 h 685"/>
              <a:gd name="T14" fmla="*/ 2147483646 w 180"/>
              <a:gd name="T15" fmla="*/ 2147483646 h 685"/>
              <a:gd name="T16" fmla="*/ 2147483646 w 180"/>
              <a:gd name="T17" fmla="*/ 0 h 685"/>
              <a:gd name="T18" fmla="*/ 2147483646 w 180"/>
              <a:gd name="T19" fmla="*/ 0 h 685"/>
              <a:gd name="T20" fmla="*/ 2147483646 w 180"/>
              <a:gd name="T21" fmla="*/ 0 h 685"/>
              <a:gd name="T22" fmla="*/ 2147483646 w 180"/>
              <a:gd name="T23" fmla="*/ 2147483646 h 685"/>
              <a:gd name="T24" fmla="*/ 2147483646 w 180"/>
              <a:gd name="T25" fmla="*/ 2147483646 h 685"/>
              <a:gd name="T26" fmla="*/ 2147483646 w 180"/>
              <a:gd name="T27" fmla="*/ 2147483646 h 685"/>
              <a:gd name="T28" fmla="*/ 2147483646 w 180"/>
              <a:gd name="T29" fmla="*/ 2147483646 h 685"/>
              <a:gd name="T30" fmla="*/ 2147483646 w 180"/>
              <a:gd name="T31" fmla="*/ 2147483646 h 685"/>
              <a:gd name="T32" fmla="*/ 0 w 180"/>
              <a:gd name="T33" fmla="*/ 2147483646 h 685"/>
              <a:gd name="T34" fmla="*/ 0 w 180"/>
              <a:gd name="T35" fmla="*/ 2147483646 h 685"/>
              <a:gd name="T36" fmla="*/ 2147483646 w 180"/>
              <a:gd name="T37" fmla="*/ 2147483646 h 685"/>
              <a:gd name="T38" fmla="*/ 2147483646 w 180"/>
              <a:gd name="T39" fmla="*/ 2147483646 h 685"/>
              <a:gd name="T40" fmla="*/ 2147483646 w 180"/>
              <a:gd name="T41" fmla="*/ 2147483646 h 685"/>
              <a:gd name="T42" fmla="*/ 2147483646 w 180"/>
              <a:gd name="T43" fmla="*/ 2147483646 h 685"/>
              <a:gd name="T44" fmla="*/ 2147483646 w 180"/>
              <a:gd name="T45" fmla="*/ 2147483646 h 685"/>
              <a:gd name="T46" fmla="*/ 2147483646 w 180"/>
              <a:gd name="T47" fmla="*/ 2147483646 h 685"/>
              <a:gd name="T48" fmla="*/ 2147483646 w 180"/>
              <a:gd name="T49" fmla="*/ 2147483646 h 685"/>
              <a:gd name="T50" fmla="*/ 2147483646 w 180"/>
              <a:gd name="T51" fmla="*/ 2147483646 h 685"/>
              <a:gd name="T52" fmla="*/ 2147483646 w 180"/>
              <a:gd name="T53" fmla="*/ 2147483646 h 685"/>
              <a:gd name="T54" fmla="*/ 2147483646 w 180"/>
              <a:gd name="T55" fmla="*/ 2147483646 h 685"/>
              <a:gd name="T56" fmla="*/ 2147483646 w 180"/>
              <a:gd name="T57" fmla="*/ 2147483646 h 685"/>
              <a:gd name="T58" fmla="*/ 2147483646 w 180"/>
              <a:gd name="T59" fmla="*/ 2147483646 h 685"/>
              <a:gd name="T60" fmla="*/ 2147483646 w 180"/>
              <a:gd name="T61" fmla="*/ 2147483646 h 685"/>
              <a:gd name="T62" fmla="*/ 2147483646 w 180"/>
              <a:gd name="T63" fmla="*/ 2147483646 h 685"/>
              <a:gd name="T64" fmla="*/ 2147483646 w 180"/>
              <a:gd name="T65" fmla="*/ 2147483646 h 685"/>
              <a:gd name="T66" fmla="*/ 2147483646 w 180"/>
              <a:gd name="T67" fmla="*/ 2147483646 h 685"/>
              <a:gd name="T68" fmla="*/ 2147483646 w 180"/>
              <a:gd name="T69" fmla="*/ 2147483646 h 6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80" h="685">
                <a:moveTo>
                  <a:pt x="180" y="16"/>
                </a:moveTo>
                <a:lnTo>
                  <a:pt x="179" y="16"/>
                </a:lnTo>
                <a:lnTo>
                  <a:pt x="176" y="14"/>
                </a:lnTo>
                <a:lnTo>
                  <a:pt x="172" y="12"/>
                </a:lnTo>
                <a:lnTo>
                  <a:pt x="165" y="10"/>
                </a:lnTo>
                <a:lnTo>
                  <a:pt x="157" y="8"/>
                </a:lnTo>
                <a:lnTo>
                  <a:pt x="147" y="4"/>
                </a:lnTo>
                <a:lnTo>
                  <a:pt x="136" y="2"/>
                </a:lnTo>
                <a:lnTo>
                  <a:pt x="125" y="0"/>
                </a:lnTo>
                <a:lnTo>
                  <a:pt x="111" y="0"/>
                </a:lnTo>
                <a:lnTo>
                  <a:pt x="97" y="0"/>
                </a:lnTo>
                <a:lnTo>
                  <a:pt x="81" y="1"/>
                </a:lnTo>
                <a:lnTo>
                  <a:pt x="66" y="3"/>
                </a:lnTo>
                <a:lnTo>
                  <a:pt x="50" y="8"/>
                </a:lnTo>
                <a:lnTo>
                  <a:pt x="33" y="14"/>
                </a:lnTo>
                <a:lnTo>
                  <a:pt x="17" y="23"/>
                </a:lnTo>
                <a:lnTo>
                  <a:pt x="0" y="33"/>
                </a:lnTo>
                <a:lnTo>
                  <a:pt x="0" y="685"/>
                </a:lnTo>
                <a:lnTo>
                  <a:pt x="1" y="685"/>
                </a:lnTo>
                <a:lnTo>
                  <a:pt x="4" y="685"/>
                </a:lnTo>
                <a:lnTo>
                  <a:pt x="9" y="684"/>
                </a:lnTo>
                <a:lnTo>
                  <a:pt x="17" y="683"/>
                </a:lnTo>
                <a:lnTo>
                  <a:pt x="26" y="682"/>
                </a:lnTo>
                <a:lnTo>
                  <a:pt x="35" y="681"/>
                </a:lnTo>
                <a:lnTo>
                  <a:pt x="47" y="678"/>
                </a:lnTo>
                <a:lnTo>
                  <a:pt x="60" y="676"/>
                </a:lnTo>
                <a:lnTo>
                  <a:pt x="73" y="671"/>
                </a:lnTo>
                <a:lnTo>
                  <a:pt x="87" y="667"/>
                </a:lnTo>
                <a:lnTo>
                  <a:pt x="102" y="662"/>
                </a:lnTo>
                <a:lnTo>
                  <a:pt x="118" y="655"/>
                </a:lnTo>
                <a:lnTo>
                  <a:pt x="133" y="648"/>
                </a:lnTo>
                <a:lnTo>
                  <a:pt x="149" y="639"/>
                </a:lnTo>
                <a:lnTo>
                  <a:pt x="165" y="628"/>
                </a:lnTo>
                <a:lnTo>
                  <a:pt x="180" y="617"/>
                </a:lnTo>
                <a:lnTo>
                  <a:pt x="180" y="1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35" name="Freeform 133"/>
          <p:cNvSpPr>
            <a:spLocks/>
          </p:cNvSpPr>
          <p:nvPr/>
        </p:nvSpPr>
        <p:spPr bwMode="auto">
          <a:xfrm>
            <a:off x="8051800" y="3711575"/>
            <a:ext cx="71438" cy="260350"/>
          </a:xfrm>
          <a:custGeom>
            <a:avLst/>
            <a:gdLst>
              <a:gd name="T0" fmla="*/ 2147483646 w 146"/>
              <a:gd name="T1" fmla="*/ 2147483646 h 530"/>
              <a:gd name="T2" fmla="*/ 2147483646 w 146"/>
              <a:gd name="T3" fmla="*/ 2147483646 h 530"/>
              <a:gd name="T4" fmla="*/ 2147483646 w 146"/>
              <a:gd name="T5" fmla="*/ 2147483646 h 530"/>
              <a:gd name="T6" fmla="*/ 2147483646 w 146"/>
              <a:gd name="T7" fmla="*/ 2147483646 h 530"/>
              <a:gd name="T8" fmla="*/ 2147483646 w 146"/>
              <a:gd name="T9" fmla="*/ 2147483646 h 530"/>
              <a:gd name="T10" fmla="*/ 2147483646 w 146"/>
              <a:gd name="T11" fmla="*/ 0 h 530"/>
              <a:gd name="T12" fmla="*/ 2147483646 w 146"/>
              <a:gd name="T13" fmla="*/ 2147483646 h 530"/>
              <a:gd name="T14" fmla="*/ 2147483646 w 146"/>
              <a:gd name="T15" fmla="*/ 2147483646 h 530"/>
              <a:gd name="T16" fmla="*/ 0 w 146"/>
              <a:gd name="T17" fmla="*/ 2147483646 h 530"/>
              <a:gd name="T18" fmla="*/ 0 w 146"/>
              <a:gd name="T19" fmla="*/ 2147483646 h 530"/>
              <a:gd name="T20" fmla="*/ 2147483646 w 146"/>
              <a:gd name="T21" fmla="*/ 2147483646 h 530"/>
              <a:gd name="T22" fmla="*/ 2147483646 w 146"/>
              <a:gd name="T23" fmla="*/ 2147483646 h 530"/>
              <a:gd name="T24" fmla="*/ 2147483646 w 146"/>
              <a:gd name="T25" fmla="*/ 2147483646 h 530"/>
              <a:gd name="T26" fmla="*/ 2147483646 w 146"/>
              <a:gd name="T27" fmla="*/ 2147483646 h 530"/>
              <a:gd name="T28" fmla="*/ 2147483646 w 146"/>
              <a:gd name="T29" fmla="*/ 2147483646 h 530"/>
              <a:gd name="T30" fmla="*/ 2147483646 w 146"/>
              <a:gd name="T31" fmla="*/ 2147483646 h 530"/>
              <a:gd name="T32" fmla="*/ 2147483646 w 146"/>
              <a:gd name="T33" fmla="*/ 2147483646 h 530"/>
              <a:gd name="T34" fmla="*/ 2147483646 w 146"/>
              <a:gd name="T35" fmla="*/ 2147483646 h 530"/>
              <a:gd name="T36" fmla="*/ 2147483646 w 146"/>
              <a:gd name="T37" fmla="*/ 2147483646 h 53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530">
                <a:moveTo>
                  <a:pt x="146" y="14"/>
                </a:moveTo>
                <a:lnTo>
                  <a:pt x="143" y="12"/>
                </a:lnTo>
                <a:lnTo>
                  <a:pt x="134" y="8"/>
                </a:lnTo>
                <a:lnTo>
                  <a:pt x="120" y="4"/>
                </a:lnTo>
                <a:lnTo>
                  <a:pt x="101" y="1"/>
                </a:lnTo>
                <a:lnTo>
                  <a:pt x="79" y="0"/>
                </a:lnTo>
                <a:lnTo>
                  <a:pt x="54" y="3"/>
                </a:lnTo>
                <a:lnTo>
                  <a:pt x="27" y="11"/>
                </a:lnTo>
                <a:lnTo>
                  <a:pt x="0" y="27"/>
                </a:lnTo>
                <a:lnTo>
                  <a:pt x="0" y="530"/>
                </a:lnTo>
                <a:lnTo>
                  <a:pt x="3" y="530"/>
                </a:lnTo>
                <a:lnTo>
                  <a:pt x="14" y="529"/>
                </a:lnTo>
                <a:lnTo>
                  <a:pt x="29" y="526"/>
                </a:lnTo>
                <a:lnTo>
                  <a:pt x="49" y="521"/>
                </a:lnTo>
                <a:lnTo>
                  <a:pt x="71" y="514"/>
                </a:lnTo>
                <a:lnTo>
                  <a:pt x="96" y="505"/>
                </a:lnTo>
                <a:lnTo>
                  <a:pt x="121" y="492"/>
                </a:lnTo>
                <a:lnTo>
                  <a:pt x="146" y="475"/>
                </a:lnTo>
                <a:lnTo>
                  <a:pt x="146" y="1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36" name="Freeform 134"/>
          <p:cNvSpPr>
            <a:spLocks/>
          </p:cNvSpPr>
          <p:nvPr/>
        </p:nvSpPr>
        <p:spPr bwMode="auto">
          <a:xfrm>
            <a:off x="8056564" y="3714750"/>
            <a:ext cx="52387" cy="184150"/>
          </a:xfrm>
          <a:custGeom>
            <a:avLst/>
            <a:gdLst>
              <a:gd name="T0" fmla="*/ 2147483646 w 109"/>
              <a:gd name="T1" fmla="*/ 2147483646 h 373"/>
              <a:gd name="T2" fmla="*/ 2147483646 w 109"/>
              <a:gd name="T3" fmla="*/ 2147483646 h 373"/>
              <a:gd name="T4" fmla="*/ 2147483646 w 109"/>
              <a:gd name="T5" fmla="*/ 2147483646 h 373"/>
              <a:gd name="T6" fmla="*/ 2147483646 w 109"/>
              <a:gd name="T7" fmla="*/ 2147483646 h 373"/>
              <a:gd name="T8" fmla="*/ 2147483646 w 109"/>
              <a:gd name="T9" fmla="*/ 0 h 373"/>
              <a:gd name="T10" fmla="*/ 2147483646 w 109"/>
              <a:gd name="T11" fmla="*/ 0 h 373"/>
              <a:gd name="T12" fmla="*/ 2147483646 w 109"/>
              <a:gd name="T13" fmla="*/ 2147483646 h 373"/>
              <a:gd name="T14" fmla="*/ 2147483646 w 109"/>
              <a:gd name="T15" fmla="*/ 2147483646 h 373"/>
              <a:gd name="T16" fmla="*/ 0 w 109"/>
              <a:gd name="T17" fmla="*/ 2147483646 h 373"/>
              <a:gd name="T18" fmla="*/ 0 w 109"/>
              <a:gd name="T19" fmla="*/ 2147483646 h 373"/>
              <a:gd name="T20" fmla="*/ 2147483646 w 109"/>
              <a:gd name="T21" fmla="*/ 2147483646 h 373"/>
              <a:gd name="T22" fmla="*/ 2147483646 w 109"/>
              <a:gd name="T23" fmla="*/ 2147483646 h 373"/>
              <a:gd name="T24" fmla="*/ 2147483646 w 109"/>
              <a:gd name="T25" fmla="*/ 2147483646 h 373"/>
              <a:gd name="T26" fmla="*/ 2147483646 w 109"/>
              <a:gd name="T27" fmla="*/ 2147483646 h 373"/>
              <a:gd name="T28" fmla="*/ 2147483646 w 109"/>
              <a:gd name="T29" fmla="*/ 2147483646 h 373"/>
              <a:gd name="T30" fmla="*/ 2147483646 w 109"/>
              <a:gd name="T31" fmla="*/ 2147483646 h 373"/>
              <a:gd name="T32" fmla="*/ 2147483646 w 109"/>
              <a:gd name="T33" fmla="*/ 2147483646 h 373"/>
              <a:gd name="T34" fmla="*/ 2147483646 w 109"/>
              <a:gd name="T35" fmla="*/ 2147483646 h 373"/>
              <a:gd name="T36" fmla="*/ 2147483646 w 109"/>
              <a:gd name="T37" fmla="*/ 2147483646 h 3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373">
                <a:moveTo>
                  <a:pt x="109" y="10"/>
                </a:moveTo>
                <a:lnTo>
                  <a:pt x="107" y="9"/>
                </a:lnTo>
                <a:lnTo>
                  <a:pt x="100" y="6"/>
                </a:lnTo>
                <a:lnTo>
                  <a:pt x="89" y="2"/>
                </a:lnTo>
                <a:lnTo>
                  <a:pt x="75" y="0"/>
                </a:lnTo>
                <a:lnTo>
                  <a:pt x="59" y="0"/>
                </a:lnTo>
                <a:lnTo>
                  <a:pt x="39" y="2"/>
                </a:lnTo>
                <a:lnTo>
                  <a:pt x="20" y="9"/>
                </a:lnTo>
                <a:lnTo>
                  <a:pt x="0" y="21"/>
                </a:lnTo>
                <a:lnTo>
                  <a:pt x="0" y="373"/>
                </a:lnTo>
                <a:lnTo>
                  <a:pt x="2" y="373"/>
                </a:lnTo>
                <a:lnTo>
                  <a:pt x="9" y="372"/>
                </a:lnTo>
                <a:lnTo>
                  <a:pt x="21" y="369"/>
                </a:lnTo>
                <a:lnTo>
                  <a:pt x="36" y="366"/>
                </a:lnTo>
                <a:lnTo>
                  <a:pt x="53" y="362"/>
                </a:lnTo>
                <a:lnTo>
                  <a:pt x="72" y="354"/>
                </a:lnTo>
                <a:lnTo>
                  <a:pt x="90" y="343"/>
                </a:lnTo>
                <a:lnTo>
                  <a:pt x="109" y="331"/>
                </a:lnTo>
                <a:lnTo>
                  <a:pt x="109" y="1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37" name="Freeform 135"/>
          <p:cNvSpPr>
            <a:spLocks/>
          </p:cNvSpPr>
          <p:nvPr/>
        </p:nvSpPr>
        <p:spPr bwMode="auto">
          <a:xfrm>
            <a:off x="8059739" y="3719513"/>
            <a:ext cx="34925" cy="106362"/>
          </a:xfrm>
          <a:custGeom>
            <a:avLst/>
            <a:gdLst>
              <a:gd name="T0" fmla="*/ 2147483646 w 75"/>
              <a:gd name="T1" fmla="*/ 2147483646 h 216"/>
              <a:gd name="T2" fmla="*/ 2147483646 w 75"/>
              <a:gd name="T3" fmla="*/ 2147483646 h 216"/>
              <a:gd name="T4" fmla="*/ 2147483646 w 75"/>
              <a:gd name="T5" fmla="*/ 2147483646 h 216"/>
              <a:gd name="T6" fmla="*/ 2147483646 w 75"/>
              <a:gd name="T7" fmla="*/ 2147483646 h 216"/>
              <a:gd name="T8" fmla="*/ 2147483646 w 75"/>
              <a:gd name="T9" fmla="*/ 0 h 216"/>
              <a:gd name="T10" fmla="*/ 2147483646 w 75"/>
              <a:gd name="T11" fmla="*/ 0 h 216"/>
              <a:gd name="T12" fmla="*/ 2147483646 w 75"/>
              <a:gd name="T13" fmla="*/ 2147483646 h 216"/>
              <a:gd name="T14" fmla="*/ 2147483646 w 75"/>
              <a:gd name="T15" fmla="*/ 2147483646 h 216"/>
              <a:gd name="T16" fmla="*/ 0 w 75"/>
              <a:gd name="T17" fmla="*/ 2147483646 h 216"/>
              <a:gd name="T18" fmla="*/ 0 w 75"/>
              <a:gd name="T19" fmla="*/ 2147483646 h 216"/>
              <a:gd name="T20" fmla="*/ 2147483646 w 75"/>
              <a:gd name="T21" fmla="*/ 2147483646 h 216"/>
              <a:gd name="T22" fmla="*/ 2147483646 w 75"/>
              <a:gd name="T23" fmla="*/ 2147483646 h 216"/>
              <a:gd name="T24" fmla="*/ 2147483646 w 75"/>
              <a:gd name="T25" fmla="*/ 2147483646 h 216"/>
              <a:gd name="T26" fmla="*/ 2147483646 w 75"/>
              <a:gd name="T27" fmla="*/ 2147483646 h 216"/>
              <a:gd name="T28" fmla="*/ 2147483646 w 75"/>
              <a:gd name="T29" fmla="*/ 2147483646 h 216"/>
              <a:gd name="T30" fmla="*/ 2147483646 w 75"/>
              <a:gd name="T31" fmla="*/ 2147483646 h 216"/>
              <a:gd name="T32" fmla="*/ 2147483646 w 75"/>
              <a:gd name="T33" fmla="*/ 2147483646 h 216"/>
              <a:gd name="T34" fmla="*/ 2147483646 w 75"/>
              <a:gd name="T35" fmla="*/ 2147483646 h 216"/>
              <a:gd name="T36" fmla="*/ 2147483646 w 75"/>
              <a:gd name="T37" fmla="*/ 2147483646 h 2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5" h="216">
                <a:moveTo>
                  <a:pt x="75" y="6"/>
                </a:moveTo>
                <a:lnTo>
                  <a:pt x="73" y="5"/>
                </a:lnTo>
                <a:lnTo>
                  <a:pt x="69" y="4"/>
                </a:lnTo>
                <a:lnTo>
                  <a:pt x="61" y="2"/>
                </a:lnTo>
                <a:lnTo>
                  <a:pt x="52" y="0"/>
                </a:lnTo>
                <a:lnTo>
                  <a:pt x="41" y="0"/>
                </a:lnTo>
                <a:lnTo>
                  <a:pt x="28" y="1"/>
                </a:lnTo>
                <a:lnTo>
                  <a:pt x="14" y="6"/>
                </a:lnTo>
                <a:lnTo>
                  <a:pt x="0" y="14"/>
                </a:lnTo>
                <a:lnTo>
                  <a:pt x="0" y="216"/>
                </a:lnTo>
                <a:lnTo>
                  <a:pt x="2" y="216"/>
                </a:lnTo>
                <a:lnTo>
                  <a:pt x="7" y="215"/>
                </a:lnTo>
                <a:lnTo>
                  <a:pt x="15" y="214"/>
                </a:lnTo>
                <a:lnTo>
                  <a:pt x="25" y="211"/>
                </a:lnTo>
                <a:lnTo>
                  <a:pt x="37" y="208"/>
                </a:lnTo>
                <a:lnTo>
                  <a:pt x="50" y="203"/>
                </a:lnTo>
                <a:lnTo>
                  <a:pt x="63" y="195"/>
                </a:lnTo>
                <a:lnTo>
                  <a:pt x="75" y="187"/>
                </a:lnTo>
                <a:lnTo>
                  <a:pt x="75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38" name="Freeform 136"/>
          <p:cNvSpPr>
            <a:spLocks/>
          </p:cNvSpPr>
          <p:nvPr/>
        </p:nvSpPr>
        <p:spPr bwMode="auto">
          <a:xfrm>
            <a:off x="8497889" y="4022726"/>
            <a:ext cx="53975" cy="55563"/>
          </a:xfrm>
          <a:custGeom>
            <a:avLst/>
            <a:gdLst>
              <a:gd name="T0" fmla="*/ 2147483646 w 110"/>
              <a:gd name="T1" fmla="*/ 2147483646 h 111"/>
              <a:gd name="T2" fmla="*/ 2147483646 w 110"/>
              <a:gd name="T3" fmla="*/ 2147483646 h 111"/>
              <a:gd name="T4" fmla="*/ 2147483646 w 110"/>
              <a:gd name="T5" fmla="*/ 2147483646 h 111"/>
              <a:gd name="T6" fmla="*/ 2147483646 w 110"/>
              <a:gd name="T7" fmla="*/ 2147483646 h 111"/>
              <a:gd name="T8" fmla="*/ 2147483646 w 110"/>
              <a:gd name="T9" fmla="*/ 2147483646 h 111"/>
              <a:gd name="T10" fmla="*/ 2147483646 w 110"/>
              <a:gd name="T11" fmla="*/ 2147483646 h 111"/>
              <a:gd name="T12" fmla="*/ 2147483646 w 110"/>
              <a:gd name="T13" fmla="*/ 2147483646 h 111"/>
              <a:gd name="T14" fmla="*/ 2147483646 w 110"/>
              <a:gd name="T15" fmla="*/ 2147483646 h 111"/>
              <a:gd name="T16" fmla="*/ 2147483646 w 110"/>
              <a:gd name="T17" fmla="*/ 2147483646 h 111"/>
              <a:gd name="T18" fmla="*/ 2147483646 w 110"/>
              <a:gd name="T19" fmla="*/ 2147483646 h 111"/>
              <a:gd name="T20" fmla="*/ 2147483646 w 110"/>
              <a:gd name="T21" fmla="*/ 2147483646 h 111"/>
              <a:gd name="T22" fmla="*/ 2147483646 w 110"/>
              <a:gd name="T23" fmla="*/ 2147483646 h 111"/>
              <a:gd name="T24" fmla="*/ 2147483646 w 110"/>
              <a:gd name="T25" fmla="*/ 2147483646 h 111"/>
              <a:gd name="T26" fmla="*/ 2147483646 w 110"/>
              <a:gd name="T27" fmla="*/ 2147483646 h 111"/>
              <a:gd name="T28" fmla="*/ 2147483646 w 110"/>
              <a:gd name="T29" fmla="*/ 2147483646 h 111"/>
              <a:gd name="T30" fmla="*/ 2147483646 w 110"/>
              <a:gd name="T31" fmla="*/ 2147483646 h 111"/>
              <a:gd name="T32" fmla="*/ 2147483646 w 110"/>
              <a:gd name="T33" fmla="*/ 0 h 111"/>
              <a:gd name="T34" fmla="*/ 2147483646 w 110"/>
              <a:gd name="T35" fmla="*/ 2147483646 h 111"/>
              <a:gd name="T36" fmla="*/ 2147483646 w 110"/>
              <a:gd name="T37" fmla="*/ 2147483646 h 111"/>
              <a:gd name="T38" fmla="*/ 2147483646 w 110"/>
              <a:gd name="T39" fmla="*/ 2147483646 h 111"/>
              <a:gd name="T40" fmla="*/ 2147483646 w 110"/>
              <a:gd name="T41" fmla="*/ 2147483646 h 111"/>
              <a:gd name="T42" fmla="*/ 2147483646 w 110"/>
              <a:gd name="T43" fmla="*/ 2147483646 h 111"/>
              <a:gd name="T44" fmla="*/ 2147483646 w 110"/>
              <a:gd name="T45" fmla="*/ 2147483646 h 111"/>
              <a:gd name="T46" fmla="*/ 2147483646 w 110"/>
              <a:gd name="T47" fmla="*/ 2147483646 h 111"/>
              <a:gd name="T48" fmla="*/ 0 w 110"/>
              <a:gd name="T49" fmla="*/ 2147483646 h 111"/>
              <a:gd name="T50" fmla="*/ 2147483646 w 110"/>
              <a:gd name="T51" fmla="*/ 2147483646 h 111"/>
              <a:gd name="T52" fmla="*/ 2147483646 w 110"/>
              <a:gd name="T53" fmla="*/ 2147483646 h 111"/>
              <a:gd name="T54" fmla="*/ 2147483646 w 110"/>
              <a:gd name="T55" fmla="*/ 2147483646 h 111"/>
              <a:gd name="T56" fmla="*/ 2147483646 w 110"/>
              <a:gd name="T57" fmla="*/ 2147483646 h 111"/>
              <a:gd name="T58" fmla="*/ 2147483646 w 110"/>
              <a:gd name="T59" fmla="*/ 2147483646 h 111"/>
              <a:gd name="T60" fmla="*/ 2147483646 w 110"/>
              <a:gd name="T61" fmla="*/ 2147483646 h 111"/>
              <a:gd name="T62" fmla="*/ 2147483646 w 110"/>
              <a:gd name="T63" fmla="*/ 2147483646 h 111"/>
              <a:gd name="T64" fmla="*/ 2147483646 w 110"/>
              <a:gd name="T65" fmla="*/ 2147483646 h 1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0" h="111">
                <a:moveTo>
                  <a:pt x="55" y="111"/>
                </a:moveTo>
                <a:lnTo>
                  <a:pt x="66" y="110"/>
                </a:lnTo>
                <a:lnTo>
                  <a:pt x="76" y="106"/>
                </a:lnTo>
                <a:lnTo>
                  <a:pt x="85" y="101"/>
                </a:lnTo>
                <a:lnTo>
                  <a:pt x="94" y="94"/>
                </a:lnTo>
                <a:lnTo>
                  <a:pt x="100" y="86"/>
                </a:lnTo>
                <a:lnTo>
                  <a:pt x="106" y="77"/>
                </a:lnTo>
                <a:lnTo>
                  <a:pt x="109" y="66"/>
                </a:lnTo>
                <a:lnTo>
                  <a:pt x="110" y="56"/>
                </a:lnTo>
                <a:lnTo>
                  <a:pt x="109" y="44"/>
                </a:lnTo>
                <a:lnTo>
                  <a:pt x="106" y="34"/>
                </a:lnTo>
                <a:lnTo>
                  <a:pt x="100" y="24"/>
                </a:lnTo>
                <a:lnTo>
                  <a:pt x="94" y="17"/>
                </a:lnTo>
                <a:lnTo>
                  <a:pt x="85" y="9"/>
                </a:lnTo>
                <a:lnTo>
                  <a:pt x="76" y="5"/>
                </a:lnTo>
                <a:lnTo>
                  <a:pt x="66" y="2"/>
                </a:lnTo>
                <a:lnTo>
                  <a:pt x="55" y="0"/>
                </a:lnTo>
                <a:lnTo>
                  <a:pt x="44" y="2"/>
                </a:lnTo>
                <a:lnTo>
                  <a:pt x="33" y="5"/>
                </a:lnTo>
                <a:lnTo>
                  <a:pt x="25" y="9"/>
                </a:lnTo>
                <a:lnTo>
                  <a:pt x="16" y="17"/>
                </a:lnTo>
                <a:lnTo>
                  <a:pt x="10" y="24"/>
                </a:lnTo>
                <a:lnTo>
                  <a:pt x="4" y="34"/>
                </a:lnTo>
                <a:lnTo>
                  <a:pt x="1" y="44"/>
                </a:lnTo>
                <a:lnTo>
                  <a:pt x="0" y="56"/>
                </a:lnTo>
                <a:lnTo>
                  <a:pt x="1" y="66"/>
                </a:lnTo>
                <a:lnTo>
                  <a:pt x="4" y="77"/>
                </a:lnTo>
                <a:lnTo>
                  <a:pt x="10" y="86"/>
                </a:lnTo>
                <a:lnTo>
                  <a:pt x="16" y="94"/>
                </a:lnTo>
                <a:lnTo>
                  <a:pt x="25" y="101"/>
                </a:lnTo>
                <a:lnTo>
                  <a:pt x="33" y="106"/>
                </a:lnTo>
                <a:lnTo>
                  <a:pt x="44" y="110"/>
                </a:lnTo>
                <a:lnTo>
                  <a:pt x="55" y="1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39" name="Freeform 137"/>
          <p:cNvSpPr>
            <a:spLocks/>
          </p:cNvSpPr>
          <p:nvPr/>
        </p:nvSpPr>
        <p:spPr bwMode="auto">
          <a:xfrm>
            <a:off x="8334375" y="4024314"/>
            <a:ext cx="26988" cy="26987"/>
          </a:xfrm>
          <a:custGeom>
            <a:avLst/>
            <a:gdLst>
              <a:gd name="T0" fmla="*/ 2147483646 w 55"/>
              <a:gd name="T1" fmla="*/ 2147483646 h 55"/>
              <a:gd name="T2" fmla="*/ 2147483646 w 55"/>
              <a:gd name="T3" fmla="*/ 2147483646 h 55"/>
              <a:gd name="T4" fmla="*/ 2147483646 w 55"/>
              <a:gd name="T5" fmla="*/ 2147483646 h 55"/>
              <a:gd name="T6" fmla="*/ 2147483646 w 55"/>
              <a:gd name="T7" fmla="*/ 2147483646 h 55"/>
              <a:gd name="T8" fmla="*/ 2147483646 w 55"/>
              <a:gd name="T9" fmla="*/ 2147483646 h 55"/>
              <a:gd name="T10" fmla="*/ 2147483646 w 55"/>
              <a:gd name="T11" fmla="*/ 2147483646 h 55"/>
              <a:gd name="T12" fmla="*/ 2147483646 w 55"/>
              <a:gd name="T13" fmla="*/ 2147483646 h 55"/>
              <a:gd name="T14" fmla="*/ 2147483646 w 55"/>
              <a:gd name="T15" fmla="*/ 2147483646 h 55"/>
              <a:gd name="T16" fmla="*/ 2147483646 w 55"/>
              <a:gd name="T17" fmla="*/ 0 h 55"/>
              <a:gd name="T18" fmla="*/ 2147483646 w 55"/>
              <a:gd name="T19" fmla="*/ 2147483646 h 55"/>
              <a:gd name="T20" fmla="*/ 2147483646 w 55"/>
              <a:gd name="T21" fmla="*/ 2147483646 h 55"/>
              <a:gd name="T22" fmla="*/ 2147483646 w 55"/>
              <a:gd name="T23" fmla="*/ 2147483646 h 55"/>
              <a:gd name="T24" fmla="*/ 0 w 55"/>
              <a:gd name="T25" fmla="*/ 2147483646 h 55"/>
              <a:gd name="T26" fmla="*/ 2147483646 w 55"/>
              <a:gd name="T27" fmla="*/ 2147483646 h 55"/>
              <a:gd name="T28" fmla="*/ 2147483646 w 55"/>
              <a:gd name="T29" fmla="*/ 2147483646 h 55"/>
              <a:gd name="T30" fmla="*/ 2147483646 w 55"/>
              <a:gd name="T31" fmla="*/ 2147483646 h 55"/>
              <a:gd name="T32" fmla="*/ 2147483646 w 55"/>
              <a:gd name="T33" fmla="*/ 2147483646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7" y="55"/>
                </a:moveTo>
                <a:lnTo>
                  <a:pt x="38" y="53"/>
                </a:lnTo>
                <a:lnTo>
                  <a:pt x="48" y="46"/>
                </a:lnTo>
                <a:lnTo>
                  <a:pt x="53" y="37"/>
                </a:lnTo>
                <a:lnTo>
                  <a:pt x="55" y="27"/>
                </a:lnTo>
                <a:lnTo>
                  <a:pt x="53" y="16"/>
                </a:lnTo>
                <a:lnTo>
                  <a:pt x="48" y="7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7"/>
                </a:lnTo>
                <a:lnTo>
                  <a:pt x="2" y="16"/>
                </a:lnTo>
                <a:lnTo>
                  <a:pt x="0" y="27"/>
                </a:lnTo>
                <a:lnTo>
                  <a:pt x="2" y="37"/>
                </a:lnTo>
                <a:lnTo>
                  <a:pt x="8" y="46"/>
                </a:lnTo>
                <a:lnTo>
                  <a:pt x="16" y="53"/>
                </a:lnTo>
                <a:lnTo>
                  <a:pt x="27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40" name="Freeform 138"/>
          <p:cNvSpPr>
            <a:spLocks/>
          </p:cNvSpPr>
          <p:nvPr/>
        </p:nvSpPr>
        <p:spPr bwMode="auto">
          <a:xfrm>
            <a:off x="8380414" y="4025900"/>
            <a:ext cx="26987" cy="26988"/>
          </a:xfrm>
          <a:custGeom>
            <a:avLst/>
            <a:gdLst>
              <a:gd name="T0" fmla="*/ 2147483646 w 55"/>
              <a:gd name="T1" fmla="*/ 2147483646 h 55"/>
              <a:gd name="T2" fmla="*/ 2147483646 w 55"/>
              <a:gd name="T3" fmla="*/ 2147483646 h 55"/>
              <a:gd name="T4" fmla="*/ 2147483646 w 55"/>
              <a:gd name="T5" fmla="*/ 2147483646 h 55"/>
              <a:gd name="T6" fmla="*/ 2147483646 w 55"/>
              <a:gd name="T7" fmla="*/ 2147483646 h 55"/>
              <a:gd name="T8" fmla="*/ 2147483646 w 55"/>
              <a:gd name="T9" fmla="*/ 2147483646 h 55"/>
              <a:gd name="T10" fmla="*/ 2147483646 w 55"/>
              <a:gd name="T11" fmla="*/ 2147483646 h 55"/>
              <a:gd name="T12" fmla="*/ 2147483646 w 55"/>
              <a:gd name="T13" fmla="*/ 2147483646 h 55"/>
              <a:gd name="T14" fmla="*/ 2147483646 w 55"/>
              <a:gd name="T15" fmla="*/ 2147483646 h 55"/>
              <a:gd name="T16" fmla="*/ 2147483646 w 55"/>
              <a:gd name="T17" fmla="*/ 0 h 55"/>
              <a:gd name="T18" fmla="*/ 2147483646 w 55"/>
              <a:gd name="T19" fmla="*/ 2147483646 h 55"/>
              <a:gd name="T20" fmla="*/ 2147483646 w 55"/>
              <a:gd name="T21" fmla="*/ 2147483646 h 55"/>
              <a:gd name="T22" fmla="*/ 2147483646 w 55"/>
              <a:gd name="T23" fmla="*/ 2147483646 h 55"/>
              <a:gd name="T24" fmla="*/ 0 w 55"/>
              <a:gd name="T25" fmla="*/ 2147483646 h 55"/>
              <a:gd name="T26" fmla="*/ 2147483646 w 55"/>
              <a:gd name="T27" fmla="*/ 2147483646 h 55"/>
              <a:gd name="T28" fmla="*/ 2147483646 w 55"/>
              <a:gd name="T29" fmla="*/ 2147483646 h 55"/>
              <a:gd name="T30" fmla="*/ 2147483646 w 55"/>
              <a:gd name="T31" fmla="*/ 2147483646 h 55"/>
              <a:gd name="T32" fmla="*/ 2147483646 w 55"/>
              <a:gd name="T33" fmla="*/ 2147483646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8" y="55"/>
                </a:moveTo>
                <a:lnTo>
                  <a:pt x="39" y="53"/>
                </a:lnTo>
                <a:lnTo>
                  <a:pt x="47" y="47"/>
                </a:lnTo>
                <a:lnTo>
                  <a:pt x="53" y="39"/>
                </a:lnTo>
                <a:lnTo>
                  <a:pt x="55" y="28"/>
                </a:lnTo>
                <a:lnTo>
                  <a:pt x="53" y="17"/>
                </a:lnTo>
                <a:lnTo>
                  <a:pt x="47" y="8"/>
                </a:lnTo>
                <a:lnTo>
                  <a:pt x="39" y="2"/>
                </a:lnTo>
                <a:lnTo>
                  <a:pt x="28" y="0"/>
                </a:lnTo>
                <a:lnTo>
                  <a:pt x="17" y="2"/>
                </a:lnTo>
                <a:lnTo>
                  <a:pt x="9" y="8"/>
                </a:lnTo>
                <a:lnTo>
                  <a:pt x="2" y="17"/>
                </a:lnTo>
                <a:lnTo>
                  <a:pt x="0" y="28"/>
                </a:lnTo>
                <a:lnTo>
                  <a:pt x="2" y="39"/>
                </a:lnTo>
                <a:lnTo>
                  <a:pt x="9" y="47"/>
                </a:lnTo>
                <a:lnTo>
                  <a:pt x="17" y="53"/>
                </a:lnTo>
                <a:lnTo>
                  <a:pt x="28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41" name="Freeform 139"/>
          <p:cNvSpPr>
            <a:spLocks/>
          </p:cNvSpPr>
          <p:nvPr/>
        </p:nvSpPr>
        <p:spPr bwMode="auto">
          <a:xfrm>
            <a:off x="8201025" y="3656013"/>
            <a:ext cx="76200" cy="368300"/>
          </a:xfrm>
          <a:custGeom>
            <a:avLst/>
            <a:gdLst>
              <a:gd name="T0" fmla="*/ 2147483646 w 156"/>
              <a:gd name="T1" fmla="*/ 2147483646 h 752"/>
              <a:gd name="T2" fmla="*/ 2147483646 w 156"/>
              <a:gd name="T3" fmla="*/ 2147483646 h 752"/>
              <a:gd name="T4" fmla="*/ 2147483646 w 156"/>
              <a:gd name="T5" fmla="*/ 2147483646 h 752"/>
              <a:gd name="T6" fmla="*/ 2147483646 w 156"/>
              <a:gd name="T7" fmla="*/ 2147483646 h 752"/>
              <a:gd name="T8" fmla="*/ 2147483646 w 156"/>
              <a:gd name="T9" fmla="*/ 2147483646 h 752"/>
              <a:gd name="T10" fmla="*/ 0 w 156"/>
              <a:gd name="T11" fmla="*/ 2147483646 h 752"/>
              <a:gd name="T12" fmla="*/ 2147483646 w 156"/>
              <a:gd name="T13" fmla="*/ 2147483646 h 752"/>
              <a:gd name="T14" fmla="*/ 2147483646 w 156"/>
              <a:gd name="T15" fmla="*/ 2147483646 h 752"/>
              <a:gd name="T16" fmla="*/ 2147483646 w 156"/>
              <a:gd name="T17" fmla="*/ 2147483646 h 752"/>
              <a:gd name="T18" fmla="*/ 2147483646 w 156"/>
              <a:gd name="T19" fmla="*/ 2147483646 h 752"/>
              <a:gd name="T20" fmla="*/ 2147483646 w 156"/>
              <a:gd name="T21" fmla="*/ 2147483646 h 752"/>
              <a:gd name="T22" fmla="*/ 2147483646 w 156"/>
              <a:gd name="T23" fmla="*/ 2147483646 h 752"/>
              <a:gd name="T24" fmla="*/ 2147483646 w 156"/>
              <a:gd name="T25" fmla="*/ 2147483646 h 752"/>
              <a:gd name="T26" fmla="*/ 2147483646 w 156"/>
              <a:gd name="T27" fmla="*/ 2147483646 h 752"/>
              <a:gd name="T28" fmla="*/ 2147483646 w 156"/>
              <a:gd name="T29" fmla="*/ 2147483646 h 752"/>
              <a:gd name="T30" fmla="*/ 2147483646 w 156"/>
              <a:gd name="T31" fmla="*/ 2147483646 h 752"/>
              <a:gd name="T32" fmla="*/ 2147483646 w 156"/>
              <a:gd name="T33" fmla="*/ 2147483646 h 752"/>
              <a:gd name="T34" fmla="*/ 2147483646 w 156"/>
              <a:gd name="T35" fmla="*/ 2147483646 h 752"/>
              <a:gd name="T36" fmla="*/ 2147483646 w 156"/>
              <a:gd name="T37" fmla="*/ 2147483646 h 752"/>
              <a:gd name="T38" fmla="*/ 2147483646 w 156"/>
              <a:gd name="T39" fmla="*/ 2147483646 h 752"/>
              <a:gd name="T40" fmla="*/ 2147483646 w 156"/>
              <a:gd name="T41" fmla="*/ 2147483646 h 752"/>
              <a:gd name="T42" fmla="*/ 2147483646 w 156"/>
              <a:gd name="T43" fmla="*/ 0 h 752"/>
              <a:gd name="T44" fmla="*/ 2147483646 w 156"/>
              <a:gd name="T45" fmla="*/ 0 h 752"/>
              <a:gd name="T46" fmla="*/ 2147483646 w 156"/>
              <a:gd name="T47" fmla="*/ 2147483646 h 752"/>
              <a:gd name="T48" fmla="*/ 2147483646 w 156"/>
              <a:gd name="T49" fmla="*/ 2147483646 h 752"/>
              <a:gd name="T50" fmla="*/ 2147483646 w 156"/>
              <a:gd name="T51" fmla="*/ 2147483646 h 7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6" h="752">
                <a:moveTo>
                  <a:pt x="48" y="15"/>
                </a:moveTo>
                <a:lnTo>
                  <a:pt x="44" y="30"/>
                </a:lnTo>
                <a:lnTo>
                  <a:pt x="33" y="73"/>
                </a:lnTo>
                <a:lnTo>
                  <a:pt x="19" y="140"/>
                </a:lnTo>
                <a:lnTo>
                  <a:pt x="7" y="229"/>
                </a:lnTo>
                <a:lnTo>
                  <a:pt x="0" y="337"/>
                </a:lnTo>
                <a:lnTo>
                  <a:pt x="1" y="462"/>
                </a:lnTo>
                <a:lnTo>
                  <a:pt x="14" y="602"/>
                </a:lnTo>
                <a:lnTo>
                  <a:pt x="43" y="752"/>
                </a:lnTo>
                <a:lnTo>
                  <a:pt x="150" y="746"/>
                </a:lnTo>
                <a:lnTo>
                  <a:pt x="146" y="724"/>
                </a:lnTo>
                <a:lnTo>
                  <a:pt x="135" y="663"/>
                </a:lnTo>
                <a:lnTo>
                  <a:pt x="123" y="574"/>
                </a:lnTo>
                <a:lnTo>
                  <a:pt x="111" y="463"/>
                </a:lnTo>
                <a:lnTo>
                  <a:pt x="104" y="342"/>
                </a:lnTo>
                <a:lnTo>
                  <a:pt x="107" y="220"/>
                </a:lnTo>
                <a:lnTo>
                  <a:pt x="124" y="106"/>
                </a:lnTo>
                <a:lnTo>
                  <a:pt x="156" y="9"/>
                </a:lnTo>
                <a:lnTo>
                  <a:pt x="156" y="8"/>
                </a:lnTo>
                <a:lnTo>
                  <a:pt x="156" y="6"/>
                </a:lnTo>
                <a:lnTo>
                  <a:pt x="154" y="4"/>
                </a:lnTo>
                <a:lnTo>
                  <a:pt x="147" y="0"/>
                </a:lnTo>
                <a:lnTo>
                  <a:pt x="134" y="0"/>
                </a:lnTo>
                <a:lnTo>
                  <a:pt x="115" y="1"/>
                </a:lnTo>
                <a:lnTo>
                  <a:pt x="87" y="7"/>
                </a:lnTo>
                <a:lnTo>
                  <a:pt x="48" y="1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42" name="Freeform 140"/>
          <p:cNvSpPr>
            <a:spLocks/>
          </p:cNvSpPr>
          <p:nvPr/>
        </p:nvSpPr>
        <p:spPr bwMode="auto">
          <a:xfrm>
            <a:off x="8591550" y="3609976"/>
            <a:ext cx="103188" cy="411163"/>
          </a:xfrm>
          <a:custGeom>
            <a:avLst/>
            <a:gdLst>
              <a:gd name="T0" fmla="*/ 2147483646 w 212"/>
              <a:gd name="T1" fmla="*/ 2147483646 h 839"/>
              <a:gd name="T2" fmla="*/ 2147483646 w 212"/>
              <a:gd name="T3" fmla="*/ 2147483646 h 839"/>
              <a:gd name="T4" fmla="*/ 2147483646 w 212"/>
              <a:gd name="T5" fmla="*/ 2147483646 h 839"/>
              <a:gd name="T6" fmla="*/ 2147483646 w 212"/>
              <a:gd name="T7" fmla="*/ 2147483646 h 839"/>
              <a:gd name="T8" fmla="*/ 2147483646 w 212"/>
              <a:gd name="T9" fmla="*/ 2147483646 h 839"/>
              <a:gd name="T10" fmla="*/ 2147483646 w 212"/>
              <a:gd name="T11" fmla="*/ 2147483646 h 839"/>
              <a:gd name="T12" fmla="*/ 2147483646 w 212"/>
              <a:gd name="T13" fmla="*/ 2147483646 h 839"/>
              <a:gd name="T14" fmla="*/ 2147483646 w 212"/>
              <a:gd name="T15" fmla="*/ 2147483646 h 839"/>
              <a:gd name="T16" fmla="*/ 2147483646 w 212"/>
              <a:gd name="T17" fmla="*/ 2147483646 h 839"/>
              <a:gd name="T18" fmla="*/ 2147483646 w 212"/>
              <a:gd name="T19" fmla="*/ 2147483646 h 839"/>
              <a:gd name="T20" fmla="*/ 2147483646 w 212"/>
              <a:gd name="T21" fmla="*/ 2147483646 h 839"/>
              <a:gd name="T22" fmla="*/ 2147483646 w 212"/>
              <a:gd name="T23" fmla="*/ 2147483646 h 839"/>
              <a:gd name="T24" fmla="*/ 2147483646 w 212"/>
              <a:gd name="T25" fmla="*/ 2147483646 h 839"/>
              <a:gd name="T26" fmla="*/ 2147483646 w 212"/>
              <a:gd name="T27" fmla="*/ 2147483646 h 839"/>
              <a:gd name="T28" fmla="*/ 0 w 212"/>
              <a:gd name="T29" fmla="*/ 2147483646 h 839"/>
              <a:gd name="T30" fmla="*/ 2147483646 w 212"/>
              <a:gd name="T31" fmla="*/ 2147483646 h 839"/>
              <a:gd name="T32" fmla="*/ 2147483646 w 212"/>
              <a:gd name="T33" fmla="*/ 2147483646 h 839"/>
              <a:gd name="T34" fmla="*/ 2147483646 w 212"/>
              <a:gd name="T35" fmla="*/ 0 h 839"/>
              <a:gd name="T36" fmla="*/ 2147483646 w 212"/>
              <a:gd name="T37" fmla="*/ 2147483646 h 8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" h="839">
                <a:moveTo>
                  <a:pt x="212" y="6"/>
                </a:moveTo>
                <a:lnTo>
                  <a:pt x="206" y="11"/>
                </a:lnTo>
                <a:lnTo>
                  <a:pt x="192" y="33"/>
                </a:lnTo>
                <a:lnTo>
                  <a:pt x="174" y="77"/>
                </a:lnTo>
                <a:lnTo>
                  <a:pt x="156" y="148"/>
                </a:lnTo>
                <a:lnTo>
                  <a:pt x="141" y="254"/>
                </a:lnTo>
                <a:lnTo>
                  <a:pt x="133" y="401"/>
                </a:lnTo>
                <a:lnTo>
                  <a:pt x="137" y="593"/>
                </a:lnTo>
                <a:lnTo>
                  <a:pt x="158" y="839"/>
                </a:lnTo>
                <a:lnTo>
                  <a:pt x="38" y="839"/>
                </a:lnTo>
                <a:lnTo>
                  <a:pt x="34" y="814"/>
                </a:lnTo>
                <a:lnTo>
                  <a:pt x="24" y="746"/>
                </a:lnTo>
                <a:lnTo>
                  <a:pt x="12" y="645"/>
                </a:lnTo>
                <a:lnTo>
                  <a:pt x="3" y="521"/>
                </a:lnTo>
                <a:lnTo>
                  <a:pt x="0" y="384"/>
                </a:lnTo>
                <a:lnTo>
                  <a:pt x="6" y="244"/>
                </a:lnTo>
                <a:lnTo>
                  <a:pt x="29" y="114"/>
                </a:lnTo>
                <a:lnTo>
                  <a:pt x="68" y="0"/>
                </a:lnTo>
                <a:lnTo>
                  <a:pt x="212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43" name="Freeform 141"/>
          <p:cNvSpPr>
            <a:spLocks/>
          </p:cNvSpPr>
          <p:nvPr/>
        </p:nvSpPr>
        <p:spPr bwMode="auto">
          <a:xfrm>
            <a:off x="8204201" y="3678238"/>
            <a:ext cx="66675" cy="322262"/>
          </a:xfrm>
          <a:custGeom>
            <a:avLst/>
            <a:gdLst>
              <a:gd name="T0" fmla="*/ 2147483646 w 137"/>
              <a:gd name="T1" fmla="*/ 2147483646 h 656"/>
              <a:gd name="T2" fmla="*/ 2147483646 w 137"/>
              <a:gd name="T3" fmla="*/ 2147483646 h 656"/>
              <a:gd name="T4" fmla="*/ 2147483646 w 137"/>
              <a:gd name="T5" fmla="*/ 2147483646 h 656"/>
              <a:gd name="T6" fmla="*/ 2147483646 w 137"/>
              <a:gd name="T7" fmla="*/ 2147483646 h 656"/>
              <a:gd name="T8" fmla="*/ 2147483646 w 137"/>
              <a:gd name="T9" fmla="*/ 2147483646 h 656"/>
              <a:gd name="T10" fmla="*/ 0 w 137"/>
              <a:gd name="T11" fmla="*/ 2147483646 h 656"/>
              <a:gd name="T12" fmla="*/ 2147483646 w 137"/>
              <a:gd name="T13" fmla="*/ 2147483646 h 656"/>
              <a:gd name="T14" fmla="*/ 2147483646 w 137"/>
              <a:gd name="T15" fmla="*/ 2147483646 h 656"/>
              <a:gd name="T16" fmla="*/ 2147483646 w 137"/>
              <a:gd name="T17" fmla="*/ 2147483646 h 656"/>
              <a:gd name="T18" fmla="*/ 2147483646 w 137"/>
              <a:gd name="T19" fmla="*/ 2147483646 h 656"/>
              <a:gd name="T20" fmla="*/ 2147483646 w 137"/>
              <a:gd name="T21" fmla="*/ 2147483646 h 656"/>
              <a:gd name="T22" fmla="*/ 2147483646 w 137"/>
              <a:gd name="T23" fmla="*/ 2147483646 h 656"/>
              <a:gd name="T24" fmla="*/ 2147483646 w 137"/>
              <a:gd name="T25" fmla="*/ 2147483646 h 656"/>
              <a:gd name="T26" fmla="*/ 2147483646 w 137"/>
              <a:gd name="T27" fmla="*/ 2147483646 h 656"/>
              <a:gd name="T28" fmla="*/ 2147483646 w 137"/>
              <a:gd name="T29" fmla="*/ 2147483646 h 656"/>
              <a:gd name="T30" fmla="*/ 2147483646 w 137"/>
              <a:gd name="T31" fmla="*/ 2147483646 h 656"/>
              <a:gd name="T32" fmla="*/ 2147483646 w 137"/>
              <a:gd name="T33" fmla="*/ 2147483646 h 656"/>
              <a:gd name="T34" fmla="*/ 2147483646 w 137"/>
              <a:gd name="T35" fmla="*/ 2147483646 h 656"/>
              <a:gd name="T36" fmla="*/ 2147483646 w 137"/>
              <a:gd name="T37" fmla="*/ 2147483646 h 656"/>
              <a:gd name="T38" fmla="*/ 2147483646 w 137"/>
              <a:gd name="T39" fmla="*/ 2147483646 h 656"/>
              <a:gd name="T40" fmla="*/ 2147483646 w 137"/>
              <a:gd name="T41" fmla="*/ 2147483646 h 656"/>
              <a:gd name="T42" fmla="*/ 2147483646 w 137"/>
              <a:gd name="T43" fmla="*/ 0 h 656"/>
              <a:gd name="T44" fmla="*/ 2147483646 w 137"/>
              <a:gd name="T45" fmla="*/ 0 h 656"/>
              <a:gd name="T46" fmla="*/ 2147483646 w 137"/>
              <a:gd name="T47" fmla="*/ 2147483646 h 656"/>
              <a:gd name="T48" fmla="*/ 2147483646 w 137"/>
              <a:gd name="T49" fmla="*/ 2147483646 h 656"/>
              <a:gd name="T50" fmla="*/ 2147483646 w 137"/>
              <a:gd name="T51" fmla="*/ 2147483646 h 6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37" h="656">
                <a:moveTo>
                  <a:pt x="43" y="12"/>
                </a:moveTo>
                <a:lnTo>
                  <a:pt x="39" y="25"/>
                </a:lnTo>
                <a:lnTo>
                  <a:pt x="30" y="62"/>
                </a:lnTo>
                <a:lnTo>
                  <a:pt x="19" y="122"/>
                </a:lnTo>
                <a:lnTo>
                  <a:pt x="7" y="199"/>
                </a:lnTo>
                <a:lnTo>
                  <a:pt x="0" y="294"/>
                </a:lnTo>
                <a:lnTo>
                  <a:pt x="1" y="403"/>
                </a:lnTo>
                <a:lnTo>
                  <a:pt x="12" y="524"/>
                </a:lnTo>
                <a:lnTo>
                  <a:pt x="38" y="656"/>
                </a:lnTo>
                <a:lnTo>
                  <a:pt x="132" y="650"/>
                </a:lnTo>
                <a:lnTo>
                  <a:pt x="127" y="631"/>
                </a:lnTo>
                <a:lnTo>
                  <a:pt x="119" y="578"/>
                </a:lnTo>
                <a:lnTo>
                  <a:pt x="107" y="499"/>
                </a:lnTo>
                <a:lnTo>
                  <a:pt x="97" y="403"/>
                </a:lnTo>
                <a:lnTo>
                  <a:pt x="92" y="297"/>
                </a:lnTo>
                <a:lnTo>
                  <a:pt x="94" y="192"/>
                </a:lnTo>
                <a:lnTo>
                  <a:pt x="108" y="91"/>
                </a:lnTo>
                <a:lnTo>
                  <a:pt x="137" y="7"/>
                </a:lnTo>
                <a:lnTo>
                  <a:pt x="137" y="6"/>
                </a:lnTo>
                <a:lnTo>
                  <a:pt x="137" y="4"/>
                </a:lnTo>
                <a:lnTo>
                  <a:pt x="135" y="2"/>
                </a:lnTo>
                <a:lnTo>
                  <a:pt x="129" y="0"/>
                </a:lnTo>
                <a:lnTo>
                  <a:pt x="119" y="0"/>
                </a:lnTo>
                <a:lnTo>
                  <a:pt x="101" y="1"/>
                </a:lnTo>
                <a:lnTo>
                  <a:pt x="77" y="5"/>
                </a:lnTo>
                <a:lnTo>
                  <a:pt x="43" y="1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44" name="Freeform 142"/>
          <p:cNvSpPr>
            <a:spLocks/>
          </p:cNvSpPr>
          <p:nvPr/>
        </p:nvSpPr>
        <p:spPr bwMode="auto">
          <a:xfrm>
            <a:off x="8207376" y="3700463"/>
            <a:ext cx="55563" cy="273050"/>
          </a:xfrm>
          <a:custGeom>
            <a:avLst/>
            <a:gdLst>
              <a:gd name="T0" fmla="*/ 2147483646 w 116"/>
              <a:gd name="T1" fmla="*/ 2147483646 h 560"/>
              <a:gd name="T2" fmla="*/ 2147483646 w 116"/>
              <a:gd name="T3" fmla="*/ 2147483646 h 560"/>
              <a:gd name="T4" fmla="*/ 2147483646 w 116"/>
              <a:gd name="T5" fmla="*/ 2147483646 h 560"/>
              <a:gd name="T6" fmla="*/ 2147483646 w 116"/>
              <a:gd name="T7" fmla="*/ 2147483646 h 560"/>
              <a:gd name="T8" fmla="*/ 2147483646 w 116"/>
              <a:gd name="T9" fmla="*/ 2147483646 h 560"/>
              <a:gd name="T10" fmla="*/ 0 w 116"/>
              <a:gd name="T11" fmla="*/ 2147483646 h 560"/>
              <a:gd name="T12" fmla="*/ 2147483646 w 116"/>
              <a:gd name="T13" fmla="*/ 2147483646 h 560"/>
              <a:gd name="T14" fmla="*/ 2147483646 w 116"/>
              <a:gd name="T15" fmla="*/ 2147483646 h 560"/>
              <a:gd name="T16" fmla="*/ 2147483646 w 116"/>
              <a:gd name="T17" fmla="*/ 2147483646 h 560"/>
              <a:gd name="T18" fmla="*/ 2147483646 w 116"/>
              <a:gd name="T19" fmla="*/ 2147483646 h 560"/>
              <a:gd name="T20" fmla="*/ 2147483646 w 116"/>
              <a:gd name="T21" fmla="*/ 2147483646 h 560"/>
              <a:gd name="T22" fmla="*/ 2147483646 w 116"/>
              <a:gd name="T23" fmla="*/ 2147483646 h 560"/>
              <a:gd name="T24" fmla="*/ 2147483646 w 116"/>
              <a:gd name="T25" fmla="*/ 2147483646 h 560"/>
              <a:gd name="T26" fmla="*/ 2147483646 w 116"/>
              <a:gd name="T27" fmla="*/ 2147483646 h 560"/>
              <a:gd name="T28" fmla="*/ 2147483646 w 116"/>
              <a:gd name="T29" fmla="*/ 2147483646 h 560"/>
              <a:gd name="T30" fmla="*/ 2147483646 w 116"/>
              <a:gd name="T31" fmla="*/ 2147483646 h 560"/>
              <a:gd name="T32" fmla="*/ 2147483646 w 116"/>
              <a:gd name="T33" fmla="*/ 2147483646 h 560"/>
              <a:gd name="T34" fmla="*/ 2147483646 w 116"/>
              <a:gd name="T35" fmla="*/ 2147483646 h 560"/>
              <a:gd name="T36" fmla="*/ 2147483646 w 116"/>
              <a:gd name="T37" fmla="*/ 2147483646 h 560"/>
              <a:gd name="T38" fmla="*/ 2147483646 w 116"/>
              <a:gd name="T39" fmla="*/ 2147483646 h 560"/>
              <a:gd name="T40" fmla="*/ 2147483646 w 116"/>
              <a:gd name="T41" fmla="*/ 2147483646 h 560"/>
              <a:gd name="T42" fmla="*/ 2147483646 w 116"/>
              <a:gd name="T43" fmla="*/ 0 h 560"/>
              <a:gd name="T44" fmla="*/ 2147483646 w 116"/>
              <a:gd name="T45" fmla="*/ 0 h 560"/>
              <a:gd name="T46" fmla="*/ 2147483646 w 116"/>
              <a:gd name="T47" fmla="*/ 2147483646 h 560"/>
              <a:gd name="T48" fmla="*/ 2147483646 w 116"/>
              <a:gd name="T49" fmla="*/ 2147483646 h 560"/>
              <a:gd name="T50" fmla="*/ 2147483646 w 116"/>
              <a:gd name="T51" fmla="*/ 2147483646 h 5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6" h="560">
                <a:moveTo>
                  <a:pt x="36" y="11"/>
                </a:moveTo>
                <a:lnTo>
                  <a:pt x="33" y="21"/>
                </a:lnTo>
                <a:lnTo>
                  <a:pt x="24" y="53"/>
                </a:lnTo>
                <a:lnTo>
                  <a:pt x="15" y="103"/>
                </a:lnTo>
                <a:lnTo>
                  <a:pt x="5" y="169"/>
                </a:lnTo>
                <a:lnTo>
                  <a:pt x="0" y="250"/>
                </a:lnTo>
                <a:lnTo>
                  <a:pt x="1" y="344"/>
                </a:lnTo>
                <a:lnTo>
                  <a:pt x="10" y="448"/>
                </a:lnTo>
                <a:lnTo>
                  <a:pt x="32" y="560"/>
                </a:lnTo>
                <a:lnTo>
                  <a:pt x="112" y="555"/>
                </a:lnTo>
                <a:lnTo>
                  <a:pt x="108" y="538"/>
                </a:lnTo>
                <a:lnTo>
                  <a:pt x="101" y="493"/>
                </a:lnTo>
                <a:lnTo>
                  <a:pt x="91" y="426"/>
                </a:lnTo>
                <a:lnTo>
                  <a:pt x="82" y="344"/>
                </a:lnTo>
                <a:lnTo>
                  <a:pt x="77" y="255"/>
                </a:lnTo>
                <a:lnTo>
                  <a:pt x="79" y="164"/>
                </a:lnTo>
                <a:lnTo>
                  <a:pt x="91" y="79"/>
                </a:lnTo>
                <a:lnTo>
                  <a:pt x="116" y="6"/>
                </a:lnTo>
                <a:lnTo>
                  <a:pt x="116" y="5"/>
                </a:lnTo>
                <a:lnTo>
                  <a:pt x="116" y="4"/>
                </a:lnTo>
                <a:lnTo>
                  <a:pt x="114" y="2"/>
                </a:lnTo>
                <a:lnTo>
                  <a:pt x="109" y="0"/>
                </a:lnTo>
                <a:lnTo>
                  <a:pt x="100" y="0"/>
                </a:lnTo>
                <a:lnTo>
                  <a:pt x="86" y="1"/>
                </a:lnTo>
                <a:lnTo>
                  <a:pt x="65" y="4"/>
                </a:lnTo>
                <a:lnTo>
                  <a:pt x="36" y="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45" name="Freeform 143"/>
          <p:cNvSpPr>
            <a:spLocks/>
          </p:cNvSpPr>
          <p:nvPr/>
        </p:nvSpPr>
        <p:spPr bwMode="auto">
          <a:xfrm>
            <a:off x="8208964" y="3721101"/>
            <a:ext cx="47625" cy="227013"/>
          </a:xfrm>
          <a:custGeom>
            <a:avLst/>
            <a:gdLst>
              <a:gd name="T0" fmla="*/ 2147483646 w 97"/>
              <a:gd name="T1" fmla="*/ 2147483646 h 463"/>
              <a:gd name="T2" fmla="*/ 2147483646 w 97"/>
              <a:gd name="T3" fmla="*/ 2147483646 h 463"/>
              <a:gd name="T4" fmla="*/ 2147483646 w 97"/>
              <a:gd name="T5" fmla="*/ 2147483646 h 463"/>
              <a:gd name="T6" fmla="*/ 2147483646 w 97"/>
              <a:gd name="T7" fmla="*/ 2147483646 h 463"/>
              <a:gd name="T8" fmla="*/ 2147483646 w 97"/>
              <a:gd name="T9" fmla="*/ 2147483646 h 463"/>
              <a:gd name="T10" fmla="*/ 0 w 97"/>
              <a:gd name="T11" fmla="*/ 2147483646 h 463"/>
              <a:gd name="T12" fmla="*/ 0 w 97"/>
              <a:gd name="T13" fmla="*/ 2147483646 h 463"/>
              <a:gd name="T14" fmla="*/ 2147483646 w 97"/>
              <a:gd name="T15" fmla="*/ 2147483646 h 463"/>
              <a:gd name="T16" fmla="*/ 2147483646 w 97"/>
              <a:gd name="T17" fmla="*/ 2147483646 h 463"/>
              <a:gd name="T18" fmla="*/ 2147483646 w 97"/>
              <a:gd name="T19" fmla="*/ 2147483646 h 463"/>
              <a:gd name="T20" fmla="*/ 2147483646 w 97"/>
              <a:gd name="T21" fmla="*/ 2147483646 h 463"/>
              <a:gd name="T22" fmla="*/ 2147483646 w 97"/>
              <a:gd name="T23" fmla="*/ 2147483646 h 463"/>
              <a:gd name="T24" fmla="*/ 2147483646 w 97"/>
              <a:gd name="T25" fmla="*/ 2147483646 h 463"/>
              <a:gd name="T26" fmla="*/ 2147483646 w 97"/>
              <a:gd name="T27" fmla="*/ 2147483646 h 463"/>
              <a:gd name="T28" fmla="*/ 2147483646 w 97"/>
              <a:gd name="T29" fmla="*/ 2147483646 h 463"/>
              <a:gd name="T30" fmla="*/ 2147483646 w 97"/>
              <a:gd name="T31" fmla="*/ 2147483646 h 463"/>
              <a:gd name="T32" fmla="*/ 2147483646 w 97"/>
              <a:gd name="T33" fmla="*/ 2147483646 h 463"/>
              <a:gd name="T34" fmla="*/ 2147483646 w 97"/>
              <a:gd name="T35" fmla="*/ 2147483646 h 463"/>
              <a:gd name="T36" fmla="*/ 2147483646 w 97"/>
              <a:gd name="T37" fmla="*/ 2147483646 h 463"/>
              <a:gd name="T38" fmla="*/ 2147483646 w 97"/>
              <a:gd name="T39" fmla="*/ 2147483646 h 463"/>
              <a:gd name="T40" fmla="*/ 2147483646 w 97"/>
              <a:gd name="T41" fmla="*/ 2147483646 h 463"/>
              <a:gd name="T42" fmla="*/ 2147483646 w 97"/>
              <a:gd name="T43" fmla="*/ 0 h 463"/>
              <a:gd name="T44" fmla="*/ 2147483646 w 97"/>
              <a:gd name="T45" fmla="*/ 0 h 463"/>
              <a:gd name="T46" fmla="*/ 2147483646 w 97"/>
              <a:gd name="T47" fmla="*/ 0 h 463"/>
              <a:gd name="T48" fmla="*/ 2147483646 w 97"/>
              <a:gd name="T49" fmla="*/ 2147483646 h 463"/>
              <a:gd name="T50" fmla="*/ 2147483646 w 97"/>
              <a:gd name="T51" fmla="*/ 2147483646 h 46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7" h="463">
                <a:moveTo>
                  <a:pt x="30" y="9"/>
                </a:moveTo>
                <a:lnTo>
                  <a:pt x="27" y="17"/>
                </a:lnTo>
                <a:lnTo>
                  <a:pt x="20" y="44"/>
                </a:lnTo>
                <a:lnTo>
                  <a:pt x="12" y="85"/>
                </a:lnTo>
                <a:lnTo>
                  <a:pt x="4" y="140"/>
                </a:lnTo>
                <a:lnTo>
                  <a:pt x="0" y="207"/>
                </a:lnTo>
                <a:lnTo>
                  <a:pt x="0" y="285"/>
                </a:lnTo>
                <a:lnTo>
                  <a:pt x="9" y="370"/>
                </a:lnTo>
                <a:lnTo>
                  <a:pt x="26" y="463"/>
                </a:lnTo>
                <a:lnTo>
                  <a:pt x="93" y="460"/>
                </a:lnTo>
                <a:lnTo>
                  <a:pt x="89" y="446"/>
                </a:lnTo>
                <a:lnTo>
                  <a:pt x="83" y="408"/>
                </a:lnTo>
                <a:lnTo>
                  <a:pt x="75" y="353"/>
                </a:lnTo>
                <a:lnTo>
                  <a:pt x="68" y="285"/>
                </a:lnTo>
                <a:lnTo>
                  <a:pt x="65" y="211"/>
                </a:lnTo>
                <a:lnTo>
                  <a:pt x="67" y="136"/>
                </a:lnTo>
                <a:lnTo>
                  <a:pt x="76" y="65"/>
                </a:lnTo>
                <a:lnTo>
                  <a:pt x="97" y="5"/>
                </a:lnTo>
                <a:lnTo>
                  <a:pt x="97" y="4"/>
                </a:lnTo>
                <a:lnTo>
                  <a:pt x="97" y="3"/>
                </a:lnTo>
                <a:lnTo>
                  <a:pt x="95" y="1"/>
                </a:lnTo>
                <a:lnTo>
                  <a:pt x="91" y="0"/>
                </a:lnTo>
                <a:lnTo>
                  <a:pt x="84" y="0"/>
                </a:lnTo>
                <a:lnTo>
                  <a:pt x="71" y="0"/>
                </a:lnTo>
                <a:lnTo>
                  <a:pt x="54" y="3"/>
                </a:lnTo>
                <a:lnTo>
                  <a:pt x="30" y="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46" name="Freeform 144"/>
          <p:cNvSpPr>
            <a:spLocks/>
          </p:cNvSpPr>
          <p:nvPr/>
        </p:nvSpPr>
        <p:spPr bwMode="auto">
          <a:xfrm>
            <a:off x="8212138" y="3743325"/>
            <a:ext cx="36512" cy="179388"/>
          </a:xfrm>
          <a:custGeom>
            <a:avLst/>
            <a:gdLst>
              <a:gd name="T0" fmla="*/ 2147483646 w 77"/>
              <a:gd name="T1" fmla="*/ 2147483646 h 367"/>
              <a:gd name="T2" fmla="*/ 2147483646 w 77"/>
              <a:gd name="T3" fmla="*/ 2147483646 h 367"/>
              <a:gd name="T4" fmla="*/ 2147483646 w 77"/>
              <a:gd name="T5" fmla="*/ 2147483646 h 367"/>
              <a:gd name="T6" fmla="*/ 2147483646 w 77"/>
              <a:gd name="T7" fmla="*/ 2147483646 h 367"/>
              <a:gd name="T8" fmla="*/ 2147483646 w 77"/>
              <a:gd name="T9" fmla="*/ 2147483646 h 367"/>
              <a:gd name="T10" fmla="*/ 0 w 77"/>
              <a:gd name="T11" fmla="*/ 2147483646 h 367"/>
              <a:gd name="T12" fmla="*/ 0 w 77"/>
              <a:gd name="T13" fmla="*/ 2147483646 h 367"/>
              <a:gd name="T14" fmla="*/ 2147483646 w 77"/>
              <a:gd name="T15" fmla="*/ 2147483646 h 367"/>
              <a:gd name="T16" fmla="*/ 2147483646 w 77"/>
              <a:gd name="T17" fmla="*/ 2147483646 h 367"/>
              <a:gd name="T18" fmla="*/ 2147483646 w 77"/>
              <a:gd name="T19" fmla="*/ 2147483646 h 367"/>
              <a:gd name="T20" fmla="*/ 2147483646 w 77"/>
              <a:gd name="T21" fmla="*/ 2147483646 h 367"/>
              <a:gd name="T22" fmla="*/ 2147483646 w 77"/>
              <a:gd name="T23" fmla="*/ 2147483646 h 367"/>
              <a:gd name="T24" fmla="*/ 2147483646 w 77"/>
              <a:gd name="T25" fmla="*/ 2147483646 h 367"/>
              <a:gd name="T26" fmla="*/ 2147483646 w 77"/>
              <a:gd name="T27" fmla="*/ 2147483646 h 367"/>
              <a:gd name="T28" fmla="*/ 2147483646 w 77"/>
              <a:gd name="T29" fmla="*/ 2147483646 h 367"/>
              <a:gd name="T30" fmla="*/ 2147483646 w 77"/>
              <a:gd name="T31" fmla="*/ 2147483646 h 367"/>
              <a:gd name="T32" fmla="*/ 2147483646 w 77"/>
              <a:gd name="T33" fmla="*/ 2147483646 h 367"/>
              <a:gd name="T34" fmla="*/ 2147483646 w 77"/>
              <a:gd name="T35" fmla="*/ 2147483646 h 367"/>
              <a:gd name="T36" fmla="*/ 2147483646 w 77"/>
              <a:gd name="T37" fmla="*/ 2147483646 h 367"/>
              <a:gd name="T38" fmla="*/ 2147483646 w 77"/>
              <a:gd name="T39" fmla="*/ 2147483646 h 367"/>
              <a:gd name="T40" fmla="*/ 2147483646 w 77"/>
              <a:gd name="T41" fmla="*/ 2147483646 h 367"/>
              <a:gd name="T42" fmla="*/ 2147483646 w 77"/>
              <a:gd name="T43" fmla="*/ 0 h 367"/>
              <a:gd name="T44" fmla="*/ 2147483646 w 77"/>
              <a:gd name="T45" fmla="*/ 0 h 367"/>
              <a:gd name="T46" fmla="*/ 2147483646 w 77"/>
              <a:gd name="T47" fmla="*/ 2147483646 h 367"/>
              <a:gd name="T48" fmla="*/ 2147483646 w 77"/>
              <a:gd name="T49" fmla="*/ 2147483646 h 367"/>
              <a:gd name="T50" fmla="*/ 2147483646 w 77"/>
              <a:gd name="T51" fmla="*/ 2147483646 h 3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7" h="367">
                <a:moveTo>
                  <a:pt x="24" y="8"/>
                </a:moveTo>
                <a:lnTo>
                  <a:pt x="22" y="15"/>
                </a:lnTo>
                <a:lnTo>
                  <a:pt x="17" y="36"/>
                </a:lnTo>
                <a:lnTo>
                  <a:pt x="10" y="68"/>
                </a:lnTo>
                <a:lnTo>
                  <a:pt x="4" y="112"/>
                </a:lnTo>
                <a:lnTo>
                  <a:pt x="0" y="164"/>
                </a:lnTo>
                <a:lnTo>
                  <a:pt x="0" y="226"/>
                </a:lnTo>
                <a:lnTo>
                  <a:pt x="7" y="294"/>
                </a:lnTo>
                <a:lnTo>
                  <a:pt x="21" y="367"/>
                </a:lnTo>
                <a:lnTo>
                  <a:pt x="74" y="364"/>
                </a:lnTo>
                <a:lnTo>
                  <a:pt x="71" y="353"/>
                </a:lnTo>
                <a:lnTo>
                  <a:pt x="66" y="323"/>
                </a:lnTo>
                <a:lnTo>
                  <a:pt x="60" y="280"/>
                </a:lnTo>
                <a:lnTo>
                  <a:pt x="54" y="226"/>
                </a:lnTo>
                <a:lnTo>
                  <a:pt x="51" y="168"/>
                </a:lnTo>
                <a:lnTo>
                  <a:pt x="53" y="107"/>
                </a:lnTo>
                <a:lnTo>
                  <a:pt x="61" y="52"/>
                </a:lnTo>
                <a:lnTo>
                  <a:pt x="77" y="5"/>
                </a:lnTo>
                <a:lnTo>
                  <a:pt x="77" y="2"/>
                </a:lnTo>
                <a:lnTo>
                  <a:pt x="76" y="1"/>
                </a:lnTo>
                <a:lnTo>
                  <a:pt x="72" y="0"/>
                </a:lnTo>
                <a:lnTo>
                  <a:pt x="66" y="0"/>
                </a:lnTo>
                <a:lnTo>
                  <a:pt x="56" y="1"/>
                </a:lnTo>
                <a:lnTo>
                  <a:pt x="43" y="4"/>
                </a:lnTo>
                <a:lnTo>
                  <a:pt x="24" y="8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47" name="Freeform 145"/>
          <p:cNvSpPr>
            <a:spLocks/>
          </p:cNvSpPr>
          <p:nvPr/>
        </p:nvSpPr>
        <p:spPr bwMode="auto">
          <a:xfrm>
            <a:off x="8215314" y="3765551"/>
            <a:ext cx="26987" cy="131763"/>
          </a:xfrm>
          <a:custGeom>
            <a:avLst/>
            <a:gdLst>
              <a:gd name="T0" fmla="*/ 2147483646 w 56"/>
              <a:gd name="T1" fmla="*/ 2147483646 h 271"/>
              <a:gd name="T2" fmla="*/ 2147483646 w 56"/>
              <a:gd name="T3" fmla="*/ 2147483646 h 271"/>
              <a:gd name="T4" fmla="*/ 2147483646 w 56"/>
              <a:gd name="T5" fmla="*/ 2147483646 h 271"/>
              <a:gd name="T6" fmla="*/ 2147483646 w 56"/>
              <a:gd name="T7" fmla="*/ 2147483646 h 271"/>
              <a:gd name="T8" fmla="*/ 2147483646 w 56"/>
              <a:gd name="T9" fmla="*/ 2147483646 h 271"/>
              <a:gd name="T10" fmla="*/ 0 w 56"/>
              <a:gd name="T11" fmla="*/ 2147483646 h 271"/>
              <a:gd name="T12" fmla="*/ 0 w 56"/>
              <a:gd name="T13" fmla="*/ 2147483646 h 271"/>
              <a:gd name="T14" fmla="*/ 2147483646 w 56"/>
              <a:gd name="T15" fmla="*/ 2147483646 h 271"/>
              <a:gd name="T16" fmla="*/ 2147483646 w 56"/>
              <a:gd name="T17" fmla="*/ 2147483646 h 271"/>
              <a:gd name="T18" fmla="*/ 2147483646 w 56"/>
              <a:gd name="T19" fmla="*/ 2147483646 h 271"/>
              <a:gd name="T20" fmla="*/ 2147483646 w 56"/>
              <a:gd name="T21" fmla="*/ 2147483646 h 271"/>
              <a:gd name="T22" fmla="*/ 2147483646 w 56"/>
              <a:gd name="T23" fmla="*/ 2147483646 h 271"/>
              <a:gd name="T24" fmla="*/ 2147483646 w 56"/>
              <a:gd name="T25" fmla="*/ 2147483646 h 271"/>
              <a:gd name="T26" fmla="*/ 2147483646 w 56"/>
              <a:gd name="T27" fmla="*/ 2147483646 h 271"/>
              <a:gd name="T28" fmla="*/ 2147483646 w 56"/>
              <a:gd name="T29" fmla="*/ 2147483646 h 271"/>
              <a:gd name="T30" fmla="*/ 2147483646 w 56"/>
              <a:gd name="T31" fmla="*/ 2147483646 h 271"/>
              <a:gd name="T32" fmla="*/ 2147483646 w 56"/>
              <a:gd name="T33" fmla="*/ 2147483646 h 271"/>
              <a:gd name="T34" fmla="*/ 2147483646 w 56"/>
              <a:gd name="T35" fmla="*/ 2147483646 h 271"/>
              <a:gd name="T36" fmla="*/ 2147483646 w 56"/>
              <a:gd name="T37" fmla="*/ 2147483646 h 271"/>
              <a:gd name="T38" fmla="*/ 2147483646 w 56"/>
              <a:gd name="T39" fmla="*/ 2147483646 h 271"/>
              <a:gd name="T40" fmla="*/ 2147483646 w 56"/>
              <a:gd name="T41" fmla="*/ 2147483646 h 271"/>
              <a:gd name="T42" fmla="*/ 2147483646 w 56"/>
              <a:gd name="T43" fmla="*/ 0 h 271"/>
              <a:gd name="T44" fmla="*/ 2147483646 w 56"/>
              <a:gd name="T45" fmla="*/ 0 h 271"/>
              <a:gd name="T46" fmla="*/ 2147483646 w 56"/>
              <a:gd name="T47" fmla="*/ 0 h 271"/>
              <a:gd name="T48" fmla="*/ 2147483646 w 56"/>
              <a:gd name="T49" fmla="*/ 2147483646 h 271"/>
              <a:gd name="T50" fmla="*/ 2147483646 w 56"/>
              <a:gd name="T51" fmla="*/ 2147483646 h 27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6" h="271">
                <a:moveTo>
                  <a:pt x="17" y="5"/>
                </a:moveTo>
                <a:lnTo>
                  <a:pt x="16" y="10"/>
                </a:lnTo>
                <a:lnTo>
                  <a:pt x="12" y="25"/>
                </a:lnTo>
                <a:lnTo>
                  <a:pt x="6" y="49"/>
                </a:lnTo>
                <a:lnTo>
                  <a:pt x="2" y="82"/>
                </a:lnTo>
                <a:lnTo>
                  <a:pt x="0" y="122"/>
                </a:lnTo>
                <a:lnTo>
                  <a:pt x="0" y="166"/>
                </a:lnTo>
                <a:lnTo>
                  <a:pt x="4" y="217"/>
                </a:lnTo>
                <a:lnTo>
                  <a:pt x="15" y="271"/>
                </a:lnTo>
                <a:lnTo>
                  <a:pt x="54" y="268"/>
                </a:lnTo>
                <a:lnTo>
                  <a:pt x="52" y="261"/>
                </a:lnTo>
                <a:lnTo>
                  <a:pt x="48" y="238"/>
                </a:lnTo>
                <a:lnTo>
                  <a:pt x="44" y="206"/>
                </a:lnTo>
                <a:lnTo>
                  <a:pt x="40" y="166"/>
                </a:lnTo>
                <a:lnTo>
                  <a:pt x="37" y="123"/>
                </a:lnTo>
                <a:lnTo>
                  <a:pt x="39" y="78"/>
                </a:lnTo>
                <a:lnTo>
                  <a:pt x="44" y="37"/>
                </a:lnTo>
                <a:lnTo>
                  <a:pt x="56" y="3"/>
                </a:lnTo>
                <a:lnTo>
                  <a:pt x="56" y="2"/>
                </a:lnTo>
                <a:lnTo>
                  <a:pt x="55" y="1"/>
                </a:lnTo>
                <a:lnTo>
                  <a:pt x="52" y="0"/>
                </a:lnTo>
                <a:lnTo>
                  <a:pt x="48" y="0"/>
                </a:lnTo>
                <a:lnTo>
                  <a:pt x="42" y="0"/>
                </a:lnTo>
                <a:lnTo>
                  <a:pt x="31" y="2"/>
                </a:lnTo>
                <a:lnTo>
                  <a:pt x="17" y="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48" name="Freeform 146"/>
          <p:cNvSpPr>
            <a:spLocks/>
          </p:cNvSpPr>
          <p:nvPr/>
        </p:nvSpPr>
        <p:spPr bwMode="auto">
          <a:xfrm>
            <a:off x="8594725" y="3635376"/>
            <a:ext cx="90488" cy="358775"/>
          </a:xfrm>
          <a:custGeom>
            <a:avLst/>
            <a:gdLst>
              <a:gd name="T0" fmla="*/ 2147483646 w 186"/>
              <a:gd name="T1" fmla="*/ 2147483646 h 732"/>
              <a:gd name="T2" fmla="*/ 2147483646 w 186"/>
              <a:gd name="T3" fmla="*/ 2147483646 h 732"/>
              <a:gd name="T4" fmla="*/ 2147483646 w 186"/>
              <a:gd name="T5" fmla="*/ 2147483646 h 732"/>
              <a:gd name="T6" fmla="*/ 2147483646 w 186"/>
              <a:gd name="T7" fmla="*/ 2147483646 h 732"/>
              <a:gd name="T8" fmla="*/ 2147483646 w 186"/>
              <a:gd name="T9" fmla="*/ 2147483646 h 732"/>
              <a:gd name="T10" fmla="*/ 2147483646 w 186"/>
              <a:gd name="T11" fmla="*/ 2147483646 h 732"/>
              <a:gd name="T12" fmla="*/ 2147483646 w 186"/>
              <a:gd name="T13" fmla="*/ 2147483646 h 732"/>
              <a:gd name="T14" fmla="*/ 2147483646 w 186"/>
              <a:gd name="T15" fmla="*/ 2147483646 h 732"/>
              <a:gd name="T16" fmla="*/ 2147483646 w 186"/>
              <a:gd name="T17" fmla="*/ 2147483646 h 732"/>
              <a:gd name="T18" fmla="*/ 2147483646 w 186"/>
              <a:gd name="T19" fmla="*/ 2147483646 h 732"/>
              <a:gd name="T20" fmla="*/ 2147483646 w 186"/>
              <a:gd name="T21" fmla="*/ 2147483646 h 732"/>
              <a:gd name="T22" fmla="*/ 2147483646 w 186"/>
              <a:gd name="T23" fmla="*/ 2147483646 h 732"/>
              <a:gd name="T24" fmla="*/ 2147483646 w 186"/>
              <a:gd name="T25" fmla="*/ 2147483646 h 732"/>
              <a:gd name="T26" fmla="*/ 2147483646 w 186"/>
              <a:gd name="T27" fmla="*/ 2147483646 h 732"/>
              <a:gd name="T28" fmla="*/ 0 w 186"/>
              <a:gd name="T29" fmla="*/ 2147483646 h 732"/>
              <a:gd name="T30" fmla="*/ 2147483646 w 186"/>
              <a:gd name="T31" fmla="*/ 2147483646 h 732"/>
              <a:gd name="T32" fmla="*/ 2147483646 w 186"/>
              <a:gd name="T33" fmla="*/ 2147483646 h 732"/>
              <a:gd name="T34" fmla="*/ 2147483646 w 186"/>
              <a:gd name="T35" fmla="*/ 0 h 732"/>
              <a:gd name="T36" fmla="*/ 2147483646 w 186"/>
              <a:gd name="T37" fmla="*/ 2147483646 h 7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86" h="732">
                <a:moveTo>
                  <a:pt x="186" y="6"/>
                </a:moveTo>
                <a:lnTo>
                  <a:pt x="182" y="11"/>
                </a:lnTo>
                <a:lnTo>
                  <a:pt x="169" y="29"/>
                </a:lnTo>
                <a:lnTo>
                  <a:pt x="153" y="67"/>
                </a:lnTo>
                <a:lnTo>
                  <a:pt x="137" y="130"/>
                </a:lnTo>
                <a:lnTo>
                  <a:pt x="124" y="221"/>
                </a:lnTo>
                <a:lnTo>
                  <a:pt x="117" y="350"/>
                </a:lnTo>
                <a:lnTo>
                  <a:pt x="122" y="517"/>
                </a:lnTo>
                <a:lnTo>
                  <a:pt x="139" y="732"/>
                </a:lnTo>
                <a:lnTo>
                  <a:pt x="34" y="732"/>
                </a:lnTo>
                <a:lnTo>
                  <a:pt x="31" y="711"/>
                </a:lnTo>
                <a:lnTo>
                  <a:pt x="22" y="651"/>
                </a:lnTo>
                <a:lnTo>
                  <a:pt x="12" y="563"/>
                </a:lnTo>
                <a:lnTo>
                  <a:pt x="3" y="454"/>
                </a:lnTo>
                <a:lnTo>
                  <a:pt x="0" y="335"/>
                </a:lnTo>
                <a:lnTo>
                  <a:pt x="6" y="213"/>
                </a:lnTo>
                <a:lnTo>
                  <a:pt x="25" y="98"/>
                </a:lnTo>
                <a:lnTo>
                  <a:pt x="60" y="0"/>
                </a:lnTo>
                <a:lnTo>
                  <a:pt x="186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49" name="Freeform 147"/>
          <p:cNvSpPr>
            <a:spLocks/>
          </p:cNvSpPr>
          <p:nvPr/>
        </p:nvSpPr>
        <p:spPr bwMode="auto">
          <a:xfrm>
            <a:off x="8597900" y="3660775"/>
            <a:ext cx="76200" cy="306388"/>
          </a:xfrm>
          <a:custGeom>
            <a:avLst/>
            <a:gdLst>
              <a:gd name="T0" fmla="*/ 2147483646 w 158"/>
              <a:gd name="T1" fmla="*/ 2147483646 h 625"/>
              <a:gd name="T2" fmla="*/ 2147483646 w 158"/>
              <a:gd name="T3" fmla="*/ 2147483646 h 625"/>
              <a:gd name="T4" fmla="*/ 2147483646 w 158"/>
              <a:gd name="T5" fmla="*/ 2147483646 h 625"/>
              <a:gd name="T6" fmla="*/ 2147483646 w 158"/>
              <a:gd name="T7" fmla="*/ 2147483646 h 625"/>
              <a:gd name="T8" fmla="*/ 2147483646 w 158"/>
              <a:gd name="T9" fmla="*/ 2147483646 h 625"/>
              <a:gd name="T10" fmla="*/ 2147483646 w 158"/>
              <a:gd name="T11" fmla="*/ 2147483646 h 625"/>
              <a:gd name="T12" fmla="*/ 2147483646 w 158"/>
              <a:gd name="T13" fmla="*/ 2147483646 h 625"/>
              <a:gd name="T14" fmla="*/ 2147483646 w 158"/>
              <a:gd name="T15" fmla="*/ 2147483646 h 625"/>
              <a:gd name="T16" fmla="*/ 2147483646 w 158"/>
              <a:gd name="T17" fmla="*/ 2147483646 h 625"/>
              <a:gd name="T18" fmla="*/ 2147483646 w 158"/>
              <a:gd name="T19" fmla="*/ 2147483646 h 625"/>
              <a:gd name="T20" fmla="*/ 2147483646 w 158"/>
              <a:gd name="T21" fmla="*/ 2147483646 h 625"/>
              <a:gd name="T22" fmla="*/ 2147483646 w 158"/>
              <a:gd name="T23" fmla="*/ 2147483646 h 625"/>
              <a:gd name="T24" fmla="*/ 2147483646 w 158"/>
              <a:gd name="T25" fmla="*/ 2147483646 h 625"/>
              <a:gd name="T26" fmla="*/ 2147483646 w 158"/>
              <a:gd name="T27" fmla="*/ 2147483646 h 625"/>
              <a:gd name="T28" fmla="*/ 0 w 158"/>
              <a:gd name="T29" fmla="*/ 2147483646 h 625"/>
              <a:gd name="T30" fmla="*/ 2147483646 w 158"/>
              <a:gd name="T31" fmla="*/ 2147483646 h 625"/>
              <a:gd name="T32" fmla="*/ 2147483646 w 158"/>
              <a:gd name="T33" fmla="*/ 2147483646 h 625"/>
              <a:gd name="T34" fmla="*/ 2147483646 w 158"/>
              <a:gd name="T35" fmla="*/ 0 h 625"/>
              <a:gd name="T36" fmla="*/ 2147483646 w 158"/>
              <a:gd name="T37" fmla="*/ 2147483646 h 62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58" h="625">
                <a:moveTo>
                  <a:pt x="158" y="4"/>
                </a:moveTo>
                <a:lnTo>
                  <a:pt x="153" y="9"/>
                </a:lnTo>
                <a:lnTo>
                  <a:pt x="144" y="25"/>
                </a:lnTo>
                <a:lnTo>
                  <a:pt x="130" y="57"/>
                </a:lnTo>
                <a:lnTo>
                  <a:pt x="116" y="110"/>
                </a:lnTo>
                <a:lnTo>
                  <a:pt x="105" y="189"/>
                </a:lnTo>
                <a:lnTo>
                  <a:pt x="100" y="298"/>
                </a:lnTo>
                <a:lnTo>
                  <a:pt x="103" y="441"/>
                </a:lnTo>
                <a:lnTo>
                  <a:pt x="118" y="625"/>
                </a:lnTo>
                <a:lnTo>
                  <a:pt x="29" y="625"/>
                </a:lnTo>
                <a:lnTo>
                  <a:pt x="25" y="607"/>
                </a:lnTo>
                <a:lnTo>
                  <a:pt x="18" y="556"/>
                </a:lnTo>
                <a:lnTo>
                  <a:pt x="9" y="480"/>
                </a:lnTo>
                <a:lnTo>
                  <a:pt x="2" y="387"/>
                </a:lnTo>
                <a:lnTo>
                  <a:pt x="0" y="286"/>
                </a:lnTo>
                <a:lnTo>
                  <a:pt x="5" y="182"/>
                </a:lnTo>
                <a:lnTo>
                  <a:pt x="21" y="84"/>
                </a:lnTo>
                <a:lnTo>
                  <a:pt x="51" y="0"/>
                </a:lnTo>
                <a:lnTo>
                  <a:pt x="158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50" name="Freeform 148"/>
          <p:cNvSpPr>
            <a:spLocks/>
          </p:cNvSpPr>
          <p:nvPr/>
        </p:nvSpPr>
        <p:spPr bwMode="auto">
          <a:xfrm>
            <a:off x="8601075" y="3686176"/>
            <a:ext cx="63500" cy="252413"/>
          </a:xfrm>
          <a:custGeom>
            <a:avLst/>
            <a:gdLst>
              <a:gd name="T0" fmla="*/ 2147483646 w 131"/>
              <a:gd name="T1" fmla="*/ 2147483646 h 517"/>
              <a:gd name="T2" fmla="*/ 2147483646 w 131"/>
              <a:gd name="T3" fmla="*/ 2147483646 h 517"/>
              <a:gd name="T4" fmla="*/ 2147483646 w 131"/>
              <a:gd name="T5" fmla="*/ 2147483646 h 517"/>
              <a:gd name="T6" fmla="*/ 2147483646 w 131"/>
              <a:gd name="T7" fmla="*/ 2147483646 h 517"/>
              <a:gd name="T8" fmla="*/ 2147483646 w 131"/>
              <a:gd name="T9" fmla="*/ 2147483646 h 517"/>
              <a:gd name="T10" fmla="*/ 2147483646 w 131"/>
              <a:gd name="T11" fmla="*/ 2147483646 h 517"/>
              <a:gd name="T12" fmla="*/ 2147483646 w 131"/>
              <a:gd name="T13" fmla="*/ 2147483646 h 517"/>
              <a:gd name="T14" fmla="*/ 2147483646 w 131"/>
              <a:gd name="T15" fmla="*/ 2147483646 h 517"/>
              <a:gd name="T16" fmla="*/ 2147483646 w 131"/>
              <a:gd name="T17" fmla="*/ 2147483646 h 517"/>
              <a:gd name="T18" fmla="*/ 2147483646 w 131"/>
              <a:gd name="T19" fmla="*/ 2147483646 h 517"/>
              <a:gd name="T20" fmla="*/ 2147483646 w 131"/>
              <a:gd name="T21" fmla="*/ 2147483646 h 517"/>
              <a:gd name="T22" fmla="*/ 2147483646 w 131"/>
              <a:gd name="T23" fmla="*/ 2147483646 h 517"/>
              <a:gd name="T24" fmla="*/ 2147483646 w 131"/>
              <a:gd name="T25" fmla="*/ 2147483646 h 517"/>
              <a:gd name="T26" fmla="*/ 2147483646 w 131"/>
              <a:gd name="T27" fmla="*/ 2147483646 h 517"/>
              <a:gd name="T28" fmla="*/ 0 w 131"/>
              <a:gd name="T29" fmla="*/ 2147483646 h 517"/>
              <a:gd name="T30" fmla="*/ 2147483646 w 131"/>
              <a:gd name="T31" fmla="*/ 2147483646 h 517"/>
              <a:gd name="T32" fmla="*/ 2147483646 w 131"/>
              <a:gd name="T33" fmla="*/ 2147483646 h 517"/>
              <a:gd name="T34" fmla="*/ 2147483646 w 131"/>
              <a:gd name="T35" fmla="*/ 0 h 517"/>
              <a:gd name="T36" fmla="*/ 2147483646 w 131"/>
              <a:gd name="T37" fmla="*/ 2147483646 h 5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1" h="517">
                <a:moveTo>
                  <a:pt x="131" y="4"/>
                </a:moveTo>
                <a:lnTo>
                  <a:pt x="128" y="7"/>
                </a:lnTo>
                <a:lnTo>
                  <a:pt x="119" y="21"/>
                </a:lnTo>
                <a:lnTo>
                  <a:pt x="109" y="47"/>
                </a:lnTo>
                <a:lnTo>
                  <a:pt x="97" y="91"/>
                </a:lnTo>
                <a:lnTo>
                  <a:pt x="88" y="156"/>
                </a:lnTo>
                <a:lnTo>
                  <a:pt x="84" y="247"/>
                </a:lnTo>
                <a:lnTo>
                  <a:pt x="86" y="366"/>
                </a:lnTo>
                <a:lnTo>
                  <a:pt x="99" y="517"/>
                </a:lnTo>
                <a:lnTo>
                  <a:pt x="25" y="517"/>
                </a:lnTo>
                <a:lnTo>
                  <a:pt x="23" y="502"/>
                </a:lnTo>
                <a:lnTo>
                  <a:pt x="16" y="460"/>
                </a:lnTo>
                <a:lnTo>
                  <a:pt x="9" y="397"/>
                </a:lnTo>
                <a:lnTo>
                  <a:pt x="2" y="320"/>
                </a:lnTo>
                <a:lnTo>
                  <a:pt x="0" y="236"/>
                </a:lnTo>
                <a:lnTo>
                  <a:pt x="4" y="151"/>
                </a:lnTo>
                <a:lnTo>
                  <a:pt x="18" y="70"/>
                </a:lnTo>
                <a:lnTo>
                  <a:pt x="43" y="0"/>
                </a:lnTo>
                <a:lnTo>
                  <a:pt x="131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51" name="Freeform 149"/>
          <p:cNvSpPr>
            <a:spLocks/>
          </p:cNvSpPr>
          <p:nvPr/>
        </p:nvSpPr>
        <p:spPr bwMode="auto">
          <a:xfrm>
            <a:off x="8604250" y="3709988"/>
            <a:ext cx="50800" cy="201612"/>
          </a:xfrm>
          <a:custGeom>
            <a:avLst/>
            <a:gdLst>
              <a:gd name="T0" fmla="*/ 2147483646 w 104"/>
              <a:gd name="T1" fmla="*/ 2147483646 h 411"/>
              <a:gd name="T2" fmla="*/ 2147483646 w 104"/>
              <a:gd name="T3" fmla="*/ 2147483646 h 411"/>
              <a:gd name="T4" fmla="*/ 2147483646 w 104"/>
              <a:gd name="T5" fmla="*/ 2147483646 h 411"/>
              <a:gd name="T6" fmla="*/ 2147483646 w 104"/>
              <a:gd name="T7" fmla="*/ 2147483646 h 411"/>
              <a:gd name="T8" fmla="*/ 2147483646 w 104"/>
              <a:gd name="T9" fmla="*/ 2147483646 h 411"/>
              <a:gd name="T10" fmla="*/ 2147483646 w 104"/>
              <a:gd name="T11" fmla="*/ 2147483646 h 411"/>
              <a:gd name="T12" fmla="*/ 2147483646 w 104"/>
              <a:gd name="T13" fmla="*/ 2147483646 h 411"/>
              <a:gd name="T14" fmla="*/ 2147483646 w 104"/>
              <a:gd name="T15" fmla="*/ 2147483646 h 411"/>
              <a:gd name="T16" fmla="*/ 2147483646 w 104"/>
              <a:gd name="T17" fmla="*/ 2147483646 h 411"/>
              <a:gd name="T18" fmla="*/ 2147483646 w 104"/>
              <a:gd name="T19" fmla="*/ 2147483646 h 411"/>
              <a:gd name="T20" fmla="*/ 2147483646 w 104"/>
              <a:gd name="T21" fmla="*/ 2147483646 h 411"/>
              <a:gd name="T22" fmla="*/ 2147483646 w 104"/>
              <a:gd name="T23" fmla="*/ 2147483646 h 411"/>
              <a:gd name="T24" fmla="*/ 2147483646 w 104"/>
              <a:gd name="T25" fmla="*/ 2147483646 h 411"/>
              <a:gd name="T26" fmla="*/ 2147483646 w 104"/>
              <a:gd name="T27" fmla="*/ 2147483646 h 411"/>
              <a:gd name="T28" fmla="*/ 0 w 104"/>
              <a:gd name="T29" fmla="*/ 2147483646 h 411"/>
              <a:gd name="T30" fmla="*/ 2147483646 w 104"/>
              <a:gd name="T31" fmla="*/ 2147483646 h 411"/>
              <a:gd name="T32" fmla="*/ 2147483646 w 104"/>
              <a:gd name="T33" fmla="*/ 2147483646 h 411"/>
              <a:gd name="T34" fmla="*/ 2147483646 w 104"/>
              <a:gd name="T35" fmla="*/ 0 h 411"/>
              <a:gd name="T36" fmla="*/ 2147483646 w 104"/>
              <a:gd name="T37" fmla="*/ 2147483646 h 4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4" h="411">
                <a:moveTo>
                  <a:pt x="104" y="4"/>
                </a:moveTo>
                <a:lnTo>
                  <a:pt x="101" y="7"/>
                </a:lnTo>
                <a:lnTo>
                  <a:pt x="94" y="17"/>
                </a:lnTo>
                <a:lnTo>
                  <a:pt x="86" y="38"/>
                </a:lnTo>
                <a:lnTo>
                  <a:pt x="76" y="73"/>
                </a:lnTo>
                <a:lnTo>
                  <a:pt x="69" y="125"/>
                </a:lnTo>
                <a:lnTo>
                  <a:pt x="65" y="196"/>
                </a:lnTo>
                <a:lnTo>
                  <a:pt x="67" y="291"/>
                </a:lnTo>
                <a:lnTo>
                  <a:pt x="77" y="411"/>
                </a:lnTo>
                <a:lnTo>
                  <a:pt x="19" y="411"/>
                </a:lnTo>
                <a:lnTo>
                  <a:pt x="17" y="399"/>
                </a:lnTo>
                <a:lnTo>
                  <a:pt x="11" y="365"/>
                </a:lnTo>
                <a:lnTo>
                  <a:pt x="6" y="316"/>
                </a:lnTo>
                <a:lnTo>
                  <a:pt x="2" y="255"/>
                </a:lnTo>
                <a:lnTo>
                  <a:pt x="0" y="188"/>
                </a:lnTo>
                <a:lnTo>
                  <a:pt x="4" y="120"/>
                </a:lnTo>
                <a:lnTo>
                  <a:pt x="15" y="55"/>
                </a:lnTo>
                <a:lnTo>
                  <a:pt x="34" y="0"/>
                </a:lnTo>
                <a:lnTo>
                  <a:pt x="104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52" name="Freeform 150"/>
          <p:cNvSpPr>
            <a:spLocks/>
          </p:cNvSpPr>
          <p:nvPr/>
        </p:nvSpPr>
        <p:spPr bwMode="auto">
          <a:xfrm>
            <a:off x="8609013" y="3735389"/>
            <a:ext cx="36512" cy="147637"/>
          </a:xfrm>
          <a:custGeom>
            <a:avLst/>
            <a:gdLst>
              <a:gd name="T0" fmla="*/ 2147483646 w 76"/>
              <a:gd name="T1" fmla="*/ 2147483646 h 302"/>
              <a:gd name="T2" fmla="*/ 2147483646 w 76"/>
              <a:gd name="T3" fmla="*/ 2147483646 h 302"/>
              <a:gd name="T4" fmla="*/ 2147483646 w 76"/>
              <a:gd name="T5" fmla="*/ 2147483646 h 302"/>
              <a:gd name="T6" fmla="*/ 2147483646 w 76"/>
              <a:gd name="T7" fmla="*/ 2147483646 h 302"/>
              <a:gd name="T8" fmla="*/ 2147483646 w 76"/>
              <a:gd name="T9" fmla="*/ 2147483646 h 302"/>
              <a:gd name="T10" fmla="*/ 2147483646 w 76"/>
              <a:gd name="T11" fmla="*/ 2147483646 h 302"/>
              <a:gd name="T12" fmla="*/ 2147483646 w 76"/>
              <a:gd name="T13" fmla="*/ 2147483646 h 302"/>
              <a:gd name="T14" fmla="*/ 2147483646 w 76"/>
              <a:gd name="T15" fmla="*/ 2147483646 h 302"/>
              <a:gd name="T16" fmla="*/ 2147483646 w 76"/>
              <a:gd name="T17" fmla="*/ 2147483646 h 302"/>
              <a:gd name="T18" fmla="*/ 2147483646 w 76"/>
              <a:gd name="T19" fmla="*/ 2147483646 h 302"/>
              <a:gd name="T20" fmla="*/ 2147483646 w 76"/>
              <a:gd name="T21" fmla="*/ 2147483646 h 302"/>
              <a:gd name="T22" fmla="*/ 2147483646 w 76"/>
              <a:gd name="T23" fmla="*/ 2147483646 h 302"/>
              <a:gd name="T24" fmla="*/ 2147483646 w 76"/>
              <a:gd name="T25" fmla="*/ 2147483646 h 302"/>
              <a:gd name="T26" fmla="*/ 2147483646 w 76"/>
              <a:gd name="T27" fmla="*/ 2147483646 h 302"/>
              <a:gd name="T28" fmla="*/ 0 w 76"/>
              <a:gd name="T29" fmla="*/ 2147483646 h 302"/>
              <a:gd name="T30" fmla="*/ 2147483646 w 76"/>
              <a:gd name="T31" fmla="*/ 2147483646 h 302"/>
              <a:gd name="T32" fmla="*/ 2147483646 w 76"/>
              <a:gd name="T33" fmla="*/ 2147483646 h 302"/>
              <a:gd name="T34" fmla="*/ 2147483646 w 76"/>
              <a:gd name="T35" fmla="*/ 0 h 302"/>
              <a:gd name="T36" fmla="*/ 2147483646 w 76"/>
              <a:gd name="T37" fmla="*/ 2147483646 h 3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6" h="302">
                <a:moveTo>
                  <a:pt x="76" y="2"/>
                </a:moveTo>
                <a:lnTo>
                  <a:pt x="74" y="4"/>
                </a:lnTo>
                <a:lnTo>
                  <a:pt x="70" y="12"/>
                </a:lnTo>
                <a:lnTo>
                  <a:pt x="62" y="28"/>
                </a:lnTo>
                <a:lnTo>
                  <a:pt x="56" y="53"/>
                </a:lnTo>
                <a:lnTo>
                  <a:pt x="51" y="92"/>
                </a:lnTo>
                <a:lnTo>
                  <a:pt x="49" y="145"/>
                </a:lnTo>
                <a:lnTo>
                  <a:pt x="50" y="214"/>
                </a:lnTo>
                <a:lnTo>
                  <a:pt x="57" y="302"/>
                </a:lnTo>
                <a:lnTo>
                  <a:pt x="14" y="302"/>
                </a:lnTo>
                <a:lnTo>
                  <a:pt x="13" y="294"/>
                </a:lnTo>
                <a:lnTo>
                  <a:pt x="9" y="269"/>
                </a:lnTo>
                <a:lnTo>
                  <a:pt x="4" y="232"/>
                </a:lnTo>
                <a:lnTo>
                  <a:pt x="1" y="188"/>
                </a:lnTo>
                <a:lnTo>
                  <a:pt x="0" y="138"/>
                </a:lnTo>
                <a:lnTo>
                  <a:pt x="2" y="89"/>
                </a:lnTo>
                <a:lnTo>
                  <a:pt x="10" y="41"/>
                </a:lnTo>
                <a:lnTo>
                  <a:pt x="25" y="0"/>
                </a:lnTo>
                <a:lnTo>
                  <a:pt x="76" y="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53" name="Rectangle 151"/>
          <p:cNvSpPr>
            <a:spLocks noChangeArrowheads="1"/>
          </p:cNvSpPr>
          <p:nvPr/>
        </p:nvSpPr>
        <p:spPr bwMode="auto">
          <a:xfrm>
            <a:off x="8123238" y="3698875"/>
            <a:ext cx="11112" cy="469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3954" name="Freeform 152"/>
          <p:cNvSpPr>
            <a:spLocks/>
          </p:cNvSpPr>
          <p:nvPr/>
        </p:nvSpPr>
        <p:spPr bwMode="auto">
          <a:xfrm>
            <a:off x="8288339" y="3692526"/>
            <a:ext cx="180975" cy="214313"/>
          </a:xfrm>
          <a:custGeom>
            <a:avLst/>
            <a:gdLst>
              <a:gd name="T0" fmla="*/ 2147483646 w 375"/>
              <a:gd name="T1" fmla="*/ 2147483646 h 440"/>
              <a:gd name="T2" fmla="*/ 2147483646 w 375"/>
              <a:gd name="T3" fmla="*/ 2147483646 h 440"/>
              <a:gd name="T4" fmla="*/ 2147483646 w 375"/>
              <a:gd name="T5" fmla="*/ 2147483646 h 440"/>
              <a:gd name="T6" fmla="*/ 2147483646 w 375"/>
              <a:gd name="T7" fmla="*/ 2147483646 h 440"/>
              <a:gd name="T8" fmla="*/ 2147483646 w 375"/>
              <a:gd name="T9" fmla="*/ 2147483646 h 440"/>
              <a:gd name="T10" fmla="*/ 2147483646 w 375"/>
              <a:gd name="T11" fmla="*/ 2147483646 h 440"/>
              <a:gd name="T12" fmla="*/ 0 w 375"/>
              <a:gd name="T13" fmla="*/ 2147483646 h 440"/>
              <a:gd name="T14" fmla="*/ 2147483646 w 375"/>
              <a:gd name="T15" fmla="*/ 2147483646 h 440"/>
              <a:gd name="T16" fmla="*/ 2147483646 w 375"/>
              <a:gd name="T17" fmla="*/ 2147483646 h 440"/>
              <a:gd name="T18" fmla="*/ 2147483646 w 375"/>
              <a:gd name="T19" fmla="*/ 2147483646 h 440"/>
              <a:gd name="T20" fmla="*/ 2147483646 w 375"/>
              <a:gd name="T21" fmla="*/ 2147483646 h 440"/>
              <a:gd name="T22" fmla="*/ 2147483646 w 375"/>
              <a:gd name="T23" fmla="*/ 2147483646 h 440"/>
              <a:gd name="T24" fmla="*/ 2147483646 w 375"/>
              <a:gd name="T25" fmla="*/ 2147483646 h 440"/>
              <a:gd name="T26" fmla="*/ 2147483646 w 375"/>
              <a:gd name="T27" fmla="*/ 2147483646 h 440"/>
              <a:gd name="T28" fmla="*/ 2147483646 w 375"/>
              <a:gd name="T29" fmla="*/ 2147483646 h 440"/>
              <a:gd name="T30" fmla="*/ 2147483646 w 375"/>
              <a:gd name="T31" fmla="*/ 2147483646 h 440"/>
              <a:gd name="T32" fmla="*/ 2147483646 w 375"/>
              <a:gd name="T33" fmla="*/ 2147483646 h 440"/>
              <a:gd name="T34" fmla="*/ 2147483646 w 375"/>
              <a:gd name="T35" fmla="*/ 2147483646 h 440"/>
              <a:gd name="T36" fmla="*/ 2147483646 w 375"/>
              <a:gd name="T37" fmla="*/ 2147483646 h 440"/>
              <a:gd name="T38" fmla="*/ 2147483646 w 375"/>
              <a:gd name="T39" fmla="*/ 2147483646 h 440"/>
              <a:gd name="T40" fmla="*/ 2147483646 w 375"/>
              <a:gd name="T41" fmla="*/ 2147483646 h 440"/>
              <a:gd name="T42" fmla="*/ 2147483646 w 375"/>
              <a:gd name="T43" fmla="*/ 2147483646 h 440"/>
              <a:gd name="T44" fmla="*/ 2147483646 w 375"/>
              <a:gd name="T45" fmla="*/ 2147483646 h 440"/>
              <a:gd name="T46" fmla="*/ 2147483646 w 375"/>
              <a:gd name="T47" fmla="*/ 2147483646 h 440"/>
              <a:gd name="T48" fmla="*/ 2147483646 w 375"/>
              <a:gd name="T49" fmla="*/ 2147483646 h 440"/>
              <a:gd name="T50" fmla="*/ 2147483646 w 375"/>
              <a:gd name="T51" fmla="*/ 2147483646 h 440"/>
              <a:gd name="T52" fmla="*/ 2147483646 w 375"/>
              <a:gd name="T53" fmla="*/ 2147483646 h 440"/>
              <a:gd name="T54" fmla="*/ 2147483646 w 375"/>
              <a:gd name="T55" fmla="*/ 2147483646 h 440"/>
              <a:gd name="T56" fmla="*/ 2147483646 w 375"/>
              <a:gd name="T57" fmla="*/ 2147483646 h 440"/>
              <a:gd name="T58" fmla="*/ 2147483646 w 375"/>
              <a:gd name="T59" fmla="*/ 2147483646 h 440"/>
              <a:gd name="T60" fmla="*/ 2147483646 w 375"/>
              <a:gd name="T61" fmla="*/ 2147483646 h 440"/>
              <a:gd name="T62" fmla="*/ 2147483646 w 375"/>
              <a:gd name="T63" fmla="*/ 2147483646 h 440"/>
              <a:gd name="T64" fmla="*/ 2147483646 w 375"/>
              <a:gd name="T65" fmla="*/ 2147483646 h 440"/>
              <a:gd name="T66" fmla="*/ 2147483646 w 375"/>
              <a:gd name="T67" fmla="*/ 2147483646 h 440"/>
              <a:gd name="T68" fmla="*/ 2147483646 w 375"/>
              <a:gd name="T69" fmla="*/ 2147483646 h 440"/>
              <a:gd name="T70" fmla="*/ 2147483646 w 375"/>
              <a:gd name="T71" fmla="*/ 2147483646 h 440"/>
              <a:gd name="T72" fmla="*/ 2147483646 w 375"/>
              <a:gd name="T73" fmla="*/ 2147483646 h 440"/>
              <a:gd name="T74" fmla="*/ 2147483646 w 375"/>
              <a:gd name="T75" fmla="*/ 2147483646 h 440"/>
              <a:gd name="T76" fmla="*/ 2147483646 w 375"/>
              <a:gd name="T77" fmla="*/ 2147483646 h 440"/>
              <a:gd name="T78" fmla="*/ 2147483646 w 375"/>
              <a:gd name="T79" fmla="*/ 2147483646 h 440"/>
              <a:gd name="T80" fmla="*/ 2147483646 w 375"/>
              <a:gd name="T81" fmla="*/ 2147483646 h 440"/>
              <a:gd name="T82" fmla="*/ 2147483646 w 375"/>
              <a:gd name="T83" fmla="*/ 0 h 440"/>
              <a:gd name="T84" fmla="*/ 2147483646 w 375"/>
              <a:gd name="T85" fmla="*/ 2147483646 h 440"/>
              <a:gd name="T86" fmla="*/ 2147483646 w 375"/>
              <a:gd name="T87" fmla="*/ 2147483646 h 440"/>
              <a:gd name="T88" fmla="*/ 2147483646 w 375"/>
              <a:gd name="T89" fmla="*/ 2147483646 h 440"/>
              <a:gd name="T90" fmla="*/ 2147483646 w 375"/>
              <a:gd name="T91" fmla="*/ 2147483646 h 440"/>
              <a:gd name="T92" fmla="*/ 2147483646 w 375"/>
              <a:gd name="T93" fmla="*/ 2147483646 h 440"/>
              <a:gd name="T94" fmla="*/ 2147483646 w 375"/>
              <a:gd name="T95" fmla="*/ 2147483646 h 440"/>
              <a:gd name="T96" fmla="*/ 2147483646 w 375"/>
              <a:gd name="T97" fmla="*/ 2147483646 h 4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75" h="440">
                <a:moveTo>
                  <a:pt x="35" y="41"/>
                </a:moveTo>
                <a:lnTo>
                  <a:pt x="32" y="49"/>
                </a:lnTo>
                <a:lnTo>
                  <a:pt x="25" y="74"/>
                </a:lnTo>
                <a:lnTo>
                  <a:pt x="17" y="112"/>
                </a:lnTo>
                <a:lnTo>
                  <a:pt x="8" y="163"/>
                </a:lnTo>
                <a:lnTo>
                  <a:pt x="2" y="223"/>
                </a:lnTo>
                <a:lnTo>
                  <a:pt x="0" y="290"/>
                </a:lnTo>
                <a:lnTo>
                  <a:pt x="7" y="363"/>
                </a:lnTo>
                <a:lnTo>
                  <a:pt x="23" y="440"/>
                </a:lnTo>
                <a:lnTo>
                  <a:pt x="23" y="437"/>
                </a:lnTo>
                <a:lnTo>
                  <a:pt x="23" y="427"/>
                </a:lnTo>
                <a:lnTo>
                  <a:pt x="23" y="411"/>
                </a:lnTo>
                <a:lnTo>
                  <a:pt x="23" y="391"/>
                </a:lnTo>
                <a:lnTo>
                  <a:pt x="25" y="367"/>
                </a:lnTo>
                <a:lnTo>
                  <a:pt x="28" y="341"/>
                </a:lnTo>
                <a:lnTo>
                  <a:pt x="33" y="312"/>
                </a:lnTo>
                <a:lnTo>
                  <a:pt x="39" y="281"/>
                </a:lnTo>
                <a:lnTo>
                  <a:pt x="49" y="251"/>
                </a:lnTo>
                <a:lnTo>
                  <a:pt x="61" y="222"/>
                </a:lnTo>
                <a:lnTo>
                  <a:pt x="75" y="194"/>
                </a:lnTo>
                <a:lnTo>
                  <a:pt x="93" y="168"/>
                </a:lnTo>
                <a:lnTo>
                  <a:pt x="116" y="145"/>
                </a:lnTo>
                <a:lnTo>
                  <a:pt x="141" y="127"/>
                </a:lnTo>
                <a:lnTo>
                  <a:pt x="173" y="114"/>
                </a:lnTo>
                <a:lnTo>
                  <a:pt x="208" y="106"/>
                </a:lnTo>
                <a:lnTo>
                  <a:pt x="210" y="104"/>
                </a:lnTo>
                <a:lnTo>
                  <a:pt x="217" y="100"/>
                </a:lnTo>
                <a:lnTo>
                  <a:pt x="227" y="92"/>
                </a:lnTo>
                <a:lnTo>
                  <a:pt x="245" y="82"/>
                </a:lnTo>
                <a:lnTo>
                  <a:pt x="267" y="69"/>
                </a:lnTo>
                <a:lnTo>
                  <a:pt x="296" y="54"/>
                </a:lnTo>
                <a:lnTo>
                  <a:pt x="332" y="36"/>
                </a:lnTo>
                <a:lnTo>
                  <a:pt x="375" y="17"/>
                </a:lnTo>
                <a:lnTo>
                  <a:pt x="373" y="16"/>
                </a:lnTo>
                <a:lnTo>
                  <a:pt x="366" y="15"/>
                </a:lnTo>
                <a:lnTo>
                  <a:pt x="357" y="13"/>
                </a:lnTo>
                <a:lnTo>
                  <a:pt x="343" y="10"/>
                </a:lnTo>
                <a:lnTo>
                  <a:pt x="326" y="7"/>
                </a:lnTo>
                <a:lnTo>
                  <a:pt x="307" y="5"/>
                </a:lnTo>
                <a:lnTo>
                  <a:pt x="285" y="3"/>
                </a:lnTo>
                <a:lnTo>
                  <a:pt x="261" y="1"/>
                </a:lnTo>
                <a:lnTo>
                  <a:pt x="235" y="0"/>
                </a:lnTo>
                <a:lnTo>
                  <a:pt x="208" y="1"/>
                </a:lnTo>
                <a:lnTo>
                  <a:pt x="180" y="2"/>
                </a:lnTo>
                <a:lnTo>
                  <a:pt x="151" y="5"/>
                </a:lnTo>
                <a:lnTo>
                  <a:pt x="122" y="10"/>
                </a:lnTo>
                <a:lnTo>
                  <a:pt x="92" y="18"/>
                </a:lnTo>
                <a:lnTo>
                  <a:pt x="63" y="28"/>
                </a:lnTo>
                <a:lnTo>
                  <a:pt x="35" y="4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55" name="Freeform 153"/>
          <p:cNvSpPr>
            <a:spLocks/>
          </p:cNvSpPr>
          <p:nvPr/>
        </p:nvSpPr>
        <p:spPr bwMode="auto">
          <a:xfrm>
            <a:off x="8035926" y="3852864"/>
            <a:ext cx="149225" cy="39687"/>
          </a:xfrm>
          <a:custGeom>
            <a:avLst/>
            <a:gdLst>
              <a:gd name="T0" fmla="*/ 0 w 305"/>
              <a:gd name="T1" fmla="*/ 2147483646 h 83"/>
              <a:gd name="T2" fmla="*/ 0 w 305"/>
              <a:gd name="T3" fmla="*/ 2147483646 h 83"/>
              <a:gd name="T4" fmla="*/ 2147483646 w 305"/>
              <a:gd name="T5" fmla="*/ 2147483646 h 83"/>
              <a:gd name="T6" fmla="*/ 2147483646 w 305"/>
              <a:gd name="T7" fmla="*/ 2147483646 h 83"/>
              <a:gd name="T8" fmla="*/ 2147483646 w 305"/>
              <a:gd name="T9" fmla="*/ 2147483646 h 83"/>
              <a:gd name="T10" fmla="*/ 2147483646 w 305"/>
              <a:gd name="T11" fmla="*/ 2147483646 h 83"/>
              <a:gd name="T12" fmla="*/ 2147483646 w 305"/>
              <a:gd name="T13" fmla="*/ 2147483646 h 83"/>
              <a:gd name="T14" fmla="*/ 2147483646 w 305"/>
              <a:gd name="T15" fmla="*/ 2147483646 h 83"/>
              <a:gd name="T16" fmla="*/ 2147483646 w 305"/>
              <a:gd name="T17" fmla="*/ 2147483646 h 83"/>
              <a:gd name="T18" fmla="*/ 2147483646 w 305"/>
              <a:gd name="T19" fmla="*/ 2147483646 h 83"/>
              <a:gd name="T20" fmla="*/ 2147483646 w 305"/>
              <a:gd name="T21" fmla="*/ 2147483646 h 83"/>
              <a:gd name="T22" fmla="*/ 2147483646 w 305"/>
              <a:gd name="T23" fmla="*/ 0 h 83"/>
              <a:gd name="T24" fmla="*/ 2147483646 w 305"/>
              <a:gd name="T25" fmla="*/ 0 h 83"/>
              <a:gd name="T26" fmla="*/ 2147483646 w 305"/>
              <a:gd name="T27" fmla="*/ 2147483646 h 83"/>
              <a:gd name="T28" fmla="*/ 2147483646 w 305"/>
              <a:gd name="T29" fmla="*/ 2147483646 h 83"/>
              <a:gd name="T30" fmla="*/ 2147483646 w 305"/>
              <a:gd name="T31" fmla="*/ 2147483646 h 83"/>
              <a:gd name="T32" fmla="*/ 2147483646 w 305"/>
              <a:gd name="T33" fmla="*/ 2147483646 h 83"/>
              <a:gd name="T34" fmla="*/ 2147483646 w 305"/>
              <a:gd name="T35" fmla="*/ 2147483646 h 83"/>
              <a:gd name="T36" fmla="*/ 2147483646 w 305"/>
              <a:gd name="T37" fmla="*/ 2147483646 h 83"/>
              <a:gd name="T38" fmla="*/ 2147483646 w 305"/>
              <a:gd name="T39" fmla="*/ 2147483646 h 83"/>
              <a:gd name="T40" fmla="*/ 2147483646 w 305"/>
              <a:gd name="T41" fmla="*/ 2147483646 h 83"/>
              <a:gd name="T42" fmla="*/ 2147483646 w 305"/>
              <a:gd name="T43" fmla="*/ 2147483646 h 83"/>
              <a:gd name="T44" fmla="*/ 2147483646 w 305"/>
              <a:gd name="T45" fmla="*/ 2147483646 h 83"/>
              <a:gd name="T46" fmla="*/ 2147483646 w 305"/>
              <a:gd name="T47" fmla="*/ 2147483646 h 83"/>
              <a:gd name="T48" fmla="*/ 2147483646 w 305"/>
              <a:gd name="T49" fmla="*/ 2147483646 h 83"/>
              <a:gd name="T50" fmla="*/ 2147483646 w 305"/>
              <a:gd name="T51" fmla="*/ 2147483646 h 83"/>
              <a:gd name="T52" fmla="*/ 2147483646 w 305"/>
              <a:gd name="T53" fmla="*/ 2147483646 h 83"/>
              <a:gd name="T54" fmla="*/ 2147483646 w 305"/>
              <a:gd name="T55" fmla="*/ 2147483646 h 83"/>
              <a:gd name="T56" fmla="*/ 2147483646 w 305"/>
              <a:gd name="T57" fmla="*/ 2147483646 h 83"/>
              <a:gd name="T58" fmla="*/ 2147483646 w 305"/>
              <a:gd name="T59" fmla="*/ 2147483646 h 83"/>
              <a:gd name="T60" fmla="*/ 2147483646 w 305"/>
              <a:gd name="T61" fmla="*/ 2147483646 h 83"/>
              <a:gd name="T62" fmla="*/ 2147483646 w 305"/>
              <a:gd name="T63" fmla="*/ 2147483646 h 83"/>
              <a:gd name="T64" fmla="*/ 2147483646 w 305"/>
              <a:gd name="T65" fmla="*/ 2147483646 h 83"/>
              <a:gd name="T66" fmla="*/ 0 w 305"/>
              <a:gd name="T67" fmla="*/ 2147483646 h 83"/>
              <a:gd name="T68" fmla="*/ 0 w 305"/>
              <a:gd name="T69" fmla="*/ 2147483646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8"/>
                </a:lnTo>
                <a:lnTo>
                  <a:pt x="5" y="44"/>
                </a:lnTo>
                <a:lnTo>
                  <a:pt x="11" y="37"/>
                </a:lnTo>
                <a:lnTo>
                  <a:pt x="18" y="31"/>
                </a:lnTo>
                <a:lnTo>
                  <a:pt x="27" y="25"/>
                </a:lnTo>
                <a:lnTo>
                  <a:pt x="39" y="18"/>
                </a:lnTo>
                <a:lnTo>
                  <a:pt x="54" y="12"/>
                </a:lnTo>
                <a:lnTo>
                  <a:pt x="72" y="6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7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6"/>
                </a:lnTo>
                <a:lnTo>
                  <a:pt x="289" y="44"/>
                </a:lnTo>
                <a:lnTo>
                  <a:pt x="277" y="41"/>
                </a:lnTo>
                <a:lnTo>
                  <a:pt x="262" y="36"/>
                </a:lnTo>
                <a:lnTo>
                  <a:pt x="244" y="32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1"/>
                </a:lnTo>
                <a:lnTo>
                  <a:pt x="101" y="23"/>
                </a:lnTo>
                <a:lnTo>
                  <a:pt x="77" y="29"/>
                </a:lnTo>
                <a:lnTo>
                  <a:pt x="55" y="37"/>
                </a:lnTo>
                <a:lnTo>
                  <a:pt x="33" y="48"/>
                </a:lnTo>
                <a:lnTo>
                  <a:pt x="15" y="63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56" name="Freeform 154"/>
          <p:cNvSpPr>
            <a:spLocks/>
          </p:cNvSpPr>
          <p:nvPr/>
        </p:nvSpPr>
        <p:spPr bwMode="auto">
          <a:xfrm>
            <a:off x="8035926" y="3754439"/>
            <a:ext cx="149225" cy="41275"/>
          </a:xfrm>
          <a:custGeom>
            <a:avLst/>
            <a:gdLst>
              <a:gd name="T0" fmla="*/ 0 w 305"/>
              <a:gd name="T1" fmla="*/ 2147483646 h 83"/>
              <a:gd name="T2" fmla="*/ 0 w 305"/>
              <a:gd name="T3" fmla="*/ 2147483646 h 83"/>
              <a:gd name="T4" fmla="*/ 2147483646 w 305"/>
              <a:gd name="T5" fmla="*/ 2147483646 h 83"/>
              <a:gd name="T6" fmla="*/ 2147483646 w 305"/>
              <a:gd name="T7" fmla="*/ 2147483646 h 83"/>
              <a:gd name="T8" fmla="*/ 2147483646 w 305"/>
              <a:gd name="T9" fmla="*/ 2147483646 h 83"/>
              <a:gd name="T10" fmla="*/ 2147483646 w 305"/>
              <a:gd name="T11" fmla="*/ 2147483646 h 83"/>
              <a:gd name="T12" fmla="*/ 2147483646 w 305"/>
              <a:gd name="T13" fmla="*/ 2147483646 h 83"/>
              <a:gd name="T14" fmla="*/ 2147483646 w 305"/>
              <a:gd name="T15" fmla="*/ 2147483646 h 83"/>
              <a:gd name="T16" fmla="*/ 2147483646 w 305"/>
              <a:gd name="T17" fmla="*/ 2147483646 h 83"/>
              <a:gd name="T18" fmla="*/ 2147483646 w 305"/>
              <a:gd name="T19" fmla="*/ 2147483646 h 83"/>
              <a:gd name="T20" fmla="*/ 2147483646 w 305"/>
              <a:gd name="T21" fmla="*/ 2147483646 h 83"/>
              <a:gd name="T22" fmla="*/ 2147483646 w 305"/>
              <a:gd name="T23" fmla="*/ 0 h 83"/>
              <a:gd name="T24" fmla="*/ 2147483646 w 305"/>
              <a:gd name="T25" fmla="*/ 0 h 83"/>
              <a:gd name="T26" fmla="*/ 2147483646 w 305"/>
              <a:gd name="T27" fmla="*/ 2147483646 h 83"/>
              <a:gd name="T28" fmla="*/ 2147483646 w 305"/>
              <a:gd name="T29" fmla="*/ 2147483646 h 83"/>
              <a:gd name="T30" fmla="*/ 2147483646 w 305"/>
              <a:gd name="T31" fmla="*/ 2147483646 h 83"/>
              <a:gd name="T32" fmla="*/ 2147483646 w 305"/>
              <a:gd name="T33" fmla="*/ 2147483646 h 83"/>
              <a:gd name="T34" fmla="*/ 2147483646 w 305"/>
              <a:gd name="T35" fmla="*/ 2147483646 h 83"/>
              <a:gd name="T36" fmla="*/ 2147483646 w 305"/>
              <a:gd name="T37" fmla="*/ 2147483646 h 83"/>
              <a:gd name="T38" fmla="*/ 2147483646 w 305"/>
              <a:gd name="T39" fmla="*/ 2147483646 h 83"/>
              <a:gd name="T40" fmla="*/ 2147483646 w 305"/>
              <a:gd name="T41" fmla="*/ 2147483646 h 83"/>
              <a:gd name="T42" fmla="*/ 2147483646 w 305"/>
              <a:gd name="T43" fmla="*/ 2147483646 h 83"/>
              <a:gd name="T44" fmla="*/ 2147483646 w 305"/>
              <a:gd name="T45" fmla="*/ 2147483646 h 83"/>
              <a:gd name="T46" fmla="*/ 2147483646 w 305"/>
              <a:gd name="T47" fmla="*/ 2147483646 h 83"/>
              <a:gd name="T48" fmla="*/ 2147483646 w 305"/>
              <a:gd name="T49" fmla="*/ 2147483646 h 83"/>
              <a:gd name="T50" fmla="*/ 2147483646 w 305"/>
              <a:gd name="T51" fmla="*/ 2147483646 h 83"/>
              <a:gd name="T52" fmla="*/ 2147483646 w 305"/>
              <a:gd name="T53" fmla="*/ 2147483646 h 83"/>
              <a:gd name="T54" fmla="*/ 2147483646 w 305"/>
              <a:gd name="T55" fmla="*/ 2147483646 h 83"/>
              <a:gd name="T56" fmla="*/ 2147483646 w 305"/>
              <a:gd name="T57" fmla="*/ 2147483646 h 83"/>
              <a:gd name="T58" fmla="*/ 2147483646 w 305"/>
              <a:gd name="T59" fmla="*/ 2147483646 h 83"/>
              <a:gd name="T60" fmla="*/ 2147483646 w 305"/>
              <a:gd name="T61" fmla="*/ 2147483646 h 83"/>
              <a:gd name="T62" fmla="*/ 2147483646 w 305"/>
              <a:gd name="T63" fmla="*/ 2147483646 h 83"/>
              <a:gd name="T64" fmla="*/ 2147483646 w 305"/>
              <a:gd name="T65" fmla="*/ 2147483646 h 83"/>
              <a:gd name="T66" fmla="*/ 0 w 305"/>
              <a:gd name="T67" fmla="*/ 2147483646 h 83"/>
              <a:gd name="T68" fmla="*/ 0 w 305"/>
              <a:gd name="T69" fmla="*/ 2147483646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9"/>
                </a:lnTo>
                <a:lnTo>
                  <a:pt x="5" y="44"/>
                </a:lnTo>
                <a:lnTo>
                  <a:pt x="11" y="38"/>
                </a:lnTo>
                <a:lnTo>
                  <a:pt x="18" y="31"/>
                </a:lnTo>
                <a:lnTo>
                  <a:pt x="27" y="25"/>
                </a:lnTo>
                <a:lnTo>
                  <a:pt x="39" y="17"/>
                </a:lnTo>
                <a:lnTo>
                  <a:pt x="54" y="12"/>
                </a:lnTo>
                <a:lnTo>
                  <a:pt x="72" y="7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8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5"/>
                </a:lnTo>
                <a:lnTo>
                  <a:pt x="289" y="43"/>
                </a:lnTo>
                <a:lnTo>
                  <a:pt x="277" y="40"/>
                </a:lnTo>
                <a:lnTo>
                  <a:pt x="262" y="36"/>
                </a:lnTo>
                <a:lnTo>
                  <a:pt x="244" y="33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2"/>
                </a:lnTo>
                <a:lnTo>
                  <a:pt x="101" y="24"/>
                </a:lnTo>
                <a:lnTo>
                  <a:pt x="77" y="29"/>
                </a:lnTo>
                <a:lnTo>
                  <a:pt x="55" y="38"/>
                </a:lnTo>
                <a:lnTo>
                  <a:pt x="33" y="49"/>
                </a:lnTo>
                <a:lnTo>
                  <a:pt x="15" y="64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57" name="Freeform 155"/>
          <p:cNvSpPr>
            <a:spLocks/>
          </p:cNvSpPr>
          <p:nvPr/>
        </p:nvSpPr>
        <p:spPr bwMode="auto">
          <a:xfrm>
            <a:off x="8175625" y="3708401"/>
            <a:ext cx="241300" cy="449263"/>
          </a:xfrm>
          <a:custGeom>
            <a:avLst/>
            <a:gdLst>
              <a:gd name="T0" fmla="*/ 0 w 496"/>
              <a:gd name="T1" fmla="*/ 0 h 917"/>
              <a:gd name="T2" fmla="*/ 0 w 496"/>
              <a:gd name="T3" fmla="*/ 2147483646 h 917"/>
              <a:gd name="T4" fmla="*/ 2147483646 w 496"/>
              <a:gd name="T5" fmla="*/ 2147483646 h 917"/>
              <a:gd name="T6" fmla="*/ 2147483646 w 496"/>
              <a:gd name="T7" fmla="*/ 2147483646 h 917"/>
              <a:gd name="T8" fmla="*/ 2147483646 w 496"/>
              <a:gd name="T9" fmla="*/ 2147483646 h 917"/>
              <a:gd name="T10" fmla="*/ 2147483646 w 496"/>
              <a:gd name="T11" fmla="*/ 2147483646 h 917"/>
              <a:gd name="T12" fmla="*/ 2147483646 w 496"/>
              <a:gd name="T13" fmla="*/ 2147483646 h 917"/>
              <a:gd name="T14" fmla="*/ 2147483646 w 496"/>
              <a:gd name="T15" fmla="*/ 2147483646 h 917"/>
              <a:gd name="T16" fmla="*/ 2147483646 w 496"/>
              <a:gd name="T17" fmla="*/ 2147483646 h 917"/>
              <a:gd name="T18" fmla="*/ 2147483646 w 496"/>
              <a:gd name="T19" fmla="*/ 2147483646 h 917"/>
              <a:gd name="T20" fmla="*/ 2147483646 w 496"/>
              <a:gd name="T21" fmla="*/ 2147483646 h 917"/>
              <a:gd name="T22" fmla="*/ 2147483646 w 496"/>
              <a:gd name="T23" fmla="*/ 2147483646 h 917"/>
              <a:gd name="T24" fmla="*/ 2147483646 w 496"/>
              <a:gd name="T25" fmla="*/ 2147483646 h 917"/>
              <a:gd name="T26" fmla="*/ 2147483646 w 496"/>
              <a:gd name="T27" fmla="*/ 2147483646 h 917"/>
              <a:gd name="T28" fmla="*/ 2147483646 w 496"/>
              <a:gd name="T29" fmla="*/ 2147483646 h 917"/>
              <a:gd name="T30" fmla="*/ 2147483646 w 496"/>
              <a:gd name="T31" fmla="*/ 2147483646 h 917"/>
              <a:gd name="T32" fmla="*/ 2147483646 w 496"/>
              <a:gd name="T33" fmla="*/ 2147483646 h 917"/>
              <a:gd name="T34" fmla="*/ 0 w 496"/>
              <a:gd name="T35" fmla="*/ 0 h 9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96" h="917">
                <a:moveTo>
                  <a:pt x="0" y="0"/>
                </a:moveTo>
                <a:lnTo>
                  <a:pt x="0" y="886"/>
                </a:lnTo>
                <a:lnTo>
                  <a:pt x="150" y="917"/>
                </a:lnTo>
                <a:lnTo>
                  <a:pt x="143" y="797"/>
                </a:lnTo>
                <a:lnTo>
                  <a:pt x="496" y="851"/>
                </a:lnTo>
                <a:lnTo>
                  <a:pt x="490" y="803"/>
                </a:lnTo>
                <a:lnTo>
                  <a:pt x="245" y="773"/>
                </a:lnTo>
                <a:lnTo>
                  <a:pt x="239" y="670"/>
                </a:lnTo>
                <a:lnTo>
                  <a:pt x="72" y="670"/>
                </a:lnTo>
                <a:lnTo>
                  <a:pt x="68" y="657"/>
                </a:lnTo>
                <a:lnTo>
                  <a:pt x="56" y="620"/>
                </a:lnTo>
                <a:lnTo>
                  <a:pt x="41" y="559"/>
                </a:lnTo>
                <a:lnTo>
                  <a:pt x="26" y="480"/>
                </a:lnTo>
                <a:lnTo>
                  <a:pt x="15" y="385"/>
                </a:lnTo>
                <a:lnTo>
                  <a:pt x="11" y="276"/>
                </a:lnTo>
                <a:lnTo>
                  <a:pt x="20" y="158"/>
                </a:lnTo>
                <a:lnTo>
                  <a:pt x="42" y="3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58" name="Freeform 156"/>
          <p:cNvSpPr>
            <a:spLocks/>
          </p:cNvSpPr>
          <p:nvPr/>
        </p:nvSpPr>
        <p:spPr bwMode="auto">
          <a:xfrm>
            <a:off x="8294688" y="3605213"/>
            <a:ext cx="309562" cy="61912"/>
          </a:xfrm>
          <a:custGeom>
            <a:avLst/>
            <a:gdLst>
              <a:gd name="T0" fmla="*/ 0 w 638"/>
              <a:gd name="T1" fmla="*/ 2147483646 h 125"/>
              <a:gd name="T2" fmla="*/ 2147483646 w 638"/>
              <a:gd name="T3" fmla="*/ 2147483646 h 125"/>
              <a:gd name="T4" fmla="*/ 2147483646 w 638"/>
              <a:gd name="T5" fmla="*/ 2147483646 h 125"/>
              <a:gd name="T6" fmla="*/ 2147483646 w 638"/>
              <a:gd name="T7" fmla="*/ 2147483646 h 125"/>
              <a:gd name="T8" fmla="*/ 2147483646 w 638"/>
              <a:gd name="T9" fmla="*/ 2147483646 h 125"/>
              <a:gd name="T10" fmla="*/ 2147483646 w 638"/>
              <a:gd name="T11" fmla="*/ 2147483646 h 125"/>
              <a:gd name="T12" fmla="*/ 2147483646 w 638"/>
              <a:gd name="T13" fmla="*/ 2147483646 h 125"/>
              <a:gd name="T14" fmla="*/ 2147483646 w 638"/>
              <a:gd name="T15" fmla="*/ 2147483646 h 125"/>
              <a:gd name="T16" fmla="*/ 2147483646 w 638"/>
              <a:gd name="T17" fmla="*/ 2147483646 h 125"/>
              <a:gd name="T18" fmla="*/ 2147483646 w 638"/>
              <a:gd name="T19" fmla="*/ 2147483646 h 125"/>
              <a:gd name="T20" fmla="*/ 2147483646 w 638"/>
              <a:gd name="T21" fmla="*/ 2147483646 h 125"/>
              <a:gd name="T22" fmla="*/ 2147483646 w 638"/>
              <a:gd name="T23" fmla="*/ 2147483646 h 125"/>
              <a:gd name="T24" fmla="*/ 2147483646 w 638"/>
              <a:gd name="T25" fmla="*/ 2147483646 h 125"/>
              <a:gd name="T26" fmla="*/ 2147483646 w 638"/>
              <a:gd name="T27" fmla="*/ 2147483646 h 125"/>
              <a:gd name="T28" fmla="*/ 2147483646 w 638"/>
              <a:gd name="T29" fmla="*/ 2147483646 h 125"/>
              <a:gd name="T30" fmla="*/ 2147483646 w 638"/>
              <a:gd name="T31" fmla="*/ 2147483646 h 125"/>
              <a:gd name="T32" fmla="*/ 2147483646 w 638"/>
              <a:gd name="T33" fmla="*/ 2147483646 h 125"/>
              <a:gd name="T34" fmla="*/ 2147483646 w 638"/>
              <a:gd name="T35" fmla="*/ 0 h 125"/>
              <a:gd name="T36" fmla="*/ 2147483646 w 638"/>
              <a:gd name="T37" fmla="*/ 0 h 125"/>
              <a:gd name="T38" fmla="*/ 2147483646 w 638"/>
              <a:gd name="T39" fmla="*/ 0 h 125"/>
              <a:gd name="T40" fmla="*/ 2147483646 w 638"/>
              <a:gd name="T41" fmla="*/ 0 h 125"/>
              <a:gd name="T42" fmla="*/ 2147483646 w 638"/>
              <a:gd name="T43" fmla="*/ 2147483646 h 125"/>
              <a:gd name="T44" fmla="*/ 2147483646 w 638"/>
              <a:gd name="T45" fmla="*/ 2147483646 h 125"/>
              <a:gd name="T46" fmla="*/ 2147483646 w 638"/>
              <a:gd name="T47" fmla="*/ 2147483646 h 125"/>
              <a:gd name="T48" fmla="*/ 2147483646 w 638"/>
              <a:gd name="T49" fmla="*/ 2147483646 h 125"/>
              <a:gd name="T50" fmla="*/ 2147483646 w 638"/>
              <a:gd name="T51" fmla="*/ 2147483646 h 125"/>
              <a:gd name="T52" fmla="*/ 2147483646 w 638"/>
              <a:gd name="T53" fmla="*/ 2147483646 h 125"/>
              <a:gd name="T54" fmla="*/ 2147483646 w 638"/>
              <a:gd name="T55" fmla="*/ 2147483646 h 125"/>
              <a:gd name="T56" fmla="*/ 2147483646 w 638"/>
              <a:gd name="T57" fmla="*/ 2147483646 h 125"/>
              <a:gd name="T58" fmla="*/ 2147483646 w 638"/>
              <a:gd name="T59" fmla="*/ 2147483646 h 125"/>
              <a:gd name="T60" fmla="*/ 2147483646 w 638"/>
              <a:gd name="T61" fmla="*/ 2147483646 h 125"/>
              <a:gd name="T62" fmla="*/ 2147483646 w 638"/>
              <a:gd name="T63" fmla="*/ 2147483646 h 125"/>
              <a:gd name="T64" fmla="*/ 2147483646 w 638"/>
              <a:gd name="T65" fmla="*/ 2147483646 h 125"/>
              <a:gd name="T66" fmla="*/ 0 w 638"/>
              <a:gd name="T67" fmla="*/ 2147483646 h 125"/>
              <a:gd name="T68" fmla="*/ 0 w 638"/>
              <a:gd name="T69" fmla="*/ 2147483646 h 12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38" h="125">
                <a:moveTo>
                  <a:pt x="0" y="125"/>
                </a:moveTo>
                <a:lnTo>
                  <a:pt x="4" y="124"/>
                </a:lnTo>
                <a:lnTo>
                  <a:pt x="14" y="119"/>
                </a:lnTo>
                <a:lnTo>
                  <a:pt x="31" y="114"/>
                </a:lnTo>
                <a:lnTo>
                  <a:pt x="53" y="106"/>
                </a:lnTo>
                <a:lnTo>
                  <a:pt x="81" y="98"/>
                </a:lnTo>
                <a:lnTo>
                  <a:pt x="113" y="89"/>
                </a:lnTo>
                <a:lnTo>
                  <a:pt x="151" y="81"/>
                </a:lnTo>
                <a:lnTo>
                  <a:pt x="192" y="73"/>
                </a:lnTo>
                <a:lnTo>
                  <a:pt x="237" y="65"/>
                </a:lnTo>
                <a:lnTo>
                  <a:pt x="286" y="60"/>
                </a:lnTo>
                <a:lnTo>
                  <a:pt x="337" y="56"/>
                </a:lnTo>
                <a:lnTo>
                  <a:pt x="390" y="55"/>
                </a:lnTo>
                <a:lnTo>
                  <a:pt x="446" y="56"/>
                </a:lnTo>
                <a:lnTo>
                  <a:pt x="503" y="61"/>
                </a:lnTo>
                <a:lnTo>
                  <a:pt x="561" y="70"/>
                </a:lnTo>
                <a:lnTo>
                  <a:pt x="620" y="83"/>
                </a:lnTo>
                <a:lnTo>
                  <a:pt x="638" y="0"/>
                </a:lnTo>
                <a:lnTo>
                  <a:pt x="634" y="0"/>
                </a:lnTo>
                <a:lnTo>
                  <a:pt x="620" y="0"/>
                </a:lnTo>
                <a:lnTo>
                  <a:pt x="599" y="0"/>
                </a:lnTo>
                <a:lnTo>
                  <a:pt x="571" y="1"/>
                </a:lnTo>
                <a:lnTo>
                  <a:pt x="536" y="2"/>
                </a:lnTo>
                <a:lnTo>
                  <a:pt x="496" y="3"/>
                </a:lnTo>
                <a:lnTo>
                  <a:pt x="452" y="6"/>
                </a:lnTo>
                <a:lnTo>
                  <a:pt x="405" y="8"/>
                </a:lnTo>
                <a:lnTo>
                  <a:pt x="354" y="13"/>
                </a:lnTo>
                <a:lnTo>
                  <a:pt x="302" y="17"/>
                </a:lnTo>
                <a:lnTo>
                  <a:pt x="249" y="22"/>
                </a:lnTo>
                <a:lnTo>
                  <a:pt x="196" y="30"/>
                </a:lnTo>
                <a:lnTo>
                  <a:pt x="144" y="37"/>
                </a:lnTo>
                <a:lnTo>
                  <a:pt x="93" y="47"/>
                </a:lnTo>
                <a:lnTo>
                  <a:pt x="45" y="58"/>
                </a:lnTo>
                <a:lnTo>
                  <a:pt x="0" y="71"/>
                </a:lnTo>
                <a:lnTo>
                  <a:pt x="0" y="12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59" name="Freeform 157"/>
          <p:cNvSpPr>
            <a:spLocks/>
          </p:cNvSpPr>
          <p:nvPr/>
        </p:nvSpPr>
        <p:spPr bwMode="auto">
          <a:xfrm>
            <a:off x="8112125" y="4167189"/>
            <a:ext cx="522288" cy="174625"/>
          </a:xfrm>
          <a:custGeom>
            <a:avLst/>
            <a:gdLst>
              <a:gd name="T0" fmla="*/ 2147483646 w 1075"/>
              <a:gd name="T1" fmla="*/ 2147483646 h 356"/>
              <a:gd name="T2" fmla="*/ 2147483646 w 1075"/>
              <a:gd name="T3" fmla="*/ 2147483646 h 356"/>
              <a:gd name="T4" fmla="*/ 2147483646 w 1075"/>
              <a:gd name="T5" fmla="*/ 2147483646 h 356"/>
              <a:gd name="T6" fmla="*/ 2147483646 w 1075"/>
              <a:gd name="T7" fmla="*/ 2147483646 h 356"/>
              <a:gd name="T8" fmla="*/ 2147483646 w 1075"/>
              <a:gd name="T9" fmla="*/ 2147483646 h 356"/>
              <a:gd name="T10" fmla="*/ 2147483646 w 1075"/>
              <a:gd name="T11" fmla="*/ 2147483646 h 356"/>
              <a:gd name="T12" fmla="*/ 2147483646 w 1075"/>
              <a:gd name="T13" fmla="*/ 2147483646 h 356"/>
              <a:gd name="T14" fmla="*/ 2147483646 w 1075"/>
              <a:gd name="T15" fmla="*/ 2147483646 h 356"/>
              <a:gd name="T16" fmla="*/ 2147483646 w 1075"/>
              <a:gd name="T17" fmla="*/ 2147483646 h 356"/>
              <a:gd name="T18" fmla="*/ 2147483646 w 1075"/>
              <a:gd name="T19" fmla="*/ 2147483646 h 356"/>
              <a:gd name="T20" fmla="*/ 2147483646 w 1075"/>
              <a:gd name="T21" fmla="*/ 2147483646 h 356"/>
              <a:gd name="T22" fmla="*/ 2147483646 w 1075"/>
              <a:gd name="T23" fmla="*/ 2147483646 h 356"/>
              <a:gd name="T24" fmla="*/ 2147483646 w 1075"/>
              <a:gd name="T25" fmla="*/ 2147483646 h 356"/>
              <a:gd name="T26" fmla="*/ 2147483646 w 1075"/>
              <a:gd name="T27" fmla="*/ 2147483646 h 356"/>
              <a:gd name="T28" fmla="*/ 2147483646 w 1075"/>
              <a:gd name="T29" fmla="*/ 2147483646 h 356"/>
              <a:gd name="T30" fmla="*/ 2147483646 w 1075"/>
              <a:gd name="T31" fmla="*/ 2147483646 h 356"/>
              <a:gd name="T32" fmla="*/ 2147483646 w 1075"/>
              <a:gd name="T33" fmla="*/ 2147483646 h 356"/>
              <a:gd name="T34" fmla="*/ 0 w 1075"/>
              <a:gd name="T35" fmla="*/ 2147483646 h 356"/>
              <a:gd name="T36" fmla="*/ 2147483646 w 1075"/>
              <a:gd name="T37" fmla="*/ 0 h 356"/>
              <a:gd name="T38" fmla="*/ 2147483646 w 1075"/>
              <a:gd name="T39" fmla="*/ 2147483646 h 356"/>
              <a:gd name="T40" fmla="*/ 2147483646 w 1075"/>
              <a:gd name="T41" fmla="*/ 2147483646 h 356"/>
              <a:gd name="T42" fmla="*/ 2147483646 w 1075"/>
              <a:gd name="T43" fmla="*/ 2147483646 h 356"/>
              <a:gd name="T44" fmla="*/ 2147483646 w 1075"/>
              <a:gd name="T45" fmla="*/ 2147483646 h 356"/>
              <a:gd name="T46" fmla="*/ 2147483646 w 1075"/>
              <a:gd name="T47" fmla="*/ 2147483646 h 356"/>
              <a:gd name="T48" fmla="*/ 2147483646 w 1075"/>
              <a:gd name="T49" fmla="*/ 2147483646 h 356"/>
              <a:gd name="T50" fmla="*/ 2147483646 w 1075"/>
              <a:gd name="T51" fmla="*/ 2147483646 h 356"/>
              <a:gd name="T52" fmla="*/ 2147483646 w 1075"/>
              <a:gd name="T53" fmla="*/ 2147483646 h 356"/>
              <a:gd name="T54" fmla="*/ 2147483646 w 1075"/>
              <a:gd name="T55" fmla="*/ 2147483646 h 356"/>
              <a:gd name="T56" fmla="*/ 2147483646 w 1075"/>
              <a:gd name="T57" fmla="*/ 2147483646 h 356"/>
              <a:gd name="T58" fmla="*/ 2147483646 w 1075"/>
              <a:gd name="T59" fmla="*/ 2147483646 h 356"/>
              <a:gd name="T60" fmla="*/ 2147483646 w 1075"/>
              <a:gd name="T61" fmla="*/ 2147483646 h 356"/>
              <a:gd name="T62" fmla="*/ 2147483646 w 1075"/>
              <a:gd name="T63" fmla="*/ 2147483646 h 356"/>
              <a:gd name="T64" fmla="*/ 2147483646 w 1075"/>
              <a:gd name="T65" fmla="*/ 2147483646 h 356"/>
              <a:gd name="T66" fmla="*/ 2147483646 w 1075"/>
              <a:gd name="T67" fmla="*/ 2147483646 h 356"/>
              <a:gd name="T68" fmla="*/ 2147483646 w 1075"/>
              <a:gd name="T69" fmla="*/ 2147483646 h 356"/>
              <a:gd name="T70" fmla="*/ 2147483646 w 1075"/>
              <a:gd name="T71" fmla="*/ 2147483646 h 356"/>
              <a:gd name="T72" fmla="*/ 2147483646 w 1075"/>
              <a:gd name="T73" fmla="*/ 2147483646 h 356"/>
              <a:gd name="T74" fmla="*/ 2147483646 w 1075"/>
              <a:gd name="T75" fmla="*/ 2147483646 h 356"/>
              <a:gd name="T76" fmla="*/ 2147483646 w 1075"/>
              <a:gd name="T77" fmla="*/ 2147483646 h 3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75" h="356">
                <a:moveTo>
                  <a:pt x="454" y="344"/>
                </a:moveTo>
                <a:lnTo>
                  <a:pt x="456" y="343"/>
                </a:lnTo>
                <a:lnTo>
                  <a:pt x="463" y="341"/>
                </a:lnTo>
                <a:lnTo>
                  <a:pt x="472" y="337"/>
                </a:lnTo>
                <a:lnTo>
                  <a:pt x="485" y="332"/>
                </a:lnTo>
                <a:lnTo>
                  <a:pt x="501" y="325"/>
                </a:lnTo>
                <a:lnTo>
                  <a:pt x="518" y="317"/>
                </a:lnTo>
                <a:lnTo>
                  <a:pt x="538" y="308"/>
                </a:lnTo>
                <a:lnTo>
                  <a:pt x="558" y="298"/>
                </a:lnTo>
                <a:lnTo>
                  <a:pt x="580" y="287"/>
                </a:lnTo>
                <a:lnTo>
                  <a:pt x="600" y="274"/>
                </a:lnTo>
                <a:lnTo>
                  <a:pt x="621" y="262"/>
                </a:lnTo>
                <a:lnTo>
                  <a:pt x="640" y="248"/>
                </a:lnTo>
                <a:lnTo>
                  <a:pt x="658" y="234"/>
                </a:lnTo>
                <a:lnTo>
                  <a:pt x="674" y="219"/>
                </a:lnTo>
                <a:lnTo>
                  <a:pt x="688" y="204"/>
                </a:lnTo>
                <a:lnTo>
                  <a:pt x="699" y="189"/>
                </a:lnTo>
                <a:lnTo>
                  <a:pt x="0" y="18"/>
                </a:lnTo>
                <a:lnTo>
                  <a:pt x="54" y="0"/>
                </a:lnTo>
                <a:lnTo>
                  <a:pt x="1075" y="251"/>
                </a:lnTo>
                <a:lnTo>
                  <a:pt x="1033" y="274"/>
                </a:lnTo>
                <a:lnTo>
                  <a:pt x="738" y="199"/>
                </a:lnTo>
                <a:lnTo>
                  <a:pt x="737" y="200"/>
                </a:lnTo>
                <a:lnTo>
                  <a:pt x="735" y="203"/>
                </a:lnTo>
                <a:lnTo>
                  <a:pt x="730" y="207"/>
                </a:lnTo>
                <a:lnTo>
                  <a:pt x="724" y="214"/>
                </a:lnTo>
                <a:lnTo>
                  <a:pt x="716" y="222"/>
                </a:lnTo>
                <a:lnTo>
                  <a:pt x="706" y="231"/>
                </a:lnTo>
                <a:lnTo>
                  <a:pt x="694" y="242"/>
                </a:lnTo>
                <a:lnTo>
                  <a:pt x="679" y="253"/>
                </a:lnTo>
                <a:lnTo>
                  <a:pt x="662" y="265"/>
                </a:lnTo>
                <a:lnTo>
                  <a:pt x="643" y="278"/>
                </a:lnTo>
                <a:lnTo>
                  <a:pt x="621" y="291"/>
                </a:lnTo>
                <a:lnTo>
                  <a:pt x="597" y="303"/>
                </a:lnTo>
                <a:lnTo>
                  <a:pt x="570" y="317"/>
                </a:lnTo>
                <a:lnTo>
                  <a:pt x="540" y="330"/>
                </a:lnTo>
                <a:lnTo>
                  <a:pt x="508" y="343"/>
                </a:lnTo>
                <a:lnTo>
                  <a:pt x="472" y="356"/>
                </a:lnTo>
                <a:lnTo>
                  <a:pt x="454" y="3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60" name="Freeform 158"/>
          <p:cNvSpPr>
            <a:spLocks/>
          </p:cNvSpPr>
          <p:nvPr/>
        </p:nvSpPr>
        <p:spPr bwMode="auto">
          <a:xfrm>
            <a:off x="8005764" y="4213226"/>
            <a:ext cx="530225" cy="155575"/>
          </a:xfrm>
          <a:custGeom>
            <a:avLst/>
            <a:gdLst>
              <a:gd name="T0" fmla="*/ 0 w 1095"/>
              <a:gd name="T1" fmla="*/ 0 h 319"/>
              <a:gd name="T2" fmla="*/ 2147483646 w 1095"/>
              <a:gd name="T3" fmla="*/ 2147483646 h 319"/>
              <a:gd name="T4" fmla="*/ 2147483646 w 1095"/>
              <a:gd name="T5" fmla="*/ 2147483646 h 319"/>
              <a:gd name="T6" fmla="*/ 2147483646 w 1095"/>
              <a:gd name="T7" fmla="*/ 0 h 319"/>
              <a:gd name="T8" fmla="*/ 0 w 1095"/>
              <a:gd name="T9" fmla="*/ 0 h 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5" h="319">
                <a:moveTo>
                  <a:pt x="0" y="0"/>
                </a:moveTo>
                <a:lnTo>
                  <a:pt x="1071" y="319"/>
                </a:lnTo>
                <a:lnTo>
                  <a:pt x="1095" y="319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61" name="Freeform 159"/>
          <p:cNvSpPr>
            <a:spLocks/>
          </p:cNvSpPr>
          <p:nvPr/>
        </p:nvSpPr>
        <p:spPr bwMode="auto">
          <a:xfrm>
            <a:off x="8094663" y="4192588"/>
            <a:ext cx="525462" cy="138112"/>
          </a:xfrm>
          <a:custGeom>
            <a:avLst/>
            <a:gdLst>
              <a:gd name="T0" fmla="*/ 0 w 1082"/>
              <a:gd name="T1" fmla="*/ 2147483646 h 285"/>
              <a:gd name="T2" fmla="*/ 2147483646 w 1082"/>
              <a:gd name="T3" fmla="*/ 2147483646 h 285"/>
              <a:gd name="T4" fmla="*/ 2147483646 w 1082"/>
              <a:gd name="T5" fmla="*/ 2147483646 h 285"/>
              <a:gd name="T6" fmla="*/ 2147483646 w 1082"/>
              <a:gd name="T7" fmla="*/ 0 h 285"/>
              <a:gd name="T8" fmla="*/ 0 w 1082"/>
              <a:gd name="T9" fmla="*/ 2147483646 h 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2" h="285">
                <a:moveTo>
                  <a:pt x="0" y="1"/>
                </a:moveTo>
                <a:lnTo>
                  <a:pt x="1058" y="285"/>
                </a:lnTo>
                <a:lnTo>
                  <a:pt x="1082" y="284"/>
                </a:lnTo>
                <a:lnTo>
                  <a:pt x="33" y="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62" name="Freeform 160"/>
          <p:cNvSpPr>
            <a:spLocks/>
          </p:cNvSpPr>
          <p:nvPr/>
        </p:nvSpPr>
        <p:spPr bwMode="auto">
          <a:xfrm>
            <a:off x="8051800" y="4198939"/>
            <a:ext cx="527050" cy="153987"/>
          </a:xfrm>
          <a:custGeom>
            <a:avLst/>
            <a:gdLst>
              <a:gd name="T0" fmla="*/ 0 w 1087"/>
              <a:gd name="T1" fmla="*/ 0 h 315"/>
              <a:gd name="T2" fmla="*/ 2147483646 w 1087"/>
              <a:gd name="T3" fmla="*/ 2147483646 h 315"/>
              <a:gd name="T4" fmla="*/ 2147483646 w 1087"/>
              <a:gd name="T5" fmla="*/ 2147483646 h 315"/>
              <a:gd name="T6" fmla="*/ 2147483646 w 1087"/>
              <a:gd name="T7" fmla="*/ 0 h 315"/>
              <a:gd name="T8" fmla="*/ 0 w 1087"/>
              <a:gd name="T9" fmla="*/ 0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7" h="315">
                <a:moveTo>
                  <a:pt x="0" y="0"/>
                </a:moveTo>
                <a:lnTo>
                  <a:pt x="1066" y="315"/>
                </a:lnTo>
                <a:lnTo>
                  <a:pt x="1087" y="308"/>
                </a:lnTo>
                <a:lnTo>
                  <a:pt x="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3963" name="Group 161"/>
          <p:cNvGrpSpPr>
            <a:grpSpLocks/>
          </p:cNvGrpSpPr>
          <p:nvPr/>
        </p:nvGrpSpPr>
        <p:grpSpPr bwMode="auto">
          <a:xfrm>
            <a:off x="8162925" y="3317876"/>
            <a:ext cx="649288" cy="904875"/>
            <a:chOff x="12762" y="10336"/>
            <a:chExt cx="1027" cy="1700"/>
          </a:xfrm>
        </p:grpSpPr>
        <p:sp>
          <p:nvSpPr>
            <p:cNvPr id="124226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227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228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229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230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231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3964" name="Group 208"/>
          <p:cNvGrpSpPr>
            <a:grpSpLocks/>
          </p:cNvGrpSpPr>
          <p:nvPr/>
        </p:nvGrpSpPr>
        <p:grpSpPr bwMode="auto">
          <a:xfrm>
            <a:off x="7677150" y="5392738"/>
            <a:ext cx="647700" cy="906462"/>
            <a:chOff x="12762" y="10336"/>
            <a:chExt cx="1027" cy="1700"/>
          </a:xfrm>
        </p:grpSpPr>
        <p:sp>
          <p:nvSpPr>
            <p:cNvPr id="124220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221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222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223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224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225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3965" name="Line 215"/>
          <p:cNvSpPr>
            <a:spLocks noChangeShapeType="1"/>
          </p:cNvSpPr>
          <p:nvPr/>
        </p:nvSpPr>
        <p:spPr bwMode="auto">
          <a:xfrm flipH="1">
            <a:off x="4773614" y="3146426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66" name="Text Box 216"/>
          <p:cNvSpPr txBox="1">
            <a:spLocks noChangeArrowheads="1"/>
          </p:cNvSpPr>
          <p:nvPr/>
        </p:nvSpPr>
        <p:spPr bwMode="auto">
          <a:xfrm>
            <a:off x="7669214" y="2846388"/>
            <a:ext cx="617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3967" name="Line 217"/>
          <p:cNvSpPr>
            <a:spLocks noChangeShapeType="1"/>
          </p:cNvSpPr>
          <p:nvPr/>
        </p:nvSpPr>
        <p:spPr bwMode="auto">
          <a:xfrm>
            <a:off x="8174039" y="3194051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68" name="Line 218"/>
          <p:cNvSpPr>
            <a:spLocks noChangeShapeType="1"/>
          </p:cNvSpPr>
          <p:nvPr/>
        </p:nvSpPr>
        <p:spPr bwMode="auto">
          <a:xfrm flipH="1">
            <a:off x="6481763" y="4257676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3969" name="Group 219"/>
          <p:cNvGrpSpPr>
            <a:grpSpLocks/>
          </p:cNvGrpSpPr>
          <p:nvPr/>
        </p:nvGrpSpPr>
        <p:grpSpPr bwMode="auto">
          <a:xfrm>
            <a:off x="5565775" y="4400551"/>
            <a:ext cx="1073150" cy="422275"/>
            <a:chOff x="9542" y="11900"/>
            <a:chExt cx="1624" cy="640"/>
          </a:xfrm>
        </p:grpSpPr>
        <p:sp>
          <p:nvSpPr>
            <p:cNvPr id="124198" name="Oval 220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99" name="Line 221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200" name="Line 222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201" name="Rectangle 223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4202" name="Rectangle 224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4203" name="Oval 225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4204" name="Group 226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24217" name="Line 2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4218" name="Line 2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4219" name="Line 2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24205" name="Group 230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24214" name="Line 2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4215" name="Line 2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4216" name="Line 2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24206" name="Group 234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24207" name="Rectangle 235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208" name="Line 236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4209" name="Line 237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4210" name="Line 238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4211" name="Line 239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4212" name="Line 240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4213" name="Line 241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123970" name="Line 242"/>
          <p:cNvSpPr>
            <a:spLocks noChangeShapeType="1"/>
          </p:cNvSpPr>
          <p:nvPr/>
        </p:nvSpPr>
        <p:spPr bwMode="auto">
          <a:xfrm>
            <a:off x="6697664" y="3565525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3971" name="Group 243"/>
          <p:cNvGrpSpPr>
            <a:grpSpLocks/>
          </p:cNvGrpSpPr>
          <p:nvPr/>
        </p:nvGrpSpPr>
        <p:grpSpPr bwMode="auto">
          <a:xfrm>
            <a:off x="4649789" y="3241676"/>
            <a:ext cx="90487" cy="271463"/>
            <a:chOff x="10104" y="10005"/>
            <a:chExt cx="137" cy="411"/>
          </a:xfrm>
        </p:grpSpPr>
        <p:sp>
          <p:nvSpPr>
            <p:cNvPr id="124196" name="Oval 24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97" name="Oval 24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23972" name="Line 247"/>
          <p:cNvSpPr>
            <a:spLocks noChangeShapeType="1"/>
          </p:cNvSpPr>
          <p:nvPr/>
        </p:nvSpPr>
        <p:spPr bwMode="auto">
          <a:xfrm flipH="1">
            <a:off x="4783138" y="3413125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73" name="Oval 248"/>
          <p:cNvSpPr>
            <a:spLocks noChangeArrowheads="1"/>
          </p:cNvSpPr>
          <p:nvPr/>
        </p:nvSpPr>
        <p:spPr bwMode="auto">
          <a:xfrm>
            <a:off x="6259513" y="5311775"/>
            <a:ext cx="1065212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3974" name="Line 249"/>
          <p:cNvSpPr>
            <a:spLocks noChangeShapeType="1"/>
          </p:cNvSpPr>
          <p:nvPr/>
        </p:nvSpPr>
        <p:spPr bwMode="auto">
          <a:xfrm>
            <a:off x="6259514" y="5292725"/>
            <a:ext cx="1587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75" name="Line 250"/>
          <p:cNvSpPr>
            <a:spLocks noChangeShapeType="1"/>
          </p:cNvSpPr>
          <p:nvPr/>
        </p:nvSpPr>
        <p:spPr bwMode="auto">
          <a:xfrm>
            <a:off x="7324725" y="5292725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76" name="Rectangle 251"/>
          <p:cNvSpPr>
            <a:spLocks noChangeArrowheads="1"/>
          </p:cNvSpPr>
          <p:nvPr/>
        </p:nvSpPr>
        <p:spPr bwMode="auto">
          <a:xfrm>
            <a:off x="6259513" y="5292726"/>
            <a:ext cx="25241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3977" name="Rectangle 252"/>
          <p:cNvSpPr>
            <a:spLocks noChangeArrowheads="1"/>
          </p:cNvSpPr>
          <p:nvPr/>
        </p:nvSpPr>
        <p:spPr bwMode="auto">
          <a:xfrm>
            <a:off x="7002463" y="5283201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3978" name="Oval 253"/>
          <p:cNvSpPr>
            <a:spLocks noChangeArrowheads="1"/>
          </p:cNvSpPr>
          <p:nvPr/>
        </p:nvSpPr>
        <p:spPr bwMode="auto">
          <a:xfrm>
            <a:off x="6240464" y="51244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23979" name="Group 254"/>
          <p:cNvGrpSpPr>
            <a:grpSpLocks/>
          </p:cNvGrpSpPr>
          <p:nvPr/>
        </p:nvGrpSpPr>
        <p:grpSpPr bwMode="auto">
          <a:xfrm>
            <a:off x="6507163" y="5184775"/>
            <a:ext cx="527050" cy="158750"/>
            <a:chOff x="2848" y="848"/>
            <a:chExt cx="140" cy="98"/>
          </a:xfrm>
        </p:grpSpPr>
        <p:sp>
          <p:nvSpPr>
            <p:cNvPr id="124193" name="Line 2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94" name="Line 2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95" name="Line 2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3980" name="Group 258"/>
          <p:cNvGrpSpPr>
            <a:grpSpLocks/>
          </p:cNvGrpSpPr>
          <p:nvPr/>
        </p:nvGrpSpPr>
        <p:grpSpPr bwMode="auto">
          <a:xfrm flipV="1">
            <a:off x="6507163" y="5181600"/>
            <a:ext cx="527050" cy="160338"/>
            <a:chOff x="2848" y="848"/>
            <a:chExt cx="140" cy="98"/>
          </a:xfrm>
        </p:grpSpPr>
        <p:sp>
          <p:nvSpPr>
            <p:cNvPr id="124190" name="Line 2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91" name="Line 2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92" name="Line 2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3981" name="Group 262"/>
          <p:cNvGrpSpPr>
            <a:grpSpLocks/>
          </p:cNvGrpSpPr>
          <p:nvPr/>
        </p:nvGrpSpPr>
        <p:grpSpPr bwMode="auto">
          <a:xfrm rot="7844936">
            <a:off x="6507163" y="5313363"/>
            <a:ext cx="322262" cy="239712"/>
            <a:chOff x="11283" y="10423"/>
            <a:chExt cx="475" cy="374"/>
          </a:xfrm>
        </p:grpSpPr>
        <p:sp>
          <p:nvSpPr>
            <p:cNvPr id="124183" name="Rectangle 263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84" name="Line 264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85" name="Line 265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86" name="Line 266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87" name="Line 267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88" name="Line 268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89" name="Line 269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3982" name="Line 270"/>
          <p:cNvSpPr>
            <a:spLocks noChangeShapeType="1"/>
          </p:cNvSpPr>
          <p:nvPr/>
        </p:nvSpPr>
        <p:spPr bwMode="auto">
          <a:xfrm flipH="1" flipV="1">
            <a:off x="5324475" y="6175375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83" name="Line 271"/>
          <p:cNvSpPr>
            <a:spLocks noChangeShapeType="1"/>
          </p:cNvSpPr>
          <p:nvPr/>
        </p:nvSpPr>
        <p:spPr bwMode="auto">
          <a:xfrm flipH="1">
            <a:off x="5943601" y="5527676"/>
            <a:ext cx="620713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84" name="Freeform 272"/>
          <p:cNvSpPr>
            <a:spLocks/>
          </p:cNvSpPr>
          <p:nvPr/>
        </p:nvSpPr>
        <p:spPr bwMode="auto">
          <a:xfrm>
            <a:off x="4695826" y="327977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6 h 4500"/>
              <a:gd name="T4" fmla="*/ 2147483646 w 5205"/>
              <a:gd name="T5" fmla="*/ 2147483646 h 4500"/>
              <a:gd name="T6" fmla="*/ 2147483646 w 5205"/>
              <a:gd name="T7" fmla="*/ 2147483646 h 4500"/>
              <a:gd name="T8" fmla="*/ 2147483646 w 5205"/>
              <a:gd name="T9" fmla="*/ 2147483646 h 4500"/>
              <a:gd name="T10" fmla="*/ 2147483646 w 5205"/>
              <a:gd name="T11" fmla="*/ 2147483646 h 4500"/>
              <a:gd name="T12" fmla="*/ 2147483646 w 5205"/>
              <a:gd name="T13" fmla="*/ 2147483646 h 4500"/>
              <a:gd name="T14" fmla="*/ 2147483646 w 5205"/>
              <a:gd name="T15" fmla="*/ 2147483646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85" name="Oval 273"/>
          <p:cNvSpPr>
            <a:spLocks noChangeArrowheads="1"/>
          </p:cNvSpPr>
          <p:nvPr/>
        </p:nvSpPr>
        <p:spPr bwMode="auto">
          <a:xfrm>
            <a:off x="4498975" y="6111875"/>
            <a:ext cx="1062038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3986" name="Line 274"/>
          <p:cNvSpPr>
            <a:spLocks noChangeShapeType="1"/>
          </p:cNvSpPr>
          <p:nvPr/>
        </p:nvSpPr>
        <p:spPr bwMode="auto">
          <a:xfrm>
            <a:off x="4498975" y="6092826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87" name="Line 275"/>
          <p:cNvSpPr>
            <a:spLocks noChangeShapeType="1"/>
          </p:cNvSpPr>
          <p:nvPr/>
        </p:nvSpPr>
        <p:spPr bwMode="auto">
          <a:xfrm>
            <a:off x="5561014" y="6092826"/>
            <a:ext cx="1587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88" name="Rectangle 276"/>
          <p:cNvSpPr>
            <a:spLocks noChangeArrowheads="1"/>
          </p:cNvSpPr>
          <p:nvPr/>
        </p:nvSpPr>
        <p:spPr bwMode="auto">
          <a:xfrm>
            <a:off x="4498976" y="6092826"/>
            <a:ext cx="250825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3989" name="Rectangle 277"/>
          <p:cNvSpPr>
            <a:spLocks noChangeArrowheads="1"/>
          </p:cNvSpPr>
          <p:nvPr/>
        </p:nvSpPr>
        <p:spPr bwMode="auto">
          <a:xfrm>
            <a:off x="5238751" y="6083301"/>
            <a:ext cx="32226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3990" name="Oval 278"/>
          <p:cNvSpPr>
            <a:spLocks noChangeArrowheads="1"/>
          </p:cNvSpPr>
          <p:nvPr/>
        </p:nvSpPr>
        <p:spPr bwMode="auto">
          <a:xfrm>
            <a:off x="4487864" y="59245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23991" name="Group 279"/>
          <p:cNvGrpSpPr>
            <a:grpSpLocks/>
          </p:cNvGrpSpPr>
          <p:nvPr/>
        </p:nvGrpSpPr>
        <p:grpSpPr bwMode="auto">
          <a:xfrm>
            <a:off x="4745038" y="5984875"/>
            <a:ext cx="525462" cy="158750"/>
            <a:chOff x="2848" y="848"/>
            <a:chExt cx="140" cy="98"/>
          </a:xfrm>
        </p:grpSpPr>
        <p:sp>
          <p:nvSpPr>
            <p:cNvPr id="124180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81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82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3992" name="Group 283"/>
          <p:cNvGrpSpPr>
            <a:grpSpLocks/>
          </p:cNvGrpSpPr>
          <p:nvPr/>
        </p:nvGrpSpPr>
        <p:grpSpPr bwMode="auto">
          <a:xfrm flipV="1">
            <a:off x="4745038" y="5981700"/>
            <a:ext cx="525462" cy="158750"/>
            <a:chOff x="2848" y="848"/>
            <a:chExt cx="140" cy="98"/>
          </a:xfrm>
        </p:grpSpPr>
        <p:sp>
          <p:nvSpPr>
            <p:cNvPr id="124177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78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79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3993" name="Group 287"/>
          <p:cNvGrpSpPr>
            <a:grpSpLocks/>
          </p:cNvGrpSpPr>
          <p:nvPr/>
        </p:nvGrpSpPr>
        <p:grpSpPr bwMode="auto">
          <a:xfrm>
            <a:off x="4562476" y="6051550"/>
            <a:ext cx="315913" cy="247650"/>
            <a:chOff x="11283" y="10423"/>
            <a:chExt cx="475" cy="374"/>
          </a:xfrm>
        </p:grpSpPr>
        <p:sp>
          <p:nvSpPr>
            <p:cNvPr id="124170" name="Rectangle 28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71" name="Line 28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72" name="Line 29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73" name="Line 29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74" name="Line 29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75" name="Line 29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76" name="Line 29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3994" name="Oval 295"/>
          <p:cNvSpPr>
            <a:spLocks noChangeArrowheads="1"/>
          </p:cNvSpPr>
          <p:nvPr/>
        </p:nvSpPr>
        <p:spPr bwMode="auto">
          <a:xfrm>
            <a:off x="3859214" y="5178426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3995" name="Line 296"/>
          <p:cNvSpPr>
            <a:spLocks noChangeShapeType="1"/>
          </p:cNvSpPr>
          <p:nvPr/>
        </p:nvSpPr>
        <p:spPr bwMode="auto">
          <a:xfrm>
            <a:off x="3859214" y="5159376"/>
            <a:ext cx="1587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96" name="Line 297"/>
          <p:cNvSpPr>
            <a:spLocks noChangeShapeType="1"/>
          </p:cNvSpPr>
          <p:nvPr/>
        </p:nvSpPr>
        <p:spPr bwMode="auto">
          <a:xfrm>
            <a:off x="4922838" y="5159376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997" name="Rectangle 298"/>
          <p:cNvSpPr>
            <a:spLocks noChangeArrowheads="1"/>
          </p:cNvSpPr>
          <p:nvPr/>
        </p:nvSpPr>
        <p:spPr bwMode="auto">
          <a:xfrm>
            <a:off x="3859213" y="5159375"/>
            <a:ext cx="252412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3998" name="Rectangle 299"/>
          <p:cNvSpPr>
            <a:spLocks noChangeArrowheads="1"/>
          </p:cNvSpPr>
          <p:nvPr/>
        </p:nvSpPr>
        <p:spPr bwMode="auto">
          <a:xfrm>
            <a:off x="4600576" y="5149850"/>
            <a:ext cx="322263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3999" name="Oval 300"/>
          <p:cNvSpPr>
            <a:spLocks noChangeArrowheads="1"/>
          </p:cNvSpPr>
          <p:nvPr/>
        </p:nvSpPr>
        <p:spPr bwMode="auto">
          <a:xfrm>
            <a:off x="3849689" y="49911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24000" name="Group 301"/>
          <p:cNvGrpSpPr>
            <a:grpSpLocks/>
          </p:cNvGrpSpPr>
          <p:nvPr/>
        </p:nvGrpSpPr>
        <p:grpSpPr bwMode="auto">
          <a:xfrm>
            <a:off x="4106863" y="5051425"/>
            <a:ext cx="525462" cy="158750"/>
            <a:chOff x="2848" y="848"/>
            <a:chExt cx="140" cy="98"/>
          </a:xfrm>
        </p:grpSpPr>
        <p:sp>
          <p:nvSpPr>
            <p:cNvPr id="124167" name="Line 30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68" name="Line 30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69" name="Line 30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4001" name="Group 305"/>
          <p:cNvGrpSpPr>
            <a:grpSpLocks/>
          </p:cNvGrpSpPr>
          <p:nvPr/>
        </p:nvGrpSpPr>
        <p:grpSpPr bwMode="auto">
          <a:xfrm flipV="1">
            <a:off x="4106863" y="5048250"/>
            <a:ext cx="525462" cy="158750"/>
            <a:chOff x="2848" y="848"/>
            <a:chExt cx="140" cy="98"/>
          </a:xfrm>
        </p:grpSpPr>
        <p:sp>
          <p:nvSpPr>
            <p:cNvPr id="124164" name="Line 30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65" name="Line 30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66" name="Line 30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4002" name="Line 309"/>
          <p:cNvSpPr>
            <a:spLocks noChangeShapeType="1"/>
          </p:cNvSpPr>
          <p:nvPr/>
        </p:nvSpPr>
        <p:spPr bwMode="auto">
          <a:xfrm flipH="1">
            <a:off x="3219451" y="5375276"/>
            <a:ext cx="868363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4003" name="Group 310"/>
          <p:cNvGrpSpPr>
            <a:grpSpLocks/>
          </p:cNvGrpSpPr>
          <p:nvPr/>
        </p:nvGrpSpPr>
        <p:grpSpPr bwMode="auto">
          <a:xfrm rot="8027572">
            <a:off x="4202113" y="4979988"/>
            <a:ext cx="322262" cy="239712"/>
            <a:chOff x="11283" y="10423"/>
            <a:chExt cx="475" cy="374"/>
          </a:xfrm>
        </p:grpSpPr>
        <p:sp>
          <p:nvSpPr>
            <p:cNvPr id="124157" name="Rectangle 31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58" name="Line 31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59" name="Line 31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60" name="Line 31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61" name="Line 31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62" name="Line 31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63" name="Line 31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4004" name="Freeform 318"/>
          <p:cNvSpPr>
            <a:spLocks/>
          </p:cNvSpPr>
          <p:nvPr/>
        </p:nvSpPr>
        <p:spPr bwMode="auto">
          <a:xfrm>
            <a:off x="3057525" y="3317875"/>
            <a:ext cx="5067300" cy="2933700"/>
          </a:xfrm>
          <a:custGeom>
            <a:avLst/>
            <a:gdLst>
              <a:gd name="T0" fmla="*/ 2147483646 w 7980"/>
              <a:gd name="T1" fmla="*/ 2147483646 h 4620"/>
              <a:gd name="T2" fmla="*/ 2147483646 w 7980"/>
              <a:gd name="T3" fmla="*/ 2147483646 h 4620"/>
              <a:gd name="T4" fmla="*/ 0 w 7980"/>
              <a:gd name="T5" fmla="*/ 2147483646 h 4620"/>
              <a:gd name="T6" fmla="*/ 2147483646 w 7980"/>
              <a:gd name="T7" fmla="*/ 2147483646 h 4620"/>
              <a:gd name="T8" fmla="*/ 2147483646 w 7980"/>
              <a:gd name="T9" fmla="*/ 2147483646 h 4620"/>
              <a:gd name="T10" fmla="*/ 2147483646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005" name="Freeform 319"/>
          <p:cNvSpPr>
            <a:spLocks/>
          </p:cNvSpPr>
          <p:nvPr/>
        </p:nvSpPr>
        <p:spPr bwMode="auto">
          <a:xfrm>
            <a:off x="2657476" y="3413126"/>
            <a:ext cx="5743575" cy="2886075"/>
          </a:xfrm>
          <a:custGeom>
            <a:avLst/>
            <a:gdLst>
              <a:gd name="T0" fmla="*/ 0 w 9045"/>
              <a:gd name="T1" fmla="*/ 2147483646 h 4545"/>
              <a:gd name="T2" fmla="*/ 0 w 9045"/>
              <a:gd name="T3" fmla="*/ 2147483646 h 4545"/>
              <a:gd name="T4" fmla="*/ 2147483646 w 9045"/>
              <a:gd name="T5" fmla="*/ 2147483646 h 4545"/>
              <a:gd name="T6" fmla="*/ 2147483646 w 9045"/>
              <a:gd name="T7" fmla="*/ 2147483646 h 4545"/>
              <a:gd name="T8" fmla="*/ 2147483646 w 9045"/>
              <a:gd name="T9" fmla="*/ 2147483646 h 4545"/>
              <a:gd name="T10" fmla="*/ 2147483646 w 9045"/>
              <a:gd name="T11" fmla="*/ 2147483646 h 4545"/>
              <a:gd name="T12" fmla="*/ 2147483646 w 9045"/>
              <a:gd name="T13" fmla="*/ 2147483646 h 4545"/>
              <a:gd name="T14" fmla="*/ 2147483646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006" name="Freeform 320"/>
          <p:cNvSpPr>
            <a:spLocks/>
          </p:cNvSpPr>
          <p:nvPr/>
        </p:nvSpPr>
        <p:spPr bwMode="auto">
          <a:xfrm>
            <a:off x="2781300" y="3460750"/>
            <a:ext cx="5791200" cy="2667000"/>
          </a:xfrm>
          <a:custGeom>
            <a:avLst/>
            <a:gdLst>
              <a:gd name="T0" fmla="*/ 0 w 9120"/>
              <a:gd name="T1" fmla="*/ 2147483646 h 4201"/>
              <a:gd name="T2" fmla="*/ 0 w 9120"/>
              <a:gd name="T3" fmla="*/ 2147483646 h 4201"/>
              <a:gd name="T4" fmla="*/ 2147483646 w 9120"/>
              <a:gd name="T5" fmla="*/ 2147483646 h 4201"/>
              <a:gd name="T6" fmla="*/ 2147483646 w 9120"/>
              <a:gd name="T7" fmla="*/ 2147483646 h 4201"/>
              <a:gd name="T8" fmla="*/ 2147483646 w 9120"/>
              <a:gd name="T9" fmla="*/ 2147483646 h 4201"/>
              <a:gd name="T10" fmla="*/ 2147483646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4007" name="Group 321"/>
          <p:cNvGrpSpPr>
            <a:grpSpLocks/>
          </p:cNvGrpSpPr>
          <p:nvPr/>
        </p:nvGrpSpPr>
        <p:grpSpPr bwMode="auto">
          <a:xfrm>
            <a:off x="2611439" y="5213351"/>
            <a:ext cx="90487" cy="271463"/>
            <a:chOff x="10104" y="10005"/>
            <a:chExt cx="137" cy="411"/>
          </a:xfrm>
        </p:grpSpPr>
        <p:sp>
          <p:nvSpPr>
            <p:cNvPr id="124155" name="Oval 322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56" name="Oval 323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24008" name="Group 324"/>
          <p:cNvGrpSpPr>
            <a:grpSpLocks/>
          </p:cNvGrpSpPr>
          <p:nvPr/>
        </p:nvGrpSpPr>
        <p:grpSpPr bwMode="auto">
          <a:xfrm>
            <a:off x="8067676" y="5449888"/>
            <a:ext cx="92075" cy="271462"/>
            <a:chOff x="10104" y="10005"/>
            <a:chExt cx="137" cy="411"/>
          </a:xfrm>
        </p:grpSpPr>
        <p:sp>
          <p:nvSpPr>
            <p:cNvPr id="124153" name="Oval 32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54" name="Oval 32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24009" name="Group 327"/>
          <p:cNvGrpSpPr>
            <a:grpSpLocks/>
          </p:cNvGrpSpPr>
          <p:nvPr/>
        </p:nvGrpSpPr>
        <p:grpSpPr bwMode="auto">
          <a:xfrm>
            <a:off x="8515350" y="3392488"/>
            <a:ext cx="90488" cy="271462"/>
            <a:chOff x="10104" y="10005"/>
            <a:chExt cx="137" cy="411"/>
          </a:xfrm>
        </p:grpSpPr>
        <p:sp>
          <p:nvSpPr>
            <p:cNvPr id="124151" name="Oval 32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52" name="Oval 32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pic>
        <p:nvPicPr>
          <p:cNvPr id="124010" name="Picture 33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339" name="Rectangle 334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3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24012" name="Text Box 335"/>
          <p:cNvSpPr txBox="1">
            <a:spLocks noChangeArrowheads="1"/>
          </p:cNvSpPr>
          <p:nvPr/>
        </p:nvSpPr>
        <p:spPr bwMode="auto">
          <a:xfrm>
            <a:off x="8259763" y="3055939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124013" name="Text Box 336"/>
          <p:cNvSpPr txBox="1">
            <a:spLocks noChangeArrowheads="1"/>
          </p:cNvSpPr>
          <p:nvPr/>
        </p:nvSpPr>
        <p:spPr bwMode="auto">
          <a:xfrm>
            <a:off x="7712076" y="5116514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Host C</a:t>
            </a:r>
          </a:p>
        </p:txBody>
      </p:sp>
      <p:sp>
        <p:nvSpPr>
          <p:cNvPr id="124014" name="Text Box 337"/>
          <p:cNvSpPr txBox="1">
            <a:spLocks noChangeArrowheads="1"/>
          </p:cNvSpPr>
          <p:nvPr/>
        </p:nvSpPr>
        <p:spPr bwMode="auto">
          <a:xfrm>
            <a:off x="2274888" y="4873626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Host D</a:t>
            </a:r>
          </a:p>
        </p:txBody>
      </p:sp>
      <p:sp>
        <p:nvSpPr>
          <p:cNvPr id="124015" name="Text Box 338"/>
          <p:cNvSpPr txBox="1">
            <a:spLocks noChangeArrowheads="1"/>
          </p:cNvSpPr>
          <p:nvPr/>
        </p:nvSpPr>
        <p:spPr bwMode="auto">
          <a:xfrm>
            <a:off x="5060950" y="2911476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4016" name="Line 340"/>
          <p:cNvSpPr>
            <a:spLocks noChangeShapeType="1"/>
          </p:cNvSpPr>
          <p:nvPr/>
        </p:nvSpPr>
        <p:spPr bwMode="auto">
          <a:xfrm>
            <a:off x="6537326" y="3479800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017" name="Text Box 341"/>
          <p:cNvSpPr txBox="1">
            <a:spLocks noChangeArrowheads="1"/>
          </p:cNvSpPr>
          <p:nvPr/>
        </p:nvSpPr>
        <p:spPr bwMode="auto">
          <a:xfrm>
            <a:off x="4943475" y="3240089"/>
            <a:ext cx="2349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156" name="Rectangle 356"/>
          <p:cNvSpPr>
            <a:spLocks noChangeArrowheads="1"/>
          </p:cNvSpPr>
          <p:nvPr/>
        </p:nvSpPr>
        <p:spPr bwMode="auto">
          <a:xfrm>
            <a:off x="5794375" y="1778000"/>
            <a:ext cx="46561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2800" u="sng">
                <a:solidFill>
                  <a:srgbClr val="CC0000"/>
                </a:solidFill>
              </a:rPr>
              <a:t>A: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</a:rPr>
              <a:t>as red  </a:t>
            </a:r>
            <a:r>
              <a:rPr lang="en-US" altLang="en-US" sz="2400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solidFill>
                  <a:srgbClr val="CC0000"/>
                </a:solidFill>
              </a:rPr>
              <a:t>in</a:t>
            </a:r>
            <a:r>
              <a:rPr lang="ja-JP" altLang="en-US" sz="2400" baseline="30000">
                <a:solidFill>
                  <a:srgbClr val="CC0000"/>
                </a:solidFill>
              </a:rPr>
              <a:t>’</a:t>
            </a:r>
            <a:r>
              <a:rPr lang="en-US" altLang="ja-JP" sz="2400">
                <a:solidFill>
                  <a:srgbClr val="000000"/>
                </a:solidFill>
              </a:rPr>
              <a:t> increases, all arriving blue pkts at upper queue are dropped, blue throughput </a:t>
            </a:r>
            <a:r>
              <a:rPr lang="en-US" altLang="ja-JP" sz="2400">
                <a:solidFill>
                  <a:srgbClr val="000000"/>
                </a:solidFill>
                <a:latin typeface="Wingdings 3" panose="05040102010807070707" pitchFamily="18" charset="2"/>
              </a:rPr>
              <a:t>g</a:t>
            </a:r>
            <a:r>
              <a:rPr lang="en-US" altLang="ja-JP" sz="2400">
                <a:solidFill>
                  <a:srgbClr val="000000"/>
                </a:solidFill>
              </a:rPr>
              <a:t> 0</a:t>
            </a:r>
            <a:endParaRPr lang="en-US" altLang="en-US" sz="2400">
              <a:solidFill>
                <a:srgbClr val="000000"/>
              </a:solidFill>
            </a:endParaRPr>
          </a:p>
        </p:txBody>
      </p:sp>
      <p:grpSp>
        <p:nvGrpSpPr>
          <p:cNvPr id="124019" name="Group 358"/>
          <p:cNvGrpSpPr>
            <a:grpSpLocks/>
          </p:cNvGrpSpPr>
          <p:nvPr/>
        </p:nvGrpSpPr>
        <p:grpSpPr bwMode="auto">
          <a:xfrm>
            <a:off x="8953501" y="4146551"/>
            <a:ext cx="231775" cy="441325"/>
            <a:chOff x="4140" y="429"/>
            <a:chExt cx="1425" cy="2396"/>
          </a:xfrm>
        </p:grpSpPr>
        <p:sp>
          <p:nvSpPr>
            <p:cNvPr id="124119" name="Freeform 3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20" name="Rectangle 36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21" name="Freeform 3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22" name="Freeform 3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23" name="Rectangle 36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4124" name="Group 3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4149" name="AutoShape 36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150" name="AutoShape 36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4125" name="Rectangle 36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4126" name="Group 3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4147" name="AutoShape 36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148" name="AutoShape 37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4127" name="Rectangle 37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28" name="Rectangle 37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4129" name="Group 3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145" name="AutoShape 37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146" name="AutoShape 37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4130" name="Freeform 3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4131" name="Group 3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4143" name="AutoShape 37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144" name="AutoShape 37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4132" name="Rectangle 38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33" name="Freeform 3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34" name="Freeform 3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35" name="Oval 38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36" name="Freeform 3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37" name="AutoShape 38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38" name="AutoShape 38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39" name="Oval 38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40" name="Oval 38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141" name="Oval 38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42" name="Rectangle 39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24020" name="Group 391"/>
          <p:cNvGrpSpPr>
            <a:grpSpLocks/>
          </p:cNvGrpSpPr>
          <p:nvPr/>
        </p:nvGrpSpPr>
        <p:grpSpPr bwMode="auto">
          <a:xfrm>
            <a:off x="8474076" y="6003926"/>
            <a:ext cx="231775" cy="441325"/>
            <a:chOff x="4140" y="429"/>
            <a:chExt cx="1425" cy="2396"/>
          </a:xfrm>
        </p:grpSpPr>
        <p:sp>
          <p:nvSpPr>
            <p:cNvPr id="124087" name="Freeform 3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088" name="Rectangle 39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89" name="Freeform 3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090" name="Freeform 3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091" name="Rectangle 39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4092" name="Group 3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4117" name="AutoShape 39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118" name="AutoShape 39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4093" name="Rectangle 40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4094" name="Group 4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4115" name="AutoShape 40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116" name="AutoShape 40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4095" name="Rectangle 40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96" name="Rectangle 40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4097" name="Group 4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113" name="AutoShape 40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114" name="AutoShape 40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4098" name="Freeform 4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4099" name="Group 4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4111" name="AutoShape 41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112" name="AutoShape 41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4100" name="Rectangle 41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01" name="Freeform 4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02" name="Freeform 4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03" name="Oval 41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04" name="Freeform 4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105" name="AutoShape 41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06" name="AutoShape 41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07" name="Oval 42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08" name="Oval 42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109" name="Oval 42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110" name="Rectangle 42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24021" name="Group 424"/>
          <p:cNvGrpSpPr>
            <a:grpSpLocks/>
          </p:cNvGrpSpPr>
          <p:nvPr/>
        </p:nvGrpSpPr>
        <p:grpSpPr bwMode="auto">
          <a:xfrm>
            <a:off x="1920876" y="5840414"/>
            <a:ext cx="231775" cy="441325"/>
            <a:chOff x="4140" y="429"/>
            <a:chExt cx="1425" cy="2396"/>
          </a:xfrm>
        </p:grpSpPr>
        <p:sp>
          <p:nvSpPr>
            <p:cNvPr id="124055" name="Freeform 4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056" name="Rectangle 42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57" name="Freeform 4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058" name="Freeform 4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059" name="Rectangle 42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4060" name="Group 4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4085" name="AutoShape 43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086" name="AutoShape 43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4061" name="Rectangle 43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4062" name="Group 4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4083" name="AutoShape 43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084" name="AutoShape 43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4063" name="Rectangle 43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64" name="Rectangle 43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4065" name="Group 4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081" name="AutoShape 44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082" name="AutoShape 44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4066" name="Freeform 4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4067" name="Group 4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4079" name="AutoShape 44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080" name="AutoShape 44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4068" name="Rectangle 44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69" name="Freeform 4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070" name="Freeform 4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071" name="Oval 44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72" name="Freeform 4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073" name="AutoShape 45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74" name="AutoShape 45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75" name="Oval 45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76" name="Oval 45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077" name="Oval 45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78" name="Rectangle 45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24022" name="Group 457"/>
          <p:cNvGrpSpPr>
            <a:grpSpLocks/>
          </p:cNvGrpSpPr>
          <p:nvPr/>
        </p:nvGrpSpPr>
        <p:grpSpPr bwMode="auto">
          <a:xfrm>
            <a:off x="3935414" y="3835401"/>
            <a:ext cx="231775" cy="441325"/>
            <a:chOff x="4140" y="429"/>
            <a:chExt cx="1425" cy="2396"/>
          </a:xfrm>
        </p:grpSpPr>
        <p:sp>
          <p:nvSpPr>
            <p:cNvPr id="124023" name="Freeform 4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024" name="Rectangle 45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25" name="Freeform 4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026" name="Freeform 4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027" name="Rectangle 46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4028" name="Group 4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4053" name="AutoShape 46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054" name="AutoShape 46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4029" name="Rectangle 46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4030" name="Group 4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4051" name="AutoShape 46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052" name="AutoShape 46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4031" name="Rectangle 47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32" name="Rectangle 47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4033" name="Group 4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049" name="AutoShape 47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050" name="AutoShape 47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4034" name="Freeform 4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4035" name="Group 4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4047" name="AutoShape 47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048" name="AutoShape 47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4036" name="Rectangle 47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37" name="Freeform 4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038" name="Freeform 4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039" name="Oval 48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40" name="Freeform 4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4041" name="AutoShape 48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42" name="AutoShape 48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43" name="Oval 48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44" name="Oval 48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045" name="Oval 48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046" name="Rectangle 48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9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249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C16A8E8E-89D8-4A0F-8666-C7C97AB91DC3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1857375" y="5153026"/>
            <a:ext cx="8267700" cy="409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2290764" y="4367213"/>
            <a:ext cx="77819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2800">
                <a:solidFill>
                  <a:srgbClr val="FF0000"/>
                </a:solidFill>
              </a:rPr>
              <a:t>another </a:t>
            </a:r>
            <a:r>
              <a:rPr lang="ja-JP" altLang="en-US" sz="2800">
                <a:solidFill>
                  <a:srgbClr val="FF0000"/>
                </a:solidFill>
              </a:rPr>
              <a:t>“</a:t>
            </a:r>
            <a:r>
              <a:rPr lang="en-US" altLang="ja-JP" sz="2800">
                <a:solidFill>
                  <a:srgbClr val="FF0000"/>
                </a:solidFill>
              </a:rPr>
              <a:t>cost</a:t>
            </a:r>
            <a:r>
              <a:rPr lang="ja-JP" altLang="en-US" sz="2800">
                <a:solidFill>
                  <a:srgbClr val="FF0000"/>
                </a:solidFill>
              </a:rPr>
              <a:t>”</a:t>
            </a:r>
            <a:r>
              <a:rPr lang="en-US" altLang="ja-JP" sz="2800">
                <a:solidFill>
                  <a:srgbClr val="FF0000"/>
                </a:solidFill>
              </a:rPr>
              <a:t> of congestion:</a:t>
            </a:r>
            <a:r>
              <a:rPr lang="en-US" altLang="ja-JP" sz="280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</a:rPr>
              <a:t>when packet dropped, any </a:t>
            </a:r>
            <a:r>
              <a:rPr lang="ja-JP" altLang="en-US" sz="2800">
                <a:solidFill>
                  <a:srgbClr val="000000"/>
                </a:solidFill>
              </a:rPr>
              <a:t>“</a:t>
            </a:r>
            <a:r>
              <a:rPr lang="en-US" altLang="ja-JP" sz="2800">
                <a:solidFill>
                  <a:srgbClr val="000000"/>
                </a:solidFill>
              </a:rPr>
              <a:t>upstream transmission capacity used for that packet was wasted!</a:t>
            </a: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124934" name="Line 8"/>
          <p:cNvSpPr>
            <a:spLocks noChangeShapeType="1"/>
          </p:cNvSpPr>
          <p:nvPr/>
        </p:nvSpPr>
        <p:spPr bwMode="auto">
          <a:xfrm flipH="1">
            <a:off x="7535864" y="2141539"/>
            <a:ext cx="403225" cy="452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35" name="Line 9"/>
          <p:cNvSpPr>
            <a:spLocks noChangeShapeType="1"/>
          </p:cNvSpPr>
          <p:nvPr/>
        </p:nvSpPr>
        <p:spPr bwMode="auto">
          <a:xfrm flipH="1">
            <a:off x="7747000" y="214153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4936" name="Group 51"/>
          <p:cNvGrpSpPr>
            <a:grpSpLocks/>
          </p:cNvGrpSpPr>
          <p:nvPr/>
        </p:nvGrpSpPr>
        <p:grpSpPr bwMode="auto">
          <a:xfrm>
            <a:off x="7508875" y="1609726"/>
            <a:ext cx="285750" cy="473075"/>
            <a:chOff x="12762" y="10336"/>
            <a:chExt cx="1027" cy="1700"/>
          </a:xfrm>
        </p:grpSpPr>
        <p:sp>
          <p:nvSpPr>
            <p:cNvPr id="125083" name="Rectangle 5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084" name="Rectangle 5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085" name="Line 5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86" name="Line 5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87" name="Line 5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88" name="Line 5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4937" name="Line 60"/>
          <p:cNvSpPr>
            <a:spLocks noChangeShapeType="1"/>
          </p:cNvSpPr>
          <p:nvPr/>
        </p:nvSpPr>
        <p:spPr bwMode="auto">
          <a:xfrm flipH="1">
            <a:off x="6943726" y="3175000"/>
            <a:ext cx="638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4938" name="Group 102"/>
          <p:cNvGrpSpPr>
            <a:grpSpLocks/>
          </p:cNvGrpSpPr>
          <p:nvPr/>
        </p:nvGrpSpPr>
        <p:grpSpPr bwMode="auto">
          <a:xfrm>
            <a:off x="6630988" y="2638426"/>
            <a:ext cx="285750" cy="473075"/>
            <a:chOff x="12762" y="10336"/>
            <a:chExt cx="1027" cy="1700"/>
          </a:xfrm>
        </p:grpSpPr>
        <p:sp>
          <p:nvSpPr>
            <p:cNvPr id="125077" name="Rectangle 10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078" name="Rectangle 10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079" name="Line 10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80" name="Line 10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81" name="Line 10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82" name="Line 10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4939" name="Line 110"/>
          <p:cNvSpPr>
            <a:spLocks noChangeShapeType="1"/>
          </p:cNvSpPr>
          <p:nvPr/>
        </p:nvSpPr>
        <p:spPr bwMode="auto">
          <a:xfrm flipH="1">
            <a:off x="7747000" y="2365375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40" name="Line 111"/>
          <p:cNvSpPr>
            <a:spLocks noChangeShapeType="1"/>
          </p:cNvSpPr>
          <p:nvPr/>
        </p:nvSpPr>
        <p:spPr bwMode="auto">
          <a:xfrm flipH="1" flipV="1">
            <a:off x="8526464" y="2374901"/>
            <a:ext cx="3397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41" name="Line 112"/>
          <p:cNvSpPr>
            <a:spLocks noChangeShapeType="1"/>
          </p:cNvSpPr>
          <p:nvPr/>
        </p:nvSpPr>
        <p:spPr bwMode="auto">
          <a:xfrm flipH="1">
            <a:off x="8501064" y="2151064"/>
            <a:ext cx="566737" cy="67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42" name="Line 113"/>
          <p:cNvSpPr>
            <a:spLocks noChangeShapeType="1"/>
          </p:cNvSpPr>
          <p:nvPr/>
        </p:nvSpPr>
        <p:spPr bwMode="auto">
          <a:xfrm flipH="1">
            <a:off x="9048750" y="216058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4943" name="Group 154"/>
          <p:cNvGrpSpPr>
            <a:grpSpLocks/>
          </p:cNvGrpSpPr>
          <p:nvPr/>
        </p:nvGrpSpPr>
        <p:grpSpPr bwMode="auto">
          <a:xfrm>
            <a:off x="9186863" y="1679575"/>
            <a:ext cx="284162" cy="471488"/>
            <a:chOff x="12762" y="10336"/>
            <a:chExt cx="1027" cy="1700"/>
          </a:xfrm>
        </p:grpSpPr>
        <p:sp>
          <p:nvSpPr>
            <p:cNvPr id="125071" name="Rectangle 15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072" name="Rectangle 15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073" name="Line 15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74" name="Line 15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75" name="Line 15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76" name="Line 16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4944" name="Group 201"/>
          <p:cNvGrpSpPr>
            <a:grpSpLocks/>
          </p:cNvGrpSpPr>
          <p:nvPr/>
        </p:nvGrpSpPr>
        <p:grpSpPr bwMode="auto">
          <a:xfrm>
            <a:off x="8974139" y="2762250"/>
            <a:ext cx="282575" cy="471488"/>
            <a:chOff x="12762" y="10336"/>
            <a:chExt cx="1027" cy="1700"/>
          </a:xfrm>
        </p:grpSpPr>
        <p:sp>
          <p:nvSpPr>
            <p:cNvPr id="125065" name="Rectangle 20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066" name="Rectangle 20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067" name="Line 20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68" name="Line 20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69" name="Line 20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70" name="Line 20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4945" name="Group 212"/>
          <p:cNvGrpSpPr>
            <a:grpSpLocks/>
          </p:cNvGrpSpPr>
          <p:nvPr/>
        </p:nvGrpSpPr>
        <p:grpSpPr bwMode="auto">
          <a:xfrm>
            <a:off x="8051800" y="2244726"/>
            <a:ext cx="469900" cy="219075"/>
            <a:chOff x="9542" y="11900"/>
            <a:chExt cx="1624" cy="640"/>
          </a:xfrm>
        </p:grpSpPr>
        <p:sp>
          <p:nvSpPr>
            <p:cNvPr id="125043" name="Oval 213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044" name="Line 214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45" name="Line 215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46" name="Rectangle 216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5047" name="Rectangle 217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5048" name="Oval 218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5049" name="Group 219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25062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5063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5064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25050" name="Group 223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25059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5060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5061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25051" name="Group 227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25052" name="Rectangle 228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5053" name="Line 229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5054" name="Line 230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5055" name="Line 231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5056" name="Line 232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5057" name="Line 233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5058" name="Line 234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124946" name="Line 235"/>
          <p:cNvSpPr>
            <a:spLocks noChangeShapeType="1"/>
          </p:cNvSpPr>
          <p:nvPr/>
        </p:nvSpPr>
        <p:spPr bwMode="auto">
          <a:xfrm>
            <a:off x="8547100" y="1808164"/>
            <a:ext cx="120650" cy="1587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4947" name="Group 236"/>
          <p:cNvGrpSpPr>
            <a:grpSpLocks/>
          </p:cNvGrpSpPr>
          <p:nvPr/>
        </p:nvGrpSpPr>
        <p:grpSpPr bwMode="auto">
          <a:xfrm>
            <a:off x="7651750" y="1639889"/>
            <a:ext cx="39688" cy="141287"/>
            <a:chOff x="10104" y="10005"/>
            <a:chExt cx="137" cy="411"/>
          </a:xfrm>
        </p:grpSpPr>
        <p:sp>
          <p:nvSpPr>
            <p:cNvPr id="125041" name="Oval 237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042" name="Oval 238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24948" name="Oval 241"/>
          <p:cNvSpPr>
            <a:spLocks noChangeArrowheads="1"/>
          </p:cNvSpPr>
          <p:nvPr/>
        </p:nvSpPr>
        <p:spPr bwMode="auto">
          <a:xfrm>
            <a:off x="8355014" y="2719389"/>
            <a:ext cx="465137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4949" name="Line 242"/>
          <p:cNvSpPr>
            <a:spLocks noChangeShapeType="1"/>
          </p:cNvSpPr>
          <p:nvPr/>
        </p:nvSpPr>
        <p:spPr bwMode="auto">
          <a:xfrm>
            <a:off x="8355014" y="2709863"/>
            <a:ext cx="15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50" name="Line 243"/>
          <p:cNvSpPr>
            <a:spLocks noChangeShapeType="1"/>
          </p:cNvSpPr>
          <p:nvPr/>
        </p:nvSpPr>
        <p:spPr bwMode="auto">
          <a:xfrm>
            <a:off x="8820150" y="2709863"/>
            <a:ext cx="0" cy="76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51" name="Rectangle 244"/>
          <p:cNvSpPr>
            <a:spLocks noChangeArrowheads="1"/>
          </p:cNvSpPr>
          <p:nvPr/>
        </p:nvSpPr>
        <p:spPr bwMode="auto">
          <a:xfrm>
            <a:off x="8355014" y="2709863"/>
            <a:ext cx="111125" cy="746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4952" name="Rectangle 245"/>
          <p:cNvSpPr>
            <a:spLocks noChangeArrowheads="1"/>
          </p:cNvSpPr>
          <p:nvPr/>
        </p:nvSpPr>
        <p:spPr bwMode="auto">
          <a:xfrm>
            <a:off x="8680450" y="2705101"/>
            <a:ext cx="139700" cy="746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4953" name="Oval 246"/>
          <p:cNvSpPr>
            <a:spLocks noChangeArrowheads="1"/>
          </p:cNvSpPr>
          <p:nvPr/>
        </p:nvSpPr>
        <p:spPr bwMode="auto">
          <a:xfrm>
            <a:off x="8347075" y="2620964"/>
            <a:ext cx="465138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24954" name="Group 247"/>
          <p:cNvGrpSpPr>
            <a:grpSpLocks/>
          </p:cNvGrpSpPr>
          <p:nvPr/>
        </p:nvGrpSpPr>
        <p:grpSpPr bwMode="auto">
          <a:xfrm>
            <a:off x="8462964" y="2652713"/>
            <a:ext cx="230187" cy="82550"/>
            <a:chOff x="2848" y="848"/>
            <a:chExt cx="140" cy="98"/>
          </a:xfrm>
        </p:grpSpPr>
        <p:sp>
          <p:nvSpPr>
            <p:cNvPr id="125038" name="Line 2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39" name="Line 2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40" name="Line 2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4955" name="Group 251"/>
          <p:cNvGrpSpPr>
            <a:grpSpLocks/>
          </p:cNvGrpSpPr>
          <p:nvPr/>
        </p:nvGrpSpPr>
        <p:grpSpPr bwMode="auto">
          <a:xfrm flipV="1">
            <a:off x="8462964" y="2651125"/>
            <a:ext cx="230187" cy="84138"/>
            <a:chOff x="2848" y="848"/>
            <a:chExt cx="140" cy="98"/>
          </a:xfrm>
        </p:grpSpPr>
        <p:sp>
          <p:nvSpPr>
            <p:cNvPr id="125035" name="Line 25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36" name="Line 25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37" name="Line 25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4956" name="Group 255"/>
          <p:cNvGrpSpPr>
            <a:grpSpLocks/>
          </p:cNvGrpSpPr>
          <p:nvPr/>
        </p:nvGrpSpPr>
        <p:grpSpPr bwMode="auto">
          <a:xfrm rot="7844936">
            <a:off x="8450264" y="2730501"/>
            <a:ext cx="168275" cy="104775"/>
            <a:chOff x="11283" y="10423"/>
            <a:chExt cx="475" cy="374"/>
          </a:xfrm>
        </p:grpSpPr>
        <p:sp>
          <p:nvSpPr>
            <p:cNvPr id="125028" name="Rectangle 256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029" name="Line 257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30" name="Line 258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31" name="Line 259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32" name="Line 260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33" name="Line 261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34" name="Line 262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4957" name="Line 263"/>
          <p:cNvSpPr>
            <a:spLocks noChangeShapeType="1"/>
          </p:cNvSpPr>
          <p:nvPr/>
        </p:nvSpPr>
        <p:spPr bwMode="auto">
          <a:xfrm flipH="1" flipV="1">
            <a:off x="7947025" y="3170239"/>
            <a:ext cx="8651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58" name="Line 264"/>
          <p:cNvSpPr>
            <a:spLocks noChangeShapeType="1"/>
          </p:cNvSpPr>
          <p:nvPr/>
        </p:nvSpPr>
        <p:spPr bwMode="auto">
          <a:xfrm flipH="1">
            <a:off x="8216901" y="2832100"/>
            <a:ext cx="27146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59" name="Freeform 265"/>
          <p:cNvSpPr>
            <a:spLocks/>
          </p:cNvSpPr>
          <p:nvPr/>
        </p:nvSpPr>
        <p:spPr bwMode="auto">
          <a:xfrm>
            <a:off x="7672389" y="1658938"/>
            <a:ext cx="1443037" cy="1490662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6 h 4500"/>
              <a:gd name="T4" fmla="*/ 2147483646 w 5205"/>
              <a:gd name="T5" fmla="*/ 2147483646 h 4500"/>
              <a:gd name="T6" fmla="*/ 2147483646 w 5205"/>
              <a:gd name="T7" fmla="*/ 2147483646 h 4500"/>
              <a:gd name="T8" fmla="*/ 2147483646 w 5205"/>
              <a:gd name="T9" fmla="*/ 2147483646 h 4500"/>
              <a:gd name="T10" fmla="*/ 2147483646 w 5205"/>
              <a:gd name="T11" fmla="*/ 2147483646 h 4500"/>
              <a:gd name="T12" fmla="*/ 2147483646 w 5205"/>
              <a:gd name="T13" fmla="*/ 2147483646 h 4500"/>
              <a:gd name="T14" fmla="*/ 2147483646 w 5205"/>
              <a:gd name="T15" fmla="*/ 2147483646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60" name="Oval 266"/>
          <p:cNvSpPr>
            <a:spLocks noChangeArrowheads="1"/>
          </p:cNvSpPr>
          <p:nvPr/>
        </p:nvSpPr>
        <p:spPr bwMode="auto">
          <a:xfrm>
            <a:off x="7586663" y="3136900"/>
            <a:ext cx="463550" cy="1222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4961" name="Line 267"/>
          <p:cNvSpPr>
            <a:spLocks noChangeShapeType="1"/>
          </p:cNvSpPr>
          <p:nvPr/>
        </p:nvSpPr>
        <p:spPr bwMode="auto">
          <a:xfrm>
            <a:off x="7586663" y="3127376"/>
            <a:ext cx="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62" name="Line 268"/>
          <p:cNvSpPr>
            <a:spLocks noChangeShapeType="1"/>
          </p:cNvSpPr>
          <p:nvPr/>
        </p:nvSpPr>
        <p:spPr bwMode="auto">
          <a:xfrm>
            <a:off x="8050213" y="3127376"/>
            <a:ext cx="0" cy="746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63" name="Rectangle 269"/>
          <p:cNvSpPr>
            <a:spLocks noChangeArrowheads="1"/>
          </p:cNvSpPr>
          <p:nvPr/>
        </p:nvSpPr>
        <p:spPr bwMode="auto">
          <a:xfrm>
            <a:off x="7586664" y="3127376"/>
            <a:ext cx="109537" cy="746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4964" name="Rectangle 270"/>
          <p:cNvSpPr>
            <a:spLocks noChangeArrowheads="1"/>
          </p:cNvSpPr>
          <p:nvPr/>
        </p:nvSpPr>
        <p:spPr bwMode="auto">
          <a:xfrm>
            <a:off x="7908925" y="3122614"/>
            <a:ext cx="141288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4965" name="Oval 271"/>
          <p:cNvSpPr>
            <a:spLocks noChangeArrowheads="1"/>
          </p:cNvSpPr>
          <p:nvPr/>
        </p:nvSpPr>
        <p:spPr bwMode="auto">
          <a:xfrm>
            <a:off x="7581900" y="3038476"/>
            <a:ext cx="463550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24966" name="Group 272"/>
          <p:cNvGrpSpPr>
            <a:grpSpLocks/>
          </p:cNvGrpSpPr>
          <p:nvPr/>
        </p:nvGrpSpPr>
        <p:grpSpPr bwMode="auto">
          <a:xfrm>
            <a:off x="7693025" y="3070225"/>
            <a:ext cx="230188" cy="82550"/>
            <a:chOff x="2848" y="848"/>
            <a:chExt cx="140" cy="98"/>
          </a:xfrm>
        </p:grpSpPr>
        <p:sp>
          <p:nvSpPr>
            <p:cNvPr id="125025" name="Line 2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26" name="Line 2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27" name="Line 2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4967" name="Group 276"/>
          <p:cNvGrpSpPr>
            <a:grpSpLocks/>
          </p:cNvGrpSpPr>
          <p:nvPr/>
        </p:nvGrpSpPr>
        <p:grpSpPr bwMode="auto">
          <a:xfrm flipV="1">
            <a:off x="7693025" y="3068638"/>
            <a:ext cx="230188" cy="82550"/>
            <a:chOff x="2848" y="848"/>
            <a:chExt cx="140" cy="98"/>
          </a:xfrm>
        </p:grpSpPr>
        <p:sp>
          <p:nvSpPr>
            <p:cNvPr id="125022" name="Line 2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23" name="Line 2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24" name="Line 2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4968" name="Group 280"/>
          <p:cNvGrpSpPr>
            <a:grpSpLocks/>
          </p:cNvGrpSpPr>
          <p:nvPr/>
        </p:nvGrpSpPr>
        <p:grpSpPr bwMode="auto">
          <a:xfrm>
            <a:off x="7613651" y="3105150"/>
            <a:ext cx="138113" cy="128588"/>
            <a:chOff x="11283" y="10423"/>
            <a:chExt cx="475" cy="374"/>
          </a:xfrm>
        </p:grpSpPr>
        <p:sp>
          <p:nvSpPr>
            <p:cNvPr id="125015" name="Rectangle 28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016" name="Line 28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17" name="Line 28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18" name="Line 28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19" name="Line 28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20" name="Line 28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21" name="Line 28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4969" name="Oval 288"/>
          <p:cNvSpPr>
            <a:spLocks noChangeArrowheads="1"/>
          </p:cNvSpPr>
          <p:nvPr/>
        </p:nvSpPr>
        <p:spPr bwMode="auto">
          <a:xfrm>
            <a:off x="7307263" y="2649539"/>
            <a:ext cx="463550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4970" name="Line 289"/>
          <p:cNvSpPr>
            <a:spLocks noChangeShapeType="1"/>
          </p:cNvSpPr>
          <p:nvPr/>
        </p:nvSpPr>
        <p:spPr bwMode="auto">
          <a:xfrm>
            <a:off x="7307263" y="2640013"/>
            <a:ext cx="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71" name="Line 290"/>
          <p:cNvSpPr>
            <a:spLocks noChangeShapeType="1"/>
          </p:cNvSpPr>
          <p:nvPr/>
        </p:nvSpPr>
        <p:spPr bwMode="auto">
          <a:xfrm>
            <a:off x="7770813" y="2640013"/>
            <a:ext cx="0" cy="74612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72" name="Rectangle 291"/>
          <p:cNvSpPr>
            <a:spLocks noChangeArrowheads="1"/>
          </p:cNvSpPr>
          <p:nvPr/>
        </p:nvSpPr>
        <p:spPr bwMode="auto">
          <a:xfrm>
            <a:off x="7307264" y="2640014"/>
            <a:ext cx="109537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4973" name="Rectangle 292"/>
          <p:cNvSpPr>
            <a:spLocks noChangeArrowheads="1"/>
          </p:cNvSpPr>
          <p:nvPr/>
        </p:nvSpPr>
        <p:spPr bwMode="auto">
          <a:xfrm>
            <a:off x="7631113" y="2635251"/>
            <a:ext cx="139700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4974" name="Oval 293"/>
          <p:cNvSpPr>
            <a:spLocks noChangeArrowheads="1"/>
          </p:cNvSpPr>
          <p:nvPr/>
        </p:nvSpPr>
        <p:spPr bwMode="auto">
          <a:xfrm>
            <a:off x="7302500" y="2552700"/>
            <a:ext cx="465138" cy="1412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24975" name="Group 294"/>
          <p:cNvGrpSpPr>
            <a:grpSpLocks/>
          </p:cNvGrpSpPr>
          <p:nvPr/>
        </p:nvGrpSpPr>
        <p:grpSpPr bwMode="auto">
          <a:xfrm>
            <a:off x="7415213" y="2582864"/>
            <a:ext cx="228600" cy="84137"/>
            <a:chOff x="2848" y="848"/>
            <a:chExt cx="140" cy="98"/>
          </a:xfrm>
        </p:grpSpPr>
        <p:sp>
          <p:nvSpPr>
            <p:cNvPr id="125012" name="Line 29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13" name="Line 29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14" name="Line 29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4976" name="Group 298"/>
          <p:cNvGrpSpPr>
            <a:grpSpLocks/>
          </p:cNvGrpSpPr>
          <p:nvPr/>
        </p:nvGrpSpPr>
        <p:grpSpPr bwMode="auto">
          <a:xfrm flipV="1">
            <a:off x="7415213" y="2581275"/>
            <a:ext cx="228600" cy="84138"/>
            <a:chOff x="2848" y="848"/>
            <a:chExt cx="140" cy="98"/>
          </a:xfrm>
        </p:grpSpPr>
        <p:sp>
          <p:nvSpPr>
            <p:cNvPr id="125009" name="Line 2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10" name="Line 3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11" name="Line 3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4977" name="Line 302"/>
          <p:cNvSpPr>
            <a:spLocks noChangeShapeType="1"/>
          </p:cNvSpPr>
          <p:nvPr/>
        </p:nvSpPr>
        <p:spPr bwMode="auto">
          <a:xfrm flipH="1">
            <a:off x="7026276" y="2752726"/>
            <a:ext cx="379413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4978" name="Group 303"/>
          <p:cNvGrpSpPr>
            <a:grpSpLocks/>
          </p:cNvGrpSpPr>
          <p:nvPr/>
        </p:nvGrpSpPr>
        <p:grpSpPr bwMode="auto">
          <a:xfrm rot="8027572">
            <a:off x="7442201" y="2555876"/>
            <a:ext cx="168275" cy="104775"/>
            <a:chOff x="11283" y="10423"/>
            <a:chExt cx="475" cy="374"/>
          </a:xfrm>
        </p:grpSpPr>
        <p:sp>
          <p:nvSpPr>
            <p:cNvPr id="125002" name="Rectangle 304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003" name="Line 305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04" name="Line 306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05" name="Line 307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06" name="Line 308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07" name="Line 309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5008" name="Line 310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4979" name="Freeform 311"/>
          <p:cNvSpPr>
            <a:spLocks/>
          </p:cNvSpPr>
          <p:nvPr/>
        </p:nvSpPr>
        <p:spPr bwMode="auto">
          <a:xfrm>
            <a:off x="6956426" y="1679575"/>
            <a:ext cx="2212975" cy="1530350"/>
          </a:xfrm>
          <a:custGeom>
            <a:avLst/>
            <a:gdLst>
              <a:gd name="T0" fmla="*/ 2147483646 w 7980"/>
              <a:gd name="T1" fmla="*/ 2147483646 h 4620"/>
              <a:gd name="T2" fmla="*/ 2147483646 w 7980"/>
              <a:gd name="T3" fmla="*/ 2147483646 h 4620"/>
              <a:gd name="T4" fmla="*/ 0 w 7980"/>
              <a:gd name="T5" fmla="*/ 2147483646 h 4620"/>
              <a:gd name="T6" fmla="*/ 2147483646 w 7980"/>
              <a:gd name="T7" fmla="*/ 2147483646 h 4620"/>
              <a:gd name="T8" fmla="*/ 2147483646 w 7980"/>
              <a:gd name="T9" fmla="*/ 2147483646 h 4620"/>
              <a:gd name="T10" fmla="*/ 2147483646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80" name="Freeform 312"/>
          <p:cNvSpPr>
            <a:spLocks/>
          </p:cNvSpPr>
          <p:nvPr/>
        </p:nvSpPr>
        <p:spPr bwMode="auto">
          <a:xfrm>
            <a:off x="6781800" y="1728788"/>
            <a:ext cx="2508250" cy="1504950"/>
          </a:xfrm>
          <a:custGeom>
            <a:avLst/>
            <a:gdLst>
              <a:gd name="T0" fmla="*/ 0 w 9045"/>
              <a:gd name="T1" fmla="*/ 2147483646 h 4545"/>
              <a:gd name="T2" fmla="*/ 0 w 9045"/>
              <a:gd name="T3" fmla="*/ 2147483646 h 4545"/>
              <a:gd name="T4" fmla="*/ 2147483646 w 9045"/>
              <a:gd name="T5" fmla="*/ 2147483646 h 4545"/>
              <a:gd name="T6" fmla="*/ 2147483646 w 9045"/>
              <a:gd name="T7" fmla="*/ 2147483646 h 4545"/>
              <a:gd name="T8" fmla="*/ 2147483646 w 9045"/>
              <a:gd name="T9" fmla="*/ 2147483646 h 4545"/>
              <a:gd name="T10" fmla="*/ 2147483646 w 9045"/>
              <a:gd name="T11" fmla="*/ 2147483646 h 4545"/>
              <a:gd name="T12" fmla="*/ 2147483646 w 9045"/>
              <a:gd name="T13" fmla="*/ 2147483646 h 4545"/>
              <a:gd name="T14" fmla="*/ 2147483646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81" name="Freeform 313"/>
          <p:cNvSpPr>
            <a:spLocks/>
          </p:cNvSpPr>
          <p:nvPr/>
        </p:nvSpPr>
        <p:spPr bwMode="auto">
          <a:xfrm>
            <a:off x="6835776" y="1754188"/>
            <a:ext cx="2530475" cy="1390650"/>
          </a:xfrm>
          <a:custGeom>
            <a:avLst/>
            <a:gdLst>
              <a:gd name="T0" fmla="*/ 0 w 9120"/>
              <a:gd name="T1" fmla="*/ 2147483646 h 4201"/>
              <a:gd name="T2" fmla="*/ 0 w 9120"/>
              <a:gd name="T3" fmla="*/ 2147483646 h 4201"/>
              <a:gd name="T4" fmla="*/ 2147483646 w 9120"/>
              <a:gd name="T5" fmla="*/ 2147483646 h 4201"/>
              <a:gd name="T6" fmla="*/ 2147483646 w 9120"/>
              <a:gd name="T7" fmla="*/ 2147483646 h 4201"/>
              <a:gd name="T8" fmla="*/ 2147483646 w 9120"/>
              <a:gd name="T9" fmla="*/ 2147483646 h 4201"/>
              <a:gd name="T10" fmla="*/ 2147483646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24982" name="Group 314"/>
          <p:cNvGrpSpPr>
            <a:grpSpLocks/>
          </p:cNvGrpSpPr>
          <p:nvPr/>
        </p:nvGrpSpPr>
        <p:grpSpPr bwMode="auto">
          <a:xfrm>
            <a:off x="6761164" y="2668589"/>
            <a:ext cx="39687" cy="141287"/>
            <a:chOff x="10104" y="10005"/>
            <a:chExt cx="137" cy="411"/>
          </a:xfrm>
        </p:grpSpPr>
        <p:sp>
          <p:nvSpPr>
            <p:cNvPr id="125000" name="Oval 31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001" name="Oval 31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24983" name="Group 317"/>
          <p:cNvGrpSpPr>
            <a:grpSpLocks/>
          </p:cNvGrpSpPr>
          <p:nvPr/>
        </p:nvGrpSpPr>
        <p:grpSpPr bwMode="auto">
          <a:xfrm>
            <a:off x="9145589" y="2790826"/>
            <a:ext cx="39687" cy="142875"/>
            <a:chOff x="10104" y="10005"/>
            <a:chExt cx="137" cy="411"/>
          </a:xfrm>
        </p:grpSpPr>
        <p:sp>
          <p:nvSpPr>
            <p:cNvPr id="124998" name="Oval 31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999" name="Oval 31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24984" name="Group 320"/>
          <p:cNvGrpSpPr>
            <a:grpSpLocks/>
          </p:cNvGrpSpPr>
          <p:nvPr/>
        </p:nvGrpSpPr>
        <p:grpSpPr bwMode="auto">
          <a:xfrm>
            <a:off x="9340850" y="1717676"/>
            <a:ext cx="39688" cy="142875"/>
            <a:chOff x="10104" y="10005"/>
            <a:chExt cx="137" cy="411"/>
          </a:xfrm>
        </p:grpSpPr>
        <p:sp>
          <p:nvSpPr>
            <p:cNvPr id="124996" name="Oval 321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997" name="Oval 322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pic>
        <p:nvPicPr>
          <p:cNvPr id="124985" name="Picture 32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314" name="Rectangle 328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3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24987" name="Line 330"/>
          <p:cNvSpPr>
            <a:spLocks noChangeShapeType="1"/>
          </p:cNvSpPr>
          <p:nvPr/>
        </p:nvSpPr>
        <p:spPr bwMode="auto">
          <a:xfrm>
            <a:off x="2794000" y="1558925"/>
            <a:ext cx="0" cy="186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88" name="Line 331"/>
          <p:cNvSpPr>
            <a:spLocks noChangeShapeType="1"/>
          </p:cNvSpPr>
          <p:nvPr/>
        </p:nvSpPr>
        <p:spPr bwMode="auto">
          <a:xfrm flipV="1">
            <a:off x="2778126" y="3411538"/>
            <a:ext cx="23336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89" name="Freeform 333"/>
          <p:cNvSpPr>
            <a:spLocks/>
          </p:cNvSpPr>
          <p:nvPr/>
        </p:nvSpPr>
        <p:spPr bwMode="auto">
          <a:xfrm>
            <a:off x="2782888" y="2608263"/>
            <a:ext cx="2489200" cy="806450"/>
          </a:xfrm>
          <a:custGeom>
            <a:avLst/>
            <a:gdLst>
              <a:gd name="T0" fmla="*/ 0 w 1568"/>
              <a:gd name="T1" fmla="*/ 2147483646 h 380"/>
              <a:gd name="T2" fmla="*/ 2147483646 w 1568"/>
              <a:gd name="T3" fmla="*/ 2147483646 h 380"/>
              <a:gd name="T4" fmla="*/ 2147483646 w 1568"/>
              <a:gd name="T5" fmla="*/ 2147483646 h 380"/>
              <a:gd name="T6" fmla="*/ 2147483646 w 1568"/>
              <a:gd name="T7" fmla="*/ 2147483646 h 3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68" h="380">
                <a:moveTo>
                  <a:pt x="0" y="375"/>
                </a:moveTo>
                <a:cubicBezTo>
                  <a:pt x="109" y="315"/>
                  <a:pt x="474" y="0"/>
                  <a:pt x="651" y="14"/>
                </a:cubicBezTo>
                <a:cubicBezTo>
                  <a:pt x="828" y="28"/>
                  <a:pt x="730" y="260"/>
                  <a:pt x="914" y="320"/>
                </a:cubicBezTo>
                <a:cubicBezTo>
                  <a:pt x="1098" y="380"/>
                  <a:pt x="1432" y="342"/>
                  <a:pt x="1568" y="34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90" name="Line 334"/>
          <p:cNvSpPr>
            <a:spLocks noChangeShapeType="1"/>
          </p:cNvSpPr>
          <p:nvPr/>
        </p:nvSpPr>
        <p:spPr bwMode="auto">
          <a:xfrm>
            <a:off x="2662238" y="1711325"/>
            <a:ext cx="125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91" name="Line 335"/>
          <p:cNvSpPr>
            <a:spLocks noChangeShapeType="1"/>
          </p:cNvSpPr>
          <p:nvPr/>
        </p:nvSpPr>
        <p:spPr bwMode="auto">
          <a:xfrm>
            <a:off x="4595813" y="3419475"/>
            <a:ext cx="0" cy="134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4992" name="Text Box 336"/>
          <p:cNvSpPr txBox="1">
            <a:spLocks noChangeArrowheads="1"/>
          </p:cNvSpPr>
          <p:nvPr/>
        </p:nvSpPr>
        <p:spPr bwMode="auto">
          <a:xfrm>
            <a:off x="2160588" y="1462088"/>
            <a:ext cx="45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C/2</a:t>
            </a:r>
          </a:p>
        </p:txBody>
      </p:sp>
      <p:sp>
        <p:nvSpPr>
          <p:cNvPr id="124993" name="Text Box 337"/>
          <p:cNvSpPr txBox="1">
            <a:spLocks noChangeArrowheads="1"/>
          </p:cNvSpPr>
          <p:nvPr/>
        </p:nvSpPr>
        <p:spPr bwMode="auto">
          <a:xfrm>
            <a:off x="4397376" y="3471863"/>
            <a:ext cx="455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C/2</a:t>
            </a:r>
          </a:p>
        </p:txBody>
      </p:sp>
      <p:sp>
        <p:nvSpPr>
          <p:cNvPr id="124994" name="Text Box 338"/>
          <p:cNvSpPr txBox="1">
            <a:spLocks noChangeArrowheads="1"/>
          </p:cNvSpPr>
          <p:nvPr/>
        </p:nvSpPr>
        <p:spPr bwMode="auto">
          <a:xfrm rot="-5400000">
            <a:off x="2067720" y="2389982"/>
            <a:ext cx="80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out</a:t>
            </a:r>
          </a:p>
        </p:txBody>
      </p:sp>
      <p:sp>
        <p:nvSpPr>
          <p:cNvPr id="124995" name="Text Box 339"/>
          <p:cNvSpPr txBox="1">
            <a:spLocks noChangeArrowheads="1"/>
          </p:cNvSpPr>
          <p:nvPr/>
        </p:nvSpPr>
        <p:spPr bwMode="auto">
          <a:xfrm>
            <a:off x="3482229" y="3381376"/>
            <a:ext cx="6142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in</a:t>
            </a:r>
            <a:r>
              <a:rPr lang="ja-JP" altLang="en-U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endParaRPr lang="en-US" altLang="en-US" sz="2400" baseline="30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259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2668B4F4-7E10-4887-B302-9B54A53F2F67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273051"/>
            <a:ext cx="7772400" cy="91757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Approaches towards congestion control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2066925" y="1504950"/>
            <a:ext cx="81549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2800">
                <a:solidFill>
                  <a:srgbClr val="000000"/>
                </a:solidFill>
              </a:rPr>
              <a:t>two broad approaches towards congestion control:</a:t>
            </a:r>
          </a:p>
        </p:txBody>
      </p:sp>
      <p:pic>
        <p:nvPicPr>
          <p:cNvPr id="125958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9" y="91916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9" name="Rectangle 8"/>
          <p:cNvSpPr>
            <a:spLocks noChangeArrowheads="1"/>
          </p:cNvSpPr>
          <p:nvPr/>
        </p:nvSpPr>
        <p:spPr bwMode="auto">
          <a:xfrm>
            <a:off x="2032000" y="2786063"/>
            <a:ext cx="3487738" cy="32512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5960" name="Rectangle 9"/>
          <p:cNvSpPr>
            <a:spLocks noChangeArrowheads="1"/>
          </p:cNvSpPr>
          <p:nvPr/>
        </p:nvSpPr>
        <p:spPr bwMode="auto">
          <a:xfrm>
            <a:off x="2292350" y="2528888"/>
            <a:ext cx="2979738" cy="563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72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47900" y="2390775"/>
            <a:ext cx="3295650" cy="3810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end-end congestion control: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no explicit feedback from network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congestion inferred from end-system observed loss, delay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approach taken by TCP</a:t>
            </a: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6202364" y="2814638"/>
            <a:ext cx="3690937" cy="32512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6389688" y="2551113"/>
            <a:ext cx="3092450" cy="565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7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10313" y="2392363"/>
            <a:ext cx="3549650" cy="3905250"/>
          </a:xfrm>
        </p:spPr>
        <p:txBody>
          <a:bodyPr/>
          <a:lstStyle/>
          <a:p>
            <a:pPr marL="282575" indent="-282575"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network-assisted congestion control:</a:t>
            </a:r>
          </a:p>
          <a:p>
            <a:pPr marL="282575" indent="-282575"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routers provide feedback to end systems</a:t>
            </a:r>
          </a:p>
          <a:p>
            <a:pPr marL="576263" lvl="1" indent="-179388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single bit indicating congestion (SNA, DECbit, TCP/IP ECN, ATM)</a:t>
            </a:r>
          </a:p>
          <a:p>
            <a:pPr marL="576263" lvl="1" indent="-179388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explicit rate for sender to send at</a:t>
            </a:r>
            <a:endParaRPr lang="en-US" sz="20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54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B39BD20D-03B5-48A0-8484-E2A26B2A820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5313" y="171451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pic>
        <p:nvPicPr>
          <p:cNvPr id="105477" name="Picture 5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6" y="893764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478" name="Group 72"/>
          <p:cNvGrpSpPr>
            <a:grpSpLocks/>
          </p:cNvGrpSpPr>
          <p:nvPr/>
        </p:nvGrpSpPr>
        <p:grpSpPr bwMode="auto">
          <a:xfrm>
            <a:off x="7519988" y="2230439"/>
            <a:ext cx="2578100" cy="2155825"/>
            <a:chOff x="512" y="1294"/>
            <a:chExt cx="1888" cy="1358"/>
          </a:xfrm>
        </p:grpSpPr>
        <p:grpSp>
          <p:nvGrpSpPr>
            <p:cNvPr id="105492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105501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502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503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504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5493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5494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5495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5496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5497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5498" name="Text Box 57"/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ahoma" panose="020B0604030504040204" pitchFamily="34" charset="0"/>
                </a:rPr>
                <a:t>buffered data</a:t>
              </a:r>
            </a:p>
          </p:txBody>
        </p:sp>
        <p:sp>
          <p:nvSpPr>
            <p:cNvPr id="105499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5500" name="Text Box 59"/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ahoma" panose="020B0604030504040204" pitchFamily="34" charset="0"/>
                </a:rPr>
                <a:t>free buffer space</a:t>
              </a:r>
            </a:p>
          </p:txBody>
        </p:sp>
      </p:grpSp>
      <p:sp>
        <p:nvSpPr>
          <p:cNvPr id="105479" name="Text Box 62"/>
          <p:cNvSpPr txBox="1">
            <a:spLocks noChangeArrowheads="1"/>
          </p:cNvSpPr>
          <p:nvPr/>
        </p:nvSpPr>
        <p:spPr bwMode="auto">
          <a:xfrm>
            <a:off x="6632575" y="3375025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rwnd</a:t>
            </a:r>
          </a:p>
        </p:txBody>
      </p:sp>
      <p:sp>
        <p:nvSpPr>
          <p:cNvPr id="105480" name="Line 64"/>
          <p:cNvSpPr>
            <a:spLocks noChangeShapeType="1"/>
          </p:cNvSpPr>
          <p:nvPr/>
        </p:nvSpPr>
        <p:spPr bwMode="auto">
          <a:xfrm>
            <a:off x="7143750" y="3108326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5481" name="Line 65"/>
          <p:cNvSpPr>
            <a:spLocks noChangeShapeType="1"/>
          </p:cNvSpPr>
          <p:nvPr/>
        </p:nvSpPr>
        <p:spPr bwMode="auto">
          <a:xfrm flipV="1">
            <a:off x="7143750" y="3633788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5482" name="Line 66"/>
          <p:cNvSpPr>
            <a:spLocks noChangeShapeType="1"/>
          </p:cNvSpPr>
          <p:nvPr/>
        </p:nvSpPr>
        <p:spPr bwMode="auto">
          <a:xfrm>
            <a:off x="6989763" y="39655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5483" name="Line 67"/>
          <p:cNvSpPr>
            <a:spLocks noChangeShapeType="1"/>
          </p:cNvSpPr>
          <p:nvPr/>
        </p:nvSpPr>
        <p:spPr bwMode="auto">
          <a:xfrm>
            <a:off x="7038975" y="30972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5484" name="Line 68"/>
          <p:cNvSpPr>
            <a:spLocks noChangeShapeType="1"/>
          </p:cNvSpPr>
          <p:nvPr/>
        </p:nvSpPr>
        <p:spPr bwMode="auto">
          <a:xfrm>
            <a:off x="7011988" y="25717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5485" name="Line 69"/>
          <p:cNvSpPr>
            <a:spLocks noChangeShapeType="1"/>
          </p:cNvSpPr>
          <p:nvPr/>
        </p:nvSpPr>
        <p:spPr bwMode="auto">
          <a:xfrm>
            <a:off x="7400925" y="25765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5486" name="Line 70"/>
          <p:cNvSpPr>
            <a:spLocks noChangeShapeType="1"/>
          </p:cNvSpPr>
          <p:nvPr/>
        </p:nvSpPr>
        <p:spPr bwMode="auto">
          <a:xfrm flipH="1">
            <a:off x="7399338" y="30003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5487" name="Text Box 71"/>
          <p:cNvSpPr txBox="1">
            <a:spLocks noChangeArrowheads="1"/>
          </p:cNvSpPr>
          <p:nvPr/>
        </p:nvSpPr>
        <p:spPr bwMode="auto">
          <a:xfrm>
            <a:off x="6246814" y="2736850"/>
            <a:ext cx="1284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RcvBuffer</a:t>
            </a:r>
          </a:p>
        </p:txBody>
      </p:sp>
      <p:sp>
        <p:nvSpPr>
          <p:cNvPr id="105488" name="Text Box 73"/>
          <p:cNvSpPr txBox="1">
            <a:spLocks noChangeArrowheads="1"/>
          </p:cNvSpPr>
          <p:nvPr/>
        </p:nvSpPr>
        <p:spPr bwMode="auto">
          <a:xfrm>
            <a:off x="7677151" y="4365625"/>
            <a:ext cx="2220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>
                <a:solidFill>
                  <a:srgbClr val="000000"/>
                </a:solidFill>
                <a:latin typeface="Tahoma" panose="020B0604030504040204" pitchFamily="34" charset="0"/>
              </a:rPr>
              <a:t>TCP segment payloads</a:t>
            </a:r>
          </a:p>
        </p:txBody>
      </p:sp>
      <p:sp>
        <p:nvSpPr>
          <p:cNvPr id="105489" name="Text Box 74"/>
          <p:cNvSpPr txBox="1">
            <a:spLocks noChangeArrowheads="1"/>
          </p:cNvSpPr>
          <p:nvPr/>
        </p:nvSpPr>
        <p:spPr bwMode="auto">
          <a:xfrm>
            <a:off x="7750176" y="1865313"/>
            <a:ext cx="2130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>
                <a:solidFill>
                  <a:srgbClr val="000000"/>
                </a:solidFill>
                <a:latin typeface="Tahoma" panose="020B0604030504040204" pitchFamily="34" charset="0"/>
              </a:rPr>
              <a:t>to application process</a:t>
            </a:r>
          </a:p>
        </p:txBody>
      </p:sp>
      <p:sp>
        <p:nvSpPr>
          <p:cNvPr id="105490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2017714" y="1549401"/>
            <a:ext cx="4054475" cy="4906963"/>
          </a:xfrm>
        </p:spPr>
        <p:txBody>
          <a:bodyPr/>
          <a:lstStyle/>
          <a:p>
            <a:r>
              <a:rPr lang="en-US" altLang="en-US" sz="2400"/>
              <a:t>receiver </a:t>
            </a:r>
            <a:r>
              <a:rPr lang="ja-JP" altLang="en-US" sz="2400"/>
              <a:t>“</a:t>
            </a:r>
            <a:r>
              <a:rPr lang="en-US" altLang="ja-JP" sz="2400"/>
              <a:t>advertises</a:t>
            </a:r>
            <a:r>
              <a:rPr lang="ja-JP" altLang="en-US" sz="2400"/>
              <a:t>”</a:t>
            </a:r>
            <a:r>
              <a:rPr lang="en-US" altLang="ja-JP" sz="2400"/>
              <a:t> free buffer space by including </a:t>
            </a:r>
            <a:r>
              <a:rPr lang="en-US" altLang="ja-JP" sz="2400" b="1">
                <a:latin typeface="Courier New" panose="02070309020205020404" pitchFamily="49" charset="0"/>
              </a:rPr>
              <a:t>rwnd</a:t>
            </a:r>
            <a:r>
              <a:rPr lang="en-US" altLang="ja-JP" sz="2400"/>
              <a:t> value in TCP header of receiver-to-sender segments</a:t>
            </a:r>
          </a:p>
          <a:p>
            <a:pPr lvl="1"/>
            <a:r>
              <a:rPr lang="en-US" altLang="en-US" sz="2000" b="1">
                <a:latin typeface="Courier New" panose="02070309020205020404" pitchFamily="49" charset="0"/>
              </a:rPr>
              <a:t>RcvBuffer </a:t>
            </a:r>
            <a:r>
              <a:rPr lang="en-US" altLang="en-US" sz="2000"/>
              <a:t>size set via socket options (typical default is 4096 bytes)</a:t>
            </a:r>
          </a:p>
          <a:p>
            <a:pPr lvl="1"/>
            <a:r>
              <a:rPr lang="en-US" altLang="en-US" sz="2000"/>
              <a:t>many operating systems auto-adjust </a:t>
            </a:r>
            <a:r>
              <a:rPr lang="en-US" altLang="en-US" sz="2000" b="1">
                <a:latin typeface="Courier New" panose="02070309020205020404" pitchFamily="49" charset="0"/>
              </a:rPr>
              <a:t>RcvBuffer</a:t>
            </a:r>
            <a:endParaRPr lang="en-US" altLang="en-US" sz="2000"/>
          </a:p>
          <a:p>
            <a:r>
              <a:rPr lang="en-US" altLang="en-US" sz="2400"/>
              <a:t>sender limits amount of unacked (</a:t>
            </a:r>
            <a:r>
              <a:rPr lang="ja-JP" altLang="en-US" sz="2400"/>
              <a:t>“</a:t>
            </a:r>
            <a:r>
              <a:rPr lang="en-US" altLang="ja-JP" sz="2400"/>
              <a:t>in-flight</a:t>
            </a:r>
            <a:r>
              <a:rPr lang="ja-JP" altLang="en-US" sz="2400"/>
              <a:t>”</a:t>
            </a:r>
            <a:r>
              <a:rPr lang="en-US" altLang="ja-JP" sz="2400"/>
              <a:t>) data to receiver’s </a:t>
            </a:r>
            <a:r>
              <a:rPr lang="en-US" altLang="ja-JP" sz="2400" b="1">
                <a:latin typeface="Courier New" panose="02070309020205020404" pitchFamily="49" charset="0"/>
              </a:rPr>
              <a:t>rwnd </a:t>
            </a:r>
            <a:r>
              <a:rPr lang="en-US" altLang="ja-JP" sz="2400"/>
              <a:t>value </a:t>
            </a:r>
          </a:p>
          <a:p>
            <a:r>
              <a:rPr lang="en-US" altLang="en-US" sz="2400"/>
              <a:t>guarantees receive buffer will not overflow</a:t>
            </a:r>
          </a:p>
        </p:txBody>
      </p:sp>
      <p:sp>
        <p:nvSpPr>
          <p:cNvPr id="105491" name="Text Box 76"/>
          <p:cNvSpPr txBox="1">
            <a:spLocks noChangeArrowheads="1"/>
          </p:cNvSpPr>
          <p:nvPr/>
        </p:nvSpPr>
        <p:spPr bwMode="auto">
          <a:xfrm>
            <a:off x="7361239" y="5018089"/>
            <a:ext cx="269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i="1">
                <a:solidFill>
                  <a:srgbClr val="000000"/>
                </a:solidFill>
                <a:latin typeface="Tahoma" panose="020B0604030504040204" pitchFamily="34" charset="0"/>
              </a:rPr>
              <a:t>receiver-side buffering</a:t>
            </a:r>
          </a:p>
        </p:txBody>
      </p:sp>
    </p:spTree>
    <p:extLst>
      <p:ext uri="{BB962C8B-B14F-4D97-AF65-F5344CB8AC3E}">
        <p14:creationId xmlns:p14="http://schemas.microsoft.com/office/powerpoint/2010/main" val="11271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64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3E3CC801-AF05-4A32-A1E2-0FBD19A18444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78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1" y="1600200"/>
            <a:ext cx="4251325" cy="4648200"/>
          </a:xfrm>
        </p:spPr>
        <p:txBody>
          <a:bodyPr/>
          <a:lstStyle/>
          <a:p>
            <a:pPr marL="566738" indent="-566738"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connection management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10650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039814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75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D0DB2856-D319-47C0-82E7-C6B9D49ADBA8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07524" name="Picture 8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6" y="833439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Rectangle 62"/>
          <p:cNvSpPr>
            <a:spLocks noChangeArrowheads="1"/>
          </p:cNvSpPr>
          <p:nvPr/>
        </p:nvSpPr>
        <p:spPr bwMode="auto">
          <a:xfrm>
            <a:off x="2773363" y="293687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7526" name="Rectangle 45"/>
          <p:cNvSpPr>
            <a:spLocks noChangeArrowheads="1"/>
          </p:cNvSpPr>
          <p:nvPr/>
        </p:nvSpPr>
        <p:spPr bwMode="auto">
          <a:xfrm>
            <a:off x="2733676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8855" name="Rectangle 2"/>
          <p:cNvSpPr>
            <a:spLocks noGrp="1" noChangeArrowheads="1"/>
          </p:cNvSpPr>
          <p:nvPr>
            <p:ph type="title"/>
          </p:nvPr>
        </p:nvSpPr>
        <p:spPr>
          <a:xfrm>
            <a:off x="2035175" y="193676"/>
            <a:ext cx="7772400" cy="9112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Connection Management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107528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84401" y="1073151"/>
            <a:ext cx="8335963" cy="2187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before exchanging data, sender/receiver </a:t>
            </a:r>
            <a:r>
              <a:rPr lang="ja-JP" altLang="en-US" sz="2800"/>
              <a:t>“</a:t>
            </a:r>
            <a:r>
              <a:rPr lang="en-US" altLang="ja-JP" sz="2800"/>
              <a:t>handshake</a:t>
            </a:r>
            <a:r>
              <a:rPr lang="ja-JP" altLang="en-US" sz="2800"/>
              <a:t>”</a:t>
            </a:r>
            <a:r>
              <a:rPr lang="en-US" altLang="ja-JP" sz="2800"/>
              <a:t>:</a:t>
            </a:r>
          </a:p>
          <a:p>
            <a:r>
              <a:rPr lang="en-US" altLang="en-US" sz="2400"/>
              <a:t>agree to establish connection (each knowing the other willing to establish connection)</a:t>
            </a:r>
          </a:p>
          <a:p>
            <a:r>
              <a:rPr lang="en-US" altLang="en-US" sz="2400"/>
              <a:t>agree on connection parameters</a:t>
            </a:r>
          </a:p>
        </p:txBody>
      </p:sp>
      <p:sp>
        <p:nvSpPr>
          <p:cNvPr id="107529" name="Line 55"/>
          <p:cNvSpPr>
            <a:spLocks noChangeShapeType="1"/>
          </p:cNvSpPr>
          <p:nvPr/>
        </p:nvSpPr>
        <p:spPr bwMode="auto">
          <a:xfrm>
            <a:off x="2733676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7530" name="Text Box 6"/>
          <p:cNvSpPr txBox="1">
            <a:spLocks noChangeArrowheads="1"/>
          </p:cNvSpPr>
          <p:nvPr/>
        </p:nvSpPr>
        <p:spPr bwMode="auto">
          <a:xfrm>
            <a:off x="2747963" y="3544888"/>
            <a:ext cx="233521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2301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connection state: ESTAB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connection variables: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seq # client-to-server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        server-to-client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rcvBuffer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size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  at server,client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          </a:t>
            </a:r>
          </a:p>
        </p:txBody>
      </p:sp>
      <p:grpSp>
        <p:nvGrpSpPr>
          <p:cNvPr id="107531" name="Group 46"/>
          <p:cNvGrpSpPr>
            <a:grpSpLocks/>
          </p:cNvGrpSpPr>
          <p:nvPr/>
        </p:nvGrpSpPr>
        <p:grpSpPr bwMode="auto">
          <a:xfrm>
            <a:off x="3681413" y="3346451"/>
            <a:ext cx="438150" cy="206375"/>
            <a:chOff x="344" y="1846"/>
            <a:chExt cx="336" cy="130"/>
          </a:xfrm>
        </p:grpSpPr>
        <p:sp>
          <p:nvSpPr>
            <p:cNvPr id="107593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7594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7595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7596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07532" name="Text Box 54"/>
          <p:cNvSpPr txBox="1">
            <a:spLocks noChangeArrowheads="1"/>
          </p:cNvSpPr>
          <p:nvPr/>
        </p:nvSpPr>
        <p:spPr bwMode="auto">
          <a:xfrm>
            <a:off x="2678114" y="3048000"/>
            <a:ext cx="1146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07533" name="Line 56"/>
          <p:cNvSpPr>
            <a:spLocks noChangeShapeType="1"/>
          </p:cNvSpPr>
          <p:nvPr/>
        </p:nvSpPr>
        <p:spPr bwMode="auto">
          <a:xfrm>
            <a:off x="2740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7534" name="Text Box 57"/>
          <p:cNvSpPr txBox="1">
            <a:spLocks noChangeArrowheads="1"/>
          </p:cNvSpPr>
          <p:nvPr/>
        </p:nvSpPr>
        <p:spPr bwMode="auto">
          <a:xfrm>
            <a:off x="2692400" y="4995863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107535" name="Rectangle 58"/>
          <p:cNvSpPr>
            <a:spLocks noChangeArrowheads="1"/>
          </p:cNvSpPr>
          <p:nvPr/>
        </p:nvSpPr>
        <p:spPr bwMode="auto">
          <a:xfrm>
            <a:off x="2705101" y="5349876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7536" name="Line 59"/>
          <p:cNvSpPr>
            <a:spLocks noChangeShapeType="1"/>
          </p:cNvSpPr>
          <p:nvPr/>
        </p:nvSpPr>
        <p:spPr bwMode="auto">
          <a:xfrm>
            <a:off x="2733675" y="5338764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7537" name="Line 60"/>
          <p:cNvSpPr>
            <a:spLocks noChangeShapeType="1"/>
          </p:cNvSpPr>
          <p:nvPr/>
        </p:nvSpPr>
        <p:spPr bwMode="auto">
          <a:xfrm>
            <a:off x="4997450" y="5310189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7538" name="Freeform 8"/>
          <p:cNvSpPr>
            <a:spLocks/>
          </p:cNvSpPr>
          <p:nvPr/>
        </p:nvSpPr>
        <p:spPr bwMode="auto">
          <a:xfrm flipH="1">
            <a:off x="2260601" y="2994025"/>
            <a:ext cx="468313" cy="249078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7539" name="Rectangle 63"/>
          <p:cNvSpPr>
            <a:spLocks noChangeArrowheads="1"/>
          </p:cNvSpPr>
          <p:nvPr/>
        </p:nvSpPr>
        <p:spPr bwMode="auto">
          <a:xfrm>
            <a:off x="7075488" y="294322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7540" name="Rectangle 64"/>
          <p:cNvSpPr>
            <a:spLocks noChangeArrowheads="1"/>
          </p:cNvSpPr>
          <p:nvPr/>
        </p:nvSpPr>
        <p:spPr bwMode="auto">
          <a:xfrm>
            <a:off x="7035801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7541" name="Line 65"/>
          <p:cNvSpPr>
            <a:spLocks noChangeShapeType="1"/>
          </p:cNvSpPr>
          <p:nvPr/>
        </p:nvSpPr>
        <p:spPr bwMode="auto">
          <a:xfrm>
            <a:off x="7035801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7542" name="Text Box 66"/>
          <p:cNvSpPr txBox="1">
            <a:spLocks noChangeArrowheads="1"/>
          </p:cNvSpPr>
          <p:nvPr/>
        </p:nvSpPr>
        <p:spPr bwMode="auto">
          <a:xfrm>
            <a:off x="7050088" y="3551238"/>
            <a:ext cx="233521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2301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connection state: ESTAB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connection Variables: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seq # client-to-server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         server-to-client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rcvBuffer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size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  at server,client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          </a:t>
            </a:r>
          </a:p>
        </p:txBody>
      </p:sp>
      <p:grpSp>
        <p:nvGrpSpPr>
          <p:cNvPr id="107543" name="Group 67"/>
          <p:cNvGrpSpPr>
            <a:grpSpLocks/>
          </p:cNvGrpSpPr>
          <p:nvPr/>
        </p:nvGrpSpPr>
        <p:grpSpPr bwMode="auto">
          <a:xfrm>
            <a:off x="7983538" y="3352801"/>
            <a:ext cx="438150" cy="206375"/>
            <a:chOff x="344" y="1846"/>
            <a:chExt cx="336" cy="130"/>
          </a:xfrm>
        </p:grpSpPr>
        <p:sp>
          <p:nvSpPr>
            <p:cNvPr id="107589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7590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7591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7592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07544" name="Text Box 72"/>
          <p:cNvSpPr txBox="1">
            <a:spLocks noChangeArrowheads="1"/>
          </p:cNvSpPr>
          <p:nvPr/>
        </p:nvSpPr>
        <p:spPr bwMode="auto">
          <a:xfrm>
            <a:off x="6980239" y="3054350"/>
            <a:ext cx="1146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07545" name="Line 73"/>
          <p:cNvSpPr>
            <a:spLocks noChangeShapeType="1"/>
          </p:cNvSpPr>
          <p:nvPr/>
        </p:nvSpPr>
        <p:spPr bwMode="auto">
          <a:xfrm>
            <a:off x="7042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7546" name="Text Box 74"/>
          <p:cNvSpPr txBox="1">
            <a:spLocks noChangeArrowheads="1"/>
          </p:cNvSpPr>
          <p:nvPr/>
        </p:nvSpPr>
        <p:spPr bwMode="auto">
          <a:xfrm>
            <a:off x="6994525" y="5002213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107547" name="Rectangle 75"/>
          <p:cNvSpPr>
            <a:spLocks noChangeArrowheads="1"/>
          </p:cNvSpPr>
          <p:nvPr/>
        </p:nvSpPr>
        <p:spPr bwMode="auto">
          <a:xfrm>
            <a:off x="7007226" y="5356226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7548" name="Line 76"/>
          <p:cNvSpPr>
            <a:spLocks noChangeShapeType="1"/>
          </p:cNvSpPr>
          <p:nvPr/>
        </p:nvSpPr>
        <p:spPr bwMode="auto">
          <a:xfrm>
            <a:off x="7035800" y="5345114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7549" name="Line 77"/>
          <p:cNvSpPr>
            <a:spLocks noChangeShapeType="1"/>
          </p:cNvSpPr>
          <p:nvPr/>
        </p:nvSpPr>
        <p:spPr bwMode="auto">
          <a:xfrm>
            <a:off x="9299575" y="5316539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7550" name="Freeform 78"/>
          <p:cNvSpPr>
            <a:spLocks/>
          </p:cNvSpPr>
          <p:nvPr/>
        </p:nvSpPr>
        <p:spPr bwMode="auto">
          <a:xfrm>
            <a:off x="9317038" y="2933700"/>
            <a:ext cx="468312" cy="249078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7551" name="Text Box 83"/>
          <p:cNvSpPr txBox="1">
            <a:spLocks noChangeArrowheads="1"/>
          </p:cNvSpPr>
          <p:nvPr/>
        </p:nvSpPr>
        <p:spPr bwMode="auto">
          <a:xfrm>
            <a:off x="2611438" y="5815014"/>
            <a:ext cx="2894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Socket clientSocket =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newSocket("hostname","port number");</a:t>
            </a:r>
          </a:p>
        </p:txBody>
      </p:sp>
      <p:sp>
        <p:nvSpPr>
          <p:cNvPr id="107552" name="Text Box 85"/>
          <p:cNvSpPr txBox="1">
            <a:spLocks noChangeArrowheads="1"/>
          </p:cNvSpPr>
          <p:nvPr/>
        </p:nvSpPr>
        <p:spPr bwMode="auto">
          <a:xfrm>
            <a:off x="6911976" y="5829300"/>
            <a:ext cx="289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Socket connectionSocket = welcomeSocket.accept();</a:t>
            </a:r>
          </a:p>
        </p:txBody>
      </p:sp>
      <p:grpSp>
        <p:nvGrpSpPr>
          <p:cNvPr id="107553" name="Group 89"/>
          <p:cNvGrpSpPr>
            <a:grpSpLocks/>
          </p:cNvGrpSpPr>
          <p:nvPr/>
        </p:nvGrpSpPr>
        <p:grpSpPr bwMode="auto">
          <a:xfrm>
            <a:off x="1784350" y="5026026"/>
            <a:ext cx="698500" cy="612775"/>
            <a:chOff x="-44" y="1473"/>
            <a:chExt cx="981" cy="1105"/>
          </a:xfrm>
        </p:grpSpPr>
        <p:pic>
          <p:nvPicPr>
            <p:cNvPr id="107587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88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07554" name="Group 92"/>
          <p:cNvGrpSpPr>
            <a:grpSpLocks/>
          </p:cNvGrpSpPr>
          <p:nvPr/>
        </p:nvGrpSpPr>
        <p:grpSpPr bwMode="auto">
          <a:xfrm>
            <a:off x="9599614" y="4924426"/>
            <a:ext cx="415925" cy="627063"/>
            <a:chOff x="4140" y="429"/>
            <a:chExt cx="1425" cy="2396"/>
          </a:xfrm>
        </p:grpSpPr>
        <p:sp>
          <p:nvSpPr>
            <p:cNvPr id="107555" name="Freeform 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7556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7557" name="Freeform 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7558" name="Freeform 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7559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07560" name="Group 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7585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586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7561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07562" name="Group 1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7583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584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7563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7564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07565" name="Group 1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7581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582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7566" name="Freeform 1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07567" name="Group 1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7579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580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7568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7569" name="Freeform 1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7570" name="Freeform 1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7571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7572" name="Freeform 1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7573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7574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7575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7576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577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7578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8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85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A89071A0-7321-438E-95BE-BB8CF1875ABA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8548" name="Rectangle 63"/>
          <p:cNvSpPr>
            <a:spLocks noGrp="1" noChangeArrowheads="1"/>
          </p:cNvSpPr>
          <p:nvPr>
            <p:ph type="body" sz="half" idx="1"/>
          </p:nvPr>
        </p:nvSpPr>
        <p:spPr>
          <a:xfrm>
            <a:off x="6032500" y="1674814"/>
            <a:ext cx="4014788" cy="25034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u="sng" smtClean="0">
                <a:solidFill>
                  <a:srgbClr val="CC0000"/>
                </a:solidFill>
              </a:rPr>
              <a:t>Q:</a:t>
            </a:r>
            <a:r>
              <a:rPr lang="en-US" altLang="en-US" smtClean="0"/>
              <a:t> will 2-way handshake always work in network?</a:t>
            </a:r>
          </a:p>
          <a:p>
            <a:r>
              <a:rPr lang="en-US" altLang="en-US" sz="2400"/>
              <a:t>variable delays</a:t>
            </a:r>
          </a:p>
          <a:p>
            <a:r>
              <a:rPr lang="en-US" altLang="en-US" sz="2400"/>
              <a:t>retransmitted messages (e.g. req_conn(x)) due to message loss</a:t>
            </a:r>
          </a:p>
          <a:p>
            <a:r>
              <a:rPr lang="en-US" altLang="en-US" sz="2400"/>
              <a:t>message reordering</a:t>
            </a:r>
          </a:p>
          <a:p>
            <a:r>
              <a:rPr lang="en-US" altLang="en-US" sz="2400"/>
              <a:t>can</a:t>
            </a:r>
            <a:r>
              <a:rPr lang="ja-JP" altLang="en-US" sz="2400"/>
              <a:t>’</a:t>
            </a:r>
            <a:r>
              <a:rPr lang="en-US" altLang="ja-JP" sz="2400"/>
              <a:t>t </a:t>
            </a:r>
            <a:r>
              <a:rPr lang="ja-JP" altLang="en-US" sz="2400"/>
              <a:t>“</a:t>
            </a:r>
            <a:r>
              <a:rPr lang="en-US" altLang="ja-JP" sz="2400"/>
              <a:t>see</a:t>
            </a:r>
            <a:r>
              <a:rPr lang="ja-JP" altLang="en-US" sz="2400"/>
              <a:t>”</a:t>
            </a:r>
            <a:r>
              <a:rPr lang="en-US" altLang="ja-JP" sz="2400"/>
              <a:t> other side</a:t>
            </a:r>
            <a:endParaRPr lang="en-US" altLang="en-US" sz="2400"/>
          </a:p>
        </p:txBody>
      </p:sp>
      <p:pic>
        <p:nvPicPr>
          <p:cNvPr id="108549" name="Picture 62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957388"/>
            <a:ext cx="5080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0" name="Picture 63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992313"/>
            <a:ext cx="622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1" name="Text Box 49"/>
          <p:cNvSpPr txBox="1">
            <a:spLocks noChangeArrowheads="1"/>
          </p:cNvSpPr>
          <p:nvPr/>
        </p:nvSpPr>
        <p:spPr bwMode="auto">
          <a:xfrm>
            <a:off x="2065338" y="1335088"/>
            <a:ext cx="2652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2-way handshake:</a:t>
            </a:r>
          </a:p>
        </p:txBody>
      </p:sp>
      <p:sp>
        <p:nvSpPr>
          <p:cNvPr id="108552" name="Line 50"/>
          <p:cNvSpPr>
            <a:spLocks noChangeShapeType="1"/>
          </p:cNvSpPr>
          <p:nvPr/>
        </p:nvSpPr>
        <p:spPr bwMode="auto">
          <a:xfrm>
            <a:off x="3114675" y="2689226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8553" name="Line 51"/>
          <p:cNvSpPr>
            <a:spLocks noChangeShapeType="1"/>
          </p:cNvSpPr>
          <p:nvPr/>
        </p:nvSpPr>
        <p:spPr bwMode="auto">
          <a:xfrm>
            <a:off x="3070225" y="2606676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8554" name="Line 53"/>
          <p:cNvSpPr>
            <a:spLocks noChangeShapeType="1"/>
          </p:cNvSpPr>
          <p:nvPr/>
        </p:nvSpPr>
        <p:spPr bwMode="auto">
          <a:xfrm>
            <a:off x="4600575" y="2633664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8555" name="Line 54"/>
          <p:cNvSpPr>
            <a:spLocks noChangeShapeType="1"/>
          </p:cNvSpPr>
          <p:nvPr/>
        </p:nvSpPr>
        <p:spPr bwMode="auto">
          <a:xfrm flipH="1">
            <a:off x="3067050" y="3086101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8556" name="Rectangle 56"/>
          <p:cNvSpPr>
            <a:spLocks noChangeArrowheads="1"/>
          </p:cNvSpPr>
          <p:nvPr/>
        </p:nvSpPr>
        <p:spPr bwMode="auto">
          <a:xfrm>
            <a:off x="3352800" y="2674939"/>
            <a:ext cx="89058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8557" name="Text Box 55"/>
          <p:cNvSpPr txBox="1">
            <a:spLocks noChangeArrowheads="1"/>
          </p:cNvSpPr>
          <p:nvPr/>
        </p:nvSpPr>
        <p:spPr bwMode="auto">
          <a:xfrm>
            <a:off x="3285666" y="2652713"/>
            <a:ext cx="104708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Let</a:t>
            </a:r>
            <a:r>
              <a:rPr lang="ja-JP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’</a:t>
            </a:r>
            <a:r>
              <a:rPr lang="en-US" altLang="ja-JP" sz="1600">
                <a:solidFill>
                  <a:srgbClr val="000000"/>
                </a:solidFill>
                <a:latin typeface="Tahoma" panose="020B0604030504040204" pitchFamily="34" charset="0"/>
              </a:rPr>
              <a:t>s talk</a:t>
            </a: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8558" name="Rectangle 57"/>
          <p:cNvSpPr>
            <a:spLocks noChangeArrowheads="1"/>
          </p:cNvSpPr>
          <p:nvPr/>
        </p:nvSpPr>
        <p:spPr bwMode="auto">
          <a:xfrm>
            <a:off x="3609975" y="3098801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8559" name="Text Box 58"/>
          <p:cNvSpPr txBox="1">
            <a:spLocks noChangeArrowheads="1"/>
          </p:cNvSpPr>
          <p:nvPr/>
        </p:nvSpPr>
        <p:spPr bwMode="auto">
          <a:xfrm>
            <a:off x="3594101" y="3076575"/>
            <a:ext cx="44767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OK</a:t>
            </a:r>
          </a:p>
        </p:txBody>
      </p:sp>
      <p:sp>
        <p:nvSpPr>
          <p:cNvPr id="108560" name="Text Box 60"/>
          <p:cNvSpPr txBox="1">
            <a:spLocks noChangeArrowheads="1"/>
          </p:cNvSpPr>
          <p:nvPr/>
        </p:nvSpPr>
        <p:spPr bwMode="auto">
          <a:xfrm>
            <a:off x="4605339" y="2909888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ESTAB</a:t>
            </a:r>
          </a:p>
        </p:txBody>
      </p:sp>
      <p:sp>
        <p:nvSpPr>
          <p:cNvPr id="108561" name="Text Box 61"/>
          <p:cNvSpPr txBox="1">
            <a:spLocks noChangeArrowheads="1"/>
          </p:cNvSpPr>
          <p:nvPr/>
        </p:nvSpPr>
        <p:spPr bwMode="auto">
          <a:xfrm>
            <a:off x="2212976" y="3243263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ESTAB</a:t>
            </a:r>
          </a:p>
        </p:txBody>
      </p:sp>
      <p:sp>
        <p:nvSpPr>
          <p:cNvPr id="108562" name="Oval 66"/>
          <p:cNvSpPr>
            <a:spLocks noChangeArrowheads="1"/>
          </p:cNvSpPr>
          <p:nvPr/>
        </p:nvSpPr>
        <p:spPr bwMode="auto">
          <a:xfrm>
            <a:off x="3024189" y="3360738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108563" name="Oval 67"/>
          <p:cNvSpPr>
            <a:spLocks noChangeArrowheads="1"/>
          </p:cNvSpPr>
          <p:nvPr/>
        </p:nvSpPr>
        <p:spPr bwMode="auto">
          <a:xfrm>
            <a:off x="4552950" y="3017838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108564" name="Text Box 72"/>
          <p:cNvSpPr txBox="1">
            <a:spLocks noChangeArrowheads="1"/>
          </p:cNvSpPr>
          <p:nvPr/>
        </p:nvSpPr>
        <p:spPr bwMode="auto">
          <a:xfrm>
            <a:off x="2036764" y="4645026"/>
            <a:ext cx="9731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choose x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8565" name="Line 73"/>
          <p:cNvSpPr>
            <a:spLocks noChangeShapeType="1"/>
          </p:cNvSpPr>
          <p:nvPr/>
        </p:nvSpPr>
        <p:spPr bwMode="auto">
          <a:xfrm>
            <a:off x="3143250" y="4818063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8566" name="Line 74"/>
          <p:cNvSpPr>
            <a:spLocks noChangeShapeType="1"/>
          </p:cNvSpPr>
          <p:nvPr/>
        </p:nvSpPr>
        <p:spPr bwMode="auto">
          <a:xfrm>
            <a:off x="3098800" y="4735514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8567" name="Line 75"/>
          <p:cNvSpPr>
            <a:spLocks noChangeShapeType="1"/>
          </p:cNvSpPr>
          <p:nvPr/>
        </p:nvSpPr>
        <p:spPr bwMode="auto">
          <a:xfrm>
            <a:off x="4629150" y="4762501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8568" name="Line 76"/>
          <p:cNvSpPr>
            <a:spLocks noChangeShapeType="1"/>
          </p:cNvSpPr>
          <p:nvPr/>
        </p:nvSpPr>
        <p:spPr bwMode="auto">
          <a:xfrm flipH="1">
            <a:off x="3095625" y="5214938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8569" name="Rectangle 77"/>
          <p:cNvSpPr>
            <a:spLocks noChangeArrowheads="1"/>
          </p:cNvSpPr>
          <p:nvPr/>
        </p:nvSpPr>
        <p:spPr bwMode="auto">
          <a:xfrm>
            <a:off x="3460751" y="4803776"/>
            <a:ext cx="777875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8570" name="Text Box 78"/>
          <p:cNvSpPr txBox="1">
            <a:spLocks noChangeArrowheads="1"/>
          </p:cNvSpPr>
          <p:nvPr/>
        </p:nvSpPr>
        <p:spPr bwMode="auto">
          <a:xfrm>
            <a:off x="3230564" y="4770438"/>
            <a:ext cx="1273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req_conn(x)</a:t>
            </a:r>
          </a:p>
        </p:txBody>
      </p:sp>
      <p:sp>
        <p:nvSpPr>
          <p:cNvPr id="108571" name="Rectangle 79"/>
          <p:cNvSpPr>
            <a:spLocks noChangeArrowheads="1"/>
          </p:cNvSpPr>
          <p:nvPr/>
        </p:nvSpPr>
        <p:spPr bwMode="auto">
          <a:xfrm>
            <a:off x="3638550" y="5227639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8572" name="Text Box 81"/>
          <p:cNvSpPr txBox="1">
            <a:spLocks noChangeArrowheads="1"/>
          </p:cNvSpPr>
          <p:nvPr/>
        </p:nvSpPr>
        <p:spPr bwMode="auto">
          <a:xfrm>
            <a:off x="4633914" y="503872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ESTAB</a:t>
            </a:r>
          </a:p>
        </p:txBody>
      </p:sp>
      <p:sp>
        <p:nvSpPr>
          <p:cNvPr id="108573" name="Text Box 82"/>
          <p:cNvSpPr txBox="1">
            <a:spLocks noChangeArrowheads="1"/>
          </p:cNvSpPr>
          <p:nvPr/>
        </p:nvSpPr>
        <p:spPr bwMode="auto">
          <a:xfrm>
            <a:off x="2241551" y="5372100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ESTAB</a:t>
            </a:r>
          </a:p>
        </p:txBody>
      </p:sp>
      <p:sp>
        <p:nvSpPr>
          <p:cNvPr id="108574" name="Oval 83"/>
          <p:cNvSpPr>
            <a:spLocks noChangeArrowheads="1"/>
          </p:cNvSpPr>
          <p:nvPr/>
        </p:nvSpPr>
        <p:spPr bwMode="auto">
          <a:xfrm>
            <a:off x="3052764" y="5489575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108575" name="Oval 84"/>
          <p:cNvSpPr>
            <a:spLocks noChangeArrowheads="1"/>
          </p:cNvSpPr>
          <p:nvPr/>
        </p:nvSpPr>
        <p:spPr bwMode="auto">
          <a:xfrm>
            <a:off x="4581525" y="5146675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108576" name="Rectangle 86"/>
          <p:cNvSpPr>
            <a:spLocks noChangeArrowheads="1"/>
          </p:cNvSpPr>
          <p:nvPr/>
        </p:nvSpPr>
        <p:spPr bwMode="auto">
          <a:xfrm>
            <a:off x="3340101" y="5233988"/>
            <a:ext cx="1071563" cy="26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8577" name="Text Box 85"/>
          <p:cNvSpPr txBox="1">
            <a:spLocks noChangeArrowheads="1"/>
          </p:cNvSpPr>
          <p:nvPr/>
        </p:nvSpPr>
        <p:spPr bwMode="auto">
          <a:xfrm>
            <a:off x="3224213" y="5195888"/>
            <a:ext cx="1274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acc_conn(x)</a:t>
            </a:r>
          </a:p>
        </p:txBody>
      </p:sp>
      <p:pic>
        <p:nvPicPr>
          <p:cNvPr id="108578" name="Picture 90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6" y="7334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907" name="Rectangle 91"/>
          <p:cNvSpPr>
            <a:spLocks noGrp="1" noChangeArrowheads="1"/>
          </p:cNvSpPr>
          <p:nvPr>
            <p:ph type="title"/>
          </p:nvPr>
        </p:nvSpPr>
        <p:spPr>
          <a:xfrm>
            <a:off x="2057400" y="133351"/>
            <a:ext cx="7772400" cy="849313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Agreeing to establish a connection</a:t>
            </a:r>
          </a:p>
        </p:txBody>
      </p:sp>
      <p:grpSp>
        <p:nvGrpSpPr>
          <p:cNvPr id="108580" name="Group 92"/>
          <p:cNvGrpSpPr>
            <a:grpSpLocks/>
          </p:cNvGrpSpPr>
          <p:nvPr/>
        </p:nvGrpSpPr>
        <p:grpSpPr bwMode="auto">
          <a:xfrm>
            <a:off x="2733676" y="4202113"/>
            <a:ext cx="574675" cy="520700"/>
            <a:chOff x="-44" y="1473"/>
            <a:chExt cx="981" cy="1105"/>
          </a:xfrm>
        </p:grpSpPr>
        <p:pic>
          <p:nvPicPr>
            <p:cNvPr id="108614" name="Picture 93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615" name="Freeform 9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08581" name="Group 95"/>
          <p:cNvGrpSpPr>
            <a:grpSpLocks/>
          </p:cNvGrpSpPr>
          <p:nvPr/>
        </p:nvGrpSpPr>
        <p:grpSpPr bwMode="auto">
          <a:xfrm>
            <a:off x="4495800" y="4183063"/>
            <a:ext cx="336550" cy="512762"/>
            <a:chOff x="4140" y="429"/>
            <a:chExt cx="1425" cy="2396"/>
          </a:xfrm>
        </p:grpSpPr>
        <p:sp>
          <p:nvSpPr>
            <p:cNvPr id="108582" name="Freeform 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8583" name="Rectangle 97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8584" name="Freeform 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8585" name="Freeform 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8586" name="Rectangle 100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08587" name="Group 1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8612" name="AutoShape 102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613" name="AutoShape 103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8588" name="Rectangle 104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08589" name="Group 1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8610" name="AutoShape 106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611" name="AutoShape 107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8590" name="Rectangle 108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8591" name="Rectangle 109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08592" name="Group 1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8608" name="AutoShape 111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609" name="AutoShape 112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8593" name="Freeform 1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08594" name="Group 1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606" name="AutoShape 115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607" name="AutoShape 11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8595" name="Rectangle 117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8596" name="Freeform 1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8597" name="Freeform 1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8598" name="Oval 120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8599" name="Freeform 1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8600" name="AutoShape 122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8601" name="AutoShape 123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8602" name="Oval 124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8603" name="Oval 125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604" name="Oval 126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8605" name="Rectangle 127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5900058" y="2838450"/>
            <a:ext cx="4147231" cy="28892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072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95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5D3A6B6A-A397-462A-A44E-8D4D6491B9BA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09572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6" y="7334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33351"/>
            <a:ext cx="7772400" cy="849313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Agreeing to establish a connection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109574" name="Text Box 7"/>
          <p:cNvSpPr txBox="1">
            <a:spLocks noChangeArrowheads="1"/>
          </p:cNvSpPr>
          <p:nvPr/>
        </p:nvSpPr>
        <p:spPr bwMode="auto">
          <a:xfrm>
            <a:off x="2119314" y="1076325"/>
            <a:ext cx="4929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2-way handshake failure scenarios:</a:t>
            </a:r>
          </a:p>
        </p:txBody>
      </p:sp>
      <p:sp>
        <p:nvSpPr>
          <p:cNvPr id="109575" name="Line 25"/>
          <p:cNvSpPr>
            <a:spLocks noChangeShapeType="1"/>
          </p:cNvSpPr>
          <p:nvPr/>
        </p:nvSpPr>
        <p:spPr bwMode="auto">
          <a:xfrm flipH="1">
            <a:off x="3317875" y="23018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9576" name="Line 39"/>
          <p:cNvSpPr>
            <a:spLocks noChangeShapeType="1"/>
          </p:cNvSpPr>
          <p:nvPr/>
        </p:nvSpPr>
        <p:spPr bwMode="auto">
          <a:xfrm flipH="1">
            <a:off x="4846639" y="2374901"/>
            <a:ext cx="1587" cy="3960813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93311" name="Group 95"/>
          <p:cNvGrpSpPr>
            <a:grpSpLocks/>
          </p:cNvGrpSpPr>
          <p:nvPr/>
        </p:nvGrpSpPr>
        <p:grpSpPr bwMode="auto">
          <a:xfrm>
            <a:off x="2014539" y="2927350"/>
            <a:ext cx="3646487" cy="3549650"/>
            <a:chOff x="309" y="1844"/>
            <a:chExt cx="2297" cy="2236"/>
          </a:xfrm>
        </p:grpSpPr>
        <p:sp>
          <p:nvSpPr>
            <p:cNvPr id="109707" name="Text Box 42"/>
            <p:cNvSpPr txBox="1">
              <a:spLocks noChangeArrowheads="1"/>
            </p:cNvSpPr>
            <p:nvPr/>
          </p:nvSpPr>
          <p:spPr bwMode="auto">
            <a:xfrm>
              <a:off x="309" y="184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retransmit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req_conn(x)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9708" name="Freeform 43"/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9709" name="Text Box 44"/>
            <p:cNvSpPr txBox="1">
              <a:spLocks noChangeArrowheads="1"/>
            </p:cNvSpPr>
            <p:nvPr/>
          </p:nvSpPr>
          <p:spPr bwMode="auto">
            <a:xfrm>
              <a:off x="2120" y="3517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109710" name="Oval 45"/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09711" name="Group 46"/>
            <p:cNvGrpSpPr>
              <a:grpSpLocks/>
            </p:cNvGrpSpPr>
            <p:nvPr/>
          </p:nvGrpSpPr>
          <p:grpSpPr bwMode="auto">
            <a:xfrm>
              <a:off x="1198" y="2407"/>
              <a:ext cx="802" cy="212"/>
              <a:chOff x="1065" y="2085"/>
              <a:chExt cx="802" cy="212"/>
            </a:xfrm>
          </p:grpSpPr>
          <p:sp>
            <p:nvSpPr>
              <p:cNvPr id="109713" name="Rectangle 4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714" name="Text Box 48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req_conn(x)</a:t>
                </a:r>
              </a:p>
            </p:txBody>
          </p:sp>
        </p:grpSp>
        <p:sp>
          <p:nvSpPr>
            <p:cNvPr id="109712" name="Text Box 49"/>
            <p:cNvSpPr txBox="1">
              <a:spLocks noChangeArrowheads="1"/>
            </p:cNvSpPr>
            <p:nvPr/>
          </p:nvSpPr>
          <p:spPr bwMode="auto">
            <a:xfrm>
              <a:off x="980" y="3714"/>
              <a:ext cx="1336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half open connection!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(no client!)</a:t>
              </a:r>
            </a:p>
          </p:txBody>
        </p:sp>
      </p:grpSp>
      <p:grpSp>
        <p:nvGrpSpPr>
          <p:cNvPr id="393309" name="Group 93"/>
          <p:cNvGrpSpPr>
            <a:grpSpLocks/>
          </p:cNvGrpSpPr>
          <p:nvPr/>
        </p:nvGrpSpPr>
        <p:grpSpPr bwMode="auto">
          <a:xfrm>
            <a:off x="2146300" y="4456113"/>
            <a:ext cx="3830638" cy="715962"/>
            <a:chOff x="406" y="2807"/>
            <a:chExt cx="2413" cy="451"/>
          </a:xfrm>
        </p:grpSpPr>
        <p:sp>
          <p:nvSpPr>
            <p:cNvPr id="109703" name="Line 40"/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9704" name="Text Box 83"/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client terminates</a:t>
              </a:r>
            </a:p>
          </p:txBody>
        </p:sp>
        <p:sp>
          <p:nvSpPr>
            <p:cNvPr id="109705" name="Text Box 84"/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server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forgets x</a:t>
              </a:r>
            </a:p>
          </p:txBody>
        </p:sp>
        <p:sp>
          <p:nvSpPr>
            <p:cNvPr id="109706" name="Text Box 85"/>
            <p:cNvSpPr txBox="1">
              <a:spLocks noChangeArrowheads="1"/>
            </p:cNvSpPr>
            <p:nvPr/>
          </p:nvSpPr>
          <p:spPr bwMode="auto">
            <a:xfrm>
              <a:off x="1269" y="2807"/>
              <a:ext cx="706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connection 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x completes</a:t>
              </a:r>
            </a:p>
          </p:txBody>
        </p:sp>
      </p:grpSp>
      <p:grpSp>
        <p:nvGrpSpPr>
          <p:cNvPr id="393315" name="Group 99"/>
          <p:cNvGrpSpPr>
            <a:grpSpLocks/>
          </p:cNvGrpSpPr>
          <p:nvPr/>
        </p:nvGrpSpPr>
        <p:grpSpPr bwMode="auto">
          <a:xfrm>
            <a:off x="6334126" y="2914650"/>
            <a:ext cx="4048125" cy="3417888"/>
            <a:chOff x="3030" y="1831"/>
            <a:chExt cx="2550" cy="2153"/>
          </a:xfrm>
        </p:grpSpPr>
        <p:sp>
          <p:nvSpPr>
            <p:cNvPr id="109692" name="Text Box 69"/>
            <p:cNvSpPr txBox="1">
              <a:spLocks noChangeArrowheads="1"/>
            </p:cNvSpPr>
            <p:nvPr/>
          </p:nvSpPr>
          <p:spPr bwMode="auto">
            <a:xfrm>
              <a:off x="3030" y="1831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retransmit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req_conn(x)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9693" name="Freeform 70"/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9694" name="Text Box 71"/>
            <p:cNvSpPr txBox="1">
              <a:spLocks noChangeArrowheads="1"/>
            </p:cNvSpPr>
            <p:nvPr/>
          </p:nvSpPr>
          <p:spPr bwMode="auto">
            <a:xfrm>
              <a:off x="4841" y="3504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109695" name="Oval 72"/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9696" name="Rectangle 74"/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9697" name="Text Box 75"/>
            <p:cNvSpPr txBox="1">
              <a:spLocks noChangeArrowheads="1"/>
            </p:cNvSpPr>
            <p:nvPr/>
          </p:nvSpPr>
          <p:spPr bwMode="auto">
            <a:xfrm>
              <a:off x="4059" y="3140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req_conn(x)</a:t>
              </a:r>
            </a:p>
          </p:txBody>
        </p:sp>
        <p:sp>
          <p:nvSpPr>
            <p:cNvPr id="109698" name="Freeform 86"/>
            <p:cNvSpPr>
              <a:spLocks/>
            </p:cNvSpPr>
            <p:nvPr/>
          </p:nvSpPr>
          <p:spPr bwMode="auto">
            <a:xfrm>
              <a:off x="3847" y="2645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9699" name="Rectangle 88"/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9700" name="Text Box 87"/>
            <p:cNvSpPr txBox="1">
              <a:spLocks noChangeArrowheads="1"/>
            </p:cNvSpPr>
            <p:nvPr/>
          </p:nvSpPr>
          <p:spPr bwMode="auto">
            <a:xfrm>
              <a:off x="3870" y="3584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data(x+1)</a:t>
              </a:r>
            </a:p>
          </p:txBody>
        </p:sp>
        <p:sp>
          <p:nvSpPr>
            <p:cNvPr id="109701" name="Text Box 89"/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retransmit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data(x+1)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9702" name="Text Box 90"/>
            <p:cNvSpPr txBox="1">
              <a:spLocks noChangeArrowheads="1"/>
            </p:cNvSpPr>
            <p:nvPr/>
          </p:nvSpPr>
          <p:spPr bwMode="auto">
            <a:xfrm>
              <a:off x="4842" y="3664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accept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data(x+1)</a:t>
              </a:r>
            </a:p>
          </p:txBody>
        </p:sp>
      </p:grpSp>
      <p:grpSp>
        <p:nvGrpSpPr>
          <p:cNvPr id="109580" name="Group 102"/>
          <p:cNvGrpSpPr>
            <a:grpSpLocks/>
          </p:cNvGrpSpPr>
          <p:nvPr/>
        </p:nvGrpSpPr>
        <p:grpSpPr bwMode="auto">
          <a:xfrm>
            <a:off x="2292351" y="1746251"/>
            <a:ext cx="3389313" cy="2136775"/>
            <a:chOff x="484" y="1100"/>
            <a:chExt cx="2135" cy="1346"/>
          </a:xfrm>
        </p:grpSpPr>
        <p:sp>
          <p:nvSpPr>
            <p:cNvPr id="109643" name="Text Box 103"/>
            <p:cNvSpPr txBox="1">
              <a:spLocks noChangeArrowheads="1"/>
            </p:cNvSpPr>
            <p:nvPr/>
          </p:nvSpPr>
          <p:spPr bwMode="auto">
            <a:xfrm>
              <a:off x="484" y="1393"/>
              <a:ext cx="61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choose x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9644" name="Line 104"/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9645" name="Line 105"/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9646" name="Rectangle 106"/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9647" name="Text Box 107"/>
            <p:cNvSpPr txBox="1">
              <a:spLocks noChangeArrowheads="1"/>
            </p:cNvSpPr>
            <p:nvPr/>
          </p:nvSpPr>
          <p:spPr bwMode="auto">
            <a:xfrm>
              <a:off x="1214" y="1486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req_conn(x)</a:t>
              </a:r>
            </a:p>
          </p:txBody>
        </p:sp>
        <p:sp>
          <p:nvSpPr>
            <p:cNvPr id="109648" name="Rectangle 108"/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9649" name="Text Box 109"/>
            <p:cNvSpPr txBox="1">
              <a:spLocks noChangeArrowheads="1"/>
            </p:cNvSpPr>
            <p:nvPr/>
          </p:nvSpPr>
          <p:spPr bwMode="auto">
            <a:xfrm>
              <a:off x="2133" y="1649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109650" name="Text Box 110"/>
            <p:cNvSpPr txBox="1">
              <a:spLocks noChangeArrowheads="1"/>
            </p:cNvSpPr>
            <p:nvPr/>
          </p:nvSpPr>
          <p:spPr bwMode="auto">
            <a:xfrm>
              <a:off x="583" y="2234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109651" name="Oval 111"/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9652" name="Oval 112"/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09653" name="Group 113"/>
            <p:cNvGrpSpPr>
              <a:grpSpLocks/>
            </p:cNvGrpSpPr>
            <p:nvPr/>
          </p:nvGrpSpPr>
          <p:grpSpPr bwMode="auto">
            <a:xfrm>
              <a:off x="1277" y="1861"/>
              <a:ext cx="803" cy="212"/>
              <a:chOff x="1065" y="2085"/>
              <a:chExt cx="803" cy="212"/>
            </a:xfrm>
          </p:grpSpPr>
          <p:sp>
            <p:nvSpPr>
              <p:cNvPr id="109690" name="Rectangle 114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91" name="Text Box 115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acc_conn(x)</a:t>
                </a:r>
              </a:p>
            </p:txBody>
          </p:sp>
        </p:grpSp>
        <p:grpSp>
          <p:nvGrpSpPr>
            <p:cNvPr id="109654" name="Group 116"/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109688" name="Picture 11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689" name="Freeform 11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09655" name="Group 119"/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109656" name="Freeform 12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9657" name="Rectangle 121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58" name="Freeform 12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9659" name="Freeform 12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9660" name="Rectangle 124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109661" name="Group 12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9686" name="AutoShape 126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9687" name="AutoShape 127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09662" name="Rectangle 128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109663" name="Group 12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9684" name="AutoShape 130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9685" name="AutoShape 131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09664" name="Rectangle 132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65" name="Rectangle 133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109666" name="Group 13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9682" name="AutoShape 135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9683" name="AutoShape 136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09667" name="Freeform 13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09668" name="Group 13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9680" name="AutoShape 139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9681" name="AutoShape 140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09669" name="Rectangle 141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70" name="Freeform 14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9671" name="Freeform 14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9672" name="Oval 144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73" name="Freeform 14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9674" name="AutoShape 146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75" name="AutoShape 147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76" name="Oval 148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77" name="Oval 149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678" name="Oval 150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79" name="Rectangle 151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393368" name="Group 152"/>
          <p:cNvGrpSpPr>
            <a:grpSpLocks/>
          </p:cNvGrpSpPr>
          <p:nvPr/>
        </p:nvGrpSpPr>
        <p:grpSpPr bwMode="auto">
          <a:xfrm>
            <a:off x="6524626" y="1757364"/>
            <a:ext cx="3933825" cy="4568825"/>
            <a:chOff x="3150" y="1107"/>
            <a:chExt cx="2478" cy="2878"/>
          </a:xfrm>
        </p:grpSpPr>
        <p:sp>
          <p:nvSpPr>
            <p:cNvPr id="109582" name="Line 153"/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9583" name="Text Box 154"/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client terminates</a:t>
              </a:r>
            </a:p>
          </p:txBody>
        </p:sp>
        <p:sp>
          <p:nvSpPr>
            <p:cNvPr id="109584" name="Line 155"/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9585" name="Line 156"/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9586" name="Rectangle 157"/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9587" name="Text Box 158"/>
            <p:cNvSpPr txBox="1">
              <a:spLocks noChangeArrowheads="1"/>
            </p:cNvSpPr>
            <p:nvPr/>
          </p:nvSpPr>
          <p:spPr bwMode="auto">
            <a:xfrm>
              <a:off x="3312" y="2221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109588" name="Oval 159"/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9589" name="Text Box 160"/>
            <p:cNvSpPr txBox="1">
              <a:spLocks noChangeArrowheads="1"/>
            </p:cNvSpPr>
            <p:nvPr/>
          </p:nvSpPr>
          <p:spPr bwMode="auto">
            <a:xfrm>
              <a:off x="3213" y="1380"/>
              <a:ext cx="61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choose x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9590" name="Line 161"/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9591" name="Rectangle 162"/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9592" name="Text Box 163"/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req_conn(x)</a:t>
              </a:r>
            </a:p>
          </p:txBody>
        </p:sp>
        <p:sp>
          <p:nvSpPr>
            <p:cNvPr id="109593" name="Text Box 164"/>
            <p:cNvSpPr txBox="1">
              <a:spLocks noChangeArrowheads="1"/>
            </p:cNvSpPr>
            <p:nvPr/>
          </p:nvSpPr>
          <p:spPr bwMode="auto">
            <a:xfrm>
              <a:off x="4862" y="1636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109594" name="Oval 165"/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09595" name="Group 166"/>
            <p:cNvGrpSpPr>
              <a:grpSpLocks/>
            </p:cNvGrpSpPr>
            <p:nvPr/>
          </p:nvGrpSpPr>
          <p:grpSpPr bwMode="auto">
            <a:xfrm>
              <a:off x="4006" y="1848"/>
              <a:ext cx="803" cy="212"/>
              <a:chOff x="1065" y="2085"/>
              <a:chExt cx="803" cy="212"/>
            </a:xfrm>
          </p:grpSpPr>
          <p:sp>
            <p:nvSpPr>
              <p:cNvPr id="109641" name="Rectangle 16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42" name="Text Box 168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acc_conn(x)</a:t>
                </a:r>
              </a:p>
            </p:txBody>
          </p:sp>
        </p:grpSp>
        <p:sp>
          <p:nvSpPr>
            <p:cNvPr id="109596" name="Line 169"/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9597" name="Rectangle 170"/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9598" name="Text Box 171"/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data(x+1)</a:t>
              </a:r>
            </a:p>
          </p:txBody>
        </p:sp>
        <p:sp>
          <p:nvSpPr>
            <p:cNvPr id="109599" name="Oval 172"/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9600" name="Text Box 173"/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accept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data(x+1)</a:t>
              </a:r>
            </a:p>
          </p:txBody>
        </p:sp>
        <p:grpSp>
          <p:nvGrpSpPr>
            <p:cNvPr id="109601" name="Group 174"/>
            <p:cNvGrpSpPr>
              <a:grpSpLocks/>
            </p:cNvGrpSpPr>
            <p:nvPr/>
          </p:nvGrpSpPr>
          <p:grpSpPr bwMode="auto">
            <a:xfrm>
              <a:off x="3826" y="2803"/>
              <a:ext cx="1515" cy="300"/>
              <a:chOff x="3818" y="2796"/>
              <a:chExt cx="1515" cy="300"/>
            </a:xfrm>
          </p:grpSpPr>
          <p:sp>
            <p:nvSpPr>
              <p:cNvPr id="109639" name="Line 175"/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9640" name="Text Box 176"/>
              <p:cNvSpPr txBox="1">
                <a:spLocks noChangeArrowheads="1"/>
              </p:cNvSpPr>
              <p:nvPr/>
            </p:nvSpPr>
            <p:spPr bwMode="auto">
              <a:xfrm>
                <a:off x="3989" y="2796"/>
                <a:ext cx="706" cy="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connection </a:t>
                </a:r>
              </a:p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x completes</a:t>
                </a:r>
              </a:p>
            </p:txBody>
          </p:sp>
        </p:grpSp>
        <p:sp>
          <p:nvSpPr>
            <p:cNvPr id="109602" name="Text Box 177"/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server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forgets x</a:t>
              </a:r>
            </a:p>
          </p:txBody>
        </p:sp>
        <p:grpSp>
          <p:nvGrpSpPr>
            <p:cNvPr id="109603" name="Group 178"/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109637" name="Picture 17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638" name="Freeform 18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09604" name="Group 181"/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109605" name="Freeform 18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9606" name="Rectangle 18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07" name="Freeform 18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9608" name="Freeform 18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9609" name="Rectangle 18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109610" name="Group 18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9635" name="AutoShape 18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9636" name="AutoShape 18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09611" name="Rectangle 19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109612" name="Group 19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9633" name="AutoShape 19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9634" name="AutoShape 19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09613" name="Rectangle 19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14" name="Rectangle 19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109615" name="Group 19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9631" name="AutoShape 19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9632" name="AutoShape 19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09616" name="Freeform 19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09617" name="Group 20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9629" name="AutoShape 20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9630" name="AutoShape 20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09618" name="Rectangle 20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19" name="Freeform 20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9620" name="Freeform 20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9621" name="Oval 20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22" name="Freeform 20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9623" name="AutoShape 20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24" name="AutoShape 20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25" name="Oval 21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26" name="Oval 21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627" name="Oval 21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28" name="Rectangle 21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943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9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9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105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5E08629D-7DFC-4387-A890-1B1B3CA83E5C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10596" name="Picture 8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779464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3"/>
          <p:cNvSpPr>
            <a:spLocks noGrp="1" noChangeArrowheads="1"/>
          </p:cNvSpPr>
          <p:nvPr>
            <p:ph type="title"/>
          </p:nvPr>
        </p:nvSpPr>
        <p:spPr>
          <a:xfrm>
            <a:off x="2024064" y="166688"/>
            <a:ext cx="5356225" cy="849312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TCP 3-way handshake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110598" name="Line 5"/>
          <p:cNvSpPr>
            <a:spLocks noChangeShapeType="1"/>
          </p:cNvSpPr>
          <p:nvPr/>
        </p:nvSpPr>
        <p:spPr bwMode="auto">
          <a:xfrm flipH="1">
            <a:off x="4806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94342" name="Group 102"/>
          <p:cNvGrpSpPr>
            <a:grpSpLocks/>
          </p:cNvGrpSpPr>
          <p:nvPr/>
        </p:nvGrpSpPr>
        <p:grpSpPr bwMode="auto">
          <a:xfrm>
            <a:off x="2820988" y="2241551"/>
            <a:ext cx="4494212" cy="955675"/>
            <a:chOff x="810" y="1363"/>
            <a:chExt cx="2831" cy="602"/>
          </a:xfrm>
        </p:grpSpPr>
        <p:sp>
          <p:nvSpPr>
            <p:cNvPr id="110664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0665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0666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SYNbit=1, Seq=x</a:t>
              </a:r>
            </a:p>
          </p:txBody>
        </p:sp>
        <p:sp>
          <p:nvSpPr>
            <p:cNvPr id="110667" name="Text Box 21"/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choose init seq num, x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send TCP SYN msg</a:t>
              </a:r>
            </a:p>
          </p:txBody>
        </p:sp>
      </p:grpSp>
      <p:sp>
        <p:nvSpPr>
          <p:cNvPr id="110600" name="Line 22"/>
          <p:cNvSpPr>
            <a:spLocks noChangeShapeType="1"/>
          </p:cNvSpPr>
          <p:nvPr/>
        </p:nvSpPr>
        <p:spPr bwMode="auto">
          <a:xfrm flipH="1">
            <a:off x="7396164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394332" name="Text Box 92"/>
          <p:cNvSpPr txBox="1">
            <a:spLocks noChangeArrowheads="1"/>
          </p:cNvSpPr>
          <p:nvPr/>
        </p:nvSpPr>
        <p:spPr bwMode="auto">
          <a:xfrm>
            <a:off x="9582151" y="522287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ESTAB</a:t>
            </a:r>
          </a:p>
        </p:txBody>
      </p:sp>
      <p:grpSp>
        <p:nvGrpSpPr>
          <p:cNvPr id="394349" name="Group 109"/>
          <p:cNvGrpSpPr>
            <a:grpSpLocks/>
          </p:cNvGrpSpPr>
          <p:nvPr/>
        </p:nvGrpSpPr>
        <p:grpSpPr bwMode="auto">
          <a:xfrm>
            <a:off x="4805363" y="2911476"/>
            <a:ext cx="4519612" cy="1425575"/>
            <a:chOff x="2060" y="1785"/>
            <a:chExt cx="2847" cy="898"/>
          </a:xfrm>
        </p:grpSpPr>
        <p:sp>
          <p:nvSpPr>
            <p:cNvPr id="110660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0661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0662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SYNbit=1, Seq=y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ACKbit=1; ACKnum=x+1</a:t>
              </a:r>
            </a:p>
          </p:txBody>
        </p:sp>
        <p:sp>
          <p:nvSpPr>
            <p:cNvPr id="110663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choose init seq num, y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send TCP SYNACK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msg, acking SYN</a:t>
              </a:r>
            </a:p>
          </p:txBody>
        </p:sp>
      </p:grpSp>
      <p:grpSp>
        <p:nvGrpSpPr>
          <p:cNvPr id="394350" name="Group 110"/>
          <p:cNvGrpSpPr>
            <a:grpSpLocks/>
          </p:cNvGrpSpPr>
          <p:nvPr/>
        </p:nvGrpSpPr>
        <p:grpSpPr bwMode="auto">
          <a:xfrm>
            <a:off x="2522539" y="4010025"/>
            <a:ext cx="6630987" cy="1373188"/>
            <a:chOff x="622" y="2477"/>
            <a:chExt cx="4177" cy="865"/>
          </a:xfrm>
        </p:grpSpPr>
        <p:sp>
          <p:nvSpPr>
            <p:cNvPr id="110655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0656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0657" name="Text Box 90"/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ACKbit=1, ACKnum=y+1</a:t>
              </a:r>
            </a:p>
          </p:txBody>
        </p:sp>
        <p:sp>
          <p:nvSpPr>
            <p:cNvPr id="110658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received SYNACK(x)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indicates server is live;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send ACK for SYNACK;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this segment may contain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client-to-server data</a:t>
              </a:r>
            </a:p>
          </p:txBody>
        </p:sp>
        <p:sp>
          <p:nvSpPr>
            <p:cNvPr id="110659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received ACK(y) 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indicates client is live</a:t>
              </a:r>
            </a:p>
          </p:txBody>
        </p:sp>
      </p:grpSp>
      <p:grpSp>
        <p:nvGrpSpPr>
          <p:cNvPr id="394345" name="Group 105"/>
          <p:cNvGrpSpPr>
            <a:grpSpLocks/>
          </p:cNvGrpSpPr>
          <p:nvPr/>
        </p:nvGrpSpPr>
        <p:grpSpPr bwMode="auto">
          <a:xfrm>
            <a:off x="1824039" y="2279650"/>
            <a:ext cx="1030287" cy="700088"/>
            <a:chOff x="182" y="1387"/>
            <a:chExt cx="649" cy="441"/>
          </a:xfrm>
        </p:grpSpPr>
        <p:sp>
          <p:nvSpPr>
            <p:cNvPr id="110653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SYNSENT</a:t>
              </a:r>
            </a:p>
          </p:txBody>
        </p:sp>
        <p:sp>
          <p:nvSpPr>
            <p:cNvPr id="110654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94351" name="Group 111"/>
          <p:cNvGrpSpPr>
            <a:grpSpLocks/>
          </p:cNvGrpSpPr>
          <p:nvPr/>
        </p:nvGrpSpPr>
        <p:grpSpPr bwMode="auto">
          <a:xfrm>
            <a:off x="1825626" y="2940051"/>
            <a:ext cx="771525" cy="1622425"/>
            <a:chOff x="183" y="1803"/>
            <a:chExt cx="486" cy="1022"/>
          </a:xfrm>
        </p:grpSpPr>
        <p:sp>
          <p:nvSpPr>
            <p:cNvPr id="110651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110652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94348" name="Group 108"/>
          <p:cNvGrpSpPr>
            <a:grpSpLocks/>
          </p:cNvGrpSpPr>
          <p:nvPr/>
        </p:nvGrpSpPr>
        <p:grpSpPr bwMode="auto">
          <a:xfrm>
            <a:off x="9278939" y="2335213"/>
            <a:ext cx="1119187" cy="1192212"/>
            <a:chOff x="4878" y="1422"/>
            <a:chExt cx="705" cy="751"/>
          </a:xfrm>
        </p:grpSpPr>
        <p:sp>
          <p:nvSpPr>
            <p:cNvPr id="110649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SYN RCVD</a:t>
              </a:r>
            </a:p>
          </p:txBody>
        </p:sp>
        <p:sp>
          <p:nvSpPr>
            <p:cNvPr id="110650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394347" name="Line 107"/>
          <p:cNvSpPr>
            <a:spLocks noChangeShapeType="1"/>
          </p:cNvSpPr>
          <p:nvPr/>
        </p:nvSpPr>
        <p:spPr bwMode="auto">
          <a:xfrm>
            <a:off x="9993313" y="3536951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10608" name="Group 113"/>
          <p:cNvGrpSpPr>
            <a:grpSpLocks/>
          </p:cNvGrpSpPr>
          <p:nvPr/>
        </p:nvGrpSpPr>
        <p:grpSpPr bwMode="auto">
          <a:xfrm>
            <a:off x="1830388" y="1590675"/>
            <a:ext cx="8551862" cy="736600"/>
            <a:chOff x="193" y="1002"/>
            <a:chExt cx="5387" cy="464"/>
          </a:xfrm>
        </p:grpSpPr>
        <p:sp>
          <p:nvSpPr>
            <p:cNvPr id="110609" name="Text Box 114"/>
            <p:cNvSpPr txBox="1">
              <a:spLocks noChangeArrowheads="1"/>
            </p:cNvSpPr>
            <p:nvPr/>
          </p:nvSpPr>
          <p:spPr bwMode="auto">
            <a:xfrm>
              <a:off x="195" y="1002"/>
              <a:ext cx="73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 i="1">
                  <a:solidFill>
                    <a:srgbClr val="000099"/>
                  </a:solidFill>
                  <a:latin typeface="Tahoma" panose="020B0604030504040204" pitchFamily="34" charset="0"/>
                </a:rPr>
                <a:t>client state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 i="1">
                <a:solidFill>
                  <a:srgbClr val="0000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0610" name="Text Box 115"/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LISTEN</a:t>
              </a:r>
            </a:p>
          </p:txBody>
        </p:sp>
        <p:sp>
          <p:nvSpPr>
            <p:cNvPr id="110611" name="Text Box 116"/>
            <p:cNvSpPr txBox="1">
              <a:spLocks noChangeArrowheads="1"/>
            </p:cNvSpPr>
            <p:nvPr/>
          </p:nvSpPr>
          <p:spPr bwMode="auto">
            <a:xfrm>
              <a:off x="4800" y="1013"/>
              <a:ext cx="78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 i="1">
                  <a:solidFill>
                    <a:srgbClr val="000099"/>
                  </a:solidFill>
                  <a:latin typeface="Tahoma" panose="020B0604030504040204" pitchFamily="34" charset="0"/>
                </a:rPr>
                <a:t>server state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 i="1">
                <a:solidFill>
                  <a:srgbClr val="0000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0612" name="Text Box 117"/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LISTEN</a:t>
              </a:r>
            </a:p>
          </p:txBody>
        </p:sp>
        <p:grpSp>
          <p:nvGrpSpPr>
            <p:cNvPr id="110613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110647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648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10614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110615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0616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17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0618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0619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110620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0645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10646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10621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110622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0643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10644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10623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24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110625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0641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10642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10626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10627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0639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10640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10628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29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0630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0631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32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0633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34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35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36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637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38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46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116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24673623-E421-4DE4-8127-2071E42C098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title"/>
          </p:nvPr>
        </p:nvSpPr>
        <p:spPr>
          <a:xfrm>
            <a:off x="2024064" y="166688"/>
            <a:ext cx="5356225" cy="849312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TCP 3-way handshake: FSM</a:t>
            </a:r>
            <a:endParaRPr lang="en-US">
              <a:ea typeface="ＭＳ Ｐゴシック" charset="0"/>
              <a:cs typeface="+mj-cs"/>
            </a:endParaRPr>
          </a:p>
        </p:txBody>
      </p:sp>
      <p:pic>
        <p:nvPicPr>
          <p:cNvPr id="111621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1" y="827089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22" name="Group 47"/>
          <p:cNvGrpSpPr>
            <a:grpSpLocks/>
          </p:cNvGrpSpPr>
          <p:nvPr/>
        </p:nvGrpSpPr>
        <p:grpSpPr bwMode="auto">
          <a:xfrm>
            <a:off x="5214938" y="1246189"/>
            <a:ext cx="876300" cy="827087"/>
            <a:chOff x="1778" y="1720"/>
            <a:chExt cx="722" cy="642"/>
          </a:xfrm>
        </p:grpSpPr>
        <p:sp>
          <p:nvSpPr>
            <p:cNvPr id="111660" name="Oval 4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1661" name="Oval 4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11623" name="Text Box 43"/>
          <p:cNvSpPr txBox="1">
            <a:spLocks noChangeArrowheads="1"/>
          </p:cNvSpPr>
          <p:nvPr/>
        </p:nvSpPr>
        <p:spPr bwMode="auto">
          <a:xfrm>
            <a:off x="5210175" y="1466851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closed</a:t>
            </a:r>
          </a:p>
        </p:txBody>
      </p:sp>
      <p:sp>
        <p:nvSpPr>
          <p:cNvPr id="111624" name="Text Box 46"/>
          <p:cNvSpPr txBox="1">
            <a:spLocks noChangeArrowheads="1"/>
          </p:cNvSpPr>
          <p:nvPr/>
        </p:nvSpPr>
        <p:spPr bwMode="auto">
          <a:xfrm>
            <a:off x="5121276" y="2498726"/>
            <a:ext cx="34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  <p:grpSp>
        <p:nvGrpSpPr>
          <p:cNvPr id="111625" name="Group 48"/>
          <p:cNvGrpSpPr>
            <a:grpSpLocks/>
          </p:cNvGrpSpPr>
          <p:nvPr/>
        </p:nvGrpSpPr>
        <p:grpSpPr bwMode="auto">
          <a:xfrm>
            <a:off x="5176838" y="3175000"/>
            <a:ext cx="876300" cy="827088"/>
            <a:chOff x="1778" y="1720"/>
            <a:chExt cx="722" cy="642"/>
          </a:xfrm>
        </p:grpSpPr>
        <p:sp>
          <p:nvSpPr>
            <p:cNvPr id="111658" name="Oval 49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1659" name="Oval 50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11626" name="Text Box 51"/>
          <p:cNvSpPr txBox="1">
            <a:spLocks noChangeArrowheads="1"/>
          </p:cNvSpPr>
          <p:nvPr/>
        </p:nvSpPr>
        <p:spPr bwMode="auto">
          <a:xfrm>
            <a:off x="5235575" y="33956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listen</a:t>
            </a:r>
          </a:p>
        </p:txBody>
      </p:sp>
      <p:grpSp>
        <p:nvGrpSpPr>
          <p:cNvPr id="111627" name="Group 52"/>
          <p:cNvGrpSpPr>
            <a:grpSpLocks/>
          </p:cNvGrpSpPr>
          <p:nvPr/>
        </p:nvGrpSpPr>
        <p:grpSpPr bwMode="auto">
          <a:xfrm>
            <a:off x="3167063" y="4227514"/>
            <a:ext cx="876300" cy="827087"/>
            <a:chOff x="1778" y="1720"/>
            <a:chExt cx="722" cy="642"/>
          </a:xfrm>
        </p:grpSpPr>
        <p:sp>
          <p:nvSpPr>
            <p:cNvPr id="111656" name="Oval 53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1657" name="Oval 54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11628" name="Text Box 55"/>
          <p:cNvSpPr txBox="1">
            <a:spLocks noChangeArrowheads="1"/>
          </p:cNvSpPr>
          <p:nvPr/>
        </p:nvSpPr>
        <p:spPr bwMode="auto">
          <a:xfrm>
            <a:off x="3254999" y="4425951"/>
            <a:ext cx="65915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SYN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rcvd</a:t>
            </a:r>
          </a:p>
        </p:txBody>
      </p:sp>
      <p:grpSp>
        <p:nvGrpSpPr>
          <p:cNvPr id="111629" name="Group 56"/>
          <p:cNvGrpSpPr>
            <a:grpSpLocks/>
          </p:cNvGrpSpPr>
          <p:nvPr/>
        </p:nvGrpSpPr>
        <p:grpSpPr bwMode="auto">
          <a:xfrm>
            <a:off x="6643688" y="4189414"/>
            <a:ext cx="876300" cy="827087"/>
            <a:chOff x="1778" y="1720"/>
            <a:chExt cx="722" cy="642"/>
          </a:xfrm>
        </p:grpSpPr>
        <p:sp>
          <p:nvSpPr>
            <p:cNvPr id="111654" name="Oval 57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1655" name="Oval 58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11630" name="Text Box 59"/>
          <p:cNvSpPr txBox="1">
            <a:spLocks noChangeArrowheads="1"/>
          </p:cNvSpPr>
          <p:nvPr/>
        </p:nvSpPr>
        <p:spPr bwMode="auto">
          <a:xfrm>
            <a:off x="6731624" y="4387851"/>
            <a:ext cx="65915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SYN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sent</a:t>
            </a:r>
          </a:p>
        </p:txBody>
      </p:sp>
      <p:grpSp>
        <p:nvGrpSpPr>
          <p:cNvPr id="111631" name="Group 60"/>
          <p:cNvGrpSpPr>
            <a:grpSpLocks/>
          </p:cNvGrpSpPr>
          <p:nvPr/>
        </p:nvGrpSpPr>
        <p:grpSpPr bwMode="auto">
          <a:xfrm>
            <a:off x="5210175" y="5060950"/>
            <a:ext cx="876300" cy="827088"/>
            <a:chOff x="1778" y="1720"/>
            <a:chExt cx="722" cy="642"/>
          </a:xfrm>
        </p:grpSpPr>
        <p:sp>
          <p:nvSpPr>
            <p:cNvPr id="111652" name="Oval 6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1653" name="Oval 6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11632" name="Text Box 63"/>
          <p:cNvSpPr txBox="1">
            <a:spLocks noChangeArrowheads="1"/>
          </p:cNvSpPr>
          <p:nvPr/>
        </p:nvSpPr>
        <p:spPr bwMode="auto">
          <a:xfrm>
            <a:off x="5172075" y="5348288"/>
            <a:ext cx="9334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ESTAB</a:t>
            </a:r>
          </a:p>
        </p:txBody>
      </p:sp>
      <p:sp>
        <p:nvSpPr>
          <p:cNvPr id="111633" name="Text Box 66"/>
          <p:cNvSpPr txBox="1">
            <a:spLocks noChangeArrowheads="1"/>
          </p:cNvSpPr>
          <p:nvPr/>
        </p:nvSpPr>
        <p:spPr bwMode="auto">
          <a:xfrm>
            <a:off x="7050088" y="2687639"/>
            <a:ext cx="2894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Socket clientSocket =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newSocket("hostname","port number");</a:t>
            </a:r>
          </a:p>
        </p:txBody>
      </p:sp>
      <p:sp>
        <p:nvSpPr>
          <p:cNvPr id="111634" name="Line 67"/>
          <p:cNvSpPr>
            <a:spLocks noChangeShapeType="1"/>
          </p:cNvSpPr>
          <p:nvPr/>
        </p:nvSpPr>
        <p:spPr bwMode="auto">
          <a:xfrm>
            <a:off x="7180264" y="3317875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1635" name="Text Box 68"/>
          <p:cNvSpPr txBox="1">
            <a:spLocks noChangeArrowheads="1"/>
          </p:cNvSpPr>
          <p:nvPr/>
        </p:nvSpPr>
        <p:spPr bwMode="auto">
          <a:xfrm>
            <a:off x="7145338" y="3351213"/>
            <a:ext cx="1262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SYN(seq=x)</a:t>
            </a:r>
          </a:p>
        </p:txBody>
      </p:sp>
      <p:sp>
        <p:nvSpPr>
          <p:cNvPr id="111636" name="Freeform 69"/>
          <p:cNvSpPr>
            <a:spLocks/>
          </p:cNvSpPr>
          <p:nvPr/>
        </p:nvSpPr>
        <p:spPr bwMode="auto">
          <a:xfrm>
            <a:off x="6107113" y="1727201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6 w 576"/>
              <a:gd name="T3" fmla="*/ 0 h 1138"/>
              <a:gd name="T4" fmla="*/ 2147483646 w 576"/>
              <a:gd name="T5" fmla="*/ 2147483646 h 1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1637" name="Line 70"/>
          <p:cNvSpPr>
            <a:spLocks noChangeShapeType="1"/>
          </p:cNvSpPr>
          <p:nvPr/>
        </p:nvSpPr>
        <p:spPr bwMode="auto">
          <a:xfrm>
            <a:off x="5599113" y="2133600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1638" name="Text Box 71"/>
          <p:cNvSpPr txBox="1">
            <a:spLocks noChangeArrowheads="1"/>
          </p:cNvSpPr>
          <p:nvPr/>
        </p:nvSpPr>
        <p:spPr bwMode="auto">
          <a:xfrm>
            <a:off x="3048000" y="2074863"/>
            <a:ext cx="257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Socket connectionSocket = welcomeSocket.accept();</a:t>
            </a:r>
          </a:p>
        </p:txBody>
      </p:sp>
      <p:sp>
        <p:nvSpPr>
          <p:cNvPr id="111639" name="Line 72"/>
          <p:cNvSpPr>
            <a:spLocks noChangeShapeType="1"/>
          </p:cNvSpPr>
          <p:nvPr/>
        </p:nvSpPr>
        <p:spPr bwMode="auto">
          <a:xfrm>
            <a:off x="3406776" y="25225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1640" name="Freeform 73"/>
          <p:cNvSpPr>
            <a:spLocks/>
          </p:cNvSpPr>
          <p:nvPr/>
        </p:nvSpPr>
        <p:spPr bwMode="auto">
          <a:xfrm>
            <a:off x="3575051" y="3836988"/>
            <a:ext cx="1579563" cy="373062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1641" name="Text Box 74"/>
          <p:cNvSpPr txBox="1">
            <a:spLocks noChangeArrowheads="1"/>
          </p:cNvSpPr>
          <p:nvPr/>
        </p:nvSpPr>
        <p:spPr bwMode="auto">
          <a:xfrm>
            <a:off x="3309938" y="2838450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SYN(x)</a:t>
            </a:r>
          </a:p>
        </p:txBody>
      </p:sp>
      <p:sp>
        <p:nvSpPr>
          <p:cNvPr id="111642" name="Line 75"/>
          <p:cNvSpPr>
            <a:spLocks noChangeShapeType="1"/>
          </p:cNvSpPr>
          <p:nvPr/>
        </p:nvSpPr>
        <p:spPr bwMode="auto">
          <a:xfrm>
            <a:off x="2770189" y="31369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1643" name="Text Box 76"/>
          <p:cNvSpPr txBox="1">
            <a:spLocks noChangeArrowheads="1"/>
          </p:cNvSpPr>
          <p:nvPr/>
        </p:nvSpPr>
        <p:spPr bwMode="auto">
          <a:xfrm>
            <a:off x="2454276" y="2989263"/>
            <a:ext cx="2606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SYNACK(seq=y,ACKnum=x+1)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create new socket for 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communication back to client</a:t>
            </a:r>
          </a:p>
        </p:txBody>
      </p:sp>
      <p:sp>
        <p:nvSpPr>
          <p:cNvPr id="111644" name="Freeform 77"/>
          <p:cNvSpPr>
            <a:spLocks/>
          </p:cNvSpPr>
          <p:nvPr/>
        </p:nvSpPr>
        <p:spPr bwMode="auto">
          <a:xfrm flipV="1">
            <a:off x="3570288" y="5076826"/>
            <a:ext cx="1579562" cy="373063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1645" name="Freeform 78"/>
          <p:cNvSpPr>
            <a:spLocks/>
          </p:cNvSpPr>
          <p:nvPr/>
        </p:nvSpPr>
        <p:spPr bwMode="auto">
          <a:xfrm flipH="1" flipV="1">
            <a:off x="6137275" y="5094288"/>
            <a:ext cx="947738" cy="373062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1646" name="Text Box 79"/>
          <p:cNvSpPr txBox="1">
            <a:spLocks noChangeArrowheads="1"/>
          </p:cNvSpPr>
          <p:nvPr/>
        </p:nvSpPr>
        <p:spPr bwMode="auto">
          <a:xfrm>
            <a:off x="7128439" y="4970463"/>
            <a:ext cx="2615075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SYNACK(seq=y,ACKnum=x+1)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1647" name="Line 80"/>
          <p:cNvSpPr>
            <a:spLocks noChangeShapeType="1"/>
          </p:cNvSpPr>
          <p:nvPr/>
        </p:nvSpPr>
        <p:spPr bwMode="auto">
          <a:xfrm>
            <a:off x="7242175" y="5435600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1648" name="Text Box 81"/>
          <p:cNvSpPr txBox="1">
            <a:spLocks noChangeArrowheads="1"/>
          </p:cNvSpPr>
          <p:nvPr/>
        </p:nvSpPr>
        <p:spPr bwMode="auto">
          <a:xfrm>
            <a:off x="7534335" y="5248275"/>
            <a:ext cx="176041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ACK(ACKnum=y+1)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1649" name="Line 82"/>
          <p:cNvSpPr>
            <a:spLocks noChangeShapeType="1"/>
          </p:cNvSpPr>
          <p:nvPr/>
        </p:nvSpPr>
        <p:spPr bwMode="auto">
          <a:xfrm>
            <a:off x="2373314" y="582295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1650" name="Text Box 83"/>
          <p:cNvSpPr txBox="1">
            <a:spLocks noChangeArrowheads="1"/>
          </p:cNvSpPr>
          <p:nvPr/>
        </p:nvSpPr>
        <p:spPr bwMode="auto">
          <a:xfrm>
            <a:off x="2425760" y="5356225"/>
            <a:ext cx="176041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ACK(ACKnum=y+1)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1651" name="Text Box 84"/>
          <p:cNvSpPr txBox="1">
            <a:spLocks noChangeArrowheads="1"/>
          </p:cNvSpPr>
          <p:nvPr/>
        </p:nvSpPr>
        <p:spPr bwMode="auto">
          <a:xfrm>
            <a:off x="3084513" y="5788026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737761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1435</Words>
  <Application>Microsoft Office PowerPoint</Application>
  <PresentationFormat>Widescreen</PresentationFormat>
  <Paragraphs>423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ＭＳ Ｐゴシック</vt:lpstr>
      <vt:lpstr>Arial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Wingdings 3</vt:lpstr>
      <vt:lpstr>Default Design</vt:lpstr>
      <vt:lpstr>Chapter 3 outline</vt:lpstr>
      <vt:lpstr>TCP flow control</vt:lpstr>
      <vt:lpstr>TCP flow control</vt:lpstr>
      <vt:lpstr>Chapter 3 outline</vt:lpstr>
      <vt:lpstr>Connection Management</vt:lpstr>
      <vt:lpstr>Agreeing to establish a connection</vt:lpstr>
      <vt:lpstr>Agreeing to establish a connection</vt:lpstr>
      <vt:lpstr>TCP 3-way handshake</vt:lpstr>
      <vt:lpstr>TCP 3-way handshake: FSM</vt:lpstr>
      <vt:lpstr>TCP: closing a connection</vt:lpstr>
      <vt:lpstr>TCP: closing a connection</vt:lpstr>
      <vt:lpstr>Chapter 3 outline</vt:lpstr>
      <vt:lpstr>Principles of congestion control</vt:lpstr>
      <vt:lpstr>Causes/costs of congestion: scenario 1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3 </vt:lpstr>
      <vt:lpstr>Causes/costs of congestion: scenario 3 </vt:lpstr>
      <vt:lpstr>Approaches towards congestion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outline</dc:title>
  <dc:creator>Sougata SEN</dc:creator>
  <cp:lastModifiedBy>Sougata SEN</cp:lastModifiedBy>
  <cp:revision>1</cp:revision>
  <dcterms:created xsi:type="dcterms:W3CDTF">2024-02-27T09:48:24Z</dcterms:created>
  <dcterms:modified xsi:type="dcterms:W3CDTF">2024-02-27T09:49:11Z</dcterms:modified>
</cp:coreProperties>
</file>