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EE6DB-B72B-46B2-8DC4-A982627F7D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EA1C5-6747-49CC-930D-FACA340D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EF7C3-5ABE-431D-8508-1E2D6F3AAC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38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ED03E7D3-DC09-4E4F-BB1D-C427186720BF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19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5E1FD3A9-2CE2-43A6-B4B1-5320A1F1D03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8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9B6F10A-49B2-44ED-B229-D7454217A75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78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5B1406E-7FD9-48EB-B7DF-1BC862A6FDC5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4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99D4CD-4246-4CF0-B761-23DA705A108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5615A9-ECAA-46D7-9BC1-C65B49376511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3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6D5866B-39BC-4F6D-8EA6-42F4AC722077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1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2E198CA2-22BC-4D65-BFC6-FCB240F9A1B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00F140A2-56AA-4200-B6F0-B8592BBEFD0D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9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AD3FD78-6750-411F-B79C-9EDA5E2B727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02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C432B39-D7DA-4AA9-9BDB-25C6F44D62C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0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C08594F3-184E-4653-AD47-150D83E622EC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5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69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8243A25-9755-46E9-BDB9-FE107F9F8BC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269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39814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1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2076450" y="358775"/>
            <a:ext cx="7772400" cy="4648200"/>
          </a:xfrm>
        </p:spPr>
        <p:txBody>
          <a:bodyPr/>
          <a:lstStyle/>
          <a:p>
            <a:r>
              <a:rPr lang="en-US" altLang="en-US" smtClean="0"/>
              <a:t>Assuming TCP Reno is the protocol experiencing the behavior shown.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6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89BA92E3-9570-496F-8199-F573FDD95601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36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279525"/>
            <a:ext cx="60674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Box 6"/>
          <p:cNvSpPr txBox="1">
            <a:spLocks noChangeArrowheads="1"/>
          </p:cNvSpPr>
          <p:nvPr/>
        </p:nvSpPr>
        <p:spPr bwMode="auto">
          <a:xfrm>
            <a:off x="1524001" y="5559425"/>
            <a:ext cx="9001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e. What is the initial value of </a:t>
            </a:r>
            <a:r>
              <a:rPr lang="en-US" altLang="en-US" sz="2000" i="1">
                <a:solidFill>
                  <a:srgbClr val="000000"/>
                </a:solidFill>
              </a:rPr>
              <a:t>ssthresh </a:t>
            </a:r>
            <a:r>
              <a:rPr lang="en-US" altLang="en-US" sz="2000">
                <a:solidFill>
                  <a:srgbClr val="000000"/>
                </a:solidFill>
              </a:rPr>
              <a:t>at the first transmission round?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f. What is the value of </a:t>
            </a:r>
            <a:r>
              <a:rPr lang="en-US" altLang="en-US" sz="2000" i="1">
                <a:solidFill>
                  <a:srgbClr val="000000"/>
                </a:solidFill>
              </a:rPr>
              <a:t>ssthresh </a:t>
            </a:r>
            <a:r>
              <a:rPr lang="en-US" altLang="en-US" sz="2000">
                <a:solidFill>
                  <a:srgbClr val="000000"/>
                </a:solidFill>
              </a:rPr>
              <a:t>at the 18th transmission round?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g. What is the value of </a:t>
            </a:r>
            <a:r>
              <a:rPr lang="en-US" altLang="en-US" sz="2000" i="1">
                <a:solidFill>
                  <a:srgbClr val="000000"/>
                </a:solidFill>
              </a:rPr>
              <a:t>ssthresh </a:t>
            </a:r>
            <a:r>
              <a:rPr lang="en-US" altLang="en-US" sz="2000">
                <a:solidFill>
                  <a:srgbClr val="000000"/>
                </a:solidFill>
              </a:rPr>
              <a:t>at the 24th transmission round?</a:t>
            </a:r>
            <a:endParaRPr lang="en-US" altLang="en-US" sz="360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39764" y="5571709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32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9764" y="5898148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21</a:t>
            </a:r>
          </a:p>
        </p:txBody>
      </p:sp>
      <p:sp>
        <p:nvSpPr>
          <p:cNvPr id="5" name="Rectangle 4"/>
          <p:cNvSpPr/>
          <p:nvPr/>
        </p:nvSpPr>
        <p:spPr>
          <a:xfrm>
            <a:off x="9439764" y="623687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14 </a:t>
            </a:r>
          </a:p>
        </p:txBody>
      </p:sp>
    </p:spTree>
    <p:extLst>
      <p:ext uri="{BB962C8B-B14F-4D97-AF65-F5344CB8AC3E}">
        <p14:creationId xmlns:p14="http://schemas.microsoft.com/office/powerpoint/2010/main" val="23163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2"/>
          <p:cNvSpPr>
            <a:spLocks noGrp="1"/>
          </p:cNvSpPr>
          <p:nvPr>
            <p:ph idx="1"/>
          </p:nvPr>
        </p:nvSpPr>
        <p:spPr>
          <a:xfrm>
            <a:off x="2076450" y="358775"/>
            <a:ext cx="7772400" cy="4648200"/>
          </a:xfrm>
        </p:spPr>
        <p:txBody>
          <a:bodyPr/>
          <a:lstStyle/>
          <a:p>
            <a:r>
              <a:rPr lang="en-US" altLang="en-US" smtClean="0"/>
              <a:t>Assuming TCP Reno is the protocol experiencing the behavior shown.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7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A5B3635B-22DD-4427-9BFB-42025B8B4400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3722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279525"/>
            <a:ext cx="60674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Box 6"/>
          <p:cNvSpPr txBox="1">
            <a:spLocks noChangeArrowheads="1"/>
          </p:cNvSpPr>
          <p:nvPr/>
        </p:nvSpPr>
        <p:spPr bwMode="auto">
          <a:xfrm>
            <a:off x="1524001" y="5559426"/>
            <a:ext cx="9001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h. During what transmission round is the 70th segment sent?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i. Assuming a packet loss is detected after the 26th round by the receipt of a triple duplicate ACK, what will be the values of the congestion window size and of </a:t>
            </a:r>
            <a:r>
              <a:rPr lang="en-US" altLang="en-US" sz="2000" i="1">
                <a:solidFill>
                  <a:srgbClr val="000000"/>
                </a:solidFill>
              </a:rPr>
              <a:t>ssthresh </a:t>
            </a:r>
            <a:r>
              <a:rPr lang="en-US" altLang="en-US" sz="2000">
                <a:solidFill>
                  <a:srgbClr val="000000"/>
                </a:solidFill>
              </a:rPr>
              <a:t>?</a:t>
            </a: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48688" y="5589171"/>
            <a:ext cx="2260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7th transmission 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011" y="6501984"/>
            <a:ext cx="3637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threshold and window will be 4 and 7 </a:t>
            </a:r>
          </a:p>
        </p:txBody>
      </p:sp>
    </p:spTree>
    <p:extLst>
      <p:ext uri="{BB962C8B-B14F-4D97-AF65-F5344CB8AC3E}">
        <p14:creationId xmlns:p14="http://schemas.microsoft.com/office/powerpoint/2010/main" val="25861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8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C24EE51-9839-4E6A-BCCC-A7A7B071113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3824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4" y="925514"/>
            <a:ext cx="38242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025" y="239714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6775" y="1362075"/>
            <a:ext cx="8269288" cy="4648200"/>
          </a:xfrm>
        </p:spPr>
        <p:txBody>
          <a:bodyPr/>
          <a:lstStyle/>
          <a:p>
            <a:r>
              <a:rPr lang="en-US" altLang="en-US" sz="2800"/>
              <a:t>avg. TCP thruput as function of window size, RTT?</a:t>
            </a:r>
          </a:p>
          <a:p>
            <a:pPr lvl="1"/>
            <a:r>
              <a:rPr lang="en-US" altLang="en-US" sz="2400"/>
              <a:t>ignore slow start, assume always data to send</a:t>
            </a:r>
          </a:p>
          <a:p>
            <a:r>
              <a:rPr lang="en-US" altLang="en-US" sz="2800"/>
              <a:t>W: window size </a:t>
            </a:r>
            <a:r>
              <a:rPr lang="en-US" altLang="en-US" sz="1600"/>
              <a:t>(measured in bytes)</a:t>
            </a:r>
            <a:r>
              <a:rPr lang="en-US" altLang="en-US" sz="2800"/>
              <a:t> where loss occurs</a:t>
            </a:r>
          </a:p>
          <a:p>
            <a:pPr lvl="1"/>
            <a:r>
              <a:rPr lang="en-US" altLang="en-US" sz="2400"/>
              <a:t>avg. window size (# in-flight bytes) is ¾ W</a:t>
            </a:r>
          </a:p>
          <a:p>
            <a:pPr lvl="1"/>
            <a:r>
              <a:rPr lang="en-US" altLang="en-US" sz="2400"/>
              <a:t>avg. thruput is 3/4W per RTT</a:t>
            </a:r>
          </a:p>
        </p:txBody>
      </p:sp>
      <p:grpSp>
        <p:nvGrpSpPr>
          <p:cNvPr id="138247" name="Group 35"/>
          <p:cNvGrpSpPr>
            <a:grpSpLocks/>
          </p:cNvGrpSpPr>
          <p:nvPr/>
        </p:nvGrpSpPr>
        <p:grpSpPr bwMode="auto">
          <a:xfrm>
            <a:off x="3354389" y="4300538"/>
            <a:ext cx="4873625" cy="1998662"/>
            <a:chOff x="279" y="2432"/>
            <a:chExt cx="3070" cy="1259"/>
          </a:xfrm>
        </p:grpSpPr>
        <p:sp>
          <p:nvSpPr>
            <p:cNvPr id="138258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825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826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826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826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826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W</a:t>
              </a:r>
            </a:p>
          </p:txBody>
        </p:sp>
        <p:sp>
          <p:nvSpPr>
            <p:cNvPr id="13826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W/2</a:t>
              </a:r>
            </a:p>
          </p:txBody>
        </p:sp>
      </p:grpSp>
      <p:grpSp>
        <p:nvGrpSpPr>
          <p:cNvPr id="138248" name="Group 45"/>
          <p:cNvGrpSpPr>
            <a:grpSpLocks/>
          </p:cNvGrpSpPr>
          <p:nvPr/>
        </p:nvGrpSpPr>
        <p:grpSpPr bwMode="auto">
          <a:xfrm>
            <a:off x="4257676" y="3440113"/>
            <a:ext cx="3795713" cy="620712"/>
            <a:chOff x="1722" y="2139"/>
            <a:chExt cx="2391" cy="391"/>
          </a:xfrm>
        </p:grpSpPr>
        <p:sp>
          <p:nvSpPr>
            <p:cNvPr id="13824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avg TCP thruput = </a:t>
              </a:r>
            </a:p>
          </p:txBody>
        </p:sp>
        <p:grpSp>
          <p:nvGrpSpPr>
            <p:cNvPr id="138250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3825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3825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13825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825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W</a:t>
                </a:r>
              </a:p>
            </p:txBody>
          </p:sp>
          <p:sp>
            <p:nvSpPr>
              <p:cNvPr id="13825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RTT</a:t>
                </a:r>
              </a:p>
            </p:txBody>
          </p:sp>
          <p:sp>
            <p:nvSpPr>
              <p:cNvPr id="13825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825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2070101" y="1366839"/>
            <a:ext cx="8374063" cy="71437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9563" indent="-214313" defTabSz="685800">
              <a:spcBef>
                <a:spcPts val="750"/>
              </a:spcBef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K: point in time when TCP window size will reach </a:t>
            </a:r>
            <a:r>
              <a:rPr lang="en-US" altLang="en-US" sz="21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W</a:t>
            </a:r>
            <a:r>
              <a:rPr lang="en-US" altLang="en-US" sz="2100" baseline="-250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max</a:t>
            </a:r>
            <a:endParaRPr lang="en-US" altLang="en-US" sz="2100" baseline="-250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02456" lvl="1" indent="-221456" defTabSz="685800">
              <a:spcBef>
                <a:spcPts val="375"/>
              </a:spcBef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K itself is </a:t>
            </a:r>
            <a:r>
              <a:rPr lang="en-US" altLang="en-US" sz="18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tuneable</a:t>
            </a:r>
            <a:endParaRPr lang="en-US" altLang="en-US" sz="18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97631" indent="0" defTabSz="685800">
              <a:spcBef>
                <a:spcPts val="750"/>
              </a:spcBef>
              <a:buNone/>
              <a:defRPr/>
            </a:pPr>
            <a:endParaRPr lang="en-US" altLang="en-US" sz="21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238375" y="3140076"/>
            <a:ext cx="7715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96838" defTabSz="6858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520700" indent="-173038" defTabSz="6858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A8"/>
              </a:buCl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larger increases when further away from K</a:t>
            </a:r>
          </a:p>
          <a:p>
            <a:pPr lvl="1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A8"/>
              </a:buCl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smaller increases (cautious) when nearer K</a:t>
            </a:r>
          </a:p>
          <a:p>
            <a:pPr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rgbClr val="0000A3"/>
              </a:buClr>
              <a:buSzTx/>
              <a:buNone/>
            </a:pPr>
            <a:endParaRPr lang="en-US" altLang="en-US" sz="2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60976" y="3027364"/>
            <a:ext cx="4367213" cy="2752725"/>
            <a:chOff x="4983136" y="2893914"/>
            <a:chExt cx="5822245" cy="367015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4983136" y="5186170"/>
              <a:ext cx="855030" cy="9185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TCP</a:t>
              </a:r>
            </a:p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sending </a:t>
              </a:r>
            </a:p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rate</a:t>
              </a:r>
            </a:p>
            <a:p>
              <a:pPr defTabSz="685800">
                <a:defRPr/>
              </a:pPr>
              <a:endParaRPr lang="en-US" sz="12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2187" y="6261393"/>
              <a:ext cx="459684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187" y="4038984"/>
              <a:ext cx="0" cy="2222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7002" y="4445367"/>
              <a:ext cx="480426" cy="1811793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7427" y="4405153"/>
              <a:ext cx="277461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280" name="Group 52"/>
            <p:cNvGrpSpPr>
              <a:grpSpLocks/>
            </p:cNvGrpSpPr>
            <p:nvPr/>
          </p:nvGrpSpPr>
          <p:grpSpPr bwMode="auto"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008" y="2448293"/>
                <a:ext cx="883148" cy="1569763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311" y="2451988"/>
                <a:ext cx="853793" cy="1558681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9281" name="Group 56"/>
            <p:cNvGrpSpPr>
              <a:grpSpLocks/>
            </p:cNvGrpSpPr>
            <p:nvPr/>
          </p:nvGrpSpPr>
          <p:grpSpPr bwMode="auto"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3700" y="2447255"/>
                <a:ext cx="883148" cy="157345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003" y="2450950"/>
                <a:ext cx="853793" cy="15623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9282" name="Group 62"/>
            <p:cNvGrpSpPr>
              <a:grpSpLocks/>
            </p:cNvGrpSpPr>
            <p:nvPr/>
          </p:nvGrpSpPr>
          <p:grpSpPr bwMode="auto"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604" y="2446997"/>
                <a:ext cx="883148" cy="157345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908" y="2450689"/>
                <a:ext cx="853793" cy="1562376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9283" name="Group 65"/>
            <p:cNvGrpSpPr>
              <a:grpSpLocks/>
            </p:cNvGrpSpPr>
            <p:nvPr/>
          </p:nvGrpSpPr>
          <p:grpSpPr bwMode="auto"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3966" y="2447783"/>
                <a:ext cx="883148" cy="157345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70" y="2451478"/>
                <a:ext cx="853793" cy="15623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9284" name="Group 68"/>
            <p:cNvGrpSpPr>
              <a:grpSpLocks/>
            </p:cNvGrpSpPr>
            <p:nvPr/>
          </p:nvGrpSpPr>
          <p:grpSpPr bwMode="auto"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844" y="2446979"/>
                <a:ext cx="1303927" cy="2334329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3034" y="2454366"/>
                <a:ext cx="858685" cy="1599312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39771" y="2893914"/>
              <a:ext cx="31745" cy="717520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2626" y="5941790"/>
              <a:ext cx="577779" cy="338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time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043" y="4612578"/>
              <a:ext cx="1333338" cy="9778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lnSpc>
                  <a:spcPct val="85000"/>
                </a:lnSpc>
                <a:spcBef>
                  <a:spcPts val="450"/>
                </a:spcBef>
                <a:defRPr/>
              </a:pPr>
              <a:r>
                <a:rPr lang="en-US" sz="1500" dirty="0">
                  <a:solidFill>
                    <a:srgbClr val="C00000"/>
                  </a:solidFill>
                  <a:latin typeface="Calibri" panose="020F0502020204030204"/>
                  <a:ea typeface="MS PGothic" panose="020B0600070205080204" pitchFamily="34" charset="-128"/>
                </a:rPr>
                <a:t>TCP Reno</a:t>
              </a:r>
              <a:endParaRPr lang="en-US" sz="15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  <a:p>
              <a:pPr defTabSz="685800">
                <a:lnSpc>
                  <a:spcPct val="85000"/>
                </a:lnSpc>
                <a:spcBef>
                  <a:spcPts val="450"/>
                </a:spcBef>
                <a:defRPr/>
              </a:pPr>
              <a:r>
                <a:rPr lang="en-US" sz="1500" dirty="0">
                  <a:solidFill>
                    <a:srgbClr val="0000A3"/>
                  </a:solidFill>
                  <a:latin typeface="Calibri" panose="020F0502020204030204"/>
                  <a:ea typeface="MS PGothic" panose="020B0600070205080204" pitchFamily="34" charset="-128"/>
                </a:rPr>
                <a:t>TCP CUBIC</a:t>
              </a:r>
            </a:p>
            <a:p>
              <a:pPr defTabSz="685800">
                <a:defRPr/>
              </a:pPr>
              <a:endParaRPr lang="en-US" sz="12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34989" y="4212543"/>
              <a:ext cx="611642" cy="3069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 err="1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W</a:t>
              </a:r>
              <a:r>
                <a:rPr lang="en-US" sz="1050" baseline="-25000" dirty="0" err="1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max</a:t>
              </a:r>
              <a:endParaRPr lang="en-US" sz="1200" baseline="-250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28115" y="6255044"/>
              <a:ext cx="366138" cy="3069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t</a:t>
              </a:r>
              <a:r>
                <a:rPr lang="en-US" sz="1050" baseline="-2500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0</a:t>
              </a:r>
              <a:endParaRPr lang="en-US" sz="1200" baseline="-250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09069" y="6257160"/>
              <a:ext cx="393652" cy="3069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t</a:t>
              </a:r>
              <a:r>
                <a:rPr lang="en-US" sz="1050" baseline="-2500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1 </a:t>
              </a:r>
              <a:endParaRPr lang="en-US" sz="1200" baseline="-250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15422" y="6257160"/>
              <a:ext cx="393652" cy="3069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t</a:t>
              </a:r>
              <a:r>
                <a:rPr lang="en-US" sz="1050" baseline="-2500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2 </a:t>
              </a:r>
              <a:endParaRPr lang="en-US" sz="1200" baseline="-250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536589" y="6257160"/>
              <a:ext cx="393652" cy="304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t</a:t>
              </a:r>
              <a:r>
                <a:rPr lang="en-US" sz="1050" baseline="-2500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3 </a:t>
              </a:r>
              <a:endParaRPr lang="en-US" sz="1200" baseline="-250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342941" y="6257160"/>
              <a:ext cx="393652" cy="304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685800">
                <a:lnSpc>
                  <a:spcPct val="85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t</a:t>
              </a:r>
              <a:r>
                <a:rPr lang="en-US" sz="1050" baseline="-25000" dirty="0">
                  <a:solidFill>
                    <a:prstClr val="black"/>
                  </a:solidFill>
                  <a:latin typeface="Calibri" panose="020F0502020204030204"/>
                  <a:ea typeface="MS PGothic" panose="020B0600070205080204" pitchFamily="34" charset="-128"/>
                </a:rPr>
                <a:t>4 </a:t>
              </a:r>
              <a:endParaRPr lang="en-US" sz="1200" baseline="-25000" dirty="0">
                <a:solidFill>
                  <a:prstClr val="black"/>
                </a:solidFill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2122489" y="3813175"/>
            <a:ext cx="2592387" cy="151765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281" indent="-221456" defTabSz="685800">
              <a:spcBef>
                <a:spcPts val="750"/>
              </a:spcBef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TCP CUBIC default in Linux, most popular TCP for popular Web servers</a:t>
            </a:r>
          </a:p>
          <a:p>
            <a:pPr marL="97631" indent="0" defTabSz="685800">
              <a:spcBef>
                <a:spcPts val="750"/>
              </a:spcBef>
              <a:buNone/>
              <a:defRPr/>
            </a:pPr>
            <a:endParaRPr lang="en-US" altLang="en-US" sz="21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2060576" y="2203450"/>
            <a:ext cx="8372475" cy="151765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281" indent="-247650" defTabSz="685800">
              <a:spcBef>
                <a:spcPts val="750"/>
              </a:spcBef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increase W as a function of the </a:t>
            </a:r>
            <a:r>
              <a:rPr lang="en-US" altLang="en-US" sz="2100" i="1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cube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of the distance between current time  and K</a:t>
            </a:r>
          </a:p>
          <a:p>
            <a:pPr marL="97631" indent="0" defTabSz="685800">
              <a:spcBef>
                <a:spcPts val="750"/>
              </a:spcBef>
              <a:buNone/>
              <a:defRPr/>
            </a:pPr>
            <a:endParaRPr lang="en-US" altLang="en-US" sz="21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139271" name="Picture 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969964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CUBIC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9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145E2A2F-6D16-4E7E-9D38-47FD67AD52A3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41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733B7914-CD62-4FC1-873F-34E544E1BC7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1316" name="Line 68"/>
          <p:cNvSpPr>
            <a:spLocks noChangeShapeType="1"/>
          </p:cNvSpPr>
          <p:nvPr/>
        </p:nvSpPr>
        <p:spPr bwMode="auto">
          <a:xfrm>
            <a:off x="6381750" y="4229101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41317" name="Group 59"/>
          <p:cNvGrpSpPr>
            <a:grpSpLocks/>
          </p:cNvGrpSpPr>
          <p:nvPr/>
        </p:nvGrpSpPr>
        <p:grpSpPr bwMode="auto">
          <a:xfrm>
            <a:off x="5303839" y="3898901"/>
            <a:ext cx="1082675" cy="538163"/>
            <a:chOff x="2356" y="1300"/>
            <a:chExt cx="555" cy="194"/>
          </a:xfrm>
        </p:grpSpPr>
        <p:sp>
          <p:nvSpPr>
            <p:cNvPr id="14134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34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34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41348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1351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1352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41349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1350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1318" name="Group 50"/>
          <p:cNvGrpSpPr>
            <a:grpSpLocks/>
          </p:cNvGrpSpPr>
          <p:nvPr/>
        </p:nvGrpSpPr>
        <p:grpSpPr bwMode="auto">
          <a:xfrm>
            <a:off x="6937376" y="3883026"/>
            <a:ext cx="1082675" cy="538163"/>
            <a:chOff x="2356" y="1300"/>
            <a:chExt cx="555" cy="194"/>
          </a:xfrm>
        </p:grpSpPr>
        <p:sp>
          <p:nvSpPr>
            <p:cNvPr id="1413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3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3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41340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1343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1344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41341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1342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68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fairness goal:</a:t>
            </a:r>
            <a:r>
              <a:rPr lang="en-US">
                <a:ea typeface="ＭＳ Ｐゴシック" charset="0"/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41320" name="Rectangle 25"/>
          <p:cNvSpPr>
            <a:spLocks noChangeArrowheads="1"/>
          </p:cNvSpPr>
          <p:nvPr/>
        </p:nvSpPr>
        <p:spPr bwMode="auto">
          <a:xfrm>
            <a:off x="6592889" y="4025901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1321" name="Rectangle 26"/>
          <p:cNvSpPr>
            <a:spLocks noChangeArrowheads="1"/>
          </p:cNvSpPr>
          <p:nvPr/>
        </p:nvSpPr>
        <p:spPr bwMode="auto">
          <a:xfrm>
            <a:off x="5902325" y="4087814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1322" name="Rectangle 27"/>
          <p:cNvSpPr>
            <a:spLocks noChangeArrowheads="1"/>
          </p:cNvSpPr>
          <p:nvPr/>
        </p:nvSpPr>
        <p:spPr bwMode="auto">
          <a:xfrm>
            <a:off x="6192839" y="4025901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1323" name="Text Box 28"/>
          <p:cNvSpPr txBox="1">
            <a:spLocks noChangeArrowheads="1"/>
          </p:cNvSpPr>
          <p:nvPr/>
        </p:nvSpPr>
        <p:spPr bwMode="auto">
          <a:xfrm>
            <a:off x="2655888" y="3017838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connection 1</a:t>
            </a:r>
          </a:p>
        </p:txBody>
      </p:sp>
      <p:sp>
        <p:nvSpPr>
          <p:cNvPr id="141324" name="Text Box 29"/>
          <p:cNvSpPr txBox="1">
            <a:spLocks noChangeArrowheads="1"/>
          </p:cNvSpPr>
          <p:nvPr/>
        </p:nvSpPr>
        <p:spPr bwMode="auto">
          <a:xfrm>
            <a:off x="5053013" y="4471989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bottleneck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router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capacity R</a:t>
            </a:r>
          </a:p>
        </p:txBody>
      </p:sp>
      <p:sp>
        <p:nvSpPr>
          <p:cNvPr id="141325" name="Freeform 40"/>
          <p:cNvSpPr>
            <a:spLocks/>
          </p:cNvSpPr>
          <p:nvPr/>
        </p:nvSpPr>
        <p:spPr bwMode="auto">
          <a:xfrm>
            <a:off x="4387851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41326" name="Rectangle 41"/>
          <p:cNvSpPr>
            <a:spLocks noChangeArrowheads="1"/>
          </p:cNvSpPr>
          <p:nvPr/>
        </p:nvSpPr>
        <p:spPr bwMode="auto">
          <a:xfrm>
            <a:off x="6064250" y="408781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1327" name="Freeform 42"/>
          <p:cNvSpPr>
            <a:spLocks/>
          </p:cNvSpPr>
          <p:nvPr/>
        </p:nvSpPr>
        <p:spPr bwMode="auto">
          <a:xfrm>
            <a:off x="4330700" y="4237039"/>
            <a:ext cx="4044950" cy="719137"/>
          </a:xfrm>
          <a:custGeom>
            <a:avLst/>
            <a:gdLst>
              <a:gd name="T0" fmla="*/ 0 w 2412"/>
              <a:gd name="T1" fmla="*/ 2147483646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Fairness</a:t>
            </a:r>
          </a:p>
        </p:txBody>
      </p:sp>
      <p:pic>
        <p:nvPicPr>
          <p:cNvPr id="141329" name="Picture 4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969964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30" name="Text Box 48"/>
          <p:cNvSpPr txBox="1">
            <a:spLocks noChangeArrowheads="1"/>
          </p:cNvSpPr>
          <p:nvPr/>
        </p:nvSpPr>
        <p:spPr bwMode="auto">
          <a:xfrm>
            <a:off x="2649538" y="5146676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connection 2</a:t>
            </a:r>
          </a:p>
        </p:txBody>
      </p:sp>
      <p:grpSp>
        <p:nvGrpSpPr>
          <p:cNvPr id="141331" name="Group 69"/>
          <p:cNvGrpSpPr>
            <a:grpSpLocks/>
          </p:cNvGrpSpPr>
          <p:nvPr/>
        </p:nvGrpSpPr>
        <p:grpSpPr bwMode="auto">
          <a:xfrm>
            <a:off x="3581401" y="3333750"/>
            <a:ext cx="766763" cy="704850"/>
            <a:chOff x="-44" y="1473"/>
            <a:chExt cx="981" cy="1105"/>
          </a:xfrm>
        </p:grpSpPr>
        <p:pic>
          <p:nvPicPr>
            <p:cNvPr id="14133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33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1332" name="Group 72"/>
          <p:cNvGrpSpPr>
            <a:grpSpLocks/>
          </p:cNvGrpSpPr>
          <p:nvPr/>
        </p:nvGrpSpPr>
        <p:grpSpPr bwMode="auto">
          <a:xfrm>
            <a:off x="3597276" y="4579938"/>
            <a:ext cx="766763" cy="704850"/>
            <a:chOff x="-44" y="1473"/>
            <a:chExt cx="981" cy="1105"/>
          </a:xfrm>
        </p:grpSpPr>
        <p:pic>
          <p:nvPicPr>
            <p:cNvPr id="141333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334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42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69BC80D6-11D7-407B-B60E-60197E24939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42340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1027114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two competing sessions: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additive increase gives slope of 1, as throughout increases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142343" name="Line 4"/>
          <p:cNvSpPr>
            <a:spLocks noChangeShapeType="1"/>
          </p:cNvSpPr>
          <p:nvPr/>
        </p:nvSpPr>
        <p:spPr bwMode="auto">
          <a:xfrm>
            <a:off x="3924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42344" name="Line 5"/>
          <p:cNvSpPr>
            <a:spLocks noChangeShapeType="1"/>
          </p:cNvSpPr>
          <p:nvPr/>
        </p:nvSpPr>
        <p:spPr bwMode="auto">
          <a:xfrm flipV="1">
            <a:off x="3924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42345" name="Line 6"/>
          <p:cNvSpPr>
            <a:spLocks noChangeShapeType="1"/>
          </p:cNvSpPr>
          <p:nvPr/>
        </p:nvSpPr>
        <p:spPr bwMode="auto">
          <a:xfrm rot="-2938105" flipH="1" flipV="1">
            <a:off x="3317876" y="4487864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42346" name="Line 7"/>
          <p:cNvSpPr>
            <a:spLocks noChangeShapeType="1"/>
          </p:cNvSpPr>
          <p:nvPr/>
        </p:nvSpPr>
        <p:spPr bwMode="auto">
          <a:xfrm>
            <a:off x="3905250" y="3000376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42347" name="Text Box 8"/>
          <p:cNvSpPr txBox="1">
            <a:spLocks noChangeArrowheads="1"/>
          </p:cNvSpPr>
          <p:nvPr/>
        </p:nvSpPr>
        <p:spPr bwMode="auto">
          <a:xfrm>
            <a:off x="3554414" y="2828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48" name="Text Box 9"/>
          <p:cNvSpPr txBox="1">
            <a:spLocks noChangeArrowheads="1"/>
          </p:cNvSpPr>
          <p:nvPr/>
        </p:nvSpPr>
        <p:spPr bwMode="auto">
          <a:xfrm>
            <a:off x="6507164" y="5876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49" name="Text Box 10"/>
          <p:cNvSpPr txBox="1">
            <a:spLocks noChangeArrowheads="1"/>
          </p:cNvSpPr>
          <p:nvPr/>
        </p:nvSpPr>
        <p:spPr bwMode="auto">
          <a:xfrm>
            <a:off x="4783139" y="2819401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equal bandwidth share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50" name="Text Box 11"/>
          <p:cNvSpPr txBox="1">
            <a:spLocks noChangeArrowheads="1"/>
          </p:cNvSpPr>
          <p:nvPr/>
        </p:nvSpPr>
        <p:spPr bwMode="auto">
          <a:xfrm>
            <a:off x="3363914" y="5857876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Connection 1 throughput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51" name="Text Box 12"/>
          <p:cNvSpPr txBox="1">
            <a:spLocks noChangeArrowheads="1"/>
          </p:cNvSpPr>
          <p:nvPr/>
        </p:nvSpPr>
        <p:spPr bwMode="auto">
          <a:xfrm rot="-5396642">
            <a:off x="1948657" y="4396582"/>
            <a:ext cx="354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Connection 2 throughput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5027613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5697539" y="4676775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congestion avoidance: additive increase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4914901" y="4638676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6229350" y="4432300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loss: decrease window by factor of 2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4706939" y="4778376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5411789" y="4191000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congestion avoidance: additive increase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4772026" y="4352926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5829300" y="3984625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loss: decrease window by factor of 2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4563270" y="46315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4705351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4483895" y="45680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43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B1B225C-0F9F-4AA0-8C69-62130E3F8E4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4336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8223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Fairness (more)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3900" y="1219200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 and UDP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multimedia apps often do not use TCP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 not want rate throttled by 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instead use UDP: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 audio/video at constant rate, tolerate packet </a:t>
            </a:r>
            <a:r>
              <a:rPr lang="en-US" dirty="0" smtClean="0">
                <a:ea typeface="ＭＳ Ｐゴシック" charset="0"/>
              </a:rPr>
              <a:t>loss</a:t>
            </a:r>
          </a:p>
          <a:p>
            <a:pPr>
              <a:defRPr/>
            </a:pP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there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is no “Internet police” policing use of congestion control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116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22963" y="1206500"/>
            <a:ext cx="45783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Fairness, parallel TCP connections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An application </a:t>
            </a:r>
            <a:r>
              <a:rPr lang="en-US" dirty="0">
                <a:ea typeface="ＭＳ Ｐゴシック" charset="0"/>
                <a:cs typeface="+mn-cs"/>
              </a:rPr>
              <a:t>can open multiple parallel connections between two hosts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web browsers do this 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new app asks for 1 TCP, gets rate R/10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new app asks for 11 TCPs, gets R/2 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sz="2000" dirty="0">
              <a:ea typeface="ＭＳ Ｐゴシック" charset="0"/>
              <a:cs typeface="+mn-cs"/>
            </a:endParaRP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6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1" y="1600200"/>
            <a:ext cx="8245475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Is HTTP going to keep using TCP?</a:t>
            </a:r>
          </a:p>
          <a:p>
            <a:pPr lvl="1">
              <a:defRPr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HTTP/3: QUIC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QUIC: Quick UDP Internet </a:t>
            </a:r>
            <a:r>
              <a:rPr lang="en-US" dirty="0" smtClean="0"/>
              <a:t>Connections</a:t>
            </a:r>
          </a:p>
          <a:p>
            <a:pPr lvl="1"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adopts approaches we’ve studied in this chapter for connection establishment, error control, congestion control</a:t>
            </a:r>
          </a:p>
          <a:p>
            <a:pPr lvl="1">
              <a:defRPr/>
            </a:pPr>
            <a:r>
              <a:rPr lang="en-US" dirty="0"/>
              <a:t> multiple application-level “streams” multiplexed over single QUIC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4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967A521D-4B74-4B5B-8AB8-A90E1298DB94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44390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293939"/>
            <a:ext cx="51292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45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A5A30E8D-2F4A-4000-A483-5418E5D452C5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45412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9048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188914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summary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7413" y="1360489"/>
            <a:ext cx="4398962" cy="395287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multiplexing, demultiplexing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instantiation, implementation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UDP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TCP</a:t>
            </a:r>
          </a:p>
        </p:txBody>
      </p:sp>
      <p:sp>
        <p:nvSpPr>
          <p:cNvPr id="1454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19925" y="2389188"/>
            <a:ext cx="3333750" cy="2457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CC0000"/>
                </a:solidFill>
              </a:rPr>
              <a:t>next:</a:t>
            </a:r>
            <a:endParaRPr lang="en-US" altLang="en-US" smtClean="0">
              <a:solidFill>
                <a:srgbClr val="CC0000"/>
              </a:solidFill>
            </a:endParaRPr>
          </a:p>
          <a:p>
            <a:r>
              <a:rPr lang="en-US" altLang="en-US" smtClean="0"/>
              <a:t>leaving the network </a:t>
            </a:r>
            <a:r>
              <a:rPr lang="ja-JP" altLang="en-US" smtClean="0"/>
              <a:t>“</a:t>
            </a:r>
            <a:r>
              <a:rPr lang="en-US" altLang="ja-JP" smtClean="0"/>
              <a:t>edge</a:t>
            </a:r>
            <a:r>
              <a:rPr lang="ja-JP" altLang="en-US" smtClean="0"/>
              <a:t>”</a:t>
            </a:r>
            <a:r>
              <a:rPr lang="en-US" altLang="ja-JP" smtClean="0"/>
              <a:t> (application, transport layers)</a:t>
            </a:r>
          </a:p>
          <a:p>
            <a:r>
              <a:rPr lang="en-US" altLang="en-US" smtClean="0"/>
              <a:t>into the network </a:t>
            </a:r>
            <a:r>
              <a:rPr lang="ja-JP" altLang="en-US" smtClean="0"/>
              <a:t>“</a:t>
            </a:r>
            <a:r>
              <a:rPr lang="en-US" altLang="ja-JP" smtClean="0"/>
              <a:t>core</a:t>
            </a:r>
            <a:r>
              <a:rPr lang="ja-JP" altLang="en-US" smtClean="0"/>
              <a:t>”</a:t>
            </a:r>
            <a:endParaRPr lang="en-US" altLang="ja-JP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18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80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DFCC13C1-BE54-4CCF-BA6B-0BA862BED044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28004" name="Picture 1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6" y="741364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>
                <a:ea typeface="ＭＳ Ｐゴシック" charset="0"/>
                <a:cs typeface="+mj-cs"/>
              </a:rPr>
              <a:t>TCP congestion control: </a:t>
            </a:r>
            <a:r>
              <a:rPr lang="en-US" sz="3200">
                <a:ea typeface="ＭＳ Ｐゴシック" charset="0"/>
                <a:cs typeface="+mj-cs"/>
              </a:rPr>
              <a:t>additive increase multiplicative decrease</a:t>
            </a:r>
          </a:p>
        </p:txBody>
      </p:sp>
      <p:sp>
        <p:nvSpPr>
          <p:cNvPr id="128006" name="Rectangle 8"/>
          <p:cNvSpPr>
            <a:spLocks noChangeArrowheads="1"/>
          </p:cNvSpPr>
          <p:nvPr/>
        </p:nvSpPr>
        <p:spPr bwMode="auto">
          <a:xfrm>
            <a:off x="1981200" y="1371600"/>
            <a:ext cx="8375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800" i="1">
                <a:solidFill>
                  <a:srgbClr val="CC0000"/>
                </a:solidFill>
              </a:rPr>
              <a:t>approach:</a:t>
            </a:r>
            <a:r>
              <a:rPr lang="en-US" altLang="en-US" sz="2800" i="1">
                <a:solidFill>
                  <a:srgbClr val="FF0000"/>
                </a:solidFill>
              </a:rPr>
              <a:t> </a:t>
            </a:r>
            <a:r>
              <a:rPr lang="en-US" altLang="en-US" sz="2800">
                <a:solidFill>
                  <a:srgbClr val="000000"/>
                </a:solidFill>
              </a:rPr>
              <a:t>sender</a:t>
            </a:r>
            <a:r>
              <a:rPr lang="en-US" altLang="en-US" sz="2800" i="1">
                <a:solidFill>
                  <a:srgbClr val="FF0000"/>
                </a:solidFill>
              </a:rPr>
              <a:t> </a:t>
            </a:r>
            <a:r>
              <a:rPr lang="en-US" altLang="en-US" sz="2800">
                <a:solidFill>
                  <a:srgbClr val="000000"/>
                </a:solidFill>
              </a:rPr>
              <a:t>increases transmission rate (window size), probing for usable bandwidth, until loss occurs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i="1">
                <a:solidFill>
                  <a:srgbClr val="CC0000"/>
                </a:solidFill>
              </a:rPr>
              <a:t>additive increase:</a:t>
            </a:r>
            <a:r>
              <a:rPr lang="en-US" altLang="en-US">
                <a:solidFill>
                  <a:srgbClr val="000000"/>
                </a:solidFill>
              </a:rPr>
              <a:t> increase 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cwnd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by 1 MSS every RTT until loss detected</a:t>
            </a:r>
            <a:endParaRPr lang="en-US" altLang="en-US" i="1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i="1">
                <a:solidFill>
                  <a:srgbClr val="CC0000"/>
                </a:solidFill>
              </a:rPr>
              <a:t>multiplicative decrease</a:t>
            </a:r>
            <a:r>
              <a:rPr lang="en-US" altLang="en-US">
                <a:solidFill>
                  <a:srgbClr val="CC0000"/>
                </a:solidFill>
              </a:rPr>
              <a:t>:</a:t>
            </a:r>
            <a:r>
              <a:rPr lang="en-US" altLang="en-US">
                <a:solidFill>
                  <a:srgbClr val="000000"/>
                </a:solidFill>
              </a:rPr>
              <a:t> cut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cwnd </a:t>
            </a:r>
            <a:r>
              <a:rPr lang="en-US" altLang="en-US">
                <a:solidFill>
                  <a:srgbClr val="000000"/>
                </a:solidFill>
              </a:rPr>
              <a:t>in half after loss 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28007" name="Rectangle 11"/>
          <p:cNvSpPr>
            <a:spLocks noChangeArrowheads="1"/>
          </p:cNvSpPr>
          <p:nvPr/>
        </p:nvSpPr>
        <p:spPr bwMode="auto">
          <a:xfrm>
            <a:off x="5187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8008" name="Text Box 12"/>
          <p:cNvSpPr txBox="1">
            <a:spLocks noChangeArrowheads="1"/>
          </p:cNvSpPr>
          <p:nvPr/>
        </p:nvSpPr>
        <p:spPr bwMode="auto">
          <a:xfrm rot="-5400000">
            <a:off x="3589506" y="4781878"/>
            <a:ext cx="2066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cwnd: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TCP sender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congestion window size</a:t>
            </a:r>
          </a:p>
        </p:txBody>
      </p:sp>
      <p:sp>
        <p:nvSpPr>
          <p:cNvPr id="128009" name="Text Box 13"/>
          <p:cNvSpPr txBox="1">
            <a:spLocks noChangeArrowheads="1"/>
          </p:cNvSpPr>
          <p:nvPr/>
        </p:nvSpPr>
        <p:spPr bwMode="auto">
          <a:xfrm>
            <a:off x="1949450" y="4448176"/>
            <a:ext cx="214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AIMD saw tooth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behavior: probing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for bandwidth</a:t>
            </a:r>
          </a:p>
        </p:txBody>
      </p:sp>
      <p:sp>
        <p:nvSpPr>
          <p:cNvPr id="128010" name="Line 17"/>
          <p:cNvSpPr>
            <a:spLocks noChangeShapeType="1"/>
          </p:cNvSpPr>
          <p:nvPr/>
        </p:nvSpPr>
        <p:spPr bwMode="auto">
          <a:xfrm>
            <a:off x="5029201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8011" name="Line 18"/>
          <p:cNvSpPr>
            <a:spLocks noChangeShapeType="1"/>
          </p:cNvSpPr>
          <p:nvPr/>
        </p:nvSpPr>
        <p:spPr bwMode="auto">
          <a:xfrm>
            <a:off x="5018088" y="3735389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5029201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5210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5199063" y="4525964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6170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68326" name="Group 38"/>
          <p:cNvGrpSpPr>
            <a:grpSpLocks/>
          </p:cNvGrpSpPr>
          <p:nvPr/>
        </p:nvGrpSpPr>
        <p:grpSpPr bwMode="auto">
          <a:xfrm>
            <a:off x="6162676" y="4402139"/>
            <a:ext cx="3040063" cy="1106487"/>
            <a:chOff x="2720" y="2730"/>
            <a:chExt cx="1915" cy="697"/>
          </a:xfrm>
        </p:grpSpPr>
        <p:sp>
          <p:nvSpPr>
            <p:cNvPr id="128023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8024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28025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8026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8027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8028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8029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8030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28017" name="Text Box 32"/>
          <p:cNvSpPr txBox="1">
            <a:spLocks noChangeArrowheads="1"/>
          </p:cNvSpPr>
          <p:nvPr/>
        </p:nvSpPr>
        <p:spPr bwMode="auto">
          <a:xfrm>
            <a:off x="5927725" y="3622676"/>
            <a:ext cx="4272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additively increase window size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5122864" y="3816350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5267326" y="4019551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5575300" y="3814763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6213476" y="4179888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8022" name="Text Box 40"/>
          <p:cNvSpPr txBox="1">
            <a:spLocks noChangeArrowheads="1"/>
          </p:cNvSpPr>
          <p:nvPr/>
        </p:nvSpPr>
        <p:spPr bwMode="auto">
          <a:xfrm>
            <a:off x="6596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6142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90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C3ADA459-39AA-4EE2-BF41-D0A4138D4BC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29028" name="Picture 8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81756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1" y="3784600"/>
            <a:ext cx="4532313" cy="16954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sender limits transmission:</a:t>
            </a: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>
                <a:ea typeface="ＭＳ Ｐゴシック" charset="0"/>
                <a:cs typeface="+mn-cs"/>
              </a:rPr>
              <a:t> is dynamic, function of perceived network congestion</a:t>
            </a: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83375" y="1485901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ea typeface="ＭＳ Ｐゴシック" charset="0"/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roughly:</a:t>
            </a:r>
            <a:r>
              <a:rPr lang="en-US">
                <a:ea typeface="ＭＳ Ｐゴシック" charset="0"/>
                <a:cs typeface="+mn-cs"/>
              </a:rPr>
              <a:t> send cwnd bytes, wait RTT for ACKS, then send more bytes</a:t>
            </a:r>
          </a:p>
        </p:txBody>
      </p:sp>
      <p:sp>
        <p:nvSpPr>
          <p:cNvPr id="129032" name="Rectangle 12"/>
          <p:cNvSpPr>
            <a:spLocks noChangeArrowheads="1"/>
          </p:cNvSpPr>
          <p:nvPr/>
        </p:nvSpPr>
        <p:spPr bwMode="auto">
          <a:xfrm>
            <a:off x="2292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33" name="Rectangle 13"/>
          <p:cNvSpPr>
            <a:spLocks noChangeArrowheads="1"/>
          </p:cNvSpPr>
          <p:nvPr/>
        </p:nvSpPr>
        <p:spPr bwMode="auto">
          <a:xfrm>
            <a:off x="2389189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34" name="Rectangle 14"/>
          <p:cNvSpPr>
            <a:spLocks noChangeArrowheads="1"/>
          </p:cNvSpPr>
          <p:nvPr/>
        </p:nvSpPr>
        <p:spPr bwMode="auto">
          <a:xfrm>
            <a:off x="2487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35" name="Rectangle 15"/>
          <p:cNvSpPr>
            <a:spLocks noChangeArrowheads="1"/>
          </p:cNvSpPr>
          <p:nvPr/>
        </p:nvSpPr>
        <p:spPr bwMode="auto">
          <a:xfrm>
            <a:off x="2584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36" name="Rectangle 16"/>
          <p:cNvSpPr>
            <a:spLocks noChangeArrowheads="1"/>
          </p:cNvSpPr>
          <p:nvPr/>
        </p:nvSpPr>
        <p:spPr bwMode="auto">
          <a:xfrm>
            <a:off x="2679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37" name="Rectangle 17"/>
          <p:cNvSpPr>
            <a:spLocks noChangeArrowheads="1"/>
          </p:cNvSpPr>
          <p:nvPr/>
        </p:nvSpPr>
        <p:spPr bwMode="auto">
          <a:xfrm>
            <a:off x="2776539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38" name="Rectangle 18"/>
          <p:cNvSpPr>
            <a:spLocks noChangeArrowheads="1"/>
          </p:cNvSpPr>
          <p:nvPr/>
        </p:nvSpPr>
        <p:spPr bwMode="auto">
          <a:xfrm>
            <a:off x="2868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39" name="Rectangle 19"/>
          <p:cNvSpPr>
            <a:spLocks noChangeArrowheads="1"/>
          </p:cNvSpPr>
          <p:nvPr/>
        </p:nvSpPr>
        <p:spPr bwMode="auto">
          <a:xfrm>
            <a:off x="296386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0" name="Rectangle 20"/>
          <p:cNvSpPr>
            <a:spLocks noChangeArrowheads="1"/>
          </p:cNvSpPr>
          <p:nvPr/>
        </p:nvSpPr>
        <p:spPr bwMode="auto">
          <a:xfrm>
            <a:off x="30591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1" name="Rectangle 21"/>
          <p:cNvSpPr>
            <a:spLocks noChangeArrowheads="1"/>
          </p:cNvSpPr>
          <p:nvPr/>
        </p:nvSpPr>
        <p:spPr bwMode="auto">
          <a:xfrm>
            <a:off x="3165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2" name="Rectangle 22"/>
          <p:cNvSpPr>
            <a:spLocks noChangeArrowheads="1"/>
          </p:cNvSpPr>
          <p:nvPr/>
        </p:nvSpPr>
        <p:spPr bwMode="auto">
          <a:xfrm>
            <a:off x="3263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3" name="Rectangle 23"/>
          <p:cNvSpPr>
            <a:spLocks noChangeArrowheads="1"/>
          </p:cNvSpPr>
          <p:nvPr/>
        </p:nvSpPr>
        <p:spPr bwMode="auto">
          <a:xfrm>
            <a:off x="3360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4" name="Rectangle 24"/>
          <p:cNvSpPr>
            <a:spLocks noChangeArrowheads="1"/>
          </p:cNvSpPr>
          <p:nvPr/>
        </p:nvSpPr>
        <p:spPr bwMode="auto">
          <a:xfrm>
            <a:off x="3457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5" name="Rectangle 25"/>
          <p:cNvSpPr>
            <a:spLocks noChangeArrowheads="1"/>
          </p:cNvSpPr>
          <p:nvPr/>
        </p:nvSpPr>
        <p:spPr bwMode="auto">
          <a:xfrm>
            <a:off x="355441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6" name="Rectangle 26"/>
          <p:cNvSpPr>
            <a:spLocks noChangeArrowheads="1"/>
          </p:cNvSpPr>
          <p:nvPr/>
        </p:nvSpPr>
        <p:spPr bwMode="auto">
          <a:xfrm>
            <a:off x="364966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7" name="Rectangle 27"/>
          <p:cNvSpPr>
            <a:spLocks noChangeArrowheads="1"/>
          </p:cNvSpPr>
          <p:nvPr/>
        </p:nvSpPr>
        <p:spPr bwMode="auto">
          <a:xfrm>
            <a:off x="3741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8" name="Rectangle 28"/>
          <p:cNvSpPr>
            <a:spLocks noChangeArrowheads="1"/>
          </p:cNvSpPr>
          <p:nvPr/>
        </p:nvSpPr>
        <p:spPr bwMode="auto">
          <a:xfrm>
            <a:off x="383698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49" name="Rectangle 29"/>
          <p:cNvSpPr>
            <a:spLocks noChangeArrowheads="1"/>
          </p:cNvSpPr>
          <p:nvPr/>
        </p:nvSpPr>
        <p:spPr bwMode="auto">
          <a:xfrm>
            <a:off x="3933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0" name="Rectangle 30"/>
          <p:cNvSpPr>
            <a:spLocks noChangeArrowheads="1"/>
          </p:cNvSpPr>
          <p:nvPr/>
        </p:nvSpPr>
        <p:spPr bwMode="auto">
          <a:xfrm>
            <a:off x="4022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1" name="Rectangle 31"/>
          <p:cNvSpPr>
            <a:spLocks noChangeArrowheads="1"/>
          </p:cNvSpPr>
          <p:nvPr/>
        </p:nvSpPr>
        <p:spPr bwMode="auto">
          <a:xfrm>
            <a:off x="4117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2" name="Rectangle 32"/>
          <p:cNvSpPr>
            <a:spLocks noChangeArrowheads="1"/>
          </p:cNvSpPr>
          <p:nvPr/>
        </p:nvSpPr>
        <p:spPr bwMode="auto">
          <a:xfrm>
            <a:off x="4211639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3" name="Rectangle 33"/>
          <p:cNvSpPr>
            <a:spLocks noChangeArrowheads="1"/>
          </p:cNvSpPr>
          <p:nvPr/>
        </p:nvSpPr>
        <p:spPr bwMode="auto">
          <a:xfrm>
            <a:off x="4303714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4" name="Rectangle 34"/>
          <p:cNvSpPr>
            <a:spLocks noChangeArrowheads="1"/>
          </p:cNvSpPr>
          <p:nvPr/>
        </p:nvSpPr>
        <p:spPr bwMode="auto">
          <a:xfrm>
            <a:off x="4400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5" name="Rectangle 35"/>
          <p:cNvSpPr>
            <a:spLocks noChangeArrowheads="1"/>
          </p:cNvSpPr>
          <p:nvPr/>
        </p:nvSpPr>
        <p:spPr bwMode="auto">
          <a:xfrm>
            <a:off x="4495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6" name="Rectangle 36"/>
          <p:cNvSpPr>
            <a:spLocks noChangeArrowheads="1"/>
          </p:cNvSpPr>
          <p:nvPr/>
        </p:nvSpPr>
        <p:spPr bwMode="auto">
          <a:xfrm>
            <a:off x="4584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7" name="Rectangle 37"/>
          <p:cNvSpPr>
            <a:spLocks noChangeArrowheads="1"/>
          </p:cNvSpPr>
          <p:nvPr/>
        </p:nvSpPr>
        <p:spPr bwMode="auto">
          <a:xfrm>
            <a:off x="4679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8" name="Rectangle 38"/>
          <p:cNvSpPr>
            <a:spLocks noChangeArrowheads="1"/>
          </p:cNvSpPr>
          <p:nvPr/>
        </p:nvSpPr>
        <p:spPr bwMode="auto">
          <a:xfrm>
            <a:off x="47767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59" name="Rectangle 39"/>
          <p:cNvSpPr>
            <a:spLocks noChangeArrowheads="1"/>
          </p:cNvSpPr>
          <p:nvPr/>
        </p:nvSpPr>
        <p:spPr bwMode="auto">
          <a:xfrm>
            <a:off x="4873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0" name="Rectangle 40"/>
          <p:cNvSpPr>
            <a:spLocks noChangeArrowheads="1"/>
          </p:cNvSpPr>
          <p:nvPr/>
        </p:nvSpPr>
        <p:spPr bwMode="auto">
          <a:xfrm>
            <a:off x="4970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1" name="Rectangle 41"/>
          <p:cNvSpPr>
            <a:spLocks noChangeArrowheads="1"/>
          </p:cNvSpPr>
          <p:nvPr/>
        </p:nvSpPr>
        <p:spPr bwMode="auto">
          <a:xfrm>
            <a:off x="50688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2" name="Rectangle 42"/>
          <p:cNvSpPr>
            <a:spLocks noChangeArrowheads="1"/>
          </p:cNvSpPr>
          <p:nvPr/>
        </p:nvSpPr>
        <p:spPr bwMode="auto">
          <a:xfrm>
            <a:off x="516413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3" name="Rectangle 43"/>
          <p:cNvSpPr>
            <a:spLocks noChangeArrowheads="1"/>
          </p:cNvSpPr>
          <p:nvPr/>
        </p:nvSpPr>
        <p:spPr bwMode="auto">
          <a:xfrm>
            <a:off x="52593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4" name="Rectangle 44"/>
          <p:cNvSpPr>
            <a:spLocks noChangeArrowheads="1"/>
          </p:cNvSpPr>
          <p:nvPr/>
        </p:nvSpPr>
        <p:spPr bwMode="auto">
          <a:xfrm>
            <a:off x="5351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5" name="Rectangle 45"/>
          <p:cNvSpPr>
            <a:spLocks noChangeArrowheads="1"/>
          </p:cNvSpPr>
          <p:nvPr/>
        </p:nvSpPr>
        <p:spPr bwMode="auto">
          <a:xfrm>
            <a:off x="5448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6" name="Rectangle 46"/>
          <p:cNvSpPr>
            <a:spLocks noChangeArrowheads="1"/>
          </p:cNvSpPr>
          <p:nvPr/>
        </p:nvSpPr>
        <p:spPr bwMode="auto">
          <a:xfrm>
            <a:off x="5543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7" name="Rectangle 47"/>
          <p:cNvSpPr>
            <a:spLocks noChangeArrowheads="1"/>
          </p:cNvSpPr>
          <p:nvPr/>
        </p:nvSpPr>
        <p:spPr bwMode="auto">
          <a:xfrm>
            <a:off x="2249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8" name="Rectangle 48"/>
          <p:cNvSpPr>
            <a:spLocks noChangeArrowheads="1"/>
          </p:cNvSpPr>
          <p:nvPr/>
        </p:nvSpPr>
        <p:spPr bwMode="auto">
          <a:xfrm>
            <a:off x="2335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69" name="Line 51"/>
          <p:cNvSpPr>
            <a:spLocks noChangeShapeType="1"/>
          </p:cNvSpPr>
          <p:nvPr/>
        </p:nvSpPr>
        <p:spPr bwMode="auto">
          <a:xfrm>
            <a:off x="3255964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9070" name="Freeform 53"/>
          <p:cNvSpPr>
            <a:spLocks/>
          </p:cNvSpPr>
          <p:nvPr/>
        </p:nvSpPr>
        <p:spPr bwMode="auto">
          <a:xfrm>
            <a:off x="3048001" y="2614614"/>
            <a:ext cx="144463" cy="38417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9071" name="Line 56"/>
          <p:cNvSpPr>
            <a:spLocks noChangeShapeType="1"/>
          </p:cNvSpPr>
          <p:nvPr/>
        </p:nvSpPr>
        <p:spPr bwMode="auto">
          <a:xfrm>
            <a:off x="3725863" y="2654301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9072" name="Text Box 57"/>
          <p:cNvSpPr txBox="1">
            <a:spLocks noChangeArrowheads="1"/>
          </p:cNvSpPr>
          <p:nvPr/>
        </p:nvSpPr>
        <p:spPr bwMode="auto">
          <a:xfrm>
            <a:off x="2230439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last byte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129073" name="Text Box 58"/>
          <p:cNvSpPr txBox="1">
            <a:spLocks noChangeArrowheads="1"/>
          </p:cNvSpPr>
          <p:nvPr/>
        </p:nvSpPr>
        <p:spPr bwMode="auto">
          <a:xfrm>
            <a:off x="3255963" y="3016250"/>
            <a:ext cx="1066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sent, not-yet ACKed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ja-JP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“</a:t>
            </a:r>
            <a:r>
              <a:rPr lang="en-US" altLang="ja-JP" sz="1400">
                <a:solidFill>
                  <a:srgbClr val="000000"/>
                </a:solidFill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”</a:t>
            </a:r>
            <a:r>
              <a:rPr lang="en-US" altLang="ja-JP" sz="140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74" name="Text Box 59"/>
          <p:cNvSpPr txBox="1">
            <a:spLocks noChangeArrowheads="1"/>
          </p:cNvSpPr>
          <p:nvPr/>
        </p:nvSpPr>
        <p:spPr bwMode="auto">
          <a:xfrm>
            <a:off x="4298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last byte sent</a:t>
            </a:r>
          </a:p>
        </p:txBody>
      </p:sp>
      <p:sp>
        <p:nvSpPr>
          <p:cNvPr id="129075" name="Text Box 61"/>
          <p:cNvSpPr txBox="1">
            <a:spLocks noChangeArrowheads="1"/>
          </p:cNvSpPr>
          <p:nvPr/>
        </p:nvSpPr>
        <p:spPr bwMode="auto">
          <a:xfrm>
            <a:off x="3692525" y="1622426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cwnd</a:t>
            </a:r>
            <a:endParaRPr lang="en-US" altLang="en-US" sz="14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9076" name="Group 62"/>
          <p:cNvGrpSpPr>
            <a:grpSpLocks/>
          </p:cNvGrpSpPr>
          <p:nvPr/>
        </p:nvGrpSpPr>
        <p:grpSpPr bwMode="auto">
          <a:xfrm>
            <a:off x="4298951" y="1706564"/>
            <a:ext cx="447675" cy="117475"/>
            <a:chOff x="4250" y="1692"/>
            <a:chExt cx="374" cy="86"/>
          </a:xfrm>
        </p:grpSpPr>
        <p:sp>
          <p:nvSpPr>
            <p:cNvPr id="129098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9099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9077" name="Group 65"/>
          <p:cNvGrpSpPr>
            <a:grpSpLocks/>
          </p:cNvGrpSpPr>
          <p:nvPr/>
        </p:nvGrpSpPr>
        <p:grpSpPr bwMode="auto">
          <a:xfrm rot="10800000">
            <a:off x="3260726" y="1725614"/>
            <a:ext cx="466725" cy="123825"/>
            <a:chOff x="4250" y="1692"/>
            <a:chExt cx="374" cy="86"/>
          </a:xfrm>
        </p:grpSpPr>
        <p:sp>
          <p:nvSpPr>
            <p:cNvPr id="129096" name="Line 66"/>
            <p:cNvSpPr>
              <a:spLocks noChangeShapeType="1"/>
            </p:cNvSpPr>
            <p:nvPr/>
          </p:nvSpPr>
          <p:spPr bwMode="auto">
            <a:xfrm>
              <a:off x="4255" y="1742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9097" name="Line 67"/>
            <p:cNvSpPr>
              <a:spLocks noChangeShapeType="1"/>
            </p:cNvSpPr>
            <p:nvPr/>
          </p:nvSpPr>
          <p:spPr bwMode="auto">
            <a:xfrm>
              <a:off x="4627" y="1695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9078" name="Freeform 69"/>
          <p:cNvSpPr>
            <a:spLocks/>
          </p:cNvSpPr>
          <p:nvPr/>
        </p:nvSpPr>
        <p:spPr bwMode="auto">
          <a:xfrm flipH="1">
            <a:off x="4152901" y="2703514"/>
            <a:ext cx="144463" cy="30162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9079" name="Text Box 71"/>
          <p:cNvSpPr txBox="1">
            <a:spLocks noChangeArrowheads="1"/>
          </p:cNvSpPr>
          <p:nvPr/>
        </p:nvSpPr>
        <p:spPr bwMode="auto">
          <a:xfrm>
            <a:off x="2557464" y="4316413"/>
            <a:ext cx="28162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LastByteSent-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LastByteAcked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9080" name="Group 74"/>
          <p:cNvGrpSpPr>
            <a:grpSpLocks/>
          </p:cNvGrpSpPr>
          <p:nvPr/>
        </p:nvGrpSpPr>
        <p:grpSpPr bwMode="auto">
          <a:xfrm>
            <a:off x="4684714" y="4386263"/>
            <a:ext cx="350837" cy="336550"/>
            <a:chOff x="2059" y="2097"/>
            <a:chExt cx="221" cy="212"/>
          </a:xfrm>
        </p:grpSpPr>
        <p:sp>
          <p:nvSpPr>
            <p:cNvPr id="129094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&lt;</a:t>
              </a:r>
            </a:p>
          </p:txBody>
        </p:sp>
        <p:sp>
          <p:nvSpPr>
            <p:cNvPr id="129095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9081" name="Text Box 75"/>
          <p:cNvSpPr txBox="1">
            <a:spLocks noChangeArrowheads="1"/>
          </p:cNvSpPr>
          <p:nvPr/>
        </p:nvSpPr>
        <p:spPr bwMode="auto">
          <a:xfrm>
            <a:off x="5040313" y="436562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cwnd</a:t>
            </a:r>
          </a:p>
        </p:txBody>
      </p:sp>
      <p:sp>
        <p:nvSpPr>
          <p:cNvPr id="129082" name="Rectangle 76"/>
          <p:cNvSpPr>
            <a:spLocks noChangeArrowheads="1"/>
          </p:cNvSpPr>
          <p:nvPr/>
        </p:nvSpPr>
        <p:spPr bwMode="auto">
          <a:xfrm>
            <a:off x="2420938" y="4306889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9083" name="Text Box 78"/>
          <p:cNvSpPr txBox="1">
            <a:spLocks noChangeArrowheads="1"/>
          </p:cNvSpPr>
          <p:nvPr/>
        </p:nvSpPr>
        <p:spPr bwMode="auto">
          <a:xfrm>
            <a:off x="2238376" y="1390650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i="1">
                <a:solidFill>
                  <a:srgbClr val="000000"/>
                </a:solidFill>
                <a:latin typeface="Tahoma" panose="020B0604030504040204" pitchFamily="34" charset="0"/>
              </a:rPr>
              <a:t>sender sequence number space </a:t>
            </a:r>
          </a:p>
        </p:txBody>
      </p:sp>
      <p:sp>
        <p:nvSpPr>
          <p:cNvPr id="129084" name="Text Box 79"/>
          <p:cNvSpPr txBox="1">
            <a:spLocks noChangeArrowheads="1"/>
          </p:cNvSpPr>
          <p:nvPr/>
        </p:nvSpPr>
        <p:spPr bwMode="auto">
          <a:xfrm>
            <a:off x="7019926" y="37274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rate</a:t>
            </a:r>
          </a:p>
        </p:txBody>
      </p:sp>
      <p:grpSp>
        <p:nvGrpSpPr>
          <p:cNvPr id="129085" name="Group 82"/>
          <p:cNvGrpSpPr>
            <a:grpSpLocks/>
          </p:cNvGrpSpPr>
          <p:nvPr/>
        </p:nvGrpSpPr>
        <p:grpSpPr bwMode="auto">
          <a:xfrm>
            <a:off x="7426326" y="3752851"/>
            <a:ext cx="931863" cy="441325"/>
            <a:chOff x="4214" y="2517"/>
            <a:chExt cx="587" cy="278"/>
          </a:xfrm>
        </p:grpSpPr>
        <p:sp>
          <p:nvSpPr>
            <p:cNvPr id="129092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~</a:t>
              </a:r>
            </a:p>
          </p:txBody>
        </p:sp>
        <p:sp>
          <p:nvSpPr>
            <p:cNvPr id="129093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~</a:t>
              </a:r>
            </a:p>
          </p:txBody>
        </p:sp>
      </p:grpSp>
      <p:grpSp>
        <p:nvGrpSpPr>
          <p:cNvPr id="129086" name="Group 86"/>
          <p:cNvGrpSpPr>
            <a:grpSpLocks/>
          </p:cNvGrpSpPr>
          <p:nvPr/>
        </p:nvGrpSpPr>
        <p:grpSpPr bwMode="auto">
          <a:xfrm>
            <a:off x="8101014" y="3603626"/>
            <a:ext cx="712787" cy="715963"/>
            <a:chOff x="4400" y="2509"/>
            <a:chExt cx="449" cy="451"/>
          </a:xfrm>
        </p:grpSpPr>
        <p:sp>
          <p:nvSpPr>
            <p:cNvPr id="129089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cwnd</a:t>
              </a:r>
            </a:p>
          </p:txBody>
        </p:sp>
        <p:sp>
          <p:nvSpPr>
            <p:cNvPr id="129090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RTT</a:t>
              </a:r>
            </a:p>
          </p:txBody>
        </p:sp>
        <p:sp>
          <p:nvSpPr>
            <p:cNvPr id="129091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9087" name="Text Box 87"/>
          <p:cNvSpPr txBox="1">
            <a:spLocks noChangeArrowheads="1"/>
          </p:cNvSpPr>
          <p:nvPr/>
        </p:nvSpPr>
        <p:spPr bwMode="auto">
          <a:xfrm>
            <a:off x="8818564" y="3762376"/>
            <a:ext cx="113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bytes/sec</a:t>
            </a:r>
          </a:p>
        </p:txBody>
      </p:sp>
      <p:sp>
        <p:nvSpPr>
          <p:cNvPr id="129088" name="Rectangle 88"/>
          <p:cNvSpPr>
            <a:spLocks noChangeArrowheads="1"/>
          </p:cNvSpPr>
          <p:nvPr/>
        </p:nvSpPr>
        <p:spPr bwMode="auto">
          <a:xfrm>
            <a:off x="6975475" y="3638551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0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BC5A39ED-165D-4A22-AE7B-F02F7D3D2C6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4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5664" y="1397000"/>
            <a:ext cx="424973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initial rate is slow but ramps up exponentially fast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7140576" y="2309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55" name="Text Box 8"/>
          <p:cNvSpPr txBox="1">
            <a:spLocks noChangeArrowheads="1"/>
          </p:cNvSpPr>
          <p:nvPr/>
        </p:nvSpPr>
        <p:spPr bwMode="auto">
          <a:xfrm>
            <a:off x="6737350" y="11715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30056" name="Text Box 9"/>
          <p:cNvSpPr txBox="1">
            <a:spLocks noChangeArrowheads="1"/>
          </p:cNvSpPr>
          <p:nvPr/>
        </p:nvSpPr>
        <p:spPr bwMode="auto">
          <a:xfrm rot="408567">
            <a:off x="8147050" y="22764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one segment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7" name="Text Box 10"/>
          <p:cNvSpPr txBox="1">
            <a:spLocks noChangeArrowheads="1"/>
          </p:cNvSpPr>
          <p:nvPr/>
        </p:nvSpPr>
        <p:spPr bwMode="auto">
          <a:xfrm rot="-5400000">
            <a:off x="6698457" y="25138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RTT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8" name="Text Box 12"/>
          <p:cNvSpPr txBox="1">
            <a:spLocks noChangeArrowheads="1"/>
          </p:cNvSpPr>
          <p:nvPr/>
        </p:nvSpPr>
        <p:spPr bwMode="auto">
          <a:xfrm>
            <a:off x="9174163" y="11572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30059" name="Line 13"/>
          <p:cNvSpPr>
            <a:spLocks noChangeShapeType="1"/>
          </p:cNvSpPr>
          <p:nvPr/>
        </p:nvSpPr>
        <p:spPr bwMode="auto">
          <a:xfrm>
            <a:off x="7135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0" name="Line 14"/>
          <p:cNvSpPr>
            <a:spLocks noChangeShapeType="1"/>
          </p:cNvSpPr>
          <p:nvPr/>
        </p:nvSpPr>
        <p:spPr bwMode="auto">
          <a:xfrm>
            <a:off x="9650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1" name="Line 15"/>
          <p:cNvSpPr>
            <a:spLocks noChangeShapeType="1"/>
          </p:cNvSpPr>
          <p:nvPr/>
        </p:nvSpPr>
        <p:spPr bwMode="auto">
          <a:xfrm flipH="1" flipV="1">
            <a:off x="6954838" y="22733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2" name="Line 16"/>
          <p:cNvSpPr>
            <a:spLocks noChangeShapeType="1"/>
          </p:cNvSpPr>
          <p:nvPr/>
        </p:nvSpPr>
        <p:spPr bwMode="auto">
          <a:xfrm>
            <a:off x="6964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3" name="Line 17"/>
          <p:cNvSpPr>
            <a:spLocks noChangeShapeType="1"/>
          </p:cNvSpPr>
          <p:nvPr/>
        </p:nvSpPr>
        <p:spPr bwMode="auto">
          <a:xfrm flipV="1">
            <a:off x="7116764" y="2714626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30064" name="Group 18"/>
          <p:cNvGrpSpPr>
            <a:grpSpLocks/>
          </p:cNvGrpSpPr>
          <p:nvPr/>
        </p:nvGrpSpPr>
        <p:grpSpPr bwMode="auto">
          <a:xfrm>
            <a:off x="9364663" y="5456238"/>
            <a:ext cx="615950" cy="366712"/>
            <a:chOff x="3317" y="3527"/>
            <a:chExt cx="388" cy="231"/>
          </a:xfrm>
        </p:grpSpPr>
        <p:sp>
          <p:nvSpPr>
            <p:cNvPr id="130118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119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0065" name="Line 21"/>
          <p:cNvSpPr>
            <a:spLocks noChangeShapeType="1"/>
          </p:cNvSpPr>
          <p:nvPr/>
        </p:nvSpPr>
        <p:spPr bwMode="auto">
          <a:xfrm>
            <a:off x="7145339" y="309086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6" name="Line 22"/>
          <p:cNvSpPr>
            <a:spLocks noChangeShapeType="1"/>
          </p:cNvSpPr>
          <p:nvPr/>
        </p:nvSpPr>
        <p:spPr bwMode="auto">
          <a:xfrm>
            <a:off x="7140576" y="3176589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7" name="Line 23"/>
          <p:cNvSpPr>
            <a:spLocks noChangeShapeType="1"/>
          </p:cNvSpPr>
          <p:nvPr/>
        </p:nvSpPr>
        <p:spPr bwMode="auto">
          <a:xfrm flipV="1">
            <a:off x="7140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8" name="Line 24"/>
          <p:cNvSpPr>
            <a:spLocks noChangeShapeType="1"/>
          </p:cNvSpPr>
          <p:nvPr/>
        </p:nvSpPr>
        <p:spPr bwMode="auto">
          <a:xfrm flipV="1">
            <a:off x="7113589" y="3960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0069" name="Text Box 25"/>
          <p:cNvSpPr txBox="1">
            <a:spLocks noChangeArrowheads="1"/>
          </p:cNvSpPr>
          <p:nvPr/>
        </p:nvSpPr>
        <p:spPr bwMode="auto">
          <a:xfrm rot="408567">
            <a:off x="8145464" y="30622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two segments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70" name="Text Box 26"/>
          <p:cNvSpPr txBox="1">
            <a:spLocks noChangeArrowheads="1"/>
          </p:cNvSpPr>
          <p:nvPr/>
        </p:nvSpPr>
        <p:spPr bwMode="auto">
          <a:xfrm rot="408567">
            <a:off x="8237538" y="40767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four segments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0071" name="Group 27"/>
          <p:cNvGrpSpPr>
            <a:grpSpLocks/>
          </p:cNvGrpSpPr>
          <p:nvPr/>
        </p:nvGrpSpPr>
        <p:grpSpPr bwMode="auto">
          <a:xfrm>
            <a:off x="7135813" y="4095751"/>
            <a:ext cx="2519362" cy="652463"/>
            <a:chOff x="3954" y="2214"/>
            <a:chExt cx="1587" cy="411"/>
          </a:xfrm>
        </p:grpSpPr>
        <p:sp>
          <p:nvSpPr>
            <p:cNvPr id="130114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115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116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117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30072" name="Group 32"/>
          <p:cNvGrpSpPr>
            <a:grpSpLocks/>
          </p:cNvGrpSpPr>
          <p:nvPr/>
        </p:nvGrpSpPr>
        <p:grpSpPr bwMode="auto">
          <a:xfrm flipV="1">
            <a:off x="7421563" y="4476750"/>
            <a:ext cx="2228850" cy="604838"/>
            <a:chOff x="3954" y="2214"/>
            <a:chExt cx="1587" cy="411"/>
          </a:xfrm>
        </p:grpSpPr>
        <p:sp>
          <p:nvSpPr>
            <p:cNvPr id="130110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111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112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113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30073" name="Picture 3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927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74" name="Group 43"/>
          <p:cNvGrpSpPr>
            <a:grpSpLocks/>
          </p:cNvGrpSpPr>
          <p:nvPr/>
        </p:nvGrpSpPr>
        <p:grpSpPr bwMode="auto">
          <a:xfrm>
            <a:off x="6697663" y="1495426"/>
            <a:ext cx="654050" cy="601663"/>
            <a:chOff x="-44" y="1473"/>
            <a:chExt cx="981" cy="1105"/>
          </a:xfrm>
        </p:grpSpPr>
        <p:pic>
          <p:nvPicPr>
            <p:cNvPr id="130108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109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30075" name="Group 46"/>
          <p:cNvGrpSpPr>
            <a:grpSpLocks/>
          </p:cNvGrpSpPr>
          <p:nvPr/>
        </p:nvGrpSpPr>
        <p:grpSpPr bwMode="auto">
          <a:xfrm>
            <a:off x="9432925" y="1509714"/>
            <a:ext cx="382588" cy="547687"/>
            <a:chOff x="4140" y="429"/>
            <a:chExt cx="1425" cy="2396"/>
          </a:xfrm>
        </p:grpSpPr>
        <p:sp>
          <p:nvSpPr>
            <p:cNvPr id="130076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077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78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079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080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30081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0106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0107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0082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30083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0104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0105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0084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85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30086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0102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0103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0087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30088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0100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0101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0089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90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091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092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93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0094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95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96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97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98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099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1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858BD33A-2DAD-4B17-A2D4-78B03EDF99B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3107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6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detecting, reacting to loss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524000"/>
            <a:ext cx="8577263" cy="24384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3200">
                <a:ea typeface="ＭＳ Ｐゴシック" charset="0"/>
                <a:cs typeface="+mn-cs"/>
              </a:rPr>
              <a:t>loss indicated by timeout: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b="1">
                <a:latin typeface="Courier New" charset="0"/>
                <a:ea typeface="ＭＳ Ｐゴシック" charset="0"/>
              </a:rPr>
              <a:t>cwnd</a:t>
            </a:r>
            <a:r>
              <a:rPr lang="en-US" sz="2800">
                <a:ea typeface="ＭＳ Ｐゴシック" charset="0"/>
              </a:rPr>
              <a:t> set to 1 MSS;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window then grows exponentially (as in slow start) to threshold, then grows linearly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>
                <a:ea typeface="ＭＳ Ｐゴシック" charset="0"/>
                <a:cs typeface="+mn-cs"/>
              </a:rPr>
              <a:t>loss indicated by 3 duplicate ACKs: </a:t>
            </a:r>
            <a:r>
              <a:rPr lang="en-US">
                <a:ea typeface="ＭＳ Ｐゴシック" charset="0"/>
                <a:cs typeface="+mn-cs"/>
              </a:rPr>
              <a:t>TCP RENO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dup ACKs indicate network capable of  delivering some segments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b="1">
                <a:latin typeface="Courier New" charset="0"/>
                <a:ea typeface="ＭＳ Ｐゴシック" charset="0"/>
              </a:rPr>
              <a:t>cwnd</a:t>
            </a:r>
            <a:r>
              <a:rPr lang="en-US" sz="2800">
                <a:ea typeface="ＭＳ Ｐゴシック" charset="0"/>
              </a:rPr>
              <a:t> is cut in half window then grows linearly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>
                <a:ea typeface="ＭＳ Ｐゴシック" charset="0"/>
                <a:cs typeface="+mn-cs"/>
              </a:rPr>
              <a:t>TCP Tahoe always sets </a:t>
            </a:r>
            <a:r>
              <a:rPr lang="en-US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3200">
                <a:ea typeface="ＭＳ Ｐゴシック" charset="0"/>
                <a:cs typeface="+mn-cs"/>
              </a:rPr>
              <a:t> to 1 (timeout or 3 duplicate acks)</a:t>
            </a:r>
          </a:p>
          <a:p>
            <a:pPr lvl="1">
              <a:buFont typeface="Wingdings" charset="0"/>
              <a:buChar char="§"/>
              <a:defRPr/>
            </a:pPr>
            <a:endParaRPr lang="en-US" sz="28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2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9B85CA24-DA62-4E41-B578-B3200C90922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19200"/>
            <a:ext cx="281940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2400">
                <a:ea typeface="ＭＳ Ｐゴシック" charset="0"/>
                <a:cs typeface="+mn-cs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  <a:cs typeface="+mn-cs"/>
              </a:rPr>
              <a:t>A:</a:t>
            </a:r>
            <a:r>
              <a:rPr lang="en-US" sz="2400">
                <a:ea typeface="ＭＳ Ｐゴシック" charset="0"/>
                <a:cs typeface="+mn-cs"/>
              </a:rPr>
              <a:t> when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2400">
                <a:ea typeface="ＭＳ Ｐゴシック" charset="0"/>
                <a:cs typeface="+mn-cs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3962400"/>
            <a:ext cx="3810000" cy="1905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ea typeface="ＭＳ Ｐゴシック" charset="0"/>
                <a:cs typeface="+mn-cs"/>
              </a:rPr>
              <a:t>Implementation: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variable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ssthresh</a:t>
            </a:r>
            <a:r>
              <a:rPr lang="en-US" sz="2400">
                <a:latin typeface="Courier New" charset="0"/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on loss event,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ssthresh</a:t>
            </a:r>
            <a:r>
              <a:rPr lang="en-US" sz="2400">
                <a:ea typeface="ＭＳ Ｐゴシック" charset="0"/>
                <a:cs typeface="+mn-cs"/>
              </a:rPr>
              <a:t> is set to 1/2 of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2400"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  <a:cs typeface="+mn-cs"/>
              </a:rPr>
              <a:t>just before loss event</a:t>
            </a:r>
          </a:p>
        </p:txBody>
      </p:sp>
      <p:pic>
        <p:nvPicPr>
          <p:cNvPr id="1321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1770064"/>
            <a:ext cx="5105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3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6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2057401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switching from slow start to CA</a:t>
            </a:r>
          </a:p>
        </p:txBody>
      </p:sp>
    </p:spTree>
    <p:extLst>
      <p:ext uri="{BB962C8B-B14F-4D97-AF65-F5344CB8AC3E}">
        <p14:creationId xmlns:p14="http://schemas.microsoft.com/office/powerpoint/2010/main" val="13293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3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D3652AC0-17DC-4E53-A577-77BBA7D1ABE4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675" y="187326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Summary: TCP Congestion Control</a:t>
            </a:r>
          </a:p>
        </p:txBody>
      </p:sp>
      <p:grpSp>
        <p:nvGrpSpPr>
          <p:cNvPr id="274672" name="Group 240"/>
          <p:cNvGrpSpPr>
            <a:grpSpLocks/>
          </p:cNvGrpSpPr>
          <p:nvPr/>
        </p:nvGrpSpPr>
        <p:grpSpPr bwMode="auto">
          <a:xfrm>
            <a:off x="4965700" y="2908300"/>
            <a:ext cx="2133600" cy="814388"/>
            <a:chOff x="2168" y="1727"/>
            <a:chExt cx="1344" cy="513"/>
          </a:xfrm>
        </p:grpSpPr>
        <p:grpSp>
          <p:nvGrpSpPr>
            <p:cNvPr id="133227" name="Group 171"/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33229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33230" name="Text Box 173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ssthresh = cwnd/2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1 MSS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 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33231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33228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74671" name="Group 239"/>
          <p:cNvGrpSpPr>
            <a:grpSpLocks/>
          </p:cNvGrpSpPr>
          <p:nvPr/>
        </p:nvGrpSpPr>
        <p:grpSpPr bwMode="auto">
          <a:xfrm>
            <a:off x="4995863" y="2432051"/>
            <a:ext cx="2133600" cy="398463"/>
            <a:chOff x="2187" y="1427"/>
            <a:chExt cx="1344" cy="251"/>
          </a:xfrm>
        </p:grpSpPr>
        <p:sp>
          <p:nvSpPr>
            <p:cNvPr id="133221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3222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en-US" sz="12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33223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33224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3225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&gt; ssthresh</a:t>
                </a:r>
              </a:p>
            </p:txBody>
          </p:sp>
          <p:sp>
            <p:nvSpPr>
              <p:cNvPr id="133226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274674" name="Group 242"/>
          <p:cNvGrpSpPr>
            <a:grpSpLocks/>
          </p:cNvGrpSpPr>
          <p:nvPr/>
        </p:nvGrpSpPr>
        <p:grpSpPr bwMode="auto">
          <a:xfrm>
            <a:off x="7100888" y="1370014"/>
            <a:ext cx="2692400" cy="2365375"/>
            <a:chOff x="3513" y="786"/>
            <a:chExt cx="1696" cy="1490"/>
          </a:xfrm>
        </p:grpSpPr>
        <p:grpSp>
          <p:nvGrpSpPr>
            <p:cNvPr id="133207" name="Group 164"/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33219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3220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congestion</a:t>
                </a:r>
              </a:p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avoidance </a:t>
                </a:r>
              </a:p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3208" name="Group 190"/>
            <p:cNvGrpSpPr>
              <a:grpSpLocks/>
            </p:cNvGrpSpPr>
            <p:nvPr/>
          </p:nvGrpSpPr>
          <p:grpSpPr bwMode="auto">
            <a:xfrm>
              <a:off x="3513" y="786"/>
              <a:ext cx="1422" cy="546"/>
              <a:chOff x="3536" y="904"/>
              <a:chExt cx="1422" cy="546"/>
            </a:xfrm>
          </p:grpSpPr>
          <p:sp>
            <p:nvSpPr>
              <p:cNvPr id="133215" name="Text Box 191"/>
              <p:cNvSpPr txBox="1">
                <a:spLocks noChangeArrowheads="1"/>
              </p:cNvSpPr>
              <p:nvPr/>
            </p:nvSpPr>
            <p:spPr bwMode="auto">
              <a:xfrm>
                <a:off x="3536" y="103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cwnd + MSS    (MSS/cwnd)</a:t>
                </a:r>
              </a:p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 0</a:t>
                </a:r>
              </a:p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 i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216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217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new ACK</a:t>
                </a:r>
              </a:p>
            </p:txBody>
          </p:sp>
          <p:sp>
            <p:nvSpPr>
              <p:cNvPr id="133218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33209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33210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33212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dupACKcount++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213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214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133211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74677" name="Group 245"/>
          <p:cNvGrpSpPr>
            <a:grpSpLocks/>
          </p:cNvGrpSpPr>
          <p:nvPr/>
        </p:nvGrpSpPr>
        <p:grpSpPr bwMode="auto">
          <a:xfrm>
            <a:off x="5553076" y="4821239"/>
            <a:ext cx="3279775" cy="1717675"/>
            <a:chOff x="2538" y="2960"/>
            <a:chExt cx="2066" cy="1082"/>
          </a:xfrm>
        </p:grpSpPr>
        <p:grpSp>
          <p:nvGrpSpPr>
            <p:cNvPr id="133198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33204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3205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206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fast</a:t>
                </a:r>
              </a:p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recovery </a:t>
                </a:r>
              </a:p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199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33200" name="Group 221"/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33201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cwnd + MSS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 i="1">
                  <a:solidFill>
                    <a:srgbClr val="80808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202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203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</p:grpSp>
      <p:grpSp>
        <p:nvGrpSpPr>
          <p:cNvPr id="274678" name="Group 246"/>
          <p:cNvGrpSpPr>
            <a:grpSpLocks/>
          </p:cNvGrpSpPr>
          <p:nvPr/>
        </p:nvGrpSpPr>
        <p:grpSpPr bwMode="auto">
          <a:xfrm>
            <a:off x="2452689" y="3502026"/>
            <a:ext cx="3724275" cy="1927225"/>
            <a:chOff x="585" y="2129"/>
            <a:chExt cx="2346" cy="1214"/>
          </a:xfrm>
        </p:grpSpPr>
        <p:grpSp>
          <p:nvGrpSpPr>
            <p:cNvPr id="133188" name="Group 212"/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33195" name="Text Box 213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ssthresh= cwnd/2</a:t>
                </a:r>
              </a:p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ssthresh + 3</a:t>
                </a:r>
              </a:p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>
                  <a:solidFill>
                    <a:srgbClr val="80808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196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197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grpSp>
          <p:nvGrpSpPr>
            <p:cNvPr id="133189" name="Group 216"/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33192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33193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ssthresh = cwnd/2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1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 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33194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33190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3191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74676" name="Group 244"/>
          <p:cNvGrpSpPr>
            <a:grpSpLocks/>
          </p:cNvGrpSpPr>
          <p:nvPr/>
        </p:nvGrpSpPr>
        <p:grpSpPr bwMode="auto">
          <a:xfrm>
            <a:off x="6875463" y="3494088"/>
            <a:ext cx="2921000" cy="1916112"/>
            <a:chOff x="3371" y="2124"/>
            <a:chExt cx="1840" cy="1207"/>
          </a:xfrm>
        </p:grpSpPr>
        <p:grpSp>
          <p:nvGrpSpPr>
            <p:cNvPr id="133183" name="Group 201"/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33185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ssthresh= cwnd/2</a:t>
                </a:r>
              </a:p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ssthresh + 3</a:t>
                </a:r>
              </a:p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 i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186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187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sp>
          <p:nvSpPr>
            <p:cNvPr id="133184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74675" name="Group 243"/>
          <p:cNvGrpSpPr>
            <a:grpSpLocks/>
          </p:cNvGrpSpPr>
          <p:nvPr/>
        </p:nvGrpSpPr>
        <p:grpSpPr bwMode="auto">
          <a:xfrm>
            <a:off x="6710363" y="3519488"/>
            <a:ext cx="1206500" cy="1668462"/>
            <a:chOff x="3267" y="2140"/>
            <a:chExt cx="760" cy="1051"/>
          </a:xfrm>
        </p:grpSpPr>
        <p:sp>
          <p:nvSpPr>
            <p:cNvPr id="133177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33178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33179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ssthresh</a:t>
                </a:r>
              </a:p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 0</a:t>
                </a:r>
              </a:p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33180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33181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33182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74673" name="Group 241"/>
          <p:cNvGrpSpPr>
            <a:grpSpLocks/>
          </p:cNvGrpSpPr>
          <p:nvPr/>
        </p:nvGrpSpPr>
        <p:grpSpPr bwMode="auto">
          <a:xfrm>
            <a:off x="2344738" y="1485901"/>
            <a:ext cx="4886324" cy="2659063"/>
            <a:chOff x="517" y="859"/>
            <a:chExt cx="3078" cy="1675"/>
          </a:xfrm>
        </p:grpSpPr>
        <p:grpSp>
          <p:nvGrpSpPr>
            <p:cNvPr id="133154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33175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3176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slow </a:t>
                </a:r>
              </a:p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start</a:t>
                </a:r>
              </a:p>
            </p:txBody>
          </p:sp>
        </p:grpSp>
        <p:grpSp>
          <p:nvGrpSpPr>
            <p:cNvPr id="133155" name="Group 177"/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33172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33173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ssthresh = cwnd/2 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1 MSS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 0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33174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3156" name="Group 186"/>
            <p:cNvGrpSpPr>
              <a:grpSpLocks/>
            </p:cNvGrpSpPr>
            <p:nvPr/>
          </p:nvGrpSpPr>
          <p:grpSpPr bwMode="auto">
            <a:xfrm>
              <a:off x="2173" y="960"/>
              <a:ext cx="1422" cy="532"/>
              <a:chOff x="2683" y="798"/>
              <a:chExt cx="1422" cy="532"/>
            </a:xfrm>
          </p:grpSpPr>
          <p:sp>
            <p:nvSpPr>
              <p:cNvPr id="133169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cwnd+MSS</a:t>
                </a:r>
              </a:p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 0</a:t>
                </a:r>
              </a:p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170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171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new ACK</a:t>
                </a:r>
              </a:p>
            </p:txBody>
          </p:sp>
        </p:grpSp>
        <p:sp>
          <p:nvSpPr>
            <p:cNvPr id="133157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3158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33159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33166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dupACKcount++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167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168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133160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3161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33162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33163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133164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cwnd = 1 MSS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ssthresh = 64 KB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dupACKcount = 0</a:t>
                </a:r>
                <a:endPara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165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274687" name="Group 255"/>
          <p:cNvGrpSpPr>
            <a:grpSpLocks/>
          </p:cNvGrpSpPr>
          <p:nvPr/>
        </p:nvGrpSpPr>
        <p:grpSpPr bwMode="auto">
          <a:xfrm>
            <a:off x="2328863" y="2922588"/>
            <a:ext cx="3167062" cy="1312862"/>
            <a:chOff x="509" y="1766"/>
            <a:chExt cx="1995" cy="827"/>
          </a:xfrm>
        </p:grpSpPr>
        <p:pic>
          <p:nvPicPr>
            <p:cNvPr id="133151" name="Picture 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2" name="Picture 2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3" name="Picture 25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4729" name="Group 297"/>
          <p:cNvGrpSpPr>
            <a:grpSpLocks/>
          </p:cNvGrpSpPr>
          <p:nvPr/>
        </p:nvGrpSpPr>
        <p:grpSpPr bwMode="auto">
          <a:xfrm>
            <a:off x="5026026" y="1149351"/>
            <a:ext cx="4333875" cy="3243263"/>
            <a:chOff x="2205" y="641"/>
            <a:chExt cx="2730" cy="2043"/>
          </a:xfrm>
        </p:grpSpPr>
        <p:grpSp>
          <p:nvGrpSpPr>
            <p:cNvPr id="133136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33147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33149" name="Picture 28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150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33148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b="1" i="1">
                    <a:solidFill>
                      <a:srgbClr val="3333CC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b="1" i="1">
                    <a:solidFill>
                      <a:srgbClr val="3333CC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33137" name="Group 287"/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33143" name="Group 288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33145" name="Picture 289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146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33144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b="1" i="1">
                    <a:solidFill>
                      <a:srgbClr val="3333CC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b="1" i="1">
                    <a:solidFill>
                      <a:srgbClr val="3333CC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33138" name="Group 292"/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33139" name="Group 29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33141" name="Picture 29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142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33140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b="1" i="1">
                    <a:solidFill>
                      <a:srgbClr val="3333CC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b="1" i="1">
                    <a:solidFill>
                      <a:srgbClr val="3333CC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</p:grpSp>
      <p:pic>
        <p:nvPicPr>
          <p:cNvPr id="133135" name="Picture 29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8286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Content Placeholder 2"/>
          <p:cNvSpPr>
            <a:spLocks noGrp="1"/>
          </p:cNvSpPr>
          <p:nvPr>
            <p:ph idx="1"/>
          </p:nvPr>
        </p:nvSpPr>
        <p:spPr>
          <a:xfrm>
            <a:off x="2076450" y="358775"/>
            <a:ext cx="7772400" cy="4648200"/>
          </a:xfrm>
        </p:spPr>
        <p:txBody>
          <a:bodyPr/>
          <a:lstStyle/>
          <a:p>
            <a:r>
              <a:rPr lang="en-US" altLang="en-US" smtClean="0"/>
              <a:t>Assuming TCP Reno is the protocol experiencing the behavior shown.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4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D8A8A346-3C09-4EF5-BB98-910BA683536A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3414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279525"/>
            <a:ext cx="60674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0" name="TextBox 6"/>
          <p:cNvSpPr txBox="1">
            <a:spLocks noChangeArrowheads="1"/>
          </p:cNvSpPr>
          <p:nvPr/>
        </p:nvSpPr>
        <p:spPr bwMode="auto">
          <a:xfrm>
            <a:off x="1890213" y="5573257"/>
            <a:ext cx="88910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altLang="en-US" sz="2000" dirty="0">
                <a:solidFill>
                  <a:srgbClr val="000000"/>
                </a:solidFill>
              </a:rPr>
              <a:t>Identify </a:t>
            </a:r>
            <a:r>
              <a:rPr lang="en-US" altLang="en-US" sz="2000" dirty="0">
                <a:solidFill>
                  <a:srgbClr val="000000"/>
                </a:solidFill>
              </a:rPr>
              <a:t>the intervals of time when TCP slow start is operating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b. Identify the intervals of time when TCP congestion avoidance is operating.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3724" y="5911810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[1,6] and [23,26]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3724" y="6491477"/>
            <a:ext cx="1857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[6,16] and [17,22]</a:t>
            </a:r>
          </a:p>
        </p:txBody>
      </p:sp>
    </p:spTree>
    <p:extLst>
      <p:ext uri="{BB962C8B-B14F-4D97-AF65-F5344CB8AC3E}">
        <p14:creationId xmlns:p14="http://schemas.microsoft.com/office/powerpoint/2010/main" val="141820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2076450" y="358775"/>
            <a:ext cx="7772400" cy="4648200"/>
          </a:xfrm>
        </p:spPr>
        <p:txBody>
          <a:bodyPr/>
          <a:lstStyle/>
          <a:p>
            <a:r>
              <a:rPr lang="en-US" altLang="en-US" smtClean="0"/>
              <a:t>Assuming TCP Reno is the protocol experiencing the behavior shown.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5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6DCE72C0-2552-4C6F-98A1-73CA8836A4E2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3517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279525"/>
            <a:ext cx="60674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Box 6"/>
          <p:cNvSpPr txBox="1">
            <a:spLocks noChangeArrowheads="1"/>
          </p:cNvSpPr>
          <p:nvPr/>
        </p:nvSpPr>
        <p:spPr bwMode="auto">
          <a:xfrm>
            <a:off x="1524001" y="5559426"/>
            <a:ext cx="9001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c. After the 16th transmission round, is segment loss detected by a triple duplicate ACK or by a timeout?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d. After the 22nd transmission round, is segment loss detected by a triple duplicate ACK or by a timeout?</a:t>
            </a:r>
            <a:endParaRPr lang="en-US" altLang="en-US" sz="2800">
              <a:solidFill>
                <a:srgbClr val="0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1654630" y="6217920"/>
            <a:ext cx="1489165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H="1">
            <a:off x="3779521" y="6799899"/>
            <a:ext cx="1489165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Office PowerPoint</Application>
  <PresentationFormat>Widescreen</PresentationFormat>
  <Paragraphs>286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Chapter 3 outline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  <vt:lpstr>Summary: TCP Congestion Control</vt:lpstr>
      <vt:lpstr>PowerPoint Presentation</vt:lpstr>
      <vt:lpstr>PowerPoint Presentation</vt:lpstr>
      <vt:lpstr>PowerPoint Presentation</vt:lpstr>
      <vt:lpstr>PowerPoint Presentation</vt:lpstr>
      <vt:lpstr>TCP throughput</vt:lpstr>
      <vt:lpstr>TCP CUBIC</vt:lpstr>
      <vt:lpstr>TCP Fairness</vt:lpstr>
      <vt:lpstr>Why is TCP fair?</vt:lpstr>
      <vt:lpstr>Fairness (more)</vt:lpstr>
      <vt:lpstr>Final thoughts</vt:lpstr>
      <vt:lpstr>Chapter 3: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outline</dc:title>
  <dc:creator>Sougata SEN</dc:creator>
  <cp:lastModifiedBy>Sougata SEN</cp:lastModifiedBy>
  <cp:revision>1</cp:revision>
  <dcterms:created xsi:type="dcterms:W3CDTF">2024-02-29T09:18:40Z</dcterms:created>
  <dcterms:modified xsi:type="dcterms:W3CDTF">2024-02-29T09:19:00Z</dcterms:modified>
</cp:coreProperties>
</file>