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0"/>
  </p:notesMasterIdLst>
  <p:sldIdLst>
    <p:sldId id="256" r:id="rId2"/>
    <p:sldId id="290" r:id="rId3"/>
    <p:sldId id="292" r:id="rId4"/>
    <p:sldId id="257" r:id="rId5"/>
    <p:sldId id="285" r:id="rId6"/>
    <p:sldId id="259" r:id="rId7"/>
    <p:sldId id="272" r:id="rId8"/>
    <p:sldId id="274" r:id="rId9"/>
    <p:sldId id="263" r:id="rId10"/>
    <p:sldId id="286" r:id="rId11"/>
    <p:sldId id="287" r:id="rId12"/>
    <p:sldId id="288" r:id="rId13"/>
    <p:sldId id="275" r:id="rId14"/>
    <p:sldId id="276" r:id="rId15"/>
    <p:sldId id="289" r:id="rId16"/>
    <p:sldId id="291" r:id="rId17"/>
    <p:sldId id="282" r:id="rId18"/>
    <p:sldId id="283" r:id="rId19"/>
  </p:sldIdLst>
  <p:sldSz cx="9144000" cy="5143500" type="screen16x9"/>
  <p:notesSz cx="9144000" cy="5143500"/>
  <p:embeddedFontLst>
    <p:embeddedFont>
      <p:font typeface="Arial Narrow" pitchFamily="34" charset="0"/>
      <p:regular r:id="rId21"/>
      <p:bold r:id="rId22"/>
      <p:italic r:id="rId23"/>
      <p:boldItalic r:id="rId24"/>
    </p:embeddedFont>
    <p:embeddedFont>
      <p:font typeface="Abel" charset="0"/>
      <p:regular r:id="rId25"/>
      <p:bold r:id="rId26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7CBE8E5A-709A-4B0B-9771-216F9BBD6E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058D99C-2F41-43E0-9C2D-452730B3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1647825"/>
            <a:ext cx="2181225" cy="219400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D9921406-E2BE-4059-8477-54D76D10EC4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7BFD04-61EC-4E62-9110-88C099D7E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4" y="1647825"/>
            <a:ext cx="2181225" cy="219400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7F024E2B-8B63-444E-94C1-58C233084EC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09FE75-423F-4B40-89AD-2D88ADB4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647825"/>
            <a:ext cx="2178381" cy="219114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668A6175-0A68-4306-B4B5-3638AE2143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DBB627-D662-4988-8FF0-C21D43C79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0000" flipH="1">
            <a:off x="7931780" y="99118"/>
            <a:ext cx="1314226" cy="86256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84A41128-E2D4-440A-AE75-221E743CD5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C02AA8-3230-4A8D-B370-0ABC3E006D5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rcRect t="-10410" r="-160" b="-1030"/>
          <a:stretch>
            <a:fillRect/>
          </a:stretch>
        </p:blipFill>
        <p:spPr>
          <a:xfrm>
            <a:off x="878215" y="1208965"/>
            <a:ext cx="5953398" cy="95949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6889EA34-FCE4-4395-9CC3-81C7859284F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70AC844-6D59-4141-94E7-061AC742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EE630305-09A5-47A5-9BA4-0EBBF5B25C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CAB8FD-7D29-48FF-BA7C-7C4AB3E3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5" y="4009755"/>
            <a:ext cx="2221087" cy="635269"/>
          </a:xfrm>
          <a:prstGeom prst="rect">
            <a:avLst/>
          </a:prstGeom>
          <a:solidFill>
            <a:schemeClr val="tx2">
              <a:alpha val="19999"/>
              <a:lumMod val="40000"/>
              <a:lumOff val="60000"/>
            </a:schemeClr>
          </a:solidFill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b="0" dirty="0">
                <a:solidFill>
                  <a:schemeClr val="accent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>
            <a:extLst>
              <a:ext uri="{3826DBCD-2640-4250-B468-1EE7037830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D2D644-8874-440D-8F79-67A42D43B608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028700" y="1771650"/>
            <a:ext cx="1905000" cy="1905000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>
            <a:extLst>
              <a:ext uri="{4BC956D4-5EEE-44F7-8920-44104B8F8F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A0A370-273A-43BB-B156-6704E0638A4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562267" y="4009755"/>
            <a:ext cx="2168696" cy="635269"/>
          </a:xfrm>
          <a:prstGeom prst="rect">
            <a:avLst/>
          </a:prstGeom>
          <a:solidFill>
            <a:schemeClr val="tx2">
              <a:alpha val="19999"/>
              <a:lumMod val="40000"/>
              <a:lumOff val="60000"/>
            </a:schemeClr>
          </a:solidFill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b="0" dirty="0">
                <a:solidFill>
                  <a:schemeClr val="accent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E2C517B2-2A24-4995-B9C5-8ECF99A1E96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666FD6-B562-4DC8-A7AA-34D8159E38B0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619500" y="1771650"/>
            <a:ext cx="1905000" cy="1905000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2">
            <a:extLst>
              <a:ext uri="{EB8164B2-9466-4A87-ABB0-48BDA713AE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B70330-EAA6-4967-A4E9-A542AC925049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5997663" y="4009755"/>
            <a:ext cx="2266861" cy="635269"/>
          </a:xfrm>
          <a:prstGeom prst="rect">
            <a:avLst/>
          </a:prstGeom>
          <a:solidFill>
            <a:schemeClr val="tx2">
              <a:alpha val="19999"/>
              <a:lumMod val="40000"/>
              <a:lumOff val="60000"/>
            </a:schemeClr>
          </a:solidFill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accent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>
            <a:extLst>
              <a:ext uri="{350A3EEA-FD99-440B-9C43-24872E7A5E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A624E4-B25B-4B46-8413-BEF74F5A428C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191250" y="1771650"/>
            <a:ext cx="1905000" cy="1905000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Slide Number Placeholder 4">
            <a:extLst>
              <a:ext uri="{5DC914FC-7337-424A-9088-F532B6C3A0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F1307B-C4D3-45EA-883B-09C57C23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5" name="Footer Placeholder 3">
            <a:extLst>
              <a:ext uri="{FCD304E5-0CB9-4DB3-9DA8-BD5FE08F13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9D637F-5300-4DA7-816A-1EEF7956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6" name="Date Placeholder 1">
            <a:extLst>
              <a:ext uri="{0DC84041-D913-4C89-AB1B-6667C8183F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B71F08A-4603-48F1-AA6B-CB91AC8E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0F37C0F8-751D-4FDF-9BBB-1E30AEDEF0B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104744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C27CBD-FCC1-466D-B96F-F5A005C11F5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32BA75-E2AD-4582-B738-9F96111D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96" y="1409700"/>
            <a:ext cx="2190750" cy="219075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7ACCD35F-38BF-42A6-B403-91737D9078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E731A6-EDE0-4EC9-B195-DA598C0A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835694"/>
            <a:ext cx="2190750" cy="219075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A86F2464-0AFE-45EE-8DC4-8F48AF8FAF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DD0FB70-8C82-489D-8E9D-B1F8CDCB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46" y="2408230"/>
            <a:ext cx="2190750" cy="219075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6889AD6-7046-452A-BC0A-0CFD0F84FAD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CB84EF-3423-48DA-A345-A189FB92C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21" y="1226094"/>
            <a:ext cx="2190750" cy="219075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D299A6DF-0492-4352-B897-F403E8B0845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2FA654-0F28-4946-890A-B4D141EB4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838" y="20519"/>
            <a:ext cx="1982161" cy="121324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9CE98366-97BC-489B-B293-1136EAE795B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2B48897-94C8-4DFC-A3F7-639CE7889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00000">
            <a:off x="-92702" y="4131815"/>
            <a:ext cx="1561243" cy="1024691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DE07F8BA-EE0A-4324-9121-270DED3FD6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313498-FE88-4270-AEBE-0C79C54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>
            <a:extLst>
              <a:ext uri="{7361AE1A-3095-4A86-AF60-AE9DE23C258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B86354-202F-4CEF-95F7-25D6F021A923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257175" y="2035719"/>
            <a:ext cx="1809750" cy="1809750"/>
          </a:xfrm>
          <a:solidFill>
            <a:schemeClr val="accent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2">
            <a:extLst>
              <a:ext uri="{BA5EDBFD-945B-4D6F-9E4C-1E314448EA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D637CEE-606A-4D1D-B80B-6FE444FD9B74}"/>
              </a:ext>
            </a:extLst>
          </p:cNvPr>
          <p:cNvSpPr>
            <a:spLocks noGrp="1" noChangeAspect="1"/>
          </p:cNvSpPr>
          <p:nvPr>
            <p:ph type="pic" idx="2"/>
          </p:nvPr>
        </p:nvSpPr>
        <p:spPr>
          <a:xfrm>
            <a:off x="2470721" y="1416594"/>
            <a:ext cx="1809750" cy="1809750"/>
          </a:xfrm>
          <a:solidFill>
            <a:schemeClr val="accent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9AC998B8-7B49-4C32-BC9B-5B28B322EE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17FD57-D96F-4B38-AAC0-779205189A05}"/>
              </a:ext>
            </a:extLst>
          </p:cNvPr>
          <p:cNvSpPr>
            <a:spLocks noGrp="1" noChangeAspect="1"/>
          </p:cNvSpPr>
          <p:nvPr>
            <p:ph type="pic" idx="3"/>
          </p:nvPr>
        </p:nvSpPr>
        <p:spPr>
          <a:xfrm>
            <a:off x="4651946" y="2598730"/>
            <a:ext cx="1809750" cy="1809750"/>
          </a:xfrm>
          <a:solidFill>
            <a:schemeClr val="accent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3E9E5254-DECE-4084-BB81-83C15AB960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4DCC6BD-A48E-462C-8670-CEE7B19DB511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842696" y="1600200"/>
            <a:ext cx="1809750" cy="1809750"/>
          </a:xfrm>
          <a:solidFill>
            <a:schemeClr val="accent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Slide Number Placeholder 4">
            <a:extLst>
              <a:ext uri="{21C044D8-7188-45F4-8C13-021919EEDF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E6AB21-3808-4448-8B7D-1ADBC764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4" name="Footer Placeholder 3">
            <a:extLst>
              <a:ext uri="{BD84587E-3D0B-47E9-8918-BD3BEA899F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1F8A65-69FA-406C-9818-DB371814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5" name="Date Placeholder 1">
            <a:extLst>
              <a:ext uri="{E59268FC-96C6-4A0A-A70B-541DBB94DC6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3E876C-65A3-4733-A096-A9C3CB0D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F354AA7D-87CF-4371-8954-D60ADB41996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1047442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58" r:id="rId12"/>
    <p:sldLayoutId id="2147483659" r:id="rId13"/>
  </p:sldLayoutIdLst>
  <p:hf sldNum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9AD16328-C7F0-47F6-A498-EAD6BE3DBF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292C82E-B18A-416E-9521-111AAAF6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fld id="{B5D1D12E-1D53-47BC-B2B7-5F8B64153FD6}" type="slidenum">
              <a:t>1</a:t>
            </a:fld>
            <a:endParaRPr lang="en-US" dirty="0"/>
          </a:p>
        </p:txBody>
      </p:sp>
      <p:sp>
        <p:nvSpPr>
          <p:cNvPr id="2" name="Title 1">
            <a:extLst>
              <a:ext uri="{07E88B54-2A94-4DCC-ADEB-5C6D6E4356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195406-2D7B-4FDB-85B5-60ABE6963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90550"/>
            <a:ext cx="7772400" cy="989634"/>
          </a:xfrm>
        </p:spPr>
        <p:txBody>
          <a:bodyPr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RECOGNITION APP</a:t>
            </a:r>
          </a:p>
        </p:txBody>
      </p:sp>
      <p:sp>
        <p:nvSpPr>
          <p:cNvPr id="4" name="Title 1">
            <a:extLst>
              <a:ext uri="{07E88B54-2A94-4DCC-ADEB-5C6D6E4356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195406-2D7B-4FDB-85B5-60ABE696332C}"/>
              </a:ext>
            </a:extLst>
          </p:cNvPr>
          <p:cNvSpPr txBox="1">
            <a:spLocks/>
          </p:cNvSpPr>
          <p:nvPr/>
        </p:nvSpPr>
        <p:spPr>
          <a:xfrm>
            <a:off x="1828800" y="3333750"/>
            <a:ext cx="7086600" cy="9896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–JAGJOT SINGH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ROLL NO.: 1706859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6D3392E7-018E-42D3-8920-C0A8B6072ED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1047442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l"/>
      </p:transition>
    </mc:Choice>
    <mc:Fallback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9AE8ED-1C9B-4573-93CD-492A1DC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TEXT RECOGNITION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3D0CBE-F28F-43BC-B2EE-C9FD2884A9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Responsive UI with </a:t>
            </a:r>
            <a:r>
              <a:rPr lang="en-US" sz="1800" b="1" i="0" u="none" strike="noStrike" dirty="0" err="1">
                <a:effectLst/>
                <a:latin typeface="Times New Roman" panose="02020603050405020304" pitchFamily="18" charset="0"/>
              </a:rPr>
              <a:t>ConstraintLayout</a:t>
            </a:r>
            <a:r>
              <a:rPr lang="en-US" sz="1800" b="1" i="0" u="none" strike="noStrike" dirty="0"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 smtClean="0">
                <a:latin typeface="Times New Roman" panose="02020603050405020304" pitchFamily="18" charset="0"/>
              </a:rPr>
              <a:t>Constraint Layout</a:t>
            </a:r>
            <a:r>
              <a:rPr lang="en-US" sz="1800" b="0" i="0" u="none" strike="noStrike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allows you to create large and complex layouts with a flat view hierarchy (no nested view groups). It's similar to </a:t>
            </a:r>
            <a:r>
              <a:rPr lang="en-US" sz="1800" b="0" i="0" u="none" strike="noStrike" dirty="0" smtClean="0">
                <a:effectLst/>
                <a:latin typeface="Times New Roman" panose="02020603050405020304" pitchFamily="18" charset="0"/>
              </a:rPr>
              <a:t>Relative Layout in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that all views are laid out according to relationships between sibling views and the parent layout, but it's more flexible than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</a:rPr>
              <a:t>RelativeLayout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 and easier to use with Android Studio's Layout Editor.</a:t>
            </a:r>
            <a:endParaRPr lang="en-US" b="0" dirty="0">
              <a:effectLst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2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F248A-6302-4AA2-9BF3-62BA5D25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TEXT RECOGNITION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39991C-17BD-43F7-9989-8323C3317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i="0" u="none" strike="noStrike" dirty="0">
                <a:effectLst/>
                <a:latin typeface="Times New Roman" panose="02020603050405020304" pitchFamily="18" charset="0"/>
              </a:rPr>
              <a:t>Image Cropper: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Android Image Cropper is a powerful (Zoom, Rotation, Multi-Source), customizable (Shape, Limits, Style), optimized (Async, Sampling, Matrix) and simple image cropping library for Android.</a:t>
            </a:r>
            <a:endParaRPr lang="en-IN" b="0" dirty="0">
              <a:effectLst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4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86811-C1D5-4617-B028-7F881951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TEXT RECOGNITION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4D3BAC-2209-428F-998A-5CC21BA82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Text Recognizer: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Recognition results are returned by </a:t>
            </a:r>
            <a:r>
              <a:rPr lang="en-US" sz="1800" dirty="0" smtClean="0">
                <a:latin typeface="Times New Roman" panose="02020603050405020304" pitchFamily="18" charset="0"/>
              </a:rPr>
              <a:t>detect (Frame). The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OCR algorithm tries to infer the text layout and organizes each </a:t>
            </a:r>
            <a:r>
              <a:rPr lang="en-US" sz="1800" b="0" i="0" u="none" strike="noStrike" dirty="0" smtClean="0">
                <a:effectLst/>
                <a:latin typeface="Times New Roman" panose="02020603050405020304" pitchFamily="18" charset="0"/>
              </a:rPr>
              <a:t>paragraph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into </a:t>
            </a:r>
            <a:r>
              <a:rPr lang="en-US" sz="1800" b="0" i="0" u="none" strike="noStrike" dirty="0" smtClean="0">
                <a:effectLst/>
                <a:latin typeface="Times New Roman" panose="02020603050405020304" pitchFamily="18" charset="0"/>
              </a:rPr>
              <a:t>Text Block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instances. If any text is detected, at least one </a:t>
            </a:r>
            <a:r>
              <a:rPr lang="en-US" sz="1800" b="0" i="0" u="none" strike="noStrike" dirty="0" smtClean="0">
                <a:effectLst/>
                <a:latin typeface="Times New Roman" panose="02020603050405020304" pitchFamily="18" charset="0"/>
              </a:rPr>
              <a:t>Text Block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instance will be returned.</a:t>
            </a:r>
            <a:endParaRPr lang="en-US" b="0" dirty="0">
              <a:effectLst/>
            </a:endParaRPr>
          </a:p>
          <a:p>
            <a:pPr>
              <a:lnSpc>
                <a:spcPct val="200000"/>
              </a:lnSpc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6177D82-B6A7-40C6-9A05-3E7871A5A01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24D260-18EB-44C2-8AF8-1C065650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project interface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5C0317-1DB7-42E5-9C62-34EBEA267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68326AF-A80D-4DEC-A7F7-20229891A9C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00149"/>
            <a:ext cx="2133600" cy="37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577107AD-4930-43ED-A49D-C688EE4B77A2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2" y="1143277"/>
            <a:ext cx="2134581" cy="37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4C382129-FA7D-4D6C-BFB5-C6909C6B4CB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104744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818C630-297A-4A21-AA6B-C4B365425B1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006DB6-0C3A-4262-80F4-75F0A3C0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project interface</a:t>
            </a:r>
          </a:p>
        </p:txBody>
      </p:sp>
      <p:sp>
        <p:nvSpPr>
          <p:cNvPr id="3" name="Text Placeholder 2">
            <a:extLst>
              <a:ext uri="{D1CA4DEB-5707-4658-838D-26BED94BA58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517727C-CDCC-482D-960B-0E403E69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333919"/>
            <a:ext cx="3996404" cy="418585"/>
          </a:xfrm>
        </p:spPr>
        <p:txBody>
          <a:bodyPr rtlCol="0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87795F2-7446-44DA-9281-673827C7D30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8466"/>
            <a:ext cx="2133600" cy="379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0F368519-ACE4-411E-851A-F0D01EC59A3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76912"/>
            <a:ext cx="2133599" cy="379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2C991415-5CC8-44AE-BB63-5316664E005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104744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33350"/>
            <a:ext cx="7848600" cy="54887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7848600" cy="2057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The recognition of new font characters by the system is very easy and quick.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We can edit the information of the documents more conveniently and we can reuse the edited information as and when required.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Instead of typing things manually, we can make use of this application to save time and money.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696200" cy="3086100"/>
          </a:xfrm>
        </p:spPr>
        <p:txBody>
          <a:bodyPr/>
          <a:lstStyle/>
          <a:p>
            <a:r>
              <a:rPr lang="en-US" sz="1800" dirty="0"/>
              <a:t>Features of detecting multiple languages </a:t>
            </a:r>
            <a:r>
              <a:rPr lang="en-US" sz="1800" dirty="0" smtClean="0"/>
              <a:t>will be added.</a:t>
            </a:r>
          </a:p>
          <a:p>
            <a:r>
              <a:rPr lang="en-US" sz="1800" dirty="0" smtClean="0"/>
              <a:t>The app can be used all over the country.</a:t>
            </a:r>
            <a:endParaRPr lang="en-US" sz="1600" dirty="0"/>
          </a:p>
          <a:p>
            <a:r>
              <a:rPr lang="en-US" sz="1800" dirty="0"/>
              <a:t>Hand writing detection feature will be added.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7760ED7-9BE2-4D98-A2B0-7258ACF6590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3248BF-7931-405A-8059-C25D8A8E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628A22B5-AEEC-40AD-81DE-F1AB3181F3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8FD242-DCEC-4AFA-8D97-801E125F8C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b="1" dirty="0">
                <a:latin typeface="+mn-lt"/>
              </a:rPr>
              <a:t>https://www.google.co.in/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https://stackoverflow.com/questions</a:t>
            </a:r>
            <a:endParaRPr lang="en-I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https://www.youtube.com/</a:t>
            </a:r>
            <a:endParaRPr lang="en-I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IN" sz="1800" b="0" i="0" u="sng" strike="noStrike" dirty="0">
                <a:effectLst/>
                <a:latin typeface="Times New Roman" panose="02020603050405020304" pitchFamily="18" charset="0"/>
              </a:rPr>
              <a:t>https://www.tutorialpoint.com/</a:t>
            </a:r>
            <a:endParaRPr lang="en-I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IN" sz="1800" b="0" i="0" u="sng" strike="noStrike" dirty="0">
                <a:effectLst/>
                <a:latin typeface="Times New Roman" panose="02020603050405020304" pitchFamily="18" charset="0"/>
              </a:rPr>
              <a:t>https://www.w3schools.com/</a:t>
            </a:r>
            <a:endParaRPr lang="en-I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IN" sz="1800" b="0" i="0" u="sng" strike="noStrike" dirty="0">
                <a:effectLst/>
                <a:latin typeface="Times New Roman" panose="02020603050405020304" pitchFamily="18" charset="0"/>
              </a:rPr>
              <a:t>https://www.oracle.com/in/java/</a:t>
            </a:r>
            <a:endParaRPr lang="en-I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IN" sz="1800" b="0" i="0" u="sng" strike="noStrike" dirty="0">
                <a:effectLst/>
                <a:latin typeface="Times New Roman" panose="02020603050405020304" pitchFamily="18" charset="0"/>
              </a:rPr>
              <a:t>https://androiddvlpr.com/android-image-crop/</a:t>
            </a:r>
            <a:endParaRPr lang="en-I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IN" sz="1800" b="0" i="0" u="sng" dirty="0">
                <a:effectLst/>
                <a:latin typeface="Times New Roman" panose="02020603050405020304" pitchFamily="18" charset="0"/>
              </a:rPr>
              <a:t>https://developers.google.com/vision/android/text-overview</a:t>
            </a:r>
            <a:endParaRPr lang="en-IN" b="0" dirty="0">
              <a:effectLst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US" b="1" dirty="0">
              <a:latin typeface="+mn-lt"/>
            </a:endParaRPr>
          </a:p>
        </p:txBody>
      </p:sp>
    </p:spTree>
    <p:extLst>
      <p:ext uri="{0B8E68AB-1C3D-44BE-BF34-9FC8299074F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104744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6CF1F90-3364-427A-A914-E4F5B03C7A5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E1BE71-6E69-4C2D-8A2C-3E769E71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5950"/>
            <a:ext cx="7924800" cy="857250"/>
          </a:xfrm>
        </p:spPr>
        <p:txBody>
          <a:bodyPr rtlCol="0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EE9440D3-3423-415B-A22E-1FFFCC64439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104744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TEXT RECOGNITION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Text recognition in images is an active research area which attempts to develop a computer application with the ability to automatically read the text from images.</a:t>
            </a:r>
          </a:p>
          <a:p>
            <a:pPr>
              <a:lnSpc>
                <a:spcPct val="125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Whenever we scan the documents through the scanner, the documents are stored as images in the computer system. These images contain text that cannot be edited by the user. </a:t>
            </a:r>
          </a:p>
          <a:p>
            <a:pPr>
              <a:lnSpc>
                <a:spcPct val="125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Text Recognition App converts the text on the images into editable form.</a:t>
            </a:r>
          </a:p>
          <a:p>
            <a:pPr marL="0" indent="0">
              <a:lnSpc>
                <a:spcPct val="125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TEXT RECOGNITION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dirty="0">
                <a:latin typeface="Poppins"/>
              </a:rPr>
              <a:t>To eliminate the time-consuming manual processes of typing all the documents.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dirty="0">
                <a:latin typeface="Poppins"/>
              </a:rPr>
              <a:t>Capturing information on just everything from a document to an editable form.</a:t>
            </a:r>
          </a:p>
          <a:p>
            <a:pPr>
              <a:lnSpc>
                <a:spcPct val="125000"/>
              </a:lnSpc>
            </a:pPr>
            <a:r>
              <a:rPr lang="en-US" dirty="0">
                <a:latin typeface="Poppins"/>
              </a:rPr>
              <a:t>To allow users to convert text image into text. </a:t>
            </a:r>
          </a:p>
          <a:p>
            <a:pPr>
              <a:lnSpc>
                <a:spcPct val="125000"/>
              </a:lnSpc>
            </a:pPr>
            <a:r>
              <a:rPr lang="en-US" dirty="0">
                <a:latin typeface="Poppins"/>
                <a:cs typeface="Times New Roman" panose="02020603050405020304" pitchFamily="18" charset="0"/>
              </a:rPr>
              <a:t>To reduce expenses by making use of app instead of hiring a data entry operator.</a:t>
            </a:r>
          </a:p>
          <a:p>
            <a:pPr>
              <a:lnSpc>
                <a:spcPct val="125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0EF3221-EA1B-477E-8EC3-02440BFE88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D250A86-F535-42A2-9912-733567EB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ANDROID STUDIO</a:t>
            </a:r>
          </a:p>
        </p:txBody>
      </p:sp>
      <p:sp>
        <p:nvSpPr>
          <p:cNvPr id="4" name="Slide Number Placeholder 4">
            <a:extLst>
              <a:ext uri="{7D00A297-258F-44ED-ACF5-DB5005D910C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719B0E-71E4-4C41-9A85-90600EEE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fld id="{BC7046C9-E43E-419F-ACBB-C8A45B9FE076}" type="slidenum"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4AB93119-7AF9-4067-A55A-590B47BA0D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B5109E0-FA27-4DD3-A858-5E08824A9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04950"/>
            <a:ext cx="7924800" cy="3086100"/>
          </a:xfrm>
        </p:spPr>
        <p:txBody>
          <a:bodyPr vert="horz" rtlCol="0"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en-US" b="0" i="0" dirty="0">
                <a:effectLst/>
                <a:latin typeface="Roboto"/>
              </a:rPr>
              <a:t>Android Studio is a </a:t>
            </a:r>
            <a:r>
              <a:rPr lang="en-US" b="1" i="0" dirty="0">
                <a:effectLst/>
                <a:latin typeface="Roboto"/>
              </a:rPr>
              <a:t>freeware Android development</a:t>
            </a:r>
            <a:r>
              <a:rPr lang="en-US" b="0" i="0" dirty="0">
                <a:effectLst/>
                <a:latin typeface="Roboto"/>
              </a:rPr>
              <a:t> software download filed under programming software and made available by Google for Windows.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dirty="0">
                <a:latin typeface="Roboto"/>
              </a:rPr>
              <a:t>     Features of android studio: </a:t>
            </a:r>
            <a:endParaRPr lang="en-US" b="0" i="0" dirty="0">
              <a:effectLst/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/>
              </a:rPr>
              <a:t>Package includes Android Studio IDE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/>
              </a:rPr>
              <a:t>Android SDK tools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/>
              </a:rPr>
              <a:t>Android 5.0 (Lollipop) Platform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en-IN" b="1" i="0" dirty="0">
                <a:effectLst/>
                <a:latin typeface="Roboto"/>
              </a:rPr>
              <a:t/>
            </a:r>
            <a:br>
              <a:rPr lang="en-IN" b="1" i="0" dirty="0">
                <a:effectLst/>
                <a:latin typeface="Roboto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ECB290DF-8DD3-4727-9195-9F667661D69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104744216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642A9-1B9B-4E70-B598-F1EADF1E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5363D-C7E2-4025-ADF3-E171E32C86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/>
              </a:rPr>
              <a:t>Android 5.0 emulator system image with Google APIs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/>
              </a:rPr>
              <a:t>Gradle-based build support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/>
              </a:rPr>
              <a:t>Android-specific refactoring and quick fixes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/>
              </a:rPr>
              <a:t>Lint tools to catch performance, usability, version compatibility and other problems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 smtClean="0">
                <a:effectLst/>
                <a:latin typeface="Roboto"/>
              </a:rPr>
              <a:t>Template-based </a:t>
            </a:r>
            <a:r>
              <a:rPr lang="en-IN" b="0" i="0" dirty="0">
                <a:effectLst/>
                <a:latin typeface="Roboto"/>
              </a:rPr>
              <a:t>wizards to create common Android designs and components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6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777C6FE-0D68-4EA1-B56D-9B5767A89F4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819A7A-8D6D-45FE-BBC3-91F4A37F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ANDROID STUDIO</a:t>
            </a:r>
          </a:p>
        </p:txBody>
      </p:sp>
      <p:sp>
        <p:nvSpPr>
          <p:cNvPr id="4" name="Slide Number Placeholder 4">
            <a:extLst>
              <a:ext uri="{570B3DF4-5008-492F-9488-B200D4A782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91D2D43-8933-4EC0-8ECC-22521C7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fld id="{2549D2E9-E612-4775-AC68-AF0629B43E4C}" type="slidenum"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3264C991-6BD8-477E-96ED-799A6F2ACF5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62CB7D-1782-444F-8971-2FD48143F5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09750"/>
            <a:ext cx="7924800" cy="2476500"/>
          </a:xfrm>
        </p:spPr>
        <p:txBody>
          <a:bodyPr rtlCol="0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PT Serif"/>
              </a:rPr>
              <a:t>TextView</a:t>
            </a:r>
            <a:r>
              <a:rPr lang="en-US" b="1" i="0" dirty="0">
                <a:effectLst/>
                <a:latin typeface="PT Serif"/>
              </a:rPr>
              <a:t>:</a:t>
            </a:r>
            <a:r>
              <a:rPr lang="en-US" b="0" i="0" dirty="0">
                <a:effectLst/>
                <a:latin typeface="PT Serif"/>
              </a:rPr>
              <a:t> To add some text in your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PT Serif"/>
              </a:rPr>
              <a:t>EditText</a:t>
            </a:r>
            <a:r>
              <a:rPr lang="en-US" b="1" i="0" dirty="0">
                <a:effectLst/>
                <a:latin typeface="PT Serif"/>
              </a:rPr>
              <a:t>:</a:t>
            </a:r>
            <a:r>
              <a:rPr lang="en-US" b="0" i="0" dirty="0">
                <a:effectLst/>
                <a:latin typeface="PT Serif"/>
              </a:rPr>
              <a:t> This is used when you want to take some input from the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PT Serif"/>
              </a:rPr>
              <a:t>ImageView</a:t>
            </a:r>
            <a:r>
              <a:rPr lang="en-US" b="1" i="0" dirty="0">
                <a:effectLst/>
                <a:latin typeface="PT Serif"/>
              </a:rPr>
              <a:t>:</a:t>
            </a:r>
            <a:r>
              <a:rPr lang="en-US" b="0" i="0" dirty="0">
                <a:effectLst/>
                <a:latin typeface="PT Serif"/>
              </a:rPr>
              <a:t> To add some image in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PT Serif"/>
              </a:rPr>
              <a:t>ProgressBar</a:t>
            </a:r>
            <a:r>
              <a:rPr lang="en-US" b="1" i="0" dirty="0">
                <a:effectLst/>
                <a:latin typeface="PT Serif"/>
              </a:rPr>
              <a:t>:</a:t>
            </a:r>
            <a:r>
              <a:rPr lang="en-US" b="0" i="0" dirty="0">
                <a:effectLst/>
                <a:latin typeface="PT Serif"/>
              </a:rPr>
              <a:t> To show the progress to something. For example, the loading screen.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PT Serif"/>
              </a:rPr>
              <a:t>Button:</a:t>
            </a:r>
            <a:r>
              <a:rPr lang="en-US" b="0" i="0" dirty="0">
                <a:effectLst/>
                <a:latin typeface="PT Serif"/>
              </a:rPr>
              <a:t> Buttons are used to trigger some action on the click of the button. It can be starting a new activity or something else.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PT Serif"/>
              </a:rPr>
              <a:t>ImageButton</a:t>
            </a:r>
            <a:r>
              <a:rPr lang="en-US" b="1" i="0" dirty="0">
                <a:effectLst/>
                <a:latin typeface="PT Serif"/>
              </a:rPr>
              <a:t>:</a:t>
            </a:r>
            <a:r>
              <a:rPr lang="en-US" b="0" i="0" dirty="0">
                <a:effectLst/>
                <a:latin typeface="PT Serif"/>
              </a:rPr>
              <a:t> It is used to make a clickable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PT Serif"/>
              </a:rPr>
              <a:t>CheckBox</a:t>
            </a:r>
            <a:r>
              <a:rPr lang="en-US" b="1" i="0" dirty="0">
                <a:effectLst/>
                <a:latin typeface="PT Serif"/>
              </a:rPr>
              <a:t>:</a:t>
            </a:r>
            <a:r>
              <a:rPr lang="en-US" b="0" i="0" dirty="0">
                <a:effectLst/>
                <a:latin typeface="PT Serif"/>
              </a:rPr>
              <a:t> </a:t>
            </a:r>
            <a:r>
              <a:rPr lang="en-US" b="0" i="0" dirty="0" err="1">
                <a:effectLst/>
                <a:latin typeface="PT Serif"/>
              </a:rPr>
              <a:t>CheckBox</a:t>
            </a:r>
            <a:r>
              <a:rPr lang="en-US" b="0" i="0" dirty="0">
                <a:effectLst/>
                <a:latin typeface="PT Serif"/>
              </a:rPr>
              <a:t> is used to select some options out of many available options.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PT Serif"/>
              </a:rPr>
              <a:t>DatePicker</a:t>
            </a:r>
            <a:r>
              <a:rPr lang="en-US" b="1" i="0" dirty="0">
                <a:effectLst/>
                <a:latin typeface="PT Serif"/>
              </a:rPr>
              <a:t>:</a:t>
            </a:r>
            <a:r>
              <a:rPr lang="en-US" b="0" i="0" dirty="0">
                <a:effectLst/>
                <a:latin typeface="PT Serif"/>
              </a:rPr>
              <a:t> To select some particular date.</a:t>
            </a:r>
          </a:p>
        </p:txBody>
      </p:sp>
    </p:spTree>
    <p:extLst>
      <p:ext uri="{B4CA4A32-9CAC-4CBC-A32B-8757641E346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104744216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A717DE1-E189-411C-BBBC-46AEA79C550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42F387-0CCC-40D0-8428-E882FC8E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</a:p>
        </p:txBody>
      </p:sp>
      <p:sp>
        <p:nvSpPr>
          <p:cNvPr id="3" name="Content Placeholder 2">
            <a:extLst>
              <a:ext uri="{67C4B41A-02E8-481B-87F0-B4AD509CC4C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43F7CB-63A4-479D-8794-C360700B94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rtlCol="0">
            <a:normAutofit/>
          </a:bodyPr>
          <a:lstStyle/>
          <a:p>
            <a:pPr>
              <a:buFont typeface="Arial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Gradle in Android Studio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Gradle is an automated build toolkit that allows the way in which projects are 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built to be configured and managed through a set of build configuration files.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Gradle system is a self-contained, command-line based environment that 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can be integrated into other environments through the use of plug-ins. In the 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case of Android Studio, Gradle integration is provided through the   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appropriately named Android Studio Plug-in.</a:t>
            </a:r>
          </a:p>
        </p:txBody>
      </p:sp>
    </p:spTree>
    <p:extLst>
      <p:ext uri="{6FB669D8-EED3-4105-B88C-EFB46C7BAA3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104744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0199B29-2362-49F7-9A9B-FB11DCD4B50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EAA005-506F-4B42-8254-28D191D4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</a:p>
        </p:txBody>
      </p:sp>
      <p:sp>
        <p:nvSpPr>
          <p:cNvPr id="3" name="Content Placeholder 2">
            <a:extLst>
              <a:ext uri="{BE989601-D337-41F5-9102-AD1CB9F2564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96F5CB-F764-4B83-8179-8EAF650FEF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Virtual Device</a:t>
            </a:r>
          </a:p>
          <a:p>
            <a:pPr marL="342900" indent="-342900">
              <a:buFont typeface="Arial"/>
              <a:buChar char="•"/>
            </a:pPr>
            <a:r>
              <a:rPr 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Android Virtual Device (AVD) is a configuration that defines the </a:t>
            </a:r>
          </a:p>
          <a:p>
            <a:pPr marL="0" indent="0">
              <a:buFont typeface="Arial"/>
              <a:buNone/>
            </a:pPr>
            <a:r>
              <a:rPr 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characteristics of an Android phone, tablet, Wear OS, Android TV, or Automotive </a:t>
            </a:r>
          </a:p>
          <a:p>
            <a:pPr marL="0" indent="0">
              <a:buFont typeface="Arial"/>
              <a:buNone/>
            </a:pPr>
            <a:r>
              <a:rPr 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OS device that you want to simulate in the Android Emulator.</a:t>
            </a:r>
          </a:p>
          <a:p>
            <a:pPr marL="342900" indent="-342900">
              <a:lnSpc>
                <a:spcPct val="125000"/>
              </a:lnSpc>
              <a:buFont typeface="Arial"/>
              <a:buChar char="•"/>
            </a:pPr>
            <a:r>
              <a:rPr 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AVD Manager is an interface you can launch from Android Studio that helps you create and manage AVDs.</a:t>
            </a:r>
          </a:p>
        </p:txBody>
      </p:sp>
    </p:spTree>
    <p:extLst>
      <p:ext uri="{B4EF8300-E633-4306-95CE-358ED2083CD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104744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F8B2001-BA83-426E-8D6A-4C6701BA85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76D044-2F6D-4EE8-99B3-B8ECD818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TEXT RECOGNITION APP</a:t>
            </a:r>
          </a:p>
        </p:txBody>
      </p:sp>
      <p:sp>
        <p:nvSpPr>
          <p:cNvPr id="3" name="Content Placeholder 2">
            <a:extLst>
              <a:ext uri="{4728111D-80F2-489F-B588-E99902EA533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D1D9318-ED94-49D9-80C7-08CC5F6ED5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Card-Based Layout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: Apps often need to display data in similarly styled containers. These containers are often used in lists to hold each item's information. The system provides the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</a:rPr>
              <a:t>CardView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 API as an easy way for you show information inside cards that have a consistent look across the platform. These cards have a default elevation above their containing view group, so the system draws shadows below them.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85D4499F-B8AE-42DA-8626-27A8B1767EB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104744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gance">
  <a:themeElements>
    <a:clrScheme name="Bubbles">
      <a:dk1>
        <a:srgbClr val="000000"/>
      </a:dk1>
      <a:lt1>
        <a:srgbClr val="FFFFFF"/>
      </a:lt1>
      <a:dk2>
        <a:srgbClr val="374451"/>
      </a:dk2>
      <a:lt2>
        <a:srgbClr val="F7F7F3"/>
      </a:lt2>
      <a:accent1>
        <a:srgbClr val="FD6C6E"/>
      </a:accent1>
      <a:accent2>
        <a:srgbClr val="54CDC3"/>
      </a:accent2>
      <a:accent3>
        <a:srgbClr val="C8F26D"/>
      </a:accent3>
      <a:accent4>
        <a:srgbClr val="FB8702"/>
      </a:accent4>
      <a:accent5>
        <a:srgbClr val="EDD45C"/>
      </a:accent5>
      <a:accent6>
        <a:srgbClr val="8C597F"/>
      </a:accent6>
      <a:hlink>
        <a:srgbClr val="54CDC3"/>
      </a:hlink>
      <a:folHlink>
        <a:srgbClr val="A14F80"/>
      </a:folHlink>
    </a:clrScheme>
    <a:fontScheme name="Elegance">
      <a:majorFont>
        <a:latin typeface="Kelly Slab"/>
        <a:ea typeface=""/>
        <a:cs typeface=""/>
      </a:majorFont>
      <a:minorFont>
        <a:latin typeface="Abel"/>
        <a:ea typeface=""/>
        <a:cs typeface=""/>
      </a:minorFont>
    </a:fontScheme>
    <a:fmtScheme name="Eleg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343</TotalTime>
  <Words>709</Words>
  <Application>Microsoft Office PowerPoint</Application>
  <PresentationFormat>On-screen Show (16:9)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Times New Roman</vt:lpstr>
      <vt:lpstr>Abel</vt:lpstr>
      <vt:lpstr>Roboto</vt:lpstr>
      <vt:lpstr>Poppins</vt:lpstr>
      <vt:lpstr>PT Serif</vt:lpstr>
      <vt:lpstr>Horizon</vt:lpstr>
      <vt:lpstr>TEXT RECOGNITION APP</vt:lpstr>
      <vt:lpstr>about TEXT RECOGNITION APP</vt:lpstr>
      <vt:lpstr>objectives of TEXT RECOGNITION APP</vt:lpstr>
      <vt:lpstr>INTRODUCTION TO ANDROID STUDIO</vt:lpstr>
      <vt:lpstr>PowerPoint Presentation</vt:lpstr>
      <vt:lpstr>COMPONENTS OF ANDROID STUDIO</vt:lpstr>
      <vt:lpstr>technologies and tools used</vt:lpstr>
      <vt:lpstr>technologies and tools used</vt:lpstr>
      <vt:lpstr>features of TEXT RECOGNITION APP</vt:lpstr>
      <vt:lpstr>features of TEXT RECOGNITION APP</vt:lpstr>
      <vt:lpstr>features of TEXT RECOGNITION APP</vt:lpstr>
      <vt:lpstr>features of TEXT RECOGNITION APP</vt:lpstr>
      <vt:lpstr>project interface </vt:lpstr>
      <vt:lpstr>project interface</vt:lpstr>
      <vt:lpstr>CONCLUSION</vt:lpstr>
      <vt:lpstr>Future Scope</vt:lpstr>
      <vt:lpstr>references</vt:lpstr>
      <vt:lpstr>thankyou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</dc:creator>
  <cp:lastModifiedBy>Jagjot Singh</cp:lastModifiedBy>
  <cp:revision>24</cp:revision>
  <dcterms:created xsi:type="dcterms:W3CDTF">2021-01-12T21:42:19Z</dcterms:created>
  <dcterms:modified xsi:type="dcterms:W3CDTF">2021-01-18T05:02:00Z</dcterms:modified>
</cp:coreProperties>
</file>