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846501af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846501af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10800000">
            <a:off x="3983756" y="404258"/>
            <a:ext cx="7775429" cy="6051730"/>
          </a:xfrm>
          <a:custGeom>
            <a:rect b="b" l="l" r="r" t="t"/>
            <a:pathLst>
              <a:path extrusionOk="0" h="6051730" w="7775429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636104" y="465676"/>
            <a:ext cx="5780599" cy="2754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500"/>
              <a:buFont typeface="Aharoni"/>
              <a:buNone/>
            </a:pPr>
            <a:r>
              <a:rPr lang="en-CA" sz="2500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Final Project</a:t>
            </a: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r>
              <a:rPr lang="en-CA" sz="3000">
                <a:latin typeface="Aharoni"/>
                <a:ea typeface="Aharoni"/>
                <a:cs typeface="Aharoni"/>
                <a:sym typeface="Aharoni"/>
              </a:rPr>
              <a:t>Course</a:t>
            </a:r>
            <a:r>
              <a:rPr lang="en-CA" sz="2500">
                <a:latin typeface="Aharoni"/>
                <a:ea typeface="Aharoni"/>
                <a:cs typeface="Aharoni"/>
                <a:sym typeface="Aharoni"/>
              </a:rPr>
              <a:t>: </a:t>
            </a:r>
            <a:r>
              <a:rPr lang="en-CA" sz="2200">
                <a:latin typeface="Aharoni"/>
                <a:ea typeface="Aharoni"/>
                <a:cs typeface="Aharoni"/>
                <a:sym typeface="Aharoni"/>
              </a:rPr>
              <a:t>COMP</a:t>
            </a:r>
            <a:r>
              <a:rPr lang="en-CA" sz="2200">
                <a:latin typeface="Aharoni"/>
                <a:ea typeface="Aharoni"/>
                <a:cs typeface="Aharoni"/>
                <a:sym typeface="Aharoni"/>
              </a:rPr>
              <a:t>-</a:t>
            </a:r>
            <a:r>
              <a:rPr lang="en-CA" sz="3000">
                <a:latin typeface="Aharoni"/>
                <a:ea typeface="Aharoni"/>
                <a:cs typeface="Aharoni"/>
                <a:sym typeface="Aharoni"/>
              </a:rPr>
              <a:t>258</a:t>
            </a: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r>
              <a:rPr lang="en-CA" sz="3000">
                <a:latin typeface="Aharoni"/>
                <a:ea typeface="Aharoni"/>
                <a:cs typeface="Aharoni"/>
                <a:sym typeface="Aharoni"/>
              </a:rPr>
              <a:t>Name</a:t>
            </a:r>
            <a:r>
              <a:rPr lang="en-CA" sz="2500">
                <a:latin typeface="Aharoni"/>
                <a:ea typeface="Aharoni"/>
                <a:cs typeface="Aharoni"/>
                <a:sym typeface="Aharoni"/>
              </a:rPr>
              <a:t>: </a:t>
            </a:r>
            <a:r>
              <a:rPr lang="en-CA" sz="2200">
                <a:latin typeface="Aharoni"/>
                <a:ea typeface="Aharoni"/>
                <a:cs typeface="Aharoni"/>
                <a:sym typeface="Aharoni"/>
              </a:rPr>
              <a:t>Neural Network</a:t>
            </a: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r>
              <a:rPr lang="en-CA" sz="3000">
                <a:latin typeface="Aharoni"/>
                <a:ea typeface="Aharoni"/>
                <a:cs typeface="Aharoni"/>
                <a:sym typeface="Aharoni"/>
              </a:rPr>
              <a:t>Group No</a:t>
            </a:r>
            <a:r>
              <a:rPr lang="en-CA" sz="2500">
                <a:latin typeface="Aharoni"/>
                <a:ea typeface="Aharoni"/>
                <a:cs typeface="Aharoni"/>
                <a:sym typeface="Aharoni"/>
              </a:rPr>
              <a:t>: </a:t>
            </a:r>
            <a:r>
              <a:rPr lang="en-CA" sz="3000">
                <a:latin typeface="Aharoni"/>
                <a:ea typeface="Aharoni"/>
                <a:cs typeface="Aharoni"/>
                <a:sym typeface="Aharoni"/>
              </a:rPr>
              <a:t>6</a:t>
            </a: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br>
              <a:rPr lang="en-CA" sz="2500">
                <a:latin typeface="Aharoni"/>
                <a:ea typeface="Aharoni"/>
                <a:cs typeface="Aharoni"/>
                <a:sym typeface="Aharoni"/>
              </a:rPr>
            </a:br>
            <a:endParaRPr sz="25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36104" y="3393569"/>
            <a:ext cx="3965713" cy="3123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Abhi Girishkumar Patel - 301167516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Silviya Velani - 301167163</a:t>
            </a:r>
            <a:endParaRPr b="1"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Nidhi Trivedi - 301172350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Krunal Parmar - 301146813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Jashan Preet Singh - 301170664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700"/>
              <a:t>Divya Nair - 301169854</a:t>
            </a:r>
            <a:r>
              <a:rPr lang="en-CA" sz="17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</p:txBody>
      </p:sp>
      <p:pic>
        <p:nvPicPr>
          <p:cNvPr descr="A robot with a raised arm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500" y="4018964"/>
            <a:ext cx="1873047" cy="187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 Intelligence with solid fill"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5028" y="1909854"/>
            <a:ext cx="2846216" cy="284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0980"/>
          </a:schemeClr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							Screenshots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162878" y="1920240"/>
            <a:ext cx="10693841" cy="476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241" name="Google Shape;241;p24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5372"/>
            <a:ext cx="12192001" cy="512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0980"/>
          </a:schemeClr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611963" y="69585"/>
            <a:ext cx="9367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			Integration Layer (Flask)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9929191" y="695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00" y="1015425"/>
            <a:ext cx="7092551" cy="5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474" y="1748325"/>
            <a:ext cx="3485300" cy="50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>
            <p:ph type="title"/>
          </p:nvPr>
        </p:nvSpPr>
        <p:spPr>
          <a:xfrm>
            <a:off x="838200" y="365126"/>
            <a:ext cx="9808597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1000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   </a:t>
            </a:r>
            <a:b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</a:br>
            <a:endParaRPr>
              <a:solidFill>
                <a:srgbClr val="833C0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1000670" y="2"/>
            <a:ext cx="1191330" cy="1511301"/>
          </a:xfrm>
          <a:custGeom>
            <a:rect b="b" l="l" r="r" t="t"/>
            <a:pathLst>
              <a:path extrusionOk="0" h="1511301" w="1191330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0" y="1690688"/>
            <a:ext cx="10753320" cy="5167312"/>
          </a:xfrm>
          <a:custGeom>
            <a:rect b="b" l="l" r="r" t="t"/>
            <a:pathLst>
              <a:path extrusionOk="0" h="5167312" w="10753320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8523986" y="1690688"/>
            <a:ext cx="3668014" cy="5167312"/>
          </a:xfrm>
          <a:custGeom>
            <a:rect b="b" l="l" r="r" t="t"/>
            <a:pathLst>
              <a:path extrusionOk="0" h="5167312" w="3668014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528560" y="20558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645787" y="5456583"/>
            <a:ext cx="3532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266" name="Google Shape;26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759" l="0" r="-1218" t="0"/>
          <a:stretch/>
        </p:blipFill>
        <p:spPr>
          <a:xfrm>
            <a:off x="0" y="1707661"/>
            <a:ext cx="8886092" cy="425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510067" y="573185"/>
            <a:ext cx="4414800" cy="7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7577" y="3407862"/>
            <a:ext cx="217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32050" y="1662750"/>
            <a:ext cx="1788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KRUNAL PARMAR</a:t>
            </a:r>
            <a:r>
              <a:rPr b="1" lang="en-CA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ated </a:t>
            </a:r>
            <a:r>
              <a:rPr lang="en-CA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Repo and maintenance</a:t>
            </a:r>
            <a:endParaRPr sz="1600"/>
          </a:p>
          <a:p>
            <a:pPr indent="-203210" lvl="0" marL="19051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CA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Created basic folder structure</a:t>
            </a:r>
            <a:endParaRPr sz="1600"/>
          </a:p>
          <a:p>
            <a:pPr indent="-203210" lvl="0" marL="19051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CA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Created DB Model and Database config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25592" y="2111910"/>
            <a:ext cx="1407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design and enhancement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front end pages and forms</a:t>
            </a:r>
            <a:endParaRPr sz="1600"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Actively participated in integrating front-end (HTML pages) with integration layer(Flask)</a:t>
            </a:r>
            <a:endParaRPr sz="1600"/>
          </a:p>
        </p:txBody>
      </p:sp>
      <p:sp>
        <p:nvSpPr>
          <p:cNvPr id="115" name="Google Shape;115;p16"/>
          <p:cNvSpPr txBox="1"/>
          <p:nvPr/>
        </p:nvSpPr>
        <p:spPr>
          <a:xfrm>
            <a:off x="4969686" y="3048000"/>
            <a:ext cx="2294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JASHAN PREET SINGH</a:t>
            </a:r>
            <a:endParaRPr sz="1600"/>
          </a:p>
        </p:txBody>
      </p:sp>
      <p:sp>
        <p:nvSpPr>
          <p:cNvPr id="116" name="Google Shape;116;p16"/>
          <p:cNvSpPr txBox="1"/>
          <p:nvPr/>
        </p:nvSpPr>
        <p:spPr>
          <a:xfrm>
            <a:off x="8169159" y="2204242"/>
            <a:ext cx="1407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Layer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the interface to connect front-end and back-end.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Played key role in extracting data from front-end, transforming it and loading it to the backend</a:t>
            </a:r>
            <a:endParaRPr sz="1600"/>
          </a:p>
        </p:txBody>
      </p:sp>
      <p:sp>
        <p:nvSpPr>
          <p:cNvPr id="117" name="Google Shape;117;p16"/>
          <p:cNvSpPr txBox="1"/>
          <p:nvPr/>
        </p:nvSpPr>
        <p:spPr>
          <a:xfrm>
            <a:off x="10071827" y="1673900"/>
            <a:ext cx="169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 NAIR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214260" y="2111910"/>
            <a:ext cx="1407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design and enhancement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front end pages and forms</a:t>
            </a:r>
            <a:endParaRPr sz="1600"/>
          </a:p>
          <a:p>
            <a:pPr indent="-298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Actively participated in integrating front-end (HTML pages) with integration layer(Flask)</a:t>
            </a:r>
            <a:endParaRPr sz="1600"/>
          </a:p>
          <a:p>
            <a:pPr indent="-114310" lvl="0" marL="1905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8017148" y="1673900"/>
            <a:ext cx="17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SILVIYA VELANI VIJAYBHAI</a:t>
            </a:r>
            <a:endParaRPr sz="1600"/>
          </a:p>
        </p:txBody>
      </p:sp>
      <p:sp>
        <p:nvSpPr>
          <p:cNvPr id="120" name="Google Shape;120;p16"/>
          <p:cNvSpPr txBox="1"/>
          <p:nvPr/>
        </p:nvSpPr>
        <p:spPr>
          <a:xfrm>
            <a:off x="3048000" y="196795"/>
            <a:ext cx="563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73443" y="652552"/>
            <a:ext cx="11845114" cy="8149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b="0" lang="en-CA" sz="4400" u="none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Team Members</a:t>
            </a:r>
            <a:endParaRPr b="0" sz="4400" u="none">
              <a:solidFill>
                <a:srgbClr val="833C0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120173" y="1676175"/>
            <a:ext cx="148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 TRIVEDI</a:t>
            </a:r>
            <a:endParaRPr sz="1600"/>
          </a:p>
        </p:txBody>
      </p:sp>
      <p:sp>
        <p:nvSpPr>
          <p:cNvPr id="123" name="Google Shape;123;p16"/>
          <p:cNvSpPr txBox="1"/>
          <p:nvPr/>
        </p:nvSpPr>
        <p:spPr>
          <a:xfrm>
            <a:off x="4079438" y="1676600"/>
            <a:ext cx="148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 PATEL</a:t>
            </a:r>
            <a:endParaRPr sz="1600"/>
          </a:p>
        </p:txBody>
      </p:sp>
      <p:sp>
        <p:nvSpPr>
          <p:cNvPr id="124" name="Google Shape;124;p16"/>
          <p:cNvSpPr txBox="1"/>
          <p:nvPr/>
        </p:nvSpPr>
        <p:spPr>
          <a:xfrm>
            <a:off x="6085237" y="1697995"/>
            <a:ext cx="15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JASHAN PREET SINGH</a:t>
            </a:r>
            <a:endParaRPr sz="1600"/>
          </a:p>
        </p:txBody>
      </p:sp>
      <p:sp>
        <p:nvSpPr>
          <p:cNvPr id="125" name="Google Shape;125;p16"/>
          <p:cNvSpPr txBox="1"/>
          <p:nvPr/>
        </p:nvSpPr>
        <p:spPr>
          <a:xfrm>
            <a:off x="4174921" y="2111910"/>
            <a:ext cx="14070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developer in performing data pre-processing and  transformations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Played key role in model creation, validation and evaluation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Primarily responsible for integrating the back-end.</a:t>
            </a:r>
            <a:endParaRPr sz="1600"/>
          </a:p>
        </p:txBody>
      </p:sp>
      <p:sp>
        <p:nvSpPr>
          <p:cNvPr id="126" name="Google Shape;126;p16"/>
          <p:cNvSpPr txBox="1"/>
          <p:nvPr/>
        </p:nvSpPr>
        <p:spPr>
          <a:xfrm>
            <a:off x="6096000" y="2111910"/>
            <a:ext cx="1407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Layer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the interface to connect front-end and back-end.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Played key role in extracting data from front-end, transforming it and loading it to the backend</a:t>
            </a:r>
            <a:endParaRPr sz="1600"/>
          </a:p>
        </p:txBody>
      </p:sp>
      <p:sp>
        <p:nvSpPr>
          <p:cNvPr id="127" name="Google Shape;127;p16"/>
          <p:cNvSpPr txBox="1"/>
          <p:nvPr/>
        </p:nvSpPr>
        <p:spPr>
          <a:xfrm>
            <a:off x="10355797" y="1988799"/>
            <a:ext cx="1407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 developer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data pre-processing and transformations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role in evaluating model performance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evaluating model predictions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1287" y="303611"/>
            <a:ext cx="10317071" cy="9143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Data Loading 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1287" y="1508369"/>
            <a:ext cx="11106277" cy="504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-&gt; Loaded HYPE_retention excel file into Pandas DataFrame.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Total number of columns : 38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Total number of Numeric columns : 11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Total number of Alpha-numeric columns : 27 (including target)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Total number of Columns with Missing values : 15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621696" y="2206487"/>
            <a:ext cx="2516256" cy="72555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(Target)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Level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255643" y="3533362"/>
            <a:ext cx="2083905" cy="593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Un-successful (0)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837871" y="3521766"/>
            <a:ext cx="2083905" cy="593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(1)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852452" y="3533361"/>
            <a:ext cx="2083905" cy="593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In-progress (2)</a:t>
            </a:r>
            <a:endParaRPr/>
          </a:p>
        </p:txBody>
      </p:sp>
      <p:cxnSp>
        <p:nvCxnSpPr>
          <p:cNvPr id="138" name="Google Shape;138;p17"/>
          <p:cNvCxnSpPr>
            <a:stCxn id="134" idx="2"/>
            <a:endCxn id="136" idx="0"/>
          </p:cNvCxnSpPr>
          <p:nvPr/>
        </p:nvCxnSpPr>
        <p:spPr>
          <a:xfrm>
            <a:off x="5879824" y="2932044"/>
            <a:ext cx="0" cy="58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 rot="10800000">
            <a:off x="2297595" y="3147392"/>
            <a:ext cx="75968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>
            <a:endCxn id="135" idx="0"/>
          </p:cNvCxnSpPr>
          <p:nvPr/>
        </p:nvCxnSpPr>
        <p:spPr>
          <a:xfrm>
            <a:off x="2297595" y="3147262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7"/>
          <p:cNvCxnSpPr>
            <a:endCxn id="137" idx="0"/>
          </p:cNvCxnSpPr>
          <p:nvPr/>
        </p:nvCxnSpPr>
        <p:spPr>
          <a:xfrm>
            <a:off x="9894405" y="3147261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17"/>
          <p:cNvSpPr txBox="1"/>
          <p:nvPr/>
        </p:nvSpPr>
        <p:spPr>
          <a:xfrm>
            <a:off x="1171159" y="1794055"/>
            <a:ext cx="9849679" cy="2484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0980"/>
          </a:schemeClr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Features Selection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1653362" y="1920240"/>
            <a:ext cx="10203357" cy="476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8800" u="sng"/>
              <a:t>Main Reasons to drop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en-CA" sz="6400"/>
            </a:br>
            <a:r>
              <a:rPr b="1" lang="en-CA" sz="6400"/>
              <a:t>1) Contains only one value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5200"/>
              <a:t>	</a:t>
            </a:r>
            <a:r>
              <a:rPr lang="en-CA" sz="5200">
                <a:solidFill>
                  <a:srgbClr val="323F4F"/>
                </a:solidFill>
              </a:rPr>
              <a:t>RECORD COUNT, STUDENT TYPE NAME ,  STUDENT TYPE GROUP NAME,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23F4F"/>
              </a:buClr>
              <a:buSzPct val="100000"/>
              <a:buNone/>
            </a:pPr>
            <a:r>
              <a:rPr lang="en-CA" sz="5200">
                <a:solidFill>
                  <a:srgbClr val="323F4F"/>
                </a:solidFill>
              </a:rPr>
              <a:t>	 APPL EDUC INST TYPE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6400"/>
              <a:t>2) Very high correlation with another column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5200"/>
              <a:t>	</a:t>
            </a:r>
            <a:r>
              <a:rPr lang="en-CA" sz="5200">
                <a:solidFill>
                  <a:srgbClr val="323F4F"/>
                </a:solidFill>
              </a:rPr>
              <a:t>INTAKE TERM CODE  and  </a:t>
            </a:r>
            <a:r>
              <a:rPr lang="en-CA" sz="5200" strike="sngStrike">
                <a:solidFill>
                  <a:srgbClr val="323F4F"/>
                </a:solidFill>
              </a:rPr>
              <a:t>ADMIT TERM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23F4F"/>
              </a:buClr>
              <a:buSzPct val="100000"/>
              <a:buNone/>
            </a:pPr>
            <a:r>
              <a:rPr lang="en-CA" sz="5200">
                <a:solidFill>
                  <a:srgbClr val="323F4F"/>
                </a:solidFill>
              </a:rPr>
              <a:t>	PROGRAM SEMESTERS and </a:t>
            </a:r>
            <a:r>
              <a:rPr lang="en-CA" sz="5200" strike="sngStrike">
                <a:solidFill>
                  <a:srgbClr val="323F4F"/>
                </a:solidFill>
              </a:rPr>
              <a:t>TOTAL PROGRAM SEMESTERS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6400"/>
              <a:t>3) Contains high missing values and only one value in rest :-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5200"/>
              <a:t>	</a:t>
            </a:r>
            <a:r>
              <a:rPr lang="en-CA" sz="5200">
                <a:solidFill>
                  <a:srgbClr val="323F4F"/>
                </a:solidFill>
              </a:rPr>
              <a:t>APPL FIRST LANGUAGE DESC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6400"/>
              <a:t>4) Low correlation with Target:-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5200"/>
              <a:t> 	</a:t>
            </a:r>
            <a:r>
              <a:rPr lang="en-CA" sz="5200">
                <a:solidFill>
                  <a:srgbClr val="323F4F"/>
                </a:solidFill>
              </a:rPr>
              <a:t>ID 2, PRIMARY PROGRAM CODE, ENGLISH TEST SCORE, PROGRAM SEMESTERS,  `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323F4F"/>
              </a:buClr>
              <a:buSzPct val="100000"/>
              <a:buNone/>
            </a:pPr>
            <a:r>
              <a:rPr lang="en-CA" sz="5200">
                <a:solidFill>
                  <a:srgbClr val="323F4F"/>
                </a:solidFill>
              </a:rPr>
              <a:t>	MAILING POSTAL CODE GROUP 3, MAILING POSTAL CODE, APPLICANT TARGET SEGMENT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6400"/>
              <a:t>5) High number of Missing Values: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5200"/>
              <a:t>	</a:t>
            </a:r>
            <a:r>
              <a:rPr lang="en-CA" sz="5200">
                <a:solidFill>
                  <a:srgbClr val="323F4F"/>
                </a:solidFill>
              </a:rPr>
              <a:t>HS AVERAGE GRADE, HS AVERAGE MARKS</a:t>
            </a:r>
            <a:endParaRPr sz="5200">
              <a:solidFill>
                <a:srgbClr val="323F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</p:txBody>
      </p:sp>
      <p:sp>
        <p:nvSpPr>
          <p:cNvPr id="152" name="Google Shape;152;p18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052560" y="2164080"/>
            <a:ext cx="2665896" cy="2123658"/>
          </a:xfrm>
          <a:prstGeom prst="rect">
            <a:avLst/>
          </a:prstGeom>
          <a:solidFill>
            <a:schemeClr val="lt1">
              <a:alpha val="9098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</a:t>
            </a:r>
            <a:r>
              <a:rPr lang="en-CA" sz="4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C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21732" y="321733"/>
            <a:ext cx="11546828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006900" y="908817"/>
            <a:ext cx="3141430" cy="363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100"/>
              <a:buFont typeface="Aharoni"/>
              <a:buNone/>
            </a:pPr>
            <a:r>
              <a:rPr lang="en-CA" sz="3100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Data Transformation</a:t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>
            <a:off x="4654296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5138928" y="1338729"/>
            <a:ext cx="4795584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114369" y="1338729"/>
            <a:ext cx="5662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4600" lvl="0" marL="444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from_tensor_slices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Convert features in dataframe into tensors</a:t>
            </a:r>
            <a:endParaRPr/>
          </a:p>
          <a:p>
            <a:pPr indent="-444600" lvl="0" marL="444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StringLookup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Convert String Categorical columns into numeric indices</a:t>
            </a:r>
            <a:endParaRPr/>
          </a:p>
          <a:p>
            <a:pPr indent="-444600" lvl="0" marL="444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IntegerLookup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Convert Numeric Categorical columns into number indices</a:t>
            </a:r>
            <a:endParaRPr/>
          </a:p>
          <a:p>
            <a:pPr indent="-444600" lvl="0" marL="444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categoryEncoding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Perform One Hot Encoding</a:t>
            </a:r>
            <a:endParaRPr/>
          </a:p>
          <a:p>
            <a:pPr indent="-444600" lvl="0" marL="444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Normalize continuous column</a:t>
            </a:r>
            <a:endParaRPr/>
          </a:p>
          <a:p>
            <a:pPr indent="-444600" lvl="0" marL="444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tf.keras.layers.concatenate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Merge all tensors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	into one with multiple dimensions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38200" y="365126"/>
            <a:ext cx="9808597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Data Model- ANN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1000670" y="2"/>
            <a:ext cx="1191330" cy="1511301"/>
          </a:xfrm>
          <a:custGeom>
            <a:rect b="b" l="l" r="r" t="t"/>
            <a:pathLst>
              <a:path extrusionOk="0" h="1511301" w="1191330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0" y="1690688"/>
            <a:ext cx="10753320" cy="5167312"/>
          </a:xfrm>
          <a:custGeom>
            <a:rect b="b" l="l" r="r" t="t"/>
            <a:pathLst>
              <a:path extrusionOk="0" h="5167312" w="10753320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84480" y="2055810"/>
            <a:ext cx="9204960" cy="461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175" name="Google Shape;175;p20"/>
          <p:cNvSpPr/>
          <p:nvPr/>
        </p:nvSpPr>
        <p:spPr>
          <a:xfrm>
            <a:off x="8523986" y="1690688"/>
            <a:ext cx="3668014" cy="5167312"/>
          </a:xfrm>
          <a:custGeom>
            <a:rect b="b" l="l" r="r" t="t"/>
            <a:pathLst>
              <a:path extrusionOk="0" h="5167312" w="3668014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84480" y="1869440"/>
            <a:ext cx="9550400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1"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r>
              <a:rPr b="0" i="0" lang="en-CA" sz="18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CA" sz="16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adam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i="0" lang="en-CA" sz="18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CA" sz="16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sparse_categorical_crossentropy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r>
              <a:rPr b="0" i="0" lang="en-CA" sz="18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CA" sz="16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Accuracy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Epochs:</a:t>
            </a:r>
            <a:r>
              <a:rPr b="0" i="0" lang="en-CA" sz="16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Validation set:</a:t>
            </a:r>
            <a:r>
              <a:rPr b="0" i="0" lang="en-CA" sz="1600" u="none" cap="none" strike="noStrike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 dataset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Tensorflow model.evaluate</a:t>
            </a:r>
            <a:endParaRPr b="0" i="0" sz="18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769143" y="2545277"/>
            <a:ext cx="1273755" cy="609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783030" y="2530745"/>
            <a:ext cx="1382063" cy="609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5914943" y="2532000"/>
            <a:ext cx="1240386" cy="609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7880688" y="2535332"/>
            <a:ext cx="1240386" cy="609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7528560" y="20558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638427" y="2175944"/>
            <a:ext cx="1518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7763050" y="2161413"/>
            <a:ext cx="1518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711695" y="2174998"/>
            <a:ext cx="1518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764495" y="2177338"/>
            <a:ext cx="1518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endParaRPr/>
          </a:p>
        </p:txBody>
      </p:sp>
      <p:cxnSp>
        <p:nvCxnSpPr>
          <p:cNvPr id="187" name="Google Shape;187;p20"/>
          <p:cNvCxnSpPr>
            <a:endCxn id="179" idx="2"/>
          </p:cNvCxnSpPr>
          <p:nvPr/>
        </p:nvCxnSpPr>
        <p:spPr>
          <a:xfrm>
            <a:off x="3052530" y="2835545"/>
            <a:ext cx="73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20"/>
          <p:cNvCxnSpPr>
            <a:endCxn id="180" idx="2"/>
          </p:cNvCxnSpPr>
          <p:nvPr/>
        </p:nvCxnSpPr>
        <p:spPr>
          <a:xfrm>
            <a:off x="5184443" y="2836800"/>
            <a:ext cx="73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20"/>
          <p:cNvCxnSpPr>
            <a:endCxn id="181" idx="2"/>
          </p:cNvCxnSpPr>
          <p:nvPr/>
        </p:nvCxnSpPr>
        <p:spPr>
          <a:xfrm>
            <a:off x="7150188" y="2840132"/>
            <a:ext cx="73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3996419" y="3101400"/>
            <a:ext cx="993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ELU act function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5987495" y="3126930"/>
            <a:ext cx="993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ELU act function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8003924" y="3101400"/>
            <a:ext cx="9939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Softmax act function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4645787" y="5456583"/>
            <a:ext cx="3532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886960" y="4949687"/>
            <a:ext cx="3291586" cy="1391477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Accuracy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85%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0980"/>
          </a:schemeClr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Save the model and predict target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162878" y="1920240"/>
            <a:ext cx="10693841" cy="476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204" name="Google Shape;204;p21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500809" y="2027582"/>
            <a:ext cx="9929191" cy="247484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Model.save(path/NN_model)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Tensorflow Model will be saved in NN_model folder in SavedModel file format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NN_model folder contains files and folders as follows:</a:t>
            </a:r>
            <a:endParaRPr/>
          </a:p>
          <a:p>
            <a:pPr indent="-342900" lvl="0" marL="540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contains standard training checkpoints (exact values of all parameters used by model)</a:t>
            </a:r>
            <a:endParaRPr/>
          </a:p>
          <a:p>
            <a:pPr indent="-342900" lvl="0" marL="540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contains files used Tensorflow graph like text files</a:t>
            </a:r>
            <a:endParaRPr/>
          </a:p>
          <a:p>
            <a:pPr indent="-342900" lvl="0" marL="540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Keras_metadata.pb </a:t>
            </a: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contains metadata of model structure</a:t>
            </a:r>
            <a:endParaRPr/>
          </a:p>
          <a:p>
            <a:pPr indent="-342900" lvl="0" marL="5400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Saved_model.pb</a:t>
            </a: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contains graph definition as well as weights of the model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500800" y="4863325"/>
            <a:ext cx="9929100" cy="168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new_model = models.load_model(path/NN_model)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Tensorflow Model will be loaded from NN_model</a:t>
            </a:r>
            <a:endParaRPr sz="1600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user_input 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Convert data from user input into tensorflow dataset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New_model.predict(</a:t>
            </a:r>
            <a:r>
              <a:rPr b="1"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user_input</a:t>
            </a:r>
            <a:r>
              <a:rPr lang="en-CA" sz="16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>
            <p:ph type="title"/>
          </p:nvPr>
        </p:nvSpPr>
        <p:spPr>
          <a:xfrm>
            <a:off x="838200" y="365126"/>
            <a:ext cx="9808597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FRONT-END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1000670" y="2"/>
            <a:ext cx="1191330" cy="1511301"/>
          </a:xfrm>
          <a:custGeom>
            <a:rect b="b" l="l" r="r" t="t"/>
            <a:pathLst>
              <a:path extrusionOk="0" h="1511301" w="1191330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0" y="1690688"/>
            <a:ext cx="10753320" cy="5167312"/>
          </a:xfrm>
          <a:custGeom>
            <a:rect b="b" l="l" r="r" t="t"/>
            <a:pathLst>
              <a:path extrusionOk="0" h="5167312" w="10753320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284480" y="2055810"/>
            <a:ext cx="9204960" cy="461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216" name="Google Shape;216;p22"/>
          <p:cNvSpPr/>
          <p:nvPr/>
        </p:nvSpPr>
        <p:spPr>
          <a:xfrm>
            <a:off x="8523986" y="1690688"/>
            <a:ext cx="3668014" cy="5167312"/>
          </a:xfrm>
          <a:custGeom>
            <a:rect b="b" l="l" r="r" t="t"/>
            <a:pathLst>
              <a:path extrusionOk="0" h="5167312" w="3668014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84480" y="1872930"/>
            <a:ext cx="955040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Forms : Form will take input from the user and send data to the back-end model for prediction.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b="1" i="0" lang="en-CA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user inputs : We have taken</a:t>
            </a:r>
            <a:r>
              <a:rPr b="1" i="0" lang="en-CA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 input fields as a features from HYPE_retention dataset.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data to the integration layer :  After storing 21  values of input fields , integration layer will send data to the model for prediction.</a:t>
            </a:r>
            <a:endParaRPr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AutoNum type="arabicPeriod"/>
            </a:pPr>
            <a:r>
              <a:rPr b="1" lang="en-CA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Displaying the output/prediction : It will predict accuracy of model.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528560" y="20558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645787" y="5456583"/>
            <a:ext cx="3532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0980"/>
          </a:schemeClr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haroni"/>
              <a:buNone/>
            </a:pPr>
            <a:r>
              <a:rPr lang="en-CA">
                <a:solidFill>
                  <a:srgbClr val="833C0B"/>
                </a:solidFill>
                <a:latin typeface="Aharoni"/>
                <a:ea typeface="Aharoni"/>
                <a:cs typeface="Aharoni"/>
                <a:sym typeface="Aharoni"/>
              </a:rPr>
              <a:t>						Screenshots</a:t>
            </a:r>
            <a:endParaRPr>
              <a:solidFill>
                <a:srgbClr val="833C0B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1162878" y="1920240"/>
            <a:ext cx="10693841" cy="476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CA" sz="800"/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230" name="Google Shape;230;p23"/>
          <p:cNvSpPr txBox="1"/>
          <p:nvPr/>
        </p:nvSpPr>
        <p:spPr>
          <a:xfrm>
            <a:off x="9929191" y="695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695373"/>
            <a:ext cx="11856718" cy="503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