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2" autoAdjust="0"/>
    <p:restoredTop sz="94291" autoAdjust="0"/>
  </p:normalViewPr>
  <p:slideViewPr>
    <p:cSldViewPr snapToGrid="0">
      <p:cViewPr>
        <p:scale>
          <a:sx n="90" d="100"/>
          <a:sy n="90" d="100"/>
        </p:scale>
        <p:origin x="306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F95-6F92-4DA7-9859-02276FB10209}" type="datetimeFigureOut">
              <a:rPr lang="en-IN" smtClean="0"/>
              <a:t>07/09/2020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3421-B6B5-43DB-9E2D-835FC9DE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126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F95-6F92-4DA7-9859-02276FB10209}" type="datetimeFigureOut">
              <a:rPr lang="en-IN" smtClean="0"/>
              <a:t>07/09/2020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3421-B6B5-43DB-9E2D-835FC9DE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76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F95-6F92-4DA7-9859-02276FB10209}" type="datetimeFigureOut">
              <a:rPr lang="en-IN" smtClean="0"/>
              <a:t>07/09/2020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3421-B6B5-43DB-9E2D-835FC9DE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315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F95-6F92-4DA7-9859-02276FB10209}" type="datetimeFigureOut">
              <a:rPr lang="en-IN" smtClean="0"/>
              <a:t>07/09/2020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3421-B6B5-43DB-9E2D-835FC9DE063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423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F95-6F92-4DA7-9859-02276FB10209}" type="datetimeFigureOut">
              <a:rPr lang="en-IN" smtClean="0"/>
              <a:t>07/09/2020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3421-B6B5-43DB-9E2D-835FC9DE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2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F95-6F92-4DA7-9859-02276FB10209}" type="datetimeFigureOut">
              <a:rPr lang="en-IN" smtClean="0"/>
              <a:t>07/09/2020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3421-B6B5-43DB-9E2D-835FC9DE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57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F95-6F92-4DA7-9859-02276FB10209}" type="datetimeFigureOut">
              <a:rPr lang="en-IN" smtClean="0"/>
              <a:t>07/09/2020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3421-B6B5-43DB-9E2D-835FC9DE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79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F95-6F92-4DA7-9859-02276FB10209}" type="datetimeFigureOut">
              <a:rPr lang="en-IN" smtClean="0"/>
              <a:t>07/09/2020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3421-B6B5-43DB-9E2D-835FC9DE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84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F95-6F92-4DA7-9859-02276FB10209}" type="datetimeFigureOut">
              <a:rPr lang="en-IN" smtClean="0"/>
              <a:t>07/09/2020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3421-B6B5-43DB-9E2D-835FC9DE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56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67FFF95-6F92-4DA7-9859-02276FB10209}" type="datetimeFigureOut">
              <a:rPr lang="en-IN" smtClean="0"/>
              <a:t>07/09/2020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CE93421-B6B5-43DB-9E2D-835FC9DE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40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F95-6F92-4DA7-9859-02276FB10209}" type="datetimeFigureOut">
              <a:rPr lang="en-IN" smtClean="0"/>
              <a:t>07/09/2020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3421-B6B5-43DB-9E2D-835FC9DE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6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F95-6F92-4DA7-9859-02276FB10209}" type="datetimeFigureOut">
              <a:rPr lang="en-IN" smtClean="0"/>
              <a:t>07/09/2020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3421-B6B5-43DB-9E2D-835FC9DE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69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F95-6F92-4DA7-9859-02276FB10209}" type="datetimeFigureOut">
              <a:rPr lang="en-IN" smtClean="0"/>
              <a:t>07/09/2020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3421-B6B5-43DB-9E2D-835FC9DE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96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F95-6F92-4DA7-9859-02276FB10209}" type="datetimeFigureOut">
              <a:rPr lang="en-IN" smtClean="0"/>
              <a:t>07/09/2020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3421-B6B5-43DB-9E2D-835FC9DE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60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F95-6F92-4DA7-9859-02276FB10209}" type="datetimeFigureOut">
              <a:rPr lang="en-IN" smtClean="0"/>
              <a:t>07/09/2020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3421-B6B5-43DB-9E2D-835FC9DE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11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F95-6F92-4DA7-9859-02276FB10209}" type="datetimeFigureOut">
              <a:rPr lang="en-IN" smtClean="0"/>
              <a:t>07/09/2020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3421-B6B5-43DB-9E2D-835FC9DE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073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F95-6F92-4DA7-9859-02276FB10209}" type="datetimeFigureOut">
              <a:rPr lang="en-IN" smtClean="0"/>
              <a:t>07/09/2020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3421-B6B5-43DB-9E2D-835FC9DE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6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F95-6F92-4DA7-9859-02276FB10209}" type="datetimeFigureOut">
              <a:rPr lang="en-IN" smtClean="0"/>
              <a:t>07/09/2020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3421-B6B5-43DB-9E2D-835FC9DE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95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7FFF95-6F92-4DA7-9859-02276FB10209}" type="datetimeFigureOut">
              <a:rPr lang="en-IN" smtClean="0"/>
              <a:t>07/09/2020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E93421-B6B5-43DB-9E2D-835FC9DE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6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  <p:sldLayoutId id="214748384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34746F-AE40-4C02-BC8B-05B1D096480A}"/>
              </a:ext>
            </a:extLst>
          </p:cNvPr>
          <p:cNvSpPr/>
          <p:nvPr/>
        </p:nvSpPr>
        <p:spPr>
          <a:xfrm>
            <a:off x="2505113" y="1206957"/>
            <a:ext cx="7175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5400" b="1" dirty="0">
                <a:ln/>
                <a:solidFill>
                  <a:schemeClr val="accent4"/>
                </a:solidFill>
              </a:rPr>
              <a:t>Accident Severity Report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EFDAC75-60AB-427A-8B70-B1AA3A1F3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1" y="2734918"/>
            <a:ext cx="3152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8E403BB5-ACF3-46D3-9B7A-9AF392656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259" y="433304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veral people injured in two-car crash in Federal Way">
            <a:extLst>
              <a:ext uri="{FF2B5EF4-FFF2-40B4-BE49-F238E27FC236}">
                <a16:creationId xmlns:a16="http://schemas.microsoft.com/office/drawing/2014/main" id="{E5A87F7C-7B23-4DF9-A24B-0B36D887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31" y="265871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56BE55F-AEF9-48A6-94E8-344E9275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761" y="4527688"/>
            <a:ext cx="28194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7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8571-9D5F-42AF-9F9E-9976888C3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656" y="481170"/>
            <a:ext cx="5104687" cy="3934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" b="1" i="1" cap="non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Accidents </a:t>
            </a:r>
            <a:r>
              <a:rPr lang="en-US" sz="1500" b="1" i="1" cap="none" dirty="0">
                <a:solidFill>
                  <a:srgbClr val="222222"/>
                </a:solidFill>
                <a:latin typeface="verdana" panose="020B0604030504040204" pitchFamily="34" charset="0"/>
              </a:rPr>
              <a:t>and accident areas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96E2F-838B-4A80-9144-DE6B6EE61A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1825" y="3760513"/>
            <a:ext cx="203835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9E752-DB0B-4CAA-99C4-0C3CBB0C81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91111" y="3760513"/>
            <a:ext cx="2009775" cy="1009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969443-C1CD-4F0F-9C91-B6F725819EE7}"/>
              </a:ext>
            </a:extLst>
          </p:cNvPr>
          <p:cNvPicPr/>
          <p:nvPr/>
        </p:nvPicPr>
        <p:blipFill rotWithShape="1">
          <a:blip r:embed="rId4"/>
          <a:srcRect l="3948"/>
          <a:stretch/>
        </p:blipFill>
        <p:spPr bwMode="auto">
          <a:xfrm>
            <a:off x="2773638" y="1525863"/>
            <a:ext cx="2085975" cy="1076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5A3651-D443-410F-AA82-A5D2165462DA}"/>
              </a:ext>
            </a:extLst>
          </p:cNvPr>
          <p:cNvSpPr txBox="1">
            <a:spLocks/>
          </p:cNvSpPr>
          <p:nvPr/>
        </p:nvSpPr>
        <p:spPr>
          <a:xfrm>
            <a:off x="718344" y="3232263"/>
            <a:ext cx="2825312" cy="39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i="1" cap="none" dirty="0">
                <a:solidFill>
                  <a:srgbClr val="222222"/>
                </a:solidFill>
                <a:latin typeface="verdana" panose="020B0604030504040204" pitchFamily="34" charset="0"/>
              </a:rPr>
              <a:t>Total Injury Collisions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977500-9F76-4514-BFFB-CCD71F961DA3}"/>
              </a:ext>
            </a:extLst>
          </p:cNvPr>
          <p:cNvSpPr txBox="1">
            <a:spLocks/>
          </p:cNvSpPr>
          <p:nvPr/>
        </p:nvSpPr>
        <p:spPr>
          <a:xfrm>
            <a:off x="4683342" y="3253408"/>
            <a:ext cx="2825312" cy="393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i="1" cap="none" dirty="0">
                <a:solidFill>
                  <a:srgbClr val="222222"/>
                </a:solidFill>
                <a:latin typeface="verdana" panose="020B0604030504040204" pitchFamily="34" charset="0"/>
              </a:rPr>
              <a:t>Total Property Damage Collisions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C84298-21BF-4A7A-9137-EF5891CFED17}"/>
              </a:ext>
            </a:extLst>
          </p:cNvPr>
          <p:cNvSpPr txBox="1">
            <a:spLocks/>
          </p:cNvSpPr>
          <p:nvPr/>
        </p:nvSpPr>
        <p:spPr>
          <a:xfrm>
            <a:off x="2403969" y="1137705"/>
            <a:ext cx="2825312" cy="39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i="1" cap="none" dirty="0">
                <a:solidFill>
                  <a:srgbClr val="222222"/>
                </a:solidFill>
                <a:latin typeface="verdana" panose="020B0604030504040204" pitchFamily="34" charset="0"/>
              </a:rPr>
              <a:t>Total Collisions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7DB271-CAE0-43C5-8508-28EAA2292696}"/>
              </a:ext>
            </a:extLst>
          </p:cNvPr>
          <p:cNvSpPr txBox="1">
            <a:spLocks/>
          </p:cNvSpPr>
          <p:nvPr/>
        </p:nvSpPr>
        <p:spPr>
          <a:xfrm>
            <a:off x="8208077" y="2666005"/>
            <a:ext cx="3213284" cy="1645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cap="none" dirty="0">
                <a:solidFill>
                  <a:srgbClr val="222222"/>
                </a:solidFill>
                <a:latin typeface="verdana" panose="020B0604030504040204" pitchFamily="34" charset="0"/>
              </a:rPr>
              <a:t>In the block area, maximum collisions occurred 66% of total collisions.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cap="none" dirty="0">
                <a:solidFill>
                  <a:srgbClr val="222222"/>
                </a:solidFill>
                <a:latin typeface="verdana" panose="020B0604030504040204" pitchFamily="34" charset="0"/>
              </a:rPr>
              <a:t>However, intersections are more prone to injury collisions, 43% where as 24% of block area collisions are injury collisions.</a:t>
            </a:r>
          </a:p>
        </p:txBody>
      </p:sp>
    </p:spTree>
    <p:extLst>
      <p:ext uri="{BB962C8B-B14F-4D97-AF65-F5344CB8AC3E}">
        <p14:creationId xmlns:p14="http://schemas.microsoft.com/office/powerpoint/2010/main" val="91987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8571-9D5F-42AF-9F9E-9976888C3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656" y="481170"/>
            <a:ext cx="5104687" cy="3934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" b="1" i="1" cap="non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Accidents </a:t>
            </a:r>
            <a:r>
              <a:rPr lang="en-US" sz="1500" b="1" i="1" cap="none" dirty="0">
                <a:solidFill>
                  <a:srgbClr val="222222"/>
                </a:solidFill>
                <a:latin typeface="verdana" panose="020B0604030504040204" pitchFamily="34" charset="0"/>
              </a:rPr>
              <a:t>and Weather Conditions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5A3651-D443-410F-AA82-A5D2165462DA}"/>
              </a:ext>
            </a:extLst>
          </p:cNvPr>
          <p:cNvSpPr txBox="1">
            <a:spLocks/>
          </p:cNvSpPr>
          <p:nvPr/>
        </p:nvSpPr>
        <p:spPr>
          <a:xfrm>
            <a:off x="991313" y="3895632"/>
            <a:ext cx="2825312" cy="39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i="1" cap="none" dirty="0">
                <a:solidFill>
                  <a:srgbClr val="222222"/>
                </a:solidFill>
                <a:latin typeface="verdana" panose="020B0604030504040204" pitchFamily="34" charset="0"/>
              </a:rPr>
              <a:t>Total Injury Collisions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977500-9F76-4514-BFFB-CCD71F961DA3}"/>
              </a:ext>
            </a:extLst>
          </p:cNvPr>
          <p:cNvSpPr txBox="1">
            <a:spLocks/>
          </p:cNvSpPr>
          <p:nvPr/>
        </p:nvSpPr>
        <p:spPr>
          <a:xfrm>
            <a:off x="4518837" y="3895632"/>
            <a:ext cx="3117408" cy="393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i="1" cap="none" dirty="0">
                <a:solidFill>
                  <a:srgbClr val="222222"/>
                </a:solidFill>
                <a:latin typeface="verdana" panose="020B0604030504040204" pitchFamily="34" charset="0"/>
              </a:rPr>
              <a:t>Total Property Damage Collisions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C84298-21BF-4A7A-9137-EF5891CFED17}"/>
              </a:ext>
            </a:extLst>
          </p:cNvPr>
          <p:cNvSpPr txBox="1">
            <a:spLocks/>
          </p:cNvSpPr>
          <p:nvPr/>
        </p:nvSpPr>
        <p:spPr>
          <a:xfrm>
            <a:off x="2403969" y="936089"/>
            <a:ext cx="2825312" cy="39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i="1" cap="none" dirty="0">
                <a:solidFill>
                  <a:srgbClr val="222222"/>
                </a:solidFill>
                <a:latin typeface="verdana" panose="020B0604030504040204" pitchFamily="34" charset="0"/>
              </a:rPr>
              <a:t>Total Collisions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7DB271-CAE0-43C5-8508-28EAA2292696}"/>
              </a:ext>
            </a:extLst>
          </p:cNvPr>
          <p:cNvSpPr txBox="1">
            <a:spLocks/>
          </p:cNvSpPr>
          <p:nvPr/>
        </p:nvSpPr>
        <p:spPr>
          <a:xfrm>
            <a:off x="8208077" y="2666005"/>
            <a:ext cx="3213284" cy="1645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cap="none" dirty="0">
                <a:solidFill>
                  <a:srgbClr val="222222"/>
                </a:solidFill>
                <a:latin typeface="verdana" panose="020B0604030504040204" pitchFamily="34" charset="0"/>
              </a:rPr>
              <a:t>59% of total collisions occurred in clear weather conditions.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cap="none" dirty="0">
                <a:solidFill>
                  <a:srgbClr val="222222"/>
                </a:solidFill>
                <a:latin typeface="verdana" panose="020B0604030504040204" pitchFamily="34" charset="0"/>
              </a:rPr>
              <a:t>In case of clear, overcast and raining weather conditions, 32%, 32% and 34% respectively collisions were injury collisions.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745C37-CE12-4535-9FB7-4483FD9450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9676" y="1236388"/>
            <a:ext cx="2213899" cy="2640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4856B3-A3BA-4869-B132-D269853A17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7546" y="4251381"/>
            <a:ext cx="2192847" cy="2500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82DFB0-EB6C-4DE9-96DF-05700FE5FD5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29754" y="4249679"/>
            <a:ext cx="2695575" cy="25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9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8571-9D5F-42AF-9F9E-9976888C3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656" y="481170"/>
            <a:ext cx="5104687" cy="3934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" b="1" i="1" cap="non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Accidents </a:t>
            </a:r>
            <a:r>
              <a:rPr lang="en-US" sz="1500" b="1" i="1" cap="none" dirty="0">
                <a:solidFill>
                  <a:srgbClr val="222222"/>
                </a:solidFill>
                <a:latin typeface="verdana" panose="020B0604030504040204" pitchFamily="34" charset="0"/>
              </a:rPr>
              <a:t>and Light Conditions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5A3651-D443-410F-AA82-A5D2165462DA}"/>
              </a:ext>
            </a:extLst>
          </p:cNvPr>
          <p:cNvSpPr txBox="1">
            <a:spLocks/>
          </p:cNvSpPr>
          <p:nvPr/>
        </p:nvSpPr>
        <p:spPr>
          <a:xfrm>
            <a:off x="991313" y="3895632"/>
            <a:ext cx="2825312" cy="39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i="1" cap="none" dirty="0">
                <a:solidFill>
                  <a:srgbClr val="222222"/>
                </a:solidFill>
                <a:latin typeface="verdana" panose="020B0604030504040204" pitchFamily="34" charset="0"/>
              </a:rPr>
              <a:t>Total Injury Collisions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977500-9F76-4514-BFFB-CCD71F961DA3}"/>
              </a:ext>
            </a:extLst>
          </p:cNvPr>
          <p:cNvSpPr txBox="1">
            <a:spLocks/>
          </p:cNvSpPr>
          <p:nvPr/>
        </p:nvSpPr>
        <p:spPr>
          <a:xfrm>
            <a:off x="4518837" y="3895632"/>
            <a:ext cx="3117408" cy="393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i="1" cap="none" dirty="0">
                <a:solidFill>
                  <a:srgbClr val="222222"/>
                </a:solidFill>
                <a:latin typeface="verdana" panose="020B0604030504040204" pitchFamily="34" charset="0"/>
              </a:rPr>
              <a:t>Total Property Damage Collisions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C84298-21BF-4A7A-9137-EF5891CFED17}"/>
              </a:ext>
            </a:extLst>
          </p:cNvPr>
          <p:cNvSpPr txBox="1">
            <a:spLocks/>
          </p:cNvSpPr>
          <p:nvPr/>
        </p:nvSpPr>
        <p:spPr>
          <a:xfrm>
            <a:off x="2403969" y="936089"/>
            <a:ext cx="2825312" cy="39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i="1" cap="none" dirty="0">
                <a:solidFill>
                  <a:srgbClr val="222222"/>
                </a:solidFill>
                <a:latin typeface="verdana" panose="020B0604030504040204" pitchFamily="34" charset="0"/>
              </a:rPr>
              <a:t>Total Collisions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7DB271-CAE0-43C5-8508-28EAA2292696}"/>
              </a:ext>
            </a:extLst>
          </p:cNvPr>
          <p:cNvSpPr txBox="1">
            <a:spLocks/>
          </p:cNvSpPr>
          <p:nvPr/>
        </p:nvSpPr>
        <p:spPr>
          <a:xfrm>
            <a:off x="8208077" y="2666005"/>
            <a:ext cx="3213284" cy="1645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cap="none" dirty="0">
                <a:solidFill>
                  <a:srgbClr val="222222"/>
                </a:solidFill>
                <a:latin typeface="verdana" panose="020B0604030504040204" pitchFamily="34" charset="0"/>
              </a:rPr>
              <a:t>61% of total collisions occurred in day light condition.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cap="none" dirty="0">
                <a:solidFill>
                  <a:srgbClr val="222222"/>
                </a:solidFill>
                <a:latin typeface="verdana" panose="020B0604030504040204" pitchFamily="34" charset="0"/>
              </a:rPr>
              <a:t>Approximately, 30% to 36% of total collisions are injury collisions, however, dark-no street lights or street lights off are conditions where property damage occurred more in comparison to other light conditions.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1F4AD7-2705-485C-92E6-3F8AA258DB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6462" y="1253644"/>
            <a:ext cx="2600325" cy="2543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0406B2-E9B2-441D-A734-6C234D283C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08569" y="4237157"/>
            <a:ext cx="2590800" cy="2495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6A5589-BD28-440E-8475-6F6B5B1E54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07426" y="4299993"/>
            <a:ext cx="26098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6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8571-9D5F-42AF-9F9E-9976888C3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656" y="481170"/>
            <a:ext cx="5104687" cy="3934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" b="1" i="1" cap="non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Accidents </a:t>
            </a:r>
            <a:r>
              <a:rPr lang="en-US" sz="1500" b="1" i="1" cap="none" dirty="0">
                <a:solidFill>
                  <a:srgbClr val="222222"/>
                </a:solidFill>
                <a:latin typeface="verdana" panose="020B0604030504040204" pitchFamily="34" charset="0"/>
              </a:rPr>
              <a:t>and Road Conditions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5A3651-D443-410F-AA82-A5D2165462DA}"/>
              </a:ext>
            </a:extLst>
          </p:cNvPr>
          <p:cNvSpPr txBox="1">
            <a:spLocks/>
          </p:cNvSpPr>
          <p:nvPr/>
        </p:nvSpPr>
        <p:spPr>
          <a:xfrm>
            <a:off x="991313" y="3895632"/>
            <a:ext cx="2825312" cy="39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i="1" cap="none" dirty="0">
                <a:solidFill>
                  <a:srgbClr val="222222"/>
                </a:solidFill>
                <a:latin typeface="verdana" panose="020B0604030504040204" pitchFamily="34" charset="0"/>
              </a:rPr>
              <a:t>Total Injury Collisions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977500-9F76-4514-BFFB-CCD71F961DA3}"/>
              </a:ext>
            </a:extLst>
          </p:cNvPr>
          <p:cNvSpPr txBox="1">
            <a:spLocks/>
          </p:cNvSpPr>
          <p:nvPr/>
        </p:nvSpPr>
        <p:spPr>
          <a:xfrm>
            <a:off x="4518837" y="3895632"/>
            <a:ext cx="3117408" cy="393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i="1" cap="none" dirty="0">
                <a:solidFill>
                  <a:srgbClr val="222222"/>
                </a:solidFill>
                <a:latin typeface="verdana" panose="020B0604030504040204" pitchFamily="34" charset="0"/>
              </a:rPr>
              <a:t>Total Property Damage Collisions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C84298-21BF-4A7A-9137-EF5891CFED17}"/>
              </a:ext>
            </a:extLst>
          </p:cNvPr>
          <p:cNvSpPr txBox="1">
            <a:spLocks/>
          </p:cNvSpPr>
          <p:nvPr/>
        </p:nvSpPr>
        <p:spPr>
          <a:xfrm>
            <a:off x="2403969" y="936089"/>
            <a:ext cx="2825312" cy="39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i="1" cap="none" dirty="0">
                <a:solidFill>
                  <a:srgbClr val="222222"/>
                </a:solidFill>
                <a:latin typeface="verdana" panose="020B0604030504040204" pitchFamily="34" charset="0"/>
              </a:rPr>
              <a:t>Total Collisions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7DB271-CAE0-43C5-8508-28EAA2292696}"/>
              </a:ext>
            </a:extLst>
          </p:cNvPr>
          <p:cNvSpPr txBox="1">
            <a:spLocks/>
          </p:cNvSpPr>
          <p:nvPr/>
        </p:nvSpPr>
        <p:spPr>
          <a:xfrm>
            <a:off x="8208077" y="2666005"/>
            <a:ext cx="3213284" cy="1645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cap="none" dirty="0">
                <a:solidFill>
                  <a:srgbClr val="222222"/>
                </a:solidFill>
                <a:latin typeface="verdana" panose="020B0604030504040204" pitchFamily="34" charset="0"/>
              </a:rPr>
              <a:t>66% of total collisions occurred in dry road condition.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cap="none" dirty="0">
                <a:solidFill>
                  <a:srgbClr val="222222"/>
                </a:solidFill>
                <a:latin typeface="verdana" panose="020B0604030504040204" pitchFamily="34" charset="0"/>
              </a:rPr>
              <a:t>In case of dry and wet road conditions, ~32% of collisions are injury collisions, however oil road condition is the most dangerous condition, where 38% of total collisions are injury collisions.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76387E-EE87-485E-9344-871CED7448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59350" y="1246667"/>
            <a:ext cx="2114550" cy="251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582BE9-8547-4ED1-932A-F351D20BA4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41931" y="4213151"/>
            <a:ext cx="2124075" cy="2514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4F5393-156B-47F9-BA0C-3AAA8413DD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36026" y="4289105"/>
            <a:ext cx="21526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75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771</TotalTime>
  <Words>225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Tw Cen MT</vt:lpstr>
      <vt:lpstr>verdana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jyotsna</dc:creator>
  <cp:lastModifiedBy>jyotsna</cp:lastModifiedBy>
  <cp:revision>37</cp:revision>
  <dcterms:created xsi:type="dcterms:W3CDTF">2020-06-25T17:16:28Z</dcterms:created>
  <dcterms:modified xsi:type="dcterms:W3CDTF">2020-09-07T07:08:01Z</dcterms:modified>
</cp:coreProperties>
</file>