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585" autoAdjust="0"/>
  </p:normalViewPr>
  <p:slideViewPr>
    <p:cSldViewPr>
      <p:cViewPr>
        <p:scale>
          <a:sx n="50" d="100"/>
          <a:sy n="50" d="100"/>
        </p:scale>
        <p:origin x="-1956" y="-49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6EFCE8-77D4-49B7-A1E9-CCF30137468B}" type="datetimeFigureOut">
              <a:rPr lang="en-US" smtClean="0"/>
              <a:t>4/14/2024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77C692-FF7A-45AB-BEA0-BD7AAC6E496E}" type="slidenum">
              <a:rPr lang="en-US" smtClean="0"/>
              <a:t>‹#›</a:t>
            </a:fld>
            <a:endParaRPr lang="en-US"/>
          </a:p>
        </p:txBody>
      </p:sp>
    </p:spTree>
    <p:extLst>
      <p:ext uri="{BB962C8B-B14F-4D97-AF65-F5344CB8AC3E}">
        <p14:creationId xmlns:p14="http://schemas.microsoft.com/office/powerpoint/2010/main" val="3504030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77C692-FF7A-45AB-BEA0-BD7AAC6E496E}" type="slidenum">
              <a:rPr lang="en-US" smtClean="0"/>
              <a:t>1</a:t>
            </a:fld>
            <a:endParaRPr lang="en-US"/>
          </a:p>
        </p:txBody>
      </p:sp>
    </p:spTree>
    <p:extLst>
      <p:ext uri="{BB962C8B-B14F-4D97-AF65-F5344CB8AC3E}">
        <p14:creationId xmlns:p14="http://schemas.microsoft.com/office/powerpoint/2010/main" val="210028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07223ABC-2D16-4A8C-8E8A-0FAFC5E49095}" type="datetimeFigureOut">
              <a:rPr lang="en-US" smtClean="0"/>
              <a:t>4/14/2024</a:t>
            </a:fld>
            <a:endParaRPr lang="en-US"/>
          </a:p>
        </p:txBody>
      </p:sp>
      <p:sp>
        <p:nvSpPr>
          <p:cNvPr id="8" name="Slide Number Placeholder 7"/>
          <p:cNvSpPr>
            <a:spLocks noGrp="1"/>
          </p:cNvSpPr>
          <p:nvPr>
            <p:ph type="sldNum" sz="quarter" idx="11"/>
          </p:nvPr>
        </p:nvSpPr>
        <p:spPr/>
        <p:txBody>
          <a:bodyPr/>
          <a:lstStyle/>
          <a:p>
            <a:fld id="{110E67FF-7790-402B-9148-CE33DCA14B69}"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223ABC-2D16-4A8C-8E8A-0FAFC5E49095}" type="datetimeFigureOut">
              <a:rPr lang="en-US" smtClean="0"/>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0E67FF-7790-402B-9148-CE33DCA14B6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223ABC-2D16-4A8C-8E8A-0FAFC5E49095}" type="datetimeFigureOut">
              <a:rPr lang="en-US" smtClean="0"/>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0E67FF-7790-402B-9148-CE33DCA14B6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223ABC-2D16-4A8C-8E8A-0FAFC5E49095}" type="datetimeFigureOut">
              <a:rPr lang="en-US" smtClean="0"/>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0E67FF-7790-402B-9148-CE33DCA14B6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223ABC-2D16-4A8C-8E8A-0FAFC5E49095}" type="datetimeFigureOut">
              <a:rPr lang="en-US" smtClean="0"/>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0E67FF-7790-402B-9148-CE33DCA14B6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7223ABC-2D16-4A8C-8E8A-0FAFC5E49095}" type="datetimeFigureOut">
              <a:rPr lang="en-US" smtClean="0"/>
              <a:t>4/14/2024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0E67FF-7790-402B-9148-CE33DCA14B69}" type="slidenum">
              <a:rPr lang="en-US" smtClean="0"/>
              <a:t>‹#›</a:t>
            </a:fld>
            <a:endParaRPr lang="en-US"/>
          </a:p>
        </p:txBody>
      </p:sp>
      <p:sp>
        <p:nvSpPr>
          <p:cNvPr id="9" name="Title 8"/>
          <p:cNvSpPr>
            <a:spLocks noGrp="1"/>
          </p:cNvSpPr>
          <p:nvPr>
            <p:ph type="title"/>
          </p:nvPr>
        </p:nvSpPr>
        <p:spPr>
          <a:xfrm>
            <a:off x="914400" y="1544715"/>
            <a:ext cx="7315200" cy="1154097"/>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07223ABC-2D16-4A8C-8E8A-0FAFC5E49095}" type="datetimeFigureOut">
              <a:rPr lang="en-US" smtClean="0"/>
              <a:t>4/14/2024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0E67FF-7790-402B-9148-CE33DCA14B69}" type="slidenum">
              <a:rPr lang="en-US" smtClean="0"/>
              <a:t>‹#›</a:t>
            </a:fld>
            <a:endParaRPr lang="en-US"/>
          </a:p>
        </p:txBody>
      </p:sp>
      <p:sp>
        <p:nvSpPr>
          <p:cNvPr id="10" name="Title 9"/>
          <p:cNvSpPr>
            <a:spLocks noGrp="1"/>
          </p:cNvSpPr>
          <p:nvPr>
            <p:ph type="title"/>
          </p:nvPr>
        </p:nvSpPr>
        <p:spPr>
          <a:xfrm>
            <a:off x="914400" y="1544715"/>
            <a:ext cx="7315200" cy="1154097"/>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223ABC-2D16-4A8C-8E8A-0FAFC5E49095}" type="datetimeFigureOut">
              <a:rPr lang="en-US" smtClean="0"/>
              <a:t>4/14/2024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0E67FF-7790-402B-9148-CE33DCA14B6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223ABC-2D16-4A8C-8E8A-0FAFC5E49095}" type="datetimeFigureOut">
              <a:rPr lang="en-US" smtClean="0"/>
              <a:t>4/14/2024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0E67FF-7790-402B-9148-CE33DCA14B6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223ABC-2D16-4A8C-8E8A-0FAFC5E49095}" type="datetimeFigureOut">
              <a:rPr lang="en-US" smtClean="0"/>
              <a:t>4/14/2024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0E67FF-7790-402B-9148-CE33DCA14B6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223ABC-2D16-4A8C-8E8A-0FAFC5E49095}" type="datetimeFigureOut">
              <a:rPr lang="en-US" smtClean="0"/>
              <a:t>4/14/2024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0E67FF-7790-402B-9148-CE33DCA14B6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07223ABC-2D16-4A8C-8E8A-0FAFC5E49095}" type="datetimeFigureOut">
              <a:rPr lang="en-US" smtClean="0"/>
              <a:t>4/14/2024</a:t>
            </a:fld>
            <a:endParaRPr lang="en-US"/>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110E67FF-7790-402B-9148-CE33DCA14B69}" type="slidenum">
              <a:rPr lang="en-US" smtClean="0"/>
              <a:t>‹#›</a:t>
            </a:fld>
            <a:endParaRPr lang="en-US"/>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US"/>
          </a:p>
        </p:txBody>
      </p:sp>
    </p:spTree>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Autofit/>
          </a:bodyPr>
          <a:lstStyle/>
          <a:p>
            <a:r>
              <a:rPr lang="en-US" sz="2400" u="sng" dirty="0" smtClean="0">
                <a:latin typeface="Bodoni MT Black" pitchFamily="18" charset="0"/>
              </a:rPr>
              <a:t>Exploratory Data Analysis </a:t>
            </a:r>
            <a:endParaRPr lang="en-US" sz="2400" u="sng" dirty="0">
              <a:latin typeface="Bodoni MT Black" pitchFamily="18" charset="0"/>
            </a:endParaRPr>
          </a:p>
        </p:txBody>
      </p:sp>
      <p:sp>
        <p:nvSpPr>
          <p:cNvPr id="7" name="Subtitle 6"/>
          <p:cNvSpPr>
            <a:spLocks noGrp="1"/>
          </p:cNvSpPr>
          <p:nvPr>
            <p:ph type="subTitle" idx="1"/>
          </p:nvPr>
        </p:nvSpPr>
        <p:spPr/>
        <p:txBody>
          <a:bodyPr/>
          <a:lstStyle/>
          <a:p>
            <a:r>
              <a:rPr lang="en-US" b="1" dirty="0" smtClean="0">
                <a:latin typeface="Arial Black" pitchFamily="34" charset="0"/>
              </a:rPr>
              <a:t>Report:- Customer Churn Analysis</a:t>
            </a:r>
            <a:endParaRPr lang="en-US" b="1" dirty="0">
              <a:latin typeface="Arial Black" pitchFamily="34" charset="0"/>
            </a:endParaRPr>
          </a:p>
        </p:txBody>
      </p:sp>
    </p:spTree>
    <p:extLst>
      <p:ext uri="{BB962C8B-B14F-4D97-AF65-F5344CB8AC3E}">
        <p14:creationId xmlns:p14="http://schemas.microsoft.com/office/powerpoint/2010/main" val="220828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3733800" cy="2173015"/>
          </a:xfrm>
          <a:effectLst>
            <a:glow rad="101600">
              <a:schemeClr val="accent2">
                <a:satMod val="175000"/>
                <a:alpha val="40000"/>
              </a:schemeClr>
            </a:glow>
          </a:effectLst>
        </p:spPr>
        <p:txBody>
          <a:bodyPr>
            <a:normAutofit/>
          </a:bodyPr>
          <a:lstStyle/>
          <a:p>
            <a:r>
              <a:rPr lang="en-US" b="1" u="sng" dirty="0" smtClean="0">
                <a:latin typeface="Bodoni MT Black" pitchFamily="18" charset="0"/>
              </a:rPr>
              <a:t>Payment Method</a:t>
            </a:r>
            <a:r>
              <a:rPr lang="en-US" dirty="0" smtClean="0">
                <a:latin typeface="Bodoni MT Black" pitchFamily="18" charset="0"/>
              </a:rPr>
              <a:t/>
            </a:r>
            <a:br>
              <a:rPr lang="en-US" dirty="0" smtClean="0">
                <a:latin typeface="Bodoni MT Black" pitchFamily="18" charset="0"/>
              </a:rPr>
            </a:br>
            <a:r>
              <a:rPr lang="en-US" dirty="0">
                <a:latin typeface="Bodoni MT Black" pitchFamily="18" charset="0"/>
              </a:rPr>
              <a:t/>
            </a:r>
            <a:br>
              <a:rPr lang="en-US" dirty="0">
                <a:latin typeface="Bodoni MT Black" pitchFamily="18" charset="0"/>
              </a:rPr>
            </a:br>
            <a:r>
              <a:rPr lang="en-US" u="sng" dirty="0" smtClean="0">
                <a:solidFill>
                  <a:schemeClr val="tx2">
                    <a:lumMod val="40000"/>
                    <a:lumOff val="60000"/>
                  </a:schemeClr>
                </a:solidFill>
                <a:latin typeface="+mn-lt"/>
              </a:rPr>
              <a:t>Findings:-</a:t>
            </a:r>
            <a:endParaRPr lang="en-US" u="sng" dirty="0">
              <a:solidFill>
                <a:schemeClr val="tx2">
                  <a:lumMod val="40000"/>
                  <a:lumOff val="60000"/>
                </a:schemeClr>
              </a:solidFill>
              <a:latin typeface="+mn-lt"/>
            </a:endParaRPr>
          </a:p>
        </p:txBody>
      </p:sp>
      <p:sp>
        <p:nvSpPr>
          <p:cNvPr id="4" name="Text Placeholder 3"/>
          <p:cNvSpPr>
            <a:spLocks noGrp="1"/>
          </p:cNvSpPr>
          <p:nvPr>
            <p:ph type="body" sz="half" idx="2"/>
          </p:nvPr>
        </p:nvSpPr>
        <p:spPr>
          <a:xfrm>
            <a:off x="228600" y="2438400"/>
            <a:ext cx="3657600" cy="3733800"/>
          </a:xfrm>
          <a:ln>
            <a:noFill/>
          </a:ln>
          <a:effectLst>
            <a:glow rad="101600">
              <a:schemeClr val="accent2">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a:noAutofit/>
          </a:bodyPr>
          <a:lstStyle/>
          <a:p>
            <a:pPr marL="285750" indent="-285750" algn="just">
              <a:buFont typeface="Wingdings" pitchFamily="2" charset="2"/>
              <a:buChar char="v"/>
            </a:pPr>
            <a:r>
              <a:rPr lang="en-US" sz="1800" dirty="0"/>
              <a:t>As per the Payment Method columns customers who having Electronic Check they are most likely to </a:t>
            </a:r>
            <a:r>
              <a:rPr lang="en-US" sz="1800" dirty="0" smtClean="0"/>
              <a:t>churn </a:t>
            </a:r>
            <a:r>
              <a:rPr lang="en-US" sz="1800" dirty="0"/>
              <a:t>in </a:t>
            </a:r>
            <a:r>
              <a:rPr lang="en-US" sz="1800" dirty="0" smtClean="0"/>
              <a:t>comparison </a:t>
            </a:r>
            <a:r>
              <a:rPr lang="en-US" sz="1800" dirty="0"/>
              <a:t>of other.</a:t>
            </a:r>
          </a:p>
          <a:p>
            <a:pPr marL="285750" indent="-285750" algn="just">
              <a:buFont typeface="Wingdings" pitchFamily="2" charset="2"/>
              <a:buChar char="v"/>
            </a:pPr>
            <a:r>
              <a:rPr lang="en-US" sz="1800" dirty="0" smtClean="0"/>
              <a:t>As per the payment method variable almost 44% in Electronic check , 17% in Mailed Check ,15 % in Bank transfer and around 12%-13% of customer who are using these Payment Method are likely to churn.</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21138" y="1295400"/>
            <a:ext cx="4970462" cy="4648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61489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3789136" cy="2173015"/>
          </a:xfrm>
        </p:spPr>
        <p:txBody>
          <a:bodyPr>
            <a:normAutofit/>
          </a:bodyPr>
          <a:lstStyle/>
          <a:p>
            <a:r>
              <a:rPr lang="en-US" sz="3200" b="1" u="sng" dirty="0" smtClean="0">
                <a:latin typeface="Bodoni MT Black" pitchFamily="18" charset="0"/>
              </a:rPr>
              <a:t>Multiple Line &amp; Internet Service</a:t>
            </a:r>
            <a:br>
              <a:rPr lang="en-US" sz="3200" b="1" u="sng" dirty="0" smtClean="0">
                <a:latin typeface="Bodoni MT Black" pitchFamily="18" charset="0"/>
              </a:rPr>
            </a:br>
            <a:r>
              <a:rPr lang="en-US" sz="3200" b="1" u="sng" dirty="0">
                <a:latin typeface="Bodoni MT Black" pitchFamily="18" charset="0"/>
              </a:rPr>
              <a:t/>
            </a:r>
            <a:br>
              <a:rPr lang="en-US" sz="3200" b="1" u="sng" dirty="0">
                <a:latin typeface="Bodoni MT Black" pitchFamily="18" charset="0"/>
              </a:rPr>
            </a:br>
            <a:r>
              <a:rPr lang="en-US" u="sng" dirty="0" smtClean="0">
                <a:solidFill>
                  <a:schemeClr val="tx2">
                    <a:lumMod val="40000"/>
                    <a:lumOff val="60000"/>
                  </a:schemeClr>
                </a:solidFill>
                <a:latin typeface="+mn-lt"/>
              </a:rPr>
              <a:t>Findings:-</a:t>
            </a:r>
            <a:endParaRPr lang="en-US" u="sng" dirty="0">
              <a:solidFill>
                <a:schemeClr val="tx2">
                  <a:lumMod val="40000"/>
                  <a:lumOff val="60000"/>
                </a:schemeClr>
              </a:solidFill>
              <a:latin typeface="+mn-lt"/>
            </a:endParaRPr>
          </a:p>
        </p:txBody>
      </p:sp>
      <p:sp>
        <p:nvSpPr>
          <p:cNvPr id="4" name="Text Placeholder 3"/>
          <p:cNvSpPr>
            <a:spLocks noGrp="1"/>
          </p:cNvSpPr>
          <p:nvPr>
            <p:ph type="body" sz="half" idx="2"/>
          </p:nvPr>
        </p:nvSpPr>
        <p:spPr>
          <a:xfrm>
            <a:off x="304800" y="2895600"/>
            <a:ext cx="3581400" cy="3505200"/>
          </a:xfrm>
          <a:ln>
            <a:noFill/>
          </a:ln>
          <a:effectLst>
            <a:glow rad="101600">
              <a:schemeClr val="accent2">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a:normAutofit lnSpcReduction="10000"/>
          </a:bodyPr>
          <a:lstStyle/>
          <a:p>
            <a:pPr marL="285750" indent="-285750" algn="just">
              <a:buFont typeface="Wingdings" pitchFamily="2" charset="2"/>
              <a:buChar char="v"/>
            </a:pPr>
            <a:r>
              <a:rPr lang="en-US" sz="1800" dirty="0"/>
              <a:t>As per the Multiple Phone Services </a:t>
            </a:r>
            <a:r>
              <a:rPr lang="en-US" sz="1800" dirty="0"/>
              <a:t> </a:t>
            </a:r>
            <a:r>
              <a:rPr lang="en-US" sz="1800" dirty="0" smtClean="0"/>
              <a:t>Variable </a:t>
            </a:r>
            <a:r>
              <a:rPr lang="en-US" sz="1800" dirty="0"/>
              <a:t>almost 30% to 40% both who having phone service, not phone services and also who have no services they are likely to churn.</a:t>
            </a:r>
          </a:p>
          <a:p>
            <a:pPr marL="285750" indent="-285750" algn="just">
              <a:buFont typeface="Wingdings" pitchFamily="2" charset="2"/>
              <a:buChar char="v"/>
            </a:pPr>
            <a:r>
              <a:rPr lang="en-US" sz="1800" dirty="0"/>
              <a:t>As per the Internet Services </a:t>
            </a:r>
            <a:r>
              <a:rPr lang="en-US" sz="1800" dirty="0" smtClean="0"/>
              <a:t>variable </a:t>
            </a:r>
            <a:r>
              <a:rPr lang="en-US" sz="1800" dirty="0"/>
              <a:t>almost 70% of customers who having Fiber </a:t>
            </a:r>
            <a:r>
              <a:rPr lang="en-US" sz="1800" dirty="0" smtClean="0"/>
              <a:t>optic </a:t>
            </a:r>
            <a:r>
              <a:rPr lang="en-US" sz="1800" dirty="0"/>
              <a:t>service and 25% DSL services they are likely to churn.</a:t>
            </a:r>
          </a:p>
          <a:p>
            <a:pPr marL="285750" indent="-285750" algn="just">
              <a:buFont typeface="Wingdings" pitchFamily="2" charset="2"/>
              <a:buChar char="v"/>
            </a:pPr>
            <a:endParaRPr 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21138" y="1371600"/>
            <a:ext cx="4970462" cy="5029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04493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3532909" cy="2173015"/>
          </a:xfrm>
        </p:spPr>
        <p:txBody>
          <a:bodyPr>
            <a:normAutofit fontScale="90000"/>
          </a:bodyPr>
          <a:lstStyle/>
          <a:p>
            <a:r>
              <a:rPr lang="en-US" sz="3200" b="1" u="sng" dirty="0" smtClean="0">
                <a:latin typeface="Bodoni MT Black" pitchFamily="18" charset="0"/>
              </a:rPr>
              <a:t>Online Security &amp; Online Backup</a:t>
            </a:r>
            <a:br>
              <a:rPr lang="en-US" sz="3200" b="1" u="sng" dirty="0" smtClean="0">
                <a:latin typeface="Bodoni MT Black" pitchFamily="18" charset="0"/>
              </a:rPr>
            </a:br>
            <a:r>
              <a:rPr lang="en-US" sz="3200" b="1" u="sng" dirty="0">
                <a:latin typeface="Bodoni MT Black" pitchFamily="18" charset="0"/>
              </a:rPr>
              <a:t/>
            </a:r>
            <a:br>
              <a:rPr lang="en-US" sz="3200" b="1" u="sng" dirty="0">
                <a:latin typeface="Bodoni MT Black" pitchFamily="18" charset="0"/>
              </a:rPr>
            </a:br>
            <a:r>
              <a:rPr lang="en-US" sz="3200" u="sng" dirty="0" smtClean="0">
                <a:solidFill>
                  <a:schemeClr val="tx2">
                    <a:lumMod val="40000"/>
                    <a:lumOff val="60000"/>
                  </a:schemeClr>
                </a:solidFill>
                <a:latin typeface="+mn-lt"/>
              </a:rPr>
              <a:t>Findings:-</a:t>
            </a:r>
            <a:endParaRPr lang="en-US" sz="3200" u="sng" dirty="0">
              <a:solidFill>
                <a:schemeClr val="tx2">
                  <a:lumMod val="40000"/>
                  <a:lumOff val="60000"/>
                </a:schemeClr>
              </a:solidFill>
              <a:latin typeface="+mn-lt"/>
            </a:endParaRPr>
          </a:p>
        </p:txBody>
      </p:sp>
      <p:sp>
        <p:nvSpPr>
          <p:cNvPr id="4" name="Text Placeholder 3"/>
          <p:cNvSpPr>
            <a:spLocks noGrp="1"/>
          </p:cNvSpPr>
          <p:nvPr>
            <p:ph type="body" sz="half" idx="2"/>
          </p:nvPr>
        </p:nvSpPr>
        <p:spPr>
          <a:xfrm>
            <a:off x="228600" y="2819400"/>
            <a:ext cx="3581400" cy="3505200"/>
          </a:xfrm>
          <a:ln>
            <a:noFill/>
          </a:ln>
          <a:effectLst>
            <a:glow rad="101600">
              <a:schemeClr val="accent2">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a:lstStyle/>
          <a:p>
            <a:pPr marL="285750" indent="-285750" algn="just">
              <a:buFont typeface="Wingdings" pitchFamily="2" charset="2"/>
              <a:buChar char="v"/>
            </a:pPr>
            <a:r>
              <a:rPr lang="en-US" dirty="0"/>
              <a:t>A</a:t>
            </a:r>
            <a:r>
              <a:rPr lang="en-US" sz="1800" dirty="0"/>
              <a:t>s per the Online Security </a:t>
            </a:r>
            <a:r>
              <a:rPr lang="en-US" sz="1800" dirty="0" smtClean="0"/>
              <a:t>Variable customers </a:t>
            </a:r>
            <a:r>
              <a:rPr lang="en-US" sz="1800" dirty="0"/>
              <a:t>who having no online </a:t>
            </a:r>
            <a:r>
              <a:rPr lang="en-US" sz="1800" dirty="0" smtClean="0"/>
              <a:t>security(around 42%) </a:t>
            </a:r>
            <a:r>
              <a:rPr lang="en-US" sz="1800" dirty="0"/>
              <a:t>they are most likely to </a:t>
            </a:r>
            <a:r>
              <a:rPr lang="en-US" sz="1800" dirty="0" smtClean="0"/>
              <a:t>churn </a:t>
            </a:r>
            <a:r>
              <a:rPr lang="en-US" sz="1800" dirty="0"/>
              <a:t>in </a:t>
            </a:r>
            <a:r>
              <a:rPr lang="en-US" sz="1800" dirty="0" smtClean="0"/>
              <a:t>comparison </a:t>
            </a:r>
            <a:r>
              <a:rPr lang="en-US" sz="1800" dirty="0"/>
              <a:t>to others</a:t>
            </a:r>
            <a:r>
              <a:rPr lang="en-US" sz="1800" dirty="0" smtClean="0"/>
              <a:t>.</a:t>
            </a:r>
          </a:p>
          <a:p>
            <a:pPr marL="285750" indent="-285750" algn="just">
              <a:buFont typeface="Wingdings" pitchFamily="2" charset="2"/>
              <a:buChar char="v"/>
            </a:pPr>
            <a:r>
              <a:rPr lang="en-US" sz="1800" dirty="0"/>
              <a:t>As per the Online Backup </a:t>
            </a:r>
            <a:r>
              <a:rPr lang="en-US" sz="1800" dirty="0" smtClean="0"/>
              <a:t>Variable </a:t>
            </a:r>
            <a:r>
              <a:rPr lang="en-US" sz="1800" dirty="0"/>
              <a:t>customers who having no online </a:t>
            </a:r>
            <a:r>
              <a:rPr lang="en-US" sz="1800" dirty="0" smtClean="0"/>
              <a:t>Backup(around 37%) </a:t>
            </a:r>
            <a:r>
              <a:rPr lang="en-US" sz="1800" dirty="0"/>
              <a:t>they are most likely to </a:t>
            </a:r>
            <a:r>
              <a:rPr lang="en-US" sz="1800" dirty="0" smtClean="0"/>
              <a:t>churn </a:t>
            </a:r>
            <a:r>
              <a:rPr lang="en-US" sz="1800" dirty="0"/>
              <a:t>in </a:t>
            </a:r>
            <a:r>
              <a:rPr lang="en-US" sz="1800" dirty="0" smtClean="0"/>
              <a:t>comparison </a:t>
            </a:r>
            <a:r>
              <a:rPr lang="en-US" sz="1800" dirty="0"/>
              <a:t>of other.</a:t>
            </a:r>
          </a:p>
          <a:p>
            <a:pPr marL="285750" indent="-285750">
              <a:buFont typeface="Wingdings" pitchFamily="2" charset="2"/>
              <a:buChar char="v"/>
            </a:pPr>
            <a:endParaRPr lang="en-US" dirty="0"/>
          </a:p>
          <a:p>
            <a:pPr marL="285750" indent="-285750">
              <a:buFont typeface="Wingdings" pitchFamily="2" charset="2"/>
              <a:buChar char="v"/>
            </a:pPr>
            <a:endParaRPr lang="en-US"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21138" y="1371600"/>
            <a:ext cx="4894262" cy="4953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33888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52800"/>
            <a:ext cx="7315200" cy="1154097"/>
          </a:xfrm>
        </p:spPr>
        <p:txBody>
          <a:bodyPr/>
          <a:lstStyle/>
          <a:p>
            <a:r>
              <a:rPr lang="en-US" b="1" u="sng" dirty="0" smtClean="0">
                <a:latin typeface="Bodoni MT Black" pitchFamily="18" charset="0"/>
              </a:rPr>
              <a:t>Numerical Analysis</a:t>
            </a:r>
            <a:endParaRPr lang="en-US" b="1" u="sng" dirty="0">
              <a:latin typeface="Bodoni MT Black" pitchFamily="18" charset="0"/>
            </a:endParaRPr>
          </a:p>
        </p:txBody>
      </p:sp>
    </p:spTree>
    <p:extLst>
      <p:ext uri="{BB962C8B-B14F-4D97-AF65-F5344CB8AC3E}">
        <p14:creationId xmlns:p14="http://schemas.microsoft.com/office/powerpoint/2010/main" val="35759881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066800"/>
            <a:ext cx="3636736" cy="2173015"/>
          </a:xfrm>
        </p:spPr>
        <p:txBody>
          <a:bodyPr>
            <a:normAutofit fontScale="90000"/>
          </a:bodyPr>
          <a:lstStyle/>
          <a:p>
            <a:r>
              <a:rPr lang="en-US" sz="3100" b="1" u="sng" dirty="0" smtClean="0">
                <a:latin typeface="Bodoni MT Black" pitchFamily="18" charset="0"/>
              </a:rPr>
              <a:t>Correlation between Monthly Charges &amp; Total Charges</a:t>
            </a:r>
            <a:r>
              <a:rPr lang="en-US" dirty="0" smtClean="0"/>
              <a:t/>
            </a:r>
            <a:br>
              <a:rPr lang="en-US" dirty="0" smtClean="0"/>
            </a:br>
            <a:r>
              <a:rPr lang="en-US" dirty="0"/>
              <a:t/>
            </a:r>
            <a:br>
              <a:rPr lang="en-US" dirty="0"/>
            </a:br>
            <a:r>
              <a:rPr lang="en-US" u="sng" dirty="0" smtClean="0">
                <a:solidFill>
                  <a:schemeClr val="tx2">
                    <a:lumMod val="40000"/>
                    <a:lumOff val="60000"/>
                  </a:schemeClr>
                </a:solidFill>
              </a:rPr>
              <a:t>Findings:-</a:t>
            </a:r>
            <a:endParaRPr lang="en-US" u="sng" dirty="0">
              <a:solidFill>
                <a:schemeClr val="tx2">
                  <a:lumMod val="40000"/>
                  <a:lumOff val="60000"/>
                </a:schemeClr>
              </a:solidFill>
            </a:endParaRPr>
          </a:p>
        </p:txBody>
      </p:sp>
      <p:sp>
        <p:nvSpPr>
          <p:cNvPr id="4" name="Text Placeholder 3"/>
          <p:cNvSpPr>
            <a:spLocks noGrp="1"/>
          </p:cNvSpPr>
          <p:nvPr>
            <p:ph type="body" sz="half" idx="2"/>
          </p:nvPr>
        </p:nvSpPr>
        <p:spPr>
          <a:xfrm>
            <a:off x="304800" y="3276601"/>
            <a:ext cx="3560536" cy="3029882"/>
          </a:xfrm>
          <a:ln>
            <a:noFill/>
          </a:ln>
          <a:effectLst>
            <a:glow rad="101600">
              <a:schemeClr val="accent2">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a:normAutofit/>
          </a:bodyPr>
          <a:lstStyle/>
          <a:p>
            <a:pPr marL="285750" indent="-285750" algn="just">
              <a:buFont typeface="Wingdings" pitchFamily="2" charset="2"/>
              <a:buChar char="v"/>
            </a:pPr>
            <a:r>
              <a:rPr lang="en-US" sz="1800" dirty="0" smtClean="0"/>
              <a:t>This Graph show the correlation between Monthly charges and Total charges.</a:t>
            </a:r>
          </a:p>
          <a:p>
            <a:pPr marL="285750" indent="-285750" algn="just">
              <a:buFont typeface="Wingdings" pitchFamily="2" charset="2"/>
              <a:buChar char="v"/>
            </a:pPr>
            <a:r>
              <a:rPr lang="en-US" sz="1800" dirty="0" smtClean="0"/>
              <a:t>This graph shows that when the Total charges increase then Monthly charges are also increases Vise – Versa. </a:t>
            </a:r>
          </a:p>
          <a:p>
            <a:pPr marL="285750" indent="-285750" algn="just">
              <a:buFont typeface="Wingdings" pitchFamily="2" charset="2"/>
              <a:buChar char="v"/>
            </a:pPr>
            <a:r>
              <a:rPr lang="en-US" sz="1800" dirty="0" smtClean="0"/>
              <a:t>It show the Positive correlation between Monthly charges and Total charges.</a:t>
            </a:r>
            <a:endParaRPr lang="en-US" sz="1800"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21138" y="1371600"/>
            <a:ext cx="4970462" cy="4800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68754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838200"/>
            <a:ext cx="3581400" cy="2173015"/>
          </a:xfrm>
        </p:spPr>
        <p:txBody>
          <a:bodyPr>
            <a:normAutofit fontScale="90000"/>
          </a:bodyPr>
          <a:lstStyle/>
          <a:p>
            <a:r>
              <a:rPr lang="en-US" sz="3100" b="1" u="sng" dirty="0" smtClean="0">
                <a:latin typeface="Bodoni MT Black" pitchFamily="18" charset="0"/>
              </a:rPr>
              <a:t>Monthly Charges by Churn &amp; No Churn</a:t>
            </a:r>
            <a:r>
              <a:rPr lang="en-US" dirty="0" smtClean="0"/>
              <a:t/>
            </a:r>
            <a:br>
              <a:rPr lang="en-US" dirty="0" smtClean="0"/>
            </a:br>
            <a:r>
              <a:rPr lang="en-US" dirty="0"/>
              <a:t/>
            </a:r>
            <a:br>
              <a:rPr lang="en-US" dirty="0"/>
            </a:br>
            <a:r>
              <a:rPr lang="en-US" u="sng" dirty="0" smtClean="0">
                <a:solidFill>
                  <a:schemeClr val="tx2">
                    <a:lumMod val="40000"/>
                    <a:lumOff val="60000"/>
                  </a:schemeClr>
                </a:solidFill>
              </a:rPr>
              <a:t>Findings:-</a:t>
            </a:r>
            <a:endParaRPr lang="en-US" u="sng" dirty="0">
              <a:solidFill>
                <a:schemeClr val="tx2">
                  <a:lumMod val="40000"/>
                  <a:lumOff val="60000"/>
                </a:schemeClr>
              </a:solidFill>
            </a:endParaRPr>
          </a:p>
        </p:txBody>
      </p:sp>
      <p:sp>
        <p:nvSpPr>
          <p:cNvPr id="4" name="Text Placeholder 3"/>
          <p:cNvSpPr>
            <a:spLocks noGrp="1"/>
          </p:cNvSpPr>
          <p:nvPr>
            <p:ph type="body" sz="half" idx="2"/>
          </p:nvPr>
        </p:nvSpPr>
        <p:spPr>
          <a:xfrm>
            <a:off x="381000" y="3048000"/>
            <a:ext cx="3429000" cy="3505199"/>
          </a:xfrm>
          <a:ln>
            <a:noFill/>
          </a:ln>
          <a:effectLst>
            <a:glow rad="101600">
              <a:schemeClr val="accent2">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a:noAutofit/>
          </a:bodyPr>
          <a:lstStyle/>
          <a:p>
            <a:pPr marL="285750" indent="-285750">
              <a:buFont typeface="Wingdings" pitchFamily="2" charset="2"/>
              <a:buChar char="v"/>
            </a:pPr>
            <a:r>
              <a:rPr lang="en-US" sz="1600" dirty="0" smtClean="0"/>
              <a:t>This Plot show the Churn rate and No churn rate as per the Monthly charges.</a:t>
            </a:r>
          </a:p>
          <a:p>
            <a:pPr marL="285750" indent="-285750">
              <a:buFont typeface="Wingdings" pitchFamily="2" charset="2"/>
              <a:buChar char="v"/>
            </a:pPr>
            <a:r>
              <a:rPr lang="en-US" sz="1600" dirty="0" smtClean="0"/>
              <a:t>As per the plot we get the insight the when the Monthly charges are high then customer churn rate is also high and Vise-versa.</a:t>
            </a:r>
          </a:p>
          <a:p>
            <a:pPr marL="285750" indent="-285750">
              <a:buFont typeface="Wingdings" pitchFamily="2" charset="2"/>
              <a:buChar char="v"/>
            </a:pPr>
            <a:r>
              <a:rPr lang="en-US" sz="1600" dirty="0" smtClean="0"/>
              <a:t>In pervious chat of the contract we also get the same insight for the Month to Month contract the churning percentage his much higher in comparison of one year and two year contracts. </a:t>
            </a:r>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21138" y="1371600"/>
            <a:ext cx="4894262" cy="4724400"/>
          </a:xfrm>
          <a:prstGeom prst="roundRect">
            <a:avLst>
              <a:gd name="adj" fmla="val 8594"/>
            </a:avLst>
          </a:prstGeom>
          <a:solidFill>
            <a:srgbClr val="FFFFFF">
              <a:shade val="85000"/>
            </a:srgbClr>
          </a:solidFill>
          <a:ln>
            <a:noFill/>
          </a:ln>
          <a:effectLst>
            <a:outerShdw blurRad="44450" dist="27940" dir="5400000" algn="ctr">
              <a:srgbClr val="000000">
                <a:alpha val="32000"/>
              </a:srgbClr>
            </a:outerShdw>
            <a:reflection blurRad="12700" stA="38000" endPos="28000" dist="5000" dir="5400000" sy="-100000" algn="bl" rotWithShape="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02472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3560536" cy="2702977"/>
          </a:xfrm>
        </p:spPr>
        <p:txBody>
          <a:bodyPr>
            <a:normAutofit/>
          </a:bodyPr>
          <a:lstStyle/>
          <a:p>
            <a:r>
              <a:rPr lang="en-US" b="1" u="sng" dirty="0" smtClean="0">
                <a:latin typeface="Bodoni MT Black" pitchFamily="18" charset="0"/>
              </a:rPr>
              <a:t>Total Charges </a:t>
            </a:r>
            <a:r>
              <a:rPr lang="en-US" b="1" u="sng" dirty="0">
                <a:latin typeface="Bodoni MT Black" pitchFamily="18" charset="0"/>
              </a:rPr>
              <a:t>by Churn &amp; No </a:t>
            </a:r>
            <a:r>
              <a:rPr lang="en-US" b="1" u="sng" dirty="0" smtClean="0">
                <a:latin typeface="Bodoni MT Black" pitchFamily="18" charset="0"/>
              </a:rPr>
              <a:t>Churn</a:t>
            </a:r>
            <a:br>
              <a:rPr lang="en-US" b="1" u="sng" dirty="0" smtClean="0">
                <a:latin typeface="Bodoni MT Black" pitchFamily="18" charset="0"/>
              </a:rPr>
            </a:br>
            <a:r>
              <a:rPr lang="en-US" b="1" u="sng" dirty="0">
                <a:latin typeface="Bodoni MT Black" pitchFamily="18" charset="0"/>
              </a:rPr>
              <a:t/>
            </a:r>
            <a:br>
              <a:rPr lang="en-US" b="1" u="sng" dirty="0">
                <a:latin typeface="Bodoni MT Black" pitchFamily="18" charset="0"/>
              </a:rPr>
            </a:br>
            <a:r>
              <a:rPr lang="en-US" sz="2600" b="1" u="sng" dirty="0" smtClean="0">
                <a:solidFill>
                  <a:schemeClr val="tx2">
                    <a:lumMod val="40000"/>
                    <a:lumOff val="60000"/>
                  </a:schemeClr>
                </a:solidFill>
                <a:latin typeface="+mn-lt"/>
              </a:rPr>
              <a:t>Findings</a:t>
            </a:r>
            <a:r>
              <a:rPr lang="en-US" b="1" u="sng" dirty="0" smtClean="0">
                <a:solidFill>
                  <a:schemeClr val="tx2">
                    <a:lumMod val="40000"/>
                    <a:lumOff val="60000"/>
                  </a:schemeClr>
                </a:solidFill>
                <a:latin typeface="+mn-lt"/>
              </a:rPr>
              <a:t>:-</a:t>
            </a:r>
            <a:endParaRPr lang="en-US" dirty="0">
              <a:solidFill>
                <a:schemeClr val="tx2">
                  <a:lumMod val="40000"/>
                  <a:lumOff val="60000"/>
                </a:schemeClr>
              </a:solidFill>
              <a:latin typeface="+mn-lt"/>
            </a:endParaRPr>
          </a:p>
        </p:txBody>
      </p:sp>
      <p:sp>
        <p:nvSpPr>
          <p:cNvPr id="4" name="Text Placeholder 3"/>
          <p:cNvSpPr>
            <a:spLocks noGrp="1"/>
          </p:cNvSpPr>
          <p:nvPr>
            <p:ph type="body" sz="half" idx="2"/>
          </p:nvPr>
        </p:nvSpPr>
        <p:spPr>
          <a:xfrm>
            <a:off x="381000" y="3352800"/>
            <a:ext cx="3484336" cy="2953683"/>
          </a:xfrm>
          <a:ln>
            <a:noFill/>
          </a:ln>
          <a:effectLst>
            <a:glow rad="101600">
              <a:schemeClr val="accent2">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a:normAutofit fontScale="92500" lnSpcReduction="20000"/>
          </a:bodyPr>
          <a:lstStyle/>
          <a:p>
            <a:pPr marL="285750" indent="-285750" algn="just">
              <a:buFont typeface="Wingdings" pitchFamily="2" charset="2"/>
              <a:buChar char="v"/>
            </a:pPr>
            <a:r>
              <a:rPr lang="en-US" sz="1900" dirty="0"/>
              <a:t>This Plot show the Churn rate and No churn rate as per </a:t>
            </a:r>
            <a:r>
              <a:rPr lang="en-US" sz="1900" dirty="0" smtClean="0"/>
              <a:t>the Total </a:t>
            </a:r>
            <a:r>
              <a:rPr lang="en-US" sz="1900" dirty="0"/>
              <a:t>charges.</a:t>
            </a:r>
          </a:p>
          <a:p>
            <a:pPr marL="285750" indent="-285750" algn="just">
              <a:buFont typeface="Wingdings" pitchFamily="2" charset="2"/>
              <a:buChar char="v"/>
            </a:pPr>
            <a:r>
              <a:rPr lang="en-US" sz="1900" dirty="0"/>
              <a:t>As per the plot we get the insight the when the </a:t>
            </a:r>
            <a:r>
              <a:rPr lang="en-US" sz="1900" dirty="0" smtClean="0"/>
              <a:t>Total </a:t>
            </a:r>
            <a:r>
              <a:rPr lang="en-US" sz="1900" dirty="0"/>
              <a:t>charges are high then customer churn rate is also </a:t>
            </a:r>
            <a:r>
              <a:rPr lang="en-US" sz="1900" dirty="0" smtClean="0"/>
              <a:t>low </a:t>
            </a:r>
            <a:r>
              <a:rPr lang="en-US" sz="1900" dirty="0"/>
              <a:t>and Vise-versa</a:t>
            </a:r>
            <a:r>
              <a:rPr lang="en-US" sz="1900" dirty="0" smtClean="0"/>
              <a:t>.</a:t>
            </a:r>
          </a:p>
          <a:p>
            <a:pPr marL="285750" indent="-285750" algn="just">
              <a:buFont typeface="Wingdings" pitchFamily="2" charset="2"/>
              <a:buChar char="v"/>
            </a:pPr>
            <a:r>
              <a:rPr lang="en-US" sz="1900" dirty="0" smtClean="0"/>
              <a:t>It show the Negative correlation between the Total charges and Customer Churn Rate.</a:t>
            </a:r>
            <a:endParaRPr lang="en-US" sz="1900" dirty="0"/>
          </a:p>
          <a:p>
            <a:endParaRPr lang="en-US" dirty="0"/>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21138" y="1371600"/>
            <a:ext cx="4894262" cy="48005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63149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 y="19050"/>
            <a:ext cx="2950936" cy="2173015"/>
          </a:xfrm>
        </p:spPr>
        <p:txBody>
          <a:bodyPr>
            <a:normAutofit fontScale="90000"/>
          </a:bodyPr>
          <a:lstStyle/>
          <a:p>
            <a:r>
              <a:rPr lang="en-US" sz="3100" b="1" u="sng" dirty="0" smtClean="0">
                <a:latin typeface="Bodoni MT Black" pitchFamily="18" charset="0"/>
              </a:rPr>
              <a:t>Correlation Of all Variables with Churn</a:t>
            </a:r>
            <a:r>
              <a:rPr lang="en-US" dirty="0" smtClean="0"/>
              <a:t/>
            </a:r>
            <a:br>
              <a:rPr lang="en-US" dirty="0" smtClean="0"/>
            </a:br>
            <a:r>
              <a:rPr lang="en-US" dirty="0"/>
              <a:t/>
            </a:r>
            <a:br>
              <a:rPr lang="en-US" dirty="0"/>
            </a:br>
            <a:r>
              <a:rPr lang="en-US" u="sng" dirty="0" smtClean="0">
                <a:solidFill>
                  <a:schemeClr val="tx2">
                    <a:lumMod val="40000"/>
                    <a:lumOff val="60000"/>
                  </a:schemeClr>
                </a:solidFill>
              </a:rPr>
              <a:t>Findings:-</a:t>
            </a:r>
            <a:endParaRPr lang="en-US" u="sng" dirty="0">
              <a:solidFill>
                <a:schemeClr val="tx2">
                  <a:lumMod val="40000"/>
                  <a:lumOff val="60000"/>
                </a:schemeClr>
              </a:solidFill>
            </a:endParaRPr>
          </a:p>
        </p:txBody>
      </p:sp>
      <p:sp>
        <p:nvSpPr>
          <p:cNvPr id="4" name="Text Placeholder 3"/>
          <p:cNvSpPr>
            <a:spLocks noGrp="1"/>
          </p:cNvSpPr>
          <p:nvPr>
            <p:ph type="body" sz="half" idx="2"/>
          </p:nvPr>
        </p:nvSpPr>
        <p:spPr>
          <a:xfrm>
            <a:off x="2895600" y="152400"/>
            <a:ext cx="5410200" cy="3124200"/>
          </a:xfrm>
          <a:ln>
            <a:noFill/>
          </a:ln>
          <a:effectLst>
            <a:glow rad="101600">
              <a:schemeClr val="accent2">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a:normAutofit fontScale="92500" lnSpcReduction="10000"/>
          </a:bodyPr>
          <a:lstStyle/>
          <a:p>
            <a:pPr marL="285750" indent="-285750" algn="just">
              <a:buFont typeface="Wingdings" pitchFamily="2" charset="2"/>
              <a:buChar char="v"/>
            </a:pPr>
            <a:r>
              <a:rPr lang="en-US" sz="1600" dirty="0"/>
              <a:t>This Plot show the Churn who are the above of the 0 in Y- </a:t>
            </a:r>
            <a:r>
              <a:rPr lang="en-US" sz="1600" dirty="0" smtClean="0"/>
              <a:t>axis </a:t>
            </a:r>
            <a:r>
              <a:rPr lang="en-US" sz="1600" dirty="0"/>
              <a:t>and they who are down 0 in Y axis are the No </a:t>
            </a:r>
            <a:r>
              <a:rPr lang="en-US" sz="1600" dirty="0" smtClean="0"/>
              <a:t>churner.</a:t>
            </a:r>
          </a:p>
          <a:p>
            <a:pPr marL="285750" indent="-285750" algn="just">
              <a:buFont typeface="Wingdings" pitchFamily="2" charset="2"/>
              <a:buChar char="v"/>
            </a:pPr>
            <a:r>
              <a:rPr lang="en-US" sz="1600" dirty="0"/>
              <a:t>High churn seen in the case of Month to month </a:t>
            </a:r>
            <a:r>
              <a:rPr lang="en-US" sz="1600" dirty="0" smtClean="0"/>
              <a:t>contracts, No </a:t>
            </a:r>
            <a:r>
              <a:rPr lang="en-US" sz="1600" dirty="0"/>
              <a:t>online Securities, No Tech support , First Year of </a:t>
            </a:r>
            <a:r>
              <a:rPr lang="en-US" sz="1600" dirty="0" smtClean="0"/>
              <a:t>Subscription </a:t>
            </a:r>
            <a:r>
              <a:rPr lang="en-US" sz="1600" dirty="0"/>
              <a:t>and </a:t>
            </a:r>
            <a:r>
              <a:rPr lang="en-US" sz="1600" dirty="0" smtClean="0"/>
              <a:t>Fiber </a:t>
            </a:r>
            <a:r>
              <a:rPr lang="en-US" sz="1600" dirty="0"/>
              <a:t>Optics internet services</a:t>
            </a:r>
            <a:r>
              <a:rPr lang="en-US" sz="1600" dirty="0" smtClean="0"/>
              <a:t>...</a:t>
            </a:r>
          </a:p>
          <a:p>
            <a:pPr marL="285750" indent="-285750" algn="just">
              <a:buFont typeface="Wingdings" pitchFamily="2" charset="2"/>
              <a:buChar char="v"/>
            </a:pPr>
            <a:r>
              <a:rPr lang="en-US" sz="1600" dirty="0"/>
              <a:t>Low </a:t>
            </a:r>
            <a:r>
              <a:rPr lang="en-US" sz="1600" dirty="0" smtClean="0"/>
              <a:t>Churn </a:t>
            </a:r>
            <a:r>
              <a:rPr lang="en-US" sz="1600" dirty="0"/>
              <a:t>seen in case of Long Term contacts, Subscription without internet services and the customers engaged for 5+ </a:t>
            </a:r>
            <a:r>
              <a:rPr lang="en-US" sz="1600" dirty="0" smtClean="0"/>
              <a:t>Years.</a:t>
            </a:r>
          </a:p>
          <a:p>
            <a:pPr marL="285750" indent="-285750" algn="just">
              <a:buFont typeface="Wingdings" pitchFamily="2" charset="2"/>
              <a:buChar char="v"/>
            </a:pPr>
            <a:r>
              <a:rPr lang="en-US" sz="1600" dirty="0"/>
              <a:t>Factors like Gender, Availability of </a:t>
            </a:r>
            <a:r>
              <a:rPr lang="en-US" sz="1600" dirty="0" smtClean="0"/>
              <a:t>Phone Services </a:t>
            </a:r>
            <a:r>
              <a:rPr lang="en-US" sz="1600" dirty="0"/>
              <a:t>and of multiple lines have almost NO impact on </a:t>
            </a:r>
            <a:r>
              <a:rPr lang="en-US" sz="1600" dirty="0" smtClean="0"/>
              <a:t>churn.</a:t>
            </a:r>
          </a:p>
          <a:p>
            <a:pPr marL="285750" indent="-285750" algn="just">
              <a:buFont typeface="Wingdings" pitchFamily="2" charset="2"/>
              <a:buChar char="v"/>
            </a:pPr>
            <a:r>
              <a:rPr lang="en-US" sz="1600" dirty="0" smtClean="0"/>
              <a:t>In next Page of slide we have use Heat-map plot to understand churn as per variable and rows.</a:t>
            </a:r>
          </a:p>
          <a:p>
            <a:endParaRPr lang="en-US" dirty="0" smtClean="0"/>
          </a:p>
          <a:p>
            <a:pPr marL="285750" indent="-285750">
              <a:buFont typeface="Wingdings" pitchFamily="2" charset="2"/>
              <a:buChar char="v"/>
            </a:pPr>
            <a:endParaRPr lang="en-US" dirty="0"/>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3429000"/>
            <a:ext cx="8686800" cy="32858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39602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04800"/>
            <a:ext cx="7772400" cy="584425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9926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29000"/>
            <a:ext cx="7315200" cy="1154097"/>
          </a:xfrm>
        </p:spPr>
        <p:txBody>
          <a:bodyPr/>
          <a:lstStyle/>
          <a:p>
            <a:r>
              <a:rPr lang="en-US" b="1" u="sng" dirty="0" smtClean="0">
                <a:latin typeface="Bodoni MT Black" pitchFamily="18" charset="0"/>
              </a:rPr>
              <a:t>Bivariate Analysis</a:t>
            </a:r>
            <a:endParaRPr lang="en-US" b="1" u="sng" dirty="0">
              <a:latin typeface="Bodoni MT Black" pitchFamily="18" charset="0"/>
            </a:endParaRPr>
          </a:p>
        </p:txBody>
      </p:sp>
    </p:spTree>
    <p:extLst>
      <p:ext uri="{BB962C8B-B14F-4D97-AF65-F5344CB8AC3E}">
        <p14:creationId xmlns:p14="http://schemas.microsoft.com/office/powerpoint/2010/main" val="66017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1371600"/>
            <a:ext cx="8686800" cy="1154097"/>
          </a:xfrm>
        </p:spPr>
        <p:txBody>
          <a:bodyPr>
            <a:normAutofit fontScale="90000"/>
          </a:bodyPr>
          <a:lstStyle/>
          <a:p>
            <a:r>
              <a:rPr lang="en-US" b="1" u="sng" dirty="0" smtClean="0">
                <a:latin typeface="Bodoni MT Black" pitchFamily="18" charset="0"/>
              </a:rPr>
              <a:t>Business Understanding &amp; Overview</a:t>
            </a:r>
            <a:endParaRPr lang="en-US" b="1" u="sng" dirty="0">
              <a:latin typeface="Bodoni MT Black" pitchFamily="18" charset="0"/>
            </a:endParaRPr>
          </a:p>
        </p:txBody>
      </p:sp>
      <p:sp>
        <p:nvSpPr>
          <p:cNvPr id="5" name="TextBox 4"/>
          <p:cNvSpPr txBox="1"/>
          <p:nvPr/>
        </p:nvSpPr>
        <p:spPr>
          <a:xfrm>
            <a:off x="457200" y="2819400"/>
            <a:ext cx="8229600" cy="193899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000" dirty="0" smtClean="0"/>
              <a:t>You have to use EDA to Analysis </a:t>
            </a:r>
            <a:r>
              <a:rPr lang="en-US" sz="2000" dirty="0" smtClean="0">
                <a:latin typeface="+mj-lt"/>
                <a:ea typeface="Calibri Light" pitchFamily="34" charset="0"/>
                <a:cs typeface="Calibri Light" pitchFamily="34" charset="0"/>
              </a:rPr>
              <a:t> the customer who are churn.</a:t>
            </a:r>
          </a:p>
          <a:p>
            <a:endParaRPr lang="en-US" sz="2000" dirty="0">
              <a:latin typeface="+mj-lt"/>
              <a:ea typeface="Calibri Light" pitchFamily="34" charset="0"/>
              <a:cs typeface="Calibri Light" pitchFamily="34" charset="0"/>
            </a:endParaRPr>
          </a:p>
          <a:p>
            <a:pPr algn="just"/>
            <a:r>
              <a:rPr lang="en-US" sz="2000" dirty="0" smtClean="0">
                <a:latin typeface="+mj-lt"/>
                <a:ea typeface="Calibri Light" pitchFamily="34" charset="0"/>
                <a:cs typeface="Calibri Light" pitchFamily="34" charset="0"/>
              </a:rPr>
              <a:t>We will perform this Exploratory Data Analysis in order to get actionable insights, and covert them into meaningful stories and present it so that the companies can take necessary actions in order to retain their customers</a:t>
            </a:r>
            <a:r>
              <a:rPr lang="en-US" dirty="0" smtClean="0">
                <a:latin typeface="+mj-lt"/>
                <a:ea typeface="Calibri Light" pitchFamily="34" charset="0"/>
                <a:cs typeface="Calibri Light" pitchFamily="34" charset="0"/>
              </a:rPr>
              <a:t>.</a:t>
            </a:r>
            <a:endParaRPr lang="en-US" dirty="0"/>
          </a:p>
        </p:txBody>
      </p:sp>
    </p:spTree>
    <p:extLst>
      <p:ext uri="{BB962C8B-B14F-4D97-AF65-F5344CB8AC3E}">
        <p14:creationId xmlns:p14="http://schemas.microsoft.com/office/powerpoint/2010/main" val="38187895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2950936" cy="2173015"/>
          </a:xfrm>
        </p:spPr>
        <p:txBody>
          <a:bodyPr>
            <a:normAutofit fontScale="90000"/>
          </a:bodyPr>
          <a:lstStyle/>
          <a:p>
            <a:r>
              <a:rPr lang="en-US" b="1" u="sng" dirty="0" smtClean="0">
                <a:latin typeface="Bodoni MT Black" pitchFamily="18" charset="0"/>
              </a:rPr>
              <a:t>Churn Analysis as per Partner &amp; Gender</a:t>
            </a:r>
            <a:r>
              <a:rPr lang="en-US" dirty="0" smtClean="0"/>
              <a:t/>
            </a:r>
            <a:br>
              <a:rPr lang="en-US" dirty="0" smtClean="0"/>
            </a:br>
            <a:r>
              <a:rPr lang="en-US" dirty="0"/>
              <a:t/>
            </a:r>
            <a:br>
              <a:rPr lang="en-US" dirty="0"/>
            </a:br>
            <a:r>
              <a:rPr lang="en-US" u="sng" dirty="0" smtClean="0">
                <a:solidFill>
                  <a:schemeClr val="tx2">
                    <a:lumMod val="40000"/>
                    <a:lumOff val="60000"/>
                  </a:schemeClr>
                </a:solidFill>
              </a:rPr>
              <a:t>Finding:-</a:t>
            </a:r>
            <a:endParaRPr lang="en-US" u="sng" dirty="0">
              <a:solidFill>
                <a:schemeClr val="tx2">
                  <a:lumMod val="40000"/>
                  <a:lumOff val="60000"/>
                </a:schemeClr>
              </a:solidFill>
            </a:endParaRPr>
          </a:p>
        </p:txBody>
      </p:sp>
      <p:sp>
        <p:nvSpPr>
          <p:cNvPr id="4" name="Text Placeholder 3"/>
          <p:cNvSpPr>
            <a:spLocks noGrp="1"/>
          </p:cNvSpPr>
          <p:nvPr>
            <p:ph type="body" sz="half" idx="2"/>
          </p:nvPr>
        </p:nvSpPr>
        <p:spPr>
          <a:xfrm>
            <a:off x="3200400" y="152400"/>
            <a:ext cx="5029200" cy="2590800"/>
          </a:xfrm>
          <a:effectLst>
            <a:glow rad="101600">
              <a:schemeClr val="accent2">
                <a:satMod val="175000"/>
                <a:alpha val="40000"/>
              </a:schemeClr>
            </a:glow>
            <a:outerShdw blurRad="50800" dist="38100" dir="5400000" rotWithShape="0">
              <a:srgbClr val="000000">
                <a:alpha val="28000"/>
              </a:srgbClr>
            </a:outerShdw>
          </a:effectLst>
        </p:spPr>
        <p:style>
          <a:lnRef idx="1">
            <a:schemeClr val="accent2"/>
          </a:lnRef>
          <a:fillRef idx="2">
            <a:schemeClr val="accent2"/>
          </a:fillRef>
          <a:effectRef idx="1">
            <a:schemeClr val="accent2"/>
          </a:effectRef>
          <a:fontRef idx="minor">
            <a:schemeClr val="dk1"/>
          </a:fontRef>
        </p:style>
        <p:txBody>
          <a:bodyPr>
            <a:normAutofit/>
          </a:bodyPr>
          <a:lstStyle/>
          <a:p>
            <a:pPr marL="285750" indent="-285750" algn="just">
              <a:buFont typeface="Wingdings" pitchFamily="2" charset="2"/>
              <a:buChar char="v"/>
            </a:pPr>
            <a:r>
              <a:rPr lang="en-US" sz="1800" dirty="0" smtClean="0"/>
              <a:t>As per the First Bar plot we see that  People </a:t>
            </a:r>
            <a:r>
              <a:rPr lang="en-US" sz="1800" dirty="0"/>
              <a:t>who don't have a partner are the churner in which Females </a:t>
            </a:r>
            <a:r>
              <a:rPr lang="en-US" sz="1800" dirty="0" smtClean="0"/>
              <a:t>are more likely to churn in compare to  males.</a:t>
            </a:r>
          </a:p>
          <a:p>
            <a:pPr marL="285750" indent="-285750" algn="just">
              <a:buFont typeface="Wingdings" pitchFamily="2" charset="2"/>
              <a:buChar char="v"/>
            </a:pPr>
            <a:r>
              <a:rPr lang="en-US" sz="1800" dirty="0" smtClean="0"/>
              <a:t>As per the second  Bar chart we can see that People </a:t>
            </a:r>
            <a:r>
              <a:rPr lang="en-US" sz="1800" dirty="0"/>
              <a:t>who have a partner are the churner in which Males </a:t>
            </a:r>
            <a:r>
              <a:rPr lang="en-US" sz="1800" dirty="0" smtClean="0"/>
              <a:t>are more likely to  Churn in compare to Females.</a:t>
            </a:r>
            <a:endParaRPr lang="en-US" sz="1800" dirty="0"/>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3048000"/>
            <a:ext cx="4343400" cy="3505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3048000"/>
            <a:ext cx="4191000" cy="3505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06816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838200"/>
            <a:ext cx="2950936" cy="2173015"/>
          </a:xfrm>
        </p:spPr>
        <p:txBody>
          <a:bodyPr>
            <a:normAutofit fontScale="90000"/>
          </a:bodyPr>
          <a:lstStyle/>
          <a:p>
            <a:r>
              <a:rPr lang="en-US" b="1" u="sng" dirty="0">
                <a:latin typeface="Bodoni MT Black" pitchFamily="18" charset="0"/>
              </a:rPr>
              <a:t>Churn Analysis as per </a:t>
            </a:r>
            <a:r>
              <a:rPr lang="en-US" b="1" u="sng" dirty="0" smtClean="0">
                <a:latin typeface="Bodoni MT Black" pitchFamily="18" charset="0"/>
              </a:rPr>
              <a:t>Payment Method  </a:t>
            </a:r>
            <a:r>
              <a:rPr lang="en-US" b="1" u="sng" dirty="0">
                <a:latin typeface="Bodoni MT Black" pitchFamily="18" charset="0"/>
              </a:rPr>
              <a:t>&amp; </a:t>
            </a:r>
            <a:r>
              <a:rPr lang="en-US" b="1" u="sng" dirty="0" smtClean="0">
                <a:latin typeface="Bodoni MT Black" pitchFamily="18" charset="0"/>
              </a:rPr>
              <a:t>Gender</a:t>
            </a:r>
            <a:br>
              <a:rPr lang="en-US" b="1" u="sng" dirty="0" smtClean="0">
                <a:latin typeface="Bodoni MT Black" pitchFamily="18" charset="0"/>
              </a:rPr>
            </a:br>
            <a:r>
              <a:rPr lang="en-US" b="1" u="sng" dirty="0">
                <a:latin typeface="Bodoni MT Black" pitchFamily="18" charset="0"/>
              </a:rPr>
              <a:t/>
            </a:r>
            <a:br>
              <a:rPr lang="en-US" b="1" u="sng" dirty="0">
                <a:latin typeface="Bodoni MT Black" pitchFamily="18" charset="0"/>
              </a:rPr>
            </a:br>
            <a:r>
              <a:rPr lang="en-US" u="sng" dirty="0" smtClean="0">
                <a:latin typeface="+mn-lt"/>
              </a:rPr>
              <a:t>Findings:-</a:t>
            </a:r>
            <a:endParaRPr lang="en-US" u="sng" dirty="0">
              <a:latin typeface="+mn-lt"/>
            </a:endParaRPr>
          </a:p>
        </p:txBody>
      </p:sp>
      <p:sp>
        <p:nvSpPr>
          <p:cNvPr id="4" name="Text Placeholder 3"/>
          <p:cNvSpPr>
            <a:spLocks noGrp="1"/>
          </p:cNvSpPr>
          <p:nvPr>
            <p:ph type="body" sz="half" idx="2"/>
          </p:nvPr>
        </p:nvSpPr>
        <p:spPr>
          <a:xfrm>
            <a:off x="304800" y="3048000"/>
            <a:ext cx="3581400" cy="3505200"/>
          </a:xfrm>
          <a:ln>
            <a:noFill/>
          </a:ln>
          <a:effectLst>
            <a:glow rad="101600">
              <a:schemeClr val="accent2">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a:noAutofit/>
          </a:bodyPr>
          <a:lstStyle/>
          <a:p>
            <a:pPr marL="285750" indent="-285750" algn="just">
              <a:buFont typeface="Wingdings" pitchFamily="2" charset="2"/>
              <a:buChar char="v"/>
            </a:pPr>
            <a:r>
              <a:rPr lang="en-US" sz="1800" dirty="0" smtClean="0"/>
              <a:t>In this Bar Chart we can see the customer churn on basis of payment method and gender.</a:t>
            </a:r>
          </a:p>
          <a:p>
            <a:pPr marL="285750" indent="-285750" algn="just">
              <a:buFont typeface="Wingdings" pitchFamily="2" charset="2"/>
              <a:buChar char="v"/>
            </a:pPr>
            <a:r>
              <a:rPr lang="en-US" sz="1800" dirty="0" smtClean="0"/>
              <a:t>As </a:t>
            </a:r>
            <a:r>
              <a:rPr lang="en-US" sz="1800" dirty="0"/>
              <a:t>per the Payment Method Females are more likely to churn in compare to the male as </a:t>
            </a:r>
            <a:r>
              <a:rPr lang="en-US" sz="1800" dirty="0" smtClean="0"/>
              <a:t>we can see in Bar chart in Male check &amp; Credit card Bars.</a:t>
            </a:r>
          </a:p>
          <a:p>
            <a:pPr marL="285750" indent="-285750" algn="just">
              <a:buFont typeface="Wingdings" pitchFamily="2" charset="2"/>
              <a:buChar char="v"/>
            </a:pPr>
            <a:r>
              <a:rPr lang="en-US" sz="1800" dirty="0" smtClean="0"/>
              <a:t>And In reset of the bars male are more likely to churn.</a:t>
            </a:r>
            <a:endParaRPr lang="en-US" sz="1800" dirty="0"/>
          </a:p>
        </p:txBody>
      </p:sp>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21138" y="1371600"/>
            <a:ext cx="4894262" cy="5181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71470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7315200" cy="1154097"/>
          </a:xfrm>
        </p:spPr>
        <p:txBody>
          <a:bodyPr/>
          <a:lstStyle/>
          <a:p>
            <a:r>
              <a:rPr lang="en-US" b="1" u="sng" dirty="0" smtClean="0">
                <a:latin typeface="Bodoni MT Black" pitchFamily="18" charset="0"/>
              </a:rPr>
              <a:t>Final Thoughts:-</a:t>
            </a:r>
            <a:endParaRPr lang="en-US" b="1" u="sng" dirty="0">
              <a:latin typeface="Bodoni MT Black" pitchFamily="18" charset="0"/>
            </a:endParaRPr>
          </a:p>
        </p:txBody>
      </p:sp>
      <p:sp>
        <p:nvSpPr>
          <p:cNvPr id="3" name="Content Placeholder 2"/>
          <p:cNvSpPr>
            <a:spLocks noGrp="1"/>
          </p:cNvSpPr>
          <p:nvPr>
            <p:ph idx="1"/>
          </p:nvPr>
        </p:nvSpPr>
        <p:spPr>
          <a:xfrm>
            <a:off x="457200" y="1219200"/>
            <a:ext cx="7848600" cy="4724400"/>
          </a:xfrm>
          <a:effectLst>
            <a:glow rad="101600">
              <a:schemeClr val="accent2">
                <a:satMod val="175000"/>
                <a:alpha val="40000"/>
              </a:schemeClr>
            </a:glow>
            <a:outerShdw blurRad="50800" dist="38100" dir="5400000" rotWithShape="0">
              <a:srgbClr val="000000">
                <a:alpha val="28000"/>
              </a:srgbClr>
            </a:outerShdw>
          </a:effectLst>
        </p:spPr>
        <p:style>
          <a:lnRef idx="1">
            <a:schemeClr val="accent2"/>
          </a:lnRef>
          <a:fillRef idx="2">
            <a:schemeClr val="accent2"/>
          </a:fillRef>
          <a:effectRef idx="1">
            <a:schemeClr val="accent2"/>
          </a:effectRef>
          <a:fontRef idx="minor">
            <a:schemeClr val="dk1"/>
          </a:fontRef>
        </p:style>
        <p:txBody>
          <a:bodyPr>
            <a:normAutofit lnSpcReduction="10000"/>
          </a:bodyPr>
          <a:lstStyle/>
          <a:p>
            <a:pPr algn="just">
              <a:buFont typeface="Wingdings" pitchFamily="2" charset="2"/>
              <a:buChar char="v"/>
            </a:pPr>
            <a:r>
              <a:rPr lang="en-US" dirty="0"/>
              <a:t> Electronic check </a:t>
            </a:r>
            <a:r>
              <a:rPr lang="en-US" dirty="0" smtClean="0"/>
              <a:t>are </a:t>
            </a:r>
            <a:r>
              <a:rPr lang="en-US" dirty="0"/>
              <a:t>the highest </a:t>
            </a:r>
            <a:r>
              <a:rPr lang="en-US" dirty="0" smtClean="0"/>
              <a:t>churners.</a:t>
            </a:r>
          </a:p>
          <a:p>
            <a:pPr algn="just">
              <a:buFont typeface="Wingdings" pitchFamily="2" charset="2"/>
              <a:buChar char="v"/>
            </a:pPr>
            <a:r>
              <a:rPr lang="en-US" dirty="0"/>
              <a:t> Contract Type- Monthly customers are more likely to </a:t>
            </a:r>
            <a:r>
              <a:rPr lang="en-US" dirty="0" smtClean="0"/>
              <a:t>churn </a:t>
            </a:r>
            <a:r>
              <a:rPr lang="en-US" dirty="0"/>
              <a:t>because of no. contract terms, as they are free to go customers</a:t>
            </a:r>
            <a:r>
              <a:rPr lang="en-US" dirty="0" smtClean="0"/>
              <a:t>.</a:t>
            </a:r>
          </a:p>
          <a:p>
            <a:pPr algn="just">
              <a:buFont typeface="Wingdings" pitchFamily="2" charset="2"/>
              <a:buChar char="v"/>
            </a:pPr>
            <a:r>
              <a:rPr lang="en-US" dirty="0"/>
              <a:t> No online </a:t>
            </a:r>
            <a:r>
              <a:rPr lang="en-US" dirty="0" smtClean="0"/>
              <a:t>Security, No </a:t>
            </a:r>
            <a:r>
              <a:rPr lang="en-US" dirty="0"/>
              <a:t>Tech Support category are high churners</a:t>
            </a:r>
            <a:r>
              <a:rPr lang="en-US" dirty="0" smtClean="0"/>
              <a:t>.</a:t>
            </a:r>
          </a:p>
          <a:p>
            <a:pPr algn="just">
              <a:buFont typeface="Wingdings" pitchFamily="2" charset="2"/>
              <a:buChar char="v"/>
            </a:pPr>
            <a:r>
              <a:rPr lang="en-US" dirty="0"/>
              <a:t> Non Senior citizens are high Churners</a:t>
            </a:r>
            <a:r>
              <a:rPr lang="en-US" dirty="0" smtClean="0"/>
              <a:t>.</a:t>
            </a:r>
          </a:p>
          <a:p>
            <a:pPr algn="just">
              <a:buFont typeface="Wingdings" pitchFamily="2" charset="2"/>
              <a:buChar char="v"/>
            </a:pPr>
            <a:r>
              <a:rPr lang="en-US" dirty="0"/>
              <a:t> </a:t>
            </a:r>
            <a:r>
              <a:rPr lang="en-US" dirty="0" smtClean="0"/>
              <a:t>Organization has to focus on Month to  month contracts and try for customer Acquisition or retain old customer by providing better offer than the competitor.</a:t>
            </a:r>
          </a:p>
          <a:p>
            <a:pPr algn="just">
              <a:buFont typeface="Wingdings" pitchFamily="2" charset="2"/>
              <a:buChar char="v"/>
            </a:pPr>
            <a:r>
              <a:rPr lang="en-US" dirty="0" smtClean="0"/>
              <a:t> Organization have to provide the Online Security ,Online backup and Tech support to customer who don’t have these because mostly they are churn it is the best way to acquire them.</a:t>
            </a:r>
          </a:p>
          <a:p>
            <a:pPr algn="just">
              <a:buFont typeface="Wingdings" pitchFamily="2" charset="2"/>
              <a:buChar char="v"/>
            </a:pPr>
            <a:r>
              <a:rPr lang="en-US" dirty="0" smtClean="0"/>
              <a:t> Tenure Group from 1-12 are more likely to churn so we have to find the reason for the churn like the Int. Speed, Network etc.</a:t>
            </a:r>
          </a:p>
          <a:p>
            <a:pPr algn="just">
              <a:buFont typeface="Wingdings" pitchFamily="2" charset="2"/>
              <a:buChar char="v"/>
            </a:pPr>
            <a:r>
              <a:rPr lang="en-US" dirty="0"/>
              <a:t> </a:t>
            </a:r>
            <a:r>
              <a:rPr lang="en-US" dirty="0" smtClean="0"/>
              <a:t>Organization have to improve the quality of the fiber optic and DSL Internet services.</a:t>
            </a:r>
          </a:p>
          <a:p>
            <a:pPr>
              <a:buFont typeface="Wingdings" pitchFamily="2" charset="2"/>
              <a:buChar char="v"/>
            </a:pPr>
            <a:endParaRPr lang="en-US" dirty="0"/>
          </a:p>
        </p:txBody>
      </p:sp>
    </p:spTree>
    <p:extLst>
      <p:ext uri="{BB962C8B-B14F-4D97-AF65-F5344CB8AC3E}">
        <p14:creationId xmlns:p14="http://schemas.microsoft.com/office/powerpoint/2010/main" val="7439739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3625" y="1752600"/>
            <a:ext cx="4514850" cy="319087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56689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0"/>
            <a:ext cx="7315200" cy="1154097"/>
          </a:xfrm>
        </p:spPr>
        <p:txBody>
          <a:bodyPr/>
          <a:lstStyle/>
          <a:p>
            <a:r>
              <a:rPr lang="en-US" b="1" u="sng" dirty="0" smtClean="0">
                <a:latin typeface="Bodoni MT Black" pitchFamily="18" charset="0"/>
              </a:rPr>
              <a:t>Understanding the data</a:t>
            </a:r>
            <a:endParaRPr lang="en-US" b="1" u="sng" dirty="0">
              <a:latin typeface="Bodoni MT Black" pitchFamily="18" charset="0"/>
            </a:endParaRPr>
          </a:p>
        </p:txBody>
      </p:sp>
    </p:spTree>
    <p:extLst>
      <p:ext uri="{BB962C8B-B14F-4D97-AF65-F5344CB8AC3E}">
        <p14:creationId xmlns:p14="http://schemas.microsoft.com/office/powerpoint/2010/main" val="20066008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3505200" cy="1600200"/>
          </a:xfrm>
        </p:spPr>
        <p:txBody>
          <a:bodyPr/>
          <a:lstStyle/>
          <a:p>
            <a:r>
              <a:rPr lang="en-US" b="1" u="sng" dirty="0" smtClean="0">
                <a:latin typeface="Bodoni MT Black" pitchFamily="18" charset="0"/>
              </a:rPr>
              <a:t>Target Variable</a:t>
            </a:r>
            <a:r>
              <a:rPr lang="en-US" dirty="0" smtClean="0"/>
              <a:t/>
            </a:r>
            <a:br>
              <a:rPr lang="en-US" dirty="0" smtClean="0"/>
            </a:br>
            <a:r>
              <a:rPr lang="en-US" dirty="0"/>
              <a:t/>
            </a:r>
            <a:br>
              <a:rPr lang="en-US" dirty="0"/>
            </a:br>
            <a:r>
              <a:rPr lang="en-US" u="sng" dirty="0" smtClean="0">
                <a:solidFill>
                  <a:schemeClr val="tx2">
                    <a:lumMod val="40000"/>
                    <a:lumOff val="60000"/>
                  </a:schemeClr>
                </a:solidFill>
              </a:rPr>
              <a:t>Findings:-</a:t>
            </a:r>
            <a:endParaRPr lang="en-US" u="sng" dirty="0">
              <a:solidFill>
                <a:schemeClr val="tx2">
                  <a:lumMod val="40000"/>
                  <a:lumOff val="60000"/>
                </a:schemeClr>
              </a:solidFill>
            </a:endParaRPr>
          </a:p>
        </p:txBody>
      </p:sp>
      <p:sp>
        <p:nvSpPr>
          <p:cNvPr id="4" name="Text Placeholder 3"/>
          <p:cNvSpPr>
            <a:spLocks noGrp="1"/>
          </p:cNvSpPr>
          <p:nvPr>
            <p:ph type="body" sz="half" idx="2"/>
          </p:nvPr>
        </p:nvSpPr>
        <p:spPr>
          <a:xfrm>
            <a:off x="228600" y="2133600"/>
            <a:ext cx="4495800" cy="3048000"/>
          </a:xfrm>
          <a:ln>
            <a:noFill/>
          </a:ln>
          <a:effectLst>
            <a:glow rad="101600">
              <a:schemeClr val="accent2">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a:normAutofit/>
          </a:bodyPr>
          <a:lstStyle/>
          <a:p>
            <a:pPr marL="285750" indent="-285750">
              <a:buFont typeface="Wingdings" pitchFamily="2" charset="2"/>
              <a:buChar char="v"/>
            </a:pPr>
            <a:r>
              <a:rPr lang="en-US" sz="2000" dirty="0"/>
              <a:t>Data is highly imbalance ratio </a:t>
            </a:r>
            <a:r>
              <a:rPr lang="en-US" sz="2000" dirty="0" smtClean="0"/>
              <a:t>is almost 73.27.</a:t>
            </a:r>
            <a:endParaRPr lang="en-US" sz="2000" dirty="0"/>
          </a:p>
          <a:p>
            <a:pPr marL="285750" indent="-285750">
              <a:buFont typeface="Wingdings" pitchFamily="2" charset="2"/>
              <a:buChar char="v"/>
            </a:pPr>
            <a:r>
              <a:rPr lang="en-US" sz="2000" dirty="0"/>
              <a:t>So we </a:t>
            </a:r>
            <a:r>
              <a:rPr lang="en-US" sz="2000" dirty="0" smtClean="0"/>
              <a:t>analyze </a:t>
            </a:r>
            <a:r>
              <a:rPr lang="en-US" sz="2000" dirty="0"/>
              <a:t>the data with other features while taking the target values </a:t>
            </a:r>
            <a:r>
              <a:rPr lang="en-US" sz="2000" dirty="0" smtClean="0"/>
              <a:t>separately </a:t>
            </a:r>
            <a:r>
              <a:rPr lang="en-US" sz="2000" dirty="0"/>
              <a:t>to get some </a:t>
            </a:r>
            <a:r>
              <a:rPr lang="en-US" sz="2000" dirty="0" smtClean="0"/>
              <a:t>insights.</a:t>
            </a:r>
          </a:p>
          <a:p>
            <a:pPr marL="285750" indent="-285750">
              <a:buFont typeface="Wingdings" pitchFamily="2" charset="2"/>
              <a:buChar char="v"/>
            </a:pPr>
            <a:r>
              <a:rPr lang="en-US" sz="2000" dirty="0" smtClean="0"/>
              <a:t>Most of churns we finds in month to month contracts.</a:t>
            </a:r>
            <a:endParaRPr lang="en-US" sz="2000" dirty="0"/>
          </a:p>
        </p:txBody>
      </p:sp>
      <p:pic>
        <p:nvPicPr>
          <p:cNvPr id="2050" name="Picture 2"/>
          <p:cNvPicPr>
            <a:picLocks noGrp="1" noChangeAspect="1" noChangeArrowheads="1"/>
          </p:cNvPicPr>
          <p:nvPr>
            <p:ph type="pic" idx="1"/>
          </p:nvPr>
        </p:nvPicPr>
        <p:blipFill>
          <a:blip r:embed="rId2">
            <a:extLst>
              <a:ext uri="{BEBA8EAE-BF5A-486C-A8C5-ECC9F3942E4B}">
                <a14:imgProps xmlns:a14="http://schemas.microsoft.com/office/drawing/2010/main">
                  <a14:imgLayer r:embed="rId3">
                    <a14:imgEffect>
                      <a14:colorTemperature colorTemp="7200"/>
                    </a14:imgEffect>
                  </a14:imgLayer>
                </a14:imgProps>
              </a:ext>
              <a:ext uri="{28A0092B-C50C-407E-A947-70E740481C1C}">
                <a14:useLocalDpi xmlns:a14="http://schemas.microsoft.com/office/drawing/2010/main" val="0"/>
              </a:ext>
            </a:extLst>
          </a:blip>
          <a:srcRect l="5436" r="5436"/>
          <a:stretch>
            <a:fillRect/>
          </a:stretch>
        </p:blipFill>
        <p:spPr bwMode="auto">
          <a:xfrm>
            <a:off x="4724400" y="1371600"/>
            <a:ext cx="4122964" cy="4114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91611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44715"/>
            <a:ext cx="7924800" cy="1154097"/>
          </a:xfrm>
        </p:spPr>
        <p:txBody>
          <a:bodyPr>
            <a:normAutofit fontScale="90000"/>
          </a:bodyPr>
          <a:lstStyle/>
          <a:p>
            <a:r>
              <a:rPr lang="en-US" b="1" u="sng" dirty="0" smtClean="0">
                <a:latin typeface="Bodoni MT Black" pitchFamily="18" charset="0"/>
              </a:rPr>
              <a:t>Missing Data</a:t>
            </a:r>
            <a:r>
              <a:rPr lang="en-US" dirty="0" smtClean="0"/>
              <a:t/>
            </a:r>
            <a:br>
              <a:rPr lang="en-US" dirty="0" smtClean="0"/>
            </a:br>
            <a:r>
              <a:rPr lang="en-US" dirty="0"/>
              <a:t/>
            </a:r>
            <a:br>
              <a:rPr lang="en-US" dirty="0"/>
            </a:br>
            <a:r>
              <a:rPr lang="en-US" u="sng" dirty="0" smtClean="0">
                <a:solidFill>
                  <a:schemeClr val="tx2">
                    <a:lumMod val="40000"/>
                    <a:lumOff val="60000"/>
                  </a:schemeClr>
                </a:solidFill>
              </a:rPr>
              <a:t>Findings:-</a:t>
            </a:r>
            <a:endParaRPr lang="en-US" u="sng" dirty="0">
              <a:solidFill>
                <a:schemeClr val="tx2">
                  <a:lumMod val="40000"/>
                  <a:lumOff val="60000"/>
                </a:schemeClr>
              </a:solidFill>
            </a:endParaRPr>
          </a:p>
        </p:txBody>
      </p:sp>
      <p:sp>
        <p:nvSpPr>
          <p:cNvPr id="3" name="TextBox 2"/>
          <p:cNvSpPr txBox="1"/>
          <p:nvPr/>
        </p:nvSpPr>
        <p:spPr>
          <a:xfrm>
            <a:off x="381000" y="3048000"/>
            <a:ext cx="8458200" cy="2554545"/>
          </a:xfrm>
          <a:prstGeom prst="rect">
            <a:avLst/>
          </a:prstGeom>
          <a:ln>
            <a:noFill/>
          </a:ln>
          <a:effectLst>
            <a:glow rad="101600">
              <a:schemeClr val="accent2">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wrap="square" rtlCol="0">
            <a:spAutoFit/>
          </a:bodyPr>
          <a:lstStyle/>
          <a:p>
            <a:pPr marL="285750" indent="-285750">
              <a:buFont typeface="Wingdings" pitchFamily="2" charset="2"/>
              <a:buChar char="v"/>
            </a:pPr>
            <a:r>
              <a:rPr lang="en-US" sz="2000" dirty="0" smtClean="0"/>
              <a:t>In Dataset there is no missing values but as we check the Total column data type is object  then we convert the data type from object to integer.</a:t>
            </a:r>
            <a:endParaRPr lang="en-US" sz="2000" dirty="0"/>
          </a:p>
          <a:p>
            <a:pPr marL="285750" indent="-285750">
              <a:buFont typeface="Wingdings" pitchFamily="2" charset="2"/>
              <a:buChar char="v"/>
            </a:pPr>
            <a:r>
              <a:rPr lang="en-US" sz="2000" dirty="0" smtClean="0"/>
              <a:t>In Total Charges columns  in Data having 11 Missing data which is almost 0.5% of the Data so we Drop them</a:t>
            </a:r>
          </a:p>
          <a:p>
            <a:pPr marL="285750" indent="-285750">
              <a:buFont typeface="Wingdings" pitchFamily="2" charset="2"/>
              <a:buChar char="v"/>
            </a:pPr>
            <a:r>
              <a:rPr lang="en-US" sz="2000" dirty="0"/>
              <a:t> </a:t>
            </a:r>
            <a:r>
              <a:rPr lang="en-US" sz="2000" dirty="0" smtClean="0"/>
              <a:t>As there’s no thumb rule on what criteria do we delete the columns low number of missing values , to get the clean data because they do not effect the insight from the data Frame.</a:t>
            </a:r>
            <a:endParaRPr lang="en-US" sz="2000" dirty="0"/>
          </a:p>
        </p:txBody>
      </p:sp>
    </p:spTree>
    <p:extLst>
      <p:ext uri="{BB962C8B-B14F-4D97-AF65-F5344CB8AC3E}">
        <p14:creationId xmlns:p14="http://schemas.microsoft.com/office/powerpoint/2010/main" val="37144002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76400"/>
            <a:ext cx="1981200" cy="1679838"/>
          </a:xfrm>
        </p:spPr>
        <p:txBody>
          <a:bodyPr>
            <a:normAutofit fontScale="90000"/>
          </a:bodyPr>
          <a:lstStyle/>
          <a:p>
            <a:r>
              <a:rPr lang="en-US" sz="3100" u="sng" dirty="0" smtClean="0">
                <a:latin typeface="Bodoni MT Black" pitchFamily="18" charset="0"/>
              </a:rPr>
              <a:t>Initial Intuition from the data</a:t>
            </a:r>
            <a:r>
              <a:rPr lang="en-US" sz="3100" dirty="0" smtClean="0">
                <a:latin typeface="Bodoni MT Black" pitchFamily="18" charset="0"/>
              </a:rPr>
              <a:t/>
            </a:r>
            <a:br>
              <a:rPr lang="en-US" sz="3100" dirty="0" smtClean="0">
                <a:latin typeface="Bodoni MT Black" pitchFamily="18" charset="0"/>
              </a:rPr>
            </a:br>
            <a:r>
              <a:rPr lang="en-US" dirty="0"/>
              <a:t/>
            </a:r>
            <a:br>
              <a:rPr lang="en-US" dirty="0"/>
            </a:br>
            <a:r>
              <a:rPr lang="en-US" u="sng" dirty="0" smtClean="0">
                <a:solidFill>
                  <a:schemeClr val="tx2">
                    <a:lumMod val="40000"/>
                    <a:lumOff val="60000"/>
                  </a:schemeClr>
                </a:solidFill>
              </a:rPr>
              <a:t>Findings:-</a:t>
            </a:r>
            <a:endParaRPr lang="en-US" u="sng" dirty="0">
              <a:solidFill>
                <a:schemeClr val="tx2">
                  <a:lumMod val="40000"/>
                  <a:lumOff val="60000"/>
                </a:schemeClr>
              </a:solidFill>
            </a:endParaRPr>
          </a:p>
        </p:txBody>
      </p:sp>
      <p:sp>
        <p:nvSpPr>
          <p:cNvPr id="4" name="Text Placeholder 3"/>
          <p:cNvSpPr>
            <a:spLocks noGrp="1"/>
          </p:cNvSpPr>
          <p:nvPr>
            <p:ph type="body" sz="half" idx="2"/>
          </p:nvPr>
        </p:nvSpPr>
        <p:spPr>
          <a:xfrm>
            <a:off x="228600" y="4114800"/>
            <a:ext cx="8610600" cy="2233416"/>
          </a:xfrm>
          <a:ln>
            <a:noFill/>
          </a:ln>
          <a:effectLst>
            <a:glow rad="101600">
              <a:schemeClr val="accent2">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a:normAutofit lnSpcReduction="10000"/>
          </a:bodyPr>
          <a:lstStyle/>
          <a:p>
            <a:pPr marL="285750" indent="-285750" algn="just">
              <a:buFont typeface="Wingdings" pitchFamily="2" charset="2"/>
              <a:buChar char="v"/>
            </a:pPr>
            <a:r>
              <a:rPr lang="en-US" sz="2000" dirty="0" smtClean="0"/>
              <a:t>There are only one column (‘Total Charges”) has null values:11 after converting column Total Charges data type from object to integer.</a:t>
            </a:r>
          </a:p>
          <a:p>
            <a:pPr marL="285750" indent="-285750" algn="just">
              <a:buFont typeface="Wingdings" pitchFamily="2" charset="2"/>
              <a:buChar char="v"/>
            </a:pPr>
            <a:r>
              <a:rPr lang="en-US" sz="2000" dirty="0" smtClean="0"/>
              <a:t>As there ‘s no such thumb rule to drop the variable having more than that they effect the Dataset and also there is no column is depends on that particular column so we drop the all those null value.</a:t>
            </a:r>
          </a:p>
          <a:p>
            <a:pPr marL="285750" indent="-285750" algn="just">
              <a:buFont typeface="Wingdings" pitchFamily="2" charset="2"/>
              <a:buChar char="v"/>
            </a:pPr>
            <a:r>
              <a:rPr lang="en-US" sz="2000" dirty="0" smtClean="0"/>
              <a:t>In later stage we can  also analyze the other 11 columns that we are deleting if they carry any important information or not.</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1200" y="152400"/>
            <a:ext cx="6400800" cy="36576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14964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200400"/>
            <a:ext cx="7315200" cy="1154097"/>
          </a:xfrm>
        </p:spPr>
        <p:txBody>
          <a:bodyPr/>
          <a:lstStyle/>
          <a:p>
            <a:r>
              <a:rPr lang="en-US" b="1" u="sng" dirty="0" smtClean="0">
                <a:latin typeface="Bodoni MT Black" pitchFamily="18" charset="0"/>
              </a:rPr>
              <a:t>Categorical Analysis</a:t>
            </a:r>
            <a:endParaRPr lang="en-US" b="1" u="sng" dirty="0">
              <a:latin typeface="Bodoni MT Black" pitchFamily="18" charset="0"/>
            </a:endParaRPr>
          </a:p>
        </p:txBody>
      </p:sp>
    </p:spTree>
    <p:extLst>
      <p:ext uri="{BB962C8B-B14F-4D97-AF65-F5344CB8AC3E}">
        <p14:creationId xmlns:p14="http://schemas.microsoft.com/office/powerpoint/2010/main" val="15182349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152400"/>
            <a:ext cx="4486822" cy="192405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2209800"/>
            <a:ext cx="5092849" cy="19812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199" y="4343400"/>
            <a:ext cx="5092849" cy="227647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28600" y="152400"/>
            <a:ext cx="3276600" cy="1938992"/>
          </a:xfrm>
          <a:prstGeom prst="rect">
            <a:avLst/>
          </a:prstGeom>
          <a:noFill/>
        </p:spPr>
        <p:txBody>
          <a:bodyPr wrap="square" rtlCol="0">
            <a:spAutoFit/>
          </a:bodyPr>
          <a:lstStyle/>
          <a:p>
            <a:r>
              <a:rPr lang="en-US" sz="3200" b="1" u="sng" dirty="0" err="1" smtClean="0">
                <a:solidFill>
                  <a:schemeClr val="tx2">
                    <a:lumMod val="60000"/>
                    <a:lumOff val="40000"/>
                  </a:schemeClr>
                </a:solidFill>
                <a:latin typeface="Bodoni MT Black" pitchFamily="18" charset="0"/>
              </a:rPr>
              <a:t>Univariate</a:t>
            </a:r>
            <a:r>
              <a:rPr lang="en-US" sz="3200" b="1" u="sng" dirty="0" smtClean="0">
                <a:solidFill>
                  <a:schemeClr val="tx2">
                    <a:lumMod val="60000"/>
                    <a:lumOff val="40000"/>
                  </a:schemeClr>
                </a:solidFill>
                <a:latin typeface="Bodoni MT Black" pitchFamily="18" charset="0"/>
              </a:rPr>
              <a:t> Analysis</a:t>
            </a:r>
          </a:p>
          <a:p>
            <a:endParaRPr lang="en-US" sz="3200" b="1" u="sng" dirty="0">
              <a:solidFill>
                <a:schemeClr val="tx2">
                  <a:lumMod val="60000"/>
                  <a:lumOff val="40000"/>
                </a:schemeClr>
              </a:solidFill>
              <a:latin typeface="Bodoni MT Black" pitchFamily="18" charset="0"/>
            </a:endParaRPr>
          </a:p>
          <a:p>
            <a:r>
              <a:rPr lang="en-US" sz="2400" u="sng" dirty="0" smtClean="0">
                <a:solidFill>
                  <a:schemeClr val="tx2">
                    <a:lumMod val="40000"/>
                    <a:lumOff val="60000"/>
                  </a:schemeClr>
                </a:solidFill>
              </a:rPr>
              <a:t>Findings :-</a:t>
            </a:r>
            <a:endParaRPr lang="en-US" sz="2400" u="sng" dirty="0">
              <a:solidFill>
                <a:schemeClr val="tx2">
                  <a:lumMod val="40000"/>
                  <a:lumOff val="60000"/>
                </a:schemeClr>
              </a:solidFill>
            </a:endParaRPr>
          </a:p>
        </p:txBody>
      </p:sp>
      <p:sp>
        <p:nvSpPr>
          <p:cNvPr id="3" name="TextBox 2"/>
          <p:cNvSpPr txBox="1"/>
          <p:nvPr/>
        </p:nvSpPr>
        <p:spPr>
          <a:xfrm>
            <a:off x="228600" y="2091392"/>
            <a:ext cx="3505200" cy="4401205"/>
          </a:xfrm>
          <a:prstGeom prst="rect">
            <a:avLst/>
          </a:prstGeom>
          <a:ln>
            <a:noFill/>
          </a:ln>
          <a:effectLst>
            <a:glow rad="101600">
              <a:schemeClr val="accent2">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wrap="square" rtlCol="0">
            <a:spAutoFit/>
          </a:bodyPr>
          <a:lstStyle/>
          <a:p>
            <a:pPr algn="just"/>
            <a:r>
              <a:rPr lang="en-US" sz="2000" dirty="0" smtClean="0"/>
              <a:t>By Just analyzing single variable we won’t find much insight related to Customers Churn, as here we will Just have an idea which category of customer are present in Churn, other than that in mentioned chart we can see the insight that tenure in between 1-12 ,Electronic check payment method and Month to Month contracts customers are more likely to churn in comparison to other.</a:t>
            </a:r>
            <a:endParaRPr lang="en-US" sz="2000" dirty="0"/>
          </a:p>
        </p:txBody>
      </p:sp>
    </p:spTree>
    <p:extLst>
      <p:ext uri="{BB962C8B-B14F-4D97-AF65-F5344CB8AC3E}">
        <p14:creationId xmlns:p14="http://schemas.microsoft.com/office/powerpoint/2010/main" val="31200814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838200"/>
            <a:ext cx="2950936" cy="1868215"/>
          </a:xfrm>
        </p:spPr>
        <p:txBody>
          <a:bodyPr>
            <a:normAutofit/>
          </a:bodyPr>
          <a:lstStyle/>
          <a:p>
            <a:r>
              <a:rPr lang="en-US" sz="3600" b="1" u="sng" dirty="0" smtClean="0">
                <a:latin typeface="Bodoni MT Black" pitchFamily="18" charset="0"/>
              </a:rPr>
              <a:t>Contracts</a:t>
            </a:r>
            <a:br>
              <a:rPr lang="en-US" sz="3600" b="1" u="sng" dirty="0" smtClean="0">
                <a:latin typeface="Bodoni MT Black" pitchFamily="18" charset="0"/>
              </a:rPr>
            </a:br>
            <a:r>
              <a:rPr lang="en-US" sz="3600" b="1" u="sng" dirty="0">
                <a:latin typeface="Bodoni MT Black" pitchFamily="18" charset="0"/>
              </a:rPr>
              <a:t/>
            </a:r>
            <a:br>
              <a:rPr lang="en-US" sz="3600" b="1" u="sng" dirty="0">
                <a:latin typeface="Bodoni MT Black" pitchFamily="18" charset="0"/>
              </a:rPr>
            </a:br>
            <a:r>
              <a:rPr lang="en-US" sz="2400" u="sng" dirty="0" smtClean="0">
                <a:solidFill>
                  <a:schemeClr val="tx2">
                    <a:lumMod val="40000"/>
                    <a:lumOff val="60000"/>
                  </a:schemeClr>
                </a:solidFill>
              </a:rPr>
              <a:t>Findings:-</a:t>
            </a:r>
            <a:endParaRPr lang="en-US" sz="2400" u="sng" dirty="0">
              <a:solidFill>
                <a:schemeClr val="tx2">
                  <a:lumMod val="40000"/>
                  <a:lumOff val="60000"/>
                </a:schemeClr>
              </a:solidFill>
            </a:endParaRPr>
          </a:p>
        </p:txBody>
      </p:sp>
      <p:sp>
        <p:nvSpPr>
          <p:cNvPr id="4" name="Text Placeholder 3"/>
          <p:cNvSpPr>
            <a:spLocks noGrp="1"/>
          </p:cNvSpPr>
          <p:nvPr>
            <p:ph type="body" sz="half" idx="2"/>
          </p:nvPr>
        </p:nvSpPr>
        <p:spPr>
          <a:xfrm>
            <a:off x="304800" y="2895600"/>
            <a:ext cx="3276600" cy="3429000"/>
          </a:xfrm>
          <a:ln>
            <a:noFill/>
          </a:ln>
          <a:effectLst>
            <a:glow rad="101600">
              <a:schemeClr val="accent2">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a:noAutofit/>
          </a:bodyPr>
          <a:lstStyle/>
          <a:p>
            <a:pPr marL="285750" indent="-285750" algn="just">
              <a:buFont typeface="Wingdings" pitchFamily="2" charset="2"/>
              <a:buChar char="v"/>
            </a:pPr>
            <a:r>
              <a:rPr lang="en-US" sz="1800" dirty="0"/>
              <a:t>As per the Contracts </a:t>
            </a:r>
            <a:r>
              <a:rPr lang="en-US" sz="1800" dirty="0" smtClean="0"/>
              <a:t>variable customers </a:t>
            </a:r>
            <a:r>
              <a:rPr lang="en-US" sz="1800" dirty="0"/>
              <a:t>who having Month to Month contacts they are most likely to </a:t>
            </a:r>
            <a:r>
              <a:rPr lang="en-US" sz="1800" dirty="0" smtClean="0"/>
              <a:t>churn </a:t>
            </a:r>
            <a:r>
              <a:rPr lang="en-US" sz="1800" dirty="0"/>
              <a:t>in </a:t>
            </a:r>
            <a:r>
              <a:rPr lang="en-US" sz="1800" dirty="0" smtClean="0"/>
              <a:t>comparison </a:t>
            </a:r>
            <a:r>
              <a:rPr lang="en-US" sz="1800" dirty="0"/>
              <a:t>of other.</a:t>
            </a:r>
          </a:p>
          <a:p>
            <a:pPr marL="285750" indent="-285750" algn="just">
              <a:buFont typeface="Wingdings" pitchFamily="2" charset="2"/>
              <a:buChar char="v"/>
            </a:pPr>
            <a:r>
              <a:rPr lang="en-US" sz="1800" dirty="0" smtClean="0"/>
              <a:t>As per Contract variable customer churn percentage is almost  41% in Month to month contracts and  12 % in One year contacts.</a:t>
            </a:r>
            <a:endParaRPr lang="en-US" sz="1800"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33800" y="1371600"/>
            <a:ext cx="5257800" cy="53340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47584231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571</TotalTime>
  <Words>1229</Words>
  <Application>Microsoft Office PowerPoint</Application>
  <PresentationFormat>On-screen Show (4:3)</PresentationFormat>
  <Paragraphs>73</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Perspective</vt:lpstr>
      <vt:lpstr>Exploratory Data Analysis </vt:lpstr>
      <vt:lpstr>Business Understanding &amp; Overview</vt:lpstr>
      <vt:lpstr>Understanding the data</vt:lpstr>
      <vt:lpstr>Target Variable  Findings:-</vt:lpstr>
      <vt:lpstr>Missing Data  Findings:-</vt:lpstr>
      <vt:lpstr>Initial Intuition from the data  Findings:-</vt:lpstr>
      <vt:lpstr>Categorical Analysis</vt:lpstr>
      <vt:lpstr>PowerPoint Presentation</vt:lpstr>
      <vt:lpstr>Contracts  Findings:-</vt:lpstr>
      <vt:lpstr>Payment Method  Findings:-</vt:lpstr>
      <vt:lpstr>Multiple Line &amp; Internet Service  Findings:-</vt:lpstr>
      <vt:lpstr>Online Security &amp; Online Backup  Findings:-</vt:lpstr>
      <vt:lpstr>Numerical Analysis</vt:lpstr>
      <vt:lpstr>Correlation between Monthly Charges &amp; Total Charges  Findings:-</vt:lpstr>
      <vt:lpstr>Monthly Charges by Churn &amp; No Churn  Findings:-</vt:lpstr>
      <vt:lpstr>Total Charges by Churn &amp; No Churn  Findings:-</vt:lpstr>
      <vt:lpstr>Correlation Of all Variables with Churn  Findings:-</vt:lpstr>
      <vt:lpstr>PowerPoint Presentation</vt:lpstr>
      <vt:lpstr>Bivariate Analysis</vt:lpstr>
      <vt:lpstr>Churn Analysis as per Partner &amp; Gender  Finding:-</vt:lpstr>
      <vt:lpstr>Churn Analysis as per Payment Method  &amp; Gender  Findings:-</vt:lpstr>
      <vt:lpstr>Final Thoughts:-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dc:title>
  <dc:creator>USER</dc:creator>
  <cp:lastModifiedBy>USER</cp:lastModifiedBy>
  <cp:revision>29</cp:revision>
  <dcterms:created xsi:type="dcterms:W3CDTF">2024-04-13T12:25:43Z</dcterms:created>
  <dcterms:modified xsi:type="dcterms:W3CDTF">2024-04-14T12:31:35Z</dcterms:modified>
</cp:coreProperties>
</file>