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6808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78416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38027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44893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49155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A5CCE-116C-4A4F-99D1-FE7FA22093E0}"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12421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41758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4A5CCE-116C-4A4F-99D1-FE7FA22093E0}" type="datetimeFigureOut">
              <a:rPr lang="en-IN" smtClean="0"/>
              <a:t>07-10-2022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94707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5CCE-116C-4A4F-99D1-FE7FA22093E0}" type="datetimeFigureOut">
              <a:rPr lang="en-IN" smtClean="0"/>
              <a:t>07-10-2022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5526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130270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3A4A5CCE-116C-4A4F-99D1-FE7FA22093E0}" type="datetimeFigureOut">
              <a:rPr lang="en-IN" smtClean="0"/>
              <a:t>07-10-2022</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69482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A4A5CCE-116C-4A4F-99D1-FE7FA22093E0}" type="datetimeFigureOut">
              <a:rPr lang="en-IN" smtClean="0"/>
              <a:t>07-10-2022</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23907427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1EC9-E63C-44B5-BA43-A62D6BED6B74}"/>
              </a:ext>
            </a:extLst>
          </p:cNvPr>
          <p:cNvSpPr>
            <a:spLocks noGrp="1"/>
          </p:cNvSpPr>
          <p:nvPr>
            <p:ph type="ctrTitle"/>
          </p:nvPr>
        </p:nvSpPr>
        <p:spPr>
          <a:xfrm>
            <a:off x="843378" y="770467"/>
            <a:ext cx="10542425" cy="2658533"/>
          </a:xfrm>
        </p:spPr>
        <p:txBody>
          <a:bodyPr/>
          <a:lstStyle/>
          <a:p>
            <a:r>
              <a:rPr lang="en-US" sz="3600" dirty="0">
                <a:latin typeface="Arial Rounded MT Bold" panose="020F0704030504030204" pitchFamily="34" charset="0"/>
              </a:rPr>
              <a:t>MALIGNANT COMMENTS CLASSIFIER PROJECT</a:t>
            </a:r>
            <a:endParaRPr lang="en-IN"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2FF6F646-4FF9-4CB0-858C-F00C4EB51954}"/>
              </a:ext>
            </a:extLst>
          </p:cNvPr>
          <p:cNvSpPr>
            <a:spLocks noGrp="1"/>
          </p:cNvSpPr>
          <p:nvPr>
            <p:ph type="subTitle" idx="1"/>
          </p:nvPr>
        </p:nvSpPr>
        <p:spPr>
          <a:xfrm>
            <a:off x="7652552" y="4731798"/>
            <a:ext cx="4136994" cy="1837678"/>
          </a:xfrm>
        </p:spPr>
        <p:txBody>
          <a:bodyPr>
            <a:normAutofit/>
          </a:bodyPr>
          <a:lstStyle/>
          <a:p>
            <a:r>
              <a:rPr lang="en-US" sz="3600" dirty="0">
                <a:latin typeface="Arial Rounded MT Bold" panose="020F0704030504030204" pitchFamily="34" charset="0"/>
              </a:rPr>
              <a:t>SUBMITTED BY,</a:t>
            </a:r>
          </a:p>
          <a:p>
            <a:r>
              <a:rPr lang="en-US" sz="3600" dirty="0">
                <a:latin typeface="Arial Rounded MT Bold" panose="020F0704030504030204" pitchFamily="34" charset="0"/>
              </a:rPr>
              <a:t>Madhukar Shyam</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98E0F-62A7-4C2A-BC32-A7D9EFE15234}"/>
              </a:ext>
            </a:extLst>
          </p:cNvPr>
          <p:cNvSpPr>
            <a:spLocks noGrp="1"/>
          </p:cNvSpPr>
          <p:nvPr>
            <p:ph idx="1"/>
          </p:nvPr>
        </p:nvSpPr>
        <p:spPr>
          <a:xfrm>
            <a:off x="328474" y="381740"/>
            <a:ext cx="11443316" cy="6063448"/>
          </a:xfrm>
        </p:spPr>
        <p:txBody>
          <a:bodyPr>
            <a:normAutofit fontScale="92500" lnSpcReduction="2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C08AE-940F-4EF4-BEE6-FC271F20BC2B}"/>
              </a:ext>
            </a:extLst>
          </p:cNvPr>
          <p:cNvSpPr>
            <a:spLocks noGrp="1"/>
          </p:cNvSpPr>
          <p:nvPr>
            <p:ph idx="1"/>
          </p:nvPr>
        </p:nvSpPr>
        <p:spPr>
          <a:xfrm>
            <a:off x="443884" y="594804"/>
            <a:ext cx="11372296" cy="5832629"/>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t>
            </a:r>
            <a:r>
              <a:rPr lang="en-US" dirty="0" err="1">
                <a:solidFill>
                  <a:schemeClr val="tx1"/>
                </a:solidFill>
                <a:latin typeface="Arial Rounded MT Bold" panose="020F0704030504030204" pitchFamily="34" charset="0"/>
              </a:rPr>
              <a:t>wordcloud</a:t>
            </a:r>
            <a:r>
              <a:rPr lang="en-US" dirty="0">
                <a:solidFill>
                  <a:schemeClr val="tx1"/>
                </a:solidFill>
                <a:latin typeface="Arial Rounded MT Bold" panose="020F0704030504030204" pitchFamily="34" charset="0"/>
              </a:rPr>
              <a:t> for each feature</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18E990DA-FBB4-4A5B-B697-560DAA13004D}"/>
              </a:ext>
            </a:extLst>
          </p:cNvPr>
          <p:cNvPicPr>
            <a:picLocks noChangeAspect="1"/>
          </p:cNvPicPr>
          <p:nvPr/>
        </p:nvPicPr>
        <p:blipFill>
          <a:blip r:embed="rId2"/>
          <a:stretch>
            <a:fillRect/>
          </a:stretch>
        </p:blipFill>
        <p:spPr>
          <a:xfrm>
            <a:off x="560711" y="1189969"/>
            <a:ext cx="3915177" cy="3767847"/>
          </a:xfrm>
          <a:prstGeom prst="rect">
            <a:avLst/>
          </a:prstGeom>
        </p:spPr>
      </p:pic>
      <p:pic>
        <p:nvPicPr>
          <p:cNvPr id="7" name="Picture 6">
            <a:extLst>
              <a:ext uri="{FF2B5EF4-FFF2-40B4-BE49-F238E27FC236}">
                <a16:creationId xmlns:a16="http://schemas.microsoft.com/office/drawing/2014/main" id="{B4210531-96B7-42F5-A625-C48C4E4F1B32}"/>
              </a:ext>
            </a:extLst>
          </p:cNvPr>
          <p:cNvPicPr>
            <a:picLocks noChangeAspect="1"/>
          </p:cNvPicPr>
          <p:nvPr/>
        </p:nvPicPr>
        <p:blipFill>
          <a:blip r:embed="rId3"/>
          <a:stretch>
            <a:fillRect/>
          </a:stretch>
        </p:blipFill>
        <p:spPr>
          <a:xfrm>
            <a:off x="5680249" y="1228880"/>
            <a:ext cx="4790941" cy="3728936"/>
          </a:xfrm>
          <a:prstGeom prst="rect">
            <a:avLst/>
          </a:prstGeom>
        </p:spPr>
      </p:pic>
    </p:spTree>
    <p:extLst>
      <p:ext uri="{BB962C8B-B14F-4D97-AF65-F5344CB8AC3E}">
        <p14:creationId xmlns:p14="http://schemas.microsoft.com/office/powerpoint/2010/main" val="234950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F08F8-9BE3-46EE-AF1B-8006F8509303}"/>
              </a:ext>
            </a:extLst>
          </p:cNvPr>
          <p:cNvPicPr>
            <a:picLocks noChangeAspect="1"/>
          </p:cNvPicPr>
          <p:nvPr/>
        </p:nvPicPr>
        <p:blipFill>
          <a:blip r:embed="rId2"/>
          <a:stretch>
            <a:fillRect/>
          </a:stretch>
        </p:blipFill>
        <p:spPr>
          <a:xfrm>
            <a:off x="638859" y="381473"/>
            <a:ext cx="2770166" cy="2945326"/>
          </a:xfrm>
          <a:prstGeom prst="rect">
            <a:avLst/>
          </a:prstGeom>
        </p:spPr>
      </p:pic>
      <p:pic>
        <p:nvPicPr>
          <p:cNvPr id="7" name="Picture 6">
            <a:extLst>
              <a:ext uri="{FF2B5EF4-FFF2-40B4-BE49-F238E27FC236}">
                <a16:creationId xmlns:a16="http://schemas.microsoft.com/office/drawing/2014/main" id="{41E5854F-9FE0-441D-8506-1B76A2C52CCF}"/>
              </a:ext>
            </a:extLst>
          </p:cNvPr>
          <p:cNvPicPr>
            <a:picLocks noChangeAspect="1"/>
          </p:cNvPicPr>
          <p:nvPr/>
        </p:nvPicPr>
        <p:blipFill>
          <a:blip r:embed="rId3"/>
          <a:stretch>
            <a:fillRect/>
          </a:stretch>
        </p:blipFill>
        <p:spPr>
          <a:xfrm>
            <a:off x="4860628" y="381473"/>
            <a:ext cx="2862754" cy="3047527"/>
          </a:xfrm>
          <a:prstGeom prst="rect">
            <a:avLst/>
          </a:prstGeom>
        </p:spPr>
      </p:pic>
      <p:pic>
        <p:nvPicPr>
          <p:cNvPr id="9" name="Picture 8">
            <a:extLst>
              <a:ext uri="{FF2B5EF4-FFF2-40B4-BE49-F238E27FC236}">
                <a16:creationId xmlns:a16="http://schemas.microsoft.com/office/drawing/2014/main" id="{0A0F43F1-D164-467D-A212-1AD8F3444028}"/>
              </a:ext>
            </a:extLst>
          </p:cNvPr>
          <p:cNvPicPr>
            <a:picLocks noChangeAspect="1"/>
          </p:cNvPicPr>
          <p:nvPr/>
        </p:nvPicPr>
        <p:blipFill>
          <a:blip r:embed="rId4"/>
          <a:stretch>
            <a:fillRect/>
          </a:stretch>
        </p:blipFill>
        <p:spPr>
          <a:xfrm>
            <a:off x="8712287" y="430841"/>
            <a:ext cx="2770166" cy="2948790"/>
          </a:xfrm>
          <a:prstGeom prst="rect">
            <a:avLst/>
          </a:prstGeom>
        </p:spPr>
      </p:pic>
      <p:pic>
        <p:nvPicPr>
          <p:cNvPr id="11" name="Picture 10">
            <a:extLst>
              <a:ext uri="{FF2B5EF4-FFF2-40B4-BE49-F238E27FC236}">
                <a16:creationId xmlns:a16="http://schemas.microsoft.com/office/drawing/2014/main" id="{F019A4E8-9F08-43E4-8DC8-4249A11F75CF}"/>
              </a:ext>
            </a:extLst>
          </p:cNvPr>
          <p:cNvPicPr>
            <a:picLocks noChangeAspect="1"/>
          </p:cNvPicPr>
          <p:nvPr/>
        </p:nvPicPr>
        <p:blipFill>
          <a:blip r:embed="rId5"/>
          <a:stretch>
            <a:fillRect/>
          </a:stretch>
        </p:blipFill>
        <p:spPr>
          <a:xfrm>
            <a:off x="4860628" y="3585977"/>
            <a:ext cx="2988482" cy="3181184"/>
          </a:xfrm>
          <a:prstGeom prst="rect">
            <a:avLst/>
          </a:prstGeom>
        </p:spPr>
      </p:pic>
    </p:spTree>
    <p:extLst>
      <p:ext uri="{BB962C8B-B14F-4D97-AF65-F5344CB8AC3E}">
        <p14:creationId xmlns:p14="http://schemas.microsoft.com/office/powerpoint/2010/main" val="160020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a16="http://schemas.microsoft.com/office/drawing/2014/main" id="{370C9C44-9DF4-40C1-B69A-0D4E06E63541}"/>
              </a:ext>
            </a:extLst>
          </p:cNvPr>
          <p:cNvPicPr>
            <a:picLocks noChangeAspect="1"/>
          </p:cNvPicPr>
          <p:nvPr/>
        </p:nvPicPr>
        <p:blipFill>
          <a:blip r:embed="rId2"/>
          <a:stretch>
            <a:fillRect/>
          </a:stretch>
        </p:blipFill>
        <p:spPr>
          <a:xfrm>
            <a:off x="1623655"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a16="http://schemas.microsoft.com/office/drawing/2014/main"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a16="http://schemas.microsoft.com/office/drawing/2014/main"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a16="http://schemas.microsoft.com/office/drawing/2014/main"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a16="http://schemas.microsoft.com/office/drawing/2014/main"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1FDF4-6D41-43BC-8A38-79E15B560E56}"/>
              </a:ext>
            </a:extLst>
          </p:cNvPr>
          <p:cNvSpPr>
            <a:spLocks noGrp="1"/>
          </p:cNvSpPr>
          <p:nvPr>
            <p:ph idx="1"/>
          </p:nvPr>
        </p:nvSpPr>
        <p:spPr>
          <a:xfrm>
            <a:off x="355107" y="326255"/>
            <a:ext cx="11323849" cy="6205490"/>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marL="0" indent="0" algn="just">
              <a:buNone/>
            </a:pPr>
            <a:r>
              <a:rPr lang="en-US" b="0" i="0" u="none" strike="noStrike" baseline="0"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b="0" i="0" u="none" strike="noStrike" baseline="0" dirty="0" err="1">
                <a:solidFill>
                  <a:schemeClr val="tx1"/>
                </a:solidFill>
                <a:latin typeface="Arial Rounded MT Bold" panose="020F0704030504030204" pitchFamily="34" charset="0"/>
              </a:rPr>
              <a:t>RandomForestClassifier</a:t>
            </a:r>
            <a:r>
              <a:rPr lang="en-US" b="0" i="0" u="none" strike="noStrike" baseline="0" dirty="0">
                <a:solidFill>
                  <a:schemeClr val="tx1"/>
                </a:solidFill>
                <a:latin typeface="Arial Rounded MT Bold" panose="020F0704030504030204" pitchFamily="34" charset="0"/>
              </a:rPr>
              <a:t> and </a:t>
            </a:r>
            <a:r>
              <a:rPr lang="en-US" b="0" i="0" u="none" strike="noStrike" baseline="0" dirty="0" err="1">
                <a:solidFill>
                  <a:schemeClr val="tx1"/>
                </a:solidFill>
                <a:latin typeface="Arial Rounded MT Bold" panose="020F0704030504030204" pitchFamily="34" charset="0"/>
              </a:rPr>
              <a:t>XGBoostClassifier</a:t>
            </a:r>
            <a:r>
              <a:rPr lang="en-US" b="0" i="0" u="none" strike="noStrike" baseline="0"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0C97546-9F7A-4DF2-A487-88D647F6615C}"/>
              </a:ext>
            </a:extLst>
          </p:cNvPr>
          <p:cNvPicPr>
            <a:picLocks noChangeAspect="1"/>
          </p:cNvPicPr>
          <p:nvPr/>
        </p:nvPicPr>
        <p:blipFill>
          <a:blip r:embed="rId2"/>
          <a:stretch>
            <a:fillRect/>
          </a:stretch>
        </p:blipFill>
        <p:spPr>
          <a:xfrm>
            <a:off x="681745" y="946525"/>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851FF634-BC90-4076-BAAE-84D955564B38}"/>
              </a:ext>
            </a:extLst>
          </p:cNvPr>
          <p:cNvPicPr>
            <a:picLocks noChangeAspect="1"/>
          </p:cNvPicPr>
          <p:nvPr/>
        </p:nvPicPr>
        <p:blipFill>
          <a:blip r:embed="rId2"/>
          <a:stretch>
            <a:fillRect/>
          </a:stretch>
        </p:blipFill>
        <p:spPr>
          <a:xfrm>
            <a:off x="520200" y="2223858"/>
            <a:ext cx="7176742" cy="4283474"/>
          </a:xfrm>
          <a:prstGeom prst="rect">
            <a:avLst/>
          </a:prstGeom>
        </p:spPr>
      </p:pic>
      <p:sp>
        <p:nvSpPr>
          <p:cNvPr id="6" name="TextBox 5">
            <a:extLst>
              <a:ext uri="{FF2B5EF4-FFF2-40B4-BE49-F238E27FC236}">
                <a16:creationId xmlns:a16="http://schemas.microsoft.com/office/drawing/2014/main"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B01E17E-4047-4D9D-A8F6-F3308827145F}"/>
              </a:ext>
            </a:extLst>
          </p:cNvPr>
          <p:cNvSpPr>
            <a:spLocks noGrp="1"/>
          </p:cNvSpPr>
          <p:nvPr>
            <p:ph idx="1"/>
          </p:nvPr>
        </p:nvSpPr>
        <p:spPr>
          <a:xfrm>
            <a:off x="-399495" y="1544714"/>
            <a:ext cx="12091385" cy="4909351"/>
          </a:xfrm>
        </p:spPr>
        <p:txBody>
          <a:bodyPr>
            <a:normAutofit fontScale="92500"/>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a16="http://schemas.microsoft.com/office/drawing/2014/main"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462-8D05-4963-AC77-A51BD03C1397}"/>
              </a:ext>
            </a:extLst>
          </p:cNvPr>
          <p:cNvSpPr>
            <a:spLocks noGrp="1"/>
          </p:cNvSpPr>
          <p:nvPr>
            <p:ph type="title"/>
          </p:nvPr>
        </p:nvSpPr>
        <p:spPr>
          <a:xfrm>
            <a:off x="657225" y="499533"/>
            <a:ext cx="9196990"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a16="http://schemas.microsoft.com/office/drawing/2014/main"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a16="http://schemas.microsoft.com/office/drawing/2014/main"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a16="http://schemas.microsoft.com/office/drawing/2014/main"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CFBC8-63A7-44AA-BE28-A7D2BBC2E39B}"/>
              </a:ext>
            </a:extLst>
          </p:cNvPr>
          <p:cNvSpPr>
            <a:spLocks noGrp="1"/>
          </p:cNvSpPr>
          <p:nvPr>
            <p:ph idx="1"/>
          </p:nvPr>
        </p:nvSpPr>
        <p:spPr>
          <a:xfrm>
            <a:off x="399496" y="284086"/>
            <a:ext cx="11540970" cy="6383044"/>
          </a:xfrm>
        </p:spPr>
        <p:txBody>
          <a:bodyPr>
            <a:normAutofit fontScale="92500" lnSpcReduction="2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997E1874-5133-4DB0-B3F3-EC9070EEB6A1}"/>
              </a:ext>
            </a:extLst>
          </p:cNvPr>
          <p:cNvPicPr>
            <a:picLocks noChangeAspect="1"/>
          </p:cNvPicPr>
          <p:nvPr/>
        </p:nvPicPr>
        <p:blipFill>
          <a:blip r:embed="rId2"/>
          <a:stretch>
            <a:fillRect/>
          </a:stretch>
        </p:blipFill>
        <p:spPr>
          <a:xfrm>
            <a:off x="941034"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2F8D-1288-4EE5-A43C-C1A0F4E07453}"/>
              </a:ext>
            </a:extLst>
          </p:cNvPr>
          <p:cNvSpPr>
            <a:spLocks noGrp="1"/>
          </p:cNvSpPr>
          <p:nvPr>
            <p:ph type="title"/>
          </p:nvPr>
        </p:nvSpPr>
        <p:spPr>
          <a:xfrm>
            <a:off x="657224"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3775E7D-D0DD-4F5D-9523-1803D389B207}"/>
              </a:ext>
            </a:extLst>
          </p:cNvPr>
          <p:cNvSpPr>
            <a:spLocks noGrp="1"/>
          </p:cNvSpPr>
          <p:nvPr>
            <p:ph idx="1"/>
          </p:nvPr>
        </p:nvSpPr>
        <p:spPr>
          <a:xfrm>
            <a:off x="417250" y="1393794"/>
            <a:ext cx="11398929" cy="5078027"/>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F97A7-1625-47F9-AD2C-4F2DDBE1B322}"/>
              </a:ext>
            </a:extLst>
          </p:cNvPr>
          <p:cNvSpPr>
            <a:spLocks noGrp="1"/>
          </p:cNvSpPr>
          <p:nvPr>
            <p:ph idx="1"/>
          </p:nvPr>
        </p:nvSpPr>
        <p:spPr>
          <a:xfrm>
            <a:off x="346230" y="337351"/>
            <a:ext cx="11845770"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3C096-CE0E-43D5-9F2C-1F9CB7B1A108}"/>
              </a:ext>
            </a:extLst>
          </p:cNvPr>
          <p:cNvSpPr>
            <a:spLocks noGrp="1"/>
          </p:cNvSpPr>
          <p:nvPr>
            <p:ph idx="1"/>
          </p:nvPr>
        </p:nvSpPr>
        <p:spPr>
          <a:xfrm>
            <a:off x="284086" y="177554"/>
            <a:ext cx="11549848" cy="6276512"/>
          </a:xfrm>
        </p:spPr>
        <p:txBody>
          <a:bodyPr/>
          <a:lstStyle/>
          <a:p>
            <a:r>
              <a:rPr lang="en-US" sz="3600" b="1" i="0" u="none" strike="noStrike" baseline="0" dirty="0">
                <a:solidFill>
                  <a:schemeClr val="tx1"/>
                </a:solidFill>
                <a:latin typeface="Arial Rounded MT Bold" panose="020F0704030504030204" pitchFamily="34" charset="0"/>
              </a:rPr>
              <a:t>Learning Outcomes of the Study in respect of Data Science </a:t>
            </a:r>
            <a:endParaRPr lang="en-US" sz="3600"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3ACC-6093-4246-89FA-277E0BC98895}"/>
              </a:ext>
            </a:extLst>
          </p:cNvPr>
          <p:cNvSpPr>
            <a:spLocks noGrp="1"/>
          </p:cNvSpPr>
          <p:nvPr>
            <p:ph type="title"/>
          </p:nvPr>
        </p:nvSpPr>
        <p:spPr>
          <a:xfrm>
            <a:off x="657224" y="499533"/>
            <a:ext cx="10772775" cy="1071815"/>
          </a:xfrm>
        </p:spPr>
        <p:txBody>
          <a:bodyPr>
            <a:normAutofit/>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tomer loyalty – How to say thank you the right way - Reed Public  Relations">
            <a:extLst>
              <a:ext uri="{FF2B5EF4-FFF2-40B4-BE49-F238E27FC236}">
                <a16:creationId xmlns:a16="http://schemas.microsoft.com/office/drawing/2014/main" id="{47616498-0D2C-481D-8B42-49A7AA752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399" y="1003175"/>
            <a:ext cx="6317202" cy="540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2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7E63-5A21-456F-9F80-50D92D5750AE}"/>
              </a:ext>
            </a:extLst>
          </p:cNvPr>
          <p:cNvSpPr>
            <a:spLocks noGrp="1"/>
          </p:cNvSpPr>
          <p:nvPr>
            <p:ph type="title"/>
          </p:nvPr>
        </p:nvSpPr>
        <p:spPr>
          <a:xfrm>
            <a:off x="657224"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BC467A7-E4E0-424A-811C-696A0EE3DEB4}"/>
              </a:ext>
            </a:extLst>
          </p:cNvPr>
          <p:cNvSpPr>
            <a:spLocks noGrp="1"/>
          </p:cNvSpPr>
          <p:nvPr>
            <p:ph idx="1"/>
          </p:nvPr>
        </p:nvSpPr>
        <p:spPr>
          <a:xfrm>
            <a:off x="435006" y="1278384"/>
            <a:ext cx="11310151" cy="5424257"/>
          </a:xfrm>
        </p:spPr>
        <p:txBody>
          <a:bodyPr>
            <a:normAutofit lnSpcReduction="10000"/>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6DB7-B6EC-410D-8055-810360D2E8B0}"/>
              </a:ext>
            </a:extLst>
          </p:cNvPr>
          <p:cNvSpPr>
            <a:spLocks noGrp="1"/>
          </p:cNvSpPr>
          <p:nvPr>
            <p:ph type="title"/>
          </p:nvPr>
        </p:nvSpPr>
        <p:spPr>
          <a:xfrm>
            <a:off x="657224" y="499533"/>
            <a:ext cx="10772775" cy="929772"/>
          </a:xfrm>
        </p:spPr>
        <p:txBody>
          <a:bodyPr>
            <a:normAutofit/>
          </a:bodyPr>
          <a:lstStyle/>
          <a:p>
            <a:r>
              <a:rPr lang="en-US" sz="3600" dirty="0">
                <a:latin typeface="Arial Rounded MT Bold" panose="020F0704030504030204" pitchFamily="34" charset="0"/>
              </a:rPr>
              <a:t>LIBRARIES USED</a:t>
            </a:r>
            <a:endParaRPr lang="en-IN" sz="36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B5999041-2CF3-49B8-9E0A-7261EEB12619}"/>
              </a:ext>
            </a:extLst>
          </p:cNvPr>
          <p:cNvPicPr>
            <a:picLocks noChangeAspect="1"/>
          </p:cNvPicPr>
          <p:nvPr/>
        </p:nvPicPr>
        <p:blipFill>
          <a:blip r:embed="rId2"/>
          <a:stretch>
            <a:fillRect/>
          </a:stretch>
        </p:blipFill>
        <p:spPr>
          <a:xfrm>
            <a:off x="1427471" y="1429305"/>
            <a:ext cx="8165206" cy="5214026"/>
          </a:xfrm>
          <a:prstGeom prst="rect">
            <a:avLst/>
          </a:prstGeom>
        </p:spPr>
      </p:pic>
    </p:spTree>
    <p:extLst>
      <p:ext uri="{BB962C8B-B14F-4D97-AF65-F5344CB8AC3E}">
        <p14:creationId xmlns:p14="http://schemas.microsoft.com/office/powerpoint/2010/main" val="389497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DC85-D5DE-4422-ADB8-5984A39802CF}"/>
              </a:ext>
            </a:extLst>
          </p:cNvPr>
          <p:cNvSpPr>
            <a:spLocks noGrp="1"/>
          </p:cNvSpPr>
          <p:nvPr>
            <p:ph type="title"/>
          </p:nvPr>
        </p:nvSpPr>
        <p:spPr>
          <a:xfrm>
            <a:off x="657224" y="499533"/>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a16="http://schemas.microsoft.com/office/drawing/2014/main" id="{9E25D8DD-D770-4A45-9411-5220521805DA}"/>
              </a:ext>
            </a:extLst>
          </p:cNvPr>
          <p:cNvPicPr>
            <a:picLocks noChangeAspect="1"/>
          </p:cNvPicPr>
          <p:nvPr/>
        </p:nvPicPr>
        <p:blipFill>
          <a:blip r:embed="rId2"/>
          <a:stretch>
            <a:fillRect/>
          </a:stretch>
        </p:blipFill>
        <p:spPr>
          <a:xfrm>
            <a:off x="1897987" y="2003969"/>
            <a:ext cx="7672141" cy="4606683"/>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a16="http://schemas.microsoft.com/office/drawing/2014/main"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a16="http://schemas.microsoft.com/office/drawing/2014/main"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a16="http://schemas.microsoft.com/office/drawing/2014/main" id="{90FBCD6A-916E-4C0B-AD30-0B4882087289}"/>
              </a:ext>
            </a:extLst>
          </p:cNvPr>
          <p:cNvPicPr>
            <a:picLocks noChangeAspect="1"/>
          </p:cNvPicPr>
          <p:nvPr/>
        </p:nvPicPr>
        <p:blipFill>
          <a:blip r:embed="rId2"/>
          <a:stretch>
            <a:fillRect/>
          </a:stretch>
        </p:blipFill>
        <p:spPr>
          <a:xfrm>
            <a:off x="554333" y="920050"/>
            <a:ext cx="7071585" cy="2431405"/>
          </a:xfrm>
          <a:prstGeom prst="rect">
            <a:avLst/>
          </a:prstGeom>
        </p:spPr>
      </p:pic>
      <p:pic>
        <p:nvPicPr>
          <p:cNvPr id="7" name="Picture 6">
            <a:extLst>
              <a:ext uri="{FF2B5EF4-FFF2-40B4-BE49-F238E27FC236}">
                <a16:creationId xmlns:a16="http://schemas.microsoft.com/office/drawing/2014/main" id="{F2E32F7E-823C-4DDC-AFE1-502DA8288898}"/>
              </a:ext>
            </a:extLst>
          </p:cNvPr>
          <p:cNvPicPr>
            <a:picLocks noChangeAspect="1"/>
          </p:cNvPicPr>
          <p:nvPr/>
        </p:nvPicPr>
        <p:blipFill>
          <a:blip r:embed="rId3"/>
          <a:stretch>
            <a:fillRect/>
          </a:stretch>
        </p:blipFill>
        <p:spPr>
          <a:xfrm>
            <a:off x="554333" y="3351455"/>
            <a:ext cx="7071585" cy="3455565"/>
          </a:xfrm>
          <a:prstGeom prst="rect">
            <a:avLst/>
          </a:prstGeom>
        </p:spPr>
      </p:pic>
    </p:spTree>
    <p:extLst>
      <p:ext uri="{BB962C8B-B14F-4D97-AF65-F5344CB8AC3E}">
        <p14:creationId xmlns:p14="http://schemas.microsoft.com/office/powerpoint/2010/main" val="361303933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emplate>TM03457491[[fn=Metropolitan]]</Template>
  <TotalTime>136</TotalTime>
  <Words>1791</Words>
  <Application>Microsoft Office PowerPoint</Application>
  <PresentationFormat>Widescreen</PresentationFormat>
  <Paragraphs>138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Rounded MT Bold</vt:lpstr>
      <vt:lpstr>Calibri</vt:lpstr>
      <vt:lpstr>Calibri Light</vt:lpstr>
      <vt:lpstr>Wingdings</vt:lpstr>
      <vt:lpstr>Metropolitan</vt:lpstr>
      <vt:lpstr>MALIGNANT COMMENTS CLASSIFIER PROJECT</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Madhuakr Shyam</cp:lastModifiedBy>
  <cp:revision>10</cp:revision>
  <dcterms:created xsi:type="dcterms:W3CDTF">2021-07-10T08:21:56Z</dcterms:created>
  <dcterms:modified xsi:type="dcterms:W3CDTF">2022-10-07T04:18:38Z</dcterms:modified>
</cp:coreProperties>
</file>