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9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91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85" r:id="rId17"/>
    <p:sldId id="283" r:id="rId18"/>
    <p:sldId id="284" r:id="rId19"/>
    <p:sldId id="286" r:id="rId20"/>
    <p:sldId id="287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1629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86B75A-687E-405C-8A0B-8D00578BA2C3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87" y="2733709"/>
            <a:ext cx="8937937" cy="137307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Micro-Credit Defaulter predication using Machine Learning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5357611"/>
            <a:ext cx="8144134" cy="1094704"/>
          </a:xfrm>
        </p:spPr>
        <p:txBody>
          <a:bodyPr/>
          <a:lstStyle/>
          <a:p>
            <a:r>
              <a:rPr lang="en-US" dirty="0" smtClean="0"/>
              <a:t>By- </a:t>
            </a:r>
            <a:r>
              <a:rPr lang="en-US" dirty="0" smtClean="0"/>
              <a:t>MONIKA SINGH</a:t>
            </a:r>
            <a:endParaRPr lang="en-US" dirty="0"/>
          </a:p>
          <a:p>
            <a:r>
              <a:rPr lang="en-US" dirty="0" smtClean="0"/>
              <a:t>Internship Batch No- </a:t>
            </a:r>
            <a:r>
              <a:rPr lang="en-US" dirty="0" smtClean="0"/>
              <a:t>31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67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240" y="355980"/>
            <a:ext cx="61912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5688" y="3414833"/>
            <a:ext cx="6191250" cy="2960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31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Maximum </a:t>
            </a:r>
            <a:r>
              <a:rPr lang="en-IN" sz="2000" dirty="0"/>
              <a:t>medianamnt_loans30 that is Median of amounts of loan taken by the user in last 30 days is 0.0.</a:t>
            </a:r>
          </a:p>
          <a:p>
            <a:r>
              <a:rPr lang="en-IN" sz="2000" dirty="0" smtClean="0"/>
              <a:t>No </a:t>
            </a:r>
            <a:r>
              <a:rPr lang="en-IN" sz="2000" dirty="0"/>
              <a:t>defaulter for medianamnt_loans30 equal to 1.5, 2.0, 3.0 </a:t>
            </a:r>
          </a:p>
          <a:p>
            <a:r>
              <a:rPr lang="en-IN" sz="2000" dirty="0" smtClean="0"/>
              <a:t>Maximum </a:t>
            </a:r>
            <a:r>
              <a:rPr lang="en-IN" sz="2000" dirty="0"/>
              <a:t>medianamnt_loans90 that is Median of amounts of loan taken by the user in last 90 days is 0.0.</a:t>
            </a:r>
          </a:p>
          <a:p>
            <a:r>
              <a:rPr lang="en-IN" sz="2000" dirty="0" smtClean="0"/>
              <a:t>No </a:t>
            </a:r>
            <a:r>
              <a:rPr lang="en-IN" sz="2000" dirty="0"/>
              <a:t>defaulter for medianamnt_loans90 equal to 1.5, 2.0, </a:t>
            </a:r>
            <a:r>
              <a:rPr lang="en-IN" sz="2000" dirty="0" smtClean="0"/>
              <a:t>3.0</a:t>
            </a:r>
          </a:p>
          <a:p>
            <a:r>
              <a:rPr lang="en-IN" sz="2000" dirty="0" smtClean="0"/>
              <a:t>Amount </a:t>
            </a:r>
            <a:r>
              <a:rPr lang="en-IN" sz="2000" dirty="0"/>
              <a:t>of last recharge of main account is maximum for 770, 1539.</a:t>
            </a:r>
          </a:p>
          <a:p>
            <a:r>
              <a:rPr lang="en-IN" sz="2000" dirty="0" smtClean="0"/>
              <a:t>Max </a:t>
            </a:r>
            <a:r>
              <a:rPr lang="en-IN" sz="2000" dirty="0"/>
              <a:t>defaulter are from </a:t>
            </a:r>
            <a:r>
              <a:rPr lang="en-IN" sz="2000" dirty="0" err="1"/>
              <a:t>last_rech_amt_ma</a:t>
            </a:r>
            <a:r>
              <a:rPr lang="en-IN" sz="2000" dirty="0"/>
              <a:t>=0.</a:t>
            </a:r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054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8004" y="918359"/>
            <a:ext cx="61817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9543" y="3677387"/>
            <a:ext cx="6091573" cy="2221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672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14411"/>
            <a:ext cx="9613861" cy="332177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Maximum </a:t>
            </a:r>
            <a:r>
              <a:rPr lang="en-IN" sz="2000" dirty="0"/>
              <a:t>number of loans taken by the people is 50 and the loan amount is equivalent to 300.</a:t>
            </a:r>
          </a:p>
          <a:p>
            <a:r>
              <a:rPr lang="en-IN" sz="2000" dirty="0" smtClean="0"/>
              <a:t>Minimum </a:t>
            </a:r>
            <a:r>
              <a:rPr lang="en-IN" sz="2000" dirty="0"/>
              <a:t>number of loans taken by the people is 0.</a:t>
            </a:r>
          </a:p>
          <a:p>
            <a:r>
              <a:rPr lang="en-IN" sz="2000" dirty="0" smtClean="0"/>
              <a:t>No </a:t>
            </a:r>
            <a:r>
              <a:rPr lang="en-IN" sz="2000" dirty="0"/>
              <a:t>defaulter are there if Number of loans taken in 30 days is in 30 to 50.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8212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8465" y="1"/>
            <a:ext cx="6048375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4250" y="3683727"/>
            <a:ext cx="6538109" cy="317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432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Average payback time over last 30 days is higher for people who had taken 2 and 3 times the loan in 30 days.</a:t>
            </a:r>
          </a:p>
          <a:p>
            <a:r>
              <a:rPr lang="en-IN" dirty="0" smtClean="0"/>
              <a:t>The users with less number of loan taking are more the defaulters.</a:t>
            </a:r>
          </a:p>
          <a:p>
            <a:r>
              <a:rPr lang="en-IN" dirty="0" smtClean="0"/>
              <a:t>If Number of loans taken in 30 days is increased, the defaulters are decreased.</a:t>
            </a:r>
          </a:p>
          <a:p>
            <a:r>
              <a:rPr lang="en-IN" dirty="0" smtClean="0"/>
              <a:t>Average payback time in days over last 90 days is higher for Non- defaulter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831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11719995" cy="978408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/>
              <a:t>Correlation:</a:t>
            </a:r>
            <a:endParaRPr lang="en-IN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562896"/>
            <a:ext cx="3876256" cy="3373292"/>
          </a:xfrm>
        </p:spPr>
        <p:txBody>
          <a:bodyPr anchor="t">
            <a:normAutofit/>
          </a:bodyPr>
          <a:lstStyle/>
          <a:p>
            <a:pPr algn="just"/>
            <a:r>
              <a:rPr lang="en-IN" sz="2000" dirty="0"/>
              <a:t>All the features are correlated with target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sumamnt_ma_rech90</a:t>
            </a:r>
            <a:r>
              <a:rPr lang="en-IN" sz="2000" dirty="0"/>
              <a:t>, cnt_ma_rech90, sumamnt_ma_rech30, cnt_ma_rech30 are highly correlated with each other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5606" y="2465662"/>
            <a:ext cx="6323289" cy="3703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414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37138"/>
            <a:ext cx="8144134" cy="1569641"/>
          </a:xfrm>
        </p:spPr>
        <p:txBody>
          <a:bodyPr/>
          <a:lstStyle/>
          <a:p>
            <a:pPr algn="ctr"/>
            <a:r>
              <a:rPr lang="en-US" dirty="0"/>
              <a:t>Machine Learning 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059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Algorithm </a:t>
            </a:r>
            <a:r>
              <a:rPr lang="en-US" dirty="0" smtClean="0"/>
              <a:t>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sz="20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/>
            <a:r>
              <a:rPr lang="en-IN" sz="2000" dirty="0"/>
              <a:t>Logistic Regression.</a:t>
            </a:r>
          </a:p>
          <a:p>
            <a:pPr lvl="0"/>
            <a:r>
              <a:rPr lang="en-IN" sz="2000" dirty="0" err="1"/>
              <a:t>DecisionTreeClassifier</a:t>
            </a:r>
            <a:endParaRPr lang="en-IN" sz="2000" dirty="0"/>
          </a:p>
          <a:p>
            <a:pPr lvl="0"/>
            <a:r>
              <a:rPr lang="en-IN" sz="2000" dirty="0" err="1"/>
              <a:t>GradientBoostingClassifier</a:t>
            </a:r>
            <a:endParaRPr lang="en-IN" sz="2000" dirty="0"/>
          </a:p>
          <a:p>
            <a:pPr lvl="0"/>
            <a:r>
              <a:rPr lang="en-IN" sz="2000" dirty="0" err="1"/>
              <a:t>RandomForestClassifier</a:t>
            </a:r>
            <a:endParaRPr lang="en-IN" sz="2000" dirty="0"/>
          </a:p>
          <a:p>
            <a:pPr lvl="0"/>
            <a:r>
              <a:rPr lang="en-IN" sz="2000" dirty="0" err="1"/>
              <a:t>ExtraTreesClassifier</a:t>
            </a:r>
            <a:endParaRPr lang="en-IN" sz="2000" dirty="0"/>
          </a:p>
          <a:p>
            <a:pPr lvl="0"/>
            <a:r>
              <a:rPr lang="en-IN" sz="2000" dirty="0" err="1"/>
              <a:t>AdaBoostClassifier</a:t>
            </a:r>
            <a:endParaRPr lang="en-IN" sz="2000" dirty="0"/>
          </a:p>
          <a:p>
            <a:pPr marL="0" lv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836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Standard Scaling of Data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Splitting Training Data Using </a:t>
            </a:r>
            <a:r>
              <a:rPr lang="en-US" sz="2200" dirty="0" err="1"/>
              <a:t>test_train_split</a:t>
            </a:r>
            <a:endParaRPr lang="en-US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Finding Best Random state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/>
              <a:t>Training ML Model on Different </a:t>
            </a:r>
            <a:r>
              <a:rPr lang="en-US" sz="2200" dirty="0" smtClean="0"/>
              <a:t>Algorithms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Hyper Parameter </a:t>
            </a:r>
            <a:r>
              <a:rPr lang="en-IN" sz="2200" dirty="0" smtClean="0"/>
              <a:t>Tuning of every model</a:t>
            </a:r>
            <a:endParaRPr lang="en-US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 smtClean="0"/>
              <a:t>Apply 5 </a:t>
            </a:r>
            <a:r>
              <a:rPr lang="en-IN" sz="2200" dirty="0"/>
              <a:t>Fold Cross Validation </a:t>
            </a:r>
            <a:r>
              <a:rPr lang="en-IN" sz="2200" dirty="0" smtClean="0"/>
              <a:t>with every different </a:t>
            </a:r>
            <a:r>
              <a:rPr lang="en-IN" sz="2200" dirty="0"/>
              <a:t>Model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Selection of Best Model Based on Evaluation </a:t>
            </a:r>
            <a:r>
              <a:rPr lang="en-IN" sz="2200" dirty="0" smtClean="0"/>
              <a:t>Criteria</a:t>
            </a:r>
            <a:endParaRPr lang="en-IN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Saving final </a:t>
            </a:r>
            <a:r>
              <a:rPr lang="en-IN" sz="2200" dirty="0" smtClean="0"/>
              <a:t>Model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Find best contributed feature among all of the features.</a:t>
            </a:r>
            <a:endParaRPr lang="en-IN" sz="2200" dirty="0"/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200" dirty="0"/>
              <a:t>Predicating Test Dataset using Final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791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404949"/>
            <a:ext cx="9613861" cy="14753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</a:t>
            </a:r>
            <a:r>
              <a:rPr lang="en-US" dirty="0" smtClean="0"/>
              <a:t>Micro Credit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0" y="2446986"/>
            <a:ext cx="11212899" cy="28204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Microcredit is a popular type of microfinance in which a very small loan is offered to a person in order to assist them in starting their own small business or becoming </a:t>
            </a:r>
            <a:r>
              <a:rPr lang="en-US" dirty="0" smtClean="0"/>
              <a:t>self-employed. These </a:t>
            </a:r>
            <a:r>
              <a:rPr lang="en-US" dirty="0"/>
              <a:t>borrowers typically have low incomes, especially those from less developed nations (LDCs). </a:t>
            </a:r>
            <a:endParaRPr lang="en-US" dirty="0" smtClean="0"/>
          </a:p>
          <a:p>
            <a:pPr marL="0" indent="0" algn="just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8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and Conclusions of the Study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44384" y="2472785"/>
          <a:ext cx="6287208" cy="3522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050"/>
                <a:gridCol w="252168"/>
                <a:gridCol w="858520"/>
                <a:gridCol w="683260"/>
                <a:gridCol w="838835"/>
                <a:gridCol w="664845"/>
                <a:gridCol w="989965"/>
                <a:gridCol w="964565"/>
              </a:tblGrid>
              <a:tr h="30988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Tables of Findings using different algorithms after Hyper Parameter Tuning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Algorithm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Accuracy Score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Recall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Precision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F1 Score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Mean CV Score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Std Deviation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0.7670 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0.77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0.77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0.77 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0.7628 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0.0017 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DecisionTreeClassifier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0.8728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0.87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0.87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0.87 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0.8755 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0.0004 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GradientBoostingClassifier 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0.800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0.7985 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0.0033 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RandomForest Classifier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0.9331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0.93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0.93 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0.93 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0.9355 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0.0015 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ExtraTrees Classifier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0.9472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0.95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0.95 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0.95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0.9497 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0.0007 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Ada Boost Classifier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0.7779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0.78 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0.78  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0.78 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0.7738 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0.0029 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9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665927"/>
            <a:ext cx="9002331" cy="32702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Here Extra Trees Classifier giving maximum Accuracy Score, minimum RMSE Value, Maximum CV Score and minimum Standard Deviation. So Extra Trees Classifier is selected as best model.</a:t>
            </a:r>
          </a:p>
        </p:txBody>
      </p:sp>
    </p:spTree>
    <p:extLst>
      <p:ext uri="{BB962C8B-B14F-4D97-AF65-F5344CB8AC3E}">
        <p14:creationId xmlns:p14="http://schemas.microsoft.com/office/powerpoint/2010/main" xmlns="" val="13134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0"/>
            <a:ext cx="9613861" cy="183416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Limitations of this work and Scope for Future 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62895"/>
            <a:ext cx="9613861" cy="3373293"/>
          </a:xfrm>
        </p:spPr>
        <p:txBody>
          <a:bodyPr>
            <a:normAutofit/>
          </a:bodyPr>
          <a:lstStyle/>
          <a:p>
            <a:pPr lvl="0"/>
            <a:r>
              <a:rPr lang="en-IN" sz="2000" dirty="0"/>
              <a:t>Primarily, the dataset is a huge dataset. But as the target variable is imbalanced, here we need to apply oversampling method. But then the dataset is bigger than earlier. If I use under sampling, the running time may be less as compared to now.</a:t>
            </a:r>
          </a:p>
          <a:p>
            <a:pPr lvl="0"/>
            <a:r>
              <a:rPr lang="en-IN" sz="2000" dirty="0"/>
              <a:t>Accuracy score can increase with hyper parameter tuning with several different parameter</a:t>
            </a:r>
            <a:r>
              <a:rPr lang="en-IN" sz="2000"/>
              <a:t>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350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9682" y="1300766"/>
            <a:ext cx="7365686" cy="41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701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0"/>
            <a:ext cx="9613861" cy="1661375"/>
          </a:xfrm>
        </p:spPr>
        <p:txBody>
          <a:bodyPr/>
          <a:lstStyle/>
          <a:p>
            <a:pPr algn="ctr"/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1" y="2472744"/>
            <a:ext cx="9890975" cy="38250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Telecom provider provide micro-credit on mobile balances to be paid back in 5 </a:t>
            </a:r>
            <a:r>
              <a:rPr lang="en-US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 </a:t>
            </a: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Varity </a:t>
            </a:r>
            <a:r>
              <a:rPr lang="en-US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amount of 5 - Payback amount 6 (in Indonesian Rupiah)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Loan </a:t>
            </a:r>
            <a:r>
              <a:rPr lang="en-US" dirty="0"/>
              <a:t>amount of 10 - Payback amount 12 (in Indonesian Rupiah)</a:t>
            </a:r>
            <a:endParaRPr lang="en-US" dirty="0"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/>
              <a:t>Build a model which can be used to predict in terms of a probability for each loan transaction, whether the customer will be paying back the loaned amount within 5 days of insurance of loan. In this case, Label ‘1’ indicates that the loan has been payed i.e. Non- defaulter, while, Label ‘0’ indicates that the loan has not been payed i.e. defaulter.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99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1"/>
            <a:ext cx="9839459" cy="1371599"/>
          </a:xfrm>
        </p:spPr>
        <p:txBody>
          <a:bodyPr/>
          <a:lstStyle/>
          <a:p>
            <a:pPr algn="ctr"/>
            <a:r>
              <a:rPr lang="en-IN" dirty="0"/>
              <a:t>Data Sources and their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53047"/>
            <a:ext cx="9379782" cy="3283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 Micro </a:t>
            </a:r>
            <a:r>
              <a:rPr lang="en-IN" sz="2000" dirty="0"/>
              <a:t>Credit Defaulter dataset contain 209593 rows and 37 </a:t>
            </a:r>
            <a:r>
              <a:rPr lang="en-IN" sz="2000" dirty="0" smtClean="0"/>
              <a:t>columns.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To </a:t>
            </a:r>
            <a:r>
              <a:rPr lang="en-IN" sz="2000" dirty="0"/>
              <a:t>determine the data format, info() method is used. There are total </a:t>
            </a:r>
            <a:r>
              <a:rPr lang="en-IN" sz="2000" dirty="0" smtClean="0"/>
              <a:t>3 </a:t>
            </a:r>
            <a:r>
              <a:rPr lang="en-IN" sz="2000" dirty="0"/>
              <a:t>categorical columns among </a:t>
            </a:r>
            <a:r>
              <a:rPr lang="en-IN" sz="2000" dirty="0" smtClean="0"/>
              <a:t>37 </a:t>
            </a:r>
            <a:r>
              <a:rPr lang="en-IN" sz="2000" dirty="0"/>
              <a:t>columns</a:t>
            </a:r>
            <a:r>
              <a:rPr lang="en-IN" sz="2000" dirty="0" smtClean="0"/>
              <a:t>.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Data integrity check is perform for missing values, duplicate data, data error.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Target feature is </a:t>
            </a:r>
            <a:r>
              <a:rPr lang="en-US" sz="2000" dirty="0" smtClean="0"/>
              <a:t>label and </a:t>
            </a:r>
            <a:r>
              <a:rPr lang="en-US" sz="2000" dirty="0"/>
              <a:t>it is </a:t>
            </a:r>
            <a:r>
              <a:rPr lang="en-US" sz="2000" dirty="0" err="1"/>
              <a:t>int</a:t>
            </a:r>
            <a:r>
              <a:rPr lang="en-US" sz="2000" dirty="0"/>
              <a:t> datatype. </a:t>
            </a:r>
            <a:r>
              <a:rPr lang="en-US" sz="2000" dirty="0" smtClean="0"/>
              <a:t>But </a:t>
            </a:r>
            <a:r>
              <a:rPr lang="en-US" sz="2000" dirty="0"/>
              <a:t>it is binary. So the problem is a </a:t>
            </a:r>
            <a:r>
              <a:rPr lang="en-US" sz="2000" dirty="0" smtClean="0"/>
              <a:t>Classification </a:t>
            </a:r>
            <a:r>
              <a:rPr lang="en-US" sz="2000" dirty="0"/>
              <a:t>problem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No </a:t>
            </a:r>
            <a:r>
              <a:rPr lang="en-US" sz="2000" dirty="0" smtClean="0"/>
              <a:t>null values</a:t>
            </a:r>
            <a:r>
              <a:rPr lang="en-US" sz="2000" dirty="0"/>
              <a:t>, whitespaces, ‘NA’, ‘-’ are present in dataset.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5855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77" y="0"/>
            <a:ext cx="9122205" cy="1436914"/>
          </a:xfrm>
        </p:spPr>
        <p:txBody>
          <a:bodyPr/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88653"/>
            <a:ext cx="9613861" cy="33475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err="1"/>
              <a:t>pdate</a:t>
            </a:r>
            <a:r>
              <a:rPr lang="en-IN" sz="2000" dirty="0"/>
              <a:t> is an object datatype. Need to convert in in date format</a:t>
            </a:r>
            <a:r>
              <a:rPr lang="en-IN" sz="2000" dirty="0" smtClean="0"/>
              <a:t>. Then </a:t>
            </a:r>
            <a:r>
              <a:rPr lang="en-US" sz="2000" dirty="0"/>
              <a:t>Extracting new columns for day, month and year out of ‘</a:t>
            </a:r>
            <a:r>
              <a:rPr lang="en-US" sz="2000" dirty="0" err="1"/>
              <a:t>pdate</a:t>
            </a:r>
            <a:r>
              <a:rPr lang="en-US" sz="2000" dirty="0"/>
              <a:t>’</a:t>
            </a:r>
            <a:endParaRPr lang="en-IN" sz="20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By mistake, "-" (minus) is typed in front of all negative values. To remedy errors, negative numbers are transformed into absolute positive values.</a:t>
            </a:r>
            <a:endParaRPr lang="en-IN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Drop unnecessary column like </a:t>
            </a:r>
            <a:r>
              <a:rPr lang="en-US" sz="2000" dirty="0"/>
              <a:t>, 'Unnamed: 0', 'p_year',</a:t>
            </a:r>
            <a:r>
              <a:rPr lang="en-US" sz="2000" dirty="0" smtClean="0"/>
              <a:t>'</a:t>
            </a:r>
            <a:r>
              <a:rPr lang="en-US" sz="2000" dirty="0" err="1" smtClean="0"/>
              <a:t>pcircle</a:t>
            </a:r>
            <a:r>
              <a:rPr lang="en-US" sz="2000" dirty="0" smtClean="0"/>
              <a:t>‘.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All negative min value except medianmarechprebal90, medianmarechprebal30 are deleted by replacing with abs of corresponding values.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The maximum value in maxamnt_loans30 is not </a:t>
            </a:r>
            <a:r>
              <a:rPr lang="en-US" sz="2000" dirty="0" smtClean="0"/>
              <a:t>reliable</a:t>
            </a:r>
            <a:r>
              <a:rPr lang="en-US" sz="2000" dirty="0"/>
              <a:t> </a:t>
            </a:r>
            <a:r>
              <a:rPr lang="en-US" sz="2000" dirty="0" smtClean="0"/>
              <a:t>as maximum value is 12. </a:t>
            </a:r>
            <a:r>
              <a:rPr lang="en-US" sz="2000" dirty="0"/>
              <a:t>Replacing values greater than 12 into category of zero.</a:t>
            </a:r>
          </a:p>
          <a:p>
            <a:pPr marL="0" indent="0" algn="just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53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Check the </a:t>
            </a:r>
            <a:r>
              <a:rPr lang="en-US" sz="2200" dirty="0"/>
              <a:t>presence of duplicate or any data error.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Missing values present in data </a:t>
            </a:r>
            <a:r>
              <a:rPr lang="en-US" sz="2200" dirty="0" smtClean="0"/>
              <a:t>set.</a:t>
            </a:r>
            <a:endParaRPr lang="en-US" sz="2200" dirty="0"/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Imputation of missing value with mean, median or mode is performed.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Feature Engineering for extraction of few new features out of existing features.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Feature selection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Label Encoding of Categorical features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Splitting of dataset into input &amp; target feature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/>
              <a:t>Standard Scaling of </a:t>
            </a:r>
            <a:r>
              <a:rPr lang="en-US" sz="2200" dirty="0" smtClean="0"/>
              <a:t>data</a:t>
            </a:r>
          </a:p>
          <a:p>
            <a:pPr marL="273050" indent="-27305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Finding Final model with respect to best Accuracy Score, CV Score.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10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Target  Variable Label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5" y="1728216"/>
            <a:ext cx="3568773" cy="4572000"/>
          </a:xfrm>
        </p:spPr>
        <p:txBody>
          <a:bodyPr>
            <a:normAutofit/>
          </a:bodyPr>
          <a:lstStyle/>
          <a:p>
            <a:r>
              <a:rPr lang="en-IN" sz="2800" b="1" dirty="0"/>
              <a:t>Observations:</a:t>
            </a:r>
            <a:endParaRPr lang="en-IN" sz="2800" dirty="0"/>
          </a:p>
          <a:p>
            <a:endParaRPr lang="en-IN" dirty="0"/>
          </a:p>
          <a:p>
            <a:r>
              <a:rPr lang="en-IN" sz="1800" b="1" dirty="0"/>
              <a:t>Here Label ‘1’ indicates that the loan has been payed i.e. Non- defaulter, while, Label ‘0’ indicates that the loan has not been payed i.e. defaulter.</a:t>
            </a:r>
            <a:endParaRPr lang="en-IN" sz="1800" dirty="0"/>
          </a:p>
          <a:p>
            <a:r>
              <a:rPr lang="en-IN" b="1" dirty="0"/>
              <a:t> </a:t>
            </a:r>
            <a:endParaRPr lang="en-IN" sz="1800" dirty="0"/>
          </a:p>
          <a:p>
            <a:pPr lvl="0"/>
            <a:r>
              <a:rPr lang="en-IN" sz="1800" dirty="0"/>
              <a:t>Maximum customers around 87.5% are Non-defaulter (label = 1).</a:t>
            </a:r>
          </a:p>
          <a:p>
            <a:r>
              <a:rPr lang="en-IN" sz="1800" dirty="0"/>
              <a:t>Here the dataset is imbalanced.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4393" y="2771507"/>
            <a:ext cx="6344925" cy="2238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4495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9002921" cy="9784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                              Observations</a:t>
            </a:r>
            <a:r>
              <a:rPr lang="en-US" sz="2800" b="1" dirty="0" smtClean="0"/>
              <a:t>:</a:t>
            </a:r>
            <a:endParaRPr lang="en-IN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2336873"/>
            <a:ext cx="5559810" cy="4115442"/>
          </a:xfrm>
        </p:spPr>
        <p:txBody>
          <a:bodyPr>
            <a:normAutofit/>
          </a:bodyPr>
          <a:lstStyle/>
          <a:p>
            <a:r>
              <a:rPr lang="en-IN" sz="2400" b="1" dirty="0"/>
              <a:t>Observations:</a:t>
            </a:r>
            <a:endParaRPr lang="en-IN" sz="2400" dirty="0"/>
          </a:p>
          <a:p>
            <a:r>
              <a:rPr lang="en-IN" sz="2000" dirty="0" smtClean="0"/>
              <a:t>1</a:t>
            </a:r>
            <a:r>
              <a:rPr lang="en-IN" sz="2000" dirty="0"/>
              <a:t>. Maximum defaulter are from month 6 and 7.</a:t>
            </a:r>
          </a:p>
          <a:p>
            <a:r>
              <a:rPr lang="en-IN" sz="2000" dirty="0"/>
              <a:t>2. There are no defaulter for month 8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3.  </a:t>
            </a:r>
            <a:r>
              <a:rPr lang="en-IN" sz="2000" dirty="0"/>
              <a:t>Maximum number of people had taken maxamnt_loans30 equal to 6 as the loan amount and the percentage is 85.5%.</a:t>
            </a:r>
          </a:p>
          <a:p>
            <a:r>
              <a:rPr lang="en-IN" sz="2000" dirty="0" smtClean="0"/>
              <a:t>4. </a:t>
            </a:r>
            <a:r>
              <a:rPr lang="en-IN" sz="2000" dirty="0"/>
              <a:t>The number of people had not taken loan in last 30 days is 4291 which is 2.0%.</a:t>
            </a:r>
          </a:p>
          <a:p>
            <a:r>
              <a:rPr lang="en-IN" sz="2000" dirty="0" smtClean="0"/>
              <a:t>5. </a:t>
            </a:r>
            <a:r>
              <a:rPr lang="en-IN" sz="2000" dirty="0"/>
              <a:t>Obviously maximum defaulter are from maxamnt_loans30 = 6 group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854" y="2113465"/>
            <a:ext cx="4837493" cy="21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854" y="4394593"/>
            <a:ext cx="4940524" cy="2057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87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41" y="4520485"/>
            <a:ext cx="10607831" cy="1687131"/>
          </a:xfrm>
        </p:spPr>
        <p:txBody>
          <a:bodyPr anchor="t">
            <a:normAutofit/>
          </a:bodyPr>
          <a:lstStyle/>
          <a:p>
            <a:r>
              <a:rPr lang="en-IN" sz="2000" dirty="0"/>
              <a:t>1. Maximum number of people had taken maxamnt_loans90 equal to </a:t>
            </a:r>
            <a:r>
              <a:rPr lang="en-IN" sz="2000" dirty="0" smtClean="0"/>
              <a:t>6.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2. The number of people had not taken loan in last 90 days is 2043 which is 1.0%.</a:t>
            </a:r>
            <a:br>
              <a:rPr lang="en-IN" sz="2000" dirty="0"/>
            </a:br>
            <a:r>
              <a:rPr lang="en-IN" sz="2000" dirty="0"/>
              <a:t>3. Obviously maximum defaulter are from maxamnt_loans90 = 6 group.</a:t>
            </a:r>
            <a:br>
              <a:rPr lang="en-IN" sz="2000" dirty="0"/>
            </a:br>
            <a:r>
              <a:rPr lang="en-IN" sz="2000" dirty="0"/>
              <a:t>4. For maxamnt_loans30= 0, there are defaulter. But for maxamnt_loans90= 0, there are no defaulter.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3475" y="2008142"/>
            <a:ext cx="6181725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226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177</TotalTime>
  <Words>1115</Words>
  <Application>Microsoft Office PowerPoint</Application>
  <PresentationFormat>Custom</PresentationFormat>
  <Paragraphs>158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Micro-Credit Defaulter predication using Machine Learning</vt:lpstr>
      <vt:lpstr>Introduction to Micro Credit </vt:lpstr>
      <vt:lpstr>Problem Statement </vt:lpstr>
      <vt:lpstr>Data Sources and their formats</vt:lpstr>
      <vt:lpstr>Data Pre-processing</vt:lpstr>
      <vt:lpstr>Project Flow Tasks Perform</vt:lpstr>
      <vt:lpstr>Target  Variable Label Distribution</vt:lpstr>
      <vt:lpstr>                              Observations:</vt:lpstr>
      <vt:lpstr>1. Maximum number of people had taken maxamnt_loans90 equal to 6. 2. The number of people had not taken loan in last 90 days is 2043 which is 1.0%. 3. Obviously maximum defaulter are from maxamnt_loans90 = 6 group. 4. For maxamnt_loans30= 0, there are defaulter. But for maxamnt_loans90= 0, there are no defaulter.</vt:lpstr>
      <vt:lpstr>Slide 10</vt:lpstr>
      <vt:lpstr>Observations:</vt:lpstr>
      <vt:lpstr>Slide 12</vt:lpstr>
      <vt:lpstr>Observations:</vt:lpstr>
      <vt:lpstr>Slide 14</vt:lpstr>
      <vt:lpstr>Observations:</vt:lpstr>
      <vt:lpstr>Correlation:</vt:lpstr>
      <vt:lpstr>Machine Learning Model Building</vt:lpstr>
      <vt:lpstr>Machine Learning Algorithm Used</vt:lpstr>
      <vt:lpstr>ML Model Building Flow</vt:lpstr>
      <vt:lpstr>Key Findings and Conclusions of the Study</vt:lpstr>
      <vt:lpstr>Conclusion:</vt:lpstr>
      <vt:lpstr>Limitations of this work and Scope for Future Work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Predication &amp; Analysis Project</dc:title>
  <dc:creator>user</dc:creator>
  <cp:lastModifiedBy>Admin</cp:lastModifiedBy>
  <cp:revision>58</cp:revision>
  <dcterms:created xsi:type="dcterms:W3CDTF">2022-10-22T10:42:16Z</dcterms:created>
  <dcterms:modified xsi:type="dcterms:W3CDTF">2022-11-05T18:54:56Z</dcterms:modified>
</cp:coreProperties>
</file>