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 xmlns:a16="http://schemas.microsoft.com/office/drawing/2014/main" id="{75923D9E-9381-3D11-B31A-1BF5C97F35B0}"/>
              </a:ext>
            </a:extLst>
          </p:cNvPr>
          <p:cNvGrpSpPr/>
          <p:nvPr userDrawn="1"/>
        </p:nvGrpSpPr>
        <p:grpSpPr>
          <a:xfrm>
            <a:off x="4839228" y="3405020"/>
            <a:ext cx="4304773"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 xmlns:a16="http://schemas.microsoft.com/office/drawing/2014/main" id="{0F297964-0B81-31DC-6D6D-1414832238B1}"/>
              </a:ext>
            </a:extLst>
          </p:cNvPr>
          <p:cNvGrpSpPr/>
          <p:nvPr userDrawn="1"/>
        </p:nvGrpSpPr>
        <p:grpSpPr>
          <a:xfrm flipH="1" flipV="1">
            <a:off x="4849208" y="1"/>
            <a:ext cx="4304773"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5731889" y="4577659"/>
            <a:ext cx="581266"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124712" y="1901952"/>
            <a:ext cx="4270248"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124712" y="2770632"/>
            <a:ext cx="4270248"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167936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1682120"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404622" y="2103120"/>
            <a:ext cx="8339328"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2699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7399579" y="0"/>
            <a:ext cx="1744421"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66928" y="2825496"/>
            <a:ext cx="8010144"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494172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91840" y="2395728"/>
            <a:ext cx="5260086"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2708910" y="1984248"/>
            <a:ext cx="576072"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3291840" y="4308476"/>
            <a:ext cx="2949179"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7125462" y="3209544"/>
            <a:ext cx="576072"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5338" y="0"/>
            <a:ext cx="1913239"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7061" y="0"/>
            <a:ext cx="1911443"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1907901" y="0"/>
            <a:ext cx="1920255"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1901438" y="4308467"/>
            <a:ext cx="1913238"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7963" y="4308467"/>
            <a:ext cx="1913238"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40983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title"/>
          </p:nvPr>
        </p:nvSpPr>
        <p:spPr>
          <a:xfrm>
            <a:off x="401131" y="602816"/>
            <a:ext cx="8285669" cy="1049235"/>
          </a:xfrm>
        </p:spPr>
        <p:txBody>
          <a:bodyPr>
            <a:noAutofit/>
          </a:bodyPr>
          <a:lstStyle/>
          <a:p>
            <a:r>
              <a:rPr lang="en-IN" sz="4400" b="1" i="0" dirty="0">
                <a:effectLst/>
                <a:latin typeface="Arial Black" panose="020B0A04020102020204" pitchFamily="34" charset="0"/>
              </a:rPr>
              <a:t>Spam Detection Classifier project</a:t>
            </a:r>
            <a:endParaRPr lang="en-IN" sz="4400" dirty="0">
              <a:latin typeface="Arial Black" panose="020B0A04020102020204" pitchFamily="34" charset="0"/>
            </a:endParaRPr>
          </a:p>
        </p:txBody>
      </p:sp>
      <p:sp>
        <p:nvSpPr>
          <p:cNvPr id="2" name="Content Placeholder 1">
            <a:extLst>
              <a:ext uri="{FF2B5EF4-FFF2-40B4-BE49-F238E27FC236}">
                <a16:creationId xmlns="" xmlns:a16="http://schemas.microsoft.com/office/drawing/2014/main" id="{E41A95D4-EF79-67F7-4299-8D65667D1BFE}"/>
              </a:ext>
            </a:extLst>
          </p:cNvPr>
          <p:cNvSpPr>
            <a:spLocks noGrp="1"/>
          </p:cNvSpPr>
          <p:nvPr>
            <p:ph idx="1"/>
          </p:nvPr>
        </p:nvSpPr>
        <p:spPr>
          <a:xfrm>
            <a:off x="1651707" y="3654336"/>
            <a:ext cx="3935546" cy="3450613"/>
          </a:xfrm>
        </p:spPr>
        <p:txBody>
          <a:bodyPr>
            <a:normAutofit/>
          </a:bodyPr>
          <a:lstStyle/>
          <a:p>
            <a:pPr marL="0" indent="0" algn="ctr">
              <a:buNone/>
            </a:pPr>
            <a:r>
              <a:rPr lang="en-IN" sz="2400" b="1" dirty="0" smtClean="0"/>
              <a:t>SUBMITTED BY:</a:t>
            </a:r>
          </a:p>
          <a:p>
            <a:pPr marL="0" indent="0" algn="ctr">
              <a:buNone/>
            </a:pPr>
            <a:r>
              <a:rPr lang="en-IN" sz="2400" b="1" dirty="0" smtClean="0"/>
              <a:t>MONIKA SINGH</a:t>
            </a:r>
            <a:endParaRPr lang="en-IN" sz="2400" b="1" dirty="0"/>
          </a:p>
        </p:txBody>
      </p:sp>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29F4F66-95A8-08FC-67DD-D33ED6A38CA4}"/>
              </a:ext>
            </a:extLst>
          </p:cNvPr>
          <p:cNvPicPr>
            <a:picLocks noChangeAspect="1"/>
          </p:cNvPicPr>
          <p:nvPr/>
        </p:nvPicPr>
        <p:blipFill>
          <a:blip r:embed="rId2" cstate="print"/>
          <a:stretch>
            <a:fillRect/>
          </a:stretch>
        </p:blipFill>
        <p:spPr>
          <a:xfrm>
            <a:off x="180241" y="151501"/>
            <a:ext cx="8277959" cy="5536605"/>
          </a:xfrm>
          <a:prstGeom prst="rect">
            <a:avLst/>
          </a:prstGeom>
        </p:spPr>
      </p:pic>
    </p:spTree>
    <p:extLst>
      <p:ext uri="{BB962C8B-B14F-4D97-AF65-F5344CB8AC3E}">
        <p14:creationId xmlns="" xmlns:p14="http://schemas.microsoft.com/office/powerpoint/2010/main" val="184771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B436843-94F1-C983-547A-818344034DE2}"/>
              </a:ext>
            </a:extLst>
          </p:cNvPr>
          <p:cNvPicPr>
            <a:picLocks noChangeAspect="1"/>
          </p:cNvPicPr>
          <p:nvPr/>
        </p:nvPicPr>
        <p:blipFill>
          <a:blip r:embed="rId2" cstate="print"/>
          <a:stretch>
            <a:fillRect/>
          </a:stretch>
        </p:blipFill>
        <p:spPr>
          <a:xfrm>
            <a:off x="269064" y="863746"/>
            <a:ext cx="8493936" cy="5130509"/>
          </a:xfrm>
          <a:prstGeom prst="rect">
            <a:avLst/>
          </a:prstGeom>
        </p:spPr>
      </p:pic>
      <p:sp>
        <p:nvSpPr>
          <p:cNvPr id="2" name="TextBox 1">
            <a:extLst>
              <a:ext uri="{FF2B5EF4-FFF2-40B4-BE49-F238E27FC236}">
                <a16:creationId xmlns="" xmlns:a16="http://schemas.microsoft.com/office/drawing/2014/main" id="{4D092BC7-EC9C-3140-1DB1-5AA5BFA4E618}"/>
              </a:ext>
            </a:extLst>
          </p:cNvPr>
          <p:cNvSpPr txBox="1"/>
          <p:nvPr/>
        </p:nvSpPr>
        <p:spPr>
          <a:xfrm>
            <a:off x="118919" y="0"/>
            <a:ext cx="2653227" cy="553998"/>
          </a:xfrm>
          <a:prstGeom prst="rect">
            <a:avLst/>
          </a:prstGeom>
          <a:noFill/>
        </p:spPr>
        <p:txBody>
          <a:bodyPr wrap="none" rtlCol="0">
            <a:spAutoFit/>
          </a:bodyPr>
          <a:lstStyle/>
          <a:p>
            <a:r>
              <a:rPr lang="en-US" sz="3000" dirty="0"/>
              <a:t>Data Processing</a:t>
            </a:r>
            <a:endParaRPr lang="en-IN" sz="3000" dirty="0"/>
          </a:p>
        </p:txBody>
      </p:sp>
    </p:spTree>
    <p:extLst>
      <p:ext uri="{BB962C8B-B14F-4D97-AF65-F5344CB8AC3E}">
        <p14:creationId xmlns="" xmlns:p14="http://schemas.microsoft.com/office/powerpoint/2010/main" val="387523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445E39D-3BAF-89D8-5080-E74547E43D52}"/>
              </a:ext>
            </a:extLst>
          </p:cNvPr>
          <p:cNvPicPr>
            <a:picLocks noChangeAspect="1"/>
          </p:cNvPicPr>
          <p:nvPr/>
        </p:nvPicPr>
        <p:blipFill>
          <a:blip r:embed="rId2" cstate="print"/>
          <a:stretch>
            <a:fillRect/>
          </a:stretch>
        </p:blipFill>
        <p:spPr>
          <a:xfrm>
            <a:off x="220024" y="533400"/>
            <a:ext cx="8314376" cy="5562600"/>
          </a:xfrm>
          <a:prstGeom prst="rect">
            <a:avLst/>
          </a:prstGeom>
        </p:spPr>
      </p:pic>
    </p:spTree>
    <p:extLst>
      <p:ext uri="{BB962C8B-B14F-4D97-AF65-F5344CB8AC3E}">
        <p14:creationId xmlns="" xmlns:p14="http://schemas.microsoft.com/office/powerpoint/2010/main" val="368728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5503116E-9D8A-5A2B-96E8-C05F6299F43F}"/>
              </a:ext>
            </a:extLst>
          </p:cNvPr>
          <p:cNvPicPr>
            <a:picLocks noChangeAspect="1"/>
          </p:cNvPicPr>
          <p:nvPr/>
        </p:nvPicPr>
        <p:blipFill>
          <a:blip r:embed="rId2" cstate="print"/>
          <a:stretch>
            <a:fillRect/>
          </a:stretch>
        </p:blipFill>
        <p:spPr>
          <a:xfrm>
            <a:off x="199745" y="5626226"/>
            <a:ext cx="8334655" cy="545974"/>
          </a:xfrm>
          <a:prstGeom prst="rect">
            <a:avLst/>
          </a:prstGeom>
        </p:spPr>
      </p:pic>
      <p:pic>
        <p:nvPicPr>
          <p:cNvPr id="4" name="Picture 3">
            <a:extLst>
              <a:ext uri="{FF2B5EF4-FFF2-40B4-BE49-F238E27FC236}">
                <a16:creationId xmlns="" xmlns:a16="http://schemas.microsoft.com/office/drawing/2014/main" id="{ACD11CC9-BAAD-2F43-21F4-EEBDDB1C0B6B}"/>
              </a:ext>
            </a:extLst>
          </p:cNvPr>
          <p:cNvPicPr>
            <a:picLocks noChangeAspect="1"/>
          </p:cNvPicPr>
          <p:nvPr/>
        </p:nvPicPr>
        <p:blipFill>
          <a:blip r:embed="rId3" cstate="print"/>
          <a:stretch>
            <a:fillRect/>
          </a:stretch>
        </p:blipFill>
        <p:spPr>
          <a:xfrm>
            <a:off x="447567" y="1143001"/>
            <a:ext cx="8086833" cy="3859620"/>
          </a:xfrm>
          <a:prstGeom prst="rect">
            <a:avLst/>
          </a:prstGeom>
        </p:spPr>
      </p:pic>
      <p:sp>
        <p:nvSpPr>
          <p:cNvPr id="2" name="TextBox 1">
            <a:extLst>
              <a:ext uri="{FF2B5EF4-FFF2-40B4-BE49-F238E27FC236}">
                <a16:creationId xmlns="" xmlns:a16="http://schemas.microsoft.com/office/drawing/2014/main" id="{A44C28C1-95F9-2353-66A5-5381A0C28F28}"/>
              </a:ext>
            </a:extLst>
          </p:cNvPr>
          <p:cNvSpPr txBox="1"/>
          <p:nvPr/>
        </p:nvSpPr>
        <p:spPr>
          <a:xfrm>
            <a:off x="1926291" y="632013"/>
            <a:ext cx="1786771" cy="492443"/>
          </a:xfrm>
          <a:prstGeom prst="rect">
            <a:avLst/>
          </a:prstGeom>
          <a:noFill/>
        </p:spPr>
        <p:txBody>
          <a:bodyPr wrap="none" rtlCol="0">
            <a:spAutoFit/>
          </a:bodyPr>
          <a:lstStyle/>
          <a:p>
            <a:r>
              <a:rPr lang="en-US" sz="2600" dirty="0"/>
              <a:t>Word Cloud</a:t>
            </a:r>
            <a:endParaRPr lang="en-IN" sz="2600" dirty="0"/>
          </a:p>
        </p:txBody>
      </p:sp>
    </p:spTree>
    <p:extLst>
      <p:ext uri="{BB962C8B-B14F-4D97-AF65-F5344CB8AC3E}">
        <p14:creationId xmlns="" xmlns:p14="http://schemas.microsoft.com/office/powerpoint/2010/main" val="208852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AADB46EB-FBB6-F6A6-8DFE-CBBA1455EE25}"/>
              </a:ext>
            </a:extLst>
          </p:cNvPr>
          <p:cNvPicPr>
            <a:picLocks noChangeAspect="1"/>
          </p:cNvPicPr>
          <p:nvPr/>
        </p:nvPicPr>
        <p:blipFill>
          <a:blip r:embed="rId2" cstate="print"/>
          <a:stretch>
            <a:fillRect/>
          </a:stretch>
        </p:blipFill>
        <p:spPr>
          <a:xfrm>
            <a:off x="1407969" y="5584116"/>
            <a:ext cx="5722943" cy="428685"/>
          </a:xfrm>
          <a:prstGeom prst="rect">
            <a:avLst/>
          </a:prstGeom>
        </p:spPr>
      </p:pic>
      <p:pic>
        <p:nvPicPr>
          <p:cNvPr id="8" name="Picture 7">
            <a:extLst>
              <a:ext uri="{FF2B5EF4-FFF2-40B4-BE49-F238E27FC236}">
                <a16:creationId xmlns="" xmlns:a16="http://schemas.microsoft.com/office/drawing/2014/main" id="{CD8DFDAB-E4EF-B756-144D-CB5024615896}"/>
              </a:ext>
            </a:extLst>
          </p:cNvPr>
          <p:cNvPicPr>
            <a:picLocks noChangeAspect="1"/>
          </p:cNvPicPr>
          <p:nvPr/>
        </p:nvPicPr>
        <p:blipFill>
          <a:blip r:embed="rId3" cstate="print"/>
          <a:stretch>
            <a:fillRect/>
          </a:stretch>
        </p:blipFill>
        <p:spPr>
          <a:xfrm>
            <a:off x="457200" y="697778"/>
            <a:ext cx="8077200" cy="4748443"/>
          </a:xfrm>
          <a:prstGeom prst="rect">
            <a:avLst/>
          </a:prstGeom>
        </p:spPr>
      </p:pic>
    </p:spTree>
    <p:extLst>
      <p:ext uri="{BB962C8B-B14F-4D97-AF65-F5344CB8AC3E}">
        <p14:creationId xmlns="" xmlns:p14="http://schemas.microsoft.com/office/powerpoint/2010/main" val="402863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F51918C-1F8B-99D4-1408-0F3AA3B8602A}"/>
              </a:ext>
            </a:extLst>
          </p:cNvPr>
          <p:cNvPicPr>
            <a:picLocks noChangeAspect="1"/>
          </p:cNvPicPr>
          <p:nvPr/>
        </p:nvPicPr>
        <p:blipFill>
          <a:blip r:embed="rId2" cstate="print"/>
          <a:stretch>
            <a:fillRect/>
          </a:stretch>
        </p:blipFill>
        <p:spPr>
          <a:xfrm>
            <a:off x="2281815" y="394306"/>
            <a:ext cx="4195185" cy="520093"/>
          </a:xfrm>
          <a:prstGeom prst="rect">
            <a:avLst/>
          </a:prstGeom>
        </p:spPr>
      </p:pic>
      <p:pic>
        <p:nvPicPr>
          <p:cNvPr id="3" name="Picture 2">
            <a:extLst>
              <a:ext uri="{FF2B5EF4-FFF2-40B4-BE49-F238E27FC236}">
                <a16:creationId xmlns="" xmlns:a16="http://schemas.microsoft.com/office/drawing/2014/main" id="{4C7048B9-C653-F761-A827-9CDEC8B757C2}"/>
              </a:ext>
            </a:extLst>
          </p:cNvPr>
          <p:cNvPicPr>
            <a:picLocks noChangeAspect="1"/>
          </p:cNvPicPr>
          <p:nvPr/>
        </p:nvPicPr>
        <p:blipFill>
          <a:blip r:embed="rId3" cstate="print"/>
          <a:stretch>
            <a:fillRect/>
          </a:stretch>
        </p:blipFill>
        <p:spPr>
          <a:xfrm>
            <a:off x="990600" y="1050762"/>
            <a:ext cx="7162800" cy="1997238"/>
          </a:xfrm>
          <a:prstGeom prst="rect">
            <a:avLst/>
          </a:prstGeom>
        </p:spPr>
      </p:pic>
      <p:pic>
        <p:nvPicPr>
          <p:cNvPr id="6" name="Picture 5">
            <a:extLst>
              <a:ext uri="{FF2B5EF4-FFF2-40B4-BE49-F238E27FC236}">
                <a16:creationId xmlns="" xmlns:a16="http://schemas.microsoft.com/office/drawing/2014/main" id="{7DD17B1E-AAF7-5D15-248E-34B5B60AE423}"/>
              </a:ext>
            </a:extLst>
          </p:cNvPr>
          <p:cNvPicPr>
            <a:picLocks noChangeAspect="1"/>
          </p:cNvPicPr>
          <p:nvPr/>
        </p:nvPicPr>
        <p:blipFill>
          <a:blip r:embed="rId4" cstate="print"/>
          <a:stretch>
            <a:fillRect/>
          </a:stretch>
        </p:blipFill>
        <p:spPr>
          <a:xfrm>
            <a:off x="990600" y="3429000"/>
            <a:ext cx="7391400" cy="2819400"/>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E4AD86D-8C43-AFE3-6272-E73B521A3FC2}"/>
              </a:ext>
            </a:extLst>
          </p:cNvPr>
          <p:cNvPicPr>
            <a:picLocks noChangeAspect="1"/>
          </p:cNvPicPr>
          <p:nvPr/>
        </p:nvPicPr>
        <p:blipFill>
          <a:blip r:embed="rId2" cstate="print"/>
          <a:stretch>
            <a:fillRect/>
          </a:stretch>
        </p:blipFill>
        <p:spPr>
          <a:xfrm>
            <a:off x="609600" y="685800"/>
            <a:ext cx="7924800" cy="1255595"/>
          </a:xfrm>
          <a:prstGeom prst="rect">
            <a:avLst/>
          </a:prstGeom>
        </p:spPr>
      </p:pic>
      <p:pic>
        <p:nvPicPr>
          <p:cNvPr id="6" name="Picture 5">
            <a:extLst>
              <a:ext uri="{FF2B5EF4-FFF2-40B4-BE49-F238E27FC236}">
                <a16:creationId xmlns="" xmlns:a16="http://schemas.microsoft.com/office/drawing/2014/main" id="{5B336F6F-2896-F296-D440-DB58B0F84972}"/>
              </a:ext>
            </a:extLst>
          </p:cNvPr>
          <p:cNvPicPr>
            <a:picLocks noChangeAspect="1"/>
          </p:cNvPicPr>
          <p:nvPr/>
        </p:nvPicPr>
        <p:blipFill>
          <a:blip r:embed="rId3" cstate="print"/>
          <a:stretch>
            <a:fillRect/>
          </a:stretch>
        </p:blipFill>
        <p:spPr>
          <a:xfrm>
            <a:off x="457200" y="2605983"/>
            <a:ext cx="8077200" cy="3001729"/>
          </a:xfrm>
          <a:prstGeom prst="rect">
            <a:avLst/>
          </a:prstGeom>
        </p:spPr>
      </p:pic>
    </p:spTree>
    <p:extLst>
      <p:ext uri="{BB962C8B-B14F-4D97-AF65-F5344CB8AC3E}">
        <p14:creationId xmlns="" xmlns:p14="http://schemas.microsoft.com/office/powerpoint/2010/main" val="135394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659DA61-51F5-3822-E735-4B2D4BF5CC66}"/>
              </a:ext>
            </a:extLst>
          </p:cNvPr>
          <p:cNvSpPr txBox="1"/>
          <p:nvPr/>
        </p:nvSpPr>
        <p:spPr>
          <a:xfrm>
            <a:off x="1447800" y="861095"/>
            <a:ext cx="6629400" cy="388696"/>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 xmlns:a16="http://schemas.microsoft.com/office/drawing/2014/main" id="{2D3D46D6-4BF0-1EF5-86A9-C21FB862A50A}"/>
              </a:ext>
            </a:extLst>
          </p:cNvPr>
          <p:cNvPicPr>
            <a:picLocks noChangeAspect="1"/>
          </p:cNvPicPr>
          <p:nvPr/>
        </p:nvPicPr>
        <p:blipFill>
          <a:blip r:embed="rId2" cstate="print"/>
          <a:stretch>
            <a:fillRect/>
          </a:stretch>
        </p:blipFill>
        <p:spPr>
          <a:xfrm>
            <a:off x="685800" y="1544408"/>
            <a:ext cx="7848600" cy="4856392"/>
          </a:xfrm>
          <a:prstGeom prst="rect">
            <a:avLst/>
          </a:prstGeom>
        </p:spPr>
      </p:pic>
    </p:spTree>
    <p:extLst>
      <p:ext uri="{BB962C8B-B14F-4D97-AF65-F5344CB8AC3E}">
        <p14:creationId xmlns="" xmlns:p14="http://schemas.microsoft.com/office/powerpoint/2010/main" val="80834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4" name="TextBox 3">
            <a:extLst>
              <a:ext uri="{FF2B5EF4-FFF2-40B4-BE49-F238E27FC236}">
                <a16:creationId xmlns="" xmlns:a16="http://schemas.microsoft.com/office/drawing/2014/main" id="{DAE96911-D599-DDBA-EC93-67F70EFB825C}"/>
              </a:ext>
            </a:extLst>
          </p:cNvPr>
          <p:cNvSpPr txBox="1"/>
          <p:nvPr/>
        </p:nvSpPr>
        <p:spPr>
          <a:xfrm>
            <a:off x="2171910" y="748330"/>
            <a:ext cx="4573680" cy="2726772"/>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 xmlns:a16="http://schemas.microsoft.com/office/drawing/2014/main" id="{B7E9DE9A-8CA9-F7F8-42C0-FCC597C9BEA3}"/>
              </a:ext>
            </a:extLst>
          </p:cNvPr>
          <p:cNvPicPr>
            <a:picLocks noChangeAspect="1"/>
          </p:cNvPicPr>
          <p:nvPr/>
        </p:nvPicPr>
        <p:blipFill>
          <a:blip r:embed="rId2" cstate="print"/>
          <a:stretch>
            <a:fillRect/>
          </a:stretch>
        </p:blipFill>
        <p:spPr>
          <a:xfrm>
            <a:off x="1600200" y="4411134"/>
            <a:ext cx="5791200" cy="2218266"/>
          </a:xfrm>
          <a:prstGeom prst="rect">
            <a:avLst/>
          </a:prstGeom>
        </p:spPr>
      </p:pic>
      <p:pic>
        <p:nvPicPr>
          <p:cNvPr id="5" name="Picture 4">
            <a:extLst>
              <a:ext uri="{FF2B5EF4-FFF2-40B4-BE49-F238E27FC236}">
                <a16:creationId xmlns="" xmlns:a16="http://schemas.microsoft.com/office/drawing/2014/main" id="{65CFACFD-0310-94AE-1C4A-C89A99B003A6}"/>
              </a:ext>
            </a:extLst>
          </p:cNvPr>
          <p:cNvPicPr>
            <a:picLocks noChangeAspect="1"/>
          </p:cNvPicPr>
          <p:nvPr/>
        </p:nvPicPr>
        <p:blipFill>
          <a:blip r:embed="rId3" cstate="print"/>
          <a:stretch>
            <a:fillRect/>
          </a:stretch>
        </p:blipFill>
        <p:spPr>
          <a:xfrm>
            <a:off x="2171910" y="3425285"/>
            <a:ext cx="4686090" cy="841915"/>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C5D5036-B31A-8ACD-8EC4-ED1449F608C1}"/>
              </a:ext>
            </a:extLst>
          </p:cNvPr>
          <p:cNvPicPr>
            <a:picLocks noChangeAspect="1"/>
          </p:cNvPicPr>
          <p:nvPr/>
        </p:nvPicPr>
        <p:blipFill>
          <a:blip r:embed="rId2" cstate="print"/>
          <a:stretch>
            <a:fillRect/>
          </a:stretch>
        </p:blipFill>
        <p:spPr>
          <a:xfrm>
            <a:off x="685800" y="914400"/>
            <a:ext cx="7696199" cy="4343400"/>
          </a:xfrm>
          <a:prstGeom prst="rect">
            <a:avLst/>
          </a:prstGeom>
        </p:spPr>
      </p:pic>
    </p:spTree>
    <p:extLst>
      <p:ext uri="{BB962C8B-B14F-4D97-AF65-F5344CB8AC3E}">
        <p14:creationId xmlns="" xmlns:p14="http://schemas.microsoft.com/office/powerpoint/2010/main" val="268929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0" y="19364"/>
            <a:ext cx="4270248" cy="768096"/>
          </a:xfrm>
        </p:spPr>
        <p:txBody>
          <a:bodyPr/>
          <a:lstStyle/>
          <a:p>
            <a:r>
              <a:rPr lang="en-US" sz="3000" b="1" dirty="0" smtClean="0">
                <a:solidFill>
                  <a:schemeClr val="accent6"/>
                </a:solidFill>
                <a:latin typeface="Arial Black" panose="020B0604020202020204" pitchFamily="34" charset="0"/>
                <a:ea typeface="Arial Regular" pitchFamily="34" charset="-122"/>
                <a:cs typeface="Arial Black" panose="020B0604020202020204" pitchFamily="34" charset="0"/>
              </a:rPr>
              <a:t>      AGENDA</a:t>
            </a:r>
            <a:endParaRPr lang="en-US" sz="3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469168" y="1311896"/>
            <a:ext cx="4270248"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E392342-0724-84C3-C7E5-B8D7862F7E95}"/>
              </a:ext>
            </a:extLst>
          </p:cNvPr>
          <p:cNvPicPr>
            <a:picLocks noChangeAspect="1"/>
          </p:cNvPicPr>
          <p:nvPr/>
        </p:nvPicPr>
        <p:blipFill rotWithShape="1">
          <a:blip r:embed="rId2" cstate="print"/>
          <a:srcRect r="18856" b="-2"/>
          <a:stretch/>
        </p:blipFill>
        <p:spPr>
          <a:xfrm>
            <a:off x="4087897" y="3263116"/>
            <a:ext cx="5056103" cy="3594884"/>
          </a:xfrm>
          <a:prstGeom prst="rect">
            <a:avLst/>
          </a:prstGeom>
        </p:spPr>
      </p:pic>
      <p:pic>
        <p:nvPicPr>
          <p:cNvPr id="4" name="Picture 3">
            <a:extLst>
              <a:ext uri="{FF2B5EF4-FFF2-40B4-BE49-F238E27FC236}">
                <a16:creationId xmlns="" xmlns:a16="http://schemas.microsoft.com/office/drawing/2014/main" id="{4CA047C7-894F-DF9C-99CB-1677CB3C37F2}"/>
              </a:ext>
            </a:extLst>
          </p:cNvPr>
          <p:cNvPicPr>
            <a:picLocks noChangeAspect="1"/>
          </p:cNvPicPr>
          <p:nvPr/>
        </p:nvPicPr>
        <p:blipFill rotWithShape="1">
          <a:blip r:embed="rId3" cstate="print"/>
          <a:srcRect l="1654" r="19776" b="-1"/>
          <a:stretch/>
        </p:blipFill>
        <p:spPr>
          <a:xfrm>
            <a:off x="1315748" y="10"/>
            <a:ext cx="5070673"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pic>
        <p:nvPicPr>
          <p:cNvPr id="10" name="Picture 9">
            <a:extLst>
              <a:ext uri="{FF2B5EF4-FFF2-40B4-BE49-F238E27FC236}">
                <a16:creationId xmlns="" xmlns:a16="http://schemas.microsoft.com/office/drawing/2014/main" id="{29B7BCA0-ADA1-EF74-72B8-AE1037D0673C}"/>
              </a:ext>
            </a:extLst>
          </p:cNvPr>
          <p:cNvPicPr>
            <a:picLocks noChangeAspect="1"/>
          </p:cNvPicPr>
          <p:nvPr/>
        </p:nvPicPr>
        <p:blipFill rotWithShape="1">
          <a:blip r:embed="rId4" cstate="print"/>
          <a:srcRect t="645" r="3" b="3"/>
          <a:stretch/>
        </p:blipFill>
        <p:spPr>
          <a:xfrm>
            <a:off x="1315748" y="4069977"/>
            <a:ext cx="2651498" cy="2019928"/>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A570A13-58D2-A641-F56A-D641AB854904}"/>
              </a:ext>
            </a:extLst>
          </p:cNvPr>
          <p:cNvPicPr>
            <a:picLocks noChangeAspect="1"/>
          </p:cNvPicPr>
          <p:nvPr/>
        </p:nvPicPr>
        <p:blipFill rotWithShape="1">
          <a:blip r:embed="rId2" cstate="print"/>
          <a:srcRect b="20799"/>
          <a:stretch/>
        </p:blipFill>
        <p:spPr>
          <a:xfrm>
            <a:off x="457200" y="304800"/>
            <a:ext cx="8229600" cy="6248400"/>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0A11E82-0041-380D-B9D5-1ADD1090815A}"/>
              </a:ext>
            </a:extLst>
          </p:cNvPr>
          <p:cNvPicPr>
            <a:picLocks noChangeAspect="1"/>
          </p:cNvPicPr>
          <p:nvPr/>
        </p:nvPicPr>
        <p:blipFill rotWithShape="1">
          <a:blip r:embed="rId2" cstate="print"/>
          <a:srcRect t="12131" b="12391"/>
          <a:stretch/>
        </p:blipFill>
        <p:spPr>
          <a:xfrm>
            <a:off x="381000" y="609600"/>
            <a:ext cx="8458200" cy="5715000"/>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403018FE-A8C9-94CB-61E5-05BE84FEA175}"/>
              </a:ext>
            </a:extLst>
          </p:cNvPr>
          <p:cNvPicPr>
            <a:picLocks noChangeAspect="1"/>
          </p:cNvPicPr>
          <p:nvPr/>
        </p:nvPicPr>
        <p:blipFill>
          <a:blip r:embed="rId2" cstate="print"/>
          <a:stretch>
            <a:fillRect/>
          </a:stretch>
        </p:blipFill>
        <p:spPr>
          <a:xfrm>
            <a:off x="1071410" y="533400"/>
            <a:ext cx="3500590" cy="5791200"/>
          </a:xfrm>
          <a:prstGeom prst="rect">
            <a:avLst/>
          </a:prstGeom>
        </p:spPr>
      </p:pic>
      <p:pic>
        <p:nvPicPr>
          <p:cNvPr id="5" name="Picture 4">
            <a:extLst>
              <a:ext uri="{FF2B5EF4-FFF2-40B4-BE49-F238E27FC236}">
                <a16:creationId xmlns="" xmlns:a16="http://schemas.microsoft.com/office/drawing/2014/main" id="{4652D46B-B778-B36A-2744-3C9C8EBCB8AB}"/>
              </a:ext>
            </a:extLst>
          </p:cNvPr>
          <p:cNvPicPr>
            <a:picLocks noChangeAspect="1"/>
          </p:cNvPicPr>
          <p:nvPr/>
        </p:nvPicPr>
        <p:blipFill>
          <a:blip r:embed="rId3" cstate="print"/>
          <a:stretch>
            <a:fillRect/>
          </a:stretch>
        </p:blipFill>
        <p:spPr>
          <a:xfrm>
            <a:off x="4936046" y="457200"/>
            <a:ext cx="3617606" cy="5867400"/>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6A7406E-18E1-E152-D345-8E876B0ED120}"/>
              </a:ext>
            </a:extLst>
          </p:cNvPr>
          <p:cNvPicPr>
            <a:picLocks noChangeAspect="1"/>
          </p:cNvPicPr>
          <p:nvPr/>
        </p:nvPicPr>
        <p:blipFill>
          <a:blip r:embed="rId2" cstate="print"/>
          <a:stretch>
            <a:fillRect/>
          </a:stretch>
        </p:blipFill>
        <p:spPr>
          <a:xfrm>
            <a:off x="1371600" y="609600"/>
            <a:ext cx="6858000" cy="5867400"/>
          </a:xfrm>
          <a:prstGeom prst="rect">
            <a:avLst/>
          </a:prstGeom>
        </p:spPr>
      </p:pic>
    </p:spTree>
    <p:extLst>
      <p:ext uri="{BB962C8B-B14F-4D97-AF65-F5344CB8AC3E}">
        <p14:creationId xmlns="" xmlns:p14="http://schemas.microsoft.com/office/powerpoint/2010/main" val="768898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C7A364E-CA2B-05C4-608F-F4B5204CEECA}"/>
              </a:ext>
            </a:extLst>
          </p:cNvPr>
          <p:cNvPicPr>
            <a:picLocks noChangeAspect="1"/>
          </p:cNvPicPr>
          <p:nvPr/>
        </p:nvPicPr>
        <p:blipFill>
          <a:blip r:embed="rId2" cstate="print"/>
          <a:stretch>
            <a:fillRect/>
          </a:stretch>
        </p:blipFill>
        <p:spPr>
          <a:xfrm>
            <a:off x="990600" y="838200"/>
            <a:ext cx="7543800" cy="5486400"/>
          </a:xfrm>
          <a:prstGeom prst="rect">
            <a:avLst/>
          </a:prstGeom>
        </p:spPr>
      </p:pic>
    </p:spTree>
    <p:extLst>
      <p:ext uri="{BB962C8B-B14F-4D97-AF65-F5344CB8AC3E}">
        <p14:creationId xmlns="" xmlns:p14="http://schemas.microsoft.com/office/powerpoint/2010/main" val="131544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584947" y="1143000"/>
            <a:ext cx="796697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4" name="Title 1">
            <a:extLst>
              <a:ext uri="{FF2B5EF4-FFF2-40B4-BE49-F238E27FC236}">
                <a16:creationId xmlns="" xmlns:a16="http://schemas.microsoft.com/office/drawing/2014/main" id="{E962DDE9-8482-CD19-2816-5062D2FB1C6A}"/>
              </a:ext>
            </a:extLst>
          </p:cNvPr>
          <p:cNvSpPr txBox="1">
            <a:spLocks/>
          </p:cNvSpPr>
          <p:nvPr/>
        </p:nvSpPr>
        <p:spPr>
          <a:xfrm>
            <a:off x="2803711" y="309283"/>
            <a:ext cx="5748215"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6" name="Picture 5">
            <a:extLst>
              <a:ext uri="{FF2B5EF4-FFF2-40B4-BE49-F238E27FC236}">
                <a16:creationId xmlns="" xmlns:a16="http://schemas.microsoft.com/office/drawing/2014/main" id="{D0BBADC9-AC95-4657-E234-0B5B6274EA57}"/>
              </a:ext>
            </a:extLst>
          </p:cNvPr>
          <p:cNvPicPr>
            <a:picLocks noChangeAspect="1"/>
          </p:cNvPicPr>
          <p:nvPr/>
        </p:nvPicPr>
        <p:blipFill>
          <a:blip r:embed="rId2" cstate="print"/>
          <a:stretch>
            <a:fillRect/>
          </a:stretch>
        </p:blipFill>
        <p:spPr>
          <a:xfrm>
            <a:off x="2286000" y="2667000"/>
            <a:ext cx="5638799" cy="1682780"/>
          </a:xfrm>
          <a:prstGeom prst="rect">
            <a:avLst/>
          </a:prstGeom>
        </p:spPr>
      </p:pic>
    </p:spTree>
    <p:extLst>
      <p:ext uri="{BB962C8B-B14F-4D97-AF65-F5344CB8AC3E}">
        <p14:creationId xmlns="" xmlns:p14="http://schemas.microsoft.com/office/powerpoint/2010/main" val="68568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ctrTitle"/>
          </p:nvPr>
        </p:nvSpPr>
        <p:spPr>
          <a:xfrm>
            <a:off x="65754" y="1"/>
            <a:ext cx="2906046" cy="4584527"/>
          </a:xfrm>
        </p:spPr>
        <p:txBody>
          <a:bodyPr vert="horz" lIns="91440" tIns="45720" rIns="91440" bIns="45720" rtlCol="0" anchor="t">
            <a:normAutofit/>
          </a:bodyPr>
          <a:lstStyle/>
          <a:p>
            <a:r>
              <a:rPr lang="en-US" sz="3200" i="0" kern="1200" cap="all" dirty="0" smtClean="0">
                <a:solidFill>
                  <a:schemeClr val="tx1"/>
                </a:solidFill>
                <a:effectLst/>
                <a:latin typeface="+mj-lt"/>
                <a:ea typeface="+mj-ea"/>
                <a:cs typeface="+mj-cs"/>
              </a:rPr>
              <a:t>CONCLUSSSION </a:t>
            </a:r>
            <a:endParaRPr lang="en-US" sz="3200" i="0" kern="1200" cap="all" dirty="0">
              <a:solidFill>
                <a:schemeClr val="tx1"/>
              </a:solidFill>
              <a:effectLst/>
              <a:latin typeface="+mj-lt"/>
              <a:ea typeface="+mj-ea"/>
              <a:cs typeface="+mj-cs"/>
            </a:endParaRPr>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type="subTitle" idx="1"/>
          </p:nvPr>
        </p:nvSpPr>
        <p:spPr>
          <a:xfrm>
            <a:off x="543948" y="1447800"/>
            <a:ext cx="7020023" cy="4304963"/>
          </a:xfrm>
        </p:spPr>
        <p:txBody>
          <a:bodyPr vert="horz" lIns="91440" tIns="45720" rIns="91440" bIns="45720" rtlCol="0" anchor="t">
            <a:normAutofit fontScale="92500" lnSpcReduction="20000"/>
          </a:bodyPr>
          <a:lstStyle/>
          <a:p>
            <a:pPr marL="228600" indent="-228600" algn="l">
              <a:lnSpc>
                <a:spcPct val="110000"/>
              </a:lnSpc>
              <a:spcAft>
                <a:spcPts val="800"/>
              </a:spcAft>
              <a:buFont typeface="Arial" panose="020B0604020202020204" pitchFamily="34" charset="0"/>
              <a:buChar char="•"/>
            </a:pPr>
            <a:r>
              <a:rPr lang="en-US" sz="2200" b="1" dirty="0">
                <a:solidFill>
                  <a:srgbClr val="FFFF00"/>
                </a:solidFill>
              </a:rPr>
              <a:t>In this project we have detected spam and ham messages </a:t>
            </a:r>
            <a:r>
              <a:rPr lang="en-US" sz="2200" b="1" i="0" dirty="0">
                <a:solidFill>
                  <a:srgbClr val="FFFF00"/>
                </a:solidFill>
              </a:rPr>
              <a:t>that have been collected for SMS Spam research</a:t>
            </a:r>
            <a:r>
              <a:rPr lang="en-US" sz="2200" b="1" dirty="0">
                <a:solidFill>
                  <a:srgbClr val="FFFF00"/>
                </a:solidFill>
              </a:rPr>
              <a:t>. Then we have done different text process to eliminate problem of imbalance. By doing different EDA steps we have analyzed the text. </a:t>
            </a:r>
          </a:p>
          <a:p>
            <a:pPr marL="228600" indent="-228600" algn="l">
              <a:lnSpc>
                <a:spcPct val="110000"/>
              </a:lnSpc>
              <a:spcAft>
                <a:spcPts val="800"/>
              </a:spcAft>
              <a:buFont typeface="Arial" panose="020B0604020202020204" pitchFamily="34" charset="0"/>
              <a:buChar char="•"/>
            </a:pPr>
            <a:r>
              <a:rPr lang="en-US" sz="2200" b="1" dirty="0">
                <a:solidFill>
                  <a:srgbClr val="FFFF00"/>
                </a:solidFill>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indent="-228600" algn="l">
              <a:lnSpc>
                <a:spcPct val="110000"/>
              </a:lnSpc>
              <a:spcAft>
                <a:spcPts val="800"/>
              </a:spcAft>
              <a:buFont typeface="Arial" panose="020B0604020202020204" pitchFamily="34" charset="0"/>
              <a:buChar char="•"/>
            </a:pPr>
            <a:r>
              <a:rPr lang="en-US" sz="2200" b="1" dirty="0">
                <a:solidFill>
                  <a:srgbClr val="FFFF00"/>
                </a:solidFill>
              </a:rPr>
              <a:t>Finally, by doing hyperparameter tuning we got optimum parameters for our final model. And finally, we got improved accuracy score for our final model.</a:t>
            </a:r>
          </a:p>
          <a:p>
            <a:pPr indent="-228600" algn="l">
              <a:lnSpc>
                <a:spcPct val="110000"/>
              </a:lnSpc>
              <a:buFont typeface="Arial" panose="020B0604020202020204" pitchFamily="34" charset="0"/>
              <a:buChar char="•"/>
            </a:pPr>
            <a:endParaRPr lang="en-US" sz="1500" b="1" dirty="0">
              <a:solidFill>
                <a:schemeClr val="bg1">
                  <a:lumMod val="95000"/>
                  <a:lumOff val="5000"/>
                </a:schemeClr>
              </a:solidFill>
            </a:endParaRPr>
          </a:p>
        </p:txBody>
      </p:sp>
    </p:spTree>
    <p:extLst>
      <p:ext uri="{BB962C8B-B14F-4D97-AF65-F5344CB8AC3E}">
        <p14:creationId xmlns="" xmlns:p14="http://schemas.microsoft.com/office/powerpoint/2010/main" val="243911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1167804" y="1584553"/>
            <a:ext cx="6824441" cy="2537251"/>
          </a:xfrm>
        </p:spPr>
        <p:txBody>
          <a:bodyPr anchor="ctr">
            <a:normAutofit/>
          </a:bodyPr>
          <a:lstStyle/>
          <a:p>
            <a:pPr algn="ctr"/>
            <a:r>
              <a:rPr lang="en-US" sz="7200">
                <a:solidFill>
                  <a:srgbClr val="454545"/>
                </a:solidFill>
              </a:rPr>
              <a:t>THANK YOU</a:t>
            </a:r>
          </a:p>
        </p:txBody>
      </p:sp>
    </p:spTree>
    <p:extLst>
      <p:ext uri="{BB962C8B-B14F-4D97-AF65-F5344CB8AC3E}">
        <p14:creationId xmlns=""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0" y="0"/>
            <a:ext cx="8003286" cy="768096"/>
          </a:xfrm>
        </p:spPr>
        <p:txBody>
          <a:bodyPr/>
          <a:lstStyle/>
          <a:p>
            <a:r>
              <a:rPr lang="en-US" sz="3000" dirty="0" smtClean="0"/>
              <a:t>		</a:t>
            </a:r>
            <a:r>
              <a:rPr lang="en-US" sz="4000" b="1" dirty="0" smtClean="0"/>
              <a:t>Introduction</a:t>
            </a:r>
            <a:endParaRPr lang="en-US" sz="4000" b="1"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 xmlns:a16="http://schemas.microsoft.com/office/drawing/2014/main" id="{F929DD8E-766C-14EF-5680-56C9C94455F1}"/>
              </a:ext>
            </a:extLst>
          </p:cNvPr>
          <p:cNvSpPr txBox="1"/>
          <p:nvPr/>
        </p:nvSpPr>
        <p:spPr>
          <a:xfrm>
            <a:off x="1" y="838200"/>
            <a:ext cx="6934199" cy="6133602"/>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0" y="0"/>
            <a:ext cx="6639552" cy="768096"/>
          </a:xfrm>
        </p:spPr>
        <p:txBody>
          <a:bodyPr/>
          <a:lstStyle/>
          <a:p>
            <a:r>
              <a:rPr lang="en-US" sz="3000" b="1" i="0" dirty="0" smtClean="0">
                <a:effectLst/>
                <a:latin typeface="Helvetica Neue"/>
              </a:rPr>
              <a:t>	Technical </a:t>
            </a:r>
            <a:r>
              <a:rPr lang="en-US" sz="3000" b="1" i="0" dirty="0">
                <a:effectLst/>
                <a:latin typeface="Helvetica Neue"/>
              </a:rPr>
              <a:t>Requirements</a:t>
            </a:r>
          </a:p>
        </p:txBody>
      </p:sp>
      <p:sp>
        <p:nvSpPr>
          <p:cNvPr id="7" name="Content Placeholder 2">
            <a:extLst>
              <a:ext uri="{FF2B5EF4-FFF2-40B4-BE49-F238E27FC236}">
                <a16:creationId xmlns="" xmlns:a16="http://schemas.microsoft.com/office/drawing/2014/main" id="{25850638-8450-CC9F-5BE0-166469165CFA}"/>
              </a:ext>
            </a:extLst>
          </p:cNvPr>
          <p:cNvSpPr txBox="1">
            <a:spLocks/>
          </p:cNvSpPr>
          <p:nvPr/>
        </p:nvSpPr>
        <p:spPr>
          <a:xfrm>
            <a:off x="404622" y="1211311"/>
            <a:ext cx="8551119"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 xmlns:a16="http://schemas.microsoft.com/office/drawing/2014/main" id="{43BC3899-37F7-0753-88BF-AD27161ABE54}"/>
              </a:ext>
            </a:extLst>
          </p:cNvPr>
          <p:cNvSpPr txBox="1"/>
          <p:nvPr/>
        </p:nvSpPr>
        <p:spPr>
          <a:xfrm>
            <a:off x="0" y="1179456"/>
            <a:ext cx="7856444" cy="3416320"/>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 xmlns:p14="http://schemas.microsoft.com/office/powerpoint/2010/main" val="285248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0" y="-1614"/>
            <a:ext cx="8003286" cy="620178"/>
          </a:xfrm>
        </p:spPr>
        <p:txBody>
          <a:bodyPr/>
          <a:lstStyle/>
          <a:p>
            <a:r>
              <a:rPr lang="en-IN" sz="3000" dirty="0" smtClean="0"/>
              <a:t>	Exploratory </a:t>
            </a:r>
            <a:r>
              <a:rPr lang="en-IN" sz="3000" dirty="0"/>
              <a:t>Data Analysis (EDA)</a:t>
            </a:r>
            <a:endParaRPr lang="en-US" sz="30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466344" y="1066800"/>
            <a:ext cx="8277606" cy="5471160"/>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0" y="-49319"/>
            <a:ext cx="6447501" cy="1320800"/>
          </a:xfrm>
        </p:spPr>
        <p:txBody>
          <a:bodyPr vert="horz" lIns="91440" tIns="45720" rIns="91440" bIns="45720" rtlCol="0" anchor="t">
            <a:normAutofit/>
          </a:bodyPr>
          <a:lstStyle/>
          <a:p>
            <a:pPr>
              <a:lnSpc>
                <a:spcPct val="90000"/>
              </a:lnSpc>
            </a:pPr>
            <a:r>
              <a:rPr lang="en-US" sz="3000" dirty="0" smtClean="0"/>
              <a:t/>
            </a:r>
            <a:br>
              <a:rPr lang="en-US" sz="3000" dirty="0" smtClean="0"/>
            </a:br>
            <a:r>
              <a:rPr lang="en-US" sz="3000" dirty="0" smtClean="0"/>
              <a:t>Data </a:t>
            </a:r>
            <a:r>
              <a:rPr lang="en-US" sz="3000" dirty="0"/>
              <a:t>Description of Data-set</a:t>
            </a:r>
          </a:p>
        </p:txBody>
      </p:sp>
      <p:sp>
        <p:nvSpPr>
          <p:cNvPr id="5" name="Content Placeholder 4">
            <a:extLst>
              <a:ext uri="{FF2B5EF4-FFF2-40B4-BE49-F238E27FC236}">
                <a16:creationId xmlns="" xmlns:a16="http://schemas.microsoft.com/office/drawing/2014/main" id="{F3A7F585-98DE-D77E-9864-484777281B6C}"/>
              </a:ext>
            </a:extLst>
          </p:cNvPr>
          <p:cNvSpPr>
            <a:spLocks noGrp="1"/>
          </p:cNvSpPr>
          <p:nvPr>
            <p:ph sz="half" idx="1"/>
          </p:nvPr>
        </p:nvSpPr>
        <p:spPr>
          <a:xfrm>
            <a:off x="1" y="1810374"/>
            <a:ext cx="4492391"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vert="horz" lIns="91440" tIns="45720" rIns="91440" bIns="45720" rtlCol="0" anchor="t">
            <a:normAutofit/>
          </a:bodyPr>
          <a:lstStyle/>
          <a:p>
            <a:pPr>
              <a:lnSpc>
                <a:spcPct val="90000"/>
              </a:lnSpc>
              <a:spcAft>
                <a:spcPts val="600"/>
              </a:spcAft>
            </a:pPr>
            <a:fld id="{48F63A3B-78C7-47BE-AE5E-E10140E04643}" type="slidenum">
              <a:rPr lang="en-US" kern="1200" dirty="0">
                <a:solidFill>
                  <a:schemeClr val="accent1"/>
                </a:solidFill>
                <a:latin typeface="+mn-lt"/>
                <a:ea typeface="+mn-ea"/>
                <a:cs typeface="+mn-cs"/>
              </a:rPr>
              <a:pPr>
                <a:lnSpc>
                  <a:spcPct val="90000"/>
                </a:lnSpc>
                <a:spcAft>
                  <a:spcPts val="600"/>
                </a:spcAft>
              </a:pPr>
              <a:t>6</a:t>
            </a:fld>
            <a:endParaRPr lang="en-US" kern="1200" dirty="0">
              <a:solidFill>
                <a:schemeClr val="accent1"/>
              </a:solidFill>
              <a:latin typeface="+mn-lt"/>
              <a:ea typeface="+mn-ea"/>
              <a:cs typeface="+mn-cs"/>
            </a:endParaRPr>
          </a:p>
        </p:txBody>
      </p:sp>
      <p:pic>
        <p:nvPicPr>
          <p:cNvPr id="4" name="Picture 3">
            <a:extLst>
              <a:ext uri="{FF2B5EF4-FFF2-40B4-BE49-F238E27FC236}">
                <a16:creationId xmlns="" xmlns:a16="http://schemas.microsoft.com/office/drawing/2014/main" id="{C2B11925-477D-2878-6509-03DD14FA6FA3}"/>
              </a:ext>
            </a:extLst>
          </p:cNvPr>
          <p:cNvPicPr>
            <a:picLocks noChangeAspect="1"/>
          </p:cNvPicPr>
          <p:nvPr/>
        </p:nvPicPr>
        <p:blipFill>
          <a:blip r:embed="rId2" cstate="print"/>
          <a:stretch>
            <a:fillRect/>
          </a:stretch>
        </p:blipFill>
        <p:spPr>
          <a:xfrm>
            <a:off x="4972050" y="1597226"/>
            <a:ext cx="2113268" cy="1325970"/>
          </a:xfrm>
          <a:prstGeom prst="rect">
            <a:avLst/>
          </a:prstGeom>
        </p:spPr>
      </p:pic>
      <p:pic>
        <p:nvPicPr>
          <p:cNvPr id="9" name="Picture 8">
            <a:extLst>
              <a:ext uri="{FF2B5EF4-FFF2-40B4-BE49-F238E27FC236}">
                <a16:creationId xmlns="" xmlns:a16="http://schemas.microsoft.com/office/drawing/2014/main" id="{E6E91DA2-7D07-1669-54D7-9FC45103D449}"/>
              </a:ext>
            </a:extLst>
          </p:cNvPr>
          <p:cNvPicPr>
            <a:picLocks noChangeAspect="1"/>
          </p:cNvPicPr>
          <p:nvPr/>
        </p:nvPicPr>
        <p:blipFill>
          <a:blip r:embed="rId3" cstate="print"/>
          <a:stretch>
            <a:fillRect/>
          </a:stretch>
        </p:blipFill>
        <p:spPr>
          <a:xfrm>
            <a:off x="2961669" y="3172540"/>
            <a:ext cx="4346789" cy="2868823"/>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0" y="52175"/>
            <a:ext cx="8003286" cy="768096"/>
          </a:xfrm>
        </p:spPr>
        <p:txBody>
          <a:bodyPr/>
          <a:lstStyle/>
          <a:p>
            <a:r>
              <a:rPr lang="en-IN" sz="3000" b="1" i="0" dirty="0" smtClean="0">
                <a:effectLst/>
              </a:rPr>
              <a:t>		Data </a:t>
            </a:r>
            <a:r>
              <a:rPr lang="en-IN" sz="3000" b="1" i="0" dirty="0">
                <a:effectLst/>
              </a:rPr>
              <a:t>Visualization</a:t>
            </a:r>
          </a:p>
        </p:txBody>
      </p:sp>
      <p:pic>
        <p:nvPicPr>
          <p:cNvPr id="10" name="Picture 9">
            <a:extLst>
              <a:ext uri="{FF2B5EF4-FFF2-40B4-BE49-F238E27FC236}">
                <a16:creationId xmlns="" xmlns:a16="http://schemas.microsoft.com/office/drawing/2014/main" id="{A662AF91-0BB7-A83B-93C0-123B9EFBAD90}"/>
              </a:ext>
            </a:extLst>
          </p:cNvPr>
          <p:cNvPicPr>
            <a:picLocks noChangeAspect="1"/>
          </p:cNvPicPr>
          <p:nvPr/>
        </p:nvPicPr>
        <p:blipFill>
          <a:blip r:embed="rId2" cstate="print"/>
          <a:stretch>
            <a:fillRect/>
          </a:stretch>
        </p:blipFill>
        <p:spPr>
          <a:xfrm>
            <a:off x="724548" y="5079107"/>
            <a:ext cx="7886052" cy="635893"/>
          </a:xfrm>
          <a:prstGeom prst="rect">
            <a:avLst/>
          </a:prstGeom>
        </p:spPr>
      </p:pic>
      <p:pic>
        <p:nvPicPr>
          <p:cNvPr id="5" name="Picture 4">
            <a:extLst>
              <a:ext uri="{FF2B5EF4-FFF2-40B4-BE49-F238E27FC236}">
                <a16:creationId xmlns="" xmlns:a16="http://schemas.microsoft.com/office/drawing/2014/main" id="{428C9983-6C9C-D4F3-D996-7537FBA05EEC}"/>
              </a:ext>
            </a:extLst>
          </p:cNvPr>
          <p:cNvPicPr>
            <a:picLocks noChangeAspect="1"/>
          </p:cNvPicPr>
          <p:nvPr/>
        </p:nvPicPr>
        <p:blipFill>
          <a:blip r:embed="rId3" cstate="print"/>
          <a:stretch>
            <a:fillRect/>
          </a:stretch>
        </p:blipFill>
        <p:spPr>
          <a:xfrm>
            <a:off x="199041" y="1159738"/>
            <a:ext cx="8640159" cy="3717062"/>
          </a:xfrm>
          <a:prstGeom prst="rect">
            <a:avLst/>
          </a:prstGeom>
        </p:spPr>
      </p:pic>
    </p:spTree>
    <p:extLst>
      <p:ext uri="{BB962C8B-B14F-4D97-AF65-F5344CB8AC3E}">
        <p14:creationId xmlns="" xmlns:p14="http://schemas.microsoft.com/office/powerpoint/2010/main" val="1348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5EDEC7DE-8EF9-D38F-EB66-C8E246E46684}"/>
              </a:ext>
            </a:extLst>
          </p:cNvPr>
          <p:cNvPicPr>
            <a:picLocks noChangeAspect="1"/>
          </p:cNvPicPr>
          <p:nvPr/>
        </p:nvPicPr>
        <p:blipFill>
          <a:blip r:embed="rId2" cstate="print"/>
          <a:stretch>
            <a:fillRect/>
          </a:stretch>
        </p:blipFill>
        <p:spPr>
          <a:xfrm>
            <a:off x="762000" y="5177118"/>
            <a:ext cx="7848600" cy="1223681"/>
          </a:xfrm>
          <a:prstGeom prst="rect">
            <a:avLst/>
          </a:prstGeom>
        </p:spPr>
      </p:pic>
      <p:pic>
        <p:nvPicPr>
          <p:cNvPr id="4" name="Picture 3">
            <a:extLst>
              <a:ext uri="{FF2B5EF4-FFF2-40B4-BE49-F238E27FC236}">
                <a16:creationId xmlns="" xmlns:a16="http://schemas.microsoft.com/office/drawing/2014/main" id="{6CD14D5A-8ED6-9539-BBF0-A260663C6918}"/>
              </a:ext>
            </a:extLst>
          </p:cNvPr>
          <p:cNvPicPr>
            <a:picLocks noChangeAspect="1"/>
          </p:cNvPicPr>
          <p:nvPr/>
        </p:nvPicPr>
        <p:blipFill>
          <a:blip r:embed="rId3" cstate="print"/>
          <a:stretch>
            <a:fillRect/>
          </a:stretch>
        </p:blipFill>
        <p:spPr>
          <a:xfrm>
            <a:off x="299899" y="533400"/>
            <a:ext cx="4035881" cy="4571999"/>
          </a:xfrm>
          <a:prstGeom prst="rect">
            <a:avLst/>
          </a:prstGeom>
        </p:spPr>
      </p:pic>
      <p:pic>
        <p:nvPicPr>
          <p:cNvPr id="9" name="Picture 8">
            <a:extLst>
              <a:ext uri="{FF2B5EF4-FFF2-40B4-BE49-F238E27FC236}">
                <a16:creationId xmlns="" xmlns:a16="http://schemas.microsoft.com/office/drawing/2014/main" id="{724A051B-9B96-15D1-5573-482E5BA25C0E}"/>
              </a:ext>
            </a:extLst>
          </p:cNvPr>
          <p:cNvPicPr>
            <a:picLocks noChangeAspect="1"/>
          </p:cNvPicPr>
          <p:nvPr/>
        </p:nvPicPr>
        <p:blipFill>
          <a:blip r:embed="rId4" cstate="print"/>
          <a:stretch>
            <a:fillRect/>
          </a:stretch>
        </p:blipFill>
        <p:spPr>
          <a:xfrm>
            <a:off x="4698097" y="381000"/>
            <a:ext cx="4243606" cy="4495800"/>
          </a:xfrm>
          <a:prstGeom prst="rect">
            <a:avLst/>
          </a:prstGeom>
        </p:spPr>
      </p:pic>
    </p:spTree>
    <p:extLst>
      <p:ext uri="{BB962C8B-B14F-4D97-AF65-F5344CB8AC3E}">
        <p14:creationId xmlns="" xmlns:p14="http://schemas.microsoft.com/office/powerpoint/2010/main" val="167386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DE62AE2-2539-A316-7DD0-FD54099457FB}"/>
              </a:ext>
            </a:extLst>
          </p:cNvPr>
          <p:cNvPicPr>
            <a:picLocks noChangeAspect="1"/>
          </p:cNvPicPr>
          <p:nvPr/>
        </p:nvPicPr>
        <p:blipFill>
          <a:blip r:embed="rId2" cstate="print"/>
          <a:stretch>
            <a:fillRect/>
          </a:stretch>
        </p:blipFill>
        <p:spPr>
          <a:xfrm>
            <a:off x="699895" y="393098"/>
            <a:ext cx="7834505" cy="6278759"/>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536</Words>
  <Application>Microsoft Office PowerPoint</Application>
  <PresentationFormat>On-screen Show (4:3)</PresentationFormat>
  <Paragraphs>74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Spam Detection Classifier project</vt:lpstr>
      <vt:lpstr>      AGENDA</vt:lpstr>
      <vt:lpstr>  Introduction</vt:lpstr>
      <vt:lpstr> Technical Requirements</vt:lpstr>
      <vt:lpstr> Exploratory Data Analysis (EDA)</vt:lpstr>
      <vt:lpstr> Data Description of Data-set</vt:lpstr>
      <vt:lpstr>  Data Visualization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Final Procedure:   1. Saving the model        </vt:lpstr>
      <vt:lpstr>CONCLUSSSION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 Classifier project</dc:title>
  <dc:creator>User</dc:creator>
  <cp:lastModifiedBy>Admin</cp:lastModifiedBy>
  <cp:revision>5</cp:revision>
  <dcterms:created xsi:type="dcterms:W3CDTF">2006-08-16T00:00:00Z</dcterms:created>
  <dcterms:modified xsi:type="dcterms:W3CDTF">2022-12-30T17:47:27Z</dcterms:modified>
</cp:coreProperties>
</file>