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63fe824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63fe824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63fe824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63fe824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63fe8244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63fe8244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63fe8244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63fe8244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63fe8244d_0_3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63fe8244d_0_3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63fe8244d_0_3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63fe8244d_0_3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63fe824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63fe824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63fe8244d_0_3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63fe8244d_0_3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63fe824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63fe824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63fe824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63fe824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63fe8244d_0_3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63fe8244d_0_3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63fe824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63fe824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6a8e367a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6a8e367a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50527b8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50527b8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6a8e367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6a8e367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6a8e367a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6a8e367a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0"/>
            <a:ext cx="8520600" cy="972600"/>
          </a:xfrm>
          <a:prstGeom prst="rect">
            <a:avLst/>
          </a:prstGeom>
          <a:solidFill>
            <a:schemeClr val="accent6"/>
          </a:solidFill>
        </p:spPr>
        <p:txBody>
          <a:bodyPr anchorCtr="0" anchor="b" bIns="91425" lIns="91425" spcFirstLastPara="1" rIns="91425" wrap="square" tIns="91425">
            <a:noAutofit/>
          </a:bodyPr>
          <a:lstStyle/>
          <a:p>
            <a:pPr indent="0" lvl="0" marL="0" rtl="0" algn="l">
              <a:lnSpc>
                <a:spcPct val="115000"/>
              </a:lnSpc>
              <a:spcBef>
                <a:spcPts val="2400"/>
              </a:spcBef>
              <a:spcAft>
                <a:spcPts val="0"/>
              </a:spcAft>
              <a:buNone/>
            </a:pPr>
            <a:r>
              <a:t/>
            </a:r>
            <a:endParaRPr b="1" sz="2300">
              <a:solidFill>
                <a:srgbClr val="000000"/>
              </a:solidFill>
              <a:latin typeface="Arial"/>
              <a:ea typeface="Arial"/>
              <a:cs typeface="Arial"/>
              <a:sym typeface="Arial"/>
            </a:endParaRPr>
          </a:p>
          <a:p>
            <a:pPr indent="0" lvl="0" marL="0" rtl="0" algn="l">
              <a:spcBef>
                <a:spcPts val="600"/>
              </a:spcBef>
              <a:spcAft>
                <a:spcPts val="0"/>
              </a:spcAft>
              <a:buSzPts val="990"/>
              <a:buNone/>
            </a:pPr>
            <a:r>
              <a:rPr lang="en" sz="3380"/>
              <a:t>Sales Prediction using Machine Learning </a:t>
            </a:r>
            <a:endParaRPr sz="3380"/>
          </a:p>
        </p:txBody>
      </p:sp>
      <p:sp>
        <p:nvSpPr>
          <p:cNvPr id="86" name="Google Shape;86;p13"/>
          <p:cNvSpPr txBox="1"/>
          <p:nvPr>
            <p:ph idx="1" type="subTitle"/>
          </p:nvPr>
        </p:nvSpPr>
        <p:spPr>
          <a:xfrm>
            <a:off x="1499875" y="1603300"/>
            <a:ext cx="6030600" cy="180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Objective: </a:t>
            </a:r>
            <a:r>
              <a:rPr lang="en"/>
              <a:t>Predicting Retail</a:t>
            </a:r>
            <a:r>
              <a:rPr lang="en"/>
              <a:t> Sales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Presenter: </a:t>
            </a:r>
            <a:r>
              <a:rPr lang="en"/>
              <a:t> Nidhi singh</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Model Training</a:t>
            </a:r>
            <a:endParaRPr sz="3500"/>
          </a:p>
        </p:txBody>
      </p:sp>
      <p:sp>
        <p:nvSpPr>
          <p:cNvPr id="143" name="Google Shape;143;p22"/>
          <p:cNvSpPr txBox="1"/>
          <p:nvPr>
            <p:ph idx="1" type="body"/>
          </p:nvPr>
        </p:nvSpPr>
        <p:spPr>
          <a:xfrm>
            <a:off x="167975" y="14249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solidFill>
                  <a:schemeClr val="dk1"/>
                </a:solidFill>
              </a:rPr>
              <a:t>Model</a:t>
            </a:r>
            <a:r>
              <a:rPr lang="en" sz="2100">
                <a:solidFill>
                  <a:schemeClr val="dk1"/>
                </a:solidFill>
              </a:rPr>
              <a:t>: XGBoost Regressor</a:t>
            </a:r>
            <a:endParaRPr sz="2100">
              <a:solidFill>
                <a:schemeClr val="dk1"/>
              </a:solidFill>
            </a:endParaRPr>
          </a:p>
          <a:p>
            <a:pPr indent="0" lvl="0" marL="0" rtl="0" algn="l">
              <a:spcBef>
                <a:spcPts val="1200"/>
              </a:spcBef>
              <a:spcAft>
                <a:spcPts val="0"/>
              </a:spcAft>
              <a:buClr>
                <a:schemeClr val="dk1"/>
              </a:buClr>
              <a:buSzPts val="1100"/>
              <a:buFont typeface="Arial"/>
              <a:buNone/>
            </a:pPr>
            <a:r>
              <a:rPr b="1" lang="en" sz="2100">
                <a:solidFill>
                  <a:schemeClr val="dk1"/>
                </a:solidFill>
              </a:rPr>
              <a:t>Training Data Split</a:t>
            </a:r>
            <a:r>
              <a:rPr lang="en" sz="2100">
                <a:solidFill>
                  <a:schemeClr val="dk1"/>
                </a:solidFill>
              </a:rPr>
              <a:t>: Splitting data into testing and training set</a:t>
            </a:r>
            <a:endParaRPr sz="2100">
              <a:solidFill>
                <a:schemeClr val="dk1"/>
              </a:solidFill>
            </a:endParaRPr>
          </a:p>
          <a:p>
            <a:pPr indent="0" lvl="0" marL="0" rtl="0" algn="l">
              <a:spcBef>
                <a:spcPts val="1200"/>
              </a:spcBef>
              <a:spcAft>
                <a:spcPts val="0"/>
              </a:spcAft>
              <a:buClr>
                <a:schemeClr val="dk1"/>
              </a:buClr>
              <a:buSzPts val="1100"/>
              <a:buFont typeface="Arial"/>
              <a:buNone/>
            </a:pPr>
            <a:r>
              <a:rPr b="1" lang="en" sz="2100">
                <a:solidFill>
                  <a:schemeClr val="dk1"/>
                </a:solidFill>
              </a:rPr>
              <a:t>Hyperparameters</a:t>
            </a:r>
            <a:r>
              <a:rPr lang="en" sz="2100">
                <a:solidFill>
                  <a:schemeClr val="dk1"/>
                </a:solidFill>
              </a:rPr>
              <a:t>: Learning Rate, Max Depth, Alpha, Number of Estimators.</a:t>
            </a:r>
            <a:endParaRPr sz="2100">
              <a:solidFill>
                <a:schemeClr val="dk1"/>
              </a:solidFill>
            </a:endParaRPr>
          </a:p>
          <a:p>
            <a:pPr indent="0" lvl="0" marL="0" rtl="0" algn="l">
              <a:spcBef>
                <a:spcPts val="120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Model Evaluation</a:t>
            </a:r>
            <a:endParaRPr sz="3500"/>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Metrics</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Mean Squared Error (MSE), </a:t>
            </a:r>
            <a:endParaRPr>
              <a:solidFill>
                <a:schemeClr val="dk1"/>
              </a:solidFill>
            </a:endParaRPr>
          </a:p>
          <a:p>
            <a:pPr indent="0" lvl="0" marL="0" rtl="0" algn="l">
              <a:spcBef>
                <a:spcPts val="1200"/>
              </a:spcBef>
              <a:spcAft>
                <a:spcPts val="0"/>
              </a:spcAft>
              <a:buNone/>
            </a:pPr>
            <a:r>
              <a:rPr lang="en">
                <a:solidFill>
                  <a:schemeClr val="dk1"/>
                </a:solidFill>
              </a:rPr>
              <a:t>Mean Absolute Error (MAE), </a:t>
            </a:r>
            <a:endParaRPr>
              <a:solidFill>
                <a:schemeClr val="dk1"/>
              </a:solidFill>
            </a:endParaRPr>
          </a:p>
          <a:p>
            <a:pPr indent="0" lvl="0" marL="0" rtl="0" algn="l">
              <a:spcBef>
                <a:spcPts val="1200"/>
              </a:spcBef>
              <a:spcAft>
                <a:spcPts val="0"/>
              </a:spcAft>
              <a:buNone/>
            </a:pPr>
            <a:r>
              <a:rPr lang="en">
                <a:solidFill>
                  <a:schemeClr val="dk1"/>
                </a:solidFill>
              </a:rPr>
              <a:t>Root Mean Squared Error (RMSE), </a:t>
            </a:r>
            <a:endParaRPr>
              <a:solidFill>
                <a:schemeClr val="dk1"/>
              </a:solidFill>
            </a:endParaRPr>
          </a:p>
          <a:p>
            <a:pPr indent="0" lvl="0" marL="0" rtl="0" algn="l">
              <a:spcBef>
                <a:spcPts val="1200"/>
              </a:spcBef>
              <a:spcAft>
                <a:spcPts val="0"/>
              </a:spcAft>
              <a:buNone/>
            </a:pPr>
            <a:r>
              <a:rPr lang="en">
                <a:solidFill>
                  <a:schemeClr val="dk1"/>
                </a:solidFill>
              </a:rPr>
              <a:t>R-squared (R2)</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3888"/>
              <a:t>In</a:t>
            </a:r>
            <a:r>
              <a:rPr lang="en" sz="3888"/>
              <a:t>terpretation</a:t>
            </a:r>
            <a:endParaRPr sz="3888"/>
          </a:p>
          <a:p>
            <a:pPr indent="0" lvl="0" marL="0" rtl="0" algn="l">
              <a:lnSpc>
                <a:spcPct val="115000"/>
              </a:lnSpc>
              <a:spcBef>
                <a:spcPts val="1200"/>
              </a:spcBef>
              <a:spcAft>
                <a:spcPts val="200"/>
              </a:spcAft>
              <a:buNone/>
            </a:pPr>
            <a:r>
              <a:t/>
            </a:r>
            <a:endParaRPr b="1" sz="1100">
              <a:latin typeface="Arial"/>
              <a:ea typeface="Arial"/>
              <a:cs typeface="Arial"/>
              <a:sym typeface="Arial"/>
            </a:endParaRPr>
          </a:p>
        </p:txBody>
      </p:sp>
      <p:sp>
        <p:nvSpPr>
          <p:cNvPr id="155" name="Google Shape;155;p24"/>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4400">
              <a:solidFill>
                <a:schemeClr val="dk1"/>
              </a:solidFill>
              <a:latin typeface="Arial"/>
              <a:ea typeface="Arial"/>
              <a:cs typeface="Arial"/>
              <a:sym typeface="Arial"/>
            </a:endParaRPr>
          </a:p>
          <a:p>
            <a:pPr indent="-304800" lvl="0" marL="457200" rtl="0" algn="l">
              <a:spcBef>
                <a:spcPts val="1200"/>
              </a:spcBef>
              <a:spcAft>
                <a:spcPts val="0"/>
              </a:spcAft>
              <a:buClr>
                <a:schemeClr val="dk1"/>
              </a:buClr>
              <a:buSzPct val="100000"/>
              <a:buFont typeface="Arial"/>
              <a:buAutoNum type="arabicPeriod"/>
            </a:pPr>
            <a:r>
              <a:rPr b="1" lang="en" sz="4800">
                <a:solidFill>
                  <a:schemeClr val="dk1"/>
                </a:solidFill>
                <a:latin typeface="Arial"/>
                <a:ea typeface="Arial"/>
                <a:cs typeface="Arial"/>
                <a:sym typeface="Arial"/>
              </a:rPr>
              <a:t>Model Fit (R-squared Values):</a:t>
            </a:r>
            <a:endParaRPr b="1"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The R-squared value for the training set is 0.9249, which indicates that the model explains approximately 92.49% of the variance in the training data. This is a very high value, suggesting a good fit.</a:t>
            </a:r>
            <a:endParaRPr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The R-squared value for the test set is 0.9155, which indicates that the model explains approximately 91.55% of the variance in the test data. This is also a high value, suggesting that the model generalizes well to unseen data.</a:t>
            </a:r>
            <a:endParaRPr sz="4800">
              <a:solidFill>
                <a:schemeClr val="dk1"/>
              </a:solidFill>
              <a:latin typeface="Arial"/>
              <a:ea typeface="Arial"/>
              <a:cs typeface="Arial"/>
              <a:sym typeface="Arial"/>
            </a:endParaRPr>
          </a:p>
          <a:p>
            <a:pPr indent="-304800" lvl="0" marL="457200" rtl="0" algn="l">
              <a:spcBef>
                <a:spcPts val="0"/>
              </a:spcBef>
              <a:spcAft>
                <a:spcPts val="0"/>
              </a:spcAft>
              <a:buClr>
                <a:schemeClr val="dk1"/>
              </a:buClr>
              <a:buSzPct val="100000"/>
              <a:buFont typeface="Arial"/>
              <a:buAutoNum type="arabicPeriod"/>
            </a:pPr>
            <a:r>
              <a:rPr b="1" lang="en" sz="4800">
                <a:solidFill>
                  <a:schemeClr val="dk1"/>
                </a:solidFill>
                <a:latin typeface="Arial"/>
                <a:ea typeface="Arial"/>
                <a:cs typeface="Arial"/>
                <a:sym typeface="Arial"/>
              </a:rPr>
              <a:t>Error Metrics (MSE and MAE):</a:t>
            </a:r>
            <a:endParaRPr b="1"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Both the MSE and MAE values are reasonably low for the training set, indicating that the model predictions are close to the actual values.</a:t>
            </a:r>
            <a:endParaRPr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The MSE and MAE values for the test set are slightly higher than those for the training set but still relatively low, indicating good predictive performance.</a:t>
            </a:r>
            <a:endParaRPr sz="4800">
              <a:solidFill>
                <a:schemeClr val="dk1"/>
              </a:solidFill>
              <a:latin typeface="Arial"/>
              <a:ea typeface="Arial"/>
              <a:cs typeface="Arial"/>
              <a:sym typeface="Arial"/>
            </a:endParaRPr>
          </a:p>
          <a:p>
            <a:pPr indent="-304800" lvl="0" marL="457200" rtl="0" algn="l">
              <a:spcBef>
                <a:spcPts val="0"/>
              </a:spcBef>
              <a:spcAft>
                <a:spcPts val="0"/>
              </a:spcAft>
              <a:buClr>
                <a:schemeClr val="dk1"/>
              </a:buClr>
              <a:buSzPct val="100000"/>
              <a:buFont typeface="Arial"/>
              <a:buAutoNum type="arabicPeriod"/>
            </a:pPr>
            <a:r>
              <a:rPr b="1" lang="en" sz="4800">
                <a:solidFill>
                  <a:schemeClr val="dk1"/>
                </a:solidFill>
                <a:latin typeface="Arial"/>
                <a:ea typeface="Arial"/>
                <a:cs typeface="Arial"/>
                <a:sym typeface="Arial"/>
              </a:rPr>
              <a:t>Model Evaluation:</a:t>
            </a:r>
            <a:endParaRPr b="1"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The slight increase in error metrics from the training set to the test set suggests that the model is not overfitting significantly. The model performs well on both the training and test sets, implying that it has learned the underlying patterns in the data effectively and is capable of making accurate predictions on new, unseen data.</a:t>
            </a:r>
            <a:endParaRPr sz="4800">
              <a:solidFill>
                <a:schemeClr val="dk1"/>
              </a:solidFill>
              <a:latin typeface="Arial"/>
              <a:ea typeface="Arial"/>
              <a:cs typeface="Arial"/>
              <a:sym typeface="Arial"/>
            </a:endParaRPr>
          </a:p>
          <a:p>
            <a:pPr indent="-304800" lvl="1" marL="914400" rtl="0" algn="l">
              <a:spcBef>
                <a:spcPts val="0"/>
              </a:spcBef>
              <a:spcAft>
                <a:spcPts val="0"/>
              </a:spcAft>
              <a:buClr>
                <a:schemeClr val="dk1"/>
              </a:buClr>
              <a:buSzPct val="100000"/>
              <a:buFont typeface="Arial"/>
              <a:buChar char="○"/>
            </a:pPr>
            <a:r>
              <a:rPr lang="en" sz="4800">
                <a:solidFill>
                  <a:schemeClr val="dk1"/>
                </a:solidFill>
                <a:latin typeface="Arial"/>
                <a:ea typeface="Arial"/>
                <a:cs typeface="Arial"/>
                <a:sym typeface="Arial"/>
              </a:rPr>
              <a:t>The high R-squared values and low error metrics on both the training and test sets demonstrate that the model is well-tuned and performs reliably.</a:t>
            </a:r>
            <a:endParaRPr sz="4800">
              <a:solidFill>
                <a:schemeClr val="dk1"/>
              </a:solidFill>
              <a:latin typeface="Arial"/>
              <a:ea typeface="Arial"/>
              <a:cs typeface="Arial"/>
              <a:sym typeface="Arial"/>
            </a:endParaRPr>
          </a:p>
          <a:p>
            <a:pPr indent="0" lvl="0" marL="0" rtl="0" algn="l">
              <a:spcBef>
                <a:spcPts val="1200"/>
              </a:spcBef>
              <a:spcAft>
                <a:spcPts val="0"/>
              </a:spcAft>
              <a:buClr>
                <a:schemeClr val="dk1"/>
              </a:buClr>
              <a:buSzPct val="100000"/>
              <a:buFont typeface="Arial"/>
              <a:buNone/>
            </a:pPr>
            <a:r>
              <a:t/>
            </a:r>
            <a:endParaRPr b="1" sz="11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2868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lang="en" sz="3500"/>
              <a:t>Results Visualization</a:t>
            </a:r>
            <a:endParaRPr sz="3500"/>
          </a:p>
        </p:txBody>
      </p:sp>
      <p:sp>
        <p:nvSpPr>
          <p:cNvPr id="161" name="Google Shape;161;p2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100">
                <a:solidFill>
                  <a:schemeClr val="dk1"/>
                </a:solidFill>
              </a:rPr>
              <a:t>Plot</a:t>
            </a:r>
            <a:r>
              <a:rPr lang="en" sz="2100">
                <a:solidFill>
                  <a:schemeClr val="dk1"/>
                </a:solidFill>
              </a:rPr>
              <a:t>: Predicted vs. Actual Sales</a:t>
            </a:r>
            <a:endParaRPr sz="21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t/>
            </a:r>
            <a:endParaRPr/>
          </a:p>
        </p:txBody>
      </p:sp>
      <p:pic>
        <p:nvPicPr>
          <p:cNvPr id="162" name="Google Shape;162;p25"/>
          <p:cNvPicPr preferRelativeResize="0"/>
          <p:nvPr/>
        </p:nvPicPr>
        <p:blipFill>
          <a:blip r:embed="rId3">
            <a:alphaModFix/>
          </a:blip>
          <a:stretch>
            <a:fillRect/>
          </a:stretch>
        </p:blipFill>
        <p:spPr>
          <a:xfrm>
            <a:off x="311700" y="1478375"/>
            <a:ext cx="8702250" cy="3387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311700" y="913725"/>
            <a:ext cx="8520600" cy="3655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sz="2100">
                <a:solidFill>
                  <a:schemeClr val="dk1"/>
                </a:solidFill>
              </a:rPr>
              <a:t>Plot</a:t>
            </a:r>
            <a:r>
              <a:rPr lang="en" sz="2100">
                <a:solidFill>
                  <a:schemeClr val="dk1"/>
                </a:solidFill>
              </a:rPr>
              <a:t>: Training Set Predicted vs. Actual Sales</a:t>
            </a:r>
            <a:endParaRPr sz="2000"/>
          </a:p>
        </p:txBody>
      </p:sp>
      <p:sp>
        <p:nvSpPr>
          <p:cNvPr id="168" name="Google Shape;168;p26"/>
          <p:cNvSpPr txBox="1"/>
          <p:nvPr>
            <p:ph type="title"/>
          </p:nvPr>
        </p:nvSpPr>
        <p:spPr>
          <a:xfrm>
            <a:off x="311700" y="21495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sz="3500"/>
              <a:t>Results Visualization</a:t>
            </a:r>
            <a:endParaRPr sz="5000"/>
          </a:p>
        </p:txBody>
      </p:sp>
      <p:pic>
        <p:nvPicPr>
          <p:cNvPr id="169" name="Google Shape;169;p26"/>
          <p:cNvPicPr preferRelativeResize="0"/>
          <p:nvPr/>
        </p:nvPicPr>
        <p:blipFill>
          <a:blip r:embed="rId3">
            <a:alphaModFix/>
          </a:blip>
          <a:stretch>
            <a:fillRect/>
          </a:stretch>
        </p:blipFill>
        <p:spPr>
          <a:xfrm>
            <a:off x="219300" y="1327275"/>
            <a:ext cx="8794651" cy="3467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311700" y="913725"/>
            <a:ext cx="8520600" cy="3655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sz="2100">
                <a:solidFill>
                  <a:schemeClr val="dk1"/>
                </a:solidFill>
              </a:rPr>
              <a:t>Plot</a:t>
            </a:r>
            <a:r>
              <a:rPr lang="en" sz="2100">
                <a:solidFill>
                  <a:schemeClr val="dk1"/>
                </a:solidFill>
              </a:rPr>
              <a:t>: Test Set Predicted vs. Actual Sales</a:t>
            </a:r>
            <a:endParaRPr sz="2000"/>
          </a:p>
        </p:txBody>
      </p:sp>
      <p:pic>
        <p:nvPicPr>
          <p:cNvPr id="175" name="Google Shape;175;p27"/>
          <p:cNvPicPr preferRelativeResize="0"/>
          <p:nvPr/>
        </p:nvPicPr>
        <p:blipFill>
          <a:blip r:embed="rId3">
            <a:alphaModFix/>
          </a:blip>
          <a:stretch>
            <a:fillRect/>
          </a:stretch>
        </p:blipFill>
        <p:spPr>
          <a:xfrm>
            <a:off x="311700" y="1457850"/>
            <a:ext cx="8579049" cy="3357126"/>
          </a:xfrm>
          <a:prstGeom prst="rect">
            <a:avLst/>
          </a:prstGeom>
          <a:noFill/>
          <a:ln>
            <a:noFill/>
          </a:ln>
        </p:spPr>
      </p:pic>
      <p:sp>
        <p:nvSpPr>
          <p:cNvPr id="176" name="Google Shape;176;p27"/>
          <p:cNvSpPr txBox="1"/>
          <p:nvPr>
            <p:ph type="title"/>
          </p:nvPr>
        </p:nvSpPr>
        <p:spPr>
          <a:xfrm>
            <a:off x="260375" y="3059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sz="3500"/>
              <a:t>Results Visualization</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lang="en" sz="3500"/>
              <a:t>Conclusion</a:t>
            </a:r>
            <a:endParaRPr sz="3500"/>
          </a:p>
          <a:p>
            <a:pPr indent="0" lvl="0" marL="0" rtl="0" algn="l">
              <a:spcBef>
                <a:spcPts val="400"/>
              </a:spcBef>
              <a:spcAft>
                <a:spcPts val="0"/>
              </a:spcAft>
              <a:buSzPts val="990"/>
              <a:buNone/>
            </a:pPr>
            <a:r>
              <a:t/>
            </a:r>
            <a:endParaRPr sz="4220"/>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100">
                <a:solidFill>
                  <a:schemeClr val="dk1"/>
                </a:solidFill>
              </a:rPr>
              <a:t>Summary</a:t>
            </a:r>
            <a:r>
              <a:rPr lang="en" sz="2100">
                <a:solidFill>
                  <a:schemeClr val="dk1"/>
                </a:solidFill>
              </a:rPr>
              <a:t>: Successful implementation of sales prediction using XGBoost.</a:t>
            </a:r>
            <a:endParaRPr sz="2100">
              <a:solidFill>
                <a:schemeClr val="dk1"/>
              </a:solidFill>
            </a:endParaRPr>
          </a:p>
          <a:p>
            <a:pPr indent="0" lvl="0" marL="0" rtl="0" algn="l">
              <a:spcBef>
                <a:spcPts val="1200"/>
              </a:spcBef>
              <a:spcAft>
                <a:spcPts val="0"/>
              </a:spcAft>
              <a:buNone/>
            </a:pPr>
            <a:r>
              <a:t/>
            </a:r>
            <a:endParaRPr sz="2100">
              <a:solidFill>
                <a:schemeClr val="dk1"/>
              </a:solidFill>
            </a:endParaRPr>
          </a:p>
          <a:p>
            <a:pPr indent="0" lvl="0" marL="0" rtl="0" algn="l">
              <a:spcBef>
                <a:spcPts val="1200"/>
              </a:spcBef>
              <a:spcAft>
                <a:spcPts val="0"/>
              </a:spcAft>
              <a:buNone/>
            </a:pPr>
            <a:r>
              <a:rPr b="1" lang="en" sz="2100">
                <a:solidFill>
                  <a:schemeClr val="dk1"/>
                </a:solidFill>
              </a:rPr>
              <a:t>Key Takeaways</a:t>
            </a:r>
            <a:r>
              <a:rPr lang="en" sz="2100">
                <a:solidFill>
                  <a:schemeClr val="dk1"/>
                </a:solidFill>
              </a:rPr>
              <a:t>: Accurate predictions, effective preprocessing, and feature engineering.</a:t>
            </a:r>
            <a:endParaRPr sz="2100">
              <a:solidFill>
                <a:schemeClr val="dk1"/>
              </a:solidFill>
            </a:endParaRPr>
          </a:p>
          <a:p>
            <a:pPr indent="0" lvl="0" marL="457200" rtl="0" algn="l">
              <a:spcBef>
                <a:spcPts val="1200"/>
              </a:spcBef>
              <a:spcAft>
                <a:spcPts val="0"/>
              </a:spcAft>
              <a:buNone/>
            </a:pPr>
            <a:r>
              <a:t/>
            </a:r>
            <a:endParaRPr sz="2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3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278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3500"/>
              <a:t>Future Work</a:t>
            </a:r>
            <a:endParaRPr sz="3500"/>
          </a:p>
        </p:txBody>
      </p:sp>
      <p:sp>
        <p:nvSpPr>
          <p:cNvPr id="188" name="Google Shape;18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SzPts val="935"/>
              <a:buNone/>
            </a:pPr>
            <a:r>
              <a:rPr lang="en" sz="1900">
                <a:solidFill>
                  <a:schemeClr val="dk1"/>
                </a:solidFill>
              </a:rPr>
              <a:t>The model is well-fitted and generalizes well to new data. While there might still be room for minor improvements, the current performance metrics indicate that the model is robust and accurate for predicting sales.</a:t>
            </a:r>
            <a:endParaRPr sz="1900">
              <a:solidFill>
                <a:schemeClr val="dk1"/>
              </a:solidFill>
            </a:endParaRPr>
          </a:p>
          <a:p>
            <a:pPr indent="0" lvl="0" marL="457200" rtl="0" algn="l">
              <a:spcBef>
                <a:spcPts val="1200"/>
              </a:spcBef>
              <a:spcAft>
                <a:spcPts val="0"/>
              </a:spcAft>
              <a:buSzPts val="935"/>
              <a:buNone/>
            </a:pPr>
            <a:r>
              <a:t/>
            </a:r>
            <a:endParaRPr sz="1900">
              <a:solidFill>
                <a:schemeClr val="dk1"/>
              </a:solidFill>
            </a:endParaRPr>
          </a:p>
          <a:p>
            <a:pPr indent="0" lvl="0" marL="457200" rtl="0" algn="l">
              <a:spcBef>
                <a:spcPts val="1200"/>
              </a:spcBef>
              <a:spcAft>
                <a:spcPts val="0"/>
              </a:spcAft>
              <a:buSzPts val="935"/>
              <a:buNone/>
            </a:pPr>
            <a:r>
              <a:rPr lang="en" sz="1900">
                <a:solidFill>
                  <a:schemeClr val="dk1"/>
                </a:solidFill>
              </a:rPr>
              <a:t> Further improvements could include fine-tuning hyperparameters, experimenting with different feature engineering techniques, or incorporating additional data sources to enhance predictive accuracy.</a:t>
            </a:r>
            <a:endParaRPr sz="1900">
              <a:solidFill>
                <a:schemeClr val="dk1"/>
              </a:solidFill>
            </a:endParaRPr>
          </a:p>
          <a:p>
            <a:pPr indent="0" lvl="0" marL="0" rtl="0" algn="l">
              <a:spcBef>
                <a:spcPts val="1200"/>
              </a:spcBef>
              <a:spcAft>
                <a:spcPts val="1200"/>
              </a:spcAft>
              <a:buSzPts val="935"/>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38150"/>
            <a:ext cx="85206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Project Overview</a:t>
            </a:r>
            <a:endParaRPr sz="3520"/>
          </a:p>
        </p:txBody>
      </p:sp>
      <p:sp>
        <p:nvSpPr>
          <p:cNvPr id="92" name="Google Shape;92;p14"/>
          <p:cNvSpPr txBox="1"/>
          <p:nvPr>
            <p:ph idx="1" type="body"/>
          </p:nvPr>
        </p:nvSpPr>
        <p:spPr>
          <a:xfrm>
            <a:off x="311700" y="1365400"/>
            <a:ext cx="8520600" cy="32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100">
              <a:solidFill>
                <a:schemeClr val="dk1"/>
              </a:solidFill>
            </a:endParaRPr>
          </a:p>
          <a:p>
            <a:pPr indent="0" lvl="0" marL="0" marR="0" rtl="0" algn="l">
              <a:lnSpc>
                <a:spcPct val="115000"/>
              </a:lnSpc>
              <a:spcBef>
                <a:spcPts val="1200"/>
              </a:spcBef>
              <a:spcAft>
                <a:spcPts val="0"/>
              </a:spcAft>
              <a:buNone/>
            </a:pPr>
            <a:r>
              <a:rPr b="1" lang="en" sz="2100">
                <a:solidFill>
                  <a:schemeClr val="dk1"/>
                </a:solidFill>
              </a:rPr>
              <a:t>Objective: </a:t>
            </a:r>
            <a:r>
              <a:rPr lang="en" sz="2100">
                <a:solidFill>
                  <a:schemeClr val="dk1"/>
                </a:solidFill>
              </a:rPr>
              <a:t>The project aims to predict daily sales for stores using historical sales data, employing Python, Pandas, XGBoost, data preprocessing and feature engineering.</a:t>
            </a:r>
            <a:endParaRPr sz="2100">
              <a:solidFill>
                <a:schemeClr val="dk1"/>
              </a:solidFill>
            </a:endParaRPr>
          </a:p>
          <a:p>
            <a:pPr indent="0" lvl="0" marL="0" marR="0" rtl="0" algn="l">
              <a:lnSpc>
                <a:spcPct val="115000"/>
              </a:lnSpc>
              <a:spcBef>
                <a:spcPts val="1200"/>
              </a:spcBef>
              <a:spcAft>
                <a:spcPts val="1200"/>
              </a:spcAft>
              <a:buNone/>
            </a:pPr>
            <a:r>
              <a:rPr b="1" lang="en" sz="2100">
                <a:solidFill>
                  <a:schemeClr val="dk1"/>
                </a:solidFill>
              </a:rPr>
              <a:t>Tools &amp; Techniques: </a:t>
            </a:r>
            <a:r>
              <a:rPr lang="en" sz="2100">
                <a:solidFill>
                  <a:schemeClr val="dk1"/>
                </a:solidFill>
              </a:rPr>
              <a:t>Python, Pandas, numpy,onehotencoder, matplotlib, seaborn,evaluation matrices, xgboost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3623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lang="en" sz="3500"/>
              <a:t>Data Description</a:t>
            </a:r>
            <a:endParaRPr sz="3500"/>
          </a:p>
        </p:txBody>
      </p:sp>
      <p:sp>
        <p:nvSpPr>
          <p:cNvPr id="98" name="Google Shape;98;p15"/>
          <p:cNvSpPr txBox="1"/>
          <p:nvPr>
            <p:ph idx="1" type="body"/>
          </p:nvPr>
        </p:nvSpPr>
        <p:spPr>
          <a:xfrm>
            <a:off x="311700" y="1496500"/>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1200"/>
              </a:spcBef>
              <a:spcAft>
                <a:spcPts val="0"/>
              </a:spcAft>
              <a:buNone/>
            </a:pPr>
            <a:r>
              <a:rPr b="1" lang="en" sz="2100">
                <a:solidFill>
                  <a:schemeClr val="dk1"/>
                </a:solidFill>
              </a:rPr>
              <a:t>Dataset</a:t>
            </a:r>
            <a:r>
              <a:rPr lang="en" sz="2100">
                <a:solidFill>
                  <a:schemeClr val="dk1"/>
                </a:solidFill>
              </a:rPr>
              <a:t>: sales and stores datasets</a:t>
            </a:r>
            <a:endParaRPr sz="2100">
              <a:solidFill>
                <a:schemeClr val="dk1"/>
              </a:solidFill>
            </a:endParaRPr>
          </a:p>
          <a:p>
            <a:pPr indent="0" lvl="0" marL="0" rtl="0" algn="l">
              <a:spcBef>
                <a:spcPts val="1200"/>
              </a:spcBef>
              <a:spcAft>
                <a:spcPts val="0"/>
              </a:spcAft>
              <a:buNone/>
            </a:pPr>
            <a:r>
              <a:rPr b="1" lang="en" sz="2100">
                <a:solidFill>
                  <a:schemeClr val="dk1"/>
                </a:solidFill>
              </a:rPr>
              <a:t>Key Features</a:t>
            </a:r>
            <a:r>
              <a:rPr lang="en" sz="2100">
                <a:solidFill>
                  <a:schemeClr val="dk1"/>
                </a:solidFill>
              </a:rPr>
              <a:t>: Date, StoreType, Assortment, StateHoliday, PromoInterval, Sales, Customers, competitionDistance.</a:t>
            </a:r>
            <a:endParaRPr sz="2100">
              <a:solidFill>
                <a:schemeClr val="dk1"/>
              </a:solidFill>
            </a:endParaRPr>
          </a:p>
          <a:p>
            <a:pPr indent="0" lvl="0" marL="0" rtl="0" algn="l">
              <a:spcBef>
                <a:spcPts val="1200"/>
              </a:spcBef>
              <a:spcAft>
                <a:spcPts val="0"/>
              </a:spcAft>
              <a:buNone/>
            </a:pPr>
            <a:r>
              <a:rPr b="1" lang="en" sz="2100">
                <a:solidFill>
                  <a:schemeClr val="dk1"/>
                </a:solidFill>
              </a:rPr>
              <a:t>Target Variable</a:t>
            </a:r>
            <a:r>
              <a:rPr lang="en" sz="2100">
                <a:solidFill>
                  <a:schemeClr val="dk1"/>
                </a:solidFill>
              </a:rPr>
              <a:t>: Sales</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1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Modelling Approach</a:t>
            </a:r>
            <a:endParaRPr sz="350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11700" y="1229875"/>
            <a:ext cx="8520600" cy="3339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Data Preprocessing</a:t>
            </a:r>
            <a:endParaRPr sz="3500"/>
          </a:p>
        </p:txBody>
      </p:sp>
      <p:sp>
        <p:nvSpPr>
          <p:cNvPr id="111" name="Google Shape;111;p17"/>
          <p:cNvSpPr txBox="1"/>
          <p:nvPr>
            <p:ph idx="1" type="body"/>
          </p:nvPr>
        </p:nvSpPr>
        <p:spPr>
          <a:xfrm>
            <a:off x="311700" y="14557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solidFill>
                  <a:schemeClr val="dk1"/>
                </a:solidFill>
              </a:rPr>
              <a:t>Date Conversion</a:t>
            </a:r>
            <a:r>
              <a:rPr lang="en" sz="2100">
                <a:solidFill>
                  <a:schemeClr val="dk1"/>
                </a:solidFill>
              </a:rPr>
              <a:t>: Convert date strings to datetime objects.</a:t>
            </a:r>
            <a:endParaRPr sz="2100">
              <a:solidFill>
                <a:schemeClr val="dk1"/>
              </a:solidFill>
            </a:endParaRPr>
          </a:p>
          <a:p>
            <a:pPr indent="0" lvl="0" marL="0" rtl="0" algn="l">
              <a:spcBef>
                <a:spcPts val="1200"/>
              </a:spcBef>
              <a:spcAft>
                <a:spcPts val="0"/>
              </a:spcAft>
              <a:buClr>
                <a:schemeClr val="dk1"/>
              </a:buClr>
              <a:buSzPts val="1100"/>
              <a:buFont typeface="Arial"/>
              <a:buNone/>
            </a:pPr>
            <a:r>
              <a:rPr b="1" lang="en" sz="2100">
                <a:solidFill>
                  <a:schemeClr val="dk1"/>
                </a:solidFill>
              </a:rPr>
              <a:t>Categorical Encoding</a:t>
            </a:r>
            <a:r>
              <a:rPr lang="en" sz="2100">
                <a:solidFill>
                  <a:schemeClr val="dk1"/>
                </a:solidFill>
              </a:rPr>
              <a:t>: Encode categorical variables using onehotencoding and labelencoder.</a:t>
            </a:r>
            <a:endParaRPr sz="2100">
              <a:solidFill>
                <a:schemeClr val="dk1"/>
              </a:solidFill>
            </a:endParaRPr>
          </a:p>
          <a:p>
            <a:pPr indent="0" lvl="0" marL="0" rtl="0" algn="l">
              <a:spcBef>
                <a:spcPts val="1200"/>
              </a:spcBef>
              <a:spcAft>
                <a:spcPts val="0"/>
              </a:spcAft>
              <a:buClr>
                <a:schemeClr val="dk1"/>
              </a:buClr>
              <a:buSzPts val="1100"/>
              <a:buFont typeface="Arial"/>
              <a:buNone/>
            </a:pPr>
            <a:r>
              <a:rPr b="1" lang="en" sz="2100">
                <a:solidFill>
                  <a:schemeClr val="dk1"/>
                </a:solidFill>
              </a:rPr>
              <a:t>Scaling</a:t>
            </a:r>
            <a:r>
              <a:rPr lang="en" sz="2100">
                <a:solidFill>
                  <a:schemeClr val="dk1"/>
                </a:solidFill>
              </a:rPr>
              <a:t>: Scale numerical features using StandardScaler.</a:t>
            </a:r>
            <a:endParaRPr sz="2100">
              <a:solidFill>
                <a:schemeClr val="dk1"/>
              </a:solidFill>
            </a:endParaRPr>
          </a:p>
          <a:p>
            <a:pPr indent="0" lvl="0" marL="0" rtl="0" algn="l">
              <a:spcBef>
                <a:spcPts val="1200"/>
              </a:spcBef>
              <a:spcAft>
                <a:spcPts val="0"/>
              </a:spcAft>
              <a:buClr>
                <a:schemeClr val="dk1"/>
              </a:buClr>
              <a:buSzPts val="1100"/>
              <a:buFont typeface="Arial"/>
              <a:buNone/>
            </a:pPr>
            <a:r>
              <a:rPr b="1" lang="en" sz="2100">
                <a:solidFill>
                  <a:schemeClr val="dk1"/>
                </a:solidFill>
              </a:rPr>
              <a:t>Feature Engineering</a:t>
            </a:r>
            <a:r>
              <a:rPr lang="en" sz="2100">
                <a:solidFill>
                  <a:schemeClr val="dk1"/>
                </a:solidFill>
              </a:rPr>
              <a:t>: Extract Year, Month, Day, WeekOfYear, DayOfWeek from Date.</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Data Preprocessing:</a:t>
            </a:r>
            <a:endParaRPr sz="3500"/>
          </a:p>
        </p:txBody>
      </p:sp>
      <p:sp>
        <p:nvSpPr>
          <p:cNvPr id="117" name="Google Shape;117;p18"/>
          <p:cNvSpPr txBox="1"/>
          <p:nvPr>
            <p:ph idx="1" type="body"/>
          </p:nvPr>
        </p:nvSpPr>
        <p:spPr>
          <a:xfrm>
            <a:off x="229550" y="1190900"/>
            <a:ext cx="8520600" cy="3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rPr>
              <a:t>Handling Missing Values</a:t>
            </a:r>
            <a:endParaRPr sz="2400">
              <a:solidFill>
                <a:schemeClr val="dk1"/>
              </a:solidFill>
            </a:endParaRPr>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311700" y="1652900"/>
            <a:ext cx="3665126" cy="3182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11700" y="1250400"/>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8100">
                <a:solidFill>
                  <a:schemeClr val="dk1"/>
                </a:solidFill>
              </a:rPr>
              <a:t>Handling Missing Values</a:t>
            </a:r>
            <a:r>
              <a:rPr lang="en" sz="8100">
                <a:solidFill>
                  <a:schemeClr val="dk1"/>
                </a:solidFill>
              </a:rPr>
              <a:t>: </a:t>
            </a:r>
            <a:endParaRPr sz="8100">
              <a:solidFill>
                <a:schemeClr val="dk1"/>
              </a:solidFill>
            </a:endParaRPr>
          </a:p>
          <a:p>
            <a:pPr indent="0" lvl="0" marL="0" rtl="0" algn="l">
              <a:spcBef>
                <a:spcPts val="1200"/>
              </a:spcBef>
              <a:spcAft>
                <a:spcPts val="0"/>
              </a:spcAft>
              <a:buNone/>
            </a:pPr>
            <a:r>
              <a:t/>
            </a:r>
            <a:endParaRPr sz="8100">
              <a:solidFill>
                <a:schemeClr val="dk1"/>
              </a:solidFill>
            </a:endParaRPr>
          </a:p>
          <a:p>
            <a:pPr indent="-349250" lvl="0" marL="457200" rtl="0" algn="l">
              <a:spcBef>
                <a:spcPts val="1200"/>
              </a:spcBef>
              <a:spcAft>
                <a:spcPts val="0"/>
              </a:spcAft>
              <a:buClr>
                <a:schemeClr val="dk1"/>
              </a:buClr>
              <a:buSzPct val="100000"/>
              <a:buFont typeface="Arial"/>
              <a:buAutoNum type="arabicPeriod"/>
            </a:pPr>
            <a:r>
              <a:rPr b="1" lang="en" sz="7600">
                <a:solidFill>
                  <a:schemeClr val="dk1"/>
                </a:solidFill>
              </a:rPr>
              <a:t>CompetitionDistance</a:t>
            </a:r>
            <a:r>
              <a:rPr lang="en" sz="7600">
                <a:solidFill>
                  <a:schemeClr val="dk1"/>
                </a:solidFill>
              </a:rPr>
              <a:t>: Missing values in CompetitionDistance can be filled with the median value because it’s a continuous variable and median is less affected by outliers.</a:t>
            </a:r>
            <a:endParaRPr sz="7600">
              <a:solidFill>
                <a:schemeClr val="dk1"/>
              </a:solidFill>
            </a:endParaRPr>
          </a:p>
          <a:p>
            <a:pPr indent="-349250" lvl="0" marL="457200" rtl="0" algn="l">
              <a:spcBef>
                <a:spcPts val="0"/>
              </a:spcBef>
              <a:spcAft>
                <a:spcPts val="0"/>
              </a:spcAft>
              <a:buClr>
                <a:schemeClr val="dk1"/>
              </a:buClr>
              <a:buSzPct val="100000"/>
              <a:buFont typeface="Arial"/>
              <a:buAutoNum type="arabicPeriod"/>
            </a:pPr>
            <a:r>
              <a:rPr b="1" lang="en" sz="7600">
                <a:solidFill>
                  <a:schemeClr val="dk1"/>
                </a:solidFill>
              </a:rPr>
              <a:t>CompetitionOpenSinceMonth</a:t>
            </a:r>
            <a:r>
              <a:rPr lang="en" sz="7600">
                <a:solidFill>
                  <a:schemeClr val="dk1"/>
                </a:solidFill>
              </a:rPr>
              <a:t> and </a:t>
            </a:r>
            <a:r>
              <a:rPr b="1" lang="en" sz="7600">
                <a:solidFill>
                  <a:schemeClr val="dk1"/>
                </a:solidFill>
              </a:rPr>
              <a:t>CompetitionOpenSinceYear</a:t>
            </a:r>
            <a:r>
              <a:rPr lang="en" sz="7600">
                <a:solidFill>
                  <a:schemeClr val="dk1"/>
                </a:solidFill>
              </a:rPr>
              <a:t>: These can be filled with the most frequent value (mode), as these fields represent categorical information about the month and year when competition started.</a:t>
            </a:r>
            <a:endParaRPr sz="7600">
              <a:solidFill>
                <a:schemeClr val="dk1"/>
              </a:solidFill>
            </a:endParaRPr>
          </a:p>
          <a:p>
            <a:pPr indent="-349250" lvl="0" marL="457200" rtl="0" algn="l">
              <a:spcBef>
                <a:spcPts val="0"/>
              </a:spcBef>
              <a:spcAft>
                <a:spcPts val="0"/>
              </a:spcAft>
              <a:buClr>
                <a:schemeClr val="dk1"/>
              </a:buClr>
              <a:buSzPct val="100000"/>
              <a:buFont typeface="Arial"/>
              <a:buAutoNum type="arabicPeriod"/>
            </a:pPr>
            <a:r>
              <a:rPr b="1" lang="en" sz="7600">
                <a:solidFill>
                  <a:schemeClr val="dk1"/>
                </a:solidFill>
              </a:rPr>
              <a:t>Promo2SinceWeek</a:t>
            </a:r>
            <a:r>
              <a:rPr lang="en" sz="7600">
                <a:solidFill>
                  <a:schemeClr val="dk1"/>
                </a:solidFill>
              </a:rPr>
              <a:t>, </a:t>
            </a:r>
            <a:r>
              <a:rPr b="1" lang="en" sz="7600">
                <a:solidFill>
                  <a:schemeClr val="dk1"/>
                </a:solidFill>
              </a:rPr>
              <a:t>Promo2SinceYear</a:t>
            </a:r>
            <a:r>
              <a:rPr lang="en" sz="7600">
                <a:solidFill>
                  <a:schemeClr val="dk1"/>
                </a:solidFill>
              </a:rPr>
              <a:t>, and </a:t>
            </a:r>
            <a:r>
              <a:rPr b="1" lang="en" sz="7600">
                <a:solidFill>
                  <a:schemeClr val="dk1"/>
                </a:solidFill>
              </a:rPr>
              <a:t>PromoInterval</a:t>
            </a:r>
            <a:r>
              <a:rPr lang="en" sz="7600">
                <a:solidFill>
                  <a:schemeClr val="dk1"/>
                </a:solidFill>
              </a:rPr>
              <a:t>: These can also be filled with 0 indicating no promotion </a:t>
            </a:r>
            <a:endParaRPr/>
          </a:p>
        </p:txBody>
      </p:sp>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Data Preprocessing:</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Missing values Treatment</a:t>
            </a:r>
            <a:endParaRPr b="1"/>
          </a:p>
        </p:txBody>
      </p:sp>
      <p:sp>
        <p:nvSpPr>
          <p:cNvPr id="130" name="Google Shape;130;p20"/>
          <p:cNvSpPr txBox="1"/>
          <p:nvPr>
            <p:ph idx="1" type="body"/>
          </p:nvPr>
        </p:nvSpPr>
        <p:spPr>
          <a:xfrm>
            <a:off x="311700" y="1233900"/>
            <a:ext cx="5437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On</a:t>
            </a:r>
            <a:r>
              <a:rPr lang="en" sz="2100">
                <a:solidFill>
                  <a:schemeClr val="dk1"/>
                </a:solidFill>
              </a:rPr>
              <a:t> building first model columns with ~50% missing values are dropped</a:t>
            </a:r>
            <a:endParaRPr sz="2100">
              <a:solidFill>
                <a:schemeClr val="dk1"/>
              </a:solidFill>
            </a:endParaRPr>
          </a:p>
          <a:p>
            <a:pPr indent="0" lvl="0" marL="0" rtl="0" algn="l">
              <a:spcBef>
                <a:spcPts val="1200"/>
              </a:spcBef>
              <a:spcAft>
                <a:spcPts val="0"/>
              </a:spcAft>
              <a:buClr>
                <a:schemeClr val="dk1"/>
              </a:buClr>
              <a:buSzPts val="1100"/>
              <a:buFont typeface="Arial"/>
              <a:buNone/>
            </a:pPr>
            <a:r>
              <a:t/>
            </a:r>
            <a:endParaRPr sz="2100">
              <a:solidFill>
                <a:schemeClr val="dk1"/>
              </a:solidFill>
            </a:endParaRPr>
          </a:p>
          <a:p>
            <a:pPr indent="0" lvl="0" marL="0" rtl="0" algn="l">
              <a:spcBef>
                <a:spcPts val="1200"/>
              </a:spcBef>
              <a:spcAft>
                <a:spcPts val="1200"/>
              </a:spcAft>
              <a:buNone/>
            </a:pPr>
            <a:r>
              <a:rPr lang="en">
                <a:solidFill>
                  <a:schemeClr val="dk1"/>
                </a:solidFill>
              </a:rPr>
              <a:t>On building second model mean mode and median imputation was used</a:t>
            </a:r>
            <a:endParaRPr>
              <a:solidFill>
                <a:schemeClr val="dk1"/>
              </a:solidFill>
            </a:endParaRPr>
          </a:p>
        </p:txBody>
      </p:sp>
      <p:sp>
        <p:nvSpPr>
          <p:cNvPr id="131" name="Google Shape;131;p20"/>
          <p:cNvSpPr txBox="1"/>
          <p:nvPr/>
        </p:nvSpPr>
        <p:spPr>
          <a:xfrm>
            <a:off x="5749200" y="1192950"/>
            <a:ext cx="3000000" cy="342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latin typeface="Roboto"/>
                <a:ea typeface="Roboto"/>
                <a:cs typeface="Roboto"/>
                <a:sym typeface="Roboto"/>
              </a:rPr>
              <a:t>Analysis of Feature Importance</a:t>
            </a:r>
            <a:endParaRPr b="1" sz="1500">
              <a:latin typeface="Roboto"/>
              <a:ea typeface="Roboto"/>
              <a:cs typeface="Roboto"/>
              <a:sym typeface="Roboto"/>
            </a:endParaRPr>
          </a:p>
          <a:p>
            <a:pPr indent="0" lvl="0" marL="0" rtl="0" algn="l">
              <a:lnSpc>
                <a:spcPct val="115000"/>
              </a:lnSpc>
              <a:spcBef>
                <a:spcPts val="1200"/>
              </a:spcBef>
              <a:spcAft>
                <a:spcPts val="0"/>
              </a:spcAft>
              <a:buNone/>
            </a:pPr>
            <a:r>
              <a:rPr b="1" lang="en" sz="1500">
                <a:latin typeface="Roboto"/>
                <a:ea typeface="Roboto"/>
                <a:cs typeface="Roboto"/>
                <a:sym typeface="Roboto"/>
              </a:rPr>
              <a:t>Random Forest</a:t>
            </a:r>
            <a:endParaRPr b="1" sz="1500">
              <a:latin typeface="Roboto"/>
              <a:ea typeface="Roboto"/>
              <a:cs typeface="Roboto"/>
              <a:sym typeface="Roboto"/>
            </a:endParaRPr>
          </a:p>
          <a:p>
            <a:pPr indent="-323850" lvl="0" marL="457200" rtl="0" algn="l">
              <a:lnSpc>
                <a:spcPct val="115000"/>
              </a:lnSpc>
              <a:spcBef>
                <a:spcPts val="1200"/>
              </a:spcBef>
              <a:spcAft>
                <a:spcPts val="0"/>
              </a:spcAft>
              <a:buSzPts val="1500"/>
              <a:buChar char="●"/>
            </a:pPr>
            <a:r>
              <a:rPr b="1" lang="en" sz="1500">
                <a:latin typeface="Roboto"/>
                <a:ea typeface="Roboto"/>
                <a:cs typeface="Roboto"/>
                <a:sym typeface="Roboto"/>
              </a:rPr>
              <a:t>Customers</a:t>
            </a:r>
            <a:r>
              <a:rPr lang="en" sz="1500">
                <a:latin typeface="Roboto"/>
                <a:ea typeface="Roboto"/>
                <a:cs typeface="Roboto"/>
                <a:sym typeface="Roboto"/>
              </a:rPr>
              <a:t>: &gt;0.8</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Other features: &lt;0.1</a:t>
            </a:r>
            <a:endParaRPr sz="1500">
              <a:latin typeface="Roboto"/>
              <a:ea typeface="Roboto"/>
              <a:cs typeface="Roboto"/>
              <a:sym typeface="Roboto"/>
            </a:endParaRPr>
          </a:p>
          <a:p>
            <a:pPr indent="0" lvl="0" marL="0" rtl="0" algn="l">
              <a:lnSpc>
                <a:spcPct val="115000"/>
              </a:lnSpc>
              <a:spcBef>
                <a:spcPts val="1200"/>
              </a:spcBef>
              <a:spcAft>
                <a:spcPts val="0"/>
              </a:spcAft>
              <a:buNone/>
            </a:pPr>
            <a:r>
              <a:rPr b="1" lang="en" sz="1500">
                <a:latin typeface="Roboto"/>
                <a:ea typeface="Roboto"/>
                <a:cs typeface="Roboto"/>
                <a:sym typeface="Roboto"/>
              </a:rPr>
              <a:t>XGBoost</a:t>
            </a:r>
            <a:endParaRPr b="1" sz="1500">
              <a:latin typeface="Roboto"/>
              <a:ea typeface="Roboto"/>
              <a:cs typeface="Roboto"/>
              <a:sym typeface="Roboto"/>
            </a:endParaRPr>
          </a:p>
          <a:p>
            <a:pPr indent="-323850" lvl="0" marL="457200" rtl="0" algn="l">
              <a:lnSpc>
                <a:spcPct val="115000"/>
              </a:lnSpc>
              <a:spcBef>
                <a:spcPts val="1200"/>
              </a:spcBef>
              <a:spcAft>
                <a:spcPts val="0"/>
              </a:spcAft>
              <a:buSzPts val="1500"/>
              <a:buChar char="●"/>
            </a:pPr>
            <a:r>
              <a:rPr b="1" lang="en" sz="1500">
                <a:latin typeface="Roboto"/>
                <a:ea typeface="Roboto"/>
                <a:cs typeface="Roboto"/>
                <a:sym typeface="Roboto"/>
              </a:rPr>
              <a:t>Customers</a:t>
            </a:r>
            <a:r>
              <a:rPr lang="en" sz="1500">
                <a:latin typeface="Roboto"/>
                <a:ea typeface="Roboto"/>
                <a:cs typeface="Roboto"/>
                <a:sym typeface="Roboto"/>
              </a:rPr>
              <a:t>: ~0.45</a:t>
            </a:r>
            <a:endParaRPr sz="1500">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latin typeface="Roboto"/>
                <a:ea typeface="Roboto"/>
                <a:cs typeface="Roboto"/>
                <a:sym typeface="Roboto"/>
              </a:rPr>
              <a:t>StoreType_b</a:t>
            </a:r>
            <a:r>
              <a:rPr lang="en" sz="1500">
                <a:latin typeface="Roboto"/>
                <a:ea typeface="Roboto"/>
                <a:cs typeface="Roboto"/>
                <a:sym typeface="Roboto"/>
              </a:rPr>
              <a:t>: ~0.25</a:t>
            </a:r>
            <a:endParaRPr sz="1500">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latin typeface="Roboto"/>
                <a:ea typeface="Roboto"/>
                <a:cs typeface="Roboto"/>
                <a:sym typeface="Roboto"/>
              </a:rPr>
              <a:t>StoreType_d</a:t>
            </a:r>
            <a:r>
              <a:rPr lang="en" sz="1500">
                <a:latin typeface="Roboto"/>
                <a:ea typeface="Roboto"/>
                <a:cs typeface="Roboto"/>
                <a:sym typeface="Roboto"/>
              </a:rPr>
              <a:t>: ~0.12</a:t>
            </a:r>
            <a:endParaRPr sz="1500">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latin typeface="Roboto"/>
                <a:ea typeface="Roboto"/>
                <a:cs typeface="Roboto"/>
                <a:sym typeface="Roboto"/>
              </a:rPr>
              <a:t>Promo</a:t>
            </a:r>
            <a:r>
              <a:rPr lang="en" sz="1500">
                <a:latin typeface="Roboto"/>
                <a:ea typeface="Roboto"/>
                <a:cs typeface="Roboto"/>
                <a:sym typeface="Roboto"/>
              </a:rPr>
              <a:t>: ~0.05</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Other features: &lt;0.02</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t>
            </a:r>
            <a:endParaRPr/>
          </a:p>
        </p:txBody>
      </p:sp>
      <p:sp>
        <p:nvSpPr>
          <p:cNvPr id="137" name="Google Shape;137;p21"/>
          <p:cNvSpPr txBox="1"/>
          <p:nvPr>
            <p:ph idx="1" type="body"/>
          </p:nvPr>
        </p:nvSpPr>
        <p:spPr>
          <a:xfrm>
            <a:off x="270625"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Random Forest model is showing high importance for the </a:t>
            </a:r>
            <a:r>
              <a:rPr lang="en" sz="2000">
                <a:solidFill>
                  <a:srgbClr val="188038"/>
                </a:solidFill>
                <a:latin typeface="Roboto Mono"/>
                <a:ea typeface="Roboto Mono"/>
                <a:cs typeface="Roboto Mono"/>
                <a:sym typeface="Roboto Mono"/>
              </a:rPr>
              <a:t>Customers</a:t>
            </a:r>
            <a:r>
              <a:rPr lang="en" sz="2000">
                <a:solidFill>
                  <a:srgbClr val="000000"/>
                </a:solidFill>
                <a:latin typeface="Arial"/>
                <a:ea typeface="Arial"/>
                <a:cs typeface="Arial"/>
                <a:sym typeface="Arial"/>
              </a:rPr>
              <a:t> column (greater than 0.8)</a:t>
            </a:r>
            <a:endParaRPr sz="2000">
              <a:solidFill>
                <a:srgbClr val="000000"/>
              </a:solidFill>
              <a:latin typeface="Arial"/>
              <a:ea typeface="Arial"/>
              <a:cs typeface="Arial"/>
              <a:sym typeface="Arial"/>
            </a:endParaRPr>
          </a:p>
          <a:p>
            <a:pPr indent="0" lvl="0" marL="0" rtl="0" algn="l">
              <a:spcBef>
                <a:spcPts val="1200"/>
              </a:spcBef>
              <a:spcAft>
                <a:spcPts val="0"/>
              </a:spcAft>
              <a:buNone/>
            </a:pPr>
            <a:r>
              <a:rPr lang="en" sz="2000">
                <a:solidFill>
                  <a:srgbClr val="000000"/>
                </a:solidFill>
                <a:latin typeface="Arial"/>
                <a:ea typeface="Arial"/>
                <a:cs typeface="Arial"/>
                <a:sym typeface="Arial"/>
              </a:rPr>
              <a:t>XGBoost model shows a more distributed feature importance with </a:t>
            </a:r>
            <a:r>
              <a:rPr lang="en" sz="2000">
                <a:solidFill>
                  <a:srgbClr val="188038"/>
                </a:solidFill>
                <a:latin typeface="Roboto Mono"/>
                <a:ea typeface="Roboto Mono"/>
                <a:cs typeface="Roboto Mono"/>
                <a:sym typeface="Roboto Mono"/>
              </a:rPr>
              <a:t>Customers</a:t>
            </a:r>
            <a:r>
              <a:rPr lang="en" sz="2000">
                <a:solidFill>
                  <a:srgbClr val="000000"/>
                </a:solidFill>
                <a:latin typeface="Arial"/>
                <a:ea typeface="Arial"/>
                <a:cs typeface="Arial"/>
                <a:sym typeface="Arial"/>
              </a:rPr>
              <a:t>, </a:t>
            </a:r>
            <a:r>
              <a:rPr lang="en" sz="2000">
                <a:solidFill>
                  <a:srgbClr val="188038"/>
                </a:solidFill>
                <a:latin typeface="Roboto Mono"/>
                <a:ea typeface="Roboto Mono"/>
                <a:cs typeface="Roboto Mono"/>
                <a:sym typeface="Roboto Mono"/>
              </a:rPr>
              <a:t>StoreType_b</a:t>
            </a:r>
            <a:r>
              <a:rPr lang="en" sz="2000">
                <a:solidFill>
                  <a:srgbClr val="000000"/>
                </a:solidFill>
                <a:latin typeface="Arial"/>
                <a:ea typeface="Arial"/>
                <a:cs typeface="Arial"/>
                <a:sym typeface="Arial"/>
              </a:rPr>
              <a:t>, </a:t>
            </a:r>
            <a:r>
              <a:rPr lang="en" sz="2000">
                <a:solidFill>
                  <a:srgbClr val="188038"/>
                </a:solidFill>
                <a:latin typeface="Roboto Mono"/>
                <a:ea typeface="Roboto Mono"/>
                <a:cs typeface="Roboto Mono"/>
                <a:sym typeface="Roboto Mono"/>
              </a:rPr>
              <a:t>StoreType_d</a:t>
            </a:r>
            <a:r>
              <a:rPr lang="en" sz="2000">
                <a:solidFill>
                  <a:srgbClr val="000000"/>
                </a:solidFill>
                <a:latin typeface="Arial"/>
                <a:ea typeface="Arial"/>
                <a:cs typeface="Arial"/>
                <a:sym typeface="Arial"/>
              </a:rPr>
              <a:t>, and </a:t>
            </a:r>
            <a:r>
              <a:rPr lang="en" sz="2000">
                <a:solidFill>
                  <a:srgbClr val="188038"/>
                </a:solidFill>
                <a:latin typeface="Roboto Mono"/>
                <a:ea typeface="Roboto Mono"/>
                <a:cs typeface="Roboto Mono"/>
                <a:sym typeface="Roboto Mono"/>
              </a:rPr>
              <a:t>Promo</a:t>
            </a:r>
            <a:r>
              <a:rPr lang="en" sz="2000">
                <a:solidFill>
                  <a:srgbClr val="000000"/>
                </a:solidFill>
                <a:latin typeface="Arial"/>
                <a:ea typeface="Arial"/>
                <a:cs typeface="Arial"/>
                <a:sym typeface="Arial"/>
              </a:rPr>
              <a:t> contributing more significantly</a:t>
            </a:r>
            <a:endParaRPr sz="2000">
              <a:solidFill>
                <a:srgbClr val="000000"/>
              </a:solidFill>
              <a:latin typeface="Arial"/>
              <a:ea typeface="Arial"/>
              <a:cs typeface="Arial"/>
              <a:sym typeface="Arial"/>
            </a:endParaRPr>
          </a:p>
          <a:p>
            <a:pPr indent="0" lvl="0" marL="0" rtl="0" algn="l">
              <a:spcBef>
                <a:spcPts val="1200"/>
              </a:spcBef>
              <a:spcAft>
                <a:spcPts val="1200"/>
              </a:spcAft>
              <a:buNone/>
            </a:pPr>
            <a:r>
              <a:rPr lang="en" sz="2000">
                <a:solidFill>
                  <a:srgbClr val="000000"/>
                </a:solidFill>
                <a:latin typeface="Arial"/>
                <a:ea typeface="Arial"/>
                <a:cs typeface="Arial"/>
                <a:sym typeface="Arial"/>
              </a:rPr>
              <a:t>It suggests that the </a:t>
            </a:r>
            <a:r>
              <a:rPr lang="en" sz="2000">
                <a:solidFill>
                  <a:srgbClr val="188038"/>
                </a:solidFill>
                <a:latin typeface="Roboto Mono"/>
                <a:ea typeface="Roboto Mono"/>
                <a:cs typeface="Roboto Mono"/>
                <a:sym typeface="Roboto Mono"/>
              </a:rPr>
              <a:t>Customers</a:t>
            </a:r>
            <a:r>
              <a:rPr lang="en" sz="2000">
                <a:solidFill>
                  <a:srgbClr val="000000"/>
                </a:solidFill>
                <a:latin typeface="Arial"/>
                <a:ea typeface="Arial"/>
                <a:cs typeface="Arial"/>
                <a:sym typeface="Arial"/>
              </a:rPr>
              <a:t> feature is the most influential predictor for sales in both models, but XGBoost is able to capture additional significant relationships.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