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85" r:id="rId1"/>
  </p:sldMasterIdLst>
  <p:notesMasterIdLst>
    <p:notesMasterId r:id="rId18"/>
  </p:notesMasterIdLst>
  <p:sldIdLst>
    <p:sldId id="266" r:id="rId2"/>
    <p:sldId id="267" r:id="rId3"/>
    <p:sldId id="268" r:id="rId4"/>
    <p:sldId id="270" r:id="rId5"/>
    <p:sldId id="269" r:id="rId6"/>
    <p:sldId id="257" r:id="rId7"/>
    <p:sldId id="258" r:id="rId8"/>
    <p:sldId id="271" r:id="rId9"/>
    <p:sldId id="272" r:id="rId10"/>
    <p:sldId id="259" r:id="rId11"/>
    <p:sldId id="260" r:id="rId12"/>
    <p:sldId id="261" r:id="rId13"/>
    <p:sldId id="262" r:id="rId14"/>
    <p:sldId id="263"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gwCRx+ZvaA/yh0oHUCSnClWEbb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81" d="100"/>
          <a:sy n="81" d="100"/>
        </p:scale>
        <p:origin x="50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a:extLst>
            <a:ext uri="{FF2B5EF4-FFF2-40B4-BE49-F238E27FC236}">
              <a16:creationId xmlns:a16="http://schemas.microsoft.com/office/drawing/2014/main" id="{258CBB2B-D8D9-5DB4-1DAF-A70829A6A76F}"/>
            </a:ext>
          </a:extLst>
        </p:cNvPr>
        <p:cNvGrpSpPr/>
        <p:nvPr/>
      </p:nvGrpSpPr>
      <p:grpSpPr>
        <a:xfrm>
          <a:off x="0" y="0"/>
          <a:ext cx="0" cy="0"/>
          <a:chOff x="0" y="0"/>
          <a:chExt cx="0" cy="0"/>
        </a:xfrm>
      </p:grpSpPr>
      <p:sp>
        <p:nvSpPr>
          <p:cNvPr id="85" name="Google Shape;85;p2:notes">
            <a:extLst>
              <a:ext uri="{FF2B5EF4-FFF2-40B4-BE49-F238E27FC236}">
                <a16:creationId xmlns:a16="http://schemas.microsoft.com/office/drawing/2014/main" id="{49A04673-4E51-D867-6A1A-677FE5E580F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2:notes">
            <a:extLst>
              <a:ext uri="{FF2B5EF4-FFF2-40B4-BE49-F238E27FC236}">
                <a16:creationId xmlns:a16="http://schemas.microsoft.com/office/drawing/2014/main" id="{817A872B-59A7-0082-F0A4-DB43BE3CA17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3549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a:extLst>
            <a:ext uri="{FF2B5EF4-FFF2-40B4-BE49-F238E27FC236}">
              <a16:creationId xmlns:a16="http://schemas.microsoft.com/office/drawing/2014/main" id="{536F17EE-27C3-98F4-59D7-9ADC6BEFC80A}"/>
            </a:ext>
          </a:extLst>
        </p:cNvPr>
        <p:cNvGrpSpPr/>
        <p:nvPr/>
      </p:nvGrpSpPr>
      <p:grpSpPr>
        <a:xfrm>
          <a:off x="0" y="0"/>
          <a:ext cx="0" cy="0"/>
          <a:chOff x="0" y="0"/>
          <a:chExt cx="0" cy="0"/>
        </a:xfrm>
      </p:grpSpPr>
      <p:sp>
        <p:nvSpPr>
          <p:cNvPr id="85" name="Google Shape;85;p2:notes">
            <a:extLst>
              <a:ext uri="{FF2B5EF4-FFF2-40B4-BE49-F238E27FC236}">
                <a16:creationId xmlns:a16="http://schemas.microsoft.com/office/drawing/2014/main" id="{AF39F3B7-905B-18E3-55F4-6317C2AE1D7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2:notes">
            <a:extLst>
              <a:ext uri="{FF2B5EF4-FFF2-40B4-BE49-F238E27FC236}">
                <a16:creationId xmlns:a16="http://schemas.microsoft.com/office/drawing/2014/main" id="{8DB55C04-2290-352D-D084-EA51FF84AD0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60962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a:extLst>
            <a:ext uri="{FF2B5EF4-FFF2-40B4-BE49-F238E27FC236}">
              <a16:creationId xmlns:a16="http://schemas.microsoft.com/office/drawing/2014/main" id="{EE0C5DFC-2981-6796-68A1-226D701892FF}"/>
            </a:ext>
          </a:extLst>
        </p:cNvPr>
        <p:cNvGrpSpPr/>
        <p:nvPr/>
      </p:nvGrpSpPr>
      <p:grpSpPr>
        <a:xfrm>
          <a:off x="0" y="0"/>
          <a:ext cx="0" cy="0"/>
          <a:chOff x="0" y="0"/>
          <a:chExt cx="0" cy="0"/>
        </a:xfrm>
      </p:grpSpPr>
      <p:sp>
        <p:nvSpPr>
          <p:cNvPr id="85" name="Google Shape;85;p2:notes">
            <a:extLst>
              <a:ext uri="{FF2B5EF4-FFF2-40B4-BE49-F238E27FC236}">
                <a16:creationId xmlns:a16="http://schemas.microsoft.com/office/drawing/2014/main" id="{49C4012D-E657-7A55-76D6-6256FAD8934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2:notes">
            <a:extLst>
              <a:ext uri="{FF2B5EF4-FFF2-40B4-BE49-F238E27FC236}">
                <a16:creationId xmlns:a16="http://schemas.microsoft.com/office/drawing/2014/main" id="{4B6FC519-7324-52BA-DEF0-964535CB617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21614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a:extLst>
            <a:ext uri="{FF2B5EF4-FFF2-40B4-BE49-F238E27FC236}">
              <a16:creationId xmlns:a16="http://schemas.microsoft.com/office/drawing/2014/main" id="{F733853A-62BC-D271-9C6F-1D42E57A6414}"/>
            </a:ext>
          </a:extLst>
        </p:cNvPr>
        <p:cNvGrpSpPr/>
        <p:nvPr/>
      </p:nvGrpSpPr>
      <p:grpSpPr>
        <a:xfrm>
          <a:off x="0" y="0"/>
          <a:ext cx="0" cy="0"/>
          <a:chOff x="0" y="0"/>
          <a:chExt cx="0" cy="0"/>
        </a:xfrm>
      </p:grpSpPr>
      <p:sp>
        <p:nvSpPr>
          <p:cNvPr id="85" name="Google Shape;85;p2:notes">
            <a:extLst>
              <a:ext uri="{FF2B5EF4-FFF2-40B4-BE49-F238E27FC236}">
                <a16:creationId xmlns:a16="http://schemas.microsoft.com/office/drawing/2014/main" id="{7683CEE9-8972-2021-22B2-ECEFF195BAA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2:notes">
            <a:extLst>
              <a:ext uri="{FF2B5EF4-FFF2-40B4-BE49-F238E27FC236}">
                <a16:creationId xmlns:a16="http://schemas.microsoft.com/office/drawing/2014/main" id="{C7F89CF1-530D-0D6A-D5A8-37334EC659D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6631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78AD938F-F2DD-1D88-32AD-F7B5C5735837}"/>
            </a:ext>
          </a:extLst>
        </p:cNvPr>
        <p:cNvGrpSpPr/>
        <p:nvPr/>
      </p:nvGrpSpPr>
      <p:grpSpPr>
        <a:xfrm>
          <a:off x="0" y="0"/>
          <a:ext cx="0" cy="0"/>
          <a:chOff x="0" y="0"/>
          <a:chExt cx="0" cy="0"/>
        </a:xfrm>
      </p:grpSpPr>
      <p:sp>
        <p:nvSpPr>
          <p:cNvPr id="103" name="Google Shape;103;p4:notes">
            <a:extLst>
              <a:ext uri="{FF2B5EF4-FFF2-40B4-BE49-F238E27FC236}">
                <a16:creationId xmlns:a16="http://schemas.microsoft.com/office/drawing/2014/main" id="{5F5E9FA3-0081-323D-5455-B4DB244038BC}"/>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4:notes">
            <a:extLst>
              <a:ext uri="{FF2B5EF4-FFF2-40B4-BE49-F238E27FC236}">
                <a16:creationId xmlns:a16="http://schemas.microsoft.com/office/drawing/2014/main" id="{7C38D7ED-6D0B-89C9-890F-FA0E9A59D37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53300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B85985FD-472C-4A57-274C-D914A3A88B2A}"/>
            </a:ext>
          </a:extLst>
        </p:cNvPr>
        <p:cNvGrpSpPr/>
        <p:nvPr/>
      </p:nvGrpSpPr>
      <p:grpSpPr>
        <a:xfrm>
          <a:off x="0" y="0"/>
          <a:ext cx="0" cy="0"/>
          <a:chOff x="0" y="0"/>
          <a:chExt cx="0" cy="0"/>
        </a:xfrm>
      </p:grpSpPr>
      <p:sp>
        <p:nvSpPr>
          <p:cNvPr id="103" name="Google Shape;103;p4:notes">
            <a:extLst>
              <a:ext uri="{FF2B5EF4-FFF2-40B4-BE49-F238E27FC236}">
                <a16:creationId xmlns:a16="http://schemas.microsoft.com/office/drawing/2014/main" id="{B930934A-D7A7-5042-BEC5-7DB0CB5B9D71}"/>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4:notes">
            <a:extLst>
              <a:ext uri="{FF2B5EF4-FFF2-40B4-BE49-F238E27FC236}">
                <a16:creationId xmlns:a16="http://schemas.microsoft.com/office/drawing/2014/main" id="{7613AA4A-2759-9D47-DC93-446B9742637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2534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27-07-2024</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84362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27-07-2024</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87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27-07-2024</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9408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27-07-2024</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9655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27-07-2024</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0075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27-07-2024</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78470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27-07-2024</a:t>
            </a:r>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14614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27-07-2024</a:t>
            </a:r>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3329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27-07-2024</a:t>
            </a:r>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42560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27-07-2024</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38358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27-07-2024</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65699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27-07-2024</a:t>
            </a:r>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6669457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srn.com/abstract=364887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papers.ssrn.com/sol3/papers.cfm?abstract_id=3648870" TargetMode="External"/><Relationship Id="rId4" Type="http://schemas.openxmlformats.org/officeDocument/2006/relationships/hyperlink" Target="https://dx.doi.org/10.2139/ssrn.364887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94116E-59A2-1447-5980-F663FE999E93}"/>
              </a:ext>
            </a:extLst>
          </p:cNvPr>
          <p:cNvPicPr>
            <a:picLocks noChangeAspect="1"/>
          </p:cNvPicPr>
          <p:nvPr/>
        </p:nvPicPr>
        <p:blipFill>
          <a:blip r:embed="rId2"/>
          <a:stretch>
            <a:fillRect/>
          </a:stretch>
        </p:blipFill>
        <p:spPr>
          <a:xfrm>
            <a:off x="0" y="2952234"/>
            <a:ext cx="12192000" cy="3905765"/>
          </a:xfrm>
          <a:prstGeom prst="rect">
            <a:avLst/>
          </a:prstGeom>
        </p:spPr>
      </p:pic>
      <p:sp>
        <p:nvSpPr>
          <p:cNvPr id="2" name="Title 1">
            <a:extLst>
              <a:ext uri="{FF2B5EF4-FFF2-40B4-BE49-F238E27FC236}">
                <a16:creationId xmlns:a16="http://schemas.microsoft.com/office/drawing/2014/main" id="{000A07A5-2BDA-D246-1FD5-9AE989965150}"/>
              </a:ext>
            </a:extLst>
          </p:cNvPr>
          <p:cNvSpPr>
            <a:spLocks noGrp="1"/>
          </p:cNvSpPr>
          <p:nvPr>
            <p:ph type="title"/>
          </p:nvPr>
        </p:nvSpPr>
        <p:spPr>
          <a:xfrm>
            <a:off x="0" y="1"/>
            <a:ext cx="12192000" cy="2952234"/>
          </a:xfrm>
        </p:spPr>
        <p:style>
          <a:lnRef idx="1">
            <a:schemeClr val="accent5"/>
          </a:lnRef>
          <a:fillRef idx="3">
            <a:schemeClr val="accent5"/>
          </a:fillRef>
          <a:effectRef idx="2">
            <a:schemeClr val="accent5"/>
          </a:effectRef>
          <a:fontRef idx="minor">
            <a:schemeClr val="lt1"/>
          </a:fontRef>
        </p:style>
        <p:txBody>
          <a:bodyPr>
            <a:normAutofit/>
          </a:bodyPr>
          <a:lstStyle/>
          <a:p>
            <a:pPr algn="ctr"/>
            <a:r>
              <a:rPr lang="en-US" sz="5400" b="1" dirty="0">
                <a:solidFill>
                  <a:schemeClr val="tx1"/>
                </a:solidFill>
                <a:effectLst>
                  <a:outerShdw blurRad="38100" dist="38100" dir="2700000" algn="tl">
                    <a:srgbClr val="000000">
                      <a:alpha val="43137"/>
                    </a:srgbClr>
                  </a:outerShdw>
                </a:effectLst>
                <a:latin typeface="Arial Black" panose="020B0A04020102020204" pitchFamily="34" charset="0"/>
              </a:rPr>
              <a:t>Voting System Using</a:t>
            </a:r>
            <a:br>
              <a:rPr lang="en-US" sz="5400" b="1" dirty="0">
                <a:solidFill>
                  <a:schemeClr val="tx1"/>
                </a:solidFill>
                <a:effectLst>
                  <a:outerShdw blurRad="38100" dist="38100" dir="2700000" algn="tl">
                    <a:srgbClr val="000000">
                      <a:alpha val="43137"/>
                    </a:srgbClr>
                  </a:outerShdw>
                </a:effectLst>
                <a:latin typeface="Arial Black" panose="020B0A04020102020204" pitchFamily="34" charset="0"/>
              </a:rPr>
            </a:br>
            <a:r>
              <a:rPr lang="en-US" sz="5400" b="1" dirty="0">
                <a:solidFill>
                  <a:schemeClr val="tx1"/>
                </a:solidFill>
                <a:effectLst>
                  <a:outerShdw blurRad="38100" dist="38100" dir="2700000" algn="tl">
                    <a:srgbClr val="000000">
                      <a:alpha val="43137"/>
                    </a:srgbClr>
                  </a:outerShdw>
                </a:effectLst>
                <a:latin typeface="Arial Black" panose="020B0A04020102020204" pitchFamily="34" charset="0"/>
              </a:rPr>
              <a:t>Blockchain</a:t>
            </a:r>
            <a:endParaRPr lang="en-IN" sz="5400" b="1" dirty="0">
              <a:solidFill>
                <a:schemeClr val="tx1"/>
              </a:solidFill>
              <a:effectLst>
                <a:outerShdw blurRad="38100" dist="38100" dir="2700000" algn="tl">
                  <a:srgbClr val="000000">
                    <a:alpha val="43137"/>
                  </a:srgbClr>
                </a:outerShdw>
              </a:effectLst>
              <a:latin typeface="Arial Black" panose="020B0A04020102020204" pitchFamily="34" charset="0"/>
            </a:endParaRPr>
          </a:p>
        </p:txBody>
      </p:sp>
      <p:sp>
        <p:nvSpPr>
          <p:cNvPr id="4" name="Slide Number Placeholder 3">
            <a:extLst>
              <a:ext uri="{FF2B5EF4-FFF2-40B4-BE49-F238E27FC236}">
                <a16:creationId xmlns:a16="http://schemas.microsoft.com/office/drawing/2014/main" id="{80EAB52D-C427-CB46-0F2D-5D4C7A3009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3" name="Date Placeholder 2">
            <a:extLst>
              <a:ext uri="{FF2B5EF4-FFF2-40B4-BE49-F238E27FC236}">
                <a16:creationId xmlns:a16="http://schemas.microsoft.com/office/drawing/2014/main" id="{54E8C75A-FF9F-20D1-9539-755031F03D1A}"/>
              </a:ext>
            </a:extLst>
          </p:cNvPr>
          <p:cNvSpPr>
            <a:spLocks noGrp="1"/>
          </p:cNvSpPr>
          <p:nvPr>
            <p:ph type="dt" sz="half" idx="10"/>
          </p:nvPr>
        </p:nvSpPr>
        <p:spPr/>
        <p:txBody>
          <a:bodyPr/>
          <a:lstStyle/>
          <a:p>
            <a:r>
              <a:rPr lang="en-US"/>
              <a:t>27-07-2024</a:t>
            </a:r>
            <a:endParaRPr lang="en-IN"/>
          </a:p>
        </p:txBody>
      </p:sp>
      <p:sp>
        <p:nvSpPr>
          <p:cNvPr id="5" name="TextBox 4">
            <a:extLst>
              <a:ext uri="{FF2B5EF4-FFF2-40B4-BE49-F238E27FC236}">
                <a16:creationId xmlns:a16="http://schemas.microsoft.com/office/drawing/2014/main" id="{090DCA0A-B8D1-08F5-21EC-105DD9535788}"/>
              </a:ext>
            </a:extLst>
          </p:cNvPr>
          <p:cNvSpPr txBox="1"/>
          <p:nvPr/>
        </p:nvSpPr>
        <p:spPr>
          <a:xfrm>
            <a:off x="131975" y="2545237"/>
            <a:ext cx="3449425" cy="461665"/>
          </a:xfrm>
          <a:prstGeom prst="rect">
            <a:avLst/>
          </a:prstGeom>
          <a:noFill/>
        </p:spPr>
        <p:txBody>
          <a:bodyPr wrap="square" rtlCol="0">
            <a:spAutoFit/>
          </a:bodyPr>
          <a:lstStyle/>
          <a:p>
            <a:r>
              <a:rPr lang="en-US" sz="2400" b="1" dirty="0">
                <a:solidFill>
                  <a:schemeClr val="tx1"/>
                </a:solidFill>
                <a:effectLst>
                  <a:outerShdw blurRad="38100" dist="38100" dir="2700000" algn="tl">
                    <a:srgbClr val="000000">
                      <a:alpha val="43137"/>
                    </a:srgbClr>
                  </a:outerShdw>
                </a:effectLst>
                <a:latin typeface="Arial Black" panose="020B0A04020102020204" pitchFamily="34" charset="0"/>
              </a:rPr>
              <a:t>25_CS_IOT_4A_05</a:t>
            </a:r>
            <a:endParaRPr lang="en-IN" sz="2400" dirty="0"/>
          </a:p>
        </p:txBody>
      </p:sp>
      <p:sp>
        <p:nvSpPr>
          <p:cNvPr id="7" name="TextBox 6">
            <a:extLst>
              <a:ext uri="{FF2B5EF4-FFF2-40B4-BE49-F238E27FC236}">
                <a16:creationId xmlns:a16="http://schemas.microsoft.com/office/drawing/2014/main" id="{A176B517-D804-EC94-EF1E-F778A19CC3E0}"/>
              </a:ext>
            </a:extLst>
          </p:cNvPr>
          <p:cNvSpPr txBox="1"/>
          <p:nvPr/>
        </p:nvSpPr>
        <p:spPr>
          <a:xfrm>
            <a:off x="8188960" y="2286000"/>
            <a:ext cx="3871065" cy="707886"/>
          </a:xfrm>
          <a:prstGeom prst="rect">
            <a:avLst/>
          </a:prstGeom>
          <a:noFill/>
        </p:spPr>
        <p:txBody>
          <a:bodyPr wrap="square" rtlCol="0">
            <a:spAutoFit/>
          </a:bodyPr>
          <a:lstStyle/>
          <a:p>
            <a:pPr algn="ctr"/>
            <a:r>
              <a:rPr lang="en-IN" sz="24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Mentor</a:t>
            </a:r>
            <a:r>
              <a:rPr lang="en-IN" sz="20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 Mr Malay Tripathi</a:t>
            </a:r>
            <a:endParaRPr lang="en-IN" sz="16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pPr algn="ctr"/>
            <a:r>
              <a:rPr lang="en-IN" sz="16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(Assistant Professor)</a:t>
            </a:r>
            <a:endParaRPr lang="en-IN" sz="20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67311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8" name="Google Shape;118;p5"/>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a:solidFill>
                  <a:srgbClr val="0070C0"/>
                </a:solidFill>
                <a:latin typeface="Cambria"/>
                <a:ea typeface="Cambria"/>
                <a:cs typeface="Cambria"/>
                <a:sym typeface="Cambria"/>
              </a:rPr>
              <a:t>PROPOSED METHODOLOGY ( Flow Chart) </a:t>
            </a:r>
            <a:endParaRPr sz="2400" b="1">
              <a:solidFill>
                <a:srgbClr val="0070C0"/>
              </a:solidFill>
              <a:latin typeface="Cambria"/>
              <a:ea typeface="Cambria"/>
              <a:cs typeface="Cambria"/>
              <a:sym typeface="Cambria"/>
            </a:endParaRPr>
          </a:p>
        </p:txBody>
      </p:sp>
      <p:sp>
        <p:nvSpPr>
          <p:cNvPr id="115" name="Google Shape;115;p5"/>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400"/>
              <a:buNone/>
            </a:pPr>
            <a:r>
              <a:rPr lang="en-US"/>
              <a:t>27-07-2024</a:t>
            </a:r>
            <a:endParaRPr/>
          </a:p>
        </p:txBody>
      </p:sp>
      <p:sp>
        <p:nvSpPr>
          <p:cNvPr id="117" name="Google Shape;117;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pic>
        <p:nvPicPr>
          <p:cNvPr id="119" name="Google Shape;119;p5"/>
          <p:cNvPicPr preferRelativeResize="0"/>
          <p:nvPr/>
        </p:nvPicPr>
        <p:blipFill rotWithShape="1">
          <a:blip r:embed="rId3">
            <a:alphaModFix/>
          </a:blip>
          <a:srcRect/>
          <a:stretch/>
        </p:blipFill>
        <p:spPr>
          <a:xfrm>
            <a:off x="1038739" y="814100"/>
            <a:ext cx="4127700" cy="5229800"/>
          </a:xfrm>
          <a:prstGeom prst="rect">
            <a:avLst/>
          </a:prstGeom>
          <a:noFill/>
          <a:ln>
            <a:noFill/>
          </a:ln>
        </p:spPr>
      </p:pic>
      <p:pic>
        <p:nvPicPr>
          <p:cNvPr id="120" name="Google Shape;120;p5"/>
          <p:cNvPicPr preferRelativeResize="0"/>
          <p:nvPr/>
        </p:nvPicPr>
        <p:blipFill rotWithShape="1">
          <a:blip r:embed="rId4">
            <a:alphaModFix/>
          </a:blip>
          <a:srcRect/>
          <a:stretch/>
        </p:blipFill>
        <p:spPr>
          <a:xfrm>
            <a:off x="5970418" y="991323"/>
            <a:ext cx="5603675" cy="4205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9" name="Google Shape;129;p7"/>
          <p:cNvSpPr txBox="1">
            <a:spLocks noGrp="1"/>
          </p:cNvSpPr>
          <p:nvPr>
            <p:ph type="title"/>
          </p:nvPr>
        </p:nvSpPr>
        <p:spPr>
          <a:xfrm>
            <a:off x="838200" y="88034"/>
            <a:ext cx="10515600" cy="5769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2F5496"/>
              </a:buClr>
              <a:buSzPts val="2400"/>
              <a:buFont typeface="Cambria"/>
              <a:buNone/>
            </a:pPr>
            <a:r>
              <a:rPr lang="en-US" sz="2400" b="1">
                <a:solidFill>
                  <a:srgbClr val="0070C0"/>
                </a:solidFill>
                <a:latin typeface="Cambria"/>
                <a:ea typeface="Cambria"/>
                <a:cs typeface="Cambria"/>
                <a:sym typeface="Cambria"/>
              </a:rPr>
              <a:t>MODULES</a:t>
            </a:r>
            <a:endParaRPr sz="2400" b="1">
              <a:solidFill>
                <a:srgbClr val="0070C0"/>
              </a:solidFill>
              <a:latin typeface="Cambria"/>
              <a:ea typeface="Cambria"/>
              <a:cs typeface="Cambria"/>
              <a:sym typeface="Cambria"/>
            </a:endParaRPr>
          </a:p>
        </p:txBody>
      </p:sp>
      <p:sp>
        <p:nvSpPr>
          <p:cNvPr id="125" name="Google Shape;125;p7"/>
          <p:cNvSpPr txBox="1">
            <a:spLocks noGrp="1"/>
          </p:cNvSpPr>
          <p:nvPr>
            <p:ph idx="1"/>
          </p:nvPr>
        </p:nvSpPr>
        <p:spPr>
          <a:xfrm>
            <a:off x="838200" y="669475"/>
            <a:ext cx="10515600" cy="55074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457200" lvl="0" indent="-342900" algn="l" rtl="0">
              <a:lnSpc>
                <a:spcPct val="100000"/>
              </a:lnSpc>
              <a:spcBef>
                <a:spcPts val="0"/>
              </a:spcBef>
              <a:spcAft>
                <a:spcPts val="0"/>
              </a:spcAft>
              <a:buClr>
                <a:srgbClr val="2F5496"/>
              </a:buClr>
              <a:buSzPts val="1800"/>
              <a:buFont typeface="Cambria"/>
              <a:buAutoNum type="arabicPeriod"/>
            </a:pPr>
            <a:endParaRPr lang="en-US" sz="1800" b="1" dirty="0">
              <a:solidFill>
                <a:srgbClr val="2F5496"/>
              </a:solidFill>
              <a:highlight>
                <a:srgbClr val="FFFFFF"/>
              </a:highlight>
              <a:latin typeface="Cambria"/>
              <a:ea typeface="Cambria"/>
              <a:cs typeface="Cambria"/>
              <a:sym typeface="Cambria"/>
            </a:endParaRPr>
          </a:p>
          <a:p>
            <a:pPr marL="457200" lvl="0" indent="-342900" algn="l" rtl="0">
              <a:lnSpc>
                <a:spcPct val="100000"/>
              </a:lnSpc>
              <a:spcBef>
                <a:spcPts val="0"/>
              </a:spcBef>
              <a:spcAft>
                <a:spcPts val="0"/>
              </a:spcAft>
              <a:buClr>
                <a:srgbClr val="2F5496"/>
              </a:buClr>
              <a:buSzPts val="1800"/>
              <a:buFont typeface="Cambria"/>
              <a:buAutoNum type="arabicPeriod"/>
            </a:pPr>
            <a:r>
              <a:rPr lang="en-US" sz="1800" b="1" dirty="0">
                <a:solidFill>
                  <a:srgbClr val="2F5496"/>
                </a:solidFill>
                <a:highlight>
                  <a:srgbClr val="FFFFFF"/>
                </a:highlight>
                <a:latin typeface="Cambria"/>
                <a:ea typeface="Cambria"/>
                <a:cs typeface="Cambria"/>
                <a:sym typeface="Cambria"/>
              </a:rPr>
              <a:t>Security Measures:</a:t>
            </a:r>
            <a:endParaRPr sz="1800" b="1" dirty="0">
              <a:solidFill>
                <a:srgbClr val="2F5496"/>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Robust measures against tampering.</a:t>
            </a:r>
            <a:endParaRPr sz="1800" dirty="0">
              <a:solidFill>
                <a:srgbClr val="0D0D0D"/>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Encryption for data security.</a:t>
            </a:r>
            <a:endParaRPr sz="1800" dirty="0">
              <a:solidFill>
                <a:srgbClr val="0D0D0D"/>
              </a:solidFill>
              <a:highlight>
                <a:srgbClr val="FFFFFF"/>
              </a:highlight>
              <a:latin typeface="Cambria"/>
              <a:ea typeface="Cambria"/>
              <a:cs typeface="Cambria"/>
              <a:sym typeface="Cambria"/>
            </a:endParaRPr>
          </a:p>
          <a:p>
            <a:pPr marL="457200" lvl="0" indent="-342900" algn="l" rtl="0">
              <a:lnSpc>
                <a:spcPct val="100000"/>
              </a:lnSpc>
              <a:spcBef>
                <a:spcPts val="0"/>
              </a:spcBef>
              <a:spcAft>
                <a:spcPts val="0"/>
              </a:spcAft>
              <a:buClr>
                <a:srgbClr val="2F5496"/>
              </a:buClr>
              <a:buSzPts val="1800"/>
              <a:buFont typeface="Cambria"/>
              <a:buAutoNum type="arabicPeriod"/>
            </a:pPr>
            <a:r>
              <a:rPr lang="en-US" sz="1800" b="1" dirty="0">
                <a:solidFill>
                  <a:srgbClr val="2F5496"/>
                </a:solidFill>
                <a:highlight>
                  <a:srgbClr val="FFFFFF"/>
                </a:highlight>
                <a:latin typeface="Cambria"/>
                <a:ea typeface="Cambria"/>
                <a:cs typeface="Cambria"/>
                <a:sym typeface="Cambria"/>
              </a:rPr>
              <a:t>Admin Dashboard:</a:t>
            </a:r>
            <a:endParaRPr sz="1800" b="1" dirty="0">
              <a:solidFill>
                <a:srgbClr val="2F5496"/>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Monitoring and management tools.</a:t>
            </a:r>
            <a:endParaRPr sz="1800" dirty="0">
              <a:solidFill>
                <a:srgbClr val="0D0D0D"/>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Tracks voter turnout and results.</a:t>
            </a:r>
            <a:endParaRPr sz="1800" dirty="0">
              <a:solidFill>
                <a:srgbClr val="0D0D0D"/>
              </a:solidFill>
              <a:highlight>
                <a:srgbClr val="FFFFFF"/>
              </a:highlight>
              <a:latin typeface="Cambria"/>
              <a:ea typeface="Cambria"/>
              <a:cs typeface="Cambria"/>
              <a:sym typeface="Cambria"/>
            </a:endParaRPr>
          </a:p>
          <a:p>
            <a:pPr marL="457200" lvl="0" indent="-342900" algn="l" rtl="0">
              <a:lnSpc>
                <a:spcPct val="100000"/>
              </a:lnSpc>
              <a:spcBef>
                <a:spcPts val="0"/>
              </a:spcBef>
              <a:spcAft>
                <a:spcPts val="0"/>
              </a:spcAft>
              <a:buClr>
                <a:srgbClr val="2F5496"/>
              </a:buClr>
              <a:buSzPts val="1800"/>
              <a:buFont typeface="Cambria"/>
              <a:buAutoNum type="arabicPeriod"/>
            </a:pPr>
            <a:r>
              <a:rPr lang="en-US" sz="1800" b="1" dirty="0">
                <a:solidFill>
                  <a:srgbClr val="2F5496"/>
                </a:solidFill>
                <a:highlight>
                  <a:srgbClr val="FFFFFF"/>
                </a:highlight>
                <a:latin typeface="Cambria"/>
                <a:ea typeface="Cambria"/>
                <a:cs typeface="Cambria"/>
                <a:sym typeface="Cambria"/>
              </a:rPr>
              <a:t>User Management:</a:t>
            </a:r>
            <a:endParaRPr sz="1800" b="1" dirty="0">
              <a:solidFill>
                <a:srgbClr val="2F5496"/>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Role-based access control.</a:t>
            </a:r>
            <a:endParaRPr sz="1800" dirty="0">
              <a:solidFill>
                <a:srgbClr val="0D0D0D"/>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Easy user addition and removal.</a:t>
            </a:r>
            <a:endParaRPr sz="1800" dirty="0">
              <a:solidFill>
                <a:srgbClr val="0D0D0D"/>
              </a:solidFill>
              <a:highlight>
                <a:srgbClr val="FFFFFF"/>
              </a:highlight>
              <a:latin typeface="Cambria"/>
              <a:ea typeface="Cambria"/>
              <a:cs typeface="Cambria"/>
              <a:sym typeface="Cambria"/>
            </a:endParaRPr>
          </a:p>
          <a:p>
            <a:pPr marL="457200" lvl="0" indent="-342900" algn="l" rtl="0">
              <a:lnSpc>
                <a:spcPct val="100000"/>
              </a:lnSpc>
              <a:spcBef>
                <a:spcPts val="0"/>
              </a:spcBef>
              <a:spcAft>
                <a:spcPts val="0"/>
              </a:spcAft>
              <a:buClr>
                <a:srgbClr val="2F5496"/>
              </a:buClr>
              <a:buSzPts val="1800"/>
              <a:buFont typeface="Cambria"/>
              <a:buAutoNum type="arabicPeriod"/>
            </a:pPr>
            <a:r>
              <a:rPr lang="en-US" sz="1800" b="1" dirty="0">
                <a:solidFill>
                  <a:srgbClr val="2F5496"/>
                </a:solidFill>
                <a:highlight>
                  <a:srgbClr val="FFFFFF"/>
                </a:highlight>
                <a:latin typeface="Cambria"/>
                <a:ea typeface="Cambria"/>
                <a:cs typeface="Cambria"/>
                <a:sym typeface="Cambria"/>
              </a:rPr>
              <a:t>Accessibility Features:</a:t>
            </a:r>
            <a:endParaRPr sz="1800" b="1" dirty="0">
              <a:solidFill>
                <a:srgbClr val="2F5496"/>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Interfaces for voters with disabilities</a:t>
            </a:r>
          </a:p>
          <a:p>
            <a:pPr marL="571500" lvl="1" indent="0" algn="l" rtl="0">
              <a:lnSpc>
                <a:spcPct val="100000"/>
              </a:lnSpc>
              <a:spcBef>
                <a:spcPts val="0"/>
              </a:spcBef>
              <a:spcAft>
                <a:spcPts val="0"/>
              </a:spcAft>
              <a:buClr>
                <a:srgbClr val="0D0D0D"/>
              </a:buClr>
              <a:buSzPts val="1800"/>
              <a:buNone/>
            </a:pPr>
            <a:endParaRPr lang="en-US" sz="1800" dirty="0">
              <a:solidFill>
                <a:srgbClr val="0D0D0D"/>
              </a:solidFill>
              <a:highlight>
                <a:srgbClr val="FFFFFF"/>
              </a:highlight>
              <a:latin typeface="Cambria"/>
              <a:ea typeface="Cambria"/>
              <a:cs typeface="Cambria"/>
              <a:sym typeface="Cambria"/>
            </a:endParaRPr>
          </a:p>
          <a:p>
            <a:pPr marL="0" lvl="0" indent="0" algn="l" rtl="0">
              <a:lnSpc>
                <a:spcPct val="100000"/>
              </a:lnSpc>
              <a:spcBef>
                <a:spcPts val="0"/>
              </a:spcBef>
              <a:spcAft>
                <a:spcPts val="0"/>
              </a:spcAft>
              <a:buSzPts val="1800"/>
              <a:buNone/>
            </a:pPr>
            <a:r>
              <a:rPr lang="en-US" sz="1800" b="1" dirty="0">
                <a:solidFill>
                  <a:srgbClr val="2F5496"/>
                </a:solidFill>
                <a:highlight>
                  <a:srgbClr val="FFFFFF"/>
                </a:highlight>
                <a:latin typeface="Cambria"/>
                <a:ea typeface="Cambria"/>
                <a:cs typeface="Cambria"/>
                <a:sym typeface="Cambria"/>
              </a:rPr>
              <a:t>  5. Voter Registration:</a:t>
            </a: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Secure blockchain-based registration.</a:t>
            </a: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Unique cryptographic keys for voters.</a:t>
            </a:r>
          </a:p>
          <a:p>
            <a:pPr marL="0" lvl="0" indent="0" algn="l" rtl="0">
              <a:lnSpc>
                <a:spcPct val="100000"/>
              </a:lnSpc>
              <a:spcBef>
                <a:spcPts val="0"/>
              </a:spcBef>
              <a:spcAft>
                <a:spcPts val="0"/>
              </a:spcAft>
              <a:buSzPts val="1800"/>
              <a:buNone/>
            </a:pPr>
            <a:r>
              <a:rPr lang="en-US" sz="1800" b="1" dirty="0">
                <a:solidFill>
                  <a:srgbClr val="2F5496"/>
                </a:solidFill>
                <a:highlight>
                  <a:srgbClr val="FFFFFF"/>
                </a:highlight>
                <a:latin typeface="Cambria"/>
                <a:ea typeface="Cambria"/>
                <a:cs typeface="Cambria"/>
                <a:sym typeface="Cambria"/>
              </a:rPr>
              <a:t>  6. Ballot Creation:</a:t>
            </a: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Admins create ballots with rules.</a:t>
            </a: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Encrypted data storage on blockchain.</a:t>
            </a:r>
          </a:p>
          <a:p>
            <a:pPr marL="571500" lvl="1" indent="0" algn="l" rtl="0">
              <a:lnSpc>
                <a:spcPct val="100000"/>
              </a:lnSpc>
              <a:spcBef>
                <a:spcPts val="0"/>
              </a:spcBef>
              <a:spcAft>
                <a:spcPts val="0"/>
              </a:spcAft>
              <a:buClr>
                <a:srgbClr val="0D0D0D"/>
              </a:buClr>
              <a:buSzPts val="1800"/>
              <a:buNone/>
            </a:pPr>
            <a:endParaRPr sz="1800" dirty="0">
              <a:solidFill>
                <a:srgbClr val="0D0D0D"/>
              </a:solidFill>
              <a:highlight>
                <a:srgbClr val="FFFFFF"/>
              </a:highlight>
              <a:latin typeface="Cambria"/>
              <a:ea typeface="Cambria"/>
              <a:cs typeface="Cambria"/>
              <a:sym typeface="Cambria"/>
            </a:endParaRPr>
          </a:p>
          <a:p>
            <a:pPr marL="457200" lvl="0" indent="-342900" algn="l" rtl="0">
              <a:lnSpc>
                <a:spcPct val="100000"/>
              </a:lnSpc>
              <a:spcBef>
                <a:spcPts val="0"/>
              </a:spcBef>
              <a:spcAft>
                <a:spcPts val="0"/>
              </a:spcAft>
              <a:buClr>
                <a:srgbClr val="2F5496"/>
              </a:buClr>
              <a:buSzPts val="1800"/>
              <a:buFont typeface="Cambria"/>
              <a:buAutoNum type="arabicPeriod"/>
            </a:pPr>
            <a:endParaRPr sz="1800" b="1" dirty="0">
              <a:solidFill>
                <a:srgbClr val="2F5496"/>
              </a:solidFill>
              <a:highlight>
                <a:srgbClr val="FFFFFF"/>
              </a:highlight>
              <a:latin typeface="Cambria"/>
              <a:ea typeface="Cambria"/>
              <a:cs typeface="Cambria"/>
              <a:sym typeface="Cambria"/>
            </a:endParaRPr>
          </a:p>
        </p:txBody>
      </p:sp>
      <p:sp>
        <p:nvSpPr>
          <p:cNvPr id="126" name="Google Shape;126;p7"/>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b="1">
                <a:solidFill>
                  <a:srgbClr val="385623"/>
                </a:solidFill>
              </a:rPr>
              <a:t>27-07-2024</a:t>
            </a:r>
            <a:endParaRPr sz="1800" b="1">
              <a:solidFill>
                <a:srgbClr val="385623"/>
              </a:solidFill>
            </a:endParaRPr>
          </a:p>
        </p:txBody>
      </p:sp>
      <p:sp>
        <p:nvSpPr>
          <p:cNvPr id="128" name="Google Shape;128;p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11</a:t>
            </a:fld>
            <a:endParaRPr sz="1800" b="1">
              <a:solidFill>
                <a:srgbClr val="38562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8" name="Google Shape;138;p8"/>
          <p:cNvSpPr txBox="1">
            <a:spLocks noGrp="1"/>
          </p:cNvSpPr>
          <p:nvPr>
            <p:ph type="title"/>
          </p:nvPr>
        </p:nvSpPr>
        <p:spPr>
          <a:xfrm>
            <a:off x="838200" y="88034"/>
            <a:ext cx="10515600" cy="5769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2F5496"/>
              </a:buClr>
              <a:buSzPts val="2400"/>
              <a:buFont typeface="Cambria"/>
              <a:buNone/>
            </a:pPr>
            <a:r>
              <a:rPr lang="en-US" sz="2400" b="1">
                <a:solidFill>
                  <a:srgbClr val="0070C0"/>
                </a:solidFill>
                <a:latin typeface="Cambria"/>
                <a:ea typeface="Cambria"/>
                <a:cs typeface="Cambria"/>
                <a:sym typeface="Cambria"/>
              </a:rPr>
              <a:t>MODULES</a:t>
            </a:r>
            <a:endParaRPr sz="2400" b="1">
              <a:solidFill>
                <a:srgbClr val="0070C0"/>
              </a:solidFill>
              <a:latin typeface="Cambria"/>
              <a:ea typeface="Cambria"/>
              <a:cs typeface="Cambria"/>
              <a:sym typeface="Cambria"/>
            </a:endParaRPr>
          </a:p>
        </p:txBody>
      </p:sp>
      <p:sp>
        <p:nvSpPr>
          <p:cNvPr id="134" name="Google Shape;134;p8"/>
          <p:cNvSpPr txBox="1">
            <a:spLocks noGrp="1"/>
          </p:cNvSpPr>
          <p:nvPr>
            <p:ph idx="1"/>
          </p:nvPr>
        </p:nvSpPr>
        <p:spPr>
          <a:xfrm>
            <a:off x="838200" y="710300"/>
            <a:ext cx="10515600" cy="54666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sz="1800" b="1" dirty="0">
                <a:solidFill>
                  <a:srgbClr val="2F5496"/>
                </a:solidFill>
                <a:highlight>
                  <a:srgbClr val="FFFFFF"/>
                </a:highlight>
                <a:latin typeface="Cambria"/>
                <a:ea typeface="Cambria"/>
                <a:cs typeface="Cambria"/>
                <a:sym typeface="Cambria"/>
              </a:rPr>
              <a:t>  7.Voting Interface:</a:t>
            </a:r>
            <a:endParaRPr sz="1800" b="1" dirty="0">
              <a:solidFill>
                <a:srgbClr val="2F5496"/>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User-friendly voting interface.</a:t>
            </a:r>
            <a:endParaRPr sz="1800" dirty="0">
              <a:solidFill>
                <a:srgbClr val="0D0D0D"/>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Identity verification for each vote.</a:t>
            </a:r>
            <a:endParaRPr sz="1800" dirty="0">
              <a:solidFill>
                <a:srgbClr val="0D0D0D"/>
              </a:solidFill>
              <a:highlight>
                <a:srgbClr val="FFFFFF"/>
              </a:highlight>
              <a:latin typeface="Cambria"/>
              <a:ea typeface="Cambria"/>
              <a:cs typeface="Cambria"/>
              <a:sym typeface="Cambria"/>
            </a:endParaRPr>
          </a:p>
          <a:p>
            <a:pPr marL="0" lvl="0" indent="0" algn="l" rtl="0">
              <a:lnSpc>
                <a:spcPct val="100000"/>
              </a:lnSpc>
              <a:spcBef>
                <a:spcPts val="0"/>
              </a:spcBef>
              <a:spcAft>
                <a:spcPts val="0"/>
              </a:spcAft>
              <a:buSzPts val="1800"/>
              <a:buNone/>
            </a:pPr>
            <a:r>
              <a:rPr lang="en-US" sz="1800" b="1" dirty="0">
                <a:solidFill>
                  <a:srgbClr val="2F5496"/>
                </a:solidFill>
                <a:highlight>
                  <a:srgbClr val="FFFFFF"/>
                </a:highlight>
                <a:latin typeface="Cambria"/>
                <a:ea typeface="Cambria"/>
                <a:cs typeface="Cambria"/>
                <a:sym typeface="Cambria"/>
              </a:rPr>
              <a:t>  8.Blockchain Integration:</a:t>
            </a:r>
            <a:endParaRPr sz="1800" b="1" dirty="0">
              <a:solidFill>
                <a:srgbClr val="2F5496"/>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Connects system to blockchain network.</a:t>
            </a:r>
            <a:endParaRPr sz="1800" dirty="0">
              <a:solidFill>
                <a:srgbClr val="0D0D0D"/>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Smart contracts for tallying votes.</a:t>
            </a:r>
            <a:endParaRPr sz="1800" dirty="0">
              <a:solidFill>
                <a:srgbClr val="0D0D0D"/>
              </a:solidFill>
              <a:highlight>
                <a:srgbClr val="FFFFFF"/>
              </a:highlight>
              <a:latin typeface="Cambria"/>
              <a:ea typeface="Cambria"/>
              <a:cs typeface="Cambria"/>
              <a:sym typeface="Cambria"/>
            </a:endParaRPr>
          </a:p>
          <a:p>
            <a:pPr marL="0" lvl="0" indent="0" algn="l" rtl="0">
              <a:lnSpc>
                <a:spcPct val="100000"/>
              </a:lnSpc>
              <a:spcBef>
                <a:spcPts val="0"/>
              </a:spcBef>
              <a:spcAft>
                <a:spcPts val="0"/>
              </a:spcAft>
              <a:buSzPts val="1800"/>
              <a:buNone/>
            </a:pPr>
            <a:r>
              <a:rPr lang="en-US" sz="1800" b="1" dirty="0">
                <a:solidFill>
                  <a:srgbClr val="2F5496"/>
                </a:solidFill>
                <a:highlight>
                  <a:srgbClr val="FFFFFF"/>
                </a:highlight>
                <a:latin typeface="Cambria"/>
                <a:ea typeface="Cambria"/>
                <a:cs typeface="Cambria"/>
                <a:sym typeface="Cambria"/>
              </a:rPr>
              <a:t>  9.Results Tabulation:</a:t>
            </a:r>
            <a:endParaRPr sz="1800" b="1" dirty="0">
              <a:solidFill>
                <a:srgbClr val="2F5496"/>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Real-time vote counting.</a:t>
            </a:r>
            <a:endParaRPr sz="1800" dirty="0">
              <a:solidFill>
                <a:srgbClr val="0D0D0D"/>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Transparent results on blockchain.</a:t>
            </a:r>
            <a:endParaRPr sz="1800" dirty="0">
              <a:solidFill>
                <a:srgbClr val="0D0D0D"/>
              </a:solidFill>
              <a:highlight>
                <a:srgbClr val="FFFFFF"/>
              </a:highlight>
              <a:latin typeface="Cambria"/>
              <a:ea typeface="Cambria"/>
              <a:cs typeface="Cambria"/>
              <a:sym typeface="Cambria"/>
            </a:endParaRPr>
          </a:p>
          <a:p>
            <a:pPr marL="0" lvl="0" indent="0" algn="l" rtl="0">
              <a:lnSpc>
                <a:spcPct val="100000"/>
              </a:lnSpc>
              <a:spcBef>
                <a:spcPts val="0"/>
              </a:spcBef>
              <a:spcAft>
                <a:spcPts val="0"/>
              </a:spcAft>
              <a:buSzPts val="1800"/>
              <a:buNone/>
            </a:pPr>
            <a:r>
              <a:rPr lang="en-US" sz="1800" b="1" dirty="0">
                <a:solidFill>
                  <a:srgbClr val="2F5496"/>
                </a:solidFill>
                <a:highlight>
                  <a:srgbClr val="FFFFFF"/>
                </a:highlight>
                <a:latin typeface="Cambria"/>
                <a:ea typeface="Cambria"/>
                <a:cs typeface="Cambria"/>
                <a:sym typeface="Cambria"/>
              </a:rPr>
              <a:t>  10.Auditing and Transparency:</a:t>
            </a:r>
            <a:endParaRPr sz="1800" b="1" dirty="0">
              <a:solidFill>
                <a:srgbClr val="2F5496"/>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Stakeholders can audit blockchain.</a:t>
            </a:r>
            <a:endParaRPr sz="1800" dirty="0">
              <a:solidFill>
                <a:srgbClr val="0D0D0D"/>
              </a:solidFill>
              <a:highlight>
                <a:srgbClr val="FFFFFF"/>
              </a:highlight>
              <a:latin typeface="Cambria"/>
              <a:ea typeface="Cambria"/>
              <a:cs typeface="Cambria"/>
              <a:sym typeface="Cambria"/>
            </a:endParaRPr>
          </a:p>
          <a:p>
            <a:pPr marL="914400" lvl="1" indent="-342900" algn="l" rtl="0">
              <a:lnSpc>
                <a:spcPct val="100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Access to transaction verification.</a:t>
            </a:r>
            <a:endParaRPr sz="1800" dirty="0">
              <a:solidFill>
                <a:srgbClr val="0D0D0D"/>
              </a:solidFill>
              <a:highlight>
                <a:srgbClr val="FFFFFF"/>
              </a:highlight>
              <a:latin typeface="Cambria"/>
              <a:ea typeface="Cambria"/>
              <a:cs typeface="Cambria"/>
              <a:sym typeface="Cambria"/>
            </a:endParaRPr>
          </a:p>
        </p:txBody>
      </p:sp>
      <p:sp>
        <p:nvSpPr>
          <p:cNvPr id="135" name="Google Shape;135;p8"/>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b="1">
                <a:solidFill>
                  <a:srgbClr val="385623"/>
                </a:solidFill>
              </a:rPr>
              <a:t>27-07-2024</a:t>
            </a:r>
            <a:endParaRPr sz="1800" b="1">
              <a:solidFill>
                <a:srgbClr val="385623"/>
              </a:solidFill>
            </a:endParaRPr>
          </a:p>
        </p:txBody>
      </p:sp>
      <p:sp>
        <p:nvSpPr>
          <p:cNvPr id="137" name="Google Shape;137;p8"/>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12</a:t>
            </a:fld>
            <a:endParaRPr sz="1800" b="1">
              <a:solidFill>
                <a:srgbClr val="38562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7" name="Google Shape;147;p9"/>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2F5496"/>
              </a:buClr>
              <a:buSzPts val="2400"/>
              <a:buFont typeface="Cambria"/>
              <a:buNone/>
            </a:pPr>
            <a:r>
              <a:rPr lang="en-US" sz="2400" b="1">
                <a:solidFill>
                  <a:srgbClr val="0070C0"/>
                </a:solidFill>
                <a:latin typeface="Cambria"/>
                <a:ea typeface="Cambria"/>
                <a:cs typeface="Cambria"/>
                <a:sym typeface="Cambria"/>
              </a:rPr>
              <a:t>ADVANTAGES AND DISADVANTAGES</a:t>
            </a:r>
            <a:endParaRPr sz="2400" b="1">
              <a:solidFill>
                <a:srgbClr val="0070C0"/>
              </a:solidFill>
              <a:latin typeface="Cambria"/>
              <a:ea typeface="Cambria"/>
              <a:cs typeface="Cambria"/>
              <a:sym typeface="Cambria"/>
            </a:endParaRPr>
          </a:p>
        </p:txBody>
      </p:sp>
      <p:sp>
        <p:nvSpPr>
          <p:cNvPr id="143" name="Google Shape;143;p9"/>
          <p:cNvSpPr txBox="1">
            <a:spLocks noGrp="1"/>
          </p:cNvSpPr>
          <p:nvPr>
            <p:ph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457200" lvl="0" indent="0" algn="l" rtl="0">
              <a:lnSpc>
                <a:spcPct val="115000"/>
              </a:lnSpc>
              <a:spcBef>
                <a:spcPts val="0"/>
              </a:spcBef>
              <a:spcAft>
                <a:spcPts val="0"/>
              </a:spcAft>
              <a:buSzPts val="1800"/>
              <a:buNone/>
            </a:pPr>
            <a:r>
              <a:rPr lang="en-US" sz="2000" b="1">
                <a:solidFill>
                  <a:srgbClr val="0070C0"/>
                </a:solidFill>
                <a:latin typeface="Cambria"/>
                <a:ea typeface="Cambria"/>
                <a:cs typeface="Cambria"/>
                <a:sym typeface="Cambria"/>
              </a:rPr>
              <a:t>ADVANTAGES:</a:t>
            </a:r>
            <a:endParaRPr sz="2000" b="1">
              <a:solidFill>
                <a:srgbClr val="0070C0"/>
              </a:solidFill>
              <a:latin typeface="Cambria"/>
              <a:ea typeface="Cambria"/>
              <a:cs typeface="Cambria"/>
              <a:sym typeface="Cambria"/>
            </a:endParaRPr>
          </a:p>
          <a:p>
            <a:pPr marL="1371600" lvl="0"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Enhanced Transparency </a:t>
            </a:r>
            <a:endParaRPr sz="2000">
              <a:solidFill>
                <a:srgbClr val="0D0D0D"/>
              </a:solidFill>
              <a:highlight>
                <a:srgbClr val="FFFFFF"/>
              </a:highlight>
              <a:latin typeface="Cambria"/>
              <a:ea typeface="Cambria"/>
              <a:cs typeface="Cambria"/>
              <a:sym typeface="Cambria"/>
            </a:endParaRPr>
          </a:p>
          <a:p>
            <a:pPr marL="1371600" lvl="0" indent="-355600" algn="l" rtl="0">
              <a:lnSpc>
                <a:spcPct val="115000"/>
              </a:lnSpc>
              <a:spcBef>
                <a:spcPts val="0"/>
              </a:spcBef>
              <a:spcAft>
                <a:spcPts val="0"/>
              </a:spcAft>
              <a:buClr>
                <a:srgbClr val="0D0D0D"/>
              </a:buClr>
              <a:buSzPts val="2000"/>
              <a:buFont typeface="Cambria"/>
              <a:buChar char="•"/>
            </a:pPr>
            <a:r>
              <a:rPr lang="en-US" sz="2000">
                <a:latin typeface="Cambria"/>
                <a:ea typeface="Cambria"/>
                <a:cs typeface="Cambria"/>
                <a:sym typeface="Cambria"/>
              </a:rPr>
              <a:t>Improved Security </a:t>
            </a:r>
            <a:endParaRPr sz="2000">
              <a:latin typeface="Cambria"/>
              <a:ea typeface="Cambria"/>
              <a:cs typeface="Cambria"/>
              <a:sym typeface="Cambria"/>
            </a:endParaRPr>
          </a:p>
          <a:p>
            <a:pPr marL="1371600" lvl="0"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Reduced Fraud and Manipulation </a:t>
            </a:r>
            <a:endParaRPr sz="2000">
              <a:solidFill>
                <a:srgbClr val="0D0D0D"/>
              </a:solidFill>
              <a:highlight>
                <a:srgbClr val="FFFFFF"/>
              </a:highlight>
              <a:latin typeface="Cambria"/>
              <a:ea typeface="Cambria"/>
              <a:cs typeface="Cambria"/>
              <a:sym typeface="Cambria"/>
            </a:endParaRPr>
          </a:p>
          <a:p>
            <a:pPr marL="1371600" lvl="0"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Accessibility</a:t>
            </a:r>
            <a:endParaRPr sz="2000">
              <a:solidFill>
                <a:srgbClr val="0D0D0D"/>
              </a:solidFill>
              <a:highlight>
                <a:srgbClr val="FFFFFF"/>
              </a:highlight>
              <a:latin typeface="Cambria"/>
              <a:ea typeface="Cambria"/>
              <a:cs typeface="Cambria"/>
              <a:sym typeface="Cambria"/>
            </a:endParaRPr>
          </a:p>
          <a:p>
            <a:pPr marL="1371600" lvl="0"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Cost Savings </a:t>
            </a:r>
            <a:endParaRPr sz="2000">
              <a:solidFill>
                <a:srgbClr val="0D0D0D"/>
              </a:solidFill>
              <a:highlight>
                <a:srgbClr val="FFFFFF"/>
              </a:highlight>
              <a:latin typeface="Cambria"/>
              <a:ea typeface="Cambria"/>
              <a:cs typeface="Cambria"/>
              <a:sym typeface="Cambria"/>
            </a:endParaRPr>
          </a:p>
          <a:p>
            <a:pPr marL="1371600" lvl="0"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Global Scalability </a:t>
            </a:r>
            <a:endParaRPr sz="2000">
              <a:solidFill>
                <a:srgbClr val="0D0D0D"/>
              </a:solidFill>
              <a:highlight>
                <a:srgbClr val="FFFFFF"/>
              </a:highlight>
              <a:latin typeface="Cambria"/>
              <a:ea typeface="Cambria"/>
              <a:cs typeface="Cambria"/>
              <a:sym typeface="Cambria"/>
            </a:endParaRPr>
          </a:p>
          <a:p>
            <a:pPr marL="1371600" lvl="0"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Efficiency and Accuracy</a:t>
            </a:r>
            <a:endParaRPr sz="2000">
              <a:solidFill>
                <a:srgbClr val="0D0D0D"/>
              </a:solidFill>
              <a:highlight>
                <a:srgbClr val="FFFFFF"/>
              </a:highlight>
              <a:latin typeface="Cambria"/>
              <a:ea typeface="Cambria"/>
              <a:cs typeface="Cambria"/>
              <a:sym typeface="Cambria"/>
            </a:endParaRPr>
          </a:p>
          <a:p>
            <a:pPr marL="1371600" lvl="0" indent="0" algn="l" rtl="0">
              <a:lnSpc>
                <a:spcPct val="115000"/>
              </a:lnSpc>
              <a:spcBef>
                <a:spcPts val="0"/>
              </a:spcBef>
              <a:spcAft>
                <a:spcPts val="0"/>
              </a:spcAft>
              <a:buSzPts val="1800"/>
              <a:buNone/>
            </a:pPr>
            <a:endParaRPr sz="2000">
              <a:solidFill>
                <a:srgbClr val="0D0D0D"/>
              </a:solidFill>
              <a:highlight>
                <a:srgbClr val="FFFFFF"/>
              </a:highlight>
              <a:latin typeface="Cambria"/>
              <a:ea typeface="Cambria"/>
              <a:cs typeface="Cambria"/>
              <a:sym typeface="Cambria"/>
            </a:endParaRPr>
          </a:p>
          <a:p>
            <a:pPr marL="457200" lvl="0" indent="0" algn="l" rtl="0">
              <a:lnSpc>
                <a:spcPct val="115000"/>
              </a:lnSpc>
              <a:spcBef>
                <a:spcPts val="0"/>
              </a:spcBef>
              <a:spcAft>
                <a:spcPts val="0"/>
              </a:spcAft>
              <a:buClr>
                <a:schemeClr val="dk1"/>
              </a:buClr>
              <a:buSzPts val="1100"/>
              <a:buNone/>
            </a:pPr>
            <a:r>
              <a:rPr lang="en-US" sz="2000" b="1">
                <a:solidFill>
                  <a:srgbClr val="0070C0"/>
                </a:solidFill>
                <a:latin typeface="Cambria"/>
                <a:ea typeface="Cambria"/>
                <a:cs typeface="Cambria"/>
                <a:sym typeface="Cambria"/>
              </a:rPr>
              <a:t>DISADVANTAGES:</a:t>
            </a:r>
            <a:endParaRPr sz="2000" b="1">
              <a:solidFill>
                <a:srgbClr val="0070C0"/>
              </a:solidFill>
              <a:latin typeface="Cambria"/>
              <a:ea typeface="Cambria"/>
              <a:cs typeface="Cambria"/>
              <a:sym typeface="Cambria"/>
            </a:endParaRPr>
          </a:p>
          <a:p>
            <a:pPr marL="1371600" lvl="0"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Technological Barriers </a:t>
            </a:r>
            <a:endParaRPr sz="2000">
              <a:solidFill>
                <a:srgbClr val="0D0D0D"/>
              </a:solidFill>
              <a:highlight>
                <a:srgbClr val="FFFFFF"/>
              </a:highlight>
              <a:latin typeface="Cambria"/>
              <a:ea typeface="Cambria"/>
              <a:cs typeface="Cambria"/>
              <a:sym typeface="Cambria"/>
            </a:endParaRPr>
          </a:p>
          <a:p>
            <a:pPr marL="1371600" lvl="0"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Security Concerns </a:t>
            </a:r>
            <a:endParaRPr sz="2000">
              <a:solidFill>
                <a:srgbClr val="0D0D0D"/>
              </a:solidFill>
              <a:highlight>
                <a:srgbClr val="FFFFFF"/>
              </a:highlight>
              <a:latin typeface="Cambria"/>
              <a:ea typeface="Cambria"/>
              <a:cs typeface="Cambria"/>
              <a:sym typeface="Cambria"/>
            </a:endParaRPr>
          </a:p>
          <a:p>
            <a:pPr marL="1371600" lvl="0"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Complexity of Implementation</a:t>
            </a:r>
            <a:endParaRPr sz="2000">
              <a:solidFill>
                <a:srgbClr val="0D0D0D"/>
              </a:solidFill>
              <a:highlight>
                <a:srgbClr val="FFFFFF"/>
              </a:highlight>
              <a:latin typeface="Cambria"/>
              <a:ea typeface="Cambria"/>
              <a:cs typeface="Cambria"/>
              <a:sym typeface="Cambria"/>
            </a:endParaRPr>
          </a:p>
          <a:p>
            <a:pPr marL="1371600" lvl="0"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Resistance to Change</a:t>
            </a:r>
            <a:endParaRPr sz="2000">
              <a:solidFill>
                <a:srgbClr val="0D0D0D"/>
              </a:solidFill>
              <a:highlight>
                <a:srgbClr val="FFFFFF"/>
              </a:highlight>
              <a:latin typeface="Cambria"/>
              <a:ea typeface="Cambria"/>
              <a:cs typeface="Cambria"/>
              <a:sym typeface="Cambria"/>
            </a:endParaRPr>
          </a:p>
          <a:p>
            <a:pPr marL="1143000" lvl="2" indent="-101600" algn="l" rtl="0">
              <a:lnSpc>
                <a:spcPct val="90000"/>
              </a:lnSpc>
              <a:spcBef>
                <a:spcPts val="500"/>
              </a:spcBef>
              <a:spcAft>
                <a:spcPts val="0"/>
              </a:spcAft>
              <a:buClr>
                <a:schemeClr val="dk1"/>
              </a:buClr>
              <a:buSzPts val="2000"/>
              <a:buNone/>
            </a:pPr>
            <a:endParaRPr>
              <a:latin typeface="Cambria"/>
              <a:ea typeface="Cambria"/>
              <a:cs typeface="Cambria"/>
              <a:sym typeface="Cambria"/>
            </a:endParaRPr>
          </a:p>
        </p:txBody>
      </p:sp>
      <p:sp>
        <p:nvSpPr>
          <p:cNvPr id="144" name="Google Shape;144;p9"/>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b="1">
                <a:solidFill>
                  <a:srgbClr val="385623"/>
                </a:solidFill>
              </a:rPr>
              <a:t>27-07-2024</a:t>
            </a:r>
            <a:endParaRPr sz="1800" b="1">
              <a:solidFill>
                <a:srgbClr val="385623"/>
              </a:solidFill>
            </a:endParaRPr>
          </a:p>
        </p:txBody>
      </p:sp>
      <p:sp>
        <p:nvSpPr>
          <p:cNvPr id="146" name="Google Shape;146;p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13</a:t>
            </a:fld>
            <a:endParaRPr sz="1800" b="1">
              <a:solidFill>
                <a:srgbClr val="38562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6" name="Google Shape;156;p10"/>
          <p:cNvSpPr txBox="1">
            <a:spLocks noGrp="1"/>
          </p:cNvSpPr>
          <p:nvPr>
            <p:ph type="title"/>
          </p:nvPr>
        </p:nvSpPr>
        <p:spPr>
          <a:xfrm>
            <a:off x="838200" y="240434"/>
            <a:ext cx="10515600" cy="4383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2F5496"/>
              </a:buClr>
              <a:buSzPts val="2400"/>
              <a:buFont typeface="Cambria"/>
              <a:buNone/>
            </a:pPr>
            <a:r>
              <a:rPr lang="en-US" sz="2400" b="1">
                <a:solidFill>
                  <a:srgbClr val="0070C0"/>
                </a:solidFill>
                <a:latin typeface="Cambria"/>
                <a:ea typeface="Cambria"/>
                <a:cs typeface="Cambria"/>
                <a:sym typeface="Cambria"/>
              </a:rPr>
              <a:t>CONCLUSION</a:t>
            </a:r>
            <a:endParaRPr sz="2400" b="1">
              <a:solidFill>
                <a:srgbClr val="0070C0"/>
              </a:solidFill>
              <a:latin typeface="Cambria"/>
              <a:ea typeface="Cambria"/>
              <a:cs typeface="Cambria"/>
              <a:sym typeface="Cambria"/>
            </a:endParaRPr>
          </a:p>
        </p:txBody>
      </p:sp>
      <p:sp>
        <p:nvSpPr>
          <p:cNvPr id="152" name="Google Shape;152;p10"/>
          <p:cNvSpPr txBox="1">
            <a:spLocks noGrp="1"/>
          </p:cNvSpPr>
          <p:nvPr>
            <p:ph idx="1"/>
          </p:nvPr>
        </p:nvSpPr>
        <p:spPr>
          <a:xfrm>
            <a:off x="838199" y="775855"/>
            <a:ext cx="10674900" cy="54447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endParaRPr dirty="0">
              <a:latin typeface="Cambria"/>
              <a:ea typeface="Cambria"/>
              <a:cs typeface="Cambria"/>
              <a:sym typeface="Cambria"/>
            </a:endParaRPr>
          </a:p>
          <a:p>
            <a:pPr marL="457200" lvl="0" indent="-355600" algn="l" rtl="0">
              <a:lnSpc>
                <a:spcPct val="115000"/>
              </a:lnSpc>
              <a:spcBef>
                <a:spcPts val="1000"/>
              </a:spcBef>
              <a:spcAft>
                <a:spcPts val="0"/>
              </a:spcAft>
              <a:buSzPts val="2000"/>
              <a:buFont typeface="Cambria"/>
              <a:buChar char="•"/>
            </a:pPr>
            <a:r>
              <a:rPr lang="en-US" sz="2000" dirty="0">
                <a:latin typeface="Cambria"/>
                <a:ea typeface="Cambria"/>
                <a:cs typeface="Cambria"/>
                <a:sym typeface="Cambria"/>
              </a:rPr>
              <a:t>We have proposed an online polling system based on the Blockchain technology. The system is decentralized and does not rely on trust. Any registered voter will have the ability to vote using any device connected to the Internet. The Blockchain will be publicly verifiable and distributed in a way that no one will be able to corrupt it.</a:t>
            </a:r>
            <a:endParaRPr sz="2800" dirty="0"/>
          </a:p>
        </p:txBody>
      </p:sp>
      <p:sp>
        <p:nvSpPr>
          <p:cNvPr id="153" name="Google Shape;153;p10"/>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b="1">
                <a:solidFill>
                  <a:srgbClr val="385623"/>
                </a:solidFill>
              </a:rPr>
              <a:t>27-07-2024</a:t>
            </a:r>
            <a:endParaRPr sz="1800" b="1">
              <a:solidFill>
                <a:srgbClr val="385623"/>
              </a:solidFill>
            </a:endParaRPr>
          </a:p>
        </p:txBody>
      </p:sp>
      <p:sp>
        <p:nvSpPr>
          <p:cNvPr id="155" name="Google Shape;155;p1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14</a:t>
            </a:fld>
            <a:endParaRPr sz="1800" b="1">
              <a:solidFill>
                <a:srgbClr val="38562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5" name="Google Shape;165;p11"/>
          <p:cNvSpPr txBox="1">
            <a:spLocks noGrp="1"/>
          </p:cNvSpPr>
          <p:nvPr>
            <p:ph type="title"/>
          </p:nvPr>
        </p:nvSpPr>
        <p:spPr>
          <a:xfrm>
            <a:off x="838200" y="240434"/>
            <a:ext cx="10515600" cy="4383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2F5496"/>
              </a:buClr>
              <a:buSzPts val="2400"/>
              <a:buFont typeface="Cambria"/>
              <a:buNone/>
            </a:pPr>
            <a:r>
              <a:rPr lang="en-US" sz="2400" b="1">
                <a:solidFill>
                  <a:srgbClr val="0070C0"/>
                </a:solidFill>
                <a:latin typeface="Cambria"/>
                <a:ea typeface="Cambria"/>
                <a:cs typeface="Cambria"/>
                <a:sym typeface="Cambria"/>
              </a:rPr>
              <a:t>COST BENEFIT</a:t>
            </a:r>
            <a:r>
              <a:rPr lang="en-US" sz="2400">
                <a:solidFill>
                  <a:srgbClr val="0070C0"/>
                </a:solidFill>
                <a:highlight>
                  <a:srgbClr val="FFFFFF"/>
                </a:highlight>
                <a:latin typeface="Cambria"/>
                <a:ea typeface="Cambria"/>
                <a:cs typeface="Cambria"/>
                <a:sym typeface="Cambria"/>
              </a:rPr>
              <a:t> </a:t>
            </a:r>
            <a:r>
              <a:rPr lang="en-US" sz="2400" b="1">
                <a:solidFill>
                  <a:srgbClr val="0070C0"/>
                </a:solidFill>
                <a:latin typeface="Cambria"/>
                <a:ea typeface="Cambria"/>
                <a:cs typeface="Cambria"/>
                <a:sym typeface="Cambria"/>
              </a:rPr>
              <a:t>ANALYSIS</a:t>
            </a:r>
            <a:endParaRPr sz="2400" b="1">
              <a:solidFill>
                <a:srgbClr val="0070C0"/>
              </a:solidFill>
              <a:latin typeface="Cambria"/>
              <a:ea typeface="Cambria"/>
              <a:cs typeface="Cambria"/>
              <a:sym typeface="Cambria"/>
            </a:endParaRPr>
          </a:p>
        </p:txBody>
      </p:sp>
      <p:sp>
        <p:nvSpPr>
          <p:cNvPr id="161" name="Google Shape;161;p11"/>
          <p:cNvSpPr txBox="1">
            <a:spLocks noGrp="1"/>
          </p:cNvSpPr>
          <p:nvPr>
            <p:ph idx="1"/>
          </p:nvPr>
        </p:nvSpPr>
        <p:spPr>
          <a:xfrm>
            <a:off x="838200" y="601425"/>
            <a:ext cx="10674900" cy="56193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457200" lvl="0" indent="-355600" algn="l" rtl="0">
              <a:lnSpc>
                <a:spcPct val="115000"/>
              </a:lnSpc>
              <a:spcBef>
                <a:spcPts val="0"/>
              </a:spcBef>
              <a:spcAft>
                <a:spcPts val="0"/>
              </a:spcAft>
              <a:buClr>
                <a:srgbClr val="2F5496"/>
              </a:buClr>
              <a:buSzPts val="2000"/>
              <a:buFont typeface="Cambria"/>
              <a:buAutoNum type="arabicPeriod"/>
            </a:pPr>
            <a:r>
              <a:rPr lang="en-US" sz="2000" b="1">
                <a:solidFill>
                  <a:srgbClr val="2F5496"/>
                </a:solidFill>
                <a:highlight>
                  <a:srgbClr val="FFFFFF"/>
                </a:highlight>
                <a:latin typeface="Cambria"/>
                <a:ea typeface="Cambria"/>
                <a:cs typeface="Cambria"/>
                <a:sym typeface="Cambria"/>
              </a:rPr>
              <a:t>Development Costs:</a:t>
            </a:r>
            <a:endParaRPr sz="2000" b="1">
              <a:solidFill>
                <a:srgbClr val="2F5496"/>
              </a:solidFill>
              <a:highlight>
                <a:srgbClr val="FFFFFF"/>
              </a:highlight>
              <a:latin typeface="Cambria"/>
              <a:ea typeface="Cambria"/>
              <a:cs typeface="Cambria"/>
              <a:sym typeface="Cambria"/>
            </a:endParaRPr>
          </a:p>
          <a:p>
            <a:pPr marL="914400" lvl="1"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Hiring developers, blockchain experts.</a:t>
            </a:r>
            <a:endParaRPr sz="2000">
              <a:solidFill>
                <a:srgbClr val="0D0D0D"/>
              </a:solidFill>
              <a:highlight>
                <a:srgbClr val="FFFFFF"/>
              </a:highlight>
              <a:latin typeface="Cambria"/>
              <a:ea typeface="Cambria"/>
              <a:cs typeface="Cambria"/>
              <a:sym typeface="Cambria"/>
            </a:endParaRPr>
          </a:p>
          <a:p>
            <a:pPr marL="914400" lvl="1"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Software licenses (IDEs, blockchain platforms).</a:t>
            </a:r>
            <a:endParaRPr sz="2000">
              <a:solidFill>
                <a:srgbClr val="0D0D0D"/>
              </a:solidFill>
              <a:highlight>
                <a:srgbClr val="FFFFFF"/>
              </a:highlight>
              <a:latin typeface="Cambria"/>
              <a:ea typeface="Cambria"/>
              <a:cs typeface="Cambria"/>
              <a:sym typeface="Cambria"/>
            </a:endParaRPr>
          </a:p>
          <a:p>
            <a:pPr marL="914400" lvl="1"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Smart contract development.</a:t>
            </a:r>
            <a:endParaRPr sz="2000">
              <a:solidFill>
                <a:srgbClr val="0D0D0D"/>
              </a:solidFill>
              <a:highlight>
                <a:srgbClr val="FFFFFF"/>
              </a:highlight>
              <a:latin typeface="Cambria"/>
              <a:ea typeface="Cambria"/>
              <a:cs typeface="Cambria"/>
              <a:sym typeface="Cambria"/>
            </a:endParaRPr>
          </a:p>
          <a:p>
            <a:pPr marL="457200" lvl="0" indent="-355600" algn="l" rtl="0">
              <a:lnSpc>
                <a:spcPct val="115000"/>
              </a:lnSpc>
              <a:spcBef>
                <a:spcPts val="0"/>
              </a:spcBef>
              <a:spcAft>
                <a:spcPts val="0"/>
              </a:spcAft>
              <a:buClr>
                <a:srgbClr val="2F5496"/>
              </a:buClr>
              <a:buSzPts val="2000"/>
              <a:buFont typeface="Cambria"/>
              <a:buAutoNum type="arabicPeriod"/>
            </a:pPr>
            <a:r>
              <a:rPr lang="en-US" sz="2000" b="1">
                <a:solidFill>
                  <a:srgbClr val="2F5496"/>
                </a:solidFill>
                <a:highlight>
                  <a:srgbClr val="FFFFFF"/>
                </a:highlight>
                <a:latin typeface="Cambria"/>
                <a:ea typeface="Cambria"/>
                <a:cs typeface="Cambria"/>
                <a:sym typeface="Cambria"/>
              </a:rPr>
              <a:t>Deployment Costs:</a:t>
            </a:r>
            <a:endParaRPr sz="2000" b="1">
              <a:solidFill>
                <a:srgbClr val="2F5496"/>
              </a:solidFill>
              <a:highlight>
                <a:srgbClr val="FFFFFF"/>
              </a:highlight>
              <a:latin typeface="Cambria"/>
              <a:ea typeface="Cambria"/>
              <a:cs typeface="Cambria"/>
              <a:sym typeface="Cambria"/>
            </a:endParaRPr>
          </a:p>
          <a:p>
            <a:pPr marL="914400" lvl="1"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Network setup, user training.</a:t>
            </a:r>
            <a:endParaRPr sz="2000">
              <a:solidFill>
                <a:srgbClr val="0D0D0D"/>
              </a:solidFill>
              <a:highlight>
                <a:srgbClr val="FFFFFF"/>
              </a:highlight>
              <a:latin typeface="Cambria"/>
              <a:ea typeface="Cambria"/>
              <a:cs typeface="Cambria"/>
              <a:sym typeface="Cambria"/>
            </a:endParaRPr>
          </a:p>
          <a:p>
            <a:pPr marL="914400" lvl="1"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Testing, security audits.</a:t>
            </a:r>
            <a:endParaRPr sz="2000">
              <a:solidFill>
                <a:srgbClr val="0D0D0D"/>
              </a:solidFill>
              <a:highlight>
                <a:srgbClr val="FFFFFF"/>
              </a:highlight>
              <a:latin typeface="Cambria"/>
              <a:ea typeface="Cambria"/>
              <a:cs typeface="Cambria"/>
              <a:sym typeface="Cambria"/>
            </a:endParaRPr>
          </a:p>
          <a:p>
            <a:pPr marL="914400" lvl="1"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Initial infrastructure investment.</a:t>
            </a:r>
            <a:endParaRPr sz="2000">
              <a:solidFill>
                <a:srgbClr val="0D0D0D"/>
              </a:solidFill>
              <a:highlight>
                <a:srgbClr val="FFFFFF"/>
              </a:highlight>
              <a:latin typeface="Cambria"/>
              <a:ea typeface="Cambria"/>
              <a:cs typeface="Cambria"/>
              <a:sym typeface="Cambria"/>
            </a:endParaRPr>
          </a:p>
          <a:p>
            <a:pPr marL="457200" lvl="0" indent="-355600" algn="l" rtl="0">
              <a:lnSpc>
                <a:spcPct val="115000"/>
              </a:lnSpc>
              <a:spcBef>
                <a:spcPts val="0"/>
              </a:spcBef>
              <a:spcAft>
                <a:spcPts val="0"/>
              </a:spcAft>
              <a:buClr>
                <a:srgbClr val="2F5496"/>
              </a:buClr>
              <a:buSzPts val="2000"/>
              <a:buFont typeface="Cambria"/>
              <a:buAutoNum type="arabicPeriod"/>
            </a:pPr>
            <a:r>
              <a:rPr lang="en-US" sz="2000" b="1">
                <a:solidFill>
                  <a:srgbClr val="2F5496"/>
                </a:solidFill>
                <a:highlight>
                  <a:srgbClr val="FFFFFF"/>
                </a:highlight>
                <a:latin typeface="Cambria"/>
                <a:ea typeface="Cambria"/>
                <a:cs typeface="Cambria"/>
                <a:sym typeface="Cambria"/>
              </a:rPr>
              <a:t>Operational Costs:</a:t>
            </a:r>
            <a:endParaRPr sz="2000" b="1">
              <a:solidFill>
                <a:srgbClr val="2F5496"/>
              </a:solidFill>
              <a:highlight>
                <a:srgbClr val="FFFFFF"/>
              </a:highlight>
              <a:latin typeface="Cambria"/>
              <a:ea typeface="Cambria"/>
              <a:cs typeface="Cambria"/>
              <a:sym typeface="Cambria"/>
            </a:endParaRPr>
          </a:p>
          <a:p>
            <a:pPr marL="914400" lvl="1"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Maintenance, support.</a:t>
            </a:r>
            <a:endParaRPr sz="2000">
              <a:solidFill>
                <a:srgbClr val="0D0D0D"/>
              </a:solidFill>
              <a:highlight>
                <a:srgbClr val="FFFFFF"/>
              </a:highlight>
              <a:latin typeface="Cambria"/>
              <a:ea typeface="Cambria"/>
              <a:cs typeface="Cambria"/>
              <a:sym typeface="Cambria"/>
            </a:endParaRPr>
          </a:p>
          <a:p>
            <a:pPr marL="914400" lvl="1"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Blockchain network fees.</a:t>
            </a:r>
            <a:endParaRPr sz="2000">
              <a:solidFill>
                <a:srgbClr val="0D0D0D"/>
              </a:solidFill>
              <a:highlight>
                <a:srgbClr val="FFFFFF"/>
              </a:highlight>
              <a:latin typeface="Cambria"/>
              <a:ea typeface="Cambria"/>
              <a:cs typeface="Cambria"/>
              <a:sym typeface="Cambria"/>
            </a:endParaRPr>
          </a:p>
          <a:p>
            <a:pPr marL="914400" lvl="1"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Upgrades, enhancements.</a:t>
            </a:r>
            <a:endParaRPr sz="2000">
              <a:solidFill>
                <a:srgbClr val="0D0D0D"/>
              </a:solidFill>
              <a:highlight>
                <a:srgbClr val="FFFFFF"/>
              </a:highlight>
              <a:latin typeface="Cambria"/>
              <a:ea typeface="Cambria"/>
              <a:cs typeface="Cambria"/>
              <a:sym typeface="Cambria"/>
            </a:endParaRPr>
          </a:p>
          <a:p>
            <a:pPr marL="457200" lvl="0" indent="-355600" algn="l" rtl="0">
              <a:lnSpc>
                <a:spcPct val="115000"/>
              </a:lnSpc>
              <a:spcBef>
                <a:spcPts val="0"/>
              </a:spcBef>
              <a:spcAft>
                <a:spcPts val="0"/>
              </a:spcAft>
              <a:buClr>
                <a:srgbClr val="2F5496"/>
              </a:buClr>
              <a:buSzPts val="2000"/>
              <a:buFont typeface="Cambria"/>
              <a:buAutoNum type="arabicPeriod"/>
            </a:pPr>
            <a:r>
              <a:rPr lang="en-US" sz="2000" b="1">
                <a:solidFill>
                  <a:srgbClr val="2F5496"/>
                </a:solidFill>
                <a:highlight>
                  <a:srgbClr val="FFFFFF"/>
                </a:highlight>
                <a:latin typeface="Cambria"/>
                <a:ea typeface="Cambria"/>
                <a:cs typeface="Cambria"/>
                <a:sym typeface="Cambria"/>
              </a:rPr>
              <a:t>Security Costs:</a:t>
            </a:r>
            <a:endParaRPr sz="2000" b="1">
              <a:solidFill>
                <a:srgbClr val="2F5496"/>
              </a:solidFill>
              <a:highlight>
                <a:srgbClr val="FFFFFF"/>
              </a:highlight>
              <a:latin typeface="Cambria"/>
              <a:ea typeface="Cambria"/>
              <a:cs typeface="Cambria"/>
              <a:sym typeface="Cambria"/>
            </a:endParaRPr>
          </a:p>
          <a:p>
            <a:pPr marL="914400" lvl="1"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Security tools, consultants.</a:t>
            </a:r>
            <a:endParaRPr sz="2000">
              <a:solidFill>
                <a:srgbClr val="0D0D0D"/>
              </a:solidFill>
              <a:highlight>
                <a:srgbClr val="FFFFFF"/>
              </a:highlight>
              <a:latin typeface="Cambria"/>
              <a:ea typeface="Cambria"/>
              <a:cs typeface="Cambria"/>
              <a:sym typeface="Cambria"/>
            </a:endParaRPr>
          </a:p>
          <a:p>
            <a:pPr marL="914400" lvl="1"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Incident response plans.</a:t>
            </a:r>
            <a:endParaRPr sz="2000">
              <a:solidFill>
                <a:srgbClr val="0D0D0D"/>
              </a:solidFill>
              <a:highlight>
                <a:srgbClr val="FFFFFF"/>
              </a:highlight>
              <a:latin typeface="Cambria"/>
              <a:ea typeface="Cambria"/>
              <a:cs typeface="Cambria"/>
              <a:sym typeface="Cambria"/>
            </a:endParaRPr>
          </a:p>
          <a:p>
            <a:pPr marL="914400" lvl="1" indent="-355600" algn="l" rtl="0">
              <a:lnSpc>
                <a:spcPct val="115000"/>
              </a:lnSpc>
              <a:spcBef>
                <a:spcPts val="0"/>
              </a:spcBef>
              <a:spcAft>
                <a:spcPts val="0"/>
              </a:spcAft>
              <a:buClr>
                <a:srgbClr val="0D0D0D"/>
              </a:buClr>
              <a:buSzPts val="2000"/>
              <a:buFont typeface="Cambria"/>
              <a:buChar char="●"/>
            </a:pPr>
            <a:r>
              <a:rPr lang="en-US" sz="2000">
                <a:solidFill>
                  <a:srgbClr val="0D0D0D"/>
                </a:solidFill>
                <a:highlight>
                  <a:srgbClr val="FFFFFF"/>
                </a:highlight>
                <a:latin typeface="Cambria"/>
                <a:ea typeface="Cambria"/>
                <a:cs typeface="Cambria"/>
                <a:sym typeface="Cambria"/>
              </a:rPr>
              <a:t>Ongoing monitoring expenses.</a:t>
            </a:r>
            <a:endParaRPr sz="2000">
              <a:solidFill>
                <a:srgbClr val="0D0D0D"/>
              </a:solidFill>
              <a:highlight>
                <a:srgbClr val="FFFFFF"/>
              </a:highlight>
              <a:latin typeface="Cambria"/>
              <a:ea typeface="Cambria"/>
              <a:cs typeface="Cambria"/>
              <a:sym typeface="Cambria"/>
            </a:endParaRPr>
          </a:p>
          <a:p>
            <a:pPr marL="1371600" lvl="0" indent="0" algn="l" rtl="0">
              <a:lnSpc>
                <a:spcPct val="90000"/>
              </a:lnSpc>
              <a:spcBef>
                <a:spcPts val="1500"/>
              </a:spcBef>
              <a:spcAft>
                <a:spcPts val="0"/>
              </a:spcAft>
              <a:buSzPts val="1800"/>
              <a:buNone/>
            </a:pPr>
            <a:endParaRPr sz="2000">
              <a:latin typeface="Cambria"/>
              <a:ea typeface="Cambria"/>
              <a:cs typeface="Cambria"/>
              <a:sym typeface="Cambria"/>
            </a:endParaRPr>
          </a:p>
        </p:txBody>
      </p:sp>
      <p:sp>
        <p:nvSpPr>
          <p:cNvPr id="162" name="Google Shape;162;p11"/>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b="1">
                <a:solidFill>
                  <a:srgbClr val="385623"/>
                </a:solidFill>
              </a:rPr>
              <a:t>27-07-2024</a:t>
            </a:r>
            <a:endParaRPr sz="1800" b="1">
              <a:solidFill>
                <a:srgbClr val="385623"/>
              </a:solidFill>
            </a:endParaRPr>
          </a:p>
        </p:txBody>
      </p:sp>
      <p:sp>
        <p:nvSpPr>
          <p:cNvPr id="164" name="Google Shape;164;p1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15</a:t>
            </a:fld>
            <a:endParaRPr sz="1800" b="1">
              <a:solidFill>
                <a:srgbClr val="38562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4" name="Google Shape;174;p19"/>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70C0"/>
              </a:buClr>
              <a:buSzPts val="2400"/>
              <a:buFont typeface="Cambria"/>
              <a:buNone/>
            </a:pPr>
            <a:r>
              <a:rPr lang="en-US" sz="2400" b="1" dirty="0">
                <a:solidFill>
                  <a:srgbClr val="0070C0"/>
                </a:solidFill>
                <a:latin typeface="Cambria"/>
                <a:ea typeface="Cambria"/>
                <a:cs typeface="Cambria"/>
                <a:sym typeface="Cambria"/>
              </a:rPr>
              <a:t>REFERENCES</a:t>
            </a:r>
            <a:br>
              <a:rPr lang="en-US" sz="2400" b="1" dirty="0">
                <a:solidFill>
                  <a:srgbClr val="0070C0"/>
                </a:solidFill>
                <a:latin typeface="Cambria"/>
                <a:ea typeface="Cambria"/>
                <a:cs typeface="Cambria"/>
                <a:sym typeface="Cambria"/>
              </a:rPr>
            </a:br>
            <a:r>
              <a:rPr lang="en-US" sz="2400" b="1" dirty="0">
                <a:solidFill>
                  <a:srgbClr val="0070C0"/>
                </a:solidFill>
                <a:latin typeface="Cambria"/>
                <a:ea typeface="Cambria"/>
                <a:cs typeface="Cambria"/>
                <a:sym typeface="Cambria"/>
              </a:rPr>
              <a:t>( Journal Papers/ Books/ Website References )</a:t>
            </a:r>
            <a:endParaRPr sz="2400" b="1" dirty="0">
              <a:solidFill>
                <a:srgbClr val="0070C0"/>
              </a:solidFill>
              <a:latin typeface="Cambria"/>
              <a:ea typeface="Cambria"/>
              <a:cs typeface="Cambria"/>
              <a:sym typeface="Cambria"/>
            </a:endParaRPr>
          </a:p>
        </p:txBody>
      </p:sp>
      <p:sp>
        <p:nvSpPr>
          <p:cNvPr id="170" name="Google Shape;170;p19"/>
          <p:cNvSpPr txBox="1">
            <a:spLocks noGrp="1"/>
          </p:cNvSpPr>
          <p:nvPr>
            <p:ph idx="1"/>
          </p:nvPr>
        </p:nvSpPr>
        <p:spPr>
          <a:xfrm>
            <a:off x="838200" y="911514"/>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12700" lvl="0" indent="0" algn="l" rtl="0">
              <a:lnSpc>
                <a:spcPct val="100000"/>
              </a:lnSpc>
              <a:spcBef>
                <a:spcPts val="0"/>
              </a:spcBef>
              <a:spcAft>
                <a:spcPts val="0"/>
              </a:spcAft>
              <a:buClr>
                <a:schemeClr val="dk1"/>
              </a:buClr>
              <a:buSzPts val="1800"/>
              <a:buFont typeface="Arial"/>
              <a:buNone/>
            </a:pPr>
            <a:r>
              <a:rPr lang="en-US" sz="1800" dirty="0">
                <a:solidFill>
                  <a:srgbClr val="C00000"/>
                </a:solidFill>
                <a:latin typeface="Cambria"/>
                <a:ea typeface="Cambria"/>
                <a:cs typeface="Cambria"/>
                <a:sym typeface="Cambria"/>
              </a:rPr>
              <a:t>Journal</a:t>
            </a:r>
            <a:endParaRPr sz="1800" dirty="0">
              <a:solidFill>
                <a:srgbClr val="C00000"/>
              </a:solidFill>
              <a:latin typeface="Cambria"/>
              <a:ea typeface="Cambria"/>
              <a:cs typeface="Cambria"/>
              <a:sym typeface="Cambria"/>
            </a:endParaRPr>
          </a:p>
          <a:p>
            <a:pPr marL="12700" lvl="0" indent="0" algn="l" rtl="0">
              <a:lnSpc>
                <a:spcPct val="100000"/>
              </a:lnSpc>
              <a:spcBef>
                <a:spcPts val="0"/>
              </a:spcBef>
              <a:spcAft>
                <a:spcPts val="0"/>
              </a:spcAft>
              <a:buClr>
                <a:schemeClr val="dk1"/>
              </a:buClr>
              <a:buSzPts val="1800"/>
              <a:buFont typeface="Arial"/>
              <a:buNone/>
            </a:pPr>
            <a:r>
              <a:rPr lang="en-US" sz="1800" dirty="0">
                <a:solidFill>
                  <a:srgbClr val="212121"/>
                </a:solidFill>
                <a:highlight>
                  <a:schemeClr val="lt1"/>
                </a:highlight>
                <a:latin typeface="Cambria"/>
                <a:ea typeface="Cambria"/>
                <a:cs typeface="Cambria"/>
                <a:sym typeface="Cambria"/>
              </a:rPr>
              <a:t>Benny, Albin, Blockchain based E-voting System (July 11, 2020). Available at SSRN: </a:t>
            </a:r>
            <a:r>
              <a:rPr lang="en-US" sz="1800" u="sng" dirty="0">
                <a:solidFill>
                  <a:srgbClr val="212121"/>
                </a:solidFill>
                <a:highlight>
                  <a:schemeClr val="lt1"/>
                </a:highlight>
                <a:latin typeface="Cambria"/>
                <a:ea typeface="Cambria"/>
                <a:cs typeface="Cambria"/>
                <a:sym typeface="Cambria"/>
                <a:hlinkClick r:id="rId3">
                  <a:extLst>
                    <a:ext uri="{A12FA001-AC4F-418D-AE19-62706E023703}">
                      <ahyp:hlinkClr xmlns:ahyp="http://schemas.microsoft.com/office/drawing/2018/hyperlinkcolor" val="tx"/>
                    </a:ext>
                  </a:extLst>
                </a:hlinkClick>
              </a:rPr>
              <a:t>https://ssrn.com/abstract=3648870</a:t>
            </a:r>
            <a:r>
              <a:rPr lang="en-US" sz="1800" dirty="0">
                <a:solidFill>
                  <a:srgbClr val="212121"/>
                </a:solidFill>
                <a:highlight>
                  <a:schemeClr val="lt1"/>
                </a:highlight>
                <a:latin typeface="Cambria"/>
                <a:ea typeface="Cambria"/>
                <a:cs typeface="Cambria"/>
                <a:sym typeface="Cambria"/>
              </a:rPr>
              <a:t>  or </a:t>
            </a:r>
            <a:r>
              <a:rPr lang="en-US" sz="1800" u="sng" dirty="0">
                <a:solidFill>
                  <a:srgbClr val="212121"/>
                </a:solidFill>
                <a:highlight>
                  <a:schemeClr val="lt1"/>
                </a:highlight>
                <a:latin typeface="Cambria"/>
                <a:ea typeface="Cambria"/>
                <a:cs typeface="Cambria"/>
                <a:sym typeface="Cambria"/>
                <a:hlinkClick r:id="rId4">
                  <a:extLst>
                    <a:ext uri="{A12FA001-AC4F-418D-AE19-62706E023703}">
                      <ahyp:hlinkClr xmlns:ahyp="http://schemas.microsoft.com/office/drawing/2018/hyperlinkcolor" val="tx"/>
                    </a:ext>
                  </a:extLst>
                </a:hlinkClick>
              </a:rPr>
              <a:t>http://dx.doi.org/10.2139/ssrn.3648870</a:t>
            </a:r>
            <a:r>
              <a:rPr lang="en-US" sz="1800" dirty="0">
                <a:solidFill>
                  <a:srgbClr val="212121"/>
                </a:solidFill>
                <a:latin typeface="Cambria"/>
                <a:ea typeface="Cambria"/>
                <a:cs typeface="Cambria"/>
                <a:sym typeface="Cambria"/>
              </a:rPr>
              <a:t> </a:t>
            </a:r>
            <a:endParaRPr sz="1800" dirty="0">
              <a:solidFill>
                <a:srgbClr val="212121"/>
              </a:solidFill>
              <a:latin typeface="Cambria"/>
              <a:ea typeface="Cambria"/>
              <a:cs typeface="Cambria"/>
              <a:sym typeface="Cambria"/>
            </a:endParaRPr>
          </a:p>
          <a:p>
            <a:pPr marL="12700" lvl="0" indent="0" algn="l" rtl="0">
              <a:lnSpc>
                <a:spcPct val="100000"/>
              </a:lnSpc>
              <a:spcBef>
                <a:spcPts val="0"/>
              </a:spcBef>
              <a:spcAft>
                <a:spcPts val="0"/>
              </a:spcAft>
              <a:buClr>
                <a:schemeClr val="dk1"/>
              </a:buClr>
              <a:buSzPts val="1800"/>
              <a:buFont typeface="Arial"/>
              <a:buNone/>
            </a:pPr>
            <a:r>
              <a:rPr lang="en-US" sz="1800" dirty="0">
                <a:solidFill>
                  <a:srgbClr val="212121"/>
                </a:solidFill>
                <a:highlight>
                  <a:srgbClr val="ECF4F8"/>
                </a:highlight>
                <a:latin typeface="Cambria"/>
                <a:ea typeface="Cambria"/>
                <a:cs typeface="Cambria"/>
                <a:sym typeface="Cambria"/>
              </a:rPr>
              <a:t>Electronic voting systems have been the subject of active research for decades, with the goal to minimize the cost of running an election, while ensuring the election integrity by fulfilling the security, privacy and compliance requirements [1].</a:t>
            </a:r>
            <a:endParaRPr sz="1800" dirty="0">
              <a:solidFill>
                <a:srgbClr val="212121"/>
              </a:solidFill>
              <a:highlight>
                <a:srgbClr val="ECF4F8"/>
              </a:highlight>
              <a:latin typeface="Cambria"/>
              <a:ea typeface="Cambria"/>
              <a:cs typeface="Cambria"/>
              <a:sym typeface="Cambria"/>
            </a:endParaRPr>
          </a:p>
          <a:p>
            <a:pPr marL="12700" lvl="0" indent="0" algn="l" rtl="0">
              <a:lnSpc>
                <a:spcPct val="100000"/>
              </a:lnSpc>
              <a:spcBef>
                <a:spcPts val="0"/>
              </a:spcBef>
              <a:spcAft>
                <a:spcPts val="0"/>
              </a:spcAft>
              <a:buClr>
                <a:schemeClr val="dk1"/>
              </a:buClr>
              <a:buSzPts val="1800"/>
              <a:buFont typeface="Arial"/>
              <a:buNone/>
            </a:pPr>
            <a:r>
              <a:rPr lang="en-US" sz="1800" dirty="0">
                <a:solidFill>
                  <a:srgbClr val="212121"/>
                </a:solidFill>
                <a:highlight>
                  <a:schemeClr val="lt1"/>
                </a:highlight>
                <a:latin typeface="Cambria"/>
                <a:ea typeface="Cambria"/>
                <a:cs typeface="Cambria"/>
                <a:sym typeface="Cambria"/>
              </a:rPr>
              <a:t>Ricardo Lopes Almeida, Fabrizio Baiardi, Damiano Di Francesco Maesa, Laura Ricci, "Impact of Decentralization on Electronic Voting Systems: A Systematic Literature Survey", </a:t>
            </a:r>
            <a:r>
              <a:rPr lang="en-US" sz="1800" i="1" dirty="0">
                <a:solidFill>
                  <a:srgbClr val="212121"/>
                </a:solidFill>
                <a:highlight>
                  <a:schemeClr val="lt1"/>
                </a:highlight>
                <a:latin typeface="Cambria"/>
                <a:ea typeface="Cambria"/>
                <a:cs typeface="Cambria"/>
                <a:sym typeface="Cambria"/>
              </a:rPr>
              <a:t>IEEE Access</a:t>
            </a:r>
            <a:r>
              <a:rPr lang="en-US" sz="1800" dirty="0">
                <a:solidFill>
                  <a:srgbClr val="212121"/>
                </a:solidFill>
                <a:highlight>
                  <a:schemeClr val="lt1"/>
                </a:highlight>
                <a:latin typeface="Cambria"/>
                <a:ea typeface="Cambria"/>
                <a:cs typeface="Cambria"/>
                <a:sym typeface="Cambria"/>
              </a:rPr>
              <a:t>, vol.11, pp.132389-132423, 2023.</a:t>
            </a:r>
            <a:endParaRPr sz="1800" dirty="0">
              <a:solidFill>
                <a:srgbClr val="212121"/>
              </a:solidFill>
              <a:latin typeface="Cambria"/>
              <a:ea typeface="Cambria"/>
              <a:cs typeface="Cambria"/>
              <a:sym typeface="Cambria"/>
            </a:endParaRPr>
          </a:p>
          <a:p>
            <a:pPr marL="12700" lvl="0" indent="0" algn="l" rtl="0">
              <a:lnSpc>
                <a:spcPct val="100000"/>
              </a:lnSpc>
              <a:spcBef>
                <a:spcPts val="0"/>
              </a:spcBef>
              <a:spcAft>
                <a:spcPts val="0"/>
              </a:spcAft>
              <a:buClr>
                <a:schemeClr val="dk1"/>
              </a:buClr>
              <a:buSzPts val="1800"/>
              <a:buFont typeface="Arial"/>
              <a:buNone/>
            </a:pPr>
            <a:endParaRPr sz="1800" dirty="0">
              <a:solidFill>
                <a:srgbClr val="C00000"/>
              </a:solidFill>
              <a:latin typeface="Cambria"/>
              <a:ea typeface="Cambria"/>
              <a:cs typeface="Cambria"/>
              <a:sym typeface="Cambria"/>
            </a:endParaRPr>
          </a:p>
          <a:p>
            <a:pPr marL="12700" lvl="0" indent="0" algn="l" rtl="0">
              <a:lnSpc>
                <a:spcPct val="100000"/>
              </a:lnSpc>
              <a:spcBef>
                <a:spcPts val="705"/>
              </a:spcBef>
              <a:spcAft>
                <a:spcPts val="0"/>
              </a:spcAft>
              <a:buClr>
                <a:schemeClr val="dk1"/>
              </a:buClr>
              <a:buSzPts val="1800"/>
              <a:buFont typeface="Arial"/>
              <a:buNone/>
            </a:pPr>
            <a:r>
              <a:rPr lang="en-US" sz="1800" dirty="0">
                <a:solidFill>
                  <a:srgbClr val="C00000"/>
                </a:solidFill>
                <a:latin typeface="Cambria"/>
                <a:ea typeface="Cambria"/>
                <a:cs typeface="Cambria"/>
                <a:sym typeface="Cambria"/>
              </a:rPr>
              <a:t>Website</a:t>
            </a:r>
            <a:endParaRPr sz="1800" dirty="0">
              <a:solidFill>
                <a:srgbClr val="C00000"/>
              </a:solidFill>
              <a:latin typeface="Cambria"/>
              <a:ea typeface="Cambria"/>
              <a:cs typeface="Cambria"/>
              <a:sym typeface="Cambria"/>
            </a:endParaRPr>
          </a:p>
          <a:p>
            <a:pPr marL="12700" lvl="0" indent="0" algn="l" rtl="0">
              <a:lnSpc>
                <a:spcPct val="100000"/>
              </a:lnSpc>
              <a:spcBef>
                <a:spcPts val="705"/>
              </a:spcBef>
              <a:spcAft>
                <a:spcPts val="0"/>
              </a:spcAft>
              <a:buClr>
                <a:schemeClr val="dk1"/>
              </a:buClr>
              <a:buSzPts val="1800"/>
              <a:buFont typeface="Arial"/>
              <a:buNone/>
            </a:pPr>
            <a:r>
              <a:rPr lang="en-US" sz="1800" u="sng" dirty="0">
                <a:solidFill>
                  <a:schemeClr val="hlink"/>
                </a:solidFill>
                <a:latin typeface="Cambria"/>
                <a:ea typeface="Cambria"/>
                <a:cs typeface="Cambria"/>
                <a:sym typeface="Cambria"/>
                <a:hlinkClick r:id="rId5"/>
              </a:rPr>
              <a:t>https://papers.ssrn.com/sol3/papers.cfm?abstract_id=3648870</a:t>
            </a:r>
            <a:r>
              <a:rPr lang="en-US" sz="1800" dirty="0">
                <a:latin typeface="Cambria"/>
                <a:ea typeface="Cambria"/>
                <a:cs typeface="Cambria"/>
                <a:sym typeface="Cambria"/>
              </a:rPr>
              <a:t> </a:t>
            </a:r>
            <a:endParaRPr sz="1800" dirty="0">
              <a:latin typeface="Cambria"/>
              <a:ea typeface="Cambria"/>
              <a:cs typeface="Cambria"/>
              <a:sym typeface="Cambria"/>
            </a:endParaRPr>
          </a:p>
          <a:p>
            <a:pPr marL="12700" marR="416558" lvl="0" indent="0" algn="l" rtl="0">
              <a:lnSpc>
                <a:spcPct val="107722"/>
              </a:lnSpc>
              <a:spcBef>
                <a:spcPts val="1040"/>
              </a:spcBef>
              <a:spcAft>
                <a:spcPts val="0"/>
              </a:spcAft>
              <a:buClr>
                <a:schemeClr val="dk1"/>
              </a:buClr>
              <a:buSzPts val="1800"/>
              <a:buFont typeface="Arial"/>
              <a:buNone/>
            </a:pPr>
            <a:endParaRPr sz="1800" dirty="0">
              <a:latin typeface="Cambria"/>
              <a:ea typeface="Cambria"/>
              <a:cs typeface="Cambria"/>
              <a:sym typeface="Cambria"/>
            </a:endParaRPr>
          </a:p>
          <a:p>
            <a:pPr marL="0" lvl="0" indent="0" algn="just" rtl="0">
              <a:lnSpc>
                <a:spcPct val="90000"/>
              </a:lnSpc>
              <a:spcBef>
                <a:spcPts val="1000"/>
              </a:spcBef>
              <a:spcAft>
                <a:spcPts val="0"/>
              </a:spcAft>
              <a:buClr>
                <a:schemeClr val="dk1"/>
              </a:buClr>
              <a:buSzPts val="2800"/>
              <a:buNone/>
            </a:pPr>
            <a:endParaRPr sz="1800" b="1" dirty="0">
              <a:solidFill>
                <a:srgbClr val="385623"/>
              </a:solidFill>
              <a:latin typeface="Cambria"/>
              <a:ea typeface="Cambria"/>
              <a:cs typeface="Cambria"/>
              <a:sym typeface="Cambria"/>
            </a:endParaRPr>
          </a:p>
        </p:txBody>
      </p:sp>
      <p:sp>
        <p:nvSpPr>
          <p:cNvPr id="171" name="Google Shape;171;p19"/>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400"/>
              <a:buNone/>
            </a:pPr>
            <a:r>
              <a:rPr lang="en-US" sz="1800" b="1">
                <a:solidFill>
                  <a:srgbClr val="385623"/>
                </a:solidFill>
              </a:rPr>
              <a:t>27-07-2024</a:t>
            </a:r>
            <a:endParaRPr sz="1800" b="1">
              <a:solidFill>
                <a:srgbClr val="385623"/>
              </a:solidFill>
            </a:endParaRPr>
          </a:p>
        </p:txBody>
      </p:sp>
      <p:sp>
        <p:nvSpPr>
          <p:cNvPr id="173" name="Google Shape;173;p1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800" b="1">
                <a:solidFill>
                  <a:srgbClr val="385623"/>
                </a:solidFill>
              </a:rPr>
              <a:t>16</a:t>
            </a:fld>
            <a:endParaRPr sz="1800" b="1" dirty="0">
              <a:solidFill>
                <a:srgbClr val="385623"/>
              </a:solidFill>
            </a:endParaRPr>
          </a:p>
        </p:txBody>
      </p:sp>
      <p:pic>
        <p:nvPicPr>
          <p:cNvPr id="3" name="Picture 2">
            <a:extLst>
              <a:ext uri="{FF2B5EF4-FFF2-40B4-BE49-F238E27FC236}">
                <a16:creationId xmlns:a16="http://schemas.microsoft.com/office/drawing/2014/main" id="{D7613A27-86FA-2EF7-F230-D4D4FB478866}"/>
              </a:ext>
            </a:extLst>
          </p:cNvPr>
          <p:cNvPicPr>
            <a:picLocks noChangeAspect="1"/>
          </p:cNvPicPr>
          <p:nvPr/>
        </p:nvPicPr>
        <p:blipFill>
          <a:blip r:embed="rId6"/>
          <a:stretch>
            <a:fillRect/>
          </a:stretch>
        </p:blipFill>
        <p:spPr>
          <a:xfrm>
            <a:off x="980388" y="4626171"/>
            <a:ext cx="10373412" cy="16525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20000"/>
            <a:lumOff val="80000"/>
            <a:alpha val="0"/>
          </a:schemeClr>
        </a:solidFill>
        <a:effectLst/>
      </p:bgPr>
    </p:bg>
    <p:spTree>
      <p:nvGrpSpPr>
        <p:cNvPr id="1" name="Shape 87">
          <a:extLst>
            <a:ext uri="{FF2B5EF4-FFF2-40B4-BE49-F238E27FC236}">
              <a16:creationId xmlns:a16="http://schemas.microsoft.com/office/drawing/2014/main" id="{59E70D12-67CC-EFAB-4F84-58A0BC3BF21D}"/>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DEF508D7-4418-15F2-A8EA-1563FA4FEBDB}"/>
              </a:ext>
            </a:extLst>
          </p:cNvPr>
          <p:cNvSpPr txBox="1">
            <a:spLocks noGrp="1"/>
          </p:cNvSpPr>
          <p:nvPr>
            <p:ph type="title"/>
          </p:nvPr>
        </p:nvSpPr>
        <p:spPr>
          <a:xfrm>
            <a:off x="838200" y="240434"/>
            <a:ext cx="10515600" cy="57698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2F5496"/>
              </a:buClr>
              <a:buSzPts val="2400"/>
              <a:buFont typeface="Cambria"/>
              <a:buNone/>
            </a:pPr>
            <a:r>
              <a:rPr lang="en-US" sz="2400" b="1" dirty="0">
                <a:solidFill>
                  <a:srgbClr val="0070C0"/>
                </a:solidFill>
                <a:latin typeface="Cambria"/>
                <a:ea typeface="Cambria"/>
                <a:cs typeface="Cambria"/>
                <a:sym typeface="Cambria"/>
              </a:rPr>
              <a:t>CONTENT</a:t>
            </a:r>
            <a:endParaRPr sz="2400" b="1" dirty="0">
              <a:solidFill>
                <a:srgbClr val="0070C0"/>
              </a:solidFill>
              <a:latin typeface="Cambria"/>
              <a:ea typeface="Cambria"/>
              <a:cs typeface="Cambria"/>
              <a:sym typeface="Cambria"/>
            </a:endParaRPr>
          </a:p>
        </p:txBody>
      </p:sp>
      <p:sp>
        <p:nvSpPr>
          <p:cNvPr id="88" name="Google Shape;88;p2">
            <a:extLst>
              <a:ext uri="{FF2B5EF4-FFF2-40B4-BE49-F238E27FC236}">
                <a16:creationId xmlns:a16="http://schemas.microsoft.com/office/drawing/2014/main" id="{1FE8C44C-F9DF-F4C3-F795-568224C9F163}"/>
              </a:ext>
            </a:extLst>
          </p:cNvPr>
          <p:cNvSpPr txBox="1">
            <a:spLocks noGrp="1"/>
          </p:cNvSpPr>
          <p:nvPr>
            <p:ph idx="1"/>
          </p:nvPr>
        </p:nvSpPr>
        <p:spPr>
          <a:xfrm>
            <a:off x="838200" y="983673"/>
            <a:ext cx="10515600" cy="519329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fontScale="92500" lnSpcReduction="10000"/>
          </a:bodyPr>
          <a:lstStyle/>
          <a:p>
            <a:pPr marL="869950" lvl="1" indent="-285750">
              <a:spcBef>
                <a:spcPts val="1500"/>
              </a:spcBef>
              <a:buClr>
                <a:schemeClr val="dk1"/>
              </a:buClr>
              <a:buSzPts val="2000"/>
            </a:pPr>
            <a:r>
              <a:rPr lang="en-US" sz="2200" dirty="0">
                <a:latin typeface="Cambria" panose="02040503050406030204" pitchFamily="18" charset="0"/>
                <a:ea typeface="Cambria" panose="02040503050406030204" pitchFamily="18" charset="0"/>
              </a:rPr>
              <a:t>Introduction</a:t>
            </a:r>
          </a:p>
          <a:p>
            <a:pPr marL="869950" lvl="1" indent="-285750">
              <a:spcBef>
                <a:spcPts val="1500"/>
              </a:spcBef>
              <a:buClr>
                <a:schemeClr val="dk1"/>
              </a:buClr>
              <a:buSzPts val="2000"/>
            </a:pPr>
            <a:r>
              <a:rPr lang="en-US" sz="2200" dirty="0">
                <a:latin typeface="Cambria" panose="02040503050406030204" pitchFamily="18" charset="0"/>
                <a:ea typeface="Cambria" panose="02040503050406030204" pitchFamily="18" charset="0"/>
              </a:rPr>
              <a:t>Problem Statement</a:t>
            </a:r>
          </a:p>
          <a:p>
            <a:pPr marL="869950" lvl="1" indent="-285750">
              <a:spcBef>
                <a:spcPts val="1500"/>
              </a:spcBef>
              <a:buClr>
                <a:schemeClr val="dk1"/>
              </a:buClr>
              <a:buSzPts val="2000"/>
            </a:pPr>
            <a:r>
              <a:rPr lang="en-US" sz="2200" dirty="0">
                <a:latin typeface="Cambria" panose="02040503050406030204" pitchFamily="18" charset="0"/>
                <a:ea typeface="Cambria" panose="02040503050406030204" pitchFamily="18" charset="0"/>
              </a:rPr>
              <a:t>Aim</a:t>
            </a:r>
          </a:p>
          <a:p>
            <a:pPr marL="869950" lvl="1" indent="-285750">
              <a:spcBef>
                <a:spcPts val="1500"/>
              </a:spcBef>
              <a:buClr>
                <a:schemeClr val="dk1"/>
              </a:buClr>
              <a:buSzPts val="2000"/>
            </a:pPr>
            <a:r>
              <a:rPr lang="en-US" sz="2200" dirty="0">
                <a:latin typeface="Cambria" panose="02040503050406030204" pitchFamily="18" charset="0"/>
                <a:ea typeface="Cambria" panose="02040503050406030204" pitchFamily="18" charset="0"/>
              </a:rPr>
              <a:t>Objective</a:t>
            </a:r>
          </a:p>
          <a:p>
            <a:pPr marL="869950" lvl="1" indent="-285750">
              <a:spcBef>
                <a:spcPts val="1500"/>
              </a:spcBef>
              <a:buClr>
                <a:schemeClr val="dk1"/>
              </a:buClr>
              <a:buSzPts val="2000"/>
            </a:pPr>
            <a:r>
              <a:rPr lang="en-US" sz="2200" dirty="0">
                <a:latin typeface="Cambria" panose="02040503050406030204" pitchFamily="18" charset="0"/>
                <a:ea typeface="Cambria" panose="02040503050406030204" pitchFamily="18" charset="0"/>
              </a:rPr>
              <a:t>Goals</a:t>
            </a:r>
          </a:p>
          <a:p>
            <a:pPr marL="869950" lvl="1" indent="-285750">
              <a:spcBef>
                <a:spcPts val="1500"/>
              </a:spcBef>
              <a:buClr>
                <a:schemeClr val="dk1"/>
              </a:buClr>
              <a:buSzPts val="2000"/>
            </a:pPr>
            <a:r>
              <a:rPr lang="en-US" sz="2200" dirty="0">
                <a:latin typeface="Cambria" panose="02040503050406030204" pitchFamily="18" charset="0"/>
                <a:ea typeface="Cambria" panose="02040503050406030204" pitchFamily="18" charset="0"/>
              </a:rPr>
              <a:t>Methodology(Flow Chart)</a:t>
            </a:r>
          </a:p>
          <a:p>
            <a:pPr marL="869950" lvl="1" indent="-285750">
              <a:spcBef>
                <a:spcPts val="1500"/>
              </a:spcBef>
              <a:buClr>
                <a:schemeClr val="dk1"/>
              </a:buClr>
              <a:buSzPts val="2000"/>
            </a:pPr>
            <a:r>
              <a:rPr lang="en-US" sz="2200" dirty="0">
                <a:latin typeface="Cambria" panose="02040503050406030204" pitchFamily="18" charset="0"/>
                <a:ea typeface="Cambria" panose="02040503050406030204" pitchFamily="18" charset="0"/>
              </a:rPr>
              <a:t>Modules</a:t>
            </a:r>
          </a:p>
          <a:p>
            <a:pPr marL="869950" lvl="1" indent="-285750">
              <a:spcBef>
                <a:spcPts val="1500"/>
              </a:spcBef>
              <a:buClr>
                <a:schemeClr val="dk1"/>
              </a:buClr>
              <a:buSzPts val="2000"/>
            </a:pPr>
            <a:r>
              <a:rPr lang="en-US" sz="2200" dirty="0">
                <a:latin typeface="Cambria" panose="02040503050406030204" pitchFamily="18" charset="0"/>
                <a:ea typeface="Cambria" panose="02040503050406030204" pitchFamily="18" charset="0"/>
              </a:rPr>
              <a:t>Advantages and Disadvantages</a:t>
            </a:r>
          </a:p>
          <a:p>
            <a:pPr marL="869950" lvl="1" indent="-285750">
              <a:spcBef>
                <a:spcPts val="1500"/>
              </a:spcBef>
              <a:buClr>
                <a:schemeClr val="dk1"/>
              </a:buClr>
              <a:buSzPts val="2000"/>
            </a:pPr>
            <a:r>
              <a:rPr lang="en-US" sz="2200" dirty="0">
                <a:latin typeface="Cambria" panose="02040503050406030204" pitchFamily="18" charset="0"/>
                <a:ea typeface="Cambria" panose="02040503050406030204" pitchFamily="18" charset="0"/>
              </a:rPr>
              <a:t>Conclusion</a:t>
            </a:r>
          </a:p>
          <a:p>
            <a:pPr marL="869950" lvl="1" indent="-285750">
              <a:spcBef>
                <a:spcPts val="1500"/>
              </a:spcBef>
              <a:buClr>
                <a:schemeClr val="dk1"/>
              </a:buClr>
              <a:buSzPts val="2000"/>
            </a:pPr>
            <a:r>
              <a:rPr lang="en-US" sz="2200" dirty="0">
                <a:latin typeface="Cambria" panose="02040503050406030204" pitchFamily="18" charset="0"/>
                <a:ea typeface="Cambria" panose="02040503050406030204" pitchFamily="18" charset="0"/>
              </a:rPr>
              <a:t>Cost Benefit Analysis</a:t>
            </a:r>
          </a:p>
          <a:p>
            <a:pPr marL="869950" lvl="1" indent="-285750">
              <a:spcBef>
                <a:spcPts val="1500"/>
              </a:spcBef>
              <a:buClr>
                <a:schemeClr val="dk1"/>
              </a:buClr>
              <a:buSzPts val="2000"/>
            </a:pPr>
            <a:r>
              <a:rPr lang="en-US" sz="2200" dirty="0">
                <a:latin typeface="Cambria" panose="02040503050406030204" pitchFamily="18" charset="0"/>
                <a:ea typeface="Cambria" panose="02040503050406030204" pitchFamily="18" charset="0"/>
              </a:rPr>
              <a:t>References</a:t>
            </a:r>
          </a:p>
          <a:p>
            <a:pPr marL="1041400" lvl="1" indent="-457200">
              <a:spcBef>
                <a:spcPts val="1500"/>
              </a:spcBef>
              <a:buClr>
                <a:schemeClr val="dk1"/>
              </a:buClr>
              <a:buSzPts val="2000"/>
            </a:pPr>
            <a:endParaRPr sz="3200" dirty="0"/>
          </a:p>
        </p:txBody>
      </p:sp>
      <p:sp>
        <p:nvSpPr>
          <p:cNvPr id="89" name="Google Shape;89;p2">
            <a:extLst>
              <a:ext uri="{FF2B5EF4-FFF2-40B4-BE49-F238E27FC236}">
                <a16:creationId xmlns:a16="http://schemas.microsoft.com/office/drawing/2014/main" id="{EA224413-5E3C-0D83-16FF-C1C813BCFC32}"/>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b="1">
                <a:solidFill>
                  <a:srgbClr val="385623"/>
                </a:solidFill>
              </a:rPr>
              <a:t>27-07-2024</a:t>
            </a:r>
            <a:endParaRPr sz="1800" b="1" dirty="0">
              <a:solidFill>
                <a:srgbClr val="385623"/>
              </a:solidFill>
            </a:endParaRPr>
          </a:p>
        </p:txBody>
      </p:sp>
      <p:sp>
        <p:nvSpPr>
          <p:cNvPr id="91" name="Google Shape;91;p2">
            <a:extLst>
              <a:ext uri="{FF2B5EF4-FFF2-40B4-BE49-F238E27FC236}">
                <a16:creationId xmlns:a16="http://schemas.microsoft.com/office/drawing/2014/main" id="{099FAC8F-B152-B293-F49A-5D84BFCAE49F}"/>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2</a:t>
            </a:fld>
            <a:endParaRPr sz="1800" b="1">
              <a:solidFill>
                <a:srgbClr val="385623"/>
              </a:solidFill>
            </a:endParaRPr>
          </a:p>
        </p:txBody>
      </p:sp>
    </p:spTree>
    <p:extLst>
      <p:ext uri="{BB962C8B-B14F-4D97-AF65-F5344CB8AC3E}">
        <p14:creationId xmlns:p14="http://schemas.microsoft.com/office/powerpoint/2010/main" val="561276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20000"/>
            <a:lumOff val="80000"/>
            <a:alpha val="0"/>
          </a:schemeClr>
        </a:solidFill>
        <a:effectLst/>
      </p:bgPr>
    </p:bg>
    <p:spTree>
      <p:nvGrpSpPr>
        <p:cNvPr id="1" name="Shape 87">
          <a:extLst>
            <a:ext uri="{FF2B5EF4-FFF2-40B4-BE49-F238E27FC236}">
              <a16:creationId xmlns:a16="http://schemas.microsoft.com/office/drawing/2014/main" id="{00CF6DF7-5B2F-8ABA-5A1D-632E0CDCFA24}"/>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8249B2AF-A21E-7319-657C-D3EB3031F113}"/>
              </a:ext>
            </a:extLst>
          </p:cNvPr>
          <p:cNvSpPr txBox="1">
            <a:spLocks noGrp="1"/>
          </p:cNvSpPr>
          <p:nvPr>
            <p:ph type="title"/>
          </p:nvPr>
        </p:nvSpPr>
        <p:spPr>
          <a:xfrm>
            <a:off x="838200" y="240434"/>
            <a:ext cx="10515600" cy="57698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2F5496"/>
              </a:buClr>
              <a:buSzPts val="2400"/>
              <a:buFont typeface="Cambria"/>
              <a:buNone/>
            </a:pPr>
            <a:r>
              <a:rPr lang="en-US" sz="2400" b="1" dirty="0">
                <a:solidFill>
                  <a:srgbClr val="0070C0"/>
                </a:solidFill>
                <a:latin typeface="Cambria"/>
                <a:ea typeface="Cambria"/>
                <a:cs typeface="Cambria"/>
                <a:sym typeface="Cambria"/>
              </a:rPr>
              <a:t>INTRODUCTION</a:t>
            </a:r>
            <a:endParaRPr sz="2400" b="1" dirty="0">
              <a:solidFill>
                <a:srgbClr val="0070C0"/>
              </a:solidFill>
              <a:latin typeface="Cambria"/>
              <a:ea typeface="Cambria"/>
              <a:cs typeface="Cambria"/>
              <a:sym typeface="Cambria"/>
            </a:endParaRPr>
          </a:p>
        </p:txBody>
      </p:sp>
      <p:sp>
        <p:nvSpPr>
          <p:cNvPr id="88" name="Google Shape;88;p2">
            <a:extLst>
              <a:ext uri="{FF2B5EF4-FFF2-40B4-BE49-F238E27FC236}">
                <a16:creationId xmlns:a16="http://schemas.microsoft.com/office/drawing/2014/main" id="{FCAD6406-3410-5B44-2E14-1A37D715C647}"/>
              </a:ext>
            </a:extLst>
          </p:cNvPr>
          <p:cNvSpPr txBox="1">
            <a:spLocks noGrp="1"/>
          </p:cNvSpPr>
          <p:nvPr>
            <p:ph idx="1"/>
          </p:nvPr>
        </p:nvSpPr>
        <p:spPr>
          <a:xfrm>
            <a:off x="838200" y="983673"/>
            <a:ext cx="10515600" cy="519329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115000"/>
              </a:lnSpc>
              <a:spcBef>
                <a:spcPts val="0"/>
              </a:spcBef>
              <a:spcAft>
                <a:spcPts val="0"/>
              </a:spcAft>
              <a:buSzPts val="1800"/>
              <a:buNone/>
            </a:pPr>
            <a:r>
              <a:rPr lang="en-US" sz="2000" b="1" dirty="0">
                <a:solidFill>
                  <a:srgbClr val="2F5496"/>
                </a:solidFill>
                <a:highlight>
                  <a:srgbClr val="FFFFFF"/>
                </a:highlight>
                <a:latin typeface="Cambria"/>
                <a:ea typeface="Cambria"/>
                <a:cs typeface="Cambria"/>
                <a:sym typeface="Cambria"/>
              </a:rPr>
              <a:t>What is Blockchain?</a:t>
            </a:r>
            <a:endParaRPr sz="2000" b="1" dirty="0">
              <a:solidFill>
                <a:srgbClr val="2F5496"/>
              </a:solidFill>
              <a:highlight>
                <a:srgbClr val="FFFFFF"/>
              </a:highlight>
              <a:latin typeface="Cambria"/>
              <a:ea typeface="Cambria"/>
              <a:cs typeface="Cambria"/>
              <a:sym typeface="Cambria"/>
            </a:endParaRPr>
          </a:p>
          <a:p>
            <a:pPr marL="457200" lvl="0" indent="-342900" algn="l" rtl="0">
              <a:lnSpc>
                <a:spcPct val="115000"/>
              </a:lnSpc>
              <a:spcBef>
                <a:spcPts val="1500"/>
              </a:spcBef>
              <a:spcAft>
                <a:spcPts val="0"/>
              </a:spcAft>
              <a:buClr>
                <a:srgbClr val="0D0D0D"/>
              </a:buClr>
              <a:buSzPts val="1800"/>
              <a:buFont typeface="Cambria"/>
              <a:buChar char="●"/>
            </a:pPr>
            <a:r>
              <a:rPr lang="en-US" sz="1800" b="0" i="0" dirty="0">
                <a:solidFill>
                  <a:srgbClr val="1F1F1F"/>
                </a:solidFill>
                <a:effectLst/>
                <a:latin typeface="Cambria" panose="02040503050406030204" pitchFamily="18" charset="0"/>
                <a:ea typeface="Cambria" panose="02040503050406030204" pitchFamily="18" charset="0"/>
              </a:rPr>
              <a:t>Blockchain is </a:t>
            </a:r>
            <a:r>
              <a:rPr lang="en-US" sz="1800" b="0" i="0" dirty="0">
                <a:solidFill>
                  <a:srgbClr val="040C28"/>
                </a:solidFill>
                <a:effectLst/>
                <a:latin typeface="Cambria" panose="02040503050406030204" pitchFamily="18" charset="0"/>
                <a:ea typeface="Cambria" panose="02040503050406030204" pitchFamily="18" charset="0"/>
              </a:rPr>
              <a:t>a decentralized digital ledger that securely stores records across a network of computers in a way that is transparent, immutable, and resistant to tampering</a:t>
            </a:r>
            <a:r>
              <a:rPr lang="en-US" sz="1800" b="0" i="0" dirty="0">
                <a:solidFill>
                  <a:srgbClr val="1F1F1F"/>
                </a:solidFill>
                <a:effectLst/>
                <a:latin typeface="Cambria" panose="02040503050406030204" pitchFamily="18" charset="0"/>
                <a:ea typeface="Cambria" panose="02040503050406030204" pitchFamily="18" charset="0"/>
              </a:rPr>
              <a:t>.</a:t>
            </a:r>
          </a:p>
          <a:p>
            <a:pPr marL="457200" lvl="0" indent="-342900" algn="l" rtl="0">
              <a:lnSpc>
                <a:spcPct val="115000"/>
              </a:lnSpc>
              <a:spcBef>
                <a:spcPts val="1500"/>
              </a:spcBef>
              <a:spcAft>
                <a:spcPts val="0"/>
              </a:spcAft>
              <a:buClr>
                <a:srgbClr val="0D0D0D"/>
              </a:buClr>
              <a:buSzPts val="1800"/>
              <a:buFont typeface="Cambria"/>
              <a:buChar char="●"/>
            </a:pPr>
            <a:r>
              <a:rPr lang="en-US" sz="1800" dirty="0">
                <a:solidFill>
                  <a:srgbClr val="1F1F1F"/>
                </a:solidFill>
                <a:latin typeface="Cambria" panose="02040503050406030204" pitchFamily="18" charset="0"/>
                <a:ea typeface="Cambria" panose="02040503050406030204" pitchFamily="18" charset="0"/>
              </a:rPr>
              <a:t>Consists of several blocks associated with each other and in sequence.</a:t>
            </a:r>
          </a:p>
          <a:p>
            <a:pPr marL="114300" lvl="0" indent="0" algn="l" rtl="0">
              <a:lnSpc>
                <a:spcPct val="115000"/>
              </a:lnSpc>
              <a:spcBef>
                <a:spcPts val="1500"/>
              </a:spcBef>
              <a:spcAft>
                <a:spcPts val="0"/>
              </a:spcAft>
              <a:buClr>
                <a:srgbClr val="0D0D0D"/>
              </a:buClr>
              <a:buSzPts val="1800"/>
              <a:buNone/>
            </a:pPr>
            <a:endParaRPr lang="en-US" sz="1800" b="1" dirty="0">
              <a:solidFill>
                <a:srgbClr val="1F1F1F"/>
              </a:solidFill>
              <a:highlight>
                <a:srgbClr val="FFFFFF"/>
              </a:highlight>
              <a:latin typeface="Cambria" panose="02040503050406030204" pitchFamily="18" charset="0"/>
              <a:ea typeface="Cambria" panose="02040503050406030204" pitchFamily="18" charset="0"/>
              <a:cs typeface="Cambria"/>
              <a:sym typeface="Cambria"/>
            </a:endParaRPr>
          </a:p>
          <a:p>
            <a:pPr marL="114300" lvl="0" indent="0" algn="l" rtl="0">
              <a:lnSpc>
                <a:spcPct val="115000"/>
              </a:lnSpc>
              <a:spcBef>
                <a:spcPts val="1500"/>
              </a:spcBef>
              <a:spcAft>
                <a:spcPts val="0"/>
              </a:spcAft>
              <a:buClr>
                <a:srgbClr val="0D0D0D"/>
              </a:buClr>
              <a:buSzPts val="1800"/>
              <a:buNone/>
            </a:pPr>
            <a:r>
              <a:rPr lang="en-US" sz="2000" b="1" dirty="0">
                <a:solidFill>
                  <a:srgbClr val="2F5496"/>
                </a:solidFill>
                <a:highlight>
                  <a:srgbClr val="FFFFFF"/>
                </a:highlight>
                <a:latin typeface="Cambria"/>
                <a:ea typeface="Cambria"/>
                <a:cs typeface="Cambria"/>
                <a:sym typeface="Cambria"/>
              </a:rPr>
              <a:t>Problem Statement:</a:t>
            </a:r>
          </a:p>
          <a:p>
            <a:pPr marL="457200" lvl="0" indent="-342900" algn="l" rtl="0">
              <a:lnSpc>
                <a:spcPct val="115000"/>
              </a:lnSpc>
              <a:spcBef>
                <a:spcPts val="150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By adopting blockchain in the distribution of databases on e-voting system can reduce one of the cheating sources of database manipulation.</a:t>
            </a:r>
          </a:p>
          <a:p>
            <a:pPr marL="457200" lvl="0" indent="-342900" algn="l" rtl="0">
              <a:lnSpc>
                <a:spcPct val="115000"/>
              </a:lnSpc>
              <a:spcBef>
                <a:spcPts val="150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Blockchain technology is one of solutions, because it embraces a distributed system and the entire database are owned by many users.</a:t>
            </a:r>
          </a:p>
          <a:p>
            <a:pPr marL="114300" lvl="0" indent="0" algn="l" rtl="0">
              <a:lnSpc>
                <a:spcPct val="115000"/>
              </a:lnSpc>
              <a:spcBef>
                <a:spcPts val="1500"/>
              </a:spcBef>
              <a:spcAft>
                <a:spcPts val="0"/>
              </a:spcAft>
              <a:buClr>
                <a:srgbClr val="0D0D0D"/>
              </a:buClr>
              <a:buSzPts val="1800"/>
              <a:buNone/>
            </a:pPr>
            <a:endParaRPr sz="2800" dirty="0"/>
          </a:p>
        </p:txBody>
      </p:sp>
      <p:sp>
        <p:nvSpPr>
          <p:cNvPr id="89" name="Google Shape;89;p2">
            <a:extLst>
              <a:ext uri="{FF2B5EF4-FFF2-40B4-BE49-F238E27FC236}">
                <a16:creationId xmlns:a16="http://schemas.microsoft.com/office/drawing/2014/main" id="{737CE85A-23EA-0B20-6FCE-0DDC628590E1}"/>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b="1">
                <a:solidFill>
                  <a:srgbClr val="385623"/>
                </a:solidFill>
              </a:rPr>
              <a:t>27-07-2024</a:t>
            </a:r>
            <a:endParaRPr sz="1800" b="1" dirty="0">
              <a:solidFill>
                <a:srgbClr val="385623"/>
              </a:solidFill>
            </a:endParaRPr>
          </a:p>
        </p:txBody>
      </p:sp>
      <p:sp>
        <p:nvSpPr>
          <p:cNvPr id="91" name="Google Shape;91;p2">
            <a:extLst>
              <a:ext uri="{FF2B5EF4-FFF2-40B4-BE49-F238E27FC236}">
                <a16:creationId xmlns:a16="http://schemas.microsoft.com/office/drawing/2014/main" id="{5D376C8A-D1CC-2A1A-E3F4-002ACF045A6F}"/>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3</a:t>
            </a:fld>
            <a:endParaRPr sz="1800" b="1">
              <a:solidFill>
                <a:srgbClr val="385623"/>
              </a:solidFill>
            </a:endParaRPr>
          </a:p>
        </p:txBody>
      </p:sp>
    </p:spTree>
    <p:extLst>
      <p:ext uri="{BB962C8B-B14F-4D97-AF65-F5344CB8AC3E}">
        <p14:creationId xmlns:p14="http://schemas.microsoft.com/office/powerpoint/2010/main" val="2979351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20000"/>
            <a:lumOff val="80000"/>
            <a:alpha val="0"/>
          </a:schemeClr>
        </a:solidFill>
        <a:effectLst/>
      </p:bgPr>
    </p:bg>
    <p:spTree>
      <p:nvGrpSpPr>
        <p:cNvPr id="1" name="Shape 87">
          <a:extLst>
            <a:ext uri="{FF2B5EF4-FFF2-40B4-BE49-F238E27FC236}">
              <a16:creationId xmlns:a16="http://schemas.microsoft.com/office/drawing/2014/main" id="{7DA0593B-6D99-8F08-204D-04758952F906}"/>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982F7132-E97A-95D5-7288-F6DB89663A34}"/>
              </a:ext>
            </a:extLst>
          </p:cNvPr>
          <p:cNvSpPr txBox="1">
            <a:spLocks noGrp="1"/>
          </p:cNvSpPr>
          <p:nvPr>
            <p:ph type="title"/>
          </p:nvPr>
        </p:nvSpPr>
        <p:spPr>
          <a:xfrm>
            <a:off x="838200" y="240434"/>
            <a:ext cx="10515600" cy="57698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2F5496"/>
              </a:buClr>
              <a:buSzPts val="2400"/>
              <a:buFont typeface="Cambria"/>
              <a:buNone/>
            </a:pPr>
            <a:r>
              <a:rPr lang="en-US" sz="2400" b="1" dirty="0">
                <a:solidFill>
                  <a:srgbClr val="0070C0"/>
                </a:solidFill>
                <a:latin typeface="Cambria"/>
                <a:ea typeface="Cambria"/>
                <a:cs typeface="Cambria"/>
                <a:sym typeface="Cambria"/>
              </a:rPr>
              <a:t>AIM</a:t>
            </a:r>
            <a:endParaRPr sz="2400" b="1" dirty="0">
              <a:solidFill>
                <a:srgbClr val="0070C0"/>
              </a:solidFill>
              <a:latin typeface="Cambria"/>
              <a:ea typeface="Cambria"/>
              <a:cs typeface="Cambria"/>
              <a:sym typeface="Cambria"/>
            </a:endParaRPr>
          </a:p>
        </p:txBody>
      </p:sp>
      <p:sp>
        <p:nvSpPr>
          <p:cNvPr id="88" name="Google Shape;88;p2">
            <a:extLst>
              <a:ext uri="{FF2B5EF4-FFF2-40B4-BE49-F238E27FC236}">
                <a16:creationId xmlns:a16="http://schemas.microsoft.com/office/drawing/2014/main" id="{5F73AEEF-6514-8FCE-5B69-5961D9246A6F}"/>
              </a:ext>
            </a:extLst>
          </p:cNvPr>
          <p:cNvSpPr txBox="1">
            <a:spLocks noGrp="1"/>
          </p:cNvSpPr>
          <p:nvPr>
            <p:ph idx="1"/>
          </p:nvPr>
        </p:nvSpPr>
        <p:spPr>
          <a:xfrm>
            <a:off x="838200" y="983673"/>
            <a:ext cx="10515600" cy="519329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a:lnSpc>
                <a:spcPct val="115000"/>
              </a:lnSpc>
              <a:spcBef>
                <a:spcPts val="0"/>
              </a:spcBef>
              <a:buSzPts val="1800"/>
            </a:pPr>
            <a:endParaRPr lang="en-US" sz="2000" dirty="0">
              <a:highlight>
                <a:srgbClr val="FFFFFF"/>
              </a:highlight>
              <a:latin typeface="Cambria"/>
              <a:ea typeface="Cambria"/>
              <a:cs typeface="Cambria"/>
              <a:sym typeface="Cambria"/>
            </a:endParaRPr>
          </a:p>
          <a:p>
            <a:pPr>
              <a:lnSpc>
                <a:spcPct val="115000"/>
              </a:lnSpc>
              <a:spcBef>
                <a:spcPts val="0"/>
              </a:spcBef>
              <a:buSzPts val="1800"/>
            </a:pPr>
            <a:r>
              <a:rPr lang="en-US" sz="2000" dirty="0">
                <a:highlight>
                  <a:srgbClr val="FFFFFF"/>
                </a:highlight>
                <a:latin typeface="Cambria"/>
                <a:ea typeface="Cambria"/>
                <a:cs typeface="Cambria"/>
                <a:sym typeface="Cambria"/>
              </a:rPr>
              <a:t>Aims to building  voting system that satisfies the legal requirements of legislators has been a challenge for a long time.</a:t>
            </a:r>
          </a:p>
          <a:p>
            <a:pPr>
              <a:lnSpc>
                <a:spcPct val="115000"/>
              </a:lnSpc>
              <a:spcBef>
                <a:spcPts val="0"/>
              </a:spcBef>
              <a:buSzPts val="1800"/>
            </a:pPr>
            <a:endParaRPr lang="en-US" sz="2000" dirty="0">
              <a:highlight>
                <a:srgbClr val="FFFFFF"/>
              </a:highlight>
              <a:latin typeface="Cambria"/>
              <a:ea typeface="Cambria"/>
              <a:cs typeface="Cambria"/>
              <a:sym typeface="Cambria"/>
            </a:endParaRPr>
          </a:p>
          <a:p>
            <a:pPr>
              <a:lnSpc>
                <a:spcPct val="115000"/>
              </a:lnSpc>
              <a:spcBef>
                <a:spcPts val="0"/>
              </a:spcBef>
              <a:buSzPts val="1800"/>
            </a:pPr>
            <a:r>
              <a:rPr lang="en-US" sz="2000" dirty="0">
                <a:latin typeface="Cambria" panose="02040503050406030204" pitchFamily="18" charset="0"/>
                <a:ea typeface="Cambria" panose="02040503050406030204" pitchFamily="18" charset="0"/>
              </a:rPr>
              <a:t>Distributed ledger technologies are an exciting new area of technology.</a:t>
            </a:r>
            <a:endParaRPr lang="en-US" sz="2400" dirty="0">
              <a:highlight>
                <a:srgbClr val="FFFFFF"/>
              </a:highlight>
              <a:latin typeface="Cambria" panose="02040503050406030204" pitchFamily="18" charset="0"/>
              <a:ea typeface="Cambria" panose="02040503050406030204" pitchFamily="18" charset="0"/>
              <a:cs typeface="Cambria"/>
              <a:sym typeface="Cambria"/>
            </a:endParaRPr>
          </a:p>
          <a:p>
            <a:pPr>
              <a:lnSpc>
                <a:spcPct val="115000"/>
              </a:lnSpc>
              <a:spcBef>
                <a:spcPts val="0"/>
              </a:spcBef>
              <a:buSzPts val="1800"/>
            </a:pPr>
            <a:endParaRPr lang="en-US" sz="2000" dirty="0">
              <a:highlight>
                <a:srgbClr val="FFFFFF"/>
              </a:highlight>
              <a:latin typeface="Cambria"/>
              <a:ea typeface="Cambria"/>
              <a:cs typeface="Cambria"/>
              <a:sym typeface="Cambria"/>
            </a:endParaRPr>
          </a:p>
          <a:p>
            <a:pPr>
              <a:lnSpc>
                <a:spcPct val="115000"/>
              </a:lnSpc>
              <a:spcBef>
                <a:spcPts val="0"/>
              </a:spcBef>
              <a:buSzPts val="1800"/>
            </a:pPr>
            <a:r>
              <a:rPr lang="en-US" sz="2000" dirty="0">
                <a:highlight>
                  <a:srgbClr val="FFFFFF"/>
                </a:highlight>
                <a:latin typeface="Cambria"/>
                <a:ea typeface="Cambria"/>
                <a:cs typeface="Cambria"/>
                <a:sym typeface="Cambria"/>
              </a:rPr>
              <a:t>Also aims to evaluate the application of blockchain as service to implement distributed electronic voting systems</a:t>
            </a:r>
            <a:endParaRPr sz="2000" dirty="0"/>
          </a:p>
        </p:txBody>
      </p:sp>
      <p:sp>
        <p:nvSpPr>
          <p:cNvPr id="89" name="Google Shape;89;p2">
            <a:extLst>
              <a:ext uri="{FF2B5EF4-FFF2-40B4-BE49-F238E27FC236}">
                <a16:creationId xmlns:a16="http://schemas.microsoft.com/office/drawing/2014/main" id="{0194152D-4A94-C436-370A-257CD7C56923}"/>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b="1">
                <a:solidFill>
                  <a:srgbClr val="385623"/>
                </a:solidFill>
              </a:rPr>
              <a:t>27-07-2024</a:t>
            </a:r>
            <a:endParaRPr sz="1800" b="1" dirty="0">
              <a:solidFill>
                <a:srgbClr val="385623"/>
              </a:solidFill>
            </a:endParaRPr>
          </a:p>
        </p:txBody>
      </p:sp>
      <p:sp>
        <p:nvSpPr>
          <p:cNvPr id="91" name="Google Shape;91;p2">
            <a:extLst>
              <a:ext uri="{FF2B5EF4-FFF2-40B4-BE49-F238E27FC236}">
                <a16:creationId xmlns:a16="http://schemas.microsoft.com/office/drawing/2014/main" id="{E995FBDB-36EB-5DDA-8E1C-4180829A59E3}"/>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4</a:t>
            </a:fld>
            <a:endParaRPr sz="1800" b="1">
              <a:solidFill>
                <a:srgbClr val="385623"/>
              </a:solidFill>
            </a:endParaRPr>
          </a:p>
        </p:txBody>
      </p:sp>
    </p:spTree>
    <p:extLst>
      <p:ext uri="{BB962C8B-B14F-4D97-AF65-F5344CB8AC3E}">
        <p14:creationId xmlns:p14="http://schemas.microsoft.com/office/powerpoint/2010/main" val="4011735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20000"/>
            <a:lumOff val="80000"/>
            <a:alpha val="0"/>
          </a:schemeClr>
        </a:solidFill>
        <a:effectLst/>
      </p:bgPr>
    </p:bg>
    <p:spTree>
      <p:nvGrpSpPr>
        <p:cNvPr id="1" name="Shape 87">
          <a:extLst>
            <a:ext uri="{FF2B5EF4-FFF2-40B4-BE49-F238E27FC236}">
              <a16:creationId xmlns:a16="http://schemas.microsoft.com/office/drawing/2014/main" id="{F38EF919-4356-A5F8-8C1E-DB0F160A5137}"/>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5298BF7B-9CB4-4A22-C3C0-C5A8B5B893CE}"/>
              </a:ext>
            </a:extLst>
          </p:cNvPr>
          <p:cNvSpPr txBox="1">
            <a:spLocks noGrp="1"/>
          </p:cNvSpPr>
          <p:nvPr>
            <p:ph type="title"/>
          </p:nvPr>
        </p:nvSpPr>
        <p:spPr>
          <a:xfrm>
            <a:off x="838200" y="240434"/>
            <a:ext cx="10515600" cy="57698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2F5496"/>
              </a:buClr>
              <a:buSzPts val="2400"/>
              <a:buFont typeface="Cambria"/>
              <a:buNone/>
            </a:pPr>
            <a:r>
              <a:rPr lang="en-US" sz="2400" b="1" dirty="0">
                <a:solidFill>
                  <a:srgbClr val="0070C0"/>
                </a:solidFill>
                <a:latin typeface="Cambria"/>
                <a:ea typeface="Cambria"/>
                <a:cs typeface="Cambria"/>
                <a:sym typeface="Cambria"/>
              </a:rPr>
              <a:t>PROJECT WORK PLAN </a:t>
            </a:r>
            <a:endParaRPr sz="2400" b="1" dirty="0">
              <a:solidFill>
                <a:srgbClr val="0070C0"/>
              </a:solidFill>
              <a:latin typeface="Cambria"/>
              <a:ea typeface="Cambria"/>
              <a:cs typeface="Cambria"/>
              <a:sym typeface="Cambria"/>
            </a:endParaRPr>
          </a:p>
        </p:txBody>
      </p:sp>
      <p:sp>
        <p:nvSpPr>
          <p:cNvPr id="88" name="Google Shape;88;p2">
            <a:extLst>
              <a:ext uri="{FF2B5EF4-FFF2-40B4-BE49-F238E27FC236}">
                <a16:creationId xmlns:a16="http://schemas.microsoft.com/office/drawing/2014/main" id="{C4C36808-9BE1-2123-9FB3-33A6C576AD44}"/>
              </a:ext>
            </a:extLst>
          </p:cNvPr>
          <p:cNvSpPr txBox="1">
            <a:spLocks noGrp="1"/>
          </p:cNvSpPr>
          <p:nvPr>
            <p:ph idx="1"/>
          </p:nvPr>
        </p:nvSpPr>
        <p:spPr>
          <a:xfrm>
            <a:off x="838200" y="983673"/>
            <a:ext cx="10515600" cy="519329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115000"/>
              </a:lnSpc>
              <a:spcBef>
                <a:spcPts val="0"/>
              </a:spcBef>
              <a:spcAft>
                <a:spcPts val="0"/>
              </a:spcAft>
              <a:buSzPts val="1800"/>
              <a:buNone/>
            </a:pPr>
            <a:r>
              <a:rPr lang="en-US" sz="2000" b="1" dirty="0">
                <a:solidFill>
                  <a:srgbClr val="2F5496"/>
                </a:solidFill>
                <a:highlight>
                  <a:srgbClr val="FFFFFF"/>
                </a:highlight>
                <a:latin typeface="Cambria"/>
                <a:ea typeface="Cambria"/>
                <a:cs typeface="Cambria"/>
                <a:sym typeface="Cambria"/>
              </a:rPr>
              <a:t>OBJECTIVE:</a:t>
            </a:r>
            <a:endParaRPr sz="2000" b="1" dirty="0">
              <a:solidFill>
                <a:srgbClr val="2F5496"/>
              </a:solidFill>
              <a:highlight>
                <a:srgbClr val="FFFFFF"/>
              </a:highlight>
              <a:latin typeface="Cambria"/>
              <a:ea typeface="Cambria"/>
              <a:cs typeface="Cambria"/>
              <a:sym typeface="Cambria"/>
            </a:endParaRPr>
          </a:p>
          <a:p>
            <a:pPr marL="457200" lvl="0" indent="-342900" algn="l" rtl="0">
              <a:lnSpc>
                <a:spcPct val="115000"/>
              </a:lnSpc>
              <a:spcBef>
                <a:spcPts val="150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The objective is to create a secure, transparent e-voting platform using blockchain, preventing fraud and ensuring voter anonymity. It streamlines voting for efficiency and cost-effectiveness, complies with regulations, and fosters trust through transparency. The system supports scalability and aims to enhance democratic processes with reliability and inclusivity.</a:t>
            </a:r>
            <a:endParaRPr sz="1800" dirty="0">
              <a:solidFill>
                <a:srgbClr val="0D0D0D"/>
              </a:solidFill>
              <a:highlight>
                <a:srgbClr val="FFFFFF"/>
              </a:highlight>
              <a:latin typeface="Cambria"/>
              <a:ea typeface="Cambria"/>
              <a:cs typeface="Cambria"/>
              <a:sym typeface="Cambria"/>
            </a:endParaRPr>
          </a:p>
          <a:p>
            <a:pPr marL="0" lvl="0" indent="0" algn="l" rtl="0">
              <a:lnSpc>
                <a:spcPct val="115000"/>
              </a:lnSpc>
              <a:spcBef>
                <a:spcPts val="1500"/>
              </a:spcBef>
              <a:spcAft>
                <a:spcPts val="0"/>
              </a:spcAft>
              <a:buSzPts val="1800"/>
              <a:buNone/>
            </a:pPr>
            <a:endParaRPr lang="en-US" sz="2000" b="1" dirty="0">
              <a:solidFill>
                <a:srgbClr val="2F5496"/>
              </a:solidFill>
              <a:highlight>
                <a:srgbClr val="FFFFFF"/>
              </a:highlight>
              <a:latin typeface="Cambria"/>
              <a:ea typeface="Cambria"/>
              <a:cs typeface="Cambria"/>
              <a:sym typeface="Cambria"/>
            </a:endParaRPr>
          </a:p>
          <a:p>
            <a:pPr marL="0" lvl="0" indent="0" algn="l" rtl="0">
              <a:lnSpc>
                <a:spcPct val="115000"/>
              </a:lnSpc>
              <a:spcBef>
                <a:spcPts val="1500"/>
              </a:spcBef>
              <a:spcAft>
                <a:spcPts val="0"/>
              </a:spcAft>
              <a:buSzPts val="1800"/>
              <a:buNone/>
            </a:pPr>
            <a:r>
              <a:rPr lang="en-US" sz="2000" b="1" dirty="0">
                <a:solidFill>
                  <a:srgbClr val="2F5496"/>
                </a:solidFill>
                <a:highlight>
                  <a:srgbClr val="FFFFFF"/>
                </a:highlight>
                <a:latin typeface="Cambria"/>
                <a:ea typeface="Cambria"/>
                <a:cs typeface="Cambria"/>
                <a:sym typeface="Cambria"/>
              </a:rPr>
              <a:t>GOALS:</a:t>
            </a:r>
            <a:endParaRPr sz="2000" b="1" dirty="0">
              <a:solidFill>
                <a:srgbClr val="2F5496"/>
              </a:solidFill>
              <a:highlight>
                <a:srgbClr val="FFFFFF"/>
              </a:highlight>
              <a:latin typeface="Cambria"/>
              <a:ea typeface="Cambria"/>
              <a:cs typeface="Cambria"/>
              <a:sym typeface="Cambria"/>
            </a:endParaRPr>
          </a:p>
          <a:p>
            <a:pPr marL="457200" lvl="0" indent="-342900" algn="l" rtl="0">
              <a:lnSpc>
                <a:spcPct val="115000"/>
              </a:lnSpc>
              <a:spcBef>
                <a:spcPts val="150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Design and develop a user-friendly e-voting interface.</a:t>
            </a:r>
            <a:endParaRPr sz="1800" dirty="0">
              <a:solidFill>
                <a:srgbClr val="0D0D0D"/>
              </a:solidFill>
              <a:highlight>
                <a:srgbClr val="FFFFFF"/>
              </a:highlight>
              <a:latin typeface="Cambria"/>
              <a:ea typeface="Cambria"/>
              <a:cs typeface="Cambria"/>
              <a:sym typeface="Cambria"/>
            </a:endParaRPr>
          </a:p>
          <a:p>
            <a:pPr marL="457200" lvl="0" indent="-342900" algn="l" rtl="0">
              <a:lnSpc>
                <a:spcPct val="115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Implement a secure and transparent blockchain network for vote recording and storage.</a:t>
            </a:r>
            <a:endParaRPr sz="1800" dirty="0">
              <a:solidFill>
                <a:srgbClr val="0D0D0D"/>
              </a:solidFill>
              <a:highlight>
                <a:srgbClr val="FFFFFF"/>
              </a:highlight>
              <a:latin typeface="Cambria"/>
              <a:ea typeface="Cambria"/>
              <a:cs typeface="Cambria"/>
              <a:sym typeface="Cambria"/>
            </a:endParaRPr>
          </a:p>
          <a:p>
            <a:pPr marL="457200" lvl="0" indent="-342900" algn="l" rtl="0">
              <a:lnSpc>
                <a:spcPct val="115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Ensure the integrity and immutability of the voting data.</a:t>
            </a:r>
            <a:endParaRPr sz="1800" dirty="0">
              <a:solidFill>
                <a:srgbClr val="0D0D0D"/>
              </a:solidFill>
              <a:highlight>
                <a:srgbClr val="FFFFFF"/>
              </a:highlight>
              <a:latin typeface="Cambria"/>
              <a:ea typeface="Cambria"/>
              <a:cs typeface="Cambria"/>
              <a:sym typeface="Cambria"/>
            </a:endParaRPr>
          </a:p>
          <a:p>
            <a:pPr marL="457200" lvl="0" indent="-342900" algn="l" rtl="0">
              <a:lnSpc>
                <a:spcPct val="115000"/>
              </a:lnSpc>
              <a:spcBef>
                <a:spcPts val="0"/>
              </a:spcBef>
              <a:spcAft>
                <a:spcPts val="0"/>
              </a:spcAft>
              <a:buClr>
                <a:srgbClr val="0D0D0D"/>
              </a:buClr>
              <a:buSzPts val="1800"/>
              <a:buFont typeface="Cambria"/>
              <a:buChar char="●"/>
            </a:pPr>
            <a:r>
              <a:rPr lang="en-US" sz="1800" dirty="0">
                <a:solidFill>
                  <a:srgbClr val="0D0D0D"/>
                </a:solidFill>
                <a:highlight>
                  <a:srgbClr val="FFFFFF"/>
                </a:highlight>
                <a:latin typeface="Cambria"/>
                <a:ea typeface="Cambria"/>
                <a:cs typeface="Cambria"/>
                <a:sym typeface="Cambria"/>
              </a:rPr>
              <a:t>Deploy the e-voting system for a pilot test in a controlled environment.</a:t>
            </a:r>
            <a:endParaRPr sz="1800" dirty="0">
              <a:solidFill>
                <a:srgbClr val="0D0D0D"/>
              </a:solidFill>
              <a:highlight>
                <a:srgbClr val="FFFFFF"/>
              </a:highlight>
              <a:latin typeface="Cambria"/>
              <a:ea typeface="Cambria"/>
              <a:cs typeface="Cambria"/>
              <a:sym typeface="Cambria"/>
            </a:endParaRPr>
          </a:p>
          <a:p>
            <a:pPr marL="1143000" lvl="2" indent="-101600" algn="l" rtl="0">
              <a:lnSpc>
                <a:spcPct val="90000"/>
              </a:lnSpc>
              <a:spcBef>
                <a:spcPts val="1500"/>
              </a:spcBef>
              <a:spcAft>
                <a:spcPts val="0"/>
              </a:spcAft>
              <a:buClr>
                <a:schemeClr val="dk1"/>
              </a:buClr>
              <a:buSzPts val="2000"/>
              <a:buNone/>
            </a:pPr>
            <a:endParaRPr sz="2800" dirty="0"/>
          </a:p>
        </p:txBody>
      </p:sp>
      <p:sp>
        <p:nvSpPr>
          <p:cNvPr id="89" name="Google Shape;89;p2">
            <a:extLst>
              <a:ext uri="{FF2B5EF4-FFF2-40B4-BE49-F238E27FC236}">
                <a16:creationId xmlns:a16="http://schemas.microsoft.com/office/drawing/2014/main" id="{9EF2C50F-7452-AD71-9900-5229B8FF6C28}"/>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b="1">
                <a:solidFill>
                  <a:srgbClr val="385623"/>
                </a:solidFill>
              </a:rPr>
              <a:t>27-07-2024</a:t>
            </a:r>
            <a:endParaRPr sz="1800" b="1" dirty="0">
              <a:solidFill>
                <a:srgbClr val="385623"/>
              </a:solidFill>
            </a:endParaRPr>
          </a:p>
        </p:txBody>
      </p:sp>
      <p:sp>
        <p:nvSpPr>
          <p:cNvPr id="91" name="Google Shape;91;p2">
            <a:extLst>
              <a:ext uri="{FF2B5EF4-FFF2-40B4-BE49-F238E27FC236}">
                <a16:creationId xmlns:a16="http://schemas.microsoft.com/office/drawing/2014/main" id="{F848E7EA-16B4-BF05-8DE4-9A744FABAAB5}"/>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5</a:t>
            </a:fld>
            <a:endParaRPr sz="1800" b="1">
              <a:solidFill>
                <a:srgbClr val="385623"/>
              </a:solidFill>
            </a:endParaRPr>
          </a:p>
        </p:txBody>
      </p:sp>
    </p:spTree>
    <p:extLst>
      <p:ext uri="{BB962C8B-B14F-4D97-AF65-F5344CB8AC3E}">
        <p14:creationId xmlns:p14="http://schemas.microsoft.com/office/powerpoint/2010/main" val="1289784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101" name="Google Shape;101;p3"/>
          <p:cNvSpPr txBox="1">
            <a:spLocks noGrp="1"/>
          </p:cNvSpPr>
          <p:nvPr>
            <p:ph type="title"/>
          </p:nvPr>
        </p:nvSpPr>
        <p:spPr>
          <a:xfrm>
            <a:off x="838200" y="240434"/>
            <a:ext cx="10515600" cy="5769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2F5496"/>
              </a:buClr>
              <a:buSzPts val="2400"/>
              <a:buFont typeface="Cambria"/>
              <a:buNone/>
            </a:pPr>
            <a:r>
              <a:rPr lang="en-US" sz="2400" b="1" dirty="0">
                <a:solidFill>
                  <a:srgbClr val="0070C0"/>
                </a:solidFill>
                <a:latin typeface="Cambria"/>
                <a:ea typeface="Cambria"/>
                <a:cs typeface="Cambria"/>
                <a:sym typeface="Cambria"/>
              </a:rPr>
              <a:t>EFFECTIVE UTILIZATION OF TOOL</a:t>
            </a:r>
            <a:endParaRPr sz="2400" b="1" dirty="0">
              <a:solidFill>
                <a:srgbClr val="0070C0"/>
              </a:solidFill>
              <a:latin typeface="Cambria"/>
              <a:ea typeface="Cambria"/>
              <a:cs typeface="Cambria"/>
              <a:sym typeface="Cambria"/>
            </a:endParaRPr>
          </a:p>
        </p:txBody>
      </p:sp>
      <p:sp>
        <p:nvSpPr>
          <p:cNvPr id="97" name="Google Shape;97;p3"/>
          <p:cNvSpPr txBox="1">
            <a:spLocks noGrp="1"/>
          </p:cNvSpPr>
          <p:nvPr>
            <p:ph idx="1"/>
          </p:nvPr>
        </p:nvSpPr>
        <p:spPr>
          <a:xfrm>
            <a:off x="838200" y="721175"/>
            <a:ext cx="10515600" cy="54558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b" anchorCtr="0">
            <a:noAutofit/>
          </a:bodyPr>
          <a:lstStyle/>
          <a:p>
            <a:pPr marL="457200" lvl="0" indent="-342900" algn="l" rtl="0">
              <a:lnSpc>
                <a:spcPct val="115000"/>
              </a:lnSpc>
              <a:spcBef>
                <a:spcPts val="0"/>
              </a:spcBef>
              <a:spcAft>
                <a:spcPts val="0"/>
              </a:spcAft>
              <a:buSzPts val="1800"/>
              <a:buFont typeface="Cambria"/>
              <a:buAutoNum type="arabicPeriod"/>
            </a:pPr>
            <a:r>
              <a:rPr lang="en-US" sz="1800" b="1" dirty="0">
                <a:solidFill>
                  <a:srgbClr val="2F5496"/>
                </a:solidFill>
                <a:highlight>
                  <a:srgbClr val="FFFFFF"/>
                </a:highlight>
                <a:latin typeface="Cambria"/>
                <a:ea typeface="Cambria"/>
                <a:cs typeface="Cambria"/>
                <a:sym typeface="Cambria"/>
              </a:rPr>
              <a:t>Blockchain Platforms:</a:t>
            </a:r>
            <a:r>
              <a:rPr lang="en-US" sz="1800" dirty="0">
                <a:solidFill>
                  <a:srgbClr val="0D0D0D"/>
                </a:solidFill>
                <a:highlight>
                  <a:srgbClr val="FFFFFF"/>
                </a:highlight>
                <a:latin typeface="Cambria"/>
                <a:ea typeface="Cambria"/>
                <a:cs typeface="Cambria"/>
                <a:sym typeface="Cambria"/>
              </a:rPr>
              <a:t> Ethereum, Hyperledger, Binance Smart Chain.</a:t>
            </a:r>
            <a:endParaRPr sz="1800" dirty="0">
              <a:solidFill>
                <a:srgbClr val="0D0D0D"/>
              </a:solidFill>
              <a:highlight>
                <a:srgbClr val="FFFFFF"/>
              </a:highlight>
              <a:latin typeface="Cambria"/>
              <a:ea typeface="Cambria"/>
              <a:cs typeface="Cambria"/>
              <a:sym typeface="Cambria"/>
            </a:endParaRPr>
          </a:p>
          <a:p>
            <a:pPr marL="914400" lvl="1" indent="-342900" algn="l" rtl="0">
              <a:lnSpc>
                <a:spcPct val="115000"/>
              </a:lnSpc>
              <a:spcBef>
                <a:spcPts val="0"/>
              </a:spcBef>
              <a:spcAft>
                <a:spcPts val="0"/>
              </a:spcAft>
              <a:buClr>
                <a:srgbClr val="0D0D0D"/>
              </a:buClr>
              <a:buSzPts val="1800"/>
              <a:buFont typeface="Cambria"/>
              <a:buAutoNum type="alphaLcPeriod"/>
            </a:pPr>
            <a:r>
              <a:rPr lang="en-US" sz="1800" dirty="0">
                <a:solidFill>
                  <a:srgbClr val="0D0D0D"/>
                </a:solidFill>
                <a:highlight>
                  <a:srgbClr val="FFFFFF"/>
                </a:highlight>
                <a:latin typeface="Cambria"/>
                <a:ea typeface="Cambria"/>
                <a:cs typeface="Cambria"/>
                <a:sym typeface="Cambria"/>
              </a:rPr>
              <a:t>Use these platforms for secure and transparent vote recording.</a:t>
            </a:r>
            <a:endParaRPr sz="1800" dirty="0">
              <a:solidFill>
                <a:srgbClr val="0D0D0D"/>
              </a:solidFill>
              <a:highlight>
                <a:srgbClr val="FFFFFF"/>
              </a:highlight>
              <a:latin typeface="Cambria"/>
              <a:ea typeface="Cambria"/>
              <a:cs typeface="Cambria"/>
              <a:sym typeface="Cambria"/>
            </a:endParaRPr>
          </a:p>
          <a:p>
            <a:pPr marL="457200" lvl="0" indent="-342900" algn="l" rtl="0">
              <a:lnSpc>
                <a:spcPct val="115000"/>
              </a:lnSpc>
              <a:spcBef>
                <a:spcPts val="0"/>
              </a:spcBef>
              <a:spcAft>
                <a:spcPts val="0"/>
              </a:spcAft>
              <a:buSzPts val="1800"/>
              <a:buFont typeface="Cambria"/>
              <a:buAutoNum type="arabicPeriod"/>
            </a:pPr>
            <a:r>
              <a:rPr lang="en-US" sz="1800" b="1" dirty="0">
                <a:solidFill>
                  <a:srgbClr val="2F5496"/>
                </a:solidFill>
                <a:highlight>
                  <a:srgbClr val="FFFFFF"/>
                </a:highlight>
                <a:latin typeface="Cambria"/>
                <a:ea typeface="Cambria"/>
                <a:cs typeface="Cambria"/>
                <a:sym typeface="Cambria"/>
              </a:rPr>
              <a:t>Smart Contract Development:</a:t>
            </a:r>
            <a:r>
              <a:rPr lang="en-US" sz="1800" dirty="0">
                <a:solidFill>
                  <a:srgbClr val="0D0D0D"/>
                </a:solidFill>
                <a:highlight>
                  <a:srgbClr val="FFFFFF"/>
                </a:highlight>
                <a:latin typeface="Cambria"/>
                <a:ea typeface="Cambria"/>
                <a:cs typeface="Cambria"/>
                <a:sym typeface="Cambria"/>
              </a:rPr>
              <a:t> Solidity.</a:t>
            </a:r>
            <a:endParaRPr sz="1800" dirty="0">
              <a:solidFill>
                <a:srgbClr val="0D0D0D"/>
              </a:solidFill>
              <a:highlight>
                <a:srgbClr val="FFFFFF"/>
              </a:highlight>
              <a:latin typeface="Cambria"/>
              <a:ea typeface="Cambria"/>
              <a:cs typeface="Cambria"/>
              <a:sym typeface="Cambria"/>
            </a:endParaRPr>
          </a:p>
          <a:p>
            <a:pPr marL="914400" lvl="1" indent="-342900" algn="l" rtl="0">
              <a:lnSpc>
                <a:spcPct val="115000"/>
              </a:lnSpc>
              <a:spcBef>
                <a:spcPts val="0"/>
              </a:spcBef>
              <a:spcAft>
                <a:spcPts val="0"/>
              </a:spcAft>
              <a:buClr>
                <a:srgbClr val="0D0D0D"/>
              </a:buClr>
              <a:buSzPts val="1800"/>
              <a:buFont typeface="Cambria"/>
              <a:buAutoNum type="alphaLcPeriod"/>
            </a:pPr>
            <a:r>
              <a:rPr lang="en-US" sz="1800" dirty="0">
                <a:solidFill>
                  <a:srgbClr val="0D0D0D"/>
                </a:solidFill>
                <a:highlight>
                  <a:srgbClr val="FFFFFF"/>
                </a:highlight>
                <a:latin typeface="Cambria"/>
                <a:ea typeface="Cambria"/>
                <a:cs typeface="Cambria"/>
                <a:sym typeface="Cambria"/>
              </a:rPr>
              <a:t>Write smart contracts for voting rules and validation.</a:t>
            </a:r>
            <a:endParaRPr sz="1800" dirty="0">
              <a:solidFill>
                <a:srgbClr val="0D0D0D"/>
              </a:solidFill>
              <a:highlight>
                <a:srgbClr val="FFFFFF"/>
              </a:highlight>
              <a:latin typeface="Cambria"/>
              <a:ea typeface="Cambria"/>
              <a:cs typeface="Cambria"/>
              <a:sym typeface="Cambria"/>
            </a:endParaRPr>
          </a:p>
          <a:p>
            <a:pPr marL="457200" lvl="0" indent="-342900" algn="l" rtl="0">
              <a:lnSpc>
                <a:spcPct val="115000"/>
              </a:lnSpc>
              <a:spcBef>
                <a:spcPts val="0"/>
              </a:spcBef>
              <a:spcAft>
                <a:spcPts val="0"/>
              </a:spcAft>
              <a:buSzPts val="1800"/>
              <a:buFont typeface="Cambria"/>
              <a:buAutoNum type="arabicPeriod"/>
            </a:pPr>
            <a:r>
              <a:rPr lang="en-US" sz="1800" b="1" dirty="0">
                <a:solidFill>
                  <a:srgbClr val="2F5496"/>
                </a:solidFill>
                <a:highlight>
                  <a:srgbClr val="FFFFFF"/>
                </a:highlight>
                <a:latin typeface="Cambria"/>
                <a:ea typeface="Cambria"/>
                <a:cs typeface="Cambria"/>
                <a:sym typeface="Cambria"/>
              </a:rPr>
              <a:t>Development IDEs:</a:t>
            </a:r>
            <a:r>
              <a:rPr lang="en-US" sz="1800" dirty="0">
                <a:solidFill>
                  <a:srgbClr val="0D0D0D"/>
                </a:solidFill>
                <a:highlight>
                  <a:srgbClr val="FFFFFF"/>
                </a:highlight>
                <a:latin typeface="Cambria"/>
                <a:ea typeface="Cambria"/>
                <a:cs typeface="Cambria"/>
                <a:sym typeface="Cambria"/>
              </a:rPr>
              <a:t> Visual Studio Code, Ganache, Meta mask Wallet.</a:t>
            </a:r>
            <a:endParaRPr sz="1800" dirty="0">
              <a:solidFill>
                <a:srgbClr val="0D0D0D"/>
              </a:solidFill>
              <a:highlight>
                <a:srgbClr val="FFFFFF"/>
              </a:highlight>
              <a:latin typeface="Cambria"/>
              <a:ea typeface="Cambria"/>
              <a:cs typeface="Cambria"/>
              <a:sym typeface="Cambria"/>
            </a:endParaRPr>
          </a:p>
          <a:p>
            <a:pPr marL="914400" lvl="1" indent="-342900" algn="l" rtl="0">
              <a:lnSpc>
                <a:spcPct val="115000"/>
              </a:lnSpc>
              <a:spcBef>
                <a:spcPts val="0"/>
              </a:spcBef>
              <a:spcAft>
                <a:spcPts val="0"/>
              </a:spcAft>
              <a:buClr>
                <a:srgbClr val="0D0D0D"/>
              </a:buClr>
              <a:buSzPts val="1800"/>
              <a:buFont typeface="Cambria"/>
              <a:buAutoNum type="alphaLcPeriod"/>
            </a:pPr>
            <a:r>
              <a:rPr lang="en-US" sz="1800" dirty="0">
                <a:solidFill>
                  <a:srgbClr val="0D0D0D"/>
                </a:solidFill>
                <a:highlight>
                  <a:srgbClr val="FFFFFF"/>
                </a:highlight>
                <a:latin typeface="Cambria"/>
                <a:ea typeface="Cambria"/>
                <a:cs typeface="Cambria"/>
                <a:sym typeface="Cambria"/>
              </a:rPr>
              <a:t>Develop and test smart contracts and front-end interfaces.</a:t>
            </a:r>
            <a:endParaRPr sz="1800" dirty="0">
              <a:solidFill>
                <a:srgbClr val="0D0D0D"/>
              </a:solidFill>
              <a:highlight>
                <a:srgbClr val="FFFFFF"/>
              </a:highlight>
              <a:latin typeface="Cambria"/>
              <a:ea typeface="Cambria"/>
              <a:cs typeface="Cambria"/>
              <a:sym typeface="Cambria"/>
            </a:endParaRPr>
          </a:p>
          <a:p>
            <a:pPr marL="457200" lvl="0" indent="-342900" algn="l" rtl="0">
              <a:lnSpc>
                <a:spcPct val="115000"/>
              </a:lnSpc>
              <a:spcBef>
                <a:spcPts val="0"/>
              </a:spcBef>
              <a:spcAft>
                <a:spcPts val="0"/>
              </a:spcAft>
              <a:buSzPts val="1800"/>
              <a:buFont typeface="Cambria"/>
              <a:buAutoNum type="arabicPeriod"/>
            </a:pPr>
            <a:r>
              <a:rPr lang="en-US" sz="1800" b="1" dirty="0">
                <a:solidFill>
                  <a:srgbClr val="2F5496"/>
                </a:solidFill>
                <a:highlight>
                  <a:srgbClr val="FFFFFF"/>
                </a:highlight>
                <a:latin typeface="Cambria"/>
                <a:ea typeface="Cambria"/>
                <a:cs typeface="Cambria"/>
                <a:sym typeface="Cambria"/>
              </a:rPr>
              <a:t>Version Control: </a:t>
            </a:r>
            <a:r>
              <a:rPr lang="en-US" sz="1800" dirty="0">
                <a:solidFill>
                  <a:srgbClr val="0D0D0D"/>
                </a:solidFill>
                <a:highlight>
                  <a:srgbClr val="FFFFFF"/>
                </a:highlight>
                <a:latin typeface="Cambria"/>
                <a:ea typeface="Cambria"/>
                <a:cs typeface="Cambria"/>
                <a:sym typeface="Cambria"/>
              </a:rPr>
              <a:t>Git, GitHub.</a:t>
            </a:r>
            <a:endParaRPr sz="1800" dirty="0">
              <a:solidFill>
                <a:srgbClr val="0D0D0D"/>
              </a:solidFill>
              <a:highlight>
                <a:srgbClr val="FFFFFF"/>
              </a:highlight>
              <a:latin typeface="Cambria"/>
              <a:ea typeface="Cambria"/>
              <a:cs typeface="Cambria"/>
              <a:sym typeface="Cambria"/>
            </a:endParaRPr>
          </a:p>
          <a:p>
            <a:pPr marL="914400" lvl="1" indent="-342900" algn="l" rtl="0">
              <a:lnSpc>
                <a:spcPct val="115000"/>
              </a:lnSpc>
              <a:spcBef>
                <a:spcPts val="0"/>
              </a:spcBef>
              <a:spcAft>
                <a:spcPts val="0"/>
              </a:spcAft>
              <a:buClr>
                <a:srgbClr val="0D0D0D"/>
              </a:buClr>
              <a:buSzPts val="1800"/>
              <a:buFont typeface="Cambria"/>
              <a:buAutoNum type="alphaLcPeriod"/>
            </a:pPr>
            <a:r>
              <a:rPr lang="en-US" sz="1800" dirty="0">
                <a:solidFill>
                  <a:srgbClr val="0D0D0D"/>
                </a:solidFill>
                <a:highlight>
                  <a:srgbClr val="FFFFFF"/>
                </a:highlight>
                <a:latin typeface="Cambria"/>
                <a:ea typeface="Cambria"/>
                <a:cs typeface="Cambria"/>
                <a:sym typeface="Cambria"/>
              </a:rPr>
              <a:t>Track changes in code and collaborate with the team.</a:t>
            </a:r>
            <a:endParaRPr sz="1800" dirty="0">
              <a:solidFill>
                <a:srgbClr val="0D0D0D"/>
              </a:solidFill>
              <a:highlight>
                <a:srgbClr val="FFFFFF"/>
              </a:highlight>
              <a:latin typeface="Cambria"/>
              <a:ea typeface="Cambria"/>
              <a:cs typeface="Cambria"/>
              <a:sym typeface="Cambria"/>
            </a:endParaRPr>
          </a:p>
          <a:p>
            <a:pPr marL="457200" lvl="0" indent="-342900" algn="l" rtl="0">
              <a:lnSpc>
                <a:spcPct val="115000"/>
              </a:lnSpc>
              <a:spcBef>
                <a:spcPts val="0"/>
              </a:spcBef>
              <a:spcAft>
                <a:spcPts val="0"/>
              </a:spcAft>
              <a:buSzPts val="1800"/>
              <a:buFont typeface="Cambria"/>
              <a:buAutoNum type="arabicPeriod"/>
            </a:pPr>
            <a:r>
              <a:rPr lang="en-US" sz="1800" b="1" dirty="0">
                <a:solidFill>
                  <a:srgbClr val="2F5496"/>
                </a:solidFill>
                <a:highlight>
                  <a:srgbClr val="FFFFFF"/>
                </a:highlight>
                <a:latin typeface="Cambria"/>
                <a:ea typeface="Cambria"/>
                <a:cs typeface="Cambria"/>
                <a:sym typeface="Cambria"/>
              </a:rPr>
              <a:t>Front-end Frameworks:</a:t>
            </a:r>
            <a:r>
              <a:rPr lang="en-US" sz="1800" b="1" dirty="0">
                <a:solidFill>
                  <a:srgbClr val="0D0D0D"/>
                </a:solidFill>
                <a:highlight>
                  <a:srgbClr val="FFFFFF"/>
                </a:highlight>
                <a:latin typeface="Cambria"/>
                <a:ea typeface="Cambria"/>
                <a:cs typeface="Cambria"/>
                <a:sym typeface="Cambria"/>
              </a:rPr>
              <a:t> </a:t>
            </a:r>
            <a:r>
              <a:rPr lang="en-US" sz="1800" dirty="0">
                <a:solidFill>
                  <a:srgbClr val="0D0D0D"/>
                </a:solidFill>
                <a:highlight>
                  <a:srgbClr val="FFFFFF"/>
                </a:highlight>
                <a:latin typeface="Cambria"/>
                <a:ea typeface="Cambria"/>
                <a:cs typeface="Cambria"/>
                <a:sym typeface="Cambria"/>
              </a:rPr>
              <a:t>HTML, CSS, </a:t>
            </a:r>
            <a:r>
              <a:rPr lang="en-US" sz="1800" dirty="0" err="1">
                <a:solidFill>
                  <a:srgbClr val="0D0D0D"/>
                </a:solidFill>
                <a:highlight>
                  <a:srgbClr val="FFFFFF"/>
                </a:highlight>
                <a:latin typeface="Cambria"/>
                <a:ea typeface="Cambria"/>
                <a:cs typeface="Cambria"/>
                <a:sym typeface="Cambria"/>
              </a:rPr>
              <a:t>Javascript</a:t>
            </a:r>
            <a:r>
              <a:rPr lang="en-US" sz="1800" dirty="0">
                <a:solidFill>
                  <a:srgbClr val="0D0D0D"/>
                </a:solidFill>
                <a:highlight>
                  <a:srgbClr val="FFFFFF"/>
                </a:highlight>
                <a:latin typeface="Cambria"/>
                <a:ea typeface="Cambria"/>
                <a:cs typeface="Cambria"/>
                <a:sym typeface="Cambria"/>
              </a:rPr>
              <a:t>, React.js, Angular.</a:t>
            </a:r>
            <a:endParaRPr sz="1800" dirty="0">
              <a:solidFill>
                <a:srgbClr val="0D0D0D"/>
              </a:solidFill>
              <a:highlight>
                <a:srgbClr val="FFFFFF"/>
              </a:highlight>
              <a:latin typeface="Cambria"/>
              <a:ea typeface="Cambria"/>
              <a:cs typeface="Cambria"/>
              <a:sym typeface="Cambria"/>
            </a:endParaRPr>
          </a:p>
          <a:p>
            <a:pPr marL="914400" lvl="1" indent="-342900" algn="l" rtl="0">
              <a:lnSpc>
                <a:spcPct val="115000"/>
              </a:lnSpc>
              <a:spcBef>
                <a:spcPts val="0"/>
              </a:spcBef>
              <a:spcAft>
                <a:spcPts val="0"/>
              </a:spcAft>
              <a:buClr>
                <a:srgbClr val="0D0D0D"/>
              </a:buClr>
              <a:buSzPts val="1800"/>
              <a:buFont typeface="Cambria"/>
              <a:buAutoNum type="alphaLcPeriod"/>
            </a:pPr>
            <a:r>
              <a:rPr lang="en-US" sz="1800" dirty="0">
                <a:solidFill>
                  <a:srgbClr val="0D0D0D"/>
                </a:solidFill>
                <a:highlight>
                  <a:srgbClr val="FFFFFF"/>
                </a:highlight>
                <a:latin typeface="Cambria"/>
                <a:ea typeface="Cambria"/>
                <a:cs typeface="Cambria"/>
                <a:sym typeface="Cambria"/>
              </a:rPr>
              <a:t>Create user-friendly interfaces for voters and administrators.</a:t>
            </a:r>
            <a:endParaRPr sz="1800" dirty="0">
              <a:solidFill>
                <a:srgbClr val="0D0D0D"/>
              </a:solidFill>
              <a:highlight>
                <a:srgbClr val="FFFFFF"/>
              </a:highlight>
              <a:latin typeface="Cambria"/>
              <a:ea typeface="Cambria"/>
              <a:cs typeface="Cambria"/>
              <a:sym typeface="Cambria"/>
            </a:endParaRPr>
          </a:p>
          <a:p>
            <a:pPr marL="457200" lvl="0" indent="-342900" algn="l" rtl="0">
              <a:lnSpc>
                <a:spcPct val="115000"/>
              </a:lnSpc>
              <a:spcBef>
                <a:spcPts val="0"/>
              </a:spcBef>
              <a:spcAft>
                <a:spcPts val="0"/>
              </a:spcAft>
              <a:buSzPts val="1800"/>
              <a:buFont typeface="Cambria"/>
              <a:buAutoNum type="arabicPeriod"/>
            </a:pPr>
            <a:r>
              <a:rPr lang="en-US" sz="1800" b="1" dirty="0">
                <a:solidFill>
                  <a:srgbClr val="2F5496"/>
                </a:solidFill>
                <a:highlight>
                  <a:srgbClr val="FFFFFF"/>
                </a:highlight>
                <a:latin typeface="Cambria"/>
                <a:ea typeface="Cambria"/>
                <a:cs typeface="Cambria"/>
                <a:sym typeface="Cambria"/>
              </a:rPr>
              <a:t>Back-end Technologies:</a:t>
            </a:r>
            <a:r>
              <a:rPr lang="en-US" sz="1800" dirty="0">
                <a:solidFill>
                  <a:srgbClr val="0D0D0D"/>
                </a:solidFill>
                <a:highlight>
                  <a:srgbClr val="FFFFFF"/>
                </a:highlight>
                <a:latin typeface="Cambria"/>
                <a:ea typeface="Cambria"/>
                <a:cs typeface="Cambria"/>
                <a:sym typeface="Cambria"/>
              </a:rPr>
              <a:t> Node.js, Python, MySQL.</a:t>
            </a:r>
            <a:endParaRPr sz="1800" dirty="0">
              <a:solidFill>
                <a:srgbClr val="0D0D0D"/>
              </a:solidFill>
              <a:highlight>
                <a:srgbClr val="FFFFFF"/>
              </a:highlight>
              <a:latin typeface="Cambria"/>
              <a:ea typeface="Cambria"/>
              <a:cs typeface="Cambria"/>
              <a:sym typeface="Cambria"/>
            </a:endParaRPr>
          </a:p>
          <a:p>
            <a:pPr marL="914400" lvl="1" indent="-342900" algn="l" rtl="0">
              <a:lnSpc>
                <a:spcPct val="115000"/>
              </a:lnSpc>
              <a:spcBef>
                <a:spcPts val="0"/>
              </a:spcBef>
              <a:spcAft>
                <a:spcPts val="0"/>
              </a:spcAft>
              <a:buClr>
                <a:srgbClr val="0D0D0D"/>
              </a:buClr>
              <a:buSzPts val="1800"/>
              <a:buFont typeface="Cambria"/>
              <a:buAutoNum type="alphaLcPeriod"/>
            </a:pPr>
            <a:r>
              <a:rPr lang="en-US" sz="1800" dirty="0">
                <a:solidFill>
                  <a:srgbClr val="0D0D0D"/>
                </a:solidFill>
                <a:highlight>
                  <a:srgbClr val="FFFFFF"/>
                </a:highlight>
                <a:latin typeface="Cambria"/>
                <a:ea typeface="Cambria"/>
                <a:cs typeface="Cambria"/>
                <a:sym typeface="Cambria"/>
              </a:rPr>
              <a:t>Implement server-side logic and backend processing.</a:t>
            </a:r>
          </a:p>
          <a:p>
            <a:pPr marL="0" lvl="0" indent="0" algn="l" rtl="0">
              <a:lnSpc>
                <a:spcPct val="115000"/>
              </a:lnSpc>
              <a:spcBef>
                <a:spcPts val="1500"/>
              </a:spcBef>
              <a:spcAft>
                <a:spcPts val="0"/>
              </a:spcAft>
              <a:buSzPts val="1800"/>
              <a:buNone/>
            </a:pPr>
            <a:r>
              <a:rPr lang="en-US" sz="1800" dirty="0">
                <a:solidFill>
                  <a:srgbClr val="0D0D0D"/>
                </a:solidFill>
                <a:highlight>
                  <a:srgbClr val="FFFFFF"/>
                </a:highlight>
                <a:latin typeface="Cambria"/>
                <a:ea typeface="Cambria"/>
                <a:cs typeface="Cambria"/>
                <a:sym typeface="Cambria"/>
              </a:rPr>
              <a:t>These tools enable efficient development, testing, deployment, and management of the e-voting system, ensuring transparency, security, and usability.</a:t>
            </a:r>
            <a:endParaRPr lang="en-US" sz="1800" dirty="0"/>
          </a:p>
        </p:txBody>
      </p:sp>
      <p:sp>
        <p:nvSpPr>
          <p:cNvPr id="98" name="Google Shape;98;p3"/>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b="1">
                <a:solidFill>
                  <a:srgbClr val="385623"/>
                </a:solidFill>
              </a:rPr>
              <a:t>27-07-2024</a:t>
            </a:r>
            <a:endParaRPr lang="en-US" sz="1800" b="1" dirty="0">
              <a:solidFill>
                <a:srgbClr val="385623"/>
              </a:solidFill>
            </a:endParaRPr>
          </a:p>
        </p:txBody>
      </p:sp>
      <p:sp>
        <p:nvSpPr>
          <p:cNvPr id="100" name="Google Shape;100;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6</a:t>
            </a:fld>
            <a:endParaRPr sz="1800" b="1">
              <a:solidFill>
                <a:srgbClr val="38562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9" name="Google Shape;109;p4"/>
          <p:cNvSpPr txBox="1">
            <a:spLocks noGrp="1"/>
          </p:cNvSpPr>
          <p:nvPr>
            <p:ph type="title"/>
          </p:nvPr>
        </p:nvSpPr>
        <p:spPr>
          <a:xfrm>
            <a:off x="838200" y="240434"/>
            <a:ext cx="10515600" cy="438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a:solidFill>
                  <a:srgbClr val="0070C0"/>
                </a:solidFill>
                <a:latin typeface="Cambria"/>
                <a:ea typeface="Cambria"/>
                <a:cs typeface="Cambria"/>
                <a:sym typeface="Cambria"/>
              </a:rPr>
              <a:t>PROPOSED METHODOLOGY ( Flow Chart) </a:t>
            </a:r>
            <a:endParaRPr sz="2400" b="1">
              <a:solidFill>
                <a:srgbClr val="0070C0"/>
              </a:solidFill>
              <a:latin typeface="Cambria"/>
              <a:ea typeface="Cambria"/>
              <a:cs typeface="Cambria"/>
              <a:sym typeface="Cambria"/>
            </a:endParaRPr>
          </a:p>
        </p:txBody>
      </p:sp>
      <p:sp>
        <p:nvSpPr>
          <p:cNvPr id="106" name="Google Shape;106;p4"/>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400"/>
              <a:buNone/>
            </a:pPr>
            <a:r>
              <a:rPr lang="en-US"/>
              <a:t>27-07-2024</a:t>
            </a:r>
            <a:endParaRPr lang="en-US" dirty="0"/>
          </a:p>
        </p:txBody>
      </p:sp>
      <p:sp>
        <p:nvSpPr>
          <p:cNvPr id="108" name="Google Shape;108;p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pic>
        <p:nvPicPr>
          <p:cNvPr id="110" name="Google Shape;110;p4"/>
          <p:cNvPicPr preferRelativeResize="0"/>
          <p:nvPr/>
        </p:nvPicPr>
        <p:blipFill rotWithShape="1">
          <a:blip r:embed="rId3">
            <a:alphaModFix/>
          </a:blip>
          <a:srcRect/>
          <a:stretch/>
        </p:blipFill>
        <p:spPr>
          <a:xfrm>
            <a:off x="1715679" y="647529"/>
            <a:ext cx="8069344" cy="5740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94114EE-B67E-3392-3851-99AE560F83A1}"/>
            </a:ext>
          </a:extLst>
        </p:cNvPr>
        <p:cNvGrpSpPr/>
        <p:nvPr/>
      </p:nvGrpSpPr>
      <p:grpSpPr>
        <a:xfrm>
          <a:off x="0" y="0"/>
          <a:ext cx="0" cy="0"/>
          <a:chOff x="0" y="0"/>
          <a:chExt cx="0" cy="0"/>
        </a:xfrm>
      </p:grpSpPr>
      <p:sp>
        <p:nvSpPr>
          <p:cNvPr id="109" name="Google Shape;109;p4">
            <a:extLst>
              <a:ext uri="{FF2B5EF4-FFF2-40B4-BE49-F238E27FC236}">
                <a16:creationId xmlns:a16="http://schemas.microsoft.com/office/drawing/2014/main" id="{8F960BF8-7186-FF44-D2D9-C68B7F787A11}"/>
              </a:ext>
            </a:extLst>
          </p:cNvPr>
          <p:cNvSpPr txBox="1">
            <a:spLocks noGrp="1"/>
          </p:cNvSpPr>
          <p:nvPr>
            <p:ph type="title"/>
          </p:nvPr>
        </p:nvSpPr>
        <p:spPr>
          <a:xfrm>
            <a:off x="838200" y="240434"/>
            <a:ext cx="10515600" cy="438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IN" sz="2400" b="1" dirty="0">
                <a:solidFill>
                  <a:srgbClr val="0070C0"/>
                </a:solidFill>
                <a:latin typeface="Cambria"/>
                <a:ea typeface="Cambria"/>
                <a:cs typeface="Cambria"/>
                <a:sym typeface="Cambria"/>
              </a:rPr>
              <a:t>Website Overview</a:t>
            </a:r>
            <a:endParaRPr sz="2400" b="1" dirty="0">
              <a:solidFill>
                <a:srgbClr val="0070C0"/>
              </a:solidFill>
              <a:latin typeface="Cambria"/>
              <a:ea typeface="Cambria"/>
              <a:cs typeface="Cambria"/>
              <a:sym typeface="Cambria"/>
            </a:endParaRPr>
          </a:p>
        </p:txBody>
      </p:sp>
      <p:sp>
        <p:nvSpPr>
          <p:cNvPr id="106" name="Google Shape;106;p4">
            <a:extLst>
              <a:ext uri="{FF2B5EF4-FFF2-40B4-BE49-F238E27FC236}">
                <a16:creationId xmlns:a16="http://schemas.microsoft.com/office/drawing/2014/main" id="{CF30F0D5-94D7-FADE-2802-AA5E7F2EC2FB}"/>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400"/>
              <a:buNone/>
            </a:pPr>
            <a:r>
              <a:rPr lang="en-US"/>
              <a:t>27-07-2024</a:t>
            </a:r>
            <a:endParaRPr lang="en-US" dirty="0"/>
          </a:p>
        </p:txBody>
      </p:sp>
      <p:sp>
        <p:nvSpPr>
          <p:cNvPr id="108" name="Google Shape;108;p4">
            <a:extLst>
              <a:ext uri="{FF2B5EF4-FFF2-40B4-BE49-F238E27FC236}">
                <a16:creationId xmlns:a16="http://schemas.microsoft.com/office/drawing/2014/main" id="{DD60DFD2-23C2-C678-665F-E53258BF09B4}"/>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pic>
        <p:nvPicPr>
          <p:cNvPr id="3" name="Picture 2">
            <a:extLst>
              <a:ext uri="{FF2B5EF4-FFF2-40B4-BE49-F238E27FC236}">
                <a16:creationId xmlns:a16="http://schemas.microsoft.com/office/drawing/2014/main" id="{87C4C53E-4F50-382E-3767-0D9F5B1C6337}"/>
              </a:ext>
            </a:extLst>
          </p:cNvPr>
          <p:cNvPicPr>
            <a:picLocks noChangeAspect="1"/>
          </p:cNvPicPr>
          <p:nvPr/>
        </p:nvPicPr>
        <p:blipFill>
          <a:blip r:embed="rId3"/>
          <a:stretch>
            <a:fillRect/>
          </a:stretch>
        </p:blipFill>
        <p:spPr>
          <a:xfrm>
            <a:off x="198120" y="1198244"/>
            <a:ext cx="5872480" cy="3769361"/>
          </a:xfrm>
          <a:prstGeom prst="rect">
            <a:avLst/>
          </a:prstGeom>
        </p:spPr>
      </p:pic>
      <p:pic>
        <p:nvPicPr>
          <p:cNvPr id="5" name="Picture 4">
            <a:extLst>
              <a:ext uri="{FF2B5EF4-FFF2-40B4-BE49-F238E27FC236}">
                <a16:creationId xmlns:a16="http://schemas.microsoft.com/office/drawing/2014/main" id="{5FDE03E5-F848-AD64-C821-4C23EB0359EF}"/>
              </a:ext>
            </a:extLst>
          </p:cNvPr>
          <p:cNvPicPr>
            <a:picLocks noChangeAspect="1"/>
          </p:cNvPicPr>
          <p:nvPr/>
        </p:nvPicPr>
        <p:blipFill>
          <a:blip r:embed="rId4"/>
          <a:stretch>
            <a:fillRect/>
          </a:stretch>
        </p:blipFill>
        <p:spPr>
          <a:xfrm>
            <a:off x="6121402" y="1198243"/>
            <a:ext cx="5872478" cy="3769361"/>
          </a:xfrm>
          <a:prstGeom prst="rect">
            <a:avLst/>
          </a:prstGeom>
        </p:spPr>
      </p:pic>
      <p:sp>
        <p:nvSpPr>
          <p:cNvPr id="6" name="TextBox 5">
            <a:extLst>
              <a:ext uri="{FF2B5EF4-FFF2-40B4-BE49-F238E27FC236}">
                <a16:creationId xmlns:a16="http://schemas.microsoft.com/office/drawing/2014/main" id="{5F6FF0BE-AA6F-7C82-EA10-07F25518E3E5}"/>
              </a:ext>
            </a:extLst>
          </p:cNvPr>
          <p:cNvSpPr txBox="1"/>
          <p:nvPr/>
        </p:nvSpPr>
        <p:spPr>
          <a:xfrm>
            <a:off x="1432560" y="5252720"/>
            <a:ext cx="2743200" cy="369332"/>
          </a:xfrm>
          <a:prstGeom prst="rect">
            <a:avLst/>
          </a:prstGeom>
          <a:noFill/>
        </p:spPr>
        <p:txBody>
          <a:bodyPr wrap="square" rtlCol="0">
            <a:spAutoFit/>
          </a:bodyPr>
          <a:lstStyle/>
          <a:p>
            <a:pPr algn="ctr"/>
            <a:r>
              <a:rPr lang="en-IN" b="1" dirty="0">
                <a:latin typeface="Cambria" panose="02040503050406030204" pitchFamily="18" charset="0"/>
                <a:ea typeface="Cambria" panose="02040503050406030204" pitchFamily="18" charset="0"/>
              </a:rPr>
              <a:t>Dashboard</a:t>
            </a:r>
          </a:p>
        </p:txBody>
      </p:sp>
      <p:sp>
        <p:nvSpPr>
          <p:cNvPr id="7" name="TextBox 6">
            <a:extLst>
              <a:ext uri="{FF2B5EF4-FFF2-40B4-BE49-F238E27FC236}">
                <a16:creationId xmlns:a16="http://schemas.microsoft.com/office/drawing/2014/main" id="{51E9C680-A82C-12CC-8EAA-54BDAB6D5D07}"/>
              </a:ext>
            </a:extLst>
          </p:cNvPr>
          <p:cNvSpPr txBox="1"/>
          <p:nvPr/>
        </p:nvSpPr>
        <p:spPr>
          <a:xfrm>
            <a:off x="8087360" y="5240774"/>
            <a:ext cx="2082800" cy="369332"/>
          </a:xfrm>
          <a:prstGeom prst="rect">
            <a:avLst/>
          </a:prstGeom>
          <a:noFill/>
        </p:spPr>
        <p:txBody>
          <a:bodyPr wrap="square" rtlCol="0">
            <a:spAutoFit/>
          </a:bodyPr>
          <a:lstStyle/>
          <a:p>
            <a:r>
              <a:rPr lang="en-IN" b="1" dirty="0">
                <a:latin typeface="Cambria" panose="02040503050406030204" pitchFamily="18" charset="0"/>
                <a:ea typeface="Cambria" panose="02040503050406030204" pitchFamily="18" charset="0"/>
              </a:rPr>
              <a:t>Add Candidates</a:t>
            </a:r>
          </a:p>
        </p:txBody>
      </p:sp>
    </p:spTree>
    <p:extLst>
      <p:ext uri="{BB962C8B-B14F-4D97-AF65-F5344CB8AC3E}">
        <p14:creationId xmlns:p14="http://schemas.microsoft.com/office/powerpoint/2010/main" val="107473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3B66611-8F8F-7642-D329-0419BA9D3209}"/>
            </a:ext>
          </a:extLst>
        </p:cNvPr>
        <p:cNvGrpSpPr/>
        <p:nvPr/>
      </p:nvGrpSpPr>
      <p:grpSpPr>
        <a:xfrm>
          <a:off x="0" y="0"/>
          <a:ext cx="0" cy="0"/>
          <a:chOff x="0" y="0"/>
          <a:chExt cx="0" cy="0"/>
        </a:xfrm>
      </p:grpSpPr>
      <p:sp>
        <p:nvSpPr>
          <p:cNvPr id="109" name="Google Shape;109;p4">
            <a:extLst>
              <a:ext uri="{FF2B5EF4-FFF2-40B4-BE49-F238E27FC236}">
                <a16:creationId xmlns:a16="http://schemas.microsoft.com/office/drawing/2014/main" id="{38D39BB6-3C4F-1568-8B8C-DBC301F1E939}"/>
              </a:ext>
            </a:extLst>
          </p:cNvPr>
          <p:cNvSpPr txBox="1">
            <a:spLocks noGrp="1"/>
          </p:cNvSpPr>
          <p:nvPr>
            <p:ph type="title"/>
          </p:nvPr>
        </p:nvSpPr>
        <p:spPr>
          <a:xfrm>
            <a:off x="838200" y="240434"/>
            <a:ext cx="10515600" cy="438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IN" sz="2400" b="1" dirty="0">
                <a:solidFill>
                  <a:srgbClr val="0070C0"/>
                </a:solidFill>
                <a:latin typeface="Cambria"/>
                <a:ea typeface="Cambria"/>
                <a:cs typeface="Cambria"/>
                <a:sym typeface="Cambria"/>
              </a:rPr>
              <a:t>Website Overview</a:t>
            </a:r>
            <a:endParaRPr sz="2400" b="1" dirty="0">
              <a:solidFill>
                <a:srgbClr val="0070C0"/>
              </a:solidFill>
              <a:latin typeface="Cambria"/>
              <a:ea typeface="Cambria"/>
              <a:cs typeface="Cambria"/>
              <a:sym typeface="Cambria"/>
            </a:endParaRPr>
          </a:p>
        </p:txBody>
      </p:sp>
      <p:sp>
        <p:nvSpPr>
          <p:cNvPr id="106" name="Google Shape;106;p4">
            <a:extLst>
              <a:ext uri="{FF2B5EF4-FFF2-40B4-BE49-F238E27FC236}">
                <a16:creationId xmlns:a16="http://schemas.microsoft.com/office/drawing/2014/main" id="{2EF103D0-71A9-5588-B283-B5F82729EDED}"/>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400"/>
              <a:buNone/>
            </a:pPr>
            <a:r>
              <a:rPr lang="en-US"/>
              <a:t>27-07-2024</a:t>
            </a:r>
            <a:endParaRPr lang="en-US" dirty="0"/>
          </a:p>
        </p:txBody>
      </p:sp>
      <p:sp>
        <p:nvSpPr>
          <p:cNvPr id="108" name="Google Shape;108;p4">
            <a:extLst>
              <a:ext uri="{FF2B5EF4-FFF2-40B4-BE49-F238E27FC236}">
                <a16:creationId xmlns:a16="http://schemas.microsoft.com/office/drawing/2014/main" id="{55267850-38C2-FDA7-680E-0CF396DBE7EA}"/>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dirty="0"/>
          </a:p>
        </p:txBody>
      </p:sp>
      <p:sp>
        <p:nvSpPr>
          <p:cNvPr id="6" name="TextBox 5">
            <a:extLst>
              <a:ext uri="{FF2B5EF4-FFF2-40B4-BE49-F238E27FC236}">
                <a16:creationId xmlns:a16="http://schemas.microsoft.com/office/drawing/2014/main" id="{32DD4BAB-D373-00D1-4B5B-B64639EBFDCD}"/>
              </a:ext>
            </a:extLst>
          </p:cNvPr>
          <p:cNvSpPr txBox="1"/>
          <p:nvPr/>
        </p:nvSpPr>
        <p:spPr>
          <a:xfrm>
            <a:off x="1432560" y="5252720"/>
            <a:ext cx="2743200" cy="369332"/>
          </a:xfrm>
          <a:prstGeom prst="rect">
            <a:avLst/>
          </a:prstGeom>
          <a:noFill/>
        </p:spPr>
        <p:txBody>
          <a:bodyPr wrap="square" rtlCol="0">
            <a:spAutoFit/>
          </a:bodyPr>
          <a:lstStyle/>
          <a:p>
            <a:pPr algn="ctr"/>
            <a:r>
              <a:rPr lang="en-IN" b="1" dirty="0">
                <a:latin typeface="Cambria" panose="02040503050406030204" pitchFamily="18" charset="0"/>
                <a:ea typeface="Cambria" panose="02040503050406030204" pitchFamily="18" charset="0"/>
              </a:rPr>
              <a:t>Add Voters</a:t>
            </a:r>
          </a:p>
        </p:txBody>
      </p:sp>
      <p:sp>
        <p:nvSpPr>
          <p:cNvPr id="7" name="TextBox 6">
            <a:extLst>
              <a:ext uri="{FF2B5EF4-FFF2-40B4-BE49-F238E27FC236}">
                <a16:creationId xmlns:a16="http://schemas.microsoft.com/office/drawing/2014/main" id="{B1B83632-5639-8249-D9A1-C915FB39B42A}"/>
              </a:ext>
            </a:extLst>
          </p:cNvPr>
          <p:cNvSpPr txBox="1"/>
          <p:nvPr/>
        </p:nvSpPr>
        <p:spPr>
          <a:xfrm>
            <a:off x="7609840" y="5240774"/>
            <a:ext cx="2844800" cy="369332"/>
          </a:xfrm>
          <a:prstGeom prst="rect">
            <a:avLst/>
          </a:prstGeom>
          <a:noFill/>
        </p:spPr>
        <p:txBody>
          <a:bodyPr wrap="square" rtlCol="0">
            <a:spAutoFit/>
          </a:bodyPr>
          <a:lstStyle/>
          <a:p>
            <a:pPr algn="ctr"/>
            <a:r>
              <a:rPr lang="en-IN" b="1" dirty="0">
                <a:latin typeface="Cambria" panose="02040503050406030204" pitchFamily="18" charset="0"/>
                <a:ea typeface="Cambria" panose="02040503050406030204" pitchFamily="18" charset="0"/>
              </a:rPr>
              <a:t>Ballot(Vote Casting)</a:t>
            </a:r>
          </a:p>
        </p:txBody>
      </p:sp>
      <p:pic>
        <p:nvPicPr>
          <p:cNvPr id="4" name="Picture 3">
            <a:extLst>
              <a:ext uri="{FF2B5EF4-FFF2-40B4-BE49-F238E27FC236}">
                <a16:creationId xmlns:a16="http://schemas.microsoft.com/office/drawing/2014/main" id="{7CB33818-FEBF-988A-CDBD-ABA1D63BF0E1}"/>
              </a:ext>
            </a:extLst>
          </p:cNvPr>
          <p:cNvPicPr>
            <a:picLocks noChangeAspect="1"/>
          </p:cNvPicPr>
          <p:nvPr/>
        </p:nvPicPr>
        <p:blipFill>
          <a:blip r:embed="rId3"/>
          <a:stretch>
            <a:fillRect/>
          </a:stretch>
        </p:blipFill>
        <p:spPr>
          <a:xfrm>
            <a:off x="198119" y="1413032"/>
            <a:ext cx="5872479" cy="3554572"/>
          </a:xfrm>
          <a:prstGeom prst="rect">
            <a:avLst/>
          </a:prstGeom>
        </p:spPr>
      </p:pic>
      <p:pic>
        <p:nvPicPr>
          <p:cNvPr id="9" name="Picture 8">
            <a:extLst>
              <a:ext uri="{FF2B5EF4-FFF2-40B4-BE49-F238E27FC236}">
                <a16:creationId xmlns:a16="http://schemas.microsoft.com/office/drawing/2014/main" id="{A3657061-F974-2593-217F-8BD4B495613F}"/>
              </a:ext>
            </a:extLst>
          </p:cNvPr>
          <p:cNvPicPr>
            <a:picLocks noChangeAspect="1"/>
          </p:cNvPicPr>
          <p:nvPr/>
        </p:nvPicPr>
        <p:blipFill>
          <a:blip r:embed="rId4"/>
          <a:stretch>
            <a:fillRect/>
          </a:stretch>
        </p:blipFill>
        <p:spPr>
          <a:xfrm>
            <a:off x="6319522" y="1424978"/>
            <a:ext cx="5674360" cy="3554572"/>
          </a:xfrm>
          <a:prstGeom prst="rect">
            <a:avLst/>
          </a:prstGeom>
        </p:spPr>
      </p:pic>
    </p:spTree>
    <p:extLst>
      <p:ext uri="{BB962C8B-B14F-4D97-AF65-F5344CB8AC3E}">
        <p14:creationId xmlns:p14="http://schemas.microsoft.com/office/powerpoint/2010/main" val="3777770979"/>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270</TotalTime>
  <Words>971</Words>
  <Application>Microsoft Office PowerPoint</Application>
  <PresentationFormat>Widescreen</PresentationFormat>
  <Paragraphs>170</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Calibri</vt:lpstr>
      <vt:lpstr>Calibri Light</vt:lpstr>
      <vt:lpstr>Cambria</vt:lpstr>
      <vt:lpstr>Office Theme</vt:lpstr>
      <vt:lpstr>Voting System Using Blockchain</vt:lpstr>
      <vt:lpstr>CONTENT</vt:lpstr>
      <vt:lpstr>INTRODUCTION</vt:lpstr>
      <vt:lpstr>AIM</vt:lpstr>
      <vt:lpstr>PROJECT WORK PLAN </vt:lpstr>
      <vt:lpstr>EFFECTIVE UTILIZATION OF TOOL</vt:lpstr>
      <vt:lpstr>PROPOSED METHODOLOGY ( Flow Chart) </vt:lpstr>
      <vt:lpstr>Website Overview</vt:lpstr>
      <vt:lpstr>Website Overview</vt:lpstr>
      <vt:lpstr>PROPOSED METHODOLOGY ( Flow Chart) </vt:lpstr>
      <vt:lpstr>MODULES</vt:lpstr>
      <vt:lpstr>MODULES</vt:lpstr>
      <vt:lpstr>ADVANTAGES AND DISADVANTAGES</vt:lpstr>
      <vt:lpstr>CONCLUSION</vt:lpstr>
      <vt:lpstr>COST BENEFIT ANALYSIS</vt:lpstr>
      <vt:lpstr>REFERENCES ( Journal Papers/ Books/ Website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Nilesh Singh</dc:creator>
  <cp:lastModifiedBy>satryam singh</cp:lastModifiedBy>
  <cp:revision>23</cp:revision>
  <dcterms:modified xsi:type="dcterms:W3CDTF">2024-11-13T11:16:22Z</dcterms:modified>
</cp:coreProperties>
</file>