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85" r:id="rId1"/>
  </p:sldMasterIdLst>
  <p:notesMasterIdLst>
    <p:notesMasterId r:id="rId17"/>
  </p:notesMasterIdLst>
  <p:sldIdLst>
    <p:sldId id="266" r:id="rId2"/>
    <p:sldId id="267" r:id="rId3"/>
    <p:sldId id="268" r:id="rId4"/>
    <p:sldId id="270" r:id="rId5"/>
    <p:sldId id="269" r:id="rId6"/>
    <p:sldId id="257" r:id="rId7"/>
    <p:sldId id="258" r:id="rId8"/>
    <p:sldId id="271" r:id="rId9"/>
    <p:sldId id="272" r:id="rId10"/>
    <p:sldId id="259" r:id="rId11"/>
    <p:sldId id="260" r:id="rId12"/>
    <p:sldId id="261" r:id="rId13"/>
    <p:sldId id="262" r:id="rId14"/>
    <p:sldId id="263"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wCRx+ZvaA/yh0oHUCSnClWEbb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1" d="100"/>
          <a:sy n="81" d="100"/>
        </p:scale>
        <p:origin x="5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258CBB2B-D8D9-5DB4-1DAF-A70829A6A76F}"/>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49A04673-4E51-D867-6A1A-677FE5E580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817A872B-59A7-0082-F0A4-DB43BE3CA1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549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536F17EE-27C3-98F4-59D7-9ADC6BEFC80A}"/>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AF39F3B7-905B-18E3-55F4-6317C2AE1D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8DB55C04-2290-352D-D084-EA51FF84AD0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096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EE0C5DFC-2981-6796-68A1-226D701892FF}"/>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49C4012D-E657-7A55-76D6-6256FAD893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4B6FC519-7324-52BA-DEF0-964535CB61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161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F733853A-62BC-D271-9C6F-1D42E57A6414}"/>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7683CEE9-8972-2021-22B2-ECEFF195BAA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C7F89CF1-530D-0D6A-D5A8-37334EC659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6631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78AD938F-F2DD-1D88-32AD-F7B5C5735837}"/>
            </a:ext>
          </a:extLst>
        </p:cNvPr>
        <p:cNvGrpSpPr/>
        <p:nvPr/>
      </p:nvGrpSpPr>
      <p:grpSpPr>
        <a:xfrm>
          <a:off x="0" y="0"/>
          <a:ext cx="0" cy="0"/>
          <a:chOff x="0" y="0"/>
          <a:chExt cx="0" cy="0"/>
        </a:xfrm>
      </p:grpSpPr>
      <p:sp>
        <p:nvSpPr>
          <p:cNvPr id="103" name="Google Shape;103;p4:notes">
            <a:extLst>
              <a:ext uri="{FF2B5EF4-FFF2-40B4-BE49-F238E27FC236}">
                <a16:creationId xmlns:a16="http://schemas.microsoft.com/office/drawing/2014/main" id="{5F5E9FA3-0081-323D-5455-B4DB244038BC}"/>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a:extLst>
              <a:ext uri="{FF2B5EF4-FFF2-40B4-BE49-F238E27FC236}">
                <a16:creationId xmlns:a16="http://schemas.microsoft.com/office/drawing/2014/main" id="{7C38D7ED-6D0B-89C9-890F-FA0E9A59D3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330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B85985FD-472C-4A57-274C-D914A3A88B2A}"/>
            </a:ext>
          </a:extLst>
        </p:cNvPr>
        <p:cNvGrpSpPr/>
        <p:nvPr/>
      </p:nvGrpSpPr>
      <p:grpSpPr>
        <a:xfrm>
          <a:off x="0" y="0"/>
          <a:ext cx="0" cy="0"/>
          <a:chOff x="0" y="0"/>
          <a:chExt cx="0" cy="0"/>
        </a:xfrm>
      </p:grpSpPr>
      <p:sp>
        <p:nvSpPr>
          <p:cNvPr id="103" name="Google Shape;103;p4:notes">
            <a:extLst>
              <a:ext uri="{FF2B5EF4-FFF2-40B4-BE49-F238E27FC236}">
                <a16:creationId xmlns:a16="http://schemas.microsoft.com/office/drawing/2014/main" id="{B930934A-D7A7-5042-BEC5-7DB0CB5B9D7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a:extLst>
              <a:ext uri="{FF2B5EF4-FFF2-40B4-BE49-F238E27FC236}">
                <a16:creationId xmlns:a16="http://schemas.microsoft.com/office/drawing/2014/main" id="{7613AA4A-2759-9D47-DC93-446B974263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253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26-05-2025</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436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26-05-2025</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8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26-05-2025</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408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26-05-2025</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655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26-05-2025</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075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26-05-2025</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84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26-05-2025</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461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26-05-2025</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329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26-05-2025</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256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26-05-2025</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835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26-05-2025</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569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26-05-2025</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66945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srn.com/abstract=364887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papers.ssrn.com/sol3/papers.cfm?abstract_id=3648870" TargetMode="External"/><Relationship Id="rId4" Type="http://schemas.openxmlformats.org/officeDocument/2006/relationships/hyperlink" Target="https://dx.doi.org/10.2139/ssrn.36488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94116E-59A2-1447-5980-F663FE999E93}"/>
              </a:ext>
            </a:extLst>
          </p:cNvPr>
          <p:cNvPicPr>
            <a:picLocks noChangeAspect="1"/>
          </p:cNvPicPr>
          <p:nvPr/>
        </p:nvPicPr>
        <p:blipFill>
          <a:blip r:embed="rId2"/>
          <a:stretch>
            <a:fillRect/>
          </a:stretch>
        </p:blipFill>
        <p:spPr>
          <a:xfrm>
            <a:off x="0" y="2952234"/>
            <a:ext cx="12192000" cy="3905765"/>
          </a:xfrm>
          <a:prstGeom prst="rect">
            <a:avLst/>
          </a:prstGeom>
        </p:spPr>
      </p:pic>
      <p:sp>
        <p:nvSpPr>
          <p:cNvPr id="2" name="Title 1">
            <a:extLst>
              <a:ext uri="{FF2B5EF4-FFF2-40B4-BE49-F238E27FC236}">
                <a16:creationId xmlns:a16="http://schemas.microsoft.com/office/drawing/2014/main" id="{000A07A5-2BDA-D246-1FD5-9AE989965150}"/>
              </a:ext>
            </a:extLst>
          </p:cNvPr>
          <p:cNvSpPr>
            <a:spLocks noGrp="1"/>
          </p:cNvSpPr>
          <p:nvPr>
            <p:ph type="title"/>
          </p:nvPr>
        </p:nvSpPr>
        <p:spPr>
          <a:xfrm>
            <a:off x="0" y="1"/>
            <a:ext cx="12192000" cy="2952234"/>
          </a:xfrm>
        </p:spPr>
        <p:style>
          <a:lnRef idx="1">
            <a:schemeClr val="accent5"/>
          </a:lnRef>
          <a:fillRef idx="3">
            <a:schemeClr val="accent5"/>
          </a:fillRef>
          <a:effectRef idx="2">
            <a:schemeClr val="accent5"/>
          </a:effectRef>
          <a:fontRef idx="minor">
            <a:schemeClr val="lt1"/>
          </a:fontRef>
        </p:style>
        <p:txBody>
          <a:bodyPr>
            <a:normAutofit/>
          </a:bodyPr>
          <a:lstStyle/>
          <a:p>
            <a:pPr algn="ctr"/>
            <a:r>
              <a:rPr lang="en-US" sz="5400" b="1" dirty="0">
                <a:solidFill>
                  <a:schemeClr val="tx1"/>
                </a:solidFill>
                <a:effectLst>
                  <a:outerShdw blurRad="38100" dist="38100" dir="2700000" algn="tl">
                    <a:srgbClr val="000000">
                      <a:alpha val="43137"/>
                    </a:srgbClr>
                  </a:outerShdw>
                </a:effectLst>
                <a:latin typeface="Arial Black" panose="020B0A04020102020204" pitchFamily="34" charset="0"/>
              </a:rPr>
              <a:t>Voting System Using</a:t>
            </a:r>
            <a:br>
              <a:rPr lang="en-US" sz="5400" b="1" dirty="0">
                <a:solidFill>
                  <a:schemeClr val="tx1"/>
                </a:solidFill>
                <a:effectLst>
                  <a:outerShdw blurRad="38100" dist="38100" dir="2700000" algn="tl">
                    <a:srgbClr val="000000">
                      <a:alpha val="43137"/>
                    </a:srgbClr>
                  </a:outerShdw>
                </a:effectLst>
                <a:latin typeface="Arial Black" panose="020B0A04020102020204" pitchFamily="34" charset="0"/>
              </a:rPr>
            </a:br>
            <a:r>
              <a:rPr lang="en-US" sz="5400" b="1" dirty="0">
                <a:solidFill>
                  <a:schemeClr val="tx1"/>
                </a:solidFill>
                <a:effectLst>
                  <a:outerShdw blurRad="38100" dist="38100" dir="2700000" algn="tl">
                    <a:srgbClr val="000000">
                      <a:alpha val="43137"/>
                    </a:srgbClr>
                  </a:outerShdw>
                </a:effectLst>
                <a:latin typeface="Arial Black" panose="020B0A04020102020204" pitchFamily="34" charset="0"/>
              </a:rPr>
              <a:t>Blockchain</a:t>
            </a:r>
            <a:endParaRPr lang="en-IN" sz="5400" b="1" dirty="0">
              <a:solidFill>
                <a:schemeClr val="tx1"/>
              </a:solidFill>
              <a:effectLst>
                <a:outerShdw blurRad="38100" dist="38100" dir="2700000" algn="tl">
                  <a:srgbClr val="000000">
                    <a:alpha val="43137"/>
                  </a:srgbClr>
                </a:outerShdw>
              </a:effectLst>
              <a:latin typeface="Arial Black" panose="020B0A04020102020204" pitchFamily="34" charset="0"/>
            </a:endParaRPr>
          </a:p>
        </p:txBody>
      </p:sp>
      <p:sp>
        <p:nvSpPr>
          <p:cNvPr id="4" name="Slide Number Placeholder 3">
            <a:extLst>
              <a:ext uri="{FF2B5EF4-FFF2-40B4-BE49-F238E27FC236}">
                <a16:creationId xmlns:a16="http://schemas.microsoft.com/office/drawing/2014/main" id="{80EAB52D-C427-CB46-0F2D-5D4C7A3009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3" name="Date Placeholder 2">
            <a:extLst>
              <a:ext uri="{FF2B5EF4-FFF2-40B4-BE49-F238E27FC236}">
                <a16:creationId xmlns:a16="http://schemas.microsoft.com/office/drawing/2014/main" id="{54E8C75A-FF9F-20D1-9539-755031F03D1A}"/>
              </a:ext>
            </a:extLst>
          </p:cNvPr>
          <p:cNvSpPr>
            <a:spLocks noGrp="1"/>
          </p:cNvSpPr>
          <p:nvPr>
            <p:ph type="dt" sz="half" idx="10"/>
          </p:nvPr>
        </p:nvSpPr>
        <p:spPr/>
        <p:txBody>
          <a:bodyPr/>
          <a:lstStyle/>
          <a:p>
            <a:r>
              <a:rPr lang="en-US"/>
              <a:t>26-05-2025</a:t>
            </a:r>
            <a:endParaRPr lang="en-IN"/>
          </a:p>
        </p:txBody>
      </p:sp>
      <p:sp>
        <p:nvSpPr>
          <p:cNvPr id="5" name="TextBox 4">
            <a:extLst>
              <a:ext uri="{FF2B5EF4-FFF2-40B4-BE49-F238E27FC236}">
                <a16:creationId xmlns:a16="http://schemas.microsoft.com/office/drawing/2014/main" id="{090DCA0A-B8D1-08F5-21EC-105DD9535788}"/>
              </a:ext>
            </a:extLst>
          </p:cNvPr>
          <p:cNvSpPr txBox="1"/>
          <p:nvPr/>
        </p:nvSpPr>
        <p:spPr>
          <a:xfrm>
            <a:off x="131975" y="2545237"/>
            <a:ext cx="3449425" cy="461665"/>
          </a:xfrm>
          <a:prstGeom prst="rect">
            <a:avLst/>
          </a:prstGeom>
          <a:noFill/>
        </p:spPr>
        <p:txBody>
          <a:bodyPr wrap="square" rtlCol="0">
            <a:spAutoFit/>
          </a:bodyPr>
          <a:lstStyle/>
          <a:p>
            <a:r>
              <a:rPr lang="en-US" sz="2400" b="1" dirty="0">
                <a:solidFill>
                  <a:schemeClr val="tx1"/>
                </a:solidFill>
                <a:effectLst>
                  <a:outerShdw blurRad="38100" dist="38100" dir="2700000" algn="tl">
                    <a:srgbClr val="000000">
                      <a:alpha val="43137"/>
                    </a:srgbClr>
                  </a:outerShdw>
                </a:effectLst>
                <a:latin typeface="Arial Black" panose="020B0A04020102020204" pitchFamily="34" charset="0"/>
              </a:rPr>
              <a:t>25_CS_IOT_4A_05</a:t>
            </a:r>
            <a:endParaRPr lang="en-IN" sz="2400" dirty="0"/>
          </a:p>
        </p:txBody>
      </p:sp>
      <p:sp>
        <p:nvSpPr>
          <p:cNvPr id="7" name="TextBox 6">
            <a:extLst>
              <a:ext uri="{FF2B5EF4-FFF2-40B4-BE49-F238E27FC236}">
                <a16:creationId xmlns:a16="http://schemas.microsoft.com/office/drawing/2014/main" id="{A176B517-D804-EC94-EF1E-F778A19CC3E0}"/>
              </a:ext>
            </a:extLst>
          </p:cNvPr>
          <p:cNvSpPr txBox="1"/>
          <p:nvPr/>
        </p:nvSpPr>
        <p:spPr>
          <a:xfrm>
            <a:off x="8188960" y="2286000"/>
            <a:ext cx="3871065" cy="707886"/>
          </a:xfrm>
          <a:prstGeom prst="rect">
            <a:avLst/>
          </a:prstGeom>
          <a:noFill/>
        </p:spPr>
        <p:txBody>
          <a:bodyPr wrap="square" rtlCol="0">
            <a:spAutoFit/>
          </a:bodyPr>
          <a:lstStyle/>
          <a:p>
            <a:pPr algn="ctr"/>
            <a:r>
              <a:rPr lang="en-IN"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Mentor</a:t>
            </a:r>
            <a:r>
              <a:rPr lang="en-IN"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Mr Malay Tripathi</a:t>
            </a:r>
            <a:endParaRPr lang="en-IN" sz="16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IN" sz="16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(Assistant Professor)</a:t>
            </a:r>
            <a:endParaRPr lang="en-IN"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6731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p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PROPOSED METHODOLOGY ( Flow Chart) </a:t>
            </a:r>
            <a:endParaRPr sz="2400" b="1">
              <a:solidFill>
                <a:srgbClr val="0070C0"/>
              </a:solidFill>
              <a:latin typeface="Cambria"/>
              <a:ea typeface="Cambria"/>
              <a:cs typeface="Cambria"/>
              <a:sym typeface="Cambria"/>
            </a:endParaRPr>
          </a:p>
        </p:txBody>
      </p:sp>
      <p:sp>
        <p:nvSpPr>
          <p:cNvPr id="115" name="Google Shape;115;p5"/>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26-05-2025</a:t>
            </a:r>
            <a:endParaRPr/>
          </a:p>
        </p:txBody>
      </p:sp>
      <p:sp>
        <p:nvSpPr>
          <p:cNvPr id="117" name="Google Shape;117;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19" name="Google Shape;119;p5"/>
          <p:cNvPicPr preferRelativeResize="0"/>
          <p:nvPr/>
        </p:nvPicPr>
        <p:blipFill rotWithShape="1">
          <a:blip r:embed="rId3">
            <a:alphaModFix/>
          </a:blip>
          <a:srcRect/>
          <a:stretch/>
        </p:blipFill>
        <p:spPr>
          <a:xfrm>
            <a:off x="1038739" y="814100"/>
            <a:ext cx="4127700" cy="5229800"/>
          </a:xfrm>
          <a:prstGeom prst="rect">
            <a:avLst/>
          </a:prstGeom>
          <a:noFill/>
          <a:ln>
            <a:noFill/>
          </a:ln>
        </p:spPr>
      </p:pic>
      <p:pic>
        <p:nvPicPr>
          <p:cNvPr id="120" name="Google Shape;120;p5"/>
          <p:cNvPicPr preferRelativeResize="0"/>
          <p:nvPr/>
        </p:nvPicPr>
        <p:blipFill rotWithShape="1">
          <a:blip r:embed="rId4">
            <a:alphaModFix/>
          </a:blip>
          <a:srcRect/>
          <a:stretch/>
        </p:blipFill>
        <p:spPr>
          <a:xfrm>
            <a:off x="5970418" y="991323"/>
            <a:ext cx="5603675" cy="420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9" name="Google Shape;129;p7"/>
          <p:cNvSpPr txBox="1">
            <a:spLocks noGrp="1"/>
          </p:cNvSpPr>
          <p:nvPr>
            <p:ph type="title"/>
          </p:nvPr>
        </p:nvSpPr>
        <p:spPr>
          <a:xfrm>
            <a:off x="838200" y="88034"/>
            <a:ext cx="10515600" cy="576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MODULES</a:t>
            </a:r>
            <a:endParaRPr sz="2400" b="1">
              <a:solidFill>
                <a:srgbClr val="0070C0"/>
              </a:solidFill>
              <a:latin typeface="Cambria"/>
              <a:ea typeface="Cambria"/>
              <a:cs typeface="Cambria"/>
              <a:sym typeface="Cambria"/>
            </a:endParaRPr>
          </a:p>
        </p:txBody>
      </p:sp>
      <p:sp>
        <p:nvSpPr>
          <p:cNvPr id="125" name="Google Shape;125;p7"/>
          <p:cNvSpPr txBox="1">
            <a:spLocks noGrp="1"/>
          </p:cNvSpPr>
          <p:nvPr>
            <p:ph idx="1"/>
          </p:nvPr>
        </p:nvSpPr>
        <p:spPr>
          <a:xfrm>
            <a:off x="838200" y="669475"/>
            <a:ext cx="10515600" cy="55074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Clr>
                <a:srgbClr val="2F5496"/>
              </a:buClr>
              <a:buSzPts val="1800"/>
              <a:buFont typeface="Cambria"/>
              <a:buAutoNum type="arabicPeriod"/>
            </a:pPr>
            <a:endParaRPr lang="en-US" sz="1800" b="1" dirty="0">
              <a:solidFill>
                <a:srgbClr val="2F5496"/>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Security Measures:</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Robust measures against tampering.</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Encryption for data security.</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Admin Dashboard:</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Monitoring and management tools.</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Tracks voter turnout and results.</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User Management:</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Role-based access control.</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Easy user addition and removal.</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Accessibility Features:</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Interfaces for voters with disabilities</a:t>
            </a:r>
          </a:p>
          <a:p>
            <a:pPr marL="571500" lvl="1" indent="0" algn="l" rtl="0">
              <a:lnSpc>
                <a:spcPct val="100000"/>
              </a:lnSpc>
              <a:spcBef>
                <a:spcPts val="0"/>
              </a:spcBef>
              <a:spcAft>
                <a:spcPts val="0"/>
              </a:spcAft>
              <a:buClr>
                <a:srgbClr val="0D0D0D"/>
              </a:buClr>
              <a:buSzPts val="1800"/>
              <a:buNone/>
            </a:pPr>
            <a:endParaRPr lang="en-US"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5. Voter Registration:</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Secure blockchain-based registration.</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Unique cryptographic keys for voters.</a:t>
            </a: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6. Ballot Creation:</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Admins create ballots with rules.</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Encrypted data storage on blockchain.</a:t>
            </a:r>
          </a:p>
          <a:p>
            <a:pPr marL="571500" lvl="1" indent="0" algn="l" rtl="0">
              <a:lnSpc>
                <a:spcPct val="100000"/>
              </a:lnSpc>
              <a:spcBef>
                <a:spcPts val="0"/>
              </a:spcBef>
              <a:spcAft>
                <a:spcPts val="0"/>
              </a:spcAft>
              <a:buClr>
                <a:srgbClr val="0D0D0D"/>
              </a:buClr>
              <a:buSzPts val="1800"/>
              <a:buNone/>
            </a:pP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endParaRPr sz="1800" b="1" dirty="0">
              <a:solidFill>
                <a:srgbClr val="2F5496"/>
              </a:solidFill>
              <a:highlight>
                <a:srgbClr val="FFFFFF"/>
              </a:highlight>
              <a:latin typeface="Cambria"/>
              <a:ea typeface="Cambria"/>
              <a:cs typeface="Cambria"/>
              <a:sym typeface="Cambria"/>
            </a:endParaRPr>
          </a:p>
        </p:txBody>
      </p:sp>
      <p:sp>
        <p:nvSpPr>
          <p:cNvPr id="126" name="Google Shape;126;p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a:solidFill>
                <a:srgbClr val="385623"/>
              </a:solidFill>
            </a:endParaRPr>
          </a:p>
        </p:txBody>
      </p:sp>
      <p:sp>
        <p:nvSpPr>
          <p:cNvPr id="128" name="Google Shape;128;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11</a:t>
            </a:fld>
            <a:endParaRPr sz="1800" b="1">
              <a:solidFill>
                <a:srgbClr val="3856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8" name="Google Shape;138;p8"/>
          <p:cNvSpPr txBox="1">
            <a:spLocks noGrp="1"/>
          </p:cNvSpPr>
          <p:nvPr>
            <p:ph type="title"/>
          </p:nvPr>
        </p:nvSpPr>
        <p:spPr>
          <a:xfrm>
            <a:off x="838200" y="88034"/>
            <a:ext cx="10515600" cy="576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MODULES</a:t>
            </a:r>
            <a:endParaRPr sz="2400" b="1">
              <a:solidFill>
                <a:srgbClr val="0070C0"/>
              </a:solidFill>
              <a:latin typeface="Cambria"/>
              <a:ea typeface="Cambria"/>
              <a:cs typeface="Cambria"/>
              <a:sym typeface="Cambria"/>
            </a:endParaRPr>
          </a:p>
        </p:txBody>
      </p:sp>
      <p:sp>
        <p:nvSpPr>
          <p:cNvPr id="134" name="Google Shape;134;p8"/>
          <p:cNvSpPr txBox="1">
            <a:spLocks noGrp="1"/>
          </p:cNvSpPr>
          <p:nvPr>
            <p:ph idx="1"/>
          </p:nvPr>
        </p:nvSpPr>
        <p:spPr>
          <a:xfrm>
            <a:off x="838200" y="710300"/>
            <a:ext cx="10515600" cy="54666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7.Voting Interface:</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User-friendly voting interface.</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Identity verification for each vote.</a:t>
            </a:r>
            <a:endParaRPr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8.Blockchain Integration:</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Connects system to blockchain network.</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Smart contracts for tallying votes.</a:t>
            </a:r>
            <a:endParaRPr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9.Results Tabulation:</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Real-time vote counting.</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Transparent results on blockchain.</a:t>
            </a:r>
            <a:endParaRPr sz="1800" dirty="0">
              <a:solidFill>
                <a:srgbClr val="0D0D0D"/>
              </a:solidFill>
              <a:highlight>
                <a:srgbClr val="FFFFFF"/>
              </a:highlight>
              <a:latin typeface="Cambria"/>
              <a:ea typeface="Cambria"/>
              <a:cs typeface="Cambria"/>
              <a:sym typeface="Cambria"/>
            </a:endParaRPr>
          </a:p>
        </p:txBody>
      </p:sp>
      <p:sp>
        <p:nvSpPr>
          <p:cNvPr id="135" name="Google Shape;135;p8"/>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a:solidFill>
                <a:srgbClr val="385623"/>
              </a:solidFill>
            </a:endParaRPr>
          </a:p>
        </p:txBody>
      </p:sp>
      <p:sp>
        <p:nvSpPr>
          <p:cNvPr id="137" name="Google Shape;137;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12</a:t>
            </a:fld>
            <a:endParaRPr sz="1800" b="1">
              <a:solidFill>
                <a:srgbClr val="38562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7" name="Google Shape;147;p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ADVANTAGES AND DISADVANTAGES</a:t>
            </a:r>
            <a:endParaRPr sz="2400" b="1">
              <a:solidFill>
                <a:srgbClr val="0070C0"/>
              </a:solidFill>
              <a:latin typeface="Cambria"/>
              <a:ea typeface="Cambria"/>
              <a:cs typeface="Cambria"/>
              <a:sym typeface="Cambria"/>
            </a:endParaRPr>
          </a:p>
        </p:txBody>
      </p:sp>
      <p:sp>
        <p:nvSpPr>
          <p:cNvPr id="143" name="Google Shape;143;p9"/>
          <p:cNvSpPr txBox="1">
            <a:spLocks noGrp="1"/>
          </p:cNvSpPr>
          <p:nvPr>
            <p:ph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SzPts val="1800"/>
              <a:buNone/>
            </a:pPr>
            <a:r>
              <a:rPr lang="en-US" sz="2000" b="1">
                <a:solidFill>
                  <a:srgbClr val="0070C0"/>
                </a:solidFill>
                <a:latin typeface="Cambria"/>
                <a:ea typeface="Cambria"/>
                <a:cs typeface="Cambria"/>
                <a:sym typeface="Cambria"/>
              </a:rPr>
              <a:t>ADVANTAGES:</a:t>
            </a:r>
            <a:endParaRPr sz="2000" b="1">
              <a:solidFill>
                <a:srgbClr val="0070C0"/>
              </a:solidFill>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Enhanced Transparency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latin typeface="Cambria"/>
                <a:ea typeface="Cambria"/>
                <a:cs typeface="Cambria"/>
                <a:sym typeface="Cambria"/>
              </a:rPr>
              <a:t>Improved Security </a:t>
            </a:r>
            <a:endParaRPr sz="2000">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Reduced Fraud and Manipulation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Accessibility</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Cost Savings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Global Scalability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Efficiency and Accuracy</a:t>
            </a:r>
            <a:endParaRPr sz="2000">
              <a:solidFill>
                <a:srgbClr val="0D0D0D"/>
              </a:solidFill>
              <a:highlight>
                <a:srgbClr val="FFFFFF"/>
              </a:highlight>
              <a:latin typeface="Cambria"/>
              <a:ea typeface="Cambria"/>
              <a:cs typeface="Cambria"/>
              <a:sym typeface="Cambria"/>
            </a:endParaRPr>
          </a:p>
          <a:p>
            <a:pPr marL="1371600" lvl="0" indent="0" algn="l" rtl="0">
              <a:lnSpc>
                <a:spcPct val="115000"/>
              </a:lnSpc>
              <a:spcBef>
                <a:spcPts val="0"/>
              </a:spcBef>
              <a:spcAft>
                <a:spcPts val="0"/>
              </a:spcAft>
              <a:buSzPts val="1800"/>
              <a:buNone/>
            </a:pPr>
            <a:endParaRPr sz="2000">
              <a:solidFill>
                <a:srgbClr val="0D0D0D"/>
              </a:solidFill>
              <a:highlight>
                <a:srgbClr val="FFFFFF"/>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None/>
            </a:pPr>
            <a:r>
              <a:rPr lang="en-US" sz="2000" b="1">
                <a:solidFill>
                  <a:srgbClr val="0070C0"/>
                </a:solidFill>
                <a:latin typeface="Cambria"/>
                <a:ea typeface="Cambria"/>
                <a:cs typeface="Cambria"/>
                <a:sym typeface="Cambria"/>
              </a:rPr>
              <a:t>DISADVANTAGES:</a:t>
            </a:r>
            <a:endParaRPr sz="2000" b="1">
              <a:solidFill>
                <a:srgbClr val="0070C0"/>
              </a:solidFill>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Technological Barriers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Security Concerns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Complexity of Implementation</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Resistance to Change</a:t>
            </a:r>
            <a:endParaRPr sz="2000">
              <a:solidFill>
                <a:srgbClr val="0D0D0D"/>
              </a:solidFill>
              <a:highlight>
                <a:srgbClr val="FFFFFF"/>
              </a:highlight>
              <a:latin typeface="Cambria"/>
              <a:ea typeface="Cambria"/>
              <a:cs typeface="Cambria"/>
              <a:sym typeface="Cambria"/>
            </a:endParaRPr>
          </a:p>
          <a:p>
            <a:pPr marL="1143000" lvl="2" indent="-101600" algn="l" rtl="0">
              <a:lnSpc>
                <a:spcPct val="90000"/>
              </a:lnSpc>
              <a:spcBef>
                <a:spcPts val="500"/>
              </a:spcBef>
              <a:spcAft>
                <a:spcPts val="0"/>
              </a:spcAft>
              <a:buClr>
                <a:schemeClr val="dk1"/>
              </a:buClr>
              <a:buSzPts val="2000"/>
              <a:buNone/>
            </a:pPr>
            <a:endParaRPr>
              <a:latin typeface="Cambria"/>
              <a:ea typeface="Cambria"/>
              <a:cs typeface="Cambria"/>
              <a:sym typeface="Cambria"/>
            </a:endParaRPr>
          </a:p>
        </p:txBody>
      </p:sp>
      <p:sp>
        <p:nvSpPr>
          <p:cNvPr id="144" name="Google Shape;144;p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a:solidFill>
                <a:srgbClr val="385623"/>
              </a:solidFill>
            </a:endParaRPr>
          </a:p>
        </p:txBody>
      </p:sp>
      <p:sp>
        <p:nvSpPr>
          <p:cNvPr id="146" name="Google Shape;146;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13</a:t>
            </a:fld>
            <a:endParaRPr sz="1800" b="1">
              <a:solidFill>
                <a:srgbClr val="38562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10"/>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CONCLUSION</a:t>
            </a:r>
            <a:endParaRPr sz="2400" b="1">
              <a:solidFill>
                <a:srgbClr val="0070C0"/>
              </a:solidFill>
              <a:latin typeface="Cambria"/>
              <a:ea typeface="Cambria"/>
              <a:cs typeface="Cambria"/>
              <a:sym typeface="Cambria"/>
            </a:endParaRPr>
          </a:p>
        </p:txBody>
      </p:sp>
      <p:sp>
        <p:nvSpPr>
          <p:cNvPr id="152" name="Google Shape;152;p10"/>
          <p:cNvSpPr txBox="1">
            <a:spLocks noGrp="1"/>
          </p:cNvSpPr>
          <p:nvPr>
            <p:ph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dirty="0">
              <a:latin typeface="Cambria"/>
              <a:ea typeface="Cambria"/>
              <a:cs typeface="Cambria"/>
              <a:sym typeface="Cambria"/>
            </a:endParaRPr>
          </a:p>
          <a:p>
            <a:pPr marL="457200" lvl="0" indent="-355600" algn="l" rtl="0">
              <a:lnSpc>
                <a:spcPct val="115000"/>
              </a:lnSpc>
              <a:spcBef>
                <a:spcPts val="1000"/>
              </a:spcBef>
              <a:spcAft>
                <a:spcPts val="0"/>
              </a:spcAft>
              <a:buSzPts val="2000"/>
              <a:buFont typeface="Cambria"/>
              <a:buChar char="•"/>
            </a:pPr>
            <a:r>
              <a:rPr lang="en-US" sz="2000" dirty="0">
                <a:latin typeface="Cambria"/>
                <a:ea typeface="Cambria"/>
                <a:cs typeface="Cambria"/>
                <a:sym typeface="Cambria"/>
              </a:rPr>
              <a:t>We have proposed an online polling system based on the Blockchain technology. The system is decentralized and does not rely on trust. Any registered voter will have the ability to vote using any device connected to the Internet. The Blockchain will be publicly verifiable and distributed in a way that no one will be able to corrupt it.</a:t>
            </a:r>
            <a:endParaRPr sz="2800" dirty="0"/>
          </a:p>
        </p:txBody>
      </p:sp>
      <p:sp>
        <p:nvSpPr>
          <p:cNvPr id="153" name="Google Shape;153;p1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a:solidFill>
                <a:srgbClr val="385623"/>
              </a:solidFill>
            </a:endParaRPr>
          </a:p>
        </p:txBody>
      </p:sp>
      <p:sp>
        <p:nvSpPr>
          <p:cNvPr id="155" name="Google Shape;155;p1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14</a:t>
            </a:fld>
            <a:endParaRPr sz="1800" b="1">
              <a:solidFill>
                <a:srgbClr val="38562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4" name="Google Shape;174;p1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dirty="0">
                <a:solidFill>
                  <a:srgbClr val="0070C0"/>
                </a:solidFill>
                <a:latin typeface="Cambria"/>
                <a:ea typeface="Cambria"/>
                <a:cs typeface="Cambria"/>
                <a:sym typeface="Cambria"/>
              </a:rPr>
              <a:t>REFERENCES</a:t>
            </a:r>
            <a:br>
              <a:rPr lang="en-US" sz="2400" b="1" dirty="0">
                <a:solidFill>
                  <a:srgbClr val="0070C0"/>
                </a:solidFill>
                <a:latin typeface="Cambria"/>
                <a:ea typeface="Cambria"/>
                <a:cs typeface="Cambria"/>
                <a:sym typeface="Cambria"/>
              </a:rPr>
            </a:br>
            <a:r>
              <a:rPr lang="en-US" sz="2400" b="1" dirty="0">
                <a:solidFill>
                  <a:srgbClr val="0070C0"/>
                </a:solidFill>
                <a:latin typeface="Cambria"/>
                <a:ea typeface="Cambria"/>
                <a:cs typeface="Cambria"/>
                <a:sym typeface="Cambria"/>
              </a:rPr>
              <a:t>( Journal Papers/ Books/ Website References )</a:t>
            </a:r>
            <a:endParaRPr sz="2400" b="1" dirty="0">
              <a:solidFill>
                <a:srgbClr val="0070C0"/>
              </a:solidFill>
              <a:latin typeface="Cambria"/>
              <a:ea typeface="Cambria"/>
              <a:cs typeface="Cambria"/>
              <a:sym typeface="Cambria"/>
            </a:endParaRPr>
          </a:p>
        </p:txBody>
      </p:sp>
      <p:sp>
        <p:nvSpPr>
          <p:cNvPr id="170" name="Google Shape;170;p19"/>
          <p:cNvSpPr txBox="1">
            <a:spLocks noGrp="1"/>
          </p:cNvSpPr>
          <p:nvPr>
            <p:ph idx="1"/>
          </p:nvPr>
        </p:nvSpPr>
        <p:spPr>
          <a:xfrm>
            <a:off x="838200" y="911514"/>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12700" lvl="0" indent="0" algn="l" rtl="0">
              <a:lnSpc>
                <a:spcPct val="100000"/>
              </a:lnSpc>
              <a:spcBef>
                <a:spcPts val="0"/>
              </a:spcBef>
              <a:spcAft>
                <a:spcPts val="0"/>
              </a:spcAft>
              <a:buClr>
                <a:schemeClr val="dk1"/>
              </a:buClr>
              <a:buSzPts val="1800"/>
              <a:buFont typeface="Arial"/>
              <a:buNone/>
            </a:pPr>
            <a:r>
              <a:rPr lang="en-US" sz="1800" dirty="0">
                <a:solidFill>
                  <a:srgbClr val="C00000"/>
                </a:solidFill>
                <a:latin typeface="Cambria"/>
                <a:ea typeface="Cambria"/>
                <a:cs typeface="Cambria"/>
                <a:sym typeface="Cambria"/>
              </a:rPr>
              <a:t>Journal</a:t>
            </a:r>
            <a:endParaRPr sz="1800" dirty="0">
              <a:solidFill>
                <a:srgbClr val="C00000"/>
              </a:solidFill>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r>
              <a:rPr lang="en-US" sz="1800" dirty="0">
                <a:solidFill>
                  <a:srgbClr val="212121"/>
                </a:solidFill>
                <a:highlight>
                  <a:schemeClr val="lt1"/>
                </a:highlight>
                <a:latin typeface="Cambria"/>
                <a:ea typeface="Cambria"/>
                <a:cs typeface="Cambria"/>
                <a:sym typeface="Cambria"/>
              </a:rPr>
              <a:t>Benny, Albin, Blockchain based E-voting System (July 11, 2020). Available at SSRN: </a:t>
            </a:r>
            <a:r>
              <a:rPr lang="en-US" sz="1800" u="sng" dirty="0">
                <a:solidFill>
                  <a:srgbClr val="212121"/>
                </a:solidFill>
                <a:highlight>
                  <a:schemeClr val="lt1"/>
                </a:highlight>
                <a:latin typeface="Cambria"/>
                <a:ea typeface="Cambria"/>
                <a:cs typeface="Cambria"/>
                <a:sym typeface="Cambria"/>
                <a:hlinkClick r:id="rId3">
                  <a:extLst>
                    <a:ext uri="{A12FA001-AC4F-418D-AE19-62706E023703}">
                      <ahyp:hlinkClr xmlns:ahyp="http://schemas.microsoft.com/office/drawing/2018/hyperlinkcolor" val="tx"/>
                    </a:ext>
                  </a:extLst>
                </a:hlinkClick>
              </a:rPr>
              <a:t>https://ssrn.com/abstract=3648870</a:t>
            </a:r>
            <a:r>
              <a:rPr lang="en-US" sz="1800" dirty="0">
                <a:solidFill>
                  <a:srgbClr val="212121"/>
                </a:solidFill>
                <a:highlight>
                  <a:schemeClr val="lt1"/>
                </a:highlight>
                <a:latin typeface="Cambria"/>
                <a:ea typeface="Cambria"/>
                <a:cs typeface="Cambria"/>
                <a:sym typeface="Cambria"/>
              </a:rPr>
              <a:t>  or </a:t>
            </a:r>
            <a:r>
              <a:rPr lang="en-US" sz="1800" u="sng" dirty="0">
                <a:solidFill>
                  <a:srgbClr val="212121"/>
                </a:solidFill>
                <a:highlight>
                  <a:schemeClr val="lt1"/>
                </a:highlight>
                <a:latin typeface="Cambria"/>
                <a:ea typeface="Cambria"/>
                <a:cs typeface="Cambria"/>
                <a:sym typeface="Cambria"/>
                <a:hlinkClick r:id="rId4">
                  <a:extLst>
                    <a:ext uri="{A12FA001-AC4F-418D-AE19-62706E023703}">
                      <ahyp:hlinkClr xmlns:ahyp="http://schemas.microsoft.com/office/drawing/2018/hyperlinkcolor" val="tx"/>
                    </a:ext>
                  </a:extLst>
                </a:hlinkClick>
              </a:rPr>
              <a:t>http://dx.doi.org/10.2139/ssrn.3648870</a:t>
            </a:r>
            <a:r>
              <a:rPr lang="en-US" sz="1800" dirty="0">
                <a:solidFill>
                  <a:srgbClr val="212121"/>
                </a:solidFill>
                <a:latin typeface="Cambria"/>
                <a:ea typeface="Cambria"/>
                <a:cs typeface="Cambria"/>
                <a:sym typeface="Cambria"/>
              </a:rPr>
              <a:t> </a:t>
            </a:r>
            <a:endParaRPr sz="1800" dirty="0">
              <a:solidFill>
                <a:srgbClr val="212121"/>
              </a:solidFill>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r>
              <a:rPr lang="en-US" sz="1800" dirty="0">
                <a:solidFill>
                  <a:srgbClr val="212121"/>
                </a:solidFill>
                <a:highlight>
                  <a:srgbClr val="ECF4F8"/>
                </a:highlight>
                <a:latin typeface="Cambria"/>
                <a:ea typeface="Cambria"/>
                <a:cs typeface="Cambria"/>
                <a:sym typeface="Cambria"/>
              </a:rPr>
              <a:t>Electronic voting systems have been the subject of active research for decades, with the goal to minimize the cost of running an election, while ensuring the election integrity by fulfilling the security, privacy and compliance requirements [1].</a:t>
            </a:r>
            <a:endParaRPr sz="1800" dirty="0">
              <a:solidFill>
                <a:srgbClr val="212121"/>
              </a:solidFill>
              <a:highlight>
                <a:srgbClr val="ECF4F8"/>
              </a:highlight>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r>
              <a:rPr lang="en-US" sz="1800" dirty="0">
                <a:solidFill>
                  <a:srgbClr val="212121"/>
                </a:solidFill>
                <a:highlight>
                  <a:schemeClr val="lt1"/>
                </a:highlight>
                <a:latin typeface="Cambria"/>
                <a:ea typeface="Cambria"/>
                <a:cs typeface="Cambria"/>
                <a:sym typeface="Cambria"/>
              </a:rPr>
              <a:t>Ricardo Lopes Almeida, Fabrizio Baiardi, Damiano Di Francesco Maesa, Laura Ricci, "Impact of Decentralization on Electronic Voting Systems: A Systematic Literature Survey", </a:t>
            </a:r>
            <a:r>
              <a:rPr lang="en-US" sz="1800" i="1" dirty="0">
                <a:solidFill>
                  <a:srgbClr val="212121"/>
                </a:solidFill>
                <a:highlight>
                  <a:schemeClr val="lt1"/>
                </a:highlight>
                <a:latin typeface="Cambria"/>
                <a:ea typeface="Cambria"/>
                <a:cs typeface="Cambria"/>
                <a:sym typeface="Cambria"/>
              </a:rPr>
              <a:t>IEEE Access</a:t>
            </a:r>
            <a:r>
              <a:rPr lang="en-US" sz="1800" dirty="0">
                <a:solidFill>
                  <a:srgbClr val="212121"/>
                </a:solidFill>
                <a:highlight>
                  <a:schemeClr val="lt1"/>
                </a:highlight>
                <a:latin typeface="Cambria"/>
                <a:ea typeface="Cambria"/>
                <a:cs typeface="Cambria"/>
                <a:sym typeface="Cambria"/>
              </a:rPr>
              <a:t>, vol.11, pp.132389-132423, 2023.</a:t>
            </a:r>
            <a:endParaRPr sz="1800" dirty="0">
              <a:solidFill>
                <a:srgbClr val="212121"/>
              </a:solidFill>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endParaRPr sz="1800" dirty="0">
              <a:solidFill>
                <a:srgbClr val="C00000"/>
              </a:solidFill>
              <a:latin typeface="Cambria"/>
              <a:ea typeface="Cambria"/>
              <a:cs typeface="Cambria"/>
              <a:sym typeface="Cambria"/>
            </a:endParaRPr>
          </a:p>
          <a:p>
            <a:pPr marL="12700" lvl="0" indent="0" algn="l" rtl="0">
              <a:lnSpc>
                <a:spcPct val="100000"/>
              </a:lnSpc>
              <a:spcBef>
                <a:spcPts val="705"/>
              </a:spcBef>
              <a:spcAft>
                <a:spcPts val="0"/>
              </a:spcAft>
              <a:buClr>
                <a:schemeClr val="dk1"/>
              </a:buClr>
              <a:buSzPts val="1800"/>
              <a:buFont typeface="Arial"/>
              <a:buNone/>
            </a:pPr>
            <a:r>
              <a:rPr lang="en-US" sz="1800" dirty="0">
                <a:solidFill>
                  <a:srgbClr val="C00000"/>
                </a:solidFill>
                <a:latin typeface="Cambria"/>
                <a:ea typeface="Cambria"/>
                <a:cs typeface="Cambria"/>
                <a:sym typeface="Cambria"/>
              </a:rPr>
              <a:t>Website</a:t>
            </a:r>
            <a:endParaRPr sz="1800" dirty="0">
              <a:solidFill>
                <a:srgbClr val="C00000"/>
              </a:solidFill>
              <a:latin typeface="Cambria"/>
              <a:ea typeface="Cambria"/>
              <a:cs typeface="Cambria"/>
              <a:sym typeface="Cambria"/>
            </a:endParaRPr>
          </a:p>
          <a:p>
            <a:pPr marL="12700" lvl="0" indent="0" algn="l" rtl="0">
              <a:lnSpc>
                <a:spcPct val="100000"/>
              </a:lnSpc>
              <a:spcBef>
                <a:spcPts val="705"/>
              </a:spcBef>
              <a:spcAft>
                <a:spcPts val="0"/>
              </a:spcAft>
              <a:buClr>
                <a:schemeClr val="dk1"/>
              </a:buClr>
              <a:buSzPts val="1800"/>
              <a:buFont typeface="Arial"/>
              <a:buNone/>
            </a:pPr>
            <a:r>
              <a:rPr lang="en-US" sz="1800" u="sng" dirty="0">
                <a:solidFill>
                  <a:schemeClr val="hlink"/>
                </a:solidFill>
                <a:latin typeface="Cambria"/>
                <a:ea typeface="Cambria"/>
                <a:cs typeface="Cambria"/>
                <a:sym typeface="Cambria"/>
                <a:hlinkClick r:id="rId5"/>
              </a:rPr>
              <a:t>https://papers.ssrn.com/sol3/papers.cfm?abstract_id=3648870</a:t>
            </a:r>
            <a:r>
              <a:rPr lang="en-US" sz="1800" dirty="0">
                <a:latin typeface="Cambria"/>
                <a:ea typeface="Cambria"/>
                <a:cs typeface="Cambria"/>
                <a:sym typeface="Cambria"/>
              </a:rPr>
              <a:t> </a:t>
            </a:r>
            <a:endParaRPr sz="1800" dirty="0">
              <a:latin typeface="Cambria"/>
              <a:ea typeface="Cambria"/>
              <a:cs typeface="Cambria"/>
              <a:sym typeface="Cambria"/>
            </a:endParaRPr>
          </a:p>
          <a:p>
            <a:pPr marL="12700" marR="416558" lvl="0" indent="0" algn="l" rtl="0">
              <a:lnSpc>
                <a:spcPct val="107722"/>
              </a:lnSpc>
              <a:spcBef>
                <a:spcPts val="1040"/>
              </a:spcBef>
              <a:spcAft>
                <a:spcPts val="0"/>
              </a:spcAft>
              <a:buClr>
                <a:schemeClr val="dk1"/>
              </a:buClr>
              <a:buSzPts val="1800"/>
              <a:buFont typeface="Arial"/>
              <a:buNone/>
            </a:pPr>
            <a:endParaRPr sz="1800" dirty="0">
              <a:latin typeface="Cambria"/>
              <a:ea typeface="Cambria"/>
              <a:cs typeface="Cambria"/>
              <a:sym typeface="Cambria"/>
            </a:endParaRPr>
          </a:p>
          <a:p>
            <a:pPr marL="0" lvl="0" indent="0" algn="just" rtl="0">
              <a:lnSpc>
                <a:spcPct val="90000"/>
              </a:lnSpc>
              <a:spcBef>
                <a:spcPts val="1000"/>
              </a:spcBef>
              <a:spcAft>
                <a:spcPts val="0"/>
              </a:spcAft>
              <a:buClr>
                <a:schemeClr val="dk1"/>
              </a:buClr>
              <a:buSzPts val="2800"/>
              <a:buNone/>
            </a:pPr>
            <a:endParaRPr sz="1800" b="1" dirty="0">
              <a:solidFill>
                <a:srgbClr val="385623"/>
              </a:solidFill>
              <a:latin typeface="Cambria"/>
              <a:ea typeface="Cambria"/>
              <a:cs typeface="Cambria"/>
              <a:sym typeface="Cambria"/>
            </a:endParaRPr>
          </a:p>
        </p:txBody>
      </p:sp>
      <p:sp>
        <p:nvSpPr>
          <p:cNvPr id="171" name="Google Shape;171;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sz="1800" b="1">
                <a:solidFill>
                  <a:srgbClr val="385623"/>
                </a:solidFill>
              </a:rPr>
              <a:t>26-05-2025</a:t>
            </a:r>
            <a:endParaRPr sz="1800" b="1">
              <a:solidFill>
                <a:srgbClr val="385623"/>
              </a:solidFill>
            </a:endParaRPr>
          </a:p>
        </p:txBody>
      </p:sp>
      <p:sp>
        <p:nvSpPr>
          <p:cNvPr id="173" name="Google Shape;173;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800" b="1">
                <a:solidFill>
                  <a:srgbClr val="385623"/>
                </a:solidFill>
              </a:rPr>
              <a:t>15</a:t>
            </a:fld>
            <a:endParaRPr sz="1800" b="1" dirty="0">
              <a:solidFill>
                <a:srgbClr val="385623"/>
              </a:solidFill>
            </a:endParaRPr>
          </a:p>
        </p:txBody>
      </p:sp>
      <p:pic>
        <p:nvPicPr>
          <p:cNvPr id="3" name="Picture 2">
            <a:extLst>
              <a:ext uri="{FF2B5EF4-FFF2-40B4-BE49-F238E27FC236}">
                <a16:creationId xmlns:a16="http://schemas.microsoft.com/office/drawing/2014/main" id="{D7613A27-86FA-2EF7-F230-D4D4FB478866}"/>
              </a:ext>
            </a:extLst>
          </p:cNvPr>
          <p:cNvPicPr>
            <a:picLocks noChangeAspect="1"/>
          </p:cNvPicPr>
          <p:nvPr/>
        </p:nvPicPr>
        <p:blipFill>
          <a:blip r:embed="rId6"/>
          <a:stretch>
            <a:fillRect/>
          </a:stretch>
        </p:blipFill>
        <p:spPr>
          <a:xfrm>
            <a:off x="980388" y="4626171"/>
            <a:ext cx="10373412" cy="16525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59E70D12-67CC-EFAB-4F84-58A0BC3BF21D}"/>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DEF508D7-4418-15F2-A8EA-1563FA4FEBDB}"/>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CONTENT</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1FE8C44C-F9DF-F4C3-F795-568224C9F163}"/>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Introduction</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Problem Statement</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Aim</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Objective</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Goals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Methodology(Flow Chart)</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Modules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Advantages and Disadvantages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Conclusion</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References</a:t>
            </a:r>
          </a:p>
          <a:p>
            <a:pPr marL="1041400" lvl="1" indent="-457200">
              <a:spcBef>
                <a:spcPts val="1500"/>
              </a:spcBef>
              <a:buClr>
                <a:schemeClr val="dk1"/>
              </a:buClr>
              <a:buSzPts val="2000"/>
            </a:pPr>
            <a:endParaRPr sz="3200" dirty="0"/>
          </a:p>
        </p:txBody>
      </p:sp>
      <p:sp>
        <p:nvSpPr>
          <p:cNvPr id="89" name="Google Shape;89;p2">
            <a:extLst>
              <a:ext uri="{FF2B5EF4-FFF2-40B4-BE49-F238E27FC236}">
                <a16:creationId xmlns:a16="http://schemas.microsoft.com/office/drawing/2014/main" id="{EA224413-5E3C-0D83-16FF-C1C813BCFC32}"/>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dirty="0">
              <a:solidFill>
                <a:srgbClr val="385623"/>
              </a:solidFill>
            </a:endParaRPr>
          </a:p>
        </p:txBody>
      </p:sp>
      <p:sp>
        <p:nvSpPr>
          <p:cNvPr id="91" name="Google Shape;91;p2">
            <a:extLst>
              <a:ext uri="{FF2B5EF4-FFF2-40B4-BE49-F238E27FC236}">
                <a16:creationId xmlns:a16="http://schemas.microsoft.com/office/drawing/2014/main" id="{099FAC8F-B152-B293-F49A-5D84BFCAE49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2</a:t>
            </a:fld>
            <a:endParaRPr sz="1800" b="1">
              <a:solidFill>
                <a:srgbClr val="385623"/>
              </a:solidFill>
            </a:endParaRPr>
          </a:p>
        </p:txBody>
      </p:sp>
    </p:spTree>
    <p:extLst>
      <p:ext uri="{BB962C8B-B14F-4D97-AF65-F5344CB8AC3E}">
        <p14:creationId xmlns:p14="http://schemas.microsoft.com/office/powerpoint/2010/main" val="5612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00CF6DF7-5B2F-8ABA-5A1D-632E0CDCFA24}"/>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8249B2AF-A21E-7319-657C-D3EB3031F113}"/>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INTRODUCTION</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FCAD6406-3410-5B44-2E14-1A37D715C647}"/>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2000" b="1" dirty="0">
                <a:solidFill>
                  <a:srgbClr val="2F5496"/>
                </a:solidFill>
                <a:highlight>
                  <a:srgbClr val="FFFFFF"/>
                </a:highlight>
                <a:latin typeface="Cambria"/>
                <a:ea typeface="Cambria"/>
                <a:cs typeface="Cambria"/>
                <a:sym typeface="Cambria"/>
              </a:rPr>
              <a:t>What is Blockchain?</a:t>
            </a:r>
            <a:endParaRPr sz="2000" b="1" dirty="0">
              <a:solidFill>
                <a:srgbClr val="2F5496"/>
              </a:solidFill>
              <a:highlight>
                <a:srgbClr val="FFFFFF"/>
              </a:highlight>
              <a:latin typeface="Cambria"/>
              <a:ea typeface="Cambria"/>
              <a:cs typeface="Cambria"/>
              <a:sym typeface="Cambria"/>
            </a:endParaRPr>
          </a:p>
          <a:p>
            <a:pPr marL="457200" lvl="0" indent="-342900" algn="l" rtl="0">
              <a:lnSpc>
                <a:spcPct val="115000"/>
              </a:lnSpc>
              <a:spcBef>
                <a:spcPts val="1500"/>
              </a:spcBef>
              <a:spcAft>
                <a:spcPts val="0"/>
              </a:spcAft>
              <a:buClr>
                <a:srgbClr val="0D0D0D"/>
              </a:buClr>
              <a:buSzPts val="1800"/>
              <a:buFont typeface="Cambria"/>
              <a:buChar char="●"/>
            </a:pPr>
            <a:r>
              <a:rPr lang="en-US" sz="1800" b="0" i="0" dirty="0">
                <a:solidFill>
                  <a:srgbClr val="1F1F1F"/>
                </a:solidFill>
                <a:effectLst/>
                <a:latin typeface="Cambria" panose="02040503050406030204" pitchFamily="18" charset="0"/>
                <a:ea typeface="Cambria" panose="02040503050406030204" pitchFamily="18" charset="0"/>
              </a:rPr>
              <a:t>Blockchain is </a:t>
            </a:r>
            <a:r>
              <a:rPr lang="en-US" sz="1800" b="0" i="0" dirty="0">
                <a:solidFill>
                  <a:srgbClr val="040C28"/>
                </a:solidFill>
                <a:effectLst/>
                <a:latin typeface="Cambria" panose="02040503050406030204" pitchFamily="18" charset="0"/>
                <a:ea typeface="Cambria" panose="02040503050406030204" pitchFamily="18" charset="0"/>
              </a:rPr>
              <a:t>a decentralized digital ledger that securely stores records across a network of computers in a way that is transparent, immutable, and resistant to tampering</a:t>
            </a:r>
            <a:r>
              <a:rPr lang="en-US" sz="1800" b="0" i="0" dirty="0">
                <a:solidFill>
                  <a:srgbClr val="1F1F1F"/>
                </a:solidFill>
                <a:effectLst/>
                <a:latin typeface="Cambria" panose="02040503050406030204" pitchFamily="18" charset="0"/>
                <a:ea typeface="Cambria" panose="02040503050406030204" pitchFamily="18" charset="0"/>
              </a:rPr>
              <a:t>.</a:t>
            </a: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1F1F1F"/>
                </a:solidFill>
                <a:latin typeface="Cambria" panose="02040503050406030204" pitchFamily="18" charset="0"/>
                <a:ea typeface="Cambria" panose="02040503050406030204" pitchFamily="18" charset="0"/>
              </a:rPr>
              <a:t>Consists of several blocks associated with each other and in sequence.</a:t>
            </a:r>
          </a:p>
          <a:p>
            <a:pPr marL="114300" lvl="0" indent="0" algn="l" rtl="0">
              <a:lnSpc>
                <a:spcPct val="115000"/>
              </a:lnSpc>
              <a:spcBef>
                <a:spcPts val="1500"/>
              </a:spcBef>
              <a:spcAft>
                <a:spcPts val="0"/>
              </a:spcAft>
              <a:buClr>
                <a:srgbClr val="0D0D0D"/>
              </a:buClr>
              <a:buSzPts val="1800"/>
              <a:buNone/>
            </a:pPr>
            <a:endParaRPr lang="en-US" sz="1800" b="1" dirty="0">
              <a:solidFill>
                <a:srgbClr val="1F1F1F"/>
              </a:solidFill>
              <a:highlight>
                <a:srgbClr val="FFFFFF"/>
              </a:highlight>
              <a:latin typeface="Cambria" panose="02040503050406030204" pitchFamily="18" charset="0"/>
              <a:ea typeface="Cambria" panose="02040503050406030204" pitchFamily="18" charset="0"/>
              <a:cs typeface="Cambria"/>
              <a:sym typeface="Cambria"/>
            </a:endParaRPr>
          </a:p>
          <a:p>
            <a:pPr marL="114300" lvl="0" indent="0" algn="l" rtl="0">
              <a:lnSpc>
                <a:spcPct val="115000"/>
              </a:lnSpc>
              <a:spcBef>
                <a:spcPts val="1500"/>
              </a:spcBef>
              <a:spcAft>
                <a:spcPts val="0"/>
              </a:spcAft>
              <a:buClr>
                <a:srgbClr val="0D0D0D"/>
              </a:buClr>
              <a:buSzPts val="1800"/>
              <a:buNone/>
            </a:pPr>
            <a:r>
              <a:rPr lang="en-US" sz="2000" b="1" dirty="0">
                <a:solidFill>
                  <a:srgbClr val="2F5496"/>
                </a:solidFill>
                <a:highlight>
                  <a:srgbClr val="FFFFFF"/>
                </a:highlight>
                <a:latin typeface="Cambria"/>
                <a:ea typeface="Cambria"/>
                <a:cs typeface="Cambria"/>
                <a:sym typeface="Cambria"/>
              </a:rPr>
              <a:t>Problem Statement:</a:t>
            </a: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By adopting blockchain in the distribution of databases on e-voting system can reduce one of the cheating sources of database manipulation.</a:t>
            </a: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Blockchain technology is one of solutions, because it embraces a distributed system and the entire database are owned by many users.</a:t>
            </a:r>
          </a:p>
          <a:p>
            <a:pPr marL="114300" lvl="0" indent="0" algn="l" rtl="0">
              <a:lnSpc>
                <a:spcPct val="115000"/>
              </a:lnSpc>
              <a:spcBef>
                <a:spcPts val="1500"/>
              </a:spcBef>
              <a:spcAft>
                <a:spcPts val="0"/>
              </a:spcAft>
              <a:buClr>
                <a:srgbClr val="0D0D0D"/>
              </a:buClr>
              <a:buSzPts val="1800"/>
              <a:buNone/>
            </a:pPr>
            <a:endParaRPr sz="2800" dirty="0"/>
          </a:p>
        </p:txBody>
      </p:sp>
      <p:sp>
        <p:nvSpPr>
          <p:cNvPr id="89" name="Google Shape;89;p2">
            <a:extLst>
              <a:ext uri="{FF2B5EF4-FFF2-40B4-BE49-F238E27FC236}">
                <a16:creationId xmlns:a16="http://schemas.microsoft.com/office/drawing/2014/main" id="{737CE85A-23EA-0B20-6FCE-0DDC628590E1}"/>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dirty="0">
              <a:solidFill>
                <a:srgbClr val="385623"/>
              </a:solidFill>
            </a:endParaRPr>
          </a:p>
        </p:txBody>
      </p:sp>
      <p:sp>
        <p:nvSpPr>
          <p:cNvPr id="91" name="Google Shape;91;p2">
            <a:extLst>
              <a:ext uri="{FF2B5EF4-FFF2-40B4-BE49-F238E27FC236}">
                <a16:creationId xmlns:a16="http://schemas.microsoft.com/office/drawing/2014/main" id="{5D376C8A-D1CC-2A1A-E3F4-002ACF045A6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3</a:t>
            </a:fld>
            <a:endParaRPr sz="1800" b="1">
              <a:solidFill>
                <a:srgbClr val="385623"/>
              </a:solidFill>
            </a:endParaRPr>
          </a:p>
        </p:txBody>
      </p:sp>
    </p:spTree>
    <p:extLst>
      <p:ext uri="{BB962C8B-B14F-4D97-AF65-F5344CB8AC3E}">
        <p14:creationId xmlns:p14="http://schemas.microsoft.com/office/powerpoint/2010/main" val="297935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7DA0593B-6D99-8F08-204D-04758952F906}"/>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82F7132-E97A-95D5-7288-F6DB89663A34}"/>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AIM</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5F73AEEF-6514-8FCE-5B69-5961D9246A6F}"/>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a:lnSpc>
                <a:spcPct val="115000"/>
              </a:lnSpc>
              <a:spcBef>
                <a:spcPts val="0"/>
              </a:spcBef>
              <a:buSzPts val="1800"/>
            </a:pPr>
            <a:endParaRPr lang="en-US" sz="2000" dirty="0">
              <a:highlight>
                <a:srgbClr val="FFFFFF"/>
              </a:highlight>
              <a:latin typeface="Cambria"/>
              <a:ea typeface="Cambria"/>
              <a:cs typeface="Cambria"/>
              <a:sym typeface="Cambria"/>
            </a:endParaRPr>
          </a:p>
          <a:p>
            <a:pPr>
              <a:lnSpc>
                <a:spcPct val="115000"/>
              </a:lnSpc>
              <a:spcBef>
                <a:spcPts val="0"/>
              </a:spcBef>
              <a:buSzPts val="1800"/>
            </a:pPr>
            <a:r>
              <a:rPr lang="en-US" sz="2000" dirty="0">
                <a:highlight>
                  <a:srgbClr val="FFFFFF"/>
                </a:highlight>
                <a:latin typeface="Cambria"/>
                <a:ea typeface="Cambria"/>
                <a:cs typeface="Cambria"/>
                <a:sym typeface="Cambria"/>
              </a:rPr>
              <a:t>Aims to building  voting system that satisfies the legal requirements of legislators has been a challenge for a long time.</a:t>
            </a:r>
          </a:p>
          <a:p>
            <a:pPr>
              <a:lnSpc>
                <a:spcPct val="115000"/>
              </a:lnSpc>
              <a:spcBef>
                <a:spcPts val="0"/>
              </a:spcBef>
              <a:buSzPts val="1800"/>
            </a:pPr>
            <a:endParaRPr lang="en-US" sz="2000" dirty="0">
              <a:highlight>
                <a:srgbClr val="FFFFFF"/>
              </a:highlight>
              <a:latin typeface="Cambria"/>
              <a:ea typeface="Cambria"/>
              <a:cs typeface="Cambria"/>
              <a:sym typeface="Cambria"/>
            </a:endParaRPr>
          </a:p>
          <a:p>
            <a:pPr>
              <a:lnSpc>
                <a:spcPct val="115000"/>
              </a:lnSpc>
              <a:spcBef>
                <a:spcPts val="0"/>
              </a:spcBef>
              <a:buSzPts val="1800"/>
            </a:pPr>
            <a:r>
              <a:rPr lang="en-US" sz="2000" dirty="0">
                <a:latin typeface="Cambria" panose="02040503050406030204" pitchFamily="18" charset="0"/>
                <a:ea typeface="Cambria" panose="02040503050406030204" pitchFamily="18" charset="0"/>
              </a:rPr>
              <a:t>Distributed ledger technologies are an exciting new area of technology.</a:t>
            </a:r>
            <a:endParaRPr lang="en-US" sz="2400" dirty="0">
              <a:highlight>
                <a:srgbClr val="FFFFFF"/>
              </a:highlight>
              <a:latin typeface="Cambria" panose="02040503050406030204" pitchFamily="18" charset="0"/>
              <a:ea typeface="Cambria" panose="02040503050406030204" pitchFamily="18" charset="0"/>
              <a:cs typeface="Cambria"/>
              <a:sym typeface="Cambria"/>
            </a:endParaRPr>
          </a:p>
          <a:p>
            <a:pPr>
              <a:lnSpc>
                <a:spcPct val="115000"/>
              </a:lnSpc>
              <a:spcBef>
                <a:spcPts val="0"/>
              </a:spcBef>
              <a:buSzPts val="1800"/>
            </a:pPr>
            <a:endParaRPr lang="en-US" sz="2000" dirty="0">
              <a:highlight>
                <a:srgbClr val="FFFFFF"/>
              </a:highlight>
              <a:latin typeface="Cambria"/>
              <a:ea typeface="Cambria"/>
              <a:cs typeface="Cambria"/>
              <a:sym typeface="Cambria"/>
            </a:endParaRPr>
          </a:p>
          <a:p>
            <a:pPr>
              <a:lnSpc>
                <a:spcPct val="115000"/>
              </a:lnSpc>
              <a:spcBef>
                <a:spcPts val="0"/>
              </a:spcBef>
              <a:buSzPts val="1800"/>
            </a:pPr>
            <a:r>
              <a:rPr lang="en-US" sz="2000" dirty="0">
                <a:highlight>
                  <a:srgbClr val="FFFFFF"/>
                </a:highlight>
                <a:latin typeface="Cambria"/>
                <a:ea typeface="Cambria"/>
                <a:cs typeface="Cambria"/>
                <a:sym typeface="Cambria"/>
              </a:rPr>
              <a:t>Also aims to evaluate the application of blockchain as service to implement distributed electronic voting systems</a:t>
            </a:r>
            <a:endParaRPr sz="2000" dirty="0"/>
          </a:p>
        </p:txBody>
      </p:sp>
      <p:sp>
        <p:nvSpPr>
          <p:cNvPr id="89" name="Google Shape;89;p2">
            <a:extLst>
              <a:ext uri="{FF2B5EF4-FFF2-40B4-BE49-F238E27FC236}">
                <a16:creationId xmlns:a16="http://schemas.microsoft.com/office/drawing/2014/main" id="{0194152D-4A94-C436-370A-257CD7C56923}"/>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dirty="0">
              <a:solidFill>
                <a:srgbClr val="385623"/>
              </a:solidFill>
            </a:endParaRPr>
          </a:p>
        </p:txBody>
      </p:sp>
      <p:sp>
        <p:nvSpPr>
          <p:cNvPr id="91" name="Google Shape;91;p2">
            <a:extLst>
              <a:ext uri="{FF2B5EF4-FFF2-40B4-BE49-F238E27FC236}">
                <a16:creationId xmlns:a16="http://schemas.microsoft.com/office/drawing/2014/main" id="{E995FBDB-36EB-5DDA-8E1C-4180829A59E3}"/>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4</a:t>
            </a:fld>
            <a:endParaRPr sz="1800" b="1">
              <a:solidFill>
                <a:srgbClr val="385623"/>
              </a:solidFill>
            </a:endParaRPr>
          </a:p>
        </p:txBody>
      </p:sp>
    </p:spTree>
    <p:extLst>
      <p:ext uri="{BB962C8B-B14F-4D97-AF65-F5344CB8AC3E}">
        <p14:creationId xmlns:p14="http://schemas.microsoft.com/office/powerpoint/2010/main" val="401173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F38EF919-4356-A5F8-8C1E-DB0F160A513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5298BF7B-9CB4-4A22-C3C0-C5A8B5B893CE}"/>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PROJECT WORK PLAN </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C4C36808-9BE1-2123-9FB3-33A6C576AD44}"/>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2000" b="1" dirty="0">
                <a:solidFill>
                  <a:srgbClr val="2F5496"/>
                </a:solidFill>
                <a:highlight>
                  <a:srgbClr val="FFFFFF"/>
                </a:highlight>
                <a:latin typeface="Cambria"/>
                <a:ea typeface="Cambria"/>
                <a:cs typeface="Cambria"/>
                <a:sym typeface="Cambria"/>
              </a:rPr>
              <a:t>OBJECTIVE:</a:t>
            </a:r>
            <a:endParaRPr sz="2000" b="1" dirty="0">
              <a:solidFill>
                <a:srgbClr val="2F5496"/>
              </a:solidFill>
              <a:highlight>
                <a:srgbClr val="FFFFFF"/>
              </a:highlight>
              <a:latin typeface="Cambria"/>
              <a:ea typeface="Cambria"/>
              <a:cs typeface="Cambria"/>
              <a:sym typeface="Cambria"/>
            </a:endParaRP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The objective is to create a secure, transparent e-voting platform using blockchain, preventing fraud and ensuring voter anonymity. It streamlines voting for efficiency and cost-effectiveness, complies with regulations, and fosters trust through transparency. The system supports scalability and aims to enhance democratic processes with reliability and inclusivity.</a:t>
            </a:r>
            <a:endParaRPr sz="1800" dirty="0">
              <a:solidFill>
                <a:srgbClr val="0D0D0D"/>
              </a:solidFill>
              <a:highlight>
                <a:srgbClr val="FFFFFF"/>
              </a:highlight>
              <a:latin typeface="Cambria"/>
              <a:ea typeface="Cambria"/>
              <a:cs typeface="Cambria"/>
              <a:sym typeface="Cambria"/>
            </a:endParaRPr>
          </a:p>
          <a:p>
            <a:pPr marL="0" lvl="0" indent="0" algn="l" rtl="0">
              <a:lnSpc>
                <a:spcPct val="115000"/>
              </a:lnSpc>
              <a:spcBef>
                <a:spcPts val="1500"/>
              </a:spcBef>
              <a:spcAft>
                <a:spcPts val="0"/>
              </a:spcAft>
              <a:buSzPts val="1800"/>
              <a:buNone/>
            </a:pPr>
            <a:endParaRPr lang="en-US" sz="2000" b="1" dirty="0">
              <a:solidFill>
                <a:srgbClr val="2F5496"/>
              </a:solidFill>
              <a:highlight>
                <a:srgbClr val="FFFFFF"/>
              </a:highlight>
              <a:latin typeface="Cambria"/>
              <a:ea typeface="Cambria"/>
              <a:cs typeface="Cambria"/>
              <a:sym typeface="Cambria"/>
            </a:endParaRPr>
          </a:p>
          <a:p>
            <a:pPr marL="0" lvl="0" indent="0" algn="l" rtl="0">
              <a:lnSpc>
                <a:spcPct val="115000"/>
              </a:lnSpc>
              <a:spcBef>
                <a:spcPts val="1500"/>
              </a:spcBef>
              <a:spcAft>
                <a:spcPts val="0"/>
              </a:spcAft>
              <a:buSzPts val="1800"/>
              <a:buNone/>
            </a:pPr>
            <a:r>
              <a:rPr lang="en-US" sz="2000" b="1" dirty="0">
                <a:solidFill>
                  <a:srgbClr val="2F5496"/>
                </a:solidFill>
                <a:highlight>
                  <a:srgbClr val="FFFFFF"/>
                </a:highlight>
                <a:latin typeface="Cambria"/>
                <a:ea typeface="Cambria"/>
                <a:cs typeface="Cambria"/>
                <a:sym typeface="Cambria"/>
              </a:rPr>
              <a:t>GOALS:</a:t>
            </a:r>
            <a:endParaRPr sz="2000" b="1" dirty="0">
              <a:solidFill>
                <a:srgbClr val="2F5496"/>
              </a:solidFill>
              <a:highlight>
                <a:srgbClr val="FFFFFF"/>
              </a:highlight>
              <a:latin typeface="Cambria"/>
              <a:ea typeface="Cambria"/>
              <a:cs typeface="Cambria"/>
              <a:sym typeface="Cambria"/>
            </a:endParaRP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Design and develop a user-friendly e-voting interface.</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Implement a secure and transparent blockchain network for vote recording and storage.</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Ensure the integrity and immutability of the voting data.</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Deploy the e-voting system for a pilot test in a controlled environment.</a:t>
            </a:r>
            <a:endParaRPr sz="1800" dirty="0">
              <a:solidFill>
                <a:srgbClr val="0D0D0D"/>
              </a:solidFill>
              <a:highlight>
                <a:srgbClr val="FFFFFF"/>
              </a:highlight>
              <a:latin typeface="Cambria"/>
              <a:ea typeface="Cambria"/>
              <a:cs typeface="Cambria"/>
              <a:sym typeface="Cambria"/>
            </a:endParaRPr>
          </a:p>
          <a:p>
            <a:pPr marL="1143000" lvl="2" indent="-101600" algn="l" rtl="0">
              <a:lnSpc>
                <a:spcPct val="90000"/>
              </a:lnSpc>
              <a:spcBef>
                <a:spcPts val="1500"/>
              </a:spcBef>
              <a:spcAft>
                <a:spcPts val="0"/>
              </a:spcAft>
              <a:buClr>
                <a:schemeClr val="dk1"/>
              </a:buClr>
              <a:buSzPts val="2000"/>
              <a:buNone/>
            </a:pPr>
            <a:endParaRPr sz="2800" dirty="0"/>
          </a:p>
        </p:txBody>
      </p:sp>
      <p:sp>
        <p:nvSpPr>
          <p:cNvPr id="89" name="Google Shape;89;p2">
            <a:extLst>
              <a:ext uri="{FF2B5EF4-FFF2-40B4-BE49-F238E27FC236}">
                <a16:creationId xmlns:a16="http://schemas.microsoft.com/office/drawing/2014/main" id="{9EF2C50F-7452-AD71-9900-5229B8FF6C2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sz="1800" b="1" dirty="0">
              <a:solidFill>
                <a:srgbClr val="385623"/>
              </a:solidFill>
            </a:endParaRPr>
          </a:p>
        </p:txBody>
      </p:sp>
      <p:sp>
        <p:nvSpPr>
          <p:cNvPr id="91" name="Google Shape;91;p2">
            <a:extLst>
              <a:ext uri="{FF2B5EF4-FFF2-40B4-BE49-F238E27FC236}">
                <a16:creationId xmlns:a16="http://schemas.microsoft.com/office/drawing/2014/main" id="{F848E7EA-16B4-BF05-8DE4-9A744FABAAB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5</a:t>
            </a:fld>
            <a:endParaRPr sz="1800" b="1">
              <a:solidFill>
                <a:srgbClr val="385623"/>
              </a:solidFill>
            </a:endParaRPr>
          </a:p>
        </p:txBody>
      </p:sp>
    </p:spTree>
    <p:extLst>
      <p:ext uri="{BB962C8B-B14F-4D97-AF65-F5344CB8AC3E}">
        <p14:creationId xmlns:p14="http://schemas.microsoft.com/office/powerpoint/2010/main" val="128978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1" name="Google Shape;101;p3"/>
          <p:cNvSpPr txBox="1">
            <a:spLocks noGrp="1"/>
          </p:cNvSpPr>
          <p:nvPr>
            <p:ph type="title"/>
          </p:nvPr>
        </p:nvSpPr>
        <p:spPr>
          <a:xfrm>
            <a:off x="838200" y="240434"/>
            <a:ext cx="10515600" cy="576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EFFECTIVE UTILIZATION OF TOOL</a:t>
            </a:r>
            <a:endParaRPr sz="2400" b="1" dirty="0">
              <a:solidFill>
                <a:srgbClr val="0070C0"/>
              </a:solidFill>
              <a:latin typeface="Cambria"/>
              <a:ea typeface="Cambria"/>
              <a:cs typeface="Cambria"/>
              <a:sym typeface="Cambria"/>
            </a:endParaRPr>
          </a:p>
        </p:txBody>
      </p:sp>
      <p:sp>
        <p:nvSpPr>
          <p:cNvPr id="97" name="Google Shape;97;p3"/>
          <p:cNvSpPr txBox="1">
            <a:spLocks noGrp="1"/>
          </p:cNvSpPr>
          <p:nvPr>
            <p:ph idx="1"/>
          </p:nvPr>
        </p:nvSpPr>
        <p:spPr>
          <a:xfrm>
            <a:off x="838200" y="721175"/>
            <a:ext cx="10515600" cy="54558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b" anchorCtr="0">
            <a:noAutofit/>
          </a:bodyPr>
          <a:lstStyle/>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Blockchain Platforms:</a:t>
            </a:r>
            <a:r>
              <a:rPr lang="en-US" sz="1800" dirty="0">
                <a:solidFill>
                  <a:srgbClr val="0D0D0D"/>
                </a:solidFill>
                <a:highlight>
                  <a:srgbClr val="FFFFFF"/>
                </a:highlight>
                <a:latin typeface="Cambria"/>
                <a:ea typeface="Cambria"/>
                <a:cs typeface="Cambria"/>
                <a:sym typeface="Cambria"/>
              </a:rPr>
              <a:t> Ethereum, Hyperledger, Binance Smart Chain.</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Use these platforms for secure and transparent vote recording.</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Smart Contract Development:</a:t>
            </a:r>
            <a:r>
              <a:rPr lang="en-US" sz="1800" dirty="0">
                <a:solidFill>
                  <a:srgbClr val="0D0D0D"/>
                </a:solidFill>
                <a:highlight>
                  <a:srgbClr val="FFFFFF"/>
                </a:highlight>
                <a:latin typeface="Cambria"/>
                <a:ea typeface="Cambria"/>
                <a:cs typeface="Cambria"/>
                <a:sym typeface="Cambria"/>
              </a:rPr>
              <a:t> Solidity.</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Write smart contracts for voting rules and validation.</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Development IDEs:</a:t>
            </a:r>
            <a:r>
              <a:rPr lang="en-US" sz="1800" dirty="0">
                <a:solidFill>
                  <a:srgbClr val="0D0D0D"/>
                </a:solidFill>
                <a:highlight>
                  <a:srgbClr val="FFFFFF"/>
                </a:highlight>
                <a:latin typeface="Cambria"/>
                <a:ea typeface="Cambria"/>
                <a:cs typeface="Cambria"/>
                <a:sym typeface="Cambria"/>
              </a:rPr>
              <a:t> Visual Studio Code, Ganache, Meta mask Wallet.</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Develop and test smart contracts and front-end interfaces.</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Version Control: </a:t>
            </a:r>
            <a:r>
              <a:rPr lang="en-US" sz="1800" dirty="0">
                <a:solidFill>
                  <a:srgbClr val="0D0D0D"/>
                </a:solidFill>
                <a:highlight>
                  <a:srgbClr val="FFFFFF"/>
                </a:highlight>
                <a:latin typeface="Cambria"/>
                <a:ea typeface="Cambria"/>
                <a:cs typeface="Cambria"/>
                <a:sym typeface="Cambria"/>
              </a:rPr>
              <a:t>Git, GitHub.</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Track changes in code and collaborate with the team.</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Front-end Frameworks:</a:t>
            </a:r>
            <a:r>
              <a:rPr lang="en-US" sz="1800" b="1" dirty="0">
                <a:solidFill>
                  <a:srgbClr val="0D0D0D"/>
                </a:solidFill>
                <a:highlight>
                  <a:srgbClr val="FFFFFF"/>
                </a:highlight>
                <a:latin typeface="Cambria"/>
                <a:ea typeface="Cambria"/>
                <a:cs typeface="Cambria"/>
                <a:sym typeface="Cambria"/>
              </a:rPr>
              <a:t> </a:t>
            </a:r>
            <a:r>
              <a:rPr lang="en-US" sz="1800" dirty="0">
                <a:solidFill>
                  <a:srgbClr val="0D0D0D"/>
                </a:solidFill>
                <a:highlight>
                  <a:srgbClr val="FFFFFF"/>
                </a:highlight>
                <a:latin typeface="Cambria"/>
                <a:ea typeface="Cambria"/>
                <a:cs typeface="Cambria"/>
                <a:sym typeface="Cambria"/>
              </a:rPr>
              <a:t>HTML, CSS, JavaScript .</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Create user-friendly interfaces for voters and administrators.</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Back-end Technologies:</a:t>
            </a:r>
            <a:r>
              <a:rPr lang="en-US" sz="1800" dirty="0">
                <a:solidFill>
                  <a:srgbClr val="0D0D0D"/>
                </a:solidFill>
                <a:highlight>
                  <a:srgbClr val="FFFFFF"/>
                </a:highlight>
                <a:latin typeface="Cambria"/>
                <a:ea typeface="Cambria"/>
                <a:cs typeface="Cambria"/>
                <a:sym typeface="Cambria"/>
              </a:rPr>
              <a:t> PHP, MySQL.</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Implement server-side logic and backend processing.</a:t>
            </a:r>
          </a:p>
          <a:p>
            <a:pPr marL="0" lvl="0" indent="0" algn="l" rtl="0">
              <a:lnSpc>
                <a:spcPct val="115000"/>
              </a:lnSpc>
              <a:spcBef>
                <a:spcPts val="1500"/>
              </a:spcBef>
              <a:spcAft>
                <a:spcPts val="0"/>
              </a:spcAft>
              <a:buSzPts val="1800"/>
              <a:buNone/>
            </a:pPr>
            <a:r>
              <a:rPr lang="en-US" sz="1800" dirty="0">
                <a:solidFill>
                  <a:srgbClr val="0D0D0D"/>
                </a:solidFill>
                <a:highlight>
                  <a:srgbClr val="FFFFFF"/>
                </a:highlight>
                <a:latin typeface="Cambria"/>
                <a:ea typeface="Cambria"/>
                <a:cs typeface="Cambria"/>
                <a:sym typeface="Cambria"/>
              </a:rPr>
              <a:t>These tools enable efficient development, testing, deployment, and management of the e-voting system, ensuring transparency, security, and usability.</a:t>
            </a:r>
            <a:endParaRPr lang="en-US" sz="1800" dirty="0"/>
          </a:p>
        </p:txBody>
      </p:sp>
      <p:sp>
        <p:nvSpPr>
          <p:cNvPr id="98" name="Google Shape;98;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26-05-2025</a:t>
            </a:r>
            <a:endParaRPr lang="en-US" sz="1800" b="1" dirty="0">
              <a:solidFill>
                <a:srgbClr val="385623"/>
              </a:solidFill>
            </a:endParaRPr>
          </a:p>
        </p:txBody>
      </p:sp>
      <p:sp>
        <p:nvSpPr>
          <p:cNvPr id="100" name="Google Shape;100;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6</a:t>
            </a:fld>
            <a:endParaRPr sz="1800" b="1">
              <a:solidFill>
                <a:srgbClr val="38562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9" name="Google Shape;109;p4"/>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PROPOSED METHODOLOGY ( Flow Chart) </a:t>
            </a:r>
            <a:endParaRPr sz="2400" b="1">
              <a:solidFill>
                <a:srgbClr val="0070C0"/>
              </a:solidFill>
              <a:latin typeface="Cambria"/>
              <a:ea typeface="Cambria"/>
              <a:cs typeface="Cambria"/>
              <a:sym typeface="Cambria"/>
            </a:endParaRPr>
          </a:p>
        </p:txBody>
      </p:sp>
      <p:sp>
        <p:nvSpPr>
          <p:cNvPr id="106" name="Google Shape;106;p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26-05-2025</a:t>
            </a:r>
            <a:endParaRPr lang="en-US" dirty="0"/>
          </a:p>
        </p:txBody>
      </p:sp>
      <p:sp>
        <p:nvSpPr>
          <p:cNvPr id="108" name="Google Shape;108;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10" name="Google Shape;110;p4"/>
          <p:cNvPicPr preferRelativeResize="0"/>
          <p:nvPr/>
        </p:nvPicPr>
        <p:blipFill rotWithShape="1">
          <a:blip r:embed="rId3">
            <a:alphaModFix/>
          </a:blip>
          <a:srcRect/>
          <a:stretch/>
        </p:blipFill>
        <p:spPr>
          <a:xfrm>
            <a:off x="1715679" y="647529"/>
            <a:ext cx="8069344" cy="5740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4114EE-B67E-3392-3851-99AE560F83A1}"/>
            </a:ext>
          </a:extLst>
        </p:cNvPr>
        <p:cNvGrpSpPr/>
        <p:nvPr/>
      </p:nvGrpSpPr>
      <p:grpSpPr>
        <a:xfrm>
          <a:off x="0" y="0"/>
          <a:ext cx="0" cy="0"/>
          <a:chOff x="0" y="0"/>
          <a:chExt cx="0" cy="0"/>
        </a:xfrm>
      </p:grpSpPr>
      <p:sp>
        <p:nvSpPr>
          <p:cNvPr id="109" name="Google Shape;109;p4">
            <a:extLst>
              <a:ext uri="{FF2B5EF4-FFF2-40B4-BE49-F238E27FC236}">
                <a16:creationId xmlns:a16="http://schemas.microsoft.com/office/drawing/2014/main" id="{8F960BF8-7186-FF44-D2D9-C68B7F787A11}"/>
              </a:ext>
            </a:extLst>
          </p:cNvPr>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IN" sz="2400" b="1" dirty="0">
                <a:solidFill>
                  <a:srgbClr val="0070C0"/>
                </a:solidFill>
                <a:latin typeface="Cambria"/>
                <a:ea typeface="Cambria"/>
                <a:cs typeface="Cambria"/>
                <a:sym typeface="Cambria"/>
              </a:rPr>
              <a:t>Website Overview</a:t>
            </a:r>
            <a:endParaRPr sz="2400" b="1" dirty="0">
              <a:solidFill>
                <a:srgbClr val="0070C0"/>
              </a:solidFill>
              <a:latin typeface="Cambria"/>
              <a:ea typeface="Cambria"/>
              <a:cs typeface="Cambria"/>
              <a:sym typeface="Cambria"/>
            </a:endParaRPr>
          </a:p>
        </p:txBody>
      </p:sp>
      <p:sp>
        <p:nvSpPr>
          <p:cNvPr id="106" name="Google Shape;106;p4">
            <a:extLst>
              <a:ext uri="{FF2B5EF4-FFF2-40B4-BE49-F238E27FC236}">
                <a16:creationId xmlns:a16="http://schemas.microsoft.com/office/drawing/2014/main" id="{CF30F0D5-94D7-FADE-2802-AA5E7F2EC2FB}"/>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26-05-2025</a:t>
            </a:r>
            <a:endParaRPr lang="en-US" dirty="0"/>
          </a:p>
        </p:txBody>
      </p:sp>
      <p:sp>
        <p:nvSpPr>
          <p:cNvPr id="108" name="Google Shape;108;p4">
            <a:extLst>
              <a:ext uri="{FF2B5EF4-FFF2-40B4-BE49-F238E27FC236}">
                <a16:creationId xmlns:a16="http://schemas.microsoft.com/office/drawing/2014/main" id="{DD60DFD2-23C2-C678-665F-E53258BF09B4}"/>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3" name="Picture 2">
            <a:extLst>
              <a:ext uri="{FF2B5EF4-FFF2-40B4-BE49-F238E27FC236}">
                <a16:creationId xmlns:a16="http://schemas.microsoft.com/office/drawing/2014/main" id="{87C4C53E-4F50-382E-3767-0D9F5B1C6337}"/>
              </a:ext>
            </a:extLst>
          </p:cNvPr>
          <p:cNvPicPr>
            <a:picLocks noChangeAspect="1"/>
          </p:cNvPicPr>
          <p:nvPr/>
        </p:nvPicPr>
        <p:blipFill>
          <a:blip r:embed="rId3"/>
          <a:stretch>
            <a:fillRect/>
          </a:stretch>
        </p:blipFill>
        <p:spPr>
          <a:xfrm>
            <a:off x="198120" y="1198244"/>
            <a:ext cx="5872480" cy="3769361"/>
          </a:xfrm>
          <a:prstGeom prst="rect">
            <a:avLst/>
          </a:prstGeom>
        </p:spPr>
      </p:pic>
      <p:pic>
        <p:nvPicPr>
          <p:cNvPr id="5" name="Picture 4">
            <a:extLst>
              <a:ext uri="{FF2B5EF4-FFF2-40B4-BE49-F238E27FC236}">
                <a16:creationId xmlns:a16="http://schemas.microsoft.com/office/drawing/2014/main" id="{5FDE03E5-F848-AD64-C821-4C23EB0359EF}"/>
              </a:ext>
            </a:extLst>
          </p:cNvPr>
          <p:cNvPicPr>
            <a:picLocks noChangeAspect="1"/>
          </p:cNvPicPr>
          <p:nvPr/>
        </p:nvPicPr>
        <p:blipFill>
          <a:blip r:embed="rId4"/>
          <a:stretch>
            <a:fillRect/>
          </a:stretch>
        </p:blipFill>
        <p:spPr>
          <a:xfrm>
            <a:off x="6121402" y="1198243"/>
            <a:ext cx="5872478" cy="3769361"/>
          </a:xfrm>
          <a:prstGeom prst="rect">
            <a:avLst/>
          </a:prstGeom>
        </p:spPr>
      </p:pic>
      <p:sp>
        <p:nvSpPr>
          <p:cNvPr id="6" name="TextBox 5">
            <a:extLst>
              <a:ext uri="{FF2B5EF4-FFF2-40B4-BE49-F238E27FC236}">
                <a16:creationId xmlns:a16="http://schemas.microsoft.com/office/drawing/2014/main" id="{5F6FF0BE-AA6F-7C82-EA10-07F25518E3E5}"/>
              </a:ext>
            </a:extLst>
          </p:cNvPr>
          <p:cNvSpPr txBox="1"/>
          <p:nvPr/>
        </p:nvSpPr>
        <p:spPr>
          <a:xfrm>
            <a:off x="1432560" y="5252720"/>
            <a:ext cx="2743200" cy="369332"/>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Dashboard</a:t>
            </a:r>
          </a:p>
        </p:txBody>
      </p:sp>
      <p:sp>
        <p:nvSpPr>
          <p:cNvPr id="7" name="TextBox 6">
            <a:extLst>
              <a:ext uri="{FF2B5EF4-FFF2-40B4-BE49-F238E27FC236}">
                <a16:creationId xmlns:a16="http://schemas.microsoft.com/office/drawing/2014/main" id="{51E9C680-A82C-12CC-8EAA-54BDAB6D5D07}"/>
              </a:ext>
            </a:extLst>
          </p:cNvPr>
          <p:cNvSpPr txBox="1"/>
          <p:nvPr/>
        </p:nvSpPr>
        <p:spPr>
          <a:xfrm>
            <a:off x="8087360" y="5240774"/>
            <a:ext cx="2082800" cy="369332"/>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Add Candidates</a:t>
            </a:r>
          </a:p>
        </p:txBody>
      </p:sp>
    </p:spTree>
    <p:extLst>
      <p:ext uri="{BB962C8B-B14F-4D97-AF65-F5344CB8AC3E}">
        <p14:creationId xmlns:p14="http://schemas.microsoft.com/office/powerpoint/2010/main" val="107473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3B66611-8F8F-7642-D329-0419BA9D3209}"/>
            </a:ext>
          </a:extLst>
        </p:cNvPr>
        <p:cNvGrpSpPr/>
        <p:nvPr/>
      </p:nvGrpSpPr>
      <p:grpSpPr>
        <a:xfrm>
          <a:off x="0" y="0"/>
          <a:ext cx="0" cy="0"/>
          <a:chOff x="0" y="0"/>
          <a:chExt cx="0" cy="0"/>
        </a:xfrm>
      </p:grpSpPr>
      <p:sp>
        <p:nvSpPr>
          <p:cNvPr id="109" name="Google Shape;109;p4">
            <a:extLst>
              <a:ext uri="{FF2B5EF4-FFF2-40B4-BE49-F238E27FC236}">
                <a16:creationId xmlns:a16="http://schemas.microsoft.com/office/drawing/2014/main" id="{38D39BB6-3C4F-1568-8B8C-DBC301F1E939}"/>
              </a:ext>
            </a:extLst>
          </p:cNvPr>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IN" sz="2400" b="1" dirty="0">
                <a:solidFill>
                  <a:srgbClr val="0070C0"/>
                </a:solidFill>
                <a:latin typeface="Cambria"/>
                <a:ea typeface="Cambria"/>
                <a:cs typeface="Cambria"/>
                <a:sym typeface="Cambria"/>
              </a:rPr>
              <a:t>Website Overview</a:t>
            </a:r>
            <a:endParaRPr sz="2400" b="1" dirty="0">
              <a:solidFill>
                <a:srgbClr val="0070C0"/>
              </a:solidFill>
              <a:latin typeface="Cambria"/>
              <a:ea typeface="Cambria"/>
              <a:cs typeface="Cambria"/>
              <a:sym typeface="Cambria"/>
            </a:endParaRPr>
          </a:p>
        </p:txBody>
      </p:sp>
      <p:sp>
        <p:nvSpPr>
          <p:cNvPr id="106" name="Google Shape;106;p4">
            <a:extLst>
              <a:ext uri="{FF2B5EF4-FFF2-40B4-BE49-F238E27FC236}">
                <a16:creationId xmlns:a16="http://schemas.microsoft.com/office/drawing/2014/main" id="{2EF103D0-71A9-5588-B283-B5F82729EDED}"/>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26-05-2025</a:t>
            </a:r>
            <a:endParaRPr lang="en-US" dirty="0"/>
          </a:p>
        </p:txBody>
      </p:sp>
      <p:sp>
        <p:nvSpPr>
          <p:cNvPr id="108" name="Google Shape;108;p4">
            <a:extLst>
              <a:ext uri="{FF2B5EF4-FFF2-40B4-BE49-F238E27FC236}">
                <a16:creationId xmlns:a16="http://schemas.microsoft.com/office/drawing/2014/main" id="{55267850-38C2-FDA7-680E-0CF396DBE7EA}"/>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6" name="TextBox 5">
            <a:extLst>
              <a:ext uri="{FF2B5EF4-FFF2-40B4-BE49-F238E27FC236}">
                <a16:creationId xmlns:a16="http://schemas.microsoft.com/office/drawing/2014/main" id="{32DD4BAB-D373-00D1-4B5B-B64639EBFDCD}"/>
              </a:ext>
            </a:extLst>
          </p:cNvPr>
          <p:cNvSpPr txBox="1"/>
          <p:nvPr/>
        </p:nvSpPr>
        <p:spPr>
          <a:xfrm>
            <a:off x="1432560" y="5252720"/>
            <a:ext cx="2743200" cy="369332"/>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Add Voters</a:t>
            </a:r>
          </a:p>
        </p:txBody>
      </p:sp>
      <p:sp>
        <p:nvSpPr>
          <p:cNvPr id="7" name="TextBox 6">
            <a:extLst>
              <a:ext uri="{FF2B5EF4-FFF2-40B4-BE49-F238E27FC236}">
                <a16:creationId xmlns:a16="http://schemas.microsoft.com/office/drawing/2014/main" id="{B1B83632-5639-8249-D9A1-C915FB39B42A}"/>
              </a:ext>
            </a:extLst>
          </p:cNvPr>
          <p:cNvSpPr txBox="1"/>
          <p:nvPr/>
        </p:nvSpPr>
        <p:spPr>
          <a:xfrm>
            <a:off x="7609840" y="5240774"/>
            <a:ext cx="2844800" cy="369332"/>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Ballot(Vote Casting)</a:t>
            </a:r>
          </a:p>
        </p:txBody>
      </p:sp>
      <p:pic>
        <p:nvPicPr>
          <p:cNvPr id="4" name="Picture 3">
            <a:extLst>
              <a:ext uri="{FF2B5EF4-FFF2-40B4-BE49-F238E27FC236}">
                <a16:creationId xmlns:a16="http://schemas.microsoft.com/office/drawing/2014/main" id="{7CB33818-FEBF-988A-CDBD-ABA1D63BF0E1}"/>
              </a:ext>
            </a:extLst>
          </p:cNvPr>
          <p:cNvPicPr>
            <a:picLocks noChangeAspect="1"/>
          </p:cNvPicPr>
          <p:nvPr/>
        </p:nvPicPr>
        <p:blipFill>
          <a:blip r:embed="rId3"/>
          <a:stretch>
            <a:fillRect/>
          </a:stretch>
        </p:blipFill>
        <p:spPr>
          <a:xfrm>
            <a:off x="198119" y="1413032"/>
            <a:ext cx="5872479" cy="3554572"/>
          </a:xfrm>
          <a:prstGeom prst="rect">
            <a:avLst/>
          </a:prstGeom>
        </p:spPr>
      </p:pic>
      <p:pic>
        <p:nvPicPr>
          <p:cNvPr id="9" name="Picture 8">
            <a:extLst>
              <a:ext uri="{FF2B5EF4-FFF2-40B4-BE49-F238E27FC236}">
                <a16:creationId xmlns:a16="http://schemas.microsoft.com/office/drawing/2014/main" id="{A3657061-F974-2593-217F-8BD4B495613F}"/>
              </a:ext>
            </a:extLst>
          </p:cNvPr>
          <p:cNvPicPr>
            <a:picLocks noChangeAspect="1"/>
          </p:cNvPicPr>
          <p:nvPr/>
        </p:nvPicPr>
        <p:blipFill>
          <a:blip r:embed="rId4"/>
          <a:stretch>
            <a:fillRect/>
          </a:stretch>
        </p:blipFill>
        <p:spPr>
          <a:xfrm>
            <a:off x="6319522" y="1424978"/>
            <a:ext cx="5674360" cy="3554572"/>
          </a:xfrm>
          <a:prstGeom prst="rect">
            <a:avLst/>
          </a:prstGeom>
        </p:spPr>
      </p:pic>
    </p:spTree>
    <p:extLst>
      <p:ext uri="{BB962C8B-B14F-4D97-AF65-F5344CB8AC3E}">
        <p14:creationId xmlns:p14="http://schemas.microsoft.com/office/powerpoint/2010/main" val="377777097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276</TotalTime>
  <Words>866</Words>
  <Application>Microsoft Office PowerPoint</Application>
  <PresentationFormat>Widescreen</PresentationFormat>
  <Paragraphs>147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Cambria</vt:lpstr>
      <vt:lpstr>Office Theme</vt:lpstr>
      <vt:lpstr>Voting System Using Blockchain</vt:lpstr>
      <vt:lpstr>CONTENT</vt:lpstr>
      <vt:lpstr>INTRODUCTION</vt:lpstr>
      <vt:lpstr>AIM</vt:lpstr>
      <vt:lpstr>PROJECT WORK PLAN </vt:lpstr>
      <vt:lpstr>EFFECTIVE UTILIZATION OF TOOL</vt:lpstr>
      <vt:lpstr>PROPOSED METHODOLOGY ( Flow Chart) </vt:lpstr>
      <vt:lpstr>Website Overview</vt:lpstr>
      <vt:lpstr>Website Overview</vt:lpstr>
      <vt:lpstr>PROPOSED METHODOLOGY ( Flow Chart) </vt:lpstr>
      <vt:lpstr>MODULES</vt:lpstr>
      <vt:lpstr>MODULES</vt:lpstr>
      <vt:lpstr>ADVANTAGES AND DISADVANTAGES</vt:lpstr>
      <vt:lpstr>CONCLUSION</vt:lpstr>
      <vt:lpstr>REFERENCES ( Journal Papers/ Books/ Website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Nilesh Singh</dc:creator>
  <cp:lastModifiedBy>satryam singh</cp:lastModifiedBy>
  <cp:revision>30</cp:revision>
  <dcterms:modified xsi:type="dcterms:W3CDTF">2025-05-25T18:14:23Z</dcterms:modified>
</cp:coreProperties>
</file>