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8" r:id="rId2"/>
    <p:sldId id="256" r:id="rId3"/>
    <p:sldId id="257" r:id="rId4"/>
    <p:sldId id="258" r:id="rId5"/>
    <p:sldId id="262" r:id="rId6"/>
    <p:sldId id="264" r:id="rId7"/>
    <p:sldId id="265" r:id="rId8"/>
    <p:sldId id="261" r:id="rId9"/>
    <p:sldId id="266" r:id="rId10"/>
    <p:sldId id="267" r:id="rId11"/>
    <p:sldId id="269" r:id="rId12"/>
    <p:sldId id="25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8DE7"/>
    <a:srgbClr val="E452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C172-8AEA-49E1-A7A8-D36866AC6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7FCEF-5A84-4A24-8E40-DA68725A1E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3542E6-09E3-450E-AE76-AEE67437E30D}"/>
              </a:ext>
            </a:extLst>
          </p:cNvPr>
          <p:cNvSpPr>
            <a:spLocks noGrp="1"/>
          </p:cNvSpPr>
          <p:nvPr>
            <p:ph type="dt" sz="half" idx="10"/>
          </p:nvPr>
        </p:nvSpPr>
        <p:spPr/>
        <p:txBody>
          <a:bodyPr/>
          <a:lstStyle/>
          <a:p>
            <a:fld id="{0DAF61AA-5A98-4049-A93E-477E5505141A}" type="datetimeFigureOut">
              <a:rPr lang="en-US" smtClean="0"/>
              <a:t>12/3/2020</a:t>
            </a:fld>
            <a:endParaRPr lang="en-US" dirty="0"/>
          </a:p>
        </p:txBody>
      </p:sp>
      <p:sp>
        <p:nvSpPr>
          <p:cNvPr id="5" name="Footer Placeholder 4">
            <a:extLst>
              <a:ext uri="{FF2B5EF4-FFF2-40B4-BE49-F238E27FC236}">
                <a16:creationId xmlns:a16="http://schemas.microsoft.com/office/drawing/2014/main" id="{A58BD361-0DE7-4883-BE1F-F06ECA82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85E85-5E41-4A62-9E02-1F40D2BDF3E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9521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1D8C-6603-4082-9C92-F9CCAA25E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4D57C0-DEBC-4837-8A5F-64A9CEDFD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01024-0A90-48C0-991B-E87F489D28A1}"/>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5" name="Footer Placeholder 4">
            <a:extLst>
              <a:ext uri="{FF2B5EF4-FFF2-40B4-BE49-F238E27FC236}">
                <a16:creationId xmlns:a16="http://schemas.microsoft.com/office/drawing/2014/main" id="{B9090D59-4321-4B2E-AFC2-FB3685D2B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ADA5E-521F-4D9A-B237-BC0CCC40B97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0748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E21A06-3512-4A35-B747-3B826D024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64D3D-59B0-4856-B603-45F6225F8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8E089-10BF-4AED-8591-FBED807F119F}"/>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5" name="Footer Placeholder 4">
            <a:extLst>
              <a:ext uri="{FF2B5EF4-FFF2-40B4-BE49-F238E27FC236}">
                <a16:creationId xmlns:a16="http://schemas.microsoft.com/office/drawing/2014/main" id="{18D6593D-A85D-4904-9446-4C3CD6C98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395A4-3449-4B0D-9BFD-695106D23C0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1383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F3A-B385-48E8-8355-D7CDBB6E2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4EA40-3203-4DD2-BD39-41219CCCFC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119A7-E4D2-4823-B15C-1FB9A1F12511}"/>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5" name="Footer Placeholder 4">
            <a:extLst>
              <a:ext uri="{FF2B5EF4-FFF2-40B4-BE49-F238E27FC236}">
                <a16:creationId xmlns:a16="http://schemas.microsoft.com/office/drawing/2014/main" id="{DAA8245E-C9B3-4619-A2E4-E4E16B661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EBA86-D390-40F4-9F89-487BA30C67F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2451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872B-3826-419D-AB70-5F422EE8D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A87617-1DC9-4A00-AD6D-E1084D3AD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802DD-3B19-4B9F-BF99-D6F9941AB812}"/>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5" name="Footer Placeholder 4">
            <a:extLst>
              <a:ext uri="{FF2B5EF4-FFF2-40B4-BE49-F238E27FC236}">
                <a16:creationId xmlns:a16="http://schemas.microsoft.com/office/drawing/2014/main" id="{C600716B-8828-4F1C-8F3D-D981B628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E3B82-51D2-49F6-929E-96EA1412E0D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7410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A1D0-7F92-4137-85ED-77DDE086F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34863-3AD2-4506-BB2B-3745022518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68891B-561B-4EF9-B548-DACE5F9B4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0DE5F8-4EFD-49B5-9620-2A50AB67263B}"/>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6" name="Footer Placeholder 5">
            <a:extLst>
              <a:ext uri="{FF2B5EF4-FFF2-40B4-BE49-F238E27FC236}">
                <a16:creationId xmlns:a16="http://schemas.microsoft.com/office/drawing/2014/main" id="{C949BEDB-8040-49FC-97EA-E7A02BB3B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0DD34-EBB6-4245-9400-69BAE57058C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3217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0F47-8B23-495E-A112-B8E308B975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E93A5-B705-4D45-B8FB-3CC793CD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C7598-7B8B-4A54-ACBF-9141F3C45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C207A0-B233-4630-B36A-C8E1F8021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657424-E7B3-4825-A50E-964960734D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15E369-4B1D-4DB5-B229-FB8564C469FE}"/>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8" name="Footer Placeholder 7">
            <a:extLst>
              <a:ext uri="{FF2B5EF4-FFF2-40B4-BE49-F238E27FC236}">
                <a16:creationId xmlns:a16="http://schemas.microsoft.com/office/drawing/2014/main" id="{BE455A91-DDED-41B7-90AB-0F7E28034C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9B3EA-47C2-40D2-938A-0B25B5A30D7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4947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8A70-17C3-42AE-9541-195C45607D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1A5E80-AA15-410B-9C36-153E4F8E6CB9}"/>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4" name="Footer Placeholder 3">
            <a:extLst>
              <a:ext uri="{FF2B5EF4-FFF2-40B4-BE49-F238E27FC236}">
                <a16:creationId xmlns:a16="http://schemas.microsoft.com/office/drawing/2014/main" id="{C4CCB5F2-D7B5-48C5-81F5-99345A8DFF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73ECB6-11AA-4DB4-A3B5-A2449608C72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5520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D0DAD-C2A2-45B9-8E7E-8D43418745D8}"/>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3" name="Footer Placeholder 2">
            <a:extLst>
              <a:ext uri="{FF2B5EF4-FFF2-40B4-BE49-F238E27FC236}">
                <a16:creationId xmlns:a16="http://schemas.microsoft.com/office/drawing/2014/main" id="{8C1530B3-4C79-4AB6-9F49-0A20B43D35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BBA2CD-031D-4AB8-884C-8F1CE4E76AD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57325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3C54-F0A3-43EA-9D24-43B3479AD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5D8B30-8354-46CC-B3EC-4D2CFBCD1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D12682-37ED-4389-8868-B6D2EE376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781DB-ED36-42ED-B806-B9BEBB2807C1}"/>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6" name="Footer Placeholder 5">
            <a:extLst>
              <a:ext uri="{FF2B5EF4-FFF2-40B4-BE49-F238E27FC236}">
                <a16:creationId xmlns:a16="http://schemas.microsoft.com/office/drawing/2014/main" id="{F5327A39-7D1B-4D69-9012-BFED7E898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5411C-9846-4690-AEC9-6F157C70048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4641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B124-B701-4505-98ED-335DF160C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528A5-F953-491A-89C6-1ADC69E74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ACAC91-ABCA-4E62-B05B-11BAE98BB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BA832-8E81-4714-B5D4-4FF75D62D888}"/>
              </a:ext>
            </a:extLst>
          </p:cNvPr>
          <p:cNvSpPr>
            <a:spLocks noGrp="1"/>
          </p:cNvSpPr>
          <p:nvPr>
            <p:ph type="dt" sz="half" idx="10"/>
          </p:nvPr>
        </p:nvSpPr>
        <p:spPr/>
        <p:txBody>
          <a:bodyPr/>
          <a:lstStyle/>
          <a:p>
            <a:fld id="{0DAF61AA-5A98-4049-A93E-477E5505141A}" type="datetimeFigureOut">
              <a:rPr lang="en-US" smtClean="0"/>
              <a:t>12/3/2020</a:t>
            </a:fld>
            <a:endParaRPr lang="en-US"/>
          </a:p>
        </p:txBody>
      </p:sp>
      <p:sp>
        <p:nvSpPr>
          <p:cNvPr id="6" name="Footer Placeholder 5">
            <a:extLst>
              <a:ext uri="{FF2B5EF4-FFF2-40B4-BE49-F238E27FC236}">
                <a16:creationId xmlns:a16="http://schemas.microsoft.com/office/drawing/2014/main" id="{55E0A6FD-94FE-4E72-86EB-C72657434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35638-DB56-43FD-B639-2B1D91E6219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9111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93984F-DBB8-4C52-BD57-BADD119DE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83B69-30EE-43E5-B563-B5A2CC8B4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1A3C8-E542-4ECD-9506-BF3EFCBE8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12/3/2020</a:t>
            </a:fld>
            <a:endParaRPr lang="en-US" dirty="0"/>
          </a:p>
        </p:txBody>
      </p:sp>
      <p:sp>
        <p:nvSpPr>
          <p:cNvPr id="5" name="Footer Placeholder 4">
            <a:extLst>
              <a:ext uri="{FF2B5EF4-FFF2-40B4-BE49-F238E27FC236}">
                <a16:creationId xmlns:a16="http://schemas.microsoft.com/office/drawing/2014/main" id="{BDA72411-7204-455A-AFF5-F1FAC5DB6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FA513B-6339-434C-B50D-E03564B59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9588911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2019%E2%80%9320_coronavirus_outbreak_by_country_and_territory"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view-image.php?image=338559&amp;picture=covid-19"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F12C1E-5FD0-4E9E-8D4F-818F636B6A36}"/>
              </a:ext>
            </a:extLst>
          </p:cNvPr>
          <p:cNvPicPr>
            <a:picLocks noChangeAspect="1"/>
          </p:cNvPicPr>
          <p:nvPr/>
        </p:nvPicPr>
        <p:blipFill>
          <a:blip r:embed="rId2"/>
          <a:stretch>
            <a:fillRect/>
          </a:stretch>
        </p:blipFill>
        <p:spPr>
          <a:xfrm>
            <a:off x="4048125" y="304800"/>
            <a:ext cx="4095750" cy="6248400"/>
          </a:xfrm>
          <a:prstGeom prst="rect">
            <a:avLst/>
          </a:prstGeom>
        </p:spPr>
      </p:pic>
    </p:spTree>
    <p:extLst>
      <p:ext uri="{BB962C8B-B14F-4D97-AF65-F5344CB8AC3E}">
        <p14:creationId xmlns:p14="http://schemas.microsoft.com/office/powerpoint/2010/main" val="2530071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63A1-6A2A-4755-A8A1-7D9D65239AA1}"/>
              </a:ext>
            </a:extLst>
          </p:cNvPr>
          <p:cNvSpPr>
            <a:spLocks noGrp="1"/>
          </p:cNvSpPr>
          <p:nvPr>
            <p:ph type="title"/>
          </p:nvPr>
        </p:nvSpPr>
        <p:spPr>
          <a:xfrm>
            <a:off x="737616" y="150724"/>
            <a:ext cx="10515600" cy="1325563"/>
          </a:xfrm>
        </p:spPr>
        <p:txBody>
          <a:bodyPr>
            <a:normAutofit/>
          </a:bodyPr>
          <a:lstStyle/>
          <a:p>
            <a:r>
              <a:rPr lang="en-US" sz="3200" b="1" dirty="0">
                <a:solidFill>
                  <a:schemeClr val="accent1"/>
                </a:solidFill>
                <a:latin typeface="Calibri" panose="020F0502020204030204" pitchFamily="34" charset="0"/>
                <a:cs typeface="Calibri" panose="020F0502020204030204" pitchFamily="34" charset="0"/>
              </a:rPr>
              <a:t>Result/Conclusion</a:t>
            </a:r>
          </a:p>
        </p:txBody>
      </p:sp>
      <p:sp>
        <p:nvSpPr>
          <p:cNvPr id="3" name="Content Placeholder 2">
            <a:extLst>
              <a:ext uri="{FF2B5EF4-FFF2-40B4-BE49-F238E27FC236}">
                <a16:creationId xmlns:a16="http://schemas.microsoft.com/office/drawing/2014/main" id="{2A459C8F-2F03-4626-8B4D-2347BD4C6DE2}"/>
              </a:ext>
            </a:extLst>
          </p:cNvPr>
          <p:cNvSpPr>
            <a:spLocks noGrp="1"/>
          </p:cNvSpPr>
          <p:nvPr>
            <p:ph idx="1"/>
          </p:nvPr>
        </p:nvSpPr>
        <p:spPr>
          <a:xfrm>
            <a:off x="838200" y="2438273"/>
            <a:ext cx="10515600" cy="4351338"/>
          </a:xfrm>
        </p:spPr>
        <p:txBody>
          <a:bodyPr>
            <a:normAutofit/>
          </a:bodyPr>
          <a:lstStyle/>
          <a:p>
            <a:pPr marL="0" indent="0" algn="ctr">
              <a:buNone/>
            </a:pPr>
            <a:endParaRPr lang="en-US" dirty="0"/>
          </a:p>
          <a:p>
            <a:pPr marL="0" indent="0" algn="ctr">
              <a:buNone/>
            </a:pPr>
            <a:r>
              <a:rPr lang="en-US" sz="2400" dirty="0">
                <a:latin typeface="Calibri" panose="020F0502020204030204" pitchFamily="34" charset="0"/>
                <a:cs typeface="Calibri" panose="020F0502020204030204" pitchFamily="34" charset="0"/>
              </a:rPr>
              <a:t>Number of Confirmed Covid-19 cases are more in  More Developed Countries as compared to less Developed.</a:t>
            </a:r>
          </a:p>
          <a:p>
            <a:pPr marL="0" indent="0" algn="ctr">
              <a:buNone/>
            </a:pPr>
            <a:r>
              <a:rPr lang="en-US" sz="2400" dirty="0">
                <a:latin typeface="Calibri" panose="020F0502020204030204" pitchFamily="34" charset="0"/>
                <a:cs typeface="Calibri" panose="020F0502020204030204" pitchFamily="34" charset="0"/>
              </a:rPr>
              <a:t> The reason can be due to low availability of testing kits or maybe expensive test conduction</a:t>
            </a:r>
            <a:r>
              <a:rPr lang="en-US" sz="3600" dirty="0">
                <a:latin typeface="Times New Roman" panose="02020603050405020304" pitchFamily="18" charset="0"/>
                <a:cs typeface="Times New Roman" panose="02020603050405020304" pitchFamily="18" charset="0"/>
              </a:rPr>
              <a:t>.</a:t>
            </a:r>
            <a:r>
              <a:rPr lang="en-US" sz="3600" dirty="0">
                <a:solidFill>
                  <a:srgbClr val="373A3C"/>
                </a:solidFill>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F651E8-14A9-4DD5-AB27-57B81BF8EF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43633" y="150724"/>
            <a:ext cx="4641815" cy="2382799"/>
          </a:xfrm>
          <a:prstGeom prst="rect">
            <a:avLst/>
          </a:prstGeom>
        </p:spPr>
      </p:pic>
      <p:sp>
        <p:nvSpPr>
          <p:cNvPr id="7" name="TextBox 6">
            <a:extLst>
              <a:ext uri="{FF2B5EF4-FFF2-40B4-BE49-F238E27FC236}">
                <a16:creationId xmlns:a16="http://schemas.microsoft.com/office/drawing/2014/main" id="{219ED7ED-00AB-467B-A6A6-0192A50E8CDE}"/>
              </a:ext>
            </a:extLst>
          </p:cNvPr>
          <p:cNvSpPr txBox="1"/>
          <p:nvPr/>
        </p:nvSpPr>
        <p:spPr>
          <a:xfrm>
            <a:off x="12048861" y="7821203"/>
            <a:ext cx="6228551" cy="230832"/>
          </a:xfrm>
          <a:prstGeom prst="rect">
            <a:avLst/>
          </a:prstGeom>
          <a:noFill/>
        </p:spPr>
        <p:txBody>
          <a:bodyPr wrap="square" rtlCol="0">
            <a:spAutoFit/>
          </a:bodyPr>
          <a:lstStyle/>
          <a:p>
            <a:r>
              <a:rPr lang="en-US" sz="900">
                <a:hlinkClick r:id="rId3" tooltip="https://en.wikipedia.org/wiki/2019%E2%80%9320_coronavirus_outbreak_by_country_and_territory"/>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339425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47F4-E1A3-4F3D-92F5-32BE693FD2DB}"/>
              </a:ext>
            </a:extLst>
          </p:cNvPr>
          <p:cNvSpPr>
            <a:spLocks noGrp="1"/>
          </p:cNvSpPr>
          <p:nvPr>
            <p:ph type="title"/>
          </p:nvPr>
        </p:nvSpPr>
        <p:spPr/>
        <p:txBody>
          <a:bodyPr>
            <a:normAutofit/>
          </a:bodyPr>
          <a:lstStyle/>
          <a:p>
            <a:pPr algn="ctr"/>
            <a:r>
              <a:rPr lang="en-US" sz="3200" b="1" dirty="0">
                <a:solidFill>
                  <a:schemeClr val="accent1"/>
                </a:solidFill>
                <a:latin typeface="+mn-lt"/>
              </a:rPr>
              <a:t>References</a:t>
            </a:r>
          </a:p>
        </p:txBody>
      </p:sp>
      <p:sp>
        <p:nvSpPr>
          <p:cNvPr id="3" name="Content Placeholder 2">
            <a:extLst>
              <a:ext uri="{FF2B5EF4-FFF2-40B4-BE49-F238E27FC236}">
                <a16:creationId xmlns:a16="http://schemas.microsoft.com/office/drawing/2014/main" id="{80A81449-051F-4FFD-B920-1609B9985110}"/>
              </a:ext>
            </a:extLst>
          </p:cNvPr>
          <p:cNvSpPr>
            <a:spLocks noGrp="1"/>
          </p:cNvSpPr>
          <p:nvPr>
            <p:ph idx="1"/>
          </p:nvPr>
        </p:nvSpPr>
        <p:spPr>
          <a:xfrm>
            <a:off x="824144" y="1781237"/>
            <a:ext cx="10515600" cy="4351338"/>
          </a:xfrm>
        </p:spPr>
        <p:txBody>
          <a:bodyPr>
            <a:normAutofit fontScale="92500" lnSpcReduction="20000"/>
          </a:bodyPr>
          <a:lstStyle/>
          <a:p>
            <a:pPr marL="0" marR="0" indent="0">
              <a:lnSpc>
                <a:spcPct val="115000"/>
              </a:lnSpc>
              <a:spcBef>
                <a:spcPts val="0"/>
              </a:spcBef>
              <a:spcAft>
                <a:spcPts val="0"/>
              </a:spcAft>
            </a:pPr>
            <a:r>
              <a:rPr lang="en-US" sz="2600" dirty="0">
                <a:solidFill>
                  <a:srgbClr val="211F1F"/>
                </a:solidFill>
                <a:effectLst/>
                <a:ea typeface="Times New Roman" panose="02020603050405020304" pitchFamily="18" charset="0"/>
              </a:rPr>
              <a:t>[1] </a:t>
            </a:r>
            <a:r>
              <a:rPr lang="en-US" sz="2600" b="1" dirty="0">
                <a:solidFill>
                  <a:srgbClr val="211F1F"/>
                </a:solidFill>
                <a:effectLst/>
                <a:ea typeface="Times New Roman" panose="02020603050405020304" pitchFamily="18" charset="0"/>
              </a:rPr>
              <a:t>John Hopkins University (2020), </a:t>
            </a:r>
            <a:r>
              <a:rPr lang="en-US" sz="2600" dirty="0">
                <a:solidFill>
                  <a:srgbClr val="211F1F"/>
                </a:solidFill>
                <a:effectLst/>
                <a:ea typeface="Times New Roman" panose="02020603050405020304" pitchFamily="18" charset="0"/>
              </a:rPr>
              <a:t>consist of the data related to cumulative number of confirmed cases, per day, in each Country, Vol. 1.</a:t>
            </a:r>
            <a:endParaRPr lang="en-US" sz="2600" dirty="0">
              <a:effectLst/>
              <a:ea typeface="Times New Roman" panose="02020603050405020304" pitchFamily="18" charset="0"/>
            </a:endParaRPr>
          </a:p>
          <a:p>
            <a:pPr marL="0" marR="0" indent="0">
              <a:lnSpc>
                <a:spcPct val="115000"/>
              </a:lnSpc>
              <a:spcBef>
                <a:spcPts val="0"/>
              </a:spcBef>
              <a:spcAft>
                <a:spcPts val="0"/>
              </a:spcAft>
              <a:buNone/>
            </a:pPr>
            <a:endParaRPr lang="en-US" sz="2600" dirty="0">
              <a:effectLst/>
              <a:ea typeface="Times New Roman" panose="02020603050405020304" pitchFamily="18" charset="0"/>
            </a:endParaRPr>
          </a:p>
          <a:p>
            <a:pPr marL="0" marR="0" indent="0">
              <a:lnSpc>
                <a:spcPct val="115000"/>
              </a:lnSpc>
              <a:spcBef>
                <a:spcPts val="0"/>
              </a:spcBef>
              <a:spcAft>
                <a:spcPts val="0"/>
              </a:spcAft>
            </a:pPr>
            <a:r>
              <a:rPr lang="en-US" sz="2600" dirty="0">
                <a:solidFill>
                  <a:srgbClr val="211F1F"/>
                </a:solidFill>
                <a:effectLst/>
                <a:ea typeface="Times New Roman" panose="02020603050405020304" pitchFamily="18" charset="0"/>
              </a:rPr>
              <a:t>[2]</a:t>
            </a:r>
            <a:r>
              <a:rPr lang="en-US" sz="2600" b="1" kern="1200" dirty="0">
                <a:solidFill>
                  <a:srgbClr val="1F497D"/>
                </a:solidFill>
                <a:effectLst/>
                <a:ea typeface="Times New Roman" panose="02020603050405020304" pitchFamily="18" charset="0"/>
              </a:rPr>
              <a:t> </a:t>
            </a:r>
            <a:r>
              <a:rPr lang="en-US" sz="2600" b="1" dirty="0">
                <a:solidFill>
                  <a:srgbClr val="211F1F"/>
                </a:solidFill>
                <a:effectLst/>
                <a:ea typeface="Times New Roman" panose="02020603050405020304" pitchFamily="18" charset="0"/>
              </a:rPr>
              <a:t>World Happiness Report (2018)</a:t>
            </a:r>
            <a:r>
              <a:rPr lang="en-US" sz="2600" dirty="0">
                <a:solidFill>
                  <a:srgbClr val="211F1F"/>
                </a:solidFill>
                <a:effectLst/>
                <a:ea typeface="Times New Roman" panose="02020603050405020304" pitchFamily="18" charset="0"/>
              </a:rPr>
              <a:t>, consist of various life factors, scored by the people living in each country around the globe.</a:t>
            </a:r>
            <a:endParaRPr lang="en-US" sz="2600" dirty="0">
              <a:effectLst/>
              <a:ea typeface="Times New Roman" panose="02020603050405020304" pitchFamily="18" charset="0"/>
            </a:endParaRPr>
          </a:p>
          <a:p>
            <a:pPr marL="0" marR="0" indent="0">
              <a:lnSpc>
                <a:spcPct val="115000"/>
              </a:lnSpc>
              <a:spcBef>
                <a:spcPts val="0"/>
              </a:spcBef>
              <a:spcAft>
                <a:spcPts val="0"/>
              </a:spcAft>
              <a:buNone/>
            </a:pPr>
            <a:endParaRPr lang="en-US" sz="2600" dirty="0">
              <a:effectLst/>
              <a:ea typeface="Times New Roman" panose="02020603050405020304" pitchFamily="18" charset="0"/>
            </a:endParaRPr>
          </a:p>
          <a:p>
            <a:pPr marL="0" marR="0" indent="0">
              <a:lnSpc>
                <a:spcPct val="115000"/>
              </a:lnSpc>
              <a:spcBef>
                <a:spcPts val="0"/>
              </a:spcBef>
              <a:spcAft>
                <a:spcPts val="0"/>
              </a:spcAft>
            </a:pPr>
            <a:r>
              <a:rPr lang="en-US" sz="2600" dirty="0">
                <a:solidFill>
                  <a:srgbClr val="211F1F"/>
                </a:solidFill>
                <a:effectLst/>
                <a:ea typeface="Times New Roman" panose="02020603050405020304" pitchFamily="18" charset="0"/>
              </a:rPr>
              <a:t>[3]</a:t>
            </a:r>
            <a:r>
              <a:rPr lang="en-US" sz="2600" dirty="0">
                <a:effectLst/>
                <a:ea typeface="Times New Roman" panose="02020603050405020304" pitchFamily="18" charset="0"/>
              </a:rPr>
              <a:t> </a:t>
            </a:r>
            <a:r>
              <a:rPr lang="en-US" sz="2600" b="1" dirty="0" err="1">
                <a:effectLst/>
                <a:ea typeface="Times New Roman" panose="02020603050405020304" pitchFamily="18" charset="0"/>
              </a:rPr>
              <a:t>Ramjeet</a:t>
            </a:r>
            <a:r>
              <a:rPr lang="en-US" sz="2600" b="1" dirty="0">
                <a:effectLst/>
                <a:ea typeface="Times New Roman" panose="02020603050405020304" pitchFamily="18" charset="0"/>
              </a:rPr>
              <a:t> Singh Yadav</a:t>
            </a:r>
            <a:r>
              <a:rPr lang="en-US" sz="2600" b="1" dirty="0">
                <a:solidFill>
                  <a:srgbClr val="211F1F"/>
                </a:solidFill>
                <a:effectLst/>
                <a:ea typeface="Times New Roman" panose="02020603050405020304" pitchFamily="18" charset="0"/>
              </a:rPr>
              <a:t> (2020)</a:t>
            </a:r>
            <a:r>
              <a:rPr lang="en-US" sz="2600" dirty="0">
                <a:solidFill>
                  <a:srgbClr val="211F1F"/>
                </a:solidFill>
                <a:effectLst/>
                <a:ea typeface="Times New Roman" panose="02020603050405020304" pitchFamily="18" charset="0"/>
              </a:rPr>
              <a:t>,</a:t>
            </a:r>
            <a:r>
              <a:rPr lang="en-US" sz="2600" dirty="0">
                <a:effectLst/>
                <a:ea typeface="Times New Roman" panose="02020603050405020304" pitchFamily="18" charset="0"/>
              </a:rPr>
              <a:t> Data analysis of COVID-2019 epidemic using machine learning methods</a:t>
            </a:r>
            <a:r>
              <a:rPr lang="en-US" sz="2600" dirty="0">
                <a:solidFill>
                  <a:srgbClr val="211F1F"/>
                </a:solidFill>
                <a:effectLst/>
                <a:ea typeface="Times New Roman" panose="02020603050405020304" pitchFamily="18" charset="0"/>
              </a:rPr>
              <a:t> </a:t>
            </a:r>
            <a:endParaRPr lang="en-US" sz="2600" dirty="0">
              <a:effectLst/>
              <a:ea typeface="Times New Roman" panose="02020603050405020304" pitchFamily="18" charset="0"/>
            </a:endParaRPr>
          </a:p>
          <a:p>
            <a:pPr marL="0" marR="0" indent="0">
              <a:lnSpc>
                <a:spcPct val="115000"/>
              </a:lnSpc>
              <a:spcBef>
                <a:spcPts val="0"/>
              </a:spcBef>
              <a:spcAft>
                <a:spcPts val="0"/>
              </a:spcAft>
              <a:buNone/>
            </a:pPr>
            <a:endParaRPr lang="en-US" sz="2600" dirty="0">
              <a:effectLst/>
              <a:ea typeface="Times New Roman" panose="02020603050405020304" pitchFamily="18" charset="0"/>
            </a:endParaRPr>
          </a:p>
          <a:p>
            <a:pPr marL="0" marR="0" indent="0">
              <a:lnSpc>
                <a:spcPct val="115000"/>
              </a:lnSpc>
              <a:spcBef>
                <a:spcPts val="0"/>
              </a:spcBef>
              <a:spcAft>
                <a:spcPts val="0"/>
              </a:spcAft>
            </a:pPr>
            <a:r>
              <a:rPr lang="en-US" sz="2600" dirty="0">
                <a:solidFill>
                  <a:srgbClr val="211F1F"/>
                </a:solidFill>
                <a:effectLst/>
                <a:ea typeface="Times New Roman" panose="02020603050405020304" pitchFamily="18" charset="0"/>
              </a:rPr>
              <a:t>[4]</a:t>
            </a:r>
            <a:r>
              <a:rPr lang="en-US" sz="2600" dirty="0">
                <a:effectLst/>
                <a:ea typeface="Times New Roman" panose="02020603050405020304" pitchFamily="18" charset="0"/>
              </a:rPr>
              <a:t> </a:t>
            </a:r>
            <a:r>
              <a:rPr lang="en-US" sz="2600" b="1" dirty="0" err="1">
                <a:effectLst/>
                <a:ea typeface="Times New Roman" panose="02020603050405020304" pitchFamily="18" charset="0"/>
              </a:rPr>
              <a:t>Stoecklin</a:t>
            </a:r>
            <a:r>
              <a:rPr lang="en-US" sz="2600" b="1" dirty="0">
                <a:effectLst/>
                <a:ea typeface="Times New Roman" panose="02020603050405020304" pitchFamily="18" charset="0"/>
              </a:rPr>
              <a:t> SB, Patrick R, </a:t>
            </a:r>
            <a:r>
              <a:rPr lang="en-US" sz="2600" b="1" dirty="0" err="1">
                <a:effectLst/>
                <a:ea typeface="Times New Roman" panose="02020603050405020304" pitchFamily="18" charset="0"/>
              </a:rPr>
              <a:t>Yassoungo</a:t>
            </a:r>
            <a:r>
              <a:rPr lang="en-US" sz="2600" b="1" dirty="0">
                <a:effectLst/>
                <a:ea typeface="Times New Roman" panose="02020603050405020304" pitchFamily="18" charset="0"/>
              </a:rPr>
              <a:t> S, Alexandra M, Christine C, Anne S, Matthieu M et al (2020),</a:t>
            </a:r>
            <a:r>
              <a:rPr lang="en-US" sz="2600" dirty="0">
                <a:effectLst/>
                <a:ea typeface="Times New Roman" panose="02020603050405020304" pitchFamily="18" charset="0"/>
              </a:rPr>
              <a:t> First cases of coronavirus disease 2019 in France: surveillance, investigations and control measures. </a:t>
            </a:r>
            <a:r>
              <a:rPr lang="en-US" sz="2600" dirty="0" err="1">
                <a:effectLst/>
                <a:ea typeface="Times New Roman" panose="02020603050405020304" pitchFamily="18" charset="0"/>
              </a:rPr>
              <a:t>Eurosurveillance</a:t>
            </a:r>
            <a:r>
              <a:rPr lang="en-US" sz="2600" dirty="0">
                <a:effectLst/>
                <a:ea typeface="Times New Roman" panose="02020603050405020304" pitchFamily="18" charset="0"/>
              </a:rPr>
              <a:t> 25:6</a:t>
            </a:r>
          </a:p>
          <a:p>
            <a:pPr marL="0" marR="0" indent="0">
              <a:lnSpc>
                <a:spcPct val="115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6889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A9A008-2A2B-429E-8DDA-1E838D3D407E}"/>
              </a:ext>
            </a:extLst>
          </p:cNvPr>
          <p:cNvPicPr>
            <a:picLocks noChangeAspect="1"/>
          </p:cNvPicPr>
          <p:nvPr/>
        </p:nvPicPr>
        <p:blipFill>
          <a:blip r:embed="rId2"/>
          <a:stretch>
            <a:fillRect/>
          </a:stretch>
        </p:blipFill>
        <p:spPr>
          <a:xfrm>
            <a:off x="2487561" y="272313"/>
            <a:ext cx="7216877" cy="5647395"/>
          </a:xfrm>
          <a:prstGeom prst="rect">
            <a:avLst/>
          </a:prstGeom>
        </p:spPr>
      </p:pic>
    </p:spTree>
    <p:extLst>
      <p:ext uri="{BB962C8B-B14F-4D97-AF65-F5344CB8AC3E}">
        <p14:creationId xmlns:p14="http://schemas.microsoft.com/office/powerpoint/2010/main" val="3497246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4B754-8047-40C1-98AC-3701C38A00BD}"/>
              </a:ext>
            </a:extLst>
          </p:cNvPr>
          <p:cNvSpPr txBox="1"/>
          <p:nvPr/>
        </p:nvSpPr>
        <p:spPr>
          <a:xfrm>
            <a:off x="2143432" y="2883278"/>
            <a:ext cx="7905136" cy="1446550"/>
          </a:xfrm>
          <a:prstGeom prst="rect">
            <a:avLst/>
          </a:prstGeom>
          <a:noFill/>
        </p:spPr>
        <p:txBody>
          <a:bodyPr wrap="square" rtlCol="0">
            <a:spAutoFit/>
          </a:bodyPr>
          <a:lstStyle/>
          <a:p>
            <a:pPr algn="ctr"/>
            <a:r>
              <a:rPr lang="en-US" sz="8800" dirty="0">
                <a:solidFill>
                  <a:schemeClr val="accent1"/>
                </a:solidFill>
                <a:latin typeface="Lucida Calligraphy" panose="03010101010101010101" pitchFamily="66" charset="0"/>
              </a:rPr>
              <a:t>Thank You</a:t>
            </a:r>
          </a:p>
        </p:txBody>
      </p:sp>
    </p:spTree>
    <p:extLst>
      <p:ext uri="{BB962C8B-B14F-4D97-AF65-F5344CB8AC3E}">
        <p14:creationId xmlns:p14="http://schemas.microsoft.com/office/powerpoint/2010/main" val="169421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C962-AAAC-43E5-9788-295B85122FA5}"/>
              </a:ext>
            </a:extLst>
          </p:cNvPr>
          <p:cNvSpPr>
            <a:spLocks noGrp="1"/>
          </p:cNvSpPr>
          <p:nvPr>
            <p:ph type="ctrTitle"/>
          </p:nvPr>
        </p:nvSpPr>
        <p:spPr>
          <a:xfrm>
            <a:off x="996275" y="4098524"/>
            <a:ext cx="5996628" cy="2226076"/>
          </a:xfrm>
        </p:spPr>
        <p:txBody>
          <a:bodyPr anchor="ctr">
            <a:normAutofit fontScale="90000"/>
          </a:bodyPr>
          <a:lstStyle/>
          <a:p>
            <a:r>
              <a:rPr lang="en-US" sz="5400" b="1" dirty="0">
                <a:latin typeface="Times New Roman" panose="02020603050405020304" pitchFamily="18" charset="0"/>
                <a:cs typeface="Times New Roman" panose="02020603050405020304" pitchFamily="18" charset="0"/>
              </a:rPr>
              <a:t>Covid-19 Data Analysis</a:t>
            </a:r>
            <a:br>
              <a:rPr lang="en-US" sz="5400" b="1" dirty="0">
                <a:latin typeface="Times New Roman" panose="02020603050405020304" pitchFamily="18" charset="0"/>
                <a:cs typeface="Times New Roman" panose="02020603050405020304" pitchFamily="18" charset="0"/>
              </a:rPr>
            </a:br>
            <a:r>
              <a:rPr lang="en-US" sz="3100" dirty="0">
                <a:latin typeface="Calibri" panose="020F0502020204030204" pitchFamily="34" charset="0"/>
                <a:cs typeface="Calibri" panose="020F0502020204030204" pitchFamily="34" charset="0"/>
              </a:rPr>
              <a:t>from</a:t>
            </a:r>
            <a:br>
              <a:rPr lang="en-US" sz="5400" dirty="0"/>
            </a:br>
            <a:endParaRPr lang="en-US" sz="4900" dirty="0"/>
          </a:p>
        </p:txBody>
      </p:sp>
      <p:sp>
        <p:nvSpPr>
          <p:cNvPr id="3" name="Subtitle 2">
            <a:extLst>
              <a:ext uri="{FF2B5EF4-FFF2-40B4-BE49-F238E27FC236}">
                <a16:creationId xmlns:a16="http://schemas.microsoft.com/office/drawing/2014/main" id="{F8F9DECD-169A-430E-B91F-497802EE8CFA}"/>
              </a:ext>
            </a:extLst>
          </p:cNvPr>
          <p:cNvSpPr>
            <a:spLocks noGrp="1"/>
          </p:cNvSpPr>
          <p:nvPr>
            <p:ph type="subTitle" idx="1"/>
          </p:nvPr>
        </p:nvSpPr>
        <p:spPr>
          <a:xfrm>
            <a:off x="7185430" y="4085112"/>
            <a:ext cx="3997745" cy="2228758"/>
          </a:xfrm>
        </p:spPr>
        <p:txBody>
          <a:bodyPr anchor="ctr">
            <a:normAutofit/>
          </a:bodyPr>
          <a:lstStyle/>
          <a:p>
            <a:pPr algn="l"/>
            <a:r>
              <a:rPr lang="en-US" sz="2200" b="1" dirty="0">
                <a:latin typeface="Times New Roman" panose="02020603050405020304" pitchFamily="18" charset="0"/>
                <a:cs typeface="Times New Roman" panose="02020603050405020304" pitchFamily="18" charset="0"/>
              </a:rPr>
              <a:t>Nishtha Singh</a:t>
            </a:r>
          </a:p>
          <a:p>
            <a:pPr algn="l"/>
            <a:r>
              <a:rPr lang="en-US" sz="2200" b="1" dirty="0">
                <a:latin typeface="Times New Roman" panose="02020603050405020304" pitchFamily="18" charset="0"/>
                <a:cs typeface="Times New Roman" panose="02020603050405020304" pitchFamily="18" charset="0"/>
              </a:rPr>
              <a:t>1703013047</a:t>
            </a:r>
          </a:p>
        </p:txBody>
      </p:sp>
      <p:pic>
        <p:nvPicPr>
          <p:cNvPr id="6" name="Picture 5">
            <a:extLst>
              <a:ext uri="{FF2B5EF4-FFF2-40B4-BE49-F238E27FC236}">
                <a16:creationId xmlns:a16="http://schemas.microsoft.com/office/drawing/2014/main" id="{D4149DAD-B6D8-4598-985B-DA6275AEA2F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9788" b="20499"/>
          <a:stretch/>
        </p:blipFill>
        <p:spPr>
          <a:xfrm>
            <a:off x="198741" y="10"/>
            <a:ext cx="11812017" cy="3919684"/>
          </a:xfrm>
          <a:prstGeom prst="rect">
            <a:avLst/>
          </a:prstGeom>
        </p:spPr>
      </p:pic>
      <p:pic>
        <p:nvPicPr>
          <p:cNvPr id="1026" name="Picture 2" descr="Coursera — Free Online Courses (MOOC), Certificates, Specialization, and  Degrees | by Kevin Stock | Medium">
            <a:extLst>
              <a:ext uri="{FF2B5EF4-FFF2-40B4-BE49-F238E27FC236}">
                <a16:creationId xmlns:a16="http://schemas.microsoft.com/office/drawing/2014/main" id="{7C057051-A4C0-4467-A36B-16AE74E68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705" y="5946855"/>
            <a:ext cx="3518864" cy="70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93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3AC7-560F-40D8-A939-131257A441B0}"/>
              </a:ext>
            </a:extLst>
          </p:cNvPr>
          <p:cNvSpPr>
            <a:spLocks noGrp="1"/>
          </p:cNvSpPr>
          <p:nvPr>
            <p:ph type="title"/>
          </p:nvPr>
        </p:nvSpPr>
        <p:spPr/>
        <p:txBody>
          <a:bodyPr>
            <a:normAutofit/>
          </a:bodyPr>
          <a:lstStyle/>
          <a:p>
            <a:pPr algn="ctr"/>
            <a:r>
              <a:rPr lang="en-US" sz="3200" dirty="0">
                <a:solidFill>
                  <a:schemeClr val="accent1"/>
                </a:solidFill>
                <a:latin typeface="+mn-lt"/>
                <a:cs typeface="Times New Roman" panose="02020603050405020304" pitchFamily="18" charset="0"/>
              </a:rPr>
              <a:t>Objective</a:t>
            </a:r>
          </a:p>
        </p:txBody>
      </p:sp>
      <p:sp>
        <p:nvSpPr>
          <p:cNvPr id="10" name="Content Placeholder 9">
            <a:extLst>
              <a:ext uri="{FF2B5EF4-FFF2-40B4-BE49-F238E27FC236}">
                <a16:creationId xmlns:a16="http://schemas.microsoft.com/office/drawing/2014/main" id="{D24133C8-02DF-4B3B-B9A0-47757FC3941F}"/>
              </a:ext>
            </a:extLst>
          </p:cNvPr>
          <p:cNvSpPr>
            <a:spLocks noGrp="1"/>
          </p:cNvSpPr>
          <p:nvPr>
            <p:ph idx="1"/>
          </p:nvPr>
        </p:nvSpPr>
        <p:spPr/>
        <p:txBody>
          <a:bodyPr>
            <a:normAutofit/>
          </a:bodyPr>
          <a:lstStyle/>
          <a:p>
            <a:pPr marL="0" indent="0" algn="ctr">
              <a:buNone/>
            </a:pPr>
            <a:endParaRPr lang="en-US" sz="4000" i="0" dirty="0">
              <a:solidFill>
                <a:srgbClr val="1F1F1F"/>
              </a:solidFill>
              <a:effectLst/>
              <a:latin typeface="OpenSans-Bold"/>
            </a:endParaRPr>
          </a:p>
          <a:p>
            <a:pPr marL="0" indent="0" algn="ctr">
              <a:buNone/>
            </a:pPr>
            <a:r>
              <a:rPr lang="en-US" sz="2400" dirty="0">
                <a:latin typeface="Calibri" panose="020F0502020204030204" pitchFamily="34" charset="0"/>
                <a:cs typeface="Calibri" panose="020F0502020204030204" pitchFamily="34" charset="0"/>
              </a:rPr>
              <a:t>T</a:t>
            </a:r>
            <a:r>
              <a:rPr lang="en-US" sz="2400" i="0" dirty="0">
                <a:effectLst/>
                <a:latin typeface="Calibri" panose="020F0502020204030204" pitchFamily="34" charset="0"/>
                <a:cs typeface="Calibri" panose="020F0502020204030204" pitchFamily="34" charset="0"/>
              </a:rPr>
              <a:t>o analyze</a:t>
            </a:r>
            <a:r>
              <a:rPr lang="en-US" sz="2400" dirty="0">
                <a:latin typeface="Calibri" panose="020F0502020204030204" pitchFamily="34" charset="0"/>
                <a:cs typeface="Calibri" panose="020F0502020204030204" pitchFamily="34" charset="0"/>
              </a:rPr>
              <a:t> and </a:t>
            </a:r>
            <a:r>
              <a:rPr lang="en-US" sz="2400" i="0" dirty="0">
                <a:effectLst/>
                <a:latin typeface="Calibri" panose="020F0502020204030204" pitchFamily="34" charset="0"/>
                <a:cs typeface="Calibri" panose="020F0502020204030204" pitchFamily="34" charset="0"/>
              </a:rPr>
              <a:t>see if there is any relationship between the spread of the virus in a country and how developed country is. </a:t>
            </a:r>
          </a:p>
        </p:txBody>
      </p:sp>
    </p:spTree>
    <p:extLst>
      <p:ext uri="{BB962C8B-B14F-4D97-AF65-F5344CB8AC3E}">
        <p14:creationId xmlns:p14="http://schemas.microsoft.com/office/powerpoint/2010/main" val="472526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BDF-6E31-4EF5-8B84-9FA978DFD62E}"/>
              </a:ext>
            </a:extLst>
          </p:cNvPr>
          <p:cNvSpPr>
            <a:spLocks noGrp="1"/>
          </p:cNvSpPr>
          <p:nvPr>
            <p:ph type="title"/>
          </p:nvPr>
        </p:nvSpPr>
        <p:spPr/>
        <p:txBody>
          <a:bodyPr>
            <a:normAutofit/>
          </a:bodyPr>
          <a:lstStyle/>
          <a:p>
            <a:pPr algn="ctr"/>
            <a:r>
              <a:rPr lang="en-US" sz="3200" dirty="0">
                <a:solidFill>
                  <a:schemeClr val="accent1"/>
                </a:solidFill>
                <a:latin typeface="Calibri" panose="020F0502020204030204" pitchFamily="34" charset="0"/>
                <a:cs typeface="Calibri" panose="020F0502020204030204" pitchFamily="34" charset="0"/>
              </a:rPr>
              <a:t>Datasets used</a:t>
            </a:r>
          </a:p>
        </p:txBody>
      </p:sp>
      <p:sp>
        <p:nvSpPr>
          <p:cNvPr id="3" name="Content Placeholder 2">
            <a:extLst>
              <a:ext uri="{FF2B5EF4-FFF2-40B4-BE49-F238E27FC236}">
                <a16:creationId xmlns:a16="http://schemas.microsoft.com/office/drawing/2014/main" id="{05596B9F-E44D-44AF-A6E5-177F462867D4}"/>
              </a:ext>
            </a:extLst>
          </p:cNvPr>
          <p:cNvSpPr>
            <a:spLocks noGrp="1"/>
          </p:cNvSpPr>
          <p:nvPr>
            <p:ph idx="1"/>
          </p:nvPr>
        </p:nvSpPr>
        <p:spPr/>
        <p:txBody>
          <a:bodyPr>
            <a:normAutofit/>
          </a:bodyPr>
          <a:lstStyle/>
          <a:p>
            <a:r>
              <a:rPr lang="en-US" sz="2400" b="1" i="0" dirty="0">
                <a:effectLst/>
                <a:cs typeface="Times New Roman" panose="02020603050405020304" pitchFamily="18" charset="0"/>
              </a:rPr>
              <a:t>COVID19 Dataset- </a:t>
            </a:r>
            <a:r>
              <a:rPr lang="en-US" sz="2400" b="0" i="0" dirty="0">
                <a:effectLst/>
                <a:cs typeface="Times New Roman" panose="02020603050405020304" pitchFamily="18" charset="0"/>
              </a:rPr>
              <a:t>Published by </a:t>
            </a:r>
            <a:r>
              <a:rPr lang="en-US" sz="2400" b="1" i="0" dirty="0">
                <a:effectLst/>
                <a:cs typeface="Times New Roman" panose="02020603050405020304" pitchFamily="18" charset="0"/>
              </a:rPr>
              <a:t>John Hopkins University</a:t>
            </a:r>
            <a:r>
              <a:rPr lang="en-US" sz="2400" b="0" i="0" dirty="0">
                <a:effectLst/>
                <a:cs typeface="Times New Roman" panose="02020603050405020304" pitchFamily="18" charset="0"/>
              </a:rPr>
              <a:t>, which consist of the data related to cumulative number of confirmed cases, per day, in each Country.</a:t>
            </a:r>
          </a:p>
          <a:p>
            <a:pPr marL="0" indent="0">
              <a:buNone/>
            </a:pPr>
            <a:endParaRPr lang="en-US" sz="2400" dirty="0">
              <a:solidFill>
                <a:srgbClr val="1F1F1F"/>
              </a:solidFill>
              <a:cs typeface="Times New Roman" panose="02020603050405020304" pitchFamily="18" charset="0"/>
            </a:endParaRPr>
          </a:p>
          <a:p>
            <a:pPr marL="0" indent="0">
              <a:buNone/>
            </a:pPr>
            <a:endParaRPr lang="en-US" sz="2400" b="0" i="0" dirty="0">
              <a:solidFill>
                <a:srgbClr val="1F1F1F"/>
              </a:solidFill>
              <a:effectLst/>
            </a:endParaRPr>
          </a:p>
          <a:p>
            <a:r>
              <a:rPr lang="en-US" sz="2400" b="1" dirty="0">
                <a:cs typeface="Times New Roman" panose="02020603050405020304" pitchFamily="18" charset="0"/>
              </a:rPr>
              <a:t>Happiness Dataset-</a:t>
            </a:r>
            <a:r>
              <a:rPr lang="en-US" sz="2400" dirty="0">
                <a:cs typeface="Times New Roman" panose="02020603050405020304" pitchFamily="18" charset="0"/>
              </a:rPr>
              <a:t>Published by </a:t>
            </a:r>
            <a:r>
              <a:rPr lang="en-US" sz="2400" b="1" dirty="0">
                <a:cs typeface="Times New Roman" panose="02020603050405020304" pitchFamily="18" charset="0"/>
              </a:rPr>
              <a:t>World Happiness </a:t>
            </a:r>
            <a:r>
              <a:rPr lang="en-US" sz="2400" b="1" dirty="0" err="1">
                <a:cs typeface="Times New Roman" panose="02020603050405020304" pitchFamily="18" charset="0"/>
              </a:rPr>
              <a:t>Report</a:t>
            </a:r>
            <a:r>
              <a:rPr lang="en-US" sz="2400" dirty="0" err="1">
                <a:cs typeface="Times New Roman" panose="02020603050405020304" pitchFamily="18" charset="0"/>
              </a:rPr>
              <a:t>,which</a:t>
            </a:r>
            <a:r>
              <a:rPr lang="en-US" sz="2400" dirty="0">
                <a:cs typeface="Times New Roman" panose="02020603050405020304" pitchFamily="18" charset="0"/>
              </a:rPr>
              <a:t> </a:t>
            </a:r>
            <a:r>
              <a:rPr lang="en-US" sz="2400" b="0" i="0" dirty="0">
                <a:effectLst/>
                <a:cs typeface="Times New Roman" panose="02020603050405020304" pitchFamily="18" charset="0"/>
              </a:rPr>
              <a:t>consist of various life factors, scored by the people living in each country around the globe.</a:t>
            </a:r>
          </a:p>
        </p:txBody>
      </p:sp>
      <p:pic>
        <p:nvPicPr>
          <p:cNvPr id="6" name="Picture 5">
            <a:extLst>
              <a:ext uri="{FF2B5EF4-FFF2-40B4-BE49-F238E27FC236}">
                <a16:creationId xmlns:a16="http://schemas.microsoft.com/office/drawing/2014/main" id="{4CDB6E32-6F4A-461B-B245-C0CF8AF48E57}"/>
              </a:ext>
            </a:extLst>
          </p:cNvPr>
          <p:cNvPicPr>
            <a:picLocks noChangeAspect="1"/>
          </p:cNvPicPr>
          <p:nvPr/>
        </p:nvPicPr>
        <p:blipFill rotWithShape="1">
          <a:blip r:embed="rId2"/>
          <a:srcRect l="1" r="-298" b="60097"/>
          <a:stretch/>
        </p:blipFill>
        <p:spPr>
          <a:xfrm>
            <a:off x="618477" y="4612338"/>
            <a:ext cx="10955045" cy="412423"/>
          </a:xfrm>
          <a:prstGeom prst="rect">
            <a:avLst/>
          </a:prstGeom>
        </p:spPr>
      </p:pic>
      <p:pic>
        <p:nvPicPr>
          <p:cNvPr id="9" name="Picture 8">
            <a:extLst>
              <a:ext uri="{FF2B5EF4-FFF2-40B4-BE49-F238E27FC236}">
                <a16:creationId xmlns:a16="http://schemas.microsoft.com/office/drawing/2014/main" id="{3D8AC69B-2FB6-45EE-9616-A323926A9523}"/>
              </a:ext>
            </a:extLst>
          </p:cNvPr>
          <p:cNvPicPr>
            <a:picLocks noChangeAspect="1"/>
          </p:cNvPicPr>
          <p:nvPr/>
        </p:nvPicPr>
        <p:blipFill rotWithShape="1">
          <a:blip r:embed="rId3"/>
          <a:srcRect r="213" b="88372"/>
          <a:stretch/>
        </p:blipFill>
        <p:spPr>
          <a:xfrm>
            <a:off x="422147" y="2692897"/>
            <a:ext cx="11347704" cy="305744"/>
          </a:xfrm>
          <a:prstGeom prst="rect">
            <a:avLst/>
          </a:prstGeom>
        </p:spPr>
      </p:pic>
    </p:spTree>
    <p:extLst>
      <p:ext uri="{BB962C8B-B14F-4D97-AF65-F5344CB8AC3E}">
        <p14:creationId xmlns:p14="http://schemas.microsoft.com/office/powerpoint/2010/main" val="1692676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peelOff"/>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2413-0DCE-40EC-85C0-F3DEE8FD56A7}"/>
              </a:ext>
            </a:extLst>
          </p:cNvPr>
          <p:cNvSpPr>
            <a:spLocks noGrp="1"/>
          </p:cNvSpPr>
          <p:nvPr>
            <p:ph type="title"/>
          </p:nvPr>
        </p:nvSpPr>
        <p:spPr/>
        <p:txBody>
          <a:bodyPr>
            <a:normAutofit/>
          </a:bodyPr>
          <a:lstStyle/>
          <a:p>
            <a:pPr algn="ctr"/>
            <a:r>
              <a:rPr lang="en-US" sz="3200" b="1" dirty="0">
                <a:solidFill>
                  <a:schemeClr val="accent1"/>
                </a:solidFill>
                <a:latin typeface="Calibri" panose="020F0502020204030204" pitchFamily="34" charset="0"/>
                <a:cs typeface="Calibri" panose="020F0502020204030204" pitchFamily="34" charset="0"/>
              </a:rPr>
              <a:t>Technology Used</a:t>
            </a:r>
          </a:p>
        </p:txBody>
      </p:sp>
      <p:sp>
        <p:nvSpPr>
          <p:cNvPr id="3" name="Content Placeholder 2">
            <a:extLst>
              <a:ext uri="{FF2B5EF4-FFF2-40B4-BE49-F238E27FC236}">
                <a16:creationId xmlns:a16="http://schemas.microsoft.com/office/drawing/2014/main" id="{6FD7FEBC-224B-4CCC-A515-953FDC9FBEB2}"/>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Python Basics</a:t>
            </a:r>
          </a:p>
          <a:p>
            <a:r>
              <a:rPr lang="en-US" sz="2400" dirty="0">
                <a:latin typeface="Calibri" panose="020F0502020204030204" pitchFamily="34" charset="0"/>
                <a:cs typeface="Calibri" panose="020F0502020204030204" pitchFamily="34" charset="0"/>
              </a:rPr>
              <a:t>Python Data Structures-Lists</a:t>
            </a:r>
          </a:p>
          <a:p>
            <a:r>
              <a:rPr lang="en-US" sz="2400" dirty="0">
                <a:latin typeface="Calibri" panose="020F0502020204030204" pitchFamily="34" charset="0"/>
                <a:cs typeface="Calibri" panose="020F0502020204030204" pitchFamily="34" charset="0"/>
              </a:rPr>
              <a:t>Python Libraries-</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Seaborn,Pandas,Matplotlib</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Jupyter Notebook</a:t>
            </a:r>
          </a:p>
        </p:txBody>
      </p:sp>
    </p:spTree>
    <p:extLst>
      <p:ext uri="{BB962C8B-B14F-4D97-AF65-F5344CB8AC3E}">
        <p14:creationId xmlns:p14="http://schemas.microsoft.com/office/powerpoint/2010/main" val="49062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6224-2B4B-4172-850E-F4149AA3EBE4}"/>
              </a:ext>
            </a:extLst>
          </p:cNvPr>
          <p:cNvSpPr>
            <a:spLocks noGrp="1"/>
          </p:cNvSpPr>
          <p:nvPr>
            <p:ph type="title"/>
          </p:nvPr>
        </p:nvSpPr>
        <p:spPr/>
        <p:txBody>
          <a:bodyPr>
            <a:normAutofit/>
          </a:bodyPr>
          <a:lstStyle/>
          <a:p>
            <a:pPr algn="ctr"/>
            <a:r>
              <a:rPr lang="en-US" sz="3200" b="1" dirty="0">
                <a:solidFill>
                  <a:schemeClr val="accent1"/>
                </a:solidFill>
                <a:latin typeface="Calibri" panose="020F0502020204030204" pitchFamily="34" charset="0"/>
                <a:cs typeface="Calibri" panose="020F0502020204030204" pitchFamily="34" charset="0"/>
              </a:rPr>
              <a:t>Libraries Used</a:t>
            </a:r>
          </a:p>
        </p:txBody>
      </p:sp>
      <p:sp>
        <p:nvSpPr>
          <p:cNvPr id="3" name="Content Placeholder 2">
            <a:extLst>
              <a:ext uri="{FF2B5EF4-FFF2-40B4-BE49-F238E27FC236}">
                <a16:creationId xmlns:a16="http://schemas.microsoft.com/office/drawing/2014/main" id="{64B857F9-A5C1-413F-907C-A80FFF2AC016}"/>
              </a:ext>
            </a:extLst>
          </p:cNvPr>
          <p:cNvSpPr>
            <a:spLocks noGrp="1"/>
          </p:cNvSpPr>
          <p:nvPr>
            <p:ph idx="1"/>
          </p:nvPr>
        </p:nvSpPr>
        <p:spPr/>
        <p:txBody>
          <a:bodyPr>
            <a:normAutofit/>
          </a:bodyPr>
          <a:lstStyle/>
          <a:p>
            <a:r>
              <a:rPr lang="en-US" sz="2400" b="1" dirty="0" err="1"/>
              <a:t>Numpy</a:t>
            </a:r>
            <a:endParaRPr lang="en-US" sz="2400" b="1" dirty="0"/>
          </a:p>
          <a:p>
            <a:pPr marL="0" indent="0">
              <a:buNone/>
            </a:pPr>
            <a:r>
              <a:rPr lang="en-US" sz="2400" b="0" i="0" dirty="0" err="1">
                <a:effectLst/>
              </a:rPr>
              <a:t>Numpy</a:t>
            </a:r>
            <a:r>
              <a:rPr lang="en-US" sz="2400" b="0" i="0" dirty="0">
                <a:effectLst/>
              </a:rPr>
              <a:t> Python library is used for including any type of mathematical operation in the code. It is the fundamental package for scientific calculation in Python. It also supports to add large, multidimensional arrays and matrices.</a:t>
            </a:r>
          </a:p>
          <a:p>
            <a:r>
              <a:rPr lang="en-US" sz="2400" b="1" i="0" dirty="0">
                <a:effectLst/>
              </a:rPr>
              <a:t>Matplotlib</a:t>
            </a:r>
          </a:p>
          <a:p>
            <a:pPr marL="0" indent="0">
              <a:buNone/>
            </a:pPr>
            <a:r>
              <a:rPr lang="en-US" sz="2400" b="0" i="0" dirty="0">
                <a:effectLst/>
              </a:rPr>
              <a:t>It is a Python 2D plotting library, and with this library we can plot any type of charts in Python for the code</a:t>
            </a:r>
          </a:p>
          <a:p>
            <a:pPr marL="0" indent="0">
              <a:buNone/>
            </a:pPr>
            <a:endParaRPr lang="en-US" dirty="0">
              <a:solidFill>
                <a:schemeClr val="tx2">
                  <a:lumMod val="50000"/>
                  <a:lumOff val="50000"/>
                </a:schemeClr>
              </a:solidFill>
            </a:endParaRPr>
          </a:p>
        </p:txBody>
      </p:sp>
    </p:spTree>
    <p:extLst>
      <p:ext uri="{BB962C8B-B14F-4D97-AF65-F5344CB8AC3E}">
        <p14:creationId xmlns:p14="http://schemas.microsoft.com/office/powerpoint/2010/main" val="3497802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77B7-EDC4-4DCA-B167-3F8FDF5D88CA}"/>
              </a:ext>
            </a:extLst>
          </p:cNvPr>
          <p:cNvSpPr>
            <a:spLocks noGrp="1"/>
          </p:cNvSpPr>
          <p:nvPr>
            <p:ph type="title"/>
          </p:nvPr>
        </p:nvSpPr>
        <p:spPr/>
        <p:txBody>
          <a:bodyPr/>
          <a:lstStyle/>
          <a:p>
            <a:pPr algn="ctr"/>
            <a:r>
              <a:rPr lang="en-US" dirty="0">
                <a:solidFill>
                  <a:schemeClr val="accent1"/>
                </a:solidFill>
              </a:rPr>
              <a:t> </a:t>
            </a:r>
            <a:r>
              <a:rPr lang="en-US" sz="3200" b="1" dirty="0">
                <a:solidFill>
                  <a:schemeClr val="accent1"/>
                </a:solidFill>
                <a:latin typeface="Calibri" panose="020F0502020204030204" pitchFamily="34" charset="0"/>
                <a:cs typeface="Calibri" panose="020F0502020204030204" pitchFamily="34" charset="0"/>
              </a:rPr>
              <a:t>Libraries Used(contd.)</a:t>
            </a:r>
            <a:endParaRPr 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496459A-BA0F-460D-B74A-B24801707D57}"/>
              </a:ext>
            </a:extLst>
          </p:cNvPr>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Pandas</a:t>
            </a:r>
          </a:p>
          <a:p>
            <a:pPr marL="0" indent="0">
              <a:buNone/>
            </a:pPr>
            <a:r>
              <a:rPr lang="en-US" sz="2400" b="0" i="0" dirty="0">
                <a:effectLst/>
                <a:latin typeface="Calibri" panose="020F0502020204030204" pitchFamily="34" charset="0"/>
                <a:cs typeface="Calibri" panose="020F0502020204030204" pitchFamily="34" charset="0"/>
              </a:rPr>
              <a:t>It is an open-source data manipulation and analysis library.</a:t>
            </a:r>
          </a:p>
          <a:p>
            <a:r>
              <a:rPr lang="en-US" sz="2400" b="1" dirty="0">
                <a:latin typeface="Calibri" panose="020F0502020204030204" pitchFamily="34" charset="0"/>
                <a:cs typeface="Calibri" panose="020F0502020204030204" pitchFamily="34" charset="0"/>
              </a:rPr>
              <a:t>Seaborn</a:t>
            </a:r>
          </a:p>
          <a:p>
            <a:pPr marL="0" indent="0">
              <a:buNone/>
            </a:pPr>
            <a:r>
              <a:rPr lang="en-US" sz="2400" i="0" dirty="0">
                <a:effectLst/>
                <a:latin typeface="Calibri" panose="020F0502020204030204" pitchFamily="34" charset="0"/>
                <a:cs typeface="Calibri" panose="020F0502020204030204" pitchFamily="34" charset="0"/>
              </a:rPr>
              <a:t>Seaborn</a:t>
            </a:r>
            <a:r>
              <a:rPr lang="en-US" sz="2400" b="0" i="0" dirty="0">
                <a:effectLst/>
                <a:latin typeface="Calibri" panose="020F0502020204030204" pitchFamily="34" charset="0"/>
                <a:cs typeface="Calibri" panose="020F0502020204030204" pitchFamily="34" charset="0"/>
              </a:rPr>
              <a:t> is a library that uses Matplotlib underneath to plot graphs. It will be used to visualize random distribution</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9658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3FEF-22E2-4685-B377-34E1BC6E97A6}"/>
              </a:ext>
            </a:extLst>
          </p:cNvPr>
          <p:cNvSpPr>
            <a:spLocks noGrp="1"/>
          </p:cNvSpPr>
          <p:nvPr>
            <p:ph type="title"/>
          </p:nvPr>
        </p:nvSpPr>
        <p:spPr/>
        <p:txBody>
          <a:bodyPr>
            <a:normAutofit/>
          </a:bodyPr>
          <a:lstStyle/>
          <a:p>
            <a:pPr algn="ctr"/>
            <a:r>
              <a:rPr lang="en-US" sz="3200" b="1" dirty="0">
                <a:solidFill>
                  <a:schemeClr val="accent1"/>
                </a:solidFill>
                <a:latin typeface="Calibri" panose="020F0502020204030204" pitchFamily="34" charset="0"/>
                <a:cs typeface="Calibri" panose="020F0502020204030204" pitchFamily="34" charset="0"/>
              </a:rPr>
              <a:t>Methodology</a:t>
            </a:r>
          </a:p>
        </p:txBody>
      </p:sp>
      <p:sp>
        <p:nvSpPr>
          <p:cNvPr id="3" name="Content Placeholder 2">
            <a:extLst>
              <a:ext uri="{FF2B5EF4-FFF2-40B4-BE49-F238E27FC236}">
                <a16:creationId xmlns:a16="http://schemas.microsoft.com/office/drawing/2014/main" id="{A9C15320-CF93-436D-8BBE-00A73C31B9AD}"/>
              </a:ext>
            </a:extLst>
          </p:cNvPr>
          <p:cNvSpPr>
            <a:spLocks noGrp="1"/>
          </p:cNvSpPr>
          <p:nvPr>
            <p:ph idx="1"/>
          </p:nvPr>
        </p:nvSpPr>
        <p:spPr/>
        <p:txBody>
          <a:bodyPr>
            <a:normAutofit fontScale="92500" lnSpcReduction="20000"/>
          </a:bodyPr>
          <a:lstStyle/>
          <a:p>
            <a:r>
              <a:rPr lang="en-US" sz="2600" b="1" i="0" dirty="0">
                <a:effectLst/>
                <a:latin typeface="Calibri" panose="020F0502020204030204" pitchFamily="34" charset="0"/>
                <a:cs typeface="Calibri" panose="020F0502020204030204" pitchFamily="34" charset="0"/>
              </a:rPr>
              <a:t>Importing COVID19 dataset</a:t>
            </a:r>
          </a:p>
          <a:p>
            <a:pPr marL="0" indent="0">
              <a:buNone/>
            </a:pPr>
            <a:r>
              <a:rPr lang="en-US" sz="2600" b="0" i="0" dirty="0">
                <a:effectLst/>
                <a:latin typeface="Calibri" panose="020F0502020204030204" pitchFamily="34" charset="0"/>
                <a:cs typeface="Calibri" panose="020F0502020204030204" pitchFamily="34" charset="0"/>
              </a:rPr>
              <a:t>Imported COVID19 dataset and prepared it for the analysis by dropping columns such as longitude and latitude and aggregating rows having same country but different states from the dataset .</a:t>
            </a:r>
            <a:endParaRPr lang="en-US" sz="2600" b="1" i="0" dirty="0">
              <a:effectLst/>
              <a:latin typeface="Calibri" panose="020F0502020204030204" pitchFamily="34" charset="0"/>
              <a:cs typeface="Calibri" panose="020F0502020204030204" pitchFamily="34" charset="0"/>
            </a:endParaRPr>
          </a:p>
          <a:p>
            <a:r>
              <a:rPr lang="en-US" sz="2600" b="1" i="0" dirty="0">
                <a:effectLst/>
                <a:latin typeface="Calibri" panose="020F0502020204030204" pitchFamily="34" charset="0"/>
                <a:cs typeface="Calibri" panose="020F0502020204030204" pitchFamily="34" charset="0"/>
              </a:rPr>
              <a:t>Finding a good Measure for analysis</a:t>
            </a:r>
          </a:p>
          <a:p>
            <a:pPr marL="0" indent="0">
              <a:buNone/>
            </a:pPr>
            <a:r>
              <a:rPr lang="en-US" sz="2600" b="0" i="0" dirty="0">
                <a:effectLst/>
                <a:latin typeface="Calibri" panose="020F0502020204030204" pitchFamily="34" charset="0"/>
                <a:cs typeface="Calibri" panose="020F0502020204030204" pitchFamily="34" charset="0"/>
              </a:rPr>
              <a:t> Calculated a good measure for our analysis </a:t>
            </a:r>
            <a:r>
              <a:rPr lang="en-US" sz="2600" b="0" i="0" dirty="0" err="1">
                <a:effectLst/>
                <a:latin typeface="Calibri" panose="020F0502020204030204" pitchFamily="34" charset="0"/>
                <a:cs typeface="Calibri" panose="020F0502020204030204" pitchFamily="34" charset="0"/>
              </a:rPr>
              <a:t>i.e</a:t>
            </a:r>
            <a:r>
              <a:rPr lang="en-US" sz="2600" b="0" i="0" dirty="0">
                <a:effectLst/>
                <a:latin typeface="Calibri" panose="020F0502020204030204" pitchFamily="34" charset="0"/>
                <a:cs typeface="Calibri" panose="020F0502020204030204" pitchFamily="34" charset="0"/>
              </a:rPr>
              <a:t> maximum infection rate.</a:t>
            </a:r>
            <a:endParaRPr lang="en-US" sz="2600" i="0" dirty="0">
              <a:effectLst/>
              <a:latin typeface="Calibri" panose="020F0502020204030204" pitchFamily="34" charset="0"/>
              <a:cs typeface="Calibri" panose="020F0502020204030204" pitchFamily="34" charset="0"/>
            </a:endParaRPr>
          </a:p>
          <a:p>
            <a:r>
              <a:rPr lang="en-US" sz="2600" b="1" i="0" dirty="0">
                <a:effectLst/>
                <a:latin typeface="Calibri" panose="020F0502020204030204" pitchFamily="34" charset="0"/>
                <a:cs typeface="Calibri" panose="020F0502020204030204" pitchFamily="34" charset="0"/>
              </a:rPr>
              <a:t>Importing World happiness report dataset</a:t>
            </a:r>
          </a:p>
          <a:p>
            <a:pPr marL="0" indent="0">
              <a:buNone/>
            </a:pPr>
            <a:r>
              <a:rPr lang="en-US" sz="2600" b="0" i="0" dirty="0">
                <a:effectLst/>
                <a:latin typeface="Calibri" panose="020F0502020204030204" pitchFamily="34" charset="0"/>
                <a:cs typeface="Calibri" panose="020F0502020204030204" pitchFamily="34" charset="0"/>
              </a:rPr>
              <a:t>Import World happiness report dataset, dropping useless columns such as overall </a:t>
            </a:r>
            <a:r>
              <a:rPr lang="en-US" sz="2600" b="0" i="0" dirty="0" err="1">
                <a:effectLst/>
                <a:latin typeface="Calibri" panose="020F0502020204030204" pitchFamily="34" charset="0"/>
                <a:cs typeface="Calibri" panose="020F0502020204030204" pitchFamily="34" charset="0"/>
              </a:rPr>
              <a:t>rank,score</a:t>
            </a:r>
            <a:r>
              <a:rPr lang="en-US" sz="2600" b="0" i="0" dirty="0">
                <a:effectLst/>
                <a:latin typeface="Calibri" panose="020F0502020204030204" pitchFamily="34" charset="0"/>
                <a:cs typeface="Calibri" panose="020F0502020204030204" pitchFamily="34" charset="0"/>
              </a:rPr>
              <a:t> and corruptions and Merge it with COVID19 dataset to find correlations among our dat</a:t>
            </a:r>
            <a:r>
              <a:rPr lang="en-US" sz="2600" dirty="0">
                <a:latin typeface="Calibri" panose="020F0502020204030204" pitchFamily="34" charset="0"/>
                <a:cs typeface="Calibri" panose="020F0502020204030204" pitchFamily="34" charset="0"/>
              </a:rPr>
              <a:t>a.</a:t>
            </a:r>
            <a:endParaRPr lang="en-US" sz="2600" i="0" dirty="0">
              <a:effectLst/>
              <a:latin typeface="Calibri" panose="020F0502020204030204" pitchFamily="34" charset="0"/>
              <a:cs typeface="Calibri" panose="020F0502020204030204" pitchFamily="34" charset="0"/>
            </a:endParaRPr>
          </a:p>
          <a:p>
            <a:r>
              <a:rPr lang="en-US" sz="2600" b="1" i="0" dirty="0">
                <a:effectLst/>
                <a:latin typeface="Calibri" panose="020F0502020204030204" pitchFamily="34" charset="0"/>
                <a:cs typeface="Calibri" panose="020F0502020204030204" pitchFamily="34" charset="0"/>
              </a:rPr>
              <a:t>Visualizing the results</a:t>
            </a:r>
          </a:p>
          <a:p>
            <a:pPr marL="0" indent="0">
              <a:buNone/>
            </a:pPr>
            <a:r>
              <a:rPr lang="en-US" sz="2600" b="0" i="0" dirty="0">
                <a:effectLst/>
                <a:latin typeface="Calibri" panose="020F0502020204030204" pitchFamily="34" charset="0"/>
                <a:cs typeface="Calibri" panose="020F0502020204030204" pitchFamily="34" charset="0"/>
              </a:rPr>
              <a:t>Visualized </a:t>
            </a:r>
            <a:r>
              <a:rPr lang="en-US" sz="2600" dirty="0">
                <a:latin typeface="Calibri" panose="020F0502020204030204" pitchFamily="34" charset="0"/>
                <a:cs typeface="Calibri" panose="020F0502020204030204" pitchFamily="34" charset="0"/>
              </a:rPr>
              <a:t>the </a:t>
            </a:r>
            <a:r>
              <a:rPr lang="en-US" sz="2600" b="0" i="0" dirty="0">
                <a:effectLst/>
                <a:latin typeface="Calibri" panose="020F0502020204030204" pitchFamily="34" charset="0"/>
                <a:cs typeface="Calibri" panose="020F0502020204030204" pitchFamily="34" charset="0"/>
              </a:rPr>
              <a:t>results using Seaborn library by plotting different graphs</a:t>
            </a:r>
            <a:r>
              <a:rPr lang="en-US" sz="2400" b="0" i="0" dirty="0">
                <a:effectLst/>
                <a:latin typeface="Calibri" panose="020F0502020204030204" pitchFamily="34" charset="0"/>
                <a:cs typeface="Calibri" panose="020F0502020204030204" pitchFamily="34" charset="0"/>
              </a:rPr>
              <a:t>.</a:t>
            </a:r>
            <a:endParaRPr lang="en-US" sz="2400" b="1" i="0" dirty="0">
              <a:effectLst/>
              <a:latin typeface="Calibri" panose="020F0502020204030204" pitchFamily="34" charset="0"/>
              <a:cs typeface="Calibri" panose="020F0502020204030204" pitchFamily="34" charset="0"/>
            </a:endParaRPr>
          </a:p>
          <a:p>
            <a:endParaRPr lang="en-US" b="1" dirty="0"/>
          </a:p>
        </p:txBody>
      </p:sp>
    </p:spTree>
    <p:extLst>
      <p:ext uri="{BB962C8B-B14F-4D97-AF65-F5344CB8AC3E}">
        <p14:creationId xmlns:p14="http://schemas.microsoft.com/office/powerpoint/2010/main" val="2435016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2D44-8345-4FF6-96AF-3506EFF29F82}"/>
              </a:ext>
            </a:extLst>
          </p:cNvPr>
          <p:cNvSpPr>
            <a:spLocks noGrp="1"/>
          </p:cNvSpPr>
          <p:nvPr>
            <p:ph type="title"/>
          </p:nvPr>
        </p:nvSpPr>
        <p:spPr/>
        <p:txBody>
          <a:bodyPr>
            <a:normAutofit/>
          </a:bodyPr>
          <a:lstStyle/>
          <a:p>
            <a:pPr algn="ctr"/>
            <a:r>
              <a:rPr lang="en-US" sz="3200" b="1" dirty="0">
                <a:solidFill>
                  <a:schemeClr val="accent1"/>
                </a:solidFill>
                <a:latin typeface="Calibri" panose="020F0502020204030204" pitchFamily="34" charset="0"/>
                <a:cs typeface="Calibri" panose="020F0502020204030204" pitchFamily="34" charset="0"/>
              </a:rPr>
              <a:t>Visualization</a:t>
            </a:r>
          </a:p>
        </p:txBody>
      </p:sp>
      <p:sp>
        <p:nvSpPr>
          <p:cNvPr id="3" name="Content Placeholder 2">
            <a:extLst>
              <a:ext uri="{FF2B5EF4-FFF2-40B4-BE49-F238E27FC236}">
                <a16:creationId xmlns:a16="http://schemas.microsoft.com/office/drawing/2014/main" id="{1CE0BE60-EB79-47C0-A200-75F58795F62F}"/>
              </a:ext>
            </a:extLst>
          </p:cNvPr>
          <p:cNvSpPr>
            <a:spLocks noGrp="1"/>
          </p:cNvSpPr>
          <p:nvPr>
            <p:ph idx="1"/>
          </p:nvPr>
        </p:nvSpPr>
        <p:spPr/>
        <p:txBody>
          <a:bodyPr/>
          <a:lstStyle/>
          <a:p>
            <a:r>
              <a:rPr lang="en-US" sz="2400" dirty="0"/>
              <a:t>Positive correlation among various factors can be seen :</a:t>
            </a:r>
          </a:p>
          <a:p>
            <a:endParaRPr lang="en-US" dirty="0"/>
          </a:p>
        </p:txBody>
      </p:sp>
      <p:pic>
        <p:nvPicPr>
          <p:cNvPr id="4" name="Picture 3">
            <a:extLst>
              <a:ext uri="{FF2B5EF4-FFF2-40B4-BE49-F238E27FC236}">
                <a16:creationId xmlns:a16="http://schemas.microsoft.com/office/drawing/2014/main" id="{4DFF0B2E-1DAA-4A18-BB19-62B57B6B3361}"/>
              </a:ext>
            </a:extLst>
          </p:cNvPr>
          <p:cNvPicPr>
            <a:picLocks noChangeAspect="1"/>
          </p:cNvPicPr>
          <p:nvPr/>
        </p:nvPicPr>
        <p:blipFill rotWithShape="1">
          <a:blip r:embed="rId2"/>
          <a:srcRect l="1334"/>
          <a:stretch/>
        </p:blipFill>
        <p:spPr>
          <a:xfrm>
            <a:off x="1118585" y="2506905"/>
            <a:ext cx="3283943" cy="2212362"/>
          </a:xfrm>
          <a:prstGeom prst="rect">
            <a:avLst/>
          </a:prstGeom>
        </p:spPr>
      </p:pic>
      <p:pic>
        <p:nvPicPr>
          <p:cNvPr id="5" name="Picture 4">
            <a:extLst>
              <a:ext uri="{FF2B5EF4-FFF2-40B4-BE49-F238E27FC236}">
                <a16:creationId xmlns:a16="http://schemas.microsoft.com/office/drawing/2014/main" id="{C16C1505-7A63-4835-B40D-054D269C2F80}"/>
              </a:ext>
            </a:extLst>
          </p:cNvPr>
          <p:cNvPicPr>
            <a:picLocks noChangeAspect="1"/>
          </p:cNvPicPr>
          <p:nvPr/>
        </p:nvPicPr>
        <p:blipFill>
          <a:blip r:embed="rId3"/>
          <a:stretch>
            <a:fillRect/>
          </a:stretch>
        </p:blipFill>
        <p:spPr>
          <a:xfrm>
            <a:off x="7484367" y="2369116"/>
            <a:ext cx="3341795" cy="2212362"/>
          </a:xfrm>
          <a:prstGeom prst="rect">
            <a:avLst/>
          </a:prstGeom>
        </p:spPr>
      </p:pic>
      <p:pic>
        <p:nvPicPr>
          <p:cNvPr id="6" name="Picture 5">
            <a:extLst>
              <a:ext uri="{FF2B5EF4-FFF2-40B4-BE49-F238E27FC236}">
                <a16:creationId xmlns:a16="http://schemas.microsoft.com/office/drawing/2014/main" id="{7F263CE4-DB89-4B39-B9A4-2CF5B1B4769C}"/>
              </a:ext>
            </a:extLst>
          </p:cNvPr>
          <p:cNvPicPr>
            <a:picLocks noChangeAspect="1"/>
          </p:cNvPicPr>
          <p:nvPr/>
        </p:nvPicPr>
        <p:blipFill>
          <a:blip r:embed="rId4"/>
          <a:stretch>
            <a:fillRect/>
          </a:stretch>
        </p:blipFill>
        <p:spPr>
          <a:xfrm>
            <a:off x="4253849" y="4376206"/>
            <a:ext cx="3267633" cy="2191624"/>
          </a:xfrm>
          <a:prstGeom prst="rect">
            <a:avLst/>
          </a:prstGeom>
        </p:spPr>
      </p:pic>
    </p:spTree>
    <p:extLst>
      <p:ext uri="{BB962C8B-B14F-4D97-AF65-F5344CB8AC3E}">
        <p14:creationId xmlns:p14="http://schemas.microsoft.com/office/powerpoint/2010/main" val="3228267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2251</TotalTime>
  <Words>500</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Lucida Calligraphy</vt:lpstr>
      <vt:lpstr>OpenSans-Bold</vt:lpstr>
      <vt:lpstr>Times New Roman</vt:lpstr>
      <vt:lpstr>Office Theme</vt:lpstr>
      <vt:lpstr>PowerPoint Presentation</vt:lpstr>
      <vt:lpstr>Covid-19 Data Analysis from </vt:lpstr>
      <vt:lpstr>Objective</vt:lpstr>
      <vt:lpstr>Datasets used</vt:lpstr>
      <vt:lpstr>Technology Used</vt:lpstr>
      <vt:lpstr>Libraries Used</vt:lpstr>
      <vt:lpstr> Libraries Used(contd.)</vt:lpstr>
      <vt:lpstr>Methodology</vt:lpstr>
      <vt:lpstr>Visualization</vt:lpstr>
      <vt:lpstr>Result/Conclusion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Nishtha Singh</dc:creator>
  <cp:lastModifiedBy>Nishtha Singh</cp:lastModifiedBy>
  <cp:revision>24</cp:revision>
  <dcterms:created xsi:type="dcterms:W3CDTF">2020-11-12T17:13:31Z</dcterms:created>
  <dcterms:modified xsi:type="dcterms:W3CDTF">2020-12-03T09:32:42Z</dcterms:modified>
</cp:coreProperties>
</file>