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 id="2147483720" r:id="rId4"/>
    <p:sldMasterId id="2147483732"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906000" cy="6858000" type="A4"/>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EA4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277" y="-91"/>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8700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97600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4254482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906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906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96611" y="5052546"/>
            <a:ext cx="6106761"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
        <p:nvSpPr>
          <p:cNvPr id="2" name="Title 1"/>
          <p:cNvSpPr>
            <a:spLocks noGrp="1"/>
          </p:cNvSpPr>
          <p:nvPr>
            <p:ph type="ctrTitle"/>
          </p:nvPr>
        </p:nvSpPr>
        <p:spPr>
          <a:xfrm>
            <a:off x="885713" y="3132290"/>
            <a:ext cx="7773297"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238250" y="731520"/>
            <a:ext cx="69342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02628" y="2172648"/>
            <a:ext cx="6463888"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190975" y="4607511"/>
            <a:ext cx="6468035"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238249" y="731519"/>
            <a:ext cx="3625596"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032248" y="731520"/>
            <a:ext cx="3625596"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8250"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2818" y="1400327"/>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34577"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5032110" y="1399032"/>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89071E-64B4-4993-8B66-EA0E3BE4AA28}"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89071E-64B4-4993-8B66-EA0E3BE4AA28}" type="datetimeFigureOut">
              <a:rPr lang="en-IN" smtClean="0"/>
              <a:t>26-11-2023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t>26-11-2023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020" y="2209801"/>
            <a:ext cx="3939092"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976309" y="731520"/>
            <a:ext cx="4351842"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65412" y="3497802"/>
            <a:ext cx="3671048"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2133974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848106" y="1143000"/>
            <a:ext cx="44577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1044" y="1010486"/>
            <a:ext cx="4001957"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2" name="Title 1"/>
          <p:cNvSpPr>
            <a:spLocks noGrp="1"/>
          </p:cNvSpPr>
          <p:nvPr>
            <p:ph type="title"/>
          </p:nvPr>
        </p:nvSpPr>
        <p:spPr>
          <a:xfrm>
            <a:off x="787873" y="4464421"/>
            <a:ext cx="6915500"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063750" y="731519"/>
            <a:ext cx="69342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9905" y="376518"/>
            <a:ext cx="222885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601123" y="731520"/>
            <a:ext cx="5231728"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89071E-64B4-4993-8B66-EA0E3BE4AA28}" type="datetimeFigureOut">
              <a:rPr lang="en-IN" smtClean="0"/>
              <a:t>26-11-2023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B8C8DBC-05B1-4412-9261-69337BBCDED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0899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9154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89071E-64B4-4993-8B66-EA0E3BE4AA28}"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320"/>
            <a:ext cx="8093202"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589071E-64B4-4993-8B66-EA0E3BE4AA28}" type="datetimeFigureOut">
              <a:rPr lang="en-IN" smtClean="0"/>
              <a:t>26-11-2023</a:t>
            </a:fld>
            <a:endParaRPr lang="en-IN"/>
          </a:p>
        </p:txBody>
      </p:sp>
      <p:sp>
        <p:nvSpPr>
          <p:cNvPr id="8" name="Slide Number Placeholder 7"/>
          <p:cNvSpPr>
            <a:spLocks noGrp="1"/>
          </p:cNvSpPr>
          <p:nvPr>
            <p:ph type="sldNum" sz="quarter" idx="11"/>
          </p:nvPr>
        </p:nvSpPr>
        <p:spPr/>
        <p:txBody>
          <a:bodyPr/>
          <a:lstStyle/>
          <a:p>
            <a:fld id="{4B8C8DBC-05B1-4412-9261-69337BBCDED7}"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t>26-11-2023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17256617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836152" y="6422065"/>
            <a:ext cx="825500" cy="365125"/>
          </a:xfrm>
        </p:spPr>
        <p:txBody>
          <a:bodyPr/>
          <a:lstStyle/>
          <a:p>
            <a:fld id="{4B8C8DBC-05B1-4412-9261-69337BBCDED7}"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95300" y="6422065"/>
            <a:ext cx="2311400" cy="365125"/>
          </a:xfrm>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740900" y="3048"/>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485900" y="2819400"/>
            <a:ext cx="69342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589071E-64B4-4993-8B66-EA0E3BE4AA28}" type="datetimeFigureOut">
              <a:rPr lang="en-IN" smtClean="0"/>
              <a:t>26-11-2023</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68402" y="2420112"/>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725162"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705350" y="2199451"/>
            <a:ext cx="495300" cy="441325"/>
          </a:xfrm>
        </p:spPr>
        <p:txBody>
          <a:bodyPr/>
          <a:lstStyle>
            <a:lvl1pPr>
              <a:defRPr>
                <a:solidFill>
                  <a:schemeClr val="accent3">
                    <a:shade val="75000"/>
                  </a:schemeClr>
                </a:solidFill>
              </a:defRPr>
            </a:lvl1pPr>
          </a:lstStyle>
          <a:p>
            <a:fld id="{4B8C8DBC-05B1-4412-9261-69337BBCDED7}" type="slidenum">
              <a:rPr lang="en-IN" smtClean="0"/>
              <a:t>‹#›</a:t>
            </a:fld>
            <a:endParaRPr lang="en-IN"/>
          </a:p>
        </p:txBody>
      </p:sp>
      <p:sp>
        <p:nvSpPr>
          <p:cNvPr id="8" name="Title 7"/>
          <p:cNvSpPr>
            <a:spLocks noGrp="1"/>
          </p:cNvSpPr>
          <p:nvPr>
            <p:ph type="ctrTitle"/>
          </p:nvPr>
        </p:nvSpPr>
        <p:spPr>
          <a:xfrm>
            <a:off x="742950" y="381000"/>
            <a:ext cx="84201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725162" y="1026373"/>
            <a:ext cx="495300" cy="441325"/>
          </a:xfrm>
        </p:spPr>
        <p:txBody>
          <a:bodyPr/>
          <a:lstStyle/>
          <a:p>
            <a:fld id="{4B8C8DBC-05B1-4412-9261-69337BBCDED7}" type="slidenum">
              <a:rPr lang="en-IN" smtClean="0"/>
              <a:t>‹#›</a:t>
            </a:fld>
            <a:endParaRPr lang="en-IN"/>
          </a:p>
        </p:txBody>
      </p:sp>
      <p:sp>
        <p:nvSpPr>
          <p:cNvPr id="8" name="Content Placeholder 7"/>
          <p:cNvSpPr>
            <a:spLocks noGrp="1"/>
          </p:cNvSpPr>
          <p:nvPr>
            <p:ph sz="quarter" idx="1"/>
          </p:nvPr>
        </p:nvSpPr>
        <p:spPr>
          <a:xfrm>
            <a:off x="326898" y="1527048"/>
            <a:ext cx="921258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740900" y="1905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65100" y="2286000"/>
            <a:ext cx="9569196"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8402" y="142352"/>
            <a:ext cx="9569196"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482461" y="2743200"/>
            <a:ext cx="7020189"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8" name="Straight Connector 7"/>
          <p:cNvSpPr>
            <a:spLocks noChangeShapeType="1"/>
          </p:cNvSpPr>
          <p:nvPr/>
        </p:nvSpPr>
        <p:spPr bwMode="auto">
          <a:xfrm>
            <a:off x="165100" y="2438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725162"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705350" y="2199451"/>
            <a:ext cx="495300" cy="441325"/>
          </a:xfrm>
        </p:spPr>
        <p:txBody>
          <a:bodyPr/>
          <a:lstStyle>
            <a:lvl1pPr>
              <a:defRPr>
                <a:solidFill>
                  <a:schemeClr val="accent3">
                    <a:shade val="75000"/>
                  </a:schemeClr>
                </a:solidFill>
              </a:defRPr>
            </a:lvl1pPr>
          </a:lstStyle>
          <a:p>
            <a:fld id="{4B8C8DBC-05B1-4412-9261-69337BBCDED7}" type="slidenum">
              <a:rPr lang="en-IN" smtClean="0"/>
              <a:t>‹#›</a:t>
            </a:fld>
            <a:endParaRPr lang="en-IN"/>
          </a:p>
        </p:txBody>
      </p:sp>
      <p:sp>
        <p:nvSpPr>
          <p:cNvPr id="2" name="Title 1"/>
          <p:cNvSpPr>
            <a:spLocks noGrp="1"/>
          </p:cNvSpPr>
          <p:nvPr>
            <p:ph type="title"/>
          </p:nvPr>
        </p:nvSpPr>
        <p:spPr>
          <a:xfrm>
            <a:off x="782506" y="533400"/>
            <a:ext cx="84201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6898" y="228600"/>
            <a:ext cx="92456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273800" y="6409944"/>
            <a:ext cx="3298698" cy="365760"/>
          </a:xfrm>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8" name="Straight Connector 7"/>
          <p:cNvSpPr>
            <a:spLocks noChangeShapeType="1"/>
          </p:cNvSpPr>
          <p:nvPr/>
        </p:nvSpPr>
        <p:spPr bwMode="auto">
          <a:xfrm flipV="1">
            <a:off x="4943337" y="1575653"/>
            <a:ext cx="9664"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26898" y="1371600"/>
            <a:ext cx="437515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5200650" y="1371600"/>
            <a:ext cx="437515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953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906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65100" y="1371600"/>
            <a:ext cx="9569196"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58083" y="6391656"/>
            <a:ext cx="9569196"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26898" y="1524000"/>
            <a:ext cx="4376870"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90608" y="1524000"/>
            <a:ext cx="4378590"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589071E-64B4-4993-8B66-EA0E3BE4AA28}" type="datetimeFigureOut">
              <a:rPr lang="en-IN" smtClean="0"/>
              <a:t>26-11-2023</a:t>
            </a:fld>
            <a:endParaRPr lang="en-IN"/>
          </a:p>
        </p:txBody>
      </p:sp>
      <p:sp>
        <p:nvSpPr>
          <p:cNvPr id="8" name="Footer Placeholder 7"/>
          <p:cNvSpPr>
            <a:spLocks noGrp="1"/>
          </p:cNvSpPr>
          <p:nvPr>
            <p:ph type="ftr" sz="quarter" idx="11"/>
          </p:nvPr>
        </p:nvSpPr>
        <p:spPr>
          <a:xfrm>
            <a:off x="330200" y="6409944"/>
            <a:ext cx="3879850" cy="365760"/>
          </a:xfrm>
        </p:spPr>
        <p:txBody>
          <a:bodyPr/>
          <a:lstStyle/>
          <a:p>
            <a:endParaRPr lang="en-IN"/>
          </a:p>
        </p:txBody>
      </p:sp>
      <p:sp>
        <p:nvSpPr>
          <p:cNvPr id="15" name="Straight Connector 14"/>
          <p:cNvSpPr>
            <a:spLocks noChangeShapeType="1"/>
          </p:cNvSpPr>
          <p:nvPr/>
        </p:nvSpPr>
        <p:spPr bwMode="auto">
          <a:xfrm>
            <a:off x="165100" y="128016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26898" y="2471383"/>
            <a:ext cx="4378452"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5200650" y="2471383"/>
            <a:ext cx="437515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622800" y="956036"/>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725162"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705350" y="1042417"/>
            <a:ext cx="495300" cy="441325"/>
          </a:xfrm>
        </p:spPr>
        <p:txBody>
          <a:bodyPr/>
          <a:lstStyle>
            <a:lvl1pPr algn="ctr">
              <a:defRPr/>
            </a:lvl1pPr>
          </a:lstStyle>
          <a:p>
            <a:fld id="{4B8C8DBC-05B1-4412-9261-69337BBCDED7}"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89071E-64B4-4993-8B66-EA0E3BE4AA28}" type="datetimeFigureOut">
              <a:rPr lang="en-IN" smtClean="0"/>
              <a:t>26-11-2023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705350" y="1036021"/>
            <a:ext cx="495300" cy="441325"/>
          </a:xfrm>
        </p:spPr>
        <p:txBody>
          <a:bodyPr/>
          <a:lstStyle/>
          <a:p>
            <a:fld id="{4B8C8DBC-05B1-4412-9261-69337BBCDED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35635960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65100" y="158496"/>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589071E-64B4-4993-8B66-EA0E3BE4AA28}" type="datetimeFigureOut">
              <a:rPr lang="en-IN" smtClean="0"/>
              <a:t>26-11-2023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622800" y="6324600"/>
            <a:ext cx="660400" cy="441324"/>
          </a:xfrm>
        </p:spPr>
        <p:txBody>
          <a:bodyPr/>
          <a:lstStyle>
            <a:lvl1pPr>
              <a:defRPr>
                <a:solidFill>
                  <a:srgbClr val="FFFFFF"/>
                </a:solidFill>
              </a:defRPr>
            </a:lvl1pPr>
          </a:lstStyle>
          <a:p>
            <a:fld id="{4B8C8DBC-05B1-4412-9261-69337BBCDED7}" type="slidenum">
              <a:rPr lang="en-IN" smtClean="0"/>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65100" y="152400"/>
            <a:ext cx="9569196"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12750" y="914400"/>
            <a:ext cx="255905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12750" y="1981201"/>
            <a:ext cx="255905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384550" y="685800"/>
            <a:ext cx="61087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403350" y="228600"/>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39"/>
            <a:ext cx="495300" cy="441325"/>
          </a:xfrm>
        </p:spPr>
        <p:txBody>
          <a:bodyPr/>
          <a:lstStyle>
            <a:lvl1pPr>
              <a:defRPr>
                <a:solidFill>
                  <a:schemeClr val="accent3">
                    <a:shade val="75000"/>
                  </a:schemeClr>
                </a:solidFill>
              </a:defRPr>
            </a:lvl1pPr>
          </a:lstStyle>
          <a:p>
            <a:fld id="{4B8C8DBC-05B1-4412-9261-69337BBCDED7}" type="slidenum">
              <a:rPr lang="en-IN" smtClean="0"/>
              <a:t>‹#›</a:t>
            </a:fld>
            <a:endParaRPr lang="en-IN"/>
          </a:p>
        </p:txBody>
      </p:sp>
      <p:sp>
        <p:nvSpPr>
          <p:cNvPr id="21" name="Rectangle 20"/>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a:xfrm>
            <a:off x="326898" y="6410848"/>
            <a:ext cx="366522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65100" y="152400"/>
            <a:ext cx="9569196"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403350" y="228600"/>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39"/>
            <a:ext cx="495300" cy="441325"/>
          </a:xfrm>
        </p:spPr>
        <p:txBody>
          <a:bodyPr/>
          <a:lstStyle/>
          <a:p>
            <a:fld id="{4B8C8DBC-05B1-4412-9261-69337BBCDED7}" type="slidenum">
              <a:rPr lang="en-IN" smtClean="0"/>
              <a:t>‹#›</a:t>
            </a:fld>
            <a:endParaRPr lang="en-IN"/>
          </a:p>
        </p:txBody>
      </p:sp>
      <p:sp>
        <p:nvSpPr>
          <p:cNvPr id="2" name="Title 1"/>
          <p:cNvSpPr>
            <a:spLocks noGrp="1"/>
          </p:cNvSpPr>
          <p:nvPr>
            <p:ph type="title"/>
          </p:nvPr>
        </p:nvSpPr>
        <p:spPr>
          <a:xfrm>
            <a:off x="3250406" y="5029200"/>
            <a:ext cx="635635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250406" y="609600"/>
            <a:ext cx="635635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12750" y="990600"/>
            <a:ext cx="26416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6270498" y="6404984"/>
            <a:ext cx="3298698" cy="365760"/>
          </a:xfrm>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a:xfrm>
            <a:off x="326898" y="6410848"/>
            <a:ext cx="3883152" cy="365760"/>
          </a:xfrm>
        </p:spPr>
        <p:txBody>
          <a:bodyPr/>
          <a:lstStyle/>
          <a:p>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594600" y="0"/>
            <a:ext cx="2311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617212"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7409688" y="2925763"/>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7512050" y="3020251"/>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7492238" y="3009902"/>
            <a:ext cx="495300" cy="441325"/>
          </a:xfrm>
        </p:spPr>
        <p:txBody>
          <a:bodyPr/>
          <a:lstStyle/>
          <a:p>
            <a:fld id="{4B8C8DBC-05B1-4412-9261-69337BBCDED7}" type="slidenum">
              <a:rPr lang="en-IN" smtClean="0"/>
              <a:t>‹#›</a:t>
            </a:fld>
            <a:endParaRPr lang="en-IN"/>
          </a:p>
        </p:txBody>
      </p:sp>
      <p:sp>
        <p:nvSpPr>
          <p:cNvPr id="3" name="Vertical Text Placeholder 2"/>
          <p:cNvSpPr>
            <a:spLocks noGrp="1"/>
          </p:cNvSpPr>
          <p:nvPr>
            <p:ph type="body" orient="vert" idx="1"/>
          </p:nvPr>
        </p:nvSpPr>
        <p:spPr>
          <a:xfrm>
            <a:off x="330200" y="304800"/>
            <a:ext cx="70993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8007350" y="304802"/>
            <a:ext cx="156845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82345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
        <p:nvSpPr>
          <p:cNvPr id="113" name="Rectangle 112"/>
          <p:cNvSpPr/>
          <p:nvPr/>
        </p:nvSpPr>
        <p:spPr>
          <a:xfrm>
            <a:off x="0" y="1905000"/>
            <a:ext cx="536575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5201510"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47650" y="2130426"/>
            <a:ext cx="47879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47650" y="3733800"/>
            <a:ext cx="47879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982344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906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906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906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95300" y="5621365"/>
            <a:ext cx="899795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95300" y="4463568"/>
            <a:ext cx="899795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589071E-64B4-4993-8B66-EA0E3BE4AA28}" type="datetimeFigureOut">
              <a:rPr lang="en-IN" smtClean="0"/>
              <a:t>26-11-2023</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4B8C8DBC-05B1-4412-9261-69337BBCDED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89071E-64B4-4993-8B66-EA0E3BE4AA28}"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589071E-64B4-4993-8B66-EA0E3BE4AA28}"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414742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89071E-64B4-4993-8B66-EA0E3BE4AA28}" type="datetimeFigureOut">
              <a:rPr lang="en-IN" smtClean="0"/>
              <a:t>26-11-2023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t>26-11-2023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7100" y="273051"/>
            <a:ext cx="5943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37" name="Rectangle 36"/>
          <p:cNvSpPr/>
          <p:nvPr/>
        </p:nvSpPr>
        <p:spPr>
          <a:xfrm>
            <a:off x="0" y="1563624"/>
            <a:ext cx="2991612"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347900" y="3221306"/>
            <a:ext cx="3017520" cy="8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5100" y="1901952"/>
            <a:ext cx="257556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65100" y="3273552"/>
            <a:ext cx="257556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67100" y="381000"/>
            <a:ext cx="602615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33" name="Rectangle 32"/>
          <p:cNvSpPr/>
          <p:nvPr/>
        </p:nvSpPr>
        <p:spPr>
          <a:xfrm>
            <a:off x="0" y="1563624"/>
            <a:ext cx="2991612"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347900" y="3221306"/>
            <a:ext cx="3017520" cy="8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8402" y="1905000"/>
            <a:ext cx="257556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65100" y="3276600"/>
            <a:ext cx="257556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89071E-64B4-4993-8B66-EA0E3BE4AA2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589071E-64B4-4993-8B66-EA0E3BE4AA28}" type="datetimeFigureOut">
              <a:rPr lang="en-IN" smtClean="0"/>
              <a:t>26-11-2023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627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t>26-11-2023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143148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254718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9071E-64B4-4993-8B66-EA0E3BE4AA2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68268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9071E-64B4-4993-8B66-EA0E3BE4AA28}" type="datetimeFigureOut">
              <a:rPr lang="en-IN" smtClean="0"/>
              <a:t>26-11-2023</a:t>
            </a:fld>
            <a:endParaRPr lang="en-IN"/>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C8DBC-05B1-4412-9261-69337BBCDED7}" type="slidenum">
              <a:rPr lang="en-IN" smtClean="0"/>
              <a:t>‹#›</a:t>
            </a:fld>
            <a:endParaRPr lang="en-IN"/>
          </a:p>
        </p:txBody>
      </p:sp>
    </p:spTree>
    <p:extLst>
      <p:ext uri="{BB962C8B-B14F-4D97-AF65-F5344CB8AC3E}">
        <p14:creationId xmlns:p14="http://schemas.microsoft.com/office/powerpoint/2010/main" val="201071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906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906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906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942730" y="4372168"/>
            <a:ext cx="7055220"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38250" y="732260"/>
            <a:ext cx="69342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86550" y="6172201"/>
            <a:ext cx="272415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589071E-64B4-4993-8B66-EA0E3BE4AA28}" type="datetimeFigureOut">
              <a:rPr lang="en-IN" smtClean="0"/>
              <a:t>26-11-2023</a:t>
            </a:fld>
            <a:endParaRPr lang="en-IN"/>
          </a:p>
        </p:txBody>
      </p:sp>
      <p:sp>
        <p:nvSpPr>
          <p:cNvPr id="5" name="Footer Placeholder 4"/>
          <p:cNvSpPr>
            <a:spLocks noGrp="1"/>
          </p:cNvSpPr>
          <p:nvPr>
            <p:ph type="ftr" sz="quarter" idx="3"/>
          </p:nvPr>
        </p:nvSpPr>
        <p:spPr>
          <a:xfrm>
            <a:off x="495300" y="6172201"/>
            <a:ext cx="36322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4127500" y="6172201"/>
            <a:ext cx="19812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B8C8DBC-05B1-4412-9261-69337BBCDED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589071E-64B4-4993-8B66-EA0E3BE4AA28}" type="datetimeFigureOut">
              <a:rPr lang="en-IN" smtClean="0"/>
              <a:t>26-11-2023</a:t>
            </a:fld>
            <a:endParaRPr lang="en-IN"/>
          </a:p>
        </p:txBody>
      </p:sp>
      <p:sp>
        <p:nvSpPr>
          <p:cNvPr id="22" name="Footer Placeholder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B8C8DBC-05B1-4412-9261-69337BBCDED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906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6273800" y="6404984"/>
            <a:ext cx="3298698" cy="365760"/>
          </a:xfrm>
          <a:prstGeom prst="rect">
            <a:avLst/>
          </a:prstGeom>
        </p:spPr>
        <p:txBody>
          <a:bodyPr vert="horz"/>
          <a:lstStyle>
            <a:lvl1pPr algn="r" eaLnBrk="1" latinLnBrk="0" hangingPunct="1">
              <a:defRPr kumimoji="0" sz="1400">
                <a:solidFill>
                  <a:srgbClr val="FFFFFF"/>
                </a:solidFill>
              </a:defRPr>
            </a:lvl1pPr>
          </a:lstStyle>
          <a:p>
            <a:fld id="{1589071E-64B4-4993-8B66-EA0E3BE4AA28}" type="datetimeFigureOut">
              <a:rPr lang="en-IN" smtClean="0"/>
              <a:t>26-11-2023</a:t>
            </a:fld>
            <a:endParaRPr lang="en-IN"/>
          </a:p>
        </p:txBody>
      </p:sp>
      <p:sp>
        <p:nvSpPr>
          <p:cNvPr id="3" name="Footer Placeholder 2"/>
          <p:cNvSpPr>
            <a:spLocks noGrp="1"/>
          </p:cNvSpPr>
          <p:nvPr>
            <p:ph type="ftr" sz="quarter" idx="3"/>
          </p:nvPr>
        </p:nvSpPr>
        <p:spPr>
          <a:xfrm>
            <a:off x="330200" y="6410848"/>
            <a:ext cx="387985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65100" y="1276743"/>
            <a:ext cx="9569196"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622800" y="956036"/>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725162"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705350" y="1040175"/>
            <a:ext cx="4953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B8C8DBC-05B1-4412-9261-69337BBCDED7}" type="slidenum">
              <a:rPr lang="en-IN" smtClean="0"/>
              <a:t>‹#›</a:t>
            </a:fld>
            <a:endParaRPr lang="en-IN"/>
          </a:p>
        </p:txBody>
      </p:sp>
      <p:sp>
        <p:nvSpPr>
          <p:cNvPr id="22" name="Title Placeholder 21"/>
          <p:cNvSpPr>
            <a:spLocks noGrp="1"/>
          </p:cNvSpPr>
          <p:nvPr>
            <p:ph type="title"/>
          </p:nvPr>
        </p:nvSpPr>
        <p:spPr>
          <a:xfrm>
            <a:off x="326898" y="228600"/>
            <a:ext cx="92456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26898" y="1524000"/>
            <a:ext cx="92456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61798" y="137160"/>
            <a:ext cx="960882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5300" y="6312409"/>
            <a:ext cx="2311400" cy="365125"/>
          </a:xfrm>
          <a:prstGeom prst="rect">
            <a:avLst/>
          </a:prstGeom>
        </p:spPr>
        <p:txBody>
          <a:bodyPr vert="horz" lIns="91440" tIns="45720" rIns="91440" bIns="45720" rtlCol="0" anchor="ctr"/>
          <a:lstStyle>
            <a:lvl1pPr algn="l">
              <a:defRPr sz="1200">
                <a:solidFill>
                  <a:schemeClr val="tx2"/>
                </a:solidFill>
              </a:defRPr>
            </a:lvl1pPr>
          </a:lstStyle>
          <a:p>
            <a:fld id="{1589071E-64B4-4993-8B66-EA0E3BE4AA28}" type="datetimeFigureOut">
              <a:rPr lang="en-IN" smtClean="0"/>
              <a:t>26-11-2023</a:t>
            </a:fld>
            <a:endParaRPr lang="en-IN"/>
          </a:p>
        </p:txBody>
      </p:sp>
      <p:sp>
        <p:nvSpPr>
          <p:cNvPr id="5" name="Footer Placeholder 4"/>
          <p:cNvSpPr>
            <a:spLocks noGrp="1"/>
          </p:cNvSpPr>
          <p:nvPr>
            <p:ph type="ftr" sz="quarter" idx="3"/>
          </p:nvPr>
        </p:nvSpPr>
        <p:spPr>
          <a:xfrm>
            <a:off x="3067050" y="6312409"/>
            <a:ext cx="37719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7099300" y="6312409"/>
            <a:ext cx="2311400" cy="365125"/>
          </a:xfrm>
          <a:prstGeom prst="rect">
            <a:avLst/>
          </a:prstGeom>
        </p:spPr>
        <p:txBody>
          <a:bodyPr vert="horz" lIns="91440" tIns="45720" rIns="91440" bIns="45720" rtlCol="0" anchor="ctr"/>
          <a:lstStyle>
            <a:lvl1pPr algn="r">
              <a:defRPr sz="1200">
                <a:solidFill>
                  <a:schemeClr val="tx2"/>
                </a:solidFill>
              </a:defRPr>
            </a:lvl1pPr>
          </a:lstStyle>
          <a:p>
            <a:fld id="{4B8C8DBC-05B1-4412-9261-69337BBCDED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prabhat-singh24/" TargetMode="Externa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singhprabhat2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5229200"/>
          </a:xfrm>
          <a:prstGeom prst="rect">
            <a:avLst/>
          </a:prstGeom>
        </p:spPr>
      </p:pic>
      <p:sp>
        <p:nvSpPr>
          <p:cNvPr id="6" name="Subtitle 5"/>
          <p:cNvSpPr>
            <a:spLocks noGrp="1"/>
          </p:cNvSpPr>
          <p:nvPr>
            <p:ph type="subTitle" idx="1"/>
          </p:nvPr>
        </p:nvSpPr>
        <p:spPr>
          <a:xfrm>
            <a:off x="0" y="5246036"/>
            <a:ext cx="9906000" cy="1611963"/>
          </a:xfrm>
        </p:spPr>
        <p:txBody>
          <a:bodyPr>
            <a:normAutofit fontScale="77500" lnSpcReduction="20000"/>
          </a:bodyPr>
          <a:lstStyle/>
          <a:p>
            <a:pPr>
              <a:lnSpc>
                <a:spcPct val="200000"/>
              </a:lnSpc>
            </a:pPr>
            <a:r>
              <a:rPr lang="en-US" sz="2800" b="1" dirty="0">
                <a:solidFill>
                  <a:schemeClr val="accent2">
                    <a:lumMod val="50000"/>
                  </a:schemeClr>
                </a:solidFill>
              </a:rPr>
              <a:t>INSTAGRAM USERS </a:t>
            </a:r>
            <a:r>
              <a:rPr lang="en-US" sz="2800" b="1" dirty="0" smtClean="0">
                <a:solidFill>
                  <a:schemeClr val="accent2">
                    <a:lumMod val="50000"/>
                  </a:schemeClr>
                </a:solidFill>
              </a:rPr>
              <a:t>ANALYSIS</a:t>
            </a:r>
            <a:r>
              <a:rPr lang="en-IN" sz="2800" b="1" dirty="0" smtClean="0">
                <a:solidFill>
                  <a:schemeClr val="accent2">
                    <a:lumMod val="50000"/>
                  </a:schemeClr>
                </a:solidFill>
              </a:rPr>
              <a:t>         </a:t>
            </a:r>
            <a:r>
              <a:rPr lang="en-US" b="1" dirty="0" smtClean="0">
                <a:solidFill>
                  <a:schemeClr val="accent2">
                    <a:lumMod val="50000"/>
                  </a:schemeClr>
                </a:solidFill>
              </a:rPr>
              <a:t>PRABHAT </a:t>
            </a:r>
            <a:r>
              <a:rPr lang="en-US" b="1" dirty="0" smtClean="0">
                <a:solidFill>
                  <a:schemeClr val="accent2">
                    <a:lumMod val="50000"/>
                  </a:schemeClr>
                </a:solidFill>
              </a:rPr>
              <a:t>SINGH</a:t>
            </a:r>
          </a:p>
          <a:p>
            <a:pPr>
              <a:lnSpc>
                <a:spcPct val="200000"/>
              </a:lnSpc>
            </a:pPr>
            <a:r>
              <a:rPr lang="en-US" b="1" dirty="0" smtClean="0">
                <a:solidFill>
                  <a:schemeClr val="accent2">
                    <a:lumMod val="50000"/>
                  </a:schemeClr>
                </a:solidFill>
              </a:rPr>
              <a:t>	</a:t>
            </a:r>
            <a:r>
              <a:rPr lang="en-US" b="1" dirty="0">
                <a:solidFill>
                  <a:schemeClr val="accent2">
                    <a:lumMod val="50000"/>
                  </a:schemeClr>
                </a:solidFill>
              </a:rPr>
              <a:t> </a:t>
            </a:r>
            <a:r>
              <a:rPr lang="en-US" b="1" dirty="0" smtClean="0">
                <a:solidFill>
                  <a:schemeClr val="accent2">
                    <a:lumMod val="50000"/>
                  </a:schemeClr>
                </a:solidFill>
              </a:rPr>
              <a:t>   </a:t>
            </a:r>
            <a:r>
              <a:rPr lang="en-US" b="1" dirty="0" smtClean="0">
                <a:solidFill>
                  <a:schemeClr val="accent2">
                    <a:lumMod val="50000"/>
                  </a:schemeClr>
                </a:solidFill>
                <a:hlinkClick r:id="rId3"/>
              </a:rPr>
              <a:t>  </a:t>
            </a:r>
            <a:r>
              <a:rPr lang="en-US" sz="2300" b="1" dirty="0" smtClean="0">
                <a:solidFill>
                  <a:schemeClr val="accent2">
                    <a:lumMod val="50000"/>
                  </a:schemeClr>
                </a:solidFill>
                <a:hlinkClick r:id="rId3"/>
              </a:rPr>
              <a:t>LinkedIn </a:t>
            </a:r>
            <a:r>
              <a:rPr lang="en-US" sz="2300" b="1" dirty="0" smtClean="0">
                <a:solidFill>
                  <a:schemeClr val="accent2">
                    <a:lumMod val="50000"/>
                  </a:schemeClr>
                </a:solidFill>
              </a:rPr>
              <a:t>                               </a:t>
            </a:r>
            <a:r>
              <a:rPr lang="en-US" sz="2300" b="1" dirty="0" smtClean="0">
                <a:solidFill>
                  <a:schemeClr val="accent2">
                    <a:lumMod val="50000"/>
                  </a:schemeClr>
                </a:solidFill>
                <a:hlinkClick r:id="rId4"/>
              </a:rPr>
              <a:t>GitHub</a:t>
            </a:r>
            <a:endParaRPr lang="en-IN" sz="2300" b="1" dirty="0">
              <a:solidFill>
                <a:schemeClr val="accent2">
                  <a:lumMod val="50000"/>
                </a:schemeClr>
              </a:solidFill>
            </a:endParaRPr>
          </a:p>
          <a:p>
            <a:endParaRPr lang="en-IN" dirty="0"/>
          </a:p>
        </p:txBody>
      </p:sp>
      <p:cxnSp>
        <p:nvCxnSpPr>
          <p:cNvPr id="8" name="Straight Connector 7"/>
          <p:cNvCxnSpPr/>
          <p:nvPr/>
        </p:nvCxnSpPr>
        <p:spPr>
          <a:xfrm>
            <a:off x="5733087" y="5589240"/>
            <a:ext cx="0" cy="1152128"/>
          </a:xfrm>
          <a:prstGeom prst="line">
            <a:avLst/>
          </a:prstGeom>
          <a:ln w="4445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6248" y="6341133"/>
            <a:ext cx="260648" cy="260648"/>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3120" y="6318369"/>
            <a:ext cx="438807" cy="306176"/>
          </a:xfrm>
          <a:prstGeom prst="rect">
            <a:avLst/>
          </a:prstGeom>
        </p:spPr>
      </p:pic>
    </p:spTree>
    <p:extLst>
      <p:ext uri="{BB962C8B-B14F-4D97-AF65-F5344CB8AC3E}">
        <p14:creationId xmlns:p14="http://schemas.microsoft.com/office/powerpoint/2010/main" val="568219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906000" cy="68580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Donut 14"/>
          <p:cNvSpPr/>
          <p:nvPr/>
        </p:nvSpPr>
        <p:spPr>
          <a:xfrm>
            <a:off x="704528" y="1372444"/>
            <a:ext cx="2592288" cy="2200572"/>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wrap="square" rIns="72000" spcCol="144000" rtlCol="0" anchor="ctr">
            <a:normAutofit/>
          </a:bodyPr>
          <a:lstStyle/>
          <a:p>
            <a:pPr algn="ctr"/>
            <a:endParaRPr lang="en-IN">
              <a:solidFill>
                <a:srgbClr val="FF0000"/>
              </a:solidFill>
            </a:endParaRPr>
          </a:p>
        </p:txBody>
      </p:sp>
      <p:sp>
        <p:nvSpPr>
          <p:cNvPr id="21" name="Donut 20"/>
          <p:cNvSpPr/>
          <p:nvPr/>
        </p:nvSpPr>
        <p:spPr>
          <a:xfrm>
            <a:off x="6681192" y="1353369"/>
            <a:ext cx="2592288" cy="2219647"/>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72000" bIns="45720" numCol="1" spcCol="144000" rtlCol="0" fromWordArt="0" anchor="ctr" anchorCtr="0" forceAA="0" compatLnSpc="1">
            <a:prstTxWarp prst="textNoShape">
              <a:avLst/>
            </a:prstTxWarp>
            <a:normAutofit/>
          </a:bodyPr>
          <a:lstStyle/>
          <a:p>
            <a:pPr algn="ctr"/>
            <a:endParaRPr lang="en-IN">
              <a:solidFill>
                <a:srgbClr val="FF0000"/>
              </a:solidFill>
            </a:endParaRPr>
          </a:p>
        </p:txBody>
      </p:sp>
      <p:sp>
        <p:nvSpPr>
          <p:cNvPr id="22" name="Donut 21"/>
          <p:cNvSpPr/>
          <p:nvPr/>
        </p:nvSpPr>
        <p:spPr>
          <a:xfrm>
            <a:off x="3656856" y="1353369"/>
            <a:ext cx="2592288" cy="2219647"/>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72000" bIns="45720" numCol="1" spcCol="144000" rtlCol="0" fromWordArt="0" anchor="ctr" anchorCtr="0" forceAA="0" compatLnSpc="1">
            <a:prstTxWarp prst="textNoShape">
              <a:avLst/>
            </a:prstTxWarp>
            <a:normAutofit/>
          </a:bodyPr>
          <a:lstStyle/>
          <a:p>
            <a:pPr algn="ctr"/>
            <a:endParaRPr lang="en-IN">
              <a:solidFill>
                <a:srgbClr val="FF0000"/>
              </a:solidFill>
            </a:endParaRPr>
          </a:p>
        </p:txBody>
      </p:sp>
      <p:sp>
        <p:nvSpPr>
          <p:cNvPr id="16" name="TextBox 15"/>
          <p:cNvSpPr txBox="1"/>
          <p:nvPr/>
        </p:nvSpPr>
        <p:spPr>
          <a:xfrm>
            <a:off x="1454746" y="2057231"/>
            <a:ext cx="1152128" cy="830997"/>
          </a:xfrm>
          <a:prstGeom prst="rect">
            <a:avLst/>
          </a:prstGeom>
          <a:noFill/>
        </p:spPr>
        <p:txBody>
          <a:bodyPr wrap="square" rtlCol="0">
            <a:spAutoFit/>
          </a:bodyPr>
          <a:lstStyle/>
          <a:p>
            <a:r>
              <a:rPr lang="en-US" sz="4800" b="1" dirty="0" smtClean="0"/>
              <a:t>257</a:t>
            </a:r>
            <a:endParaRPr lang="en-IN" sz="4800" b="1" dirty="0"/>
          </a:p>
        </p:txBody>
      </p:sp>
      <p:sp>
        <p:nvSpPr>
          <p:cNvPr id="24" name="TextBox 23"/>
          <p:cNvSpPr txBox="1"/>
          <p:nvPr/>
        </p:nvSpPr>
        <p:spPr>
          <a:xfrm>
            <a:off x="4376936" y="2057231"/>
            <a:ext cx="1152128" cy="830997"/>
          </a:xfrm>
          <a:prstGeom prst="rect">
            <a:avLst/>
          </a:prstGeom>
          <a:noFill/>
        </p:spPr>
        <p:txBody>
          <a:bodyPr wrap="square" rtlCol="0">
            <a:spAutoFit/>
          </a:bodyPr>
          <a:lstStyle/>
          <a:p>
            <a:r>
              <a:rPr lang="en-US" sz="4800" b="1" dirty="0" smtClean="0"/>
              <a:t>100</a:t>
            </a:r>
            <a:endParaRPr lang="en-IN" sz="4800" b="1" dirty="0"/>
          </a:p>
        </p:txBody>
      </p:sp>
      <p:sp>
        <p:nvSpPr>
          <p:cNvPr id="25" name="TextBox 24"/>
          <p:cNvSpPr txBox="1"/>
          <p:nvPr/>
        </p:nvSpPr>
        <p:spPr>
          <a:xfrm>
            <a:off x="7473280" y="2047692"/>
            <a:ext cx="1368152" cy="830997"/>
          </a:xfrm>
          <a:prstGeom prst="rect">
            <a:avLst/>
          </a:prstGeom>
          <a:noFill/>
        </p:spPr>
        <p:txBody>
          <a:bodyPr wrap="square" rtlCol="0">
            <a:spAutoFit/>
          </a:bodyPr>
          <a:lstStyle/>
          <a:p>
            <a:r>
              <a:rPr lang="en-US" sz="4800" b="1" dirty="0" smtClean="0"/>
              <a:t>2.57</a:t>
            </a:r>
            <a:endParaRPr lang="en-IN" sz="4800" b="1" dirty="0"/>
          </a:p>
        </p:txBody>
      </p:sp>
      <p:sp>
        <p:nvSpPr>
          <p:cNvPr id="17" name="TextBox 16"/>
          <p:cNvSpPr txBox="1"/>
          <p:nvPr/>
        </p:nvSpPr>
        <p:spPr>
          <a:xfrm>
            <a:off x="3189362" y="128489"/>
            <a:ext cx="4499942" cy="584775"/>
          </a:xfrm>
          <a:prstGeom prst="rect">
            <a:avLst/>
          </a:prstGeom>
          <a:noFill/>
        </p:spPr>
        <p:txBody>
          <a:bodyPr wrap="square" rtlCol="0">
            <a:spAutoFit/>
          </a:bodyPr>
          <a:lstStyle/>
          <a:p>
            <a:r>
              <a:rPr lang="en-US" sz="3200" b="1" u="sng" dirty="0" smtClean="0">
                <a:latin typeface="+mj-lt"/>
              </a:rPr>
              <a:t>USER ENGAGEMENT</a:t>
            </a:r>
            <a:endParaRPr lang="en-IN" sz="3200" b="1" u="sng" dirty="0">
              <a:latin typeface="+mj-lt"/>
            </a:endParaRPr>
          </a:p>
        </p:txBody>
      </p:sp>
      <p:sp>
        <p:nvSpPr>
          <p:cNvPr id="18" name="TextBox 17"/>
          <p:cNvSpPr txBox="1"/>
          <p:nvPr/>
        </p:nvSpPr>
        <p:spPr>
          <a:xfrm>
            <a:off x="964010" y="3670548"/>
            <a:ext cx="2232248" cy="523220"/>
          </a:xfrm>
          <a:prstGeom prst="rect">
            <a:avLst/>
          </a:prstGeom>
          <a:noFill/>
        </p:spPr>
        <p:txBody>
          <a:bodyPr wrap="square" rtlCol="0">
            <a:spAutoFit/>
          </a:bodyPr>
          <a:lstStyle/>
          <a:p>
            <a:r>
              <a:rPr lang="en-US" sz="2800" b="1" dirty="0" smtClean="0"/>
              <a:t>TOTAL USERS</a:t>
            </a:r>
            <a:endParaRPr lang="en-IN" sz="2800" b="1" dirty="0"/>
          </a:p>
        </p:txBody>
      </p:sp>
      <p:sp>
        <p:nvSpPr>
          <p:cNvPr id="29" name="TextBox 28"/>
          <p:cNvSpPr txBox="1"/>
          <p:nvPr/>
        </p:nvSpPr>
        <p:spPr>
          <a:xfrm>
            <a:off x="4016896" y="3709789"/>
            <a:ext cx="2072630" cy="523220"/>
          </a:xfrm>
          <a:prstGeom prst="rect">
            <a:avLst/>
          </a:prstGeom>
          <a:noFill/>
        </p:spPr>
        <p:txBody>
          <a:bodyPr wrap="square" rtlCol="0">
            <a:spAutoFit/>
          </a:bodyPr>
          <a:lstStyle/>
          <a:p>
            <a:r>
              <a:rPr lang="en-US" sz="2800" b="1" dirty="0" smtClean="0"/>
              <a:t>TOTAL POST</a:t>
            </a:r>
            <a:endParaRPr lang="en-IN" sz="2800" b="1" dirty="0"/>
          </a:p>
        </p:txBody>
      </p:sp>
      <p:sp>
        <p:nvSpPr>
          <p:cNvPr id="30" name="TextBox 29"/>
          <p:cNvSpPr txBox="1"/>
          <p:nvPr/>
        </p:nvSpPr>
        <p:spPr>
          <a:xfrm>
            <a:off x="6717196" y="3709789"/>
            <a:ext cx="2556284" cy="523220"/>
          </a:xfrm>
          <a:prstGeom prst="rect">
            <a:avLst/>
          </a:prstGeom>
          <a:noFill/>
        </p:spPr>
        <p:txBody>
          <a:bodyPr wrap="square" rtlCol="0">
            <a:spAutoFit/>
          </a:bodyPr>
          <a:lstStyle/>
          <a:p>
            <a:r>
              <a:rPr lang="en-US" sz="2800" b="1" dirty="0" smtClean="0"/>
              <a:t>AVERAGE POST</a:t>
            </a:r>
            <a:endParaRPr lang="en-IN" sz="2800" b="1" dirty="0"/>
          </a:p>
        </p:txBody>
      </p:sp>
      <p:sp>
        <p:nvSpPr>
          <p:cNvPr id="19" name="TextBox 18"/>
          <p:cNvSpPr txBox="1"/>
          <p:nvPr/>
        </p:nvSpPr>
        <p:spPr>
          <a:xfrm>
            <a:off x="272480" y="4509120"/>
            <a:ext cx="9361040" cy="2185214"/>
          </a:xfrm>
          <a:prstGeom prst="rect">
            <a:avLst/>
          </a:prstGeom>
          <a:noFill/>
        </p:spPr>
        <p:txBody>
          <a:bodyPr wrap="square" rtlCol="0">
            <a:spAutoFit/>
          </a:bodyPr>
          <a:lstStyle/>
          <a:p>
            <a:r>
              <a:rPr lang="en-US" b="1" dirty="0"/>
              <a:t>/*6. Task: Provide how many times does average user posts on Instagram. Also, provide the total number of </a:t>
            </a:r>
            <a:r>
              <a:rPr lang="en-US" b="1" dirty="0" smtClean="0"/>
              <a:t> photos </a:t>
            </a:r>
            <a:r>
              <a:rPr lang="en-US" b="1" dirty="0"/>
              <a:t>on Instagram/total number of users*/</a:t>
            </a:r>
          </a:p>
          <a:p>
            <a:endParaRPr lang="en-US" dirty="0"/>
          </a:p>
          <a:p>
            <a:r>
              <a:rPr lang="en-US" sz="1600" b="1" dirty="0" smtClean="0">
                <a:solidFill>
                  <a:schemeClr val="tx2"/>
                </a:solidFill>
              </a:rPr>
              <a:t>Select</a:t>
            </a:r>
          </a:p>
          <a:p>
            <a:r>
              <a:rPr lang="en-US" sz="1600" b="1" dirty="0">
                <a:solidFill>
                  <a:schemeClr val="tx2"/>
                </a:solidFill>
              </a:rPr>
              <a:t>	</a:t>
            </a:r>
            <a:r>
              <a:rPr lang="en-US" sz="1600" b="1" dirty="0" smtClean="0">
                <a:solidFill>
                  <a:schemeClr val="tx2"/>
                </a:solidFill>
              </a:rPr>
              <a:t> </a:t>
            </a:r>
            <a:r>
              <a:rPr lang="en-US" sz="1600" b="1" dirty="0">
                <a:solidFill>
                  <a:schemeClr val="tx2"/>
                </a:solidFill>
              </a:rPr>
              <a:t>(select count(id) from photos) as Total_Num_Post,</a:t>
            </a:r>
          </a:p>
          <a:p>
            <a:r>
              <a:rPr lang="en-US" sz="1600" b="1" dirty="0">
                <a:solidFill>
                  <a:schemeClr val="tx2"/>
                </a:solidFill>
              </a:rPr>
              <a:t>       </a:t>
            </a:r>
            <a:r>
              <a:rPr lang="en-US" sz="1600" b="1" dirty="0" smtClean="0">
                <a:solidFill>
                  <a:schemeClr val="tx2"/>
                </a:solidFill>
              </a:rPr>
              <a:t>	(</a:t>
            </a:r>
            <a:r>
              <a:rPr lang="en-US" sz="1600" b="1" dirty="0">
                <a:solidFill>
                  <a:schemeClr val="tx2"/>
                </a:solidFill>
              </a:rPr>
              <a:t>select count(id) from users) as Total_Num_Users,</a:t>
            </a:r>
          </a:p>
          <a:p>
            <a:r>
              <a:rPr lang="en-US" sz="1600" b="1" dirty="0">
                <a:solidFill>
                  <a:schemeClr val="tx2"/>
                </a:solidFill>
              </a:rPr>
              <a:t>       </a:t>
            </a:r>
            <a:r>
              <a:rPr lang="en-US" sz="1600" b="1" dirty="0" smtClean="0">
                <a:solidFill>
                  <a:schemeClr val="tx2"/>
                </a:solidFill>
              </a:rPr>
              <a:t>	((</a:t>
            </a:r>
            <a:r>
              <a:rPr lang="en-US" sz="1600" b="1" dirty="0">
                <a:solidFill>
                  <a:schemeClr val="tx2"/>
                </a:solidFill>
              </a:rPr>
              <a:t>select count(id) from photos)/(select count(id) from users)) as Average_User_Post;</a:t>
            </a:r>
          </a:p>
          <a:p>
            <a:endParaRPr lang="en-IN" dirty="0"/>
          </a:p>
        </p:txBody>
      </p:sp>
    </p:spTree>
    <p:extLst>
      <p:ext uri="{BB962C8B-B14F-4D97-AF65-F5344CB8AC3E}">
        <p14:creationId xmlns:p14="http://schemas.microsoft.com/office/powerpoint/2010/main" val="3614068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584848" cy="6858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5" name="Rectangle 4"/>
          <p:cNvSpPr/>
          <p:nvPr/>
        </p:nvSpPr>
        <p:spPr>
          <a:xfrm>
            <a:off x="3584848" y="0"/>
            <a:ext cx="632115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416496" y="1700808"/>
            <a:ext cx="2880320" cy="2123658"/>
          </a:xfrm>
          <a:prstGeom prst="rect">
            <a:avLst/>
          </a:prstGeom>
          <a:noFill/>
        </p:spPr>
        <p:txBody>
          <a:bodyPr wrap="square" rtlCol="0">
            <a:spAutoFit/>
          </a:bodyPr>
          <a:lstStyle/>
          <a:p>
            <a:pPr algn="ctr"/>
            <a:r>
              <a:rPr lang="en-US" sz="4400" b="1" dirty="0" smtClean="0">
                <a:solidFill>
                  <a:schemeClr val="bg1"/>
                </a:solidFill>
              </a:rPr>
              <a:t>BOTS AND FAKE ACCOUNTS</a:t>
            </a:r>
            <a:endParaRPr lang="en-IN" sz="440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52710542"/>
              </p:ext>
            </p:extLst>
          </p:nvPr>
        </p:nvGraphicFramePr>
        <p:xfrm>
          <a:off x="4117133" y="526216"/>
          <a:ext cx="5372371" cy="5155000"/>
        </p:xfrm>
        <a:graphic>
          <a:graphicData uri="http://schemas.openxmlformats.org/drawingml/2006/table">
            <a:tbl>
              <a:tblPr firstRow="1" firstCol="1" lastRow="1" lastCol="1" bandRow="1" bandCol="1"/>
              <a:tblGrid>
                <a:gridCol w="2548433"/>
                <a:gridCol w="2823938"/>
              </a:tblGrid>
              <a:tr h="467164">
                <a:tc>
                  <a:txBody>
                    <a:bodyPr/>
                    <a:lstStyle/>
                    <a:p>
                      <a:pPr marL="915670" marR="903605" algn="ctr">
                        <a:spcBef>
                          <a:spcPts val="280"/>
                        </a:spcBef>
                        <a:spcAft>
                          <a:spcPts val="0"/>
                        </a:spcAft>
                      </a:pPr>
                      <a:r>
                        <a:rPr lang="en-US" sz="1600" b="1" dirty="0" smtClean="0">
                          <a:solidFill>
                            <a:srgbClr val="FFFFFF"/>
                          </a:solidFill>
                          <a:effectLst/>
                          <a:latin typeface="Tahoma"/>
                          <a:ea typeface="Sitka Text"/>
                          <a:cs typeface="Sitka Text"/>
                        </a:rPr>
                        <a:t>USERID</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917575" marR="902970" algn="ctr">
                        <a:spcBef>
                          <a:spcPts val="280"/>
                        </a:spcBef>
                        <a:spcAft>
                          <a:spcPts val="0"/>
                        </a:spcAft>
                      </a:pPr>
                      <a:r>
                        <a:rPr lang="en-US" sz="1600" b="1" dirty="0">
                          <a:solidFill>
                            <a:srgbClr val="FFFFFF"/>
                          </a:solidFill>
                          <a:effectLst/>
                          <a:latin typeface="Tahoma"/>
                          <a:ea typeface="Sitka Text"/>
                          <a:cs typeface="Sitka Text"/>
                        </a:rPr>
                        <a:t>USER</a:t>
                      </a:r>
                      <a:r>
                        <a:rPr lang="en-US" sz="1600" b="1" spc="60" dirty="0">
                          <a:solidFill>
                            <a:srgbClr val="FFFFFF"/>
                          </a:solidFill>
                          <a:effectLst/>
                          <a:latin typeface="Tahoma"/>
                          <a:ea typeface="Sitka Text"/>
                          <a:cs typeface="Sitka Text"/>
                        </a:rPr>
                        <a:t> </a:t>
                      </a:r>
                      <a:r>
                        <a:rPr lang="en-US" sz="1600" b="1" dirty="0">
                          <a:solidFill>
                            <a:srgbClr val="FFFFFF"/>
                          </a:solidFill>
                          <a:effectLst/>
                          <a:latin typeface="Tahoma"/>
                          <a:ea typeface="Sitka Text"/>
                          <a:cs typeface="Sitka Text"/>
                        </a:rPr>
                        <a:t>NAME</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408768">
                <a:tc>
                  <a:txBody>
                    <a:bodyPr/>
                    <a:lstStyle/>
                    <a:p>
                      <a:pPr marL="13335" marR="903605" algn="ctr">
                        <a:spcBef>
                          <a:spcPts val="310"/>
                        </a:spcBef>
                        <a:spcAft>
                          <a:spcPts val="0"/>
                        </a:spcAft>
                      </a:pPr>
                      <a:r>
                        <a:rPr lang="en-US" sz="1400" b="1" dirty="0" smtClean="0">
                          <a:solidFill>
                            <a:srgbClr val="FFFFFF"/>
                          </a:solidFill>
                          <a:effectLst/>
                          <a:latin typeface="Sitka Text"/>
                          <a:ea typeface="Sitka Text"/>
                          <a:cs typeface="Sitka Text"/>
                        </a:rPr>
                        <a:t>                  5</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970" algn="ctr">
                        <a:spcBef>
                          <a:spcPts val="310"/>
                        </a:spcBef>
                        <a:spcAft>
                          <a:spcPts val="0"/>
                        </a:spcAft>
                      </a:pPr>
                      <a:r>
                        <a:rPr lang="en-US" sz="1400" b="1" dirty="0">
                          <a:solidFill>
                            <a:srgbClr val="FFFFFF"/>
                          </a:solidFill>
                          <a:effectLst/>
                          <a:latin typeface="Sitka Text"/>
                          <a:ea typeface="Sitka Text"/>
                          <a:cs typeface="Sitka Text"/>
                        </a:rPr>
                        <a:t>Aniya_Hackett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305" marR="903605" algn="ctr">
                        <a:spcBef>
                          <a:spcPts val="435"/>
                        </a:spcBef>
                        <a:spcAft>
                          <a:spcPts val="0"/>
                        </a:spcAft>
                      </a:pPr>
                      <a:r>
                        <a:rPr lang="en-US" sz="1400" b="1" dirty="0">
                          <a:solidFill>
                            <a:srgbClr val="FFFFFF"/>
                          </a:solidFill>
                          <a:effectLst/>
                          <a:latin typeface="Sitka Text"/>
                          <a:ea typeface="Sitka Text"/>
                          <a:cs typeface="Sitka Text"/>
                        </a:rPr>
                        <a:t>14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970" algn="ctr">
                        <a:spcBef>
                          <a:spcPts val="435"/>
                        </a:spcBef>
                        <a:spcAft>
                          <a:spcPts val="0"/>
                        </a:spcAft>
                      </a:pPr>
                      <a:r>
                        <a:rPr lang="en-US" sz="1400" b="1" dirty="0">
                          <a:solidFill>
                            <a:srgbClr val="FFFFFF"/>
                          </a:solidFill>
                          <a:effectLst/>
                          <a:latin typeface="Sitka Text"/>
                          <a:ea typeface="Sitka Text"/>
                          <a:cs typeface="Sitka Text"/>
                        </a:rPr>
                        <a:t>Jaclyn81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940" marR="903605" algn="ctr">
                        <a:spcBef>
                          <a:spcPts val="435"/>
                        </a:spcBef>
                        <a:spcAft>
                          <a:spcPts val="0"/>
                        </a:spcAft>
                      </a:pPr>
                      <a:r>
                        <a:rPr lang="en-US" sz="1400" b="1" dirty="0">
                          <a:solidFill>
                            <a:srgbClr val="FFFFFF"/>
                          </a:solidFill>
                          <a:effectLst/>
                          <a:latin typeface="Sitka Text"/>
                          <a:ea typeface="Sitka Text"/>
                          <a:cs typeface="Sitka Text"/>
                        </a:rPr>
                        <a:t>21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1700" algn="ctr">
                        <a:spcBef>
                          <a:spcPts val="435"/>
                        </a:spcBef>
                        <a:spcAft>
                          <a:spcPts val="0"/>
                        </a:spcAft>
                      </a:pPr>
                      <a:r>
                        <a:rPr lang="en-US" sz="1400" b="1" dirty="0">
                          <a:solidFill>
                            <a:srgbClr val="FFFFFF"/>
                          </a:solidFill>
                          <a:effectLst/>
                          <a:latin typeface="Sitka Text"/>
                          <a:ea typeface="Sitka Text"/>
                          <a:cs typeface="Sitka Text"/>
                        </a:rPr>
                        <a:t>Rocio33</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408768">
                <a:tc>
                  <a:txBody>
                    <a:bodyPr/>
                    <a:lstStyle/>
                    <a:p>
                      <a:pPr marL="915035" marR="903605" algn="ctr">
                        <a:spcBef>
                          <a:spcPts val="435"/>
                        </a:spcBef>
                        <a:spcAft>
                          <a:spcPts val="0"/>
                        </a:spcAft>
                      </a:pPr>
                      <a:r>
                        <a:rPr lang="en-US" sz="1400" b="1" dirty="0">
                          <a:solidFill>
                            <a:srgbClr val="FFFFFF"/>
                          </a:solidFill>
                          <a:effectLst/>
                          <a:latin typeface="Sitka Text"/>
                          <a:ea typeface="Sitka Text"/>
                          <a:cs typeface="Sitka Text"/>
                        </a:rPr>
                        <a:t>24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35"/>
                        </a:spcBef>
                        <a:spcAft>
                          <a:spcPts val="0"/>
                        </a:spcAft>
                      </a:pPr>
                      <a:r>
                        <a:rPr lang="en-US" sz="1400" b="1" dirty="0">
                          <a:solidFill>
                            <a:srgbClr val="FFFFFF"/>
                          </a:solidFill>
                          <a:effectLst/>
                          <a:latin typeface="Sitka Text"/>
                          <a:ea typeface="Sitka Text"/>
                          <a:cs typeface="Sitka Text"/>
                        </a:rPr>
                        <a:t>Maxwell.Halvorson</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408768">
                <a:tc>
                  <a:txBody>
                    <a:bodyPr/>
                    <a:lstStyle/>
                    <a:p>
                      <a:pPr marL="916940" marR="903605" algn="ctr">
                        <a:spcBef>
                          <a:spcPts val="435"/>
                        </a:spcBef>
                        <a:spcAft>
                          <a:spcPts val="0"/>
                        </a:spcAft>
                      </a:pPr>
                      <a:r>
                        <a:rPr lang="en-US" sz="1400" b="1" dirty="0">
                          <a:solidFill>
                            <a:srgbClr val="FFFFFF"/>
                          </a:solidFill>
                          <a:effectLst/>
                          <a:latin typeface="Sitka Text"/>
                          <a:ea typeface="Sitka Text"/>
                          <a:cs typeface="Sitka Text"/>
                        </a:rPr>
                        <a:t>36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1065" algn="ctr">
                        <a:spcBef>
                          <a:spcPts val="435"/>
                        </a:spcBef>
                        <a:spcAft>
                          <a:spcPts val="0"/>
                        </a:spcAft>
                      </a:pPr>
                      <a:r>
                        <a:rPr lang="en-US" sz="1400" b="1" dirty="0">
                          <a:solidFill>
                            <a:srgbClr val="FFFFFF"/>
                          </a:solidFill>
                          <a:effectLst/>
                          <a:latin typeface="Sitka Text"/>
                          <a:ea typeface="Sitka Text"/>
                          <a:cs typeface="Sitka Text"/>
                        </a:rPr>
                        <a:t>Ollie_Ledner37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41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Mckenna17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54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40"/>
                        </a:spcBef>
                        <a:spcAft>
                          <a:spcPts val="0"/>
                        </a:spcAft>
                      </a:pPr>
                      <a:r>
                        <a:rPr lang="en-US" sz="1400" b="1" dirty="0">
                          <a:solidFill>
                            <a:srgbClr val="FFFFFF"/>
                          </a:solidFill>
                          <a:effectLst/>
                          <a:latin typeface="Sitka Text"/>
                          <a:ea typeface="Sitka Text"/>
                          <a:cs typeface="Sitka Text"/>
                        </a:rPr>
                        <a:t>Duane60</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408768">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57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Julien_Schmidt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66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Mike.Auer39</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5670" marR="903605" algn="ctr">
                        <a:spcBef>
                          <a:spcPts val="440"/>
                        </a:spcBef>
                        <a:spcAft>
                          <a:spcPts val="0"/>
                        </a:spcAft>
                      </a:pPr>
                      <a:r>
                        <a:rPr lang="en-US" sz="1400" b="1" dirty="0">
                          <a:solidFill>
                            <a:srgbClr val="FFFFFF"/>
                          </a:solidFill>
                          <a:effectLst/>
                          <a:latin typeface="Sitka Text"/>
                          <a:ea typeface="Sitka Text"/>
                          <a:cs typeface="Sitka Text"/>
                        </a:rPr>
                        <a:t>71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40"/>
                        </a:spcBef>
                        <a:spcAft>
                          <a:spcPts val="0"/>
                        </a:spcAft>
                      </a:pPr>
                      <a:r>
                        <a:rPr lang="en-US" sz="1400" b="1" dirty="0">
                          <a:solidFill>
                            <a:srgbClr val="FFFFFF"/>
                          </a:solidFill>
                          <a:effectLst/>
                          <a:latin typeface="Sitka Text"/>
                          <a:ea typeface="Sitka Text"/>
                          <a:cs typeface="Sitka Text"/>
                        </a:rPr>
                        <a:t>Nia_Haag</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75</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Leslie67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408768">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76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305" marR="903605" algn="ctr">
                        <a:spcBef>
                          <a:spcPts val="440"/>
                        </a:spcBef>
                        <a:spcAft>
                          <a:spcPts val="0"/>
                        </a:spcAft>
                      </a:pPr>
                      <a:r>
                        <a:rPr lang="en-US" sz="1400" b="1" dirty="0">
                          <a:solidFill>
                            <a:srgbClr val="FFFFFF"/>
                          </a:solidFill>
                          <a:effectLst/>
                          <a:latin typeface="Sitka Text"/>
                          <a:ea typeface="Sitka Text"/>
                          <a:cs typeface="Sitka Text"/>
                        </a:rPr>
                        <a:t>Janelle.Nikolaus81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305" marR="903605" algn="ctr">
                        <a:spcBef>
                          <a:spcPts val="440"/>
                        </a:spcBef>
                        <a:spcAft>
                          <a:spcPts val="0"/>
                        </a:spcAft>
                      </a:pPr>
                      <a:r>
                        <a:rPr lang="en-US" sz="1400" b="1" dirty="0">
                          <a:solidFill>
                            <a:srgbClr val="FFFFFF"/>
                          </a:solidFill>
                          <a:effectLst/>
                          <a:latin typeface="Sitka Text"/>
                          <a:ea typeface="Sitka Text"/>
                          <a:cs typeface="Sitka Text"/>
                        </a:rPr>
                        <a:t>91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Bethany20</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bl>
          </a:graphicData>
        </a:graphic>
      </p:graphicFrame>
      <p:sp>
        <p:nvSpPr>
          <p:cNvPr id="8" name="TextBox 7"/>
          <p:cNvSpPr txBox="1"/>
          <p:nvPr/>
        </p:nvSpPr>
        <p:spPr>
          <a:xfrm>
            <a:off x="3901108" y="-8625"/>
            <a:ext cx="5688632" cy="523220"/>
          </a:xfrm>
          <a:prstGeom prst="rect">
            <a:avLst/>
          </a:prstGeom>
          <a:noFill/>
        </p:spPr>
        <p:txBody>
          <a:bodyPr wrap="square" rtlCol="0">
            <a:spAutoFit/>
          </a:bodyPr>
          <a:lstStyle/>
          <a:p>
            <a:r>
              <a:rPr lang="en-US" sz="1400" b="1" dirty="0">
                <a:solidFill>
                  <a:schemeClr val="bg1"/>
                </a:solidFill>
              </a:rPr>
              <a:t>According to analysis these are the users(bots) who like every single photo on the Instagram</a:t>
            </a:r>
            <a:endParaRPr lang="en-IN" sz="1400" b="1" dirty="0">
              <a:solidFill>
                <a:schemeClr val="bg1"/>
              </a:solidFill>
            </a:endParaRPr>
          </a:p>
        </p:txBody>
      </p:sp>
      <p:sp>
        <p:nvSpPr>
          <p:cNvPr id="9" name="TextBox 8"/>
          <p:cNvSpPr txBox="1"/>
          <p:nvPr/>
        </p:nvSpPr>
        <p:spPr>
          <a:xfrm>
            <a:off x="3789817" y="5780782"/>
            <a:ext cx="5976664" cy="984885"/>
          </a:xfrm>
          <a:prstGeom prst="rect">
            <a:avLst/>
          </a:prstGeom>
          <a:noFill/>
        </p:spPr>
        <p:txBody>
          <a:bodyPr wrap="square" rtlCol="0">
            <a:spAutoFit/>
          </a:bodyPr>
          <a:lstStyle/>
          <a:p>
            <a:r>
              <a:rPr lang="en-IN" sz="1600" b="1" dirty="0" smtClean="0">
                <a:solidFill>
                  <a:schemeClr val="bg1"/>
                </a:solidFill>
              </a:rPr>
              <a:t>Task 7: </a:t>
            </a:r>
            <a:r>
              <a:rPr lang="en-IN" sz="1600" b="1" dirty="0">
                <a:solidFill>
                  <a:schemeClr val="bg1"/>
                </a:solidFill>
              </a:rPr>
              <a:t>Find users who have liked every single photo on the site</a:t>
            </a:r>
            <a:r>
              <a:rPr lang="en-IN" sz="1600" b="1" dirty="0" smtClean="0">
                <a:solidFill>
                  <a:schemeClr val="bg1"/>
                </a:solidFill>
              </a:rPr>
              <a:t>.*/</a:t>
            </a:r>
          </a:p>
          <a:p>
            <a:r>
              <a:rPr lang="en-IN" sz="1400" b="1" dirty="0" smtClean="0">
                <a:solidFill>
                  <a:schemeClr val="bg1"/>
                </a:solidFill>
              </a:rPr>
              <a:t>select </a:t>
            </a:r>
            <a:r>
              <a:rPr lang="en-IN" sz="1400" b="1" dirty="0">
                <a:solidFill>
                  <a:schemeClr val="bg1"/>
                </a:solidFill>
              </a:rPr>
              <a:t>user_id,username,count(users.id) as total_likes from </a:t>
            </a:r>
            <a:r>
              <a:rPr lang="en-IN" sz="1400" b="1" dirty="0" smtClean="0">
                <a:solidFill>
                  <a:schemeClr val="bg1"/>
                </a:solidFill>
              </a:rPr>
              <a:t>users join </a:t>
            </a:r>
            <a:r>
              <a:rPr lang="en-IN" sz="1400" b="1" dirty="0">
                <a:solidFill>
                  <a:schemeClr val="bg1"/>
                </a:solidFill>
              </a:rPr>
              <a:t>likes on users.id = </a:t>
            </a:r>
            <a:r>
              <a:rPr lang="en-IN" sz="1400" b="1" dirty="0" smtClean="0">
                <a:solidFill>
                  <a:schemeClr val="bg1"/>
                </a:solidFill>
              </a:rPr>
              <a:t>likes.user_id group </a:t>
            </a:r>
            <a:r>
              <a:rPr lang="en-IN" sz="1400" b="1" dirty="0">
                <a:solidFill>
                  <a:schemeClr val="bg1"/>
                </a:solidFill>
              </a:rPr>
              <a:t>by </a:t>
            </a:r>
            <a:r>
              <a:rPr lang="en-IN" sz="1400" b="1" dirty="0" smtClean="0">
                <a:solidFill>
                  <a:schemeClr val="bg1"/>
                </a:solidFill>
              </a:rPr>
              <a:t>users.id having </a:t>
            </a:r>
            <a:r>
              <a:rPr lang="en-IN" sz="1400" b="1" dirty="0">
                <a:solidFill>
                  <a:schemeClr val="bg1"/>
                </a:solidFill>
              </a:rPr>
              <a:t>total_likes = (select count(*) from photos);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40" y="3955632"/>
            <a:ext cx="3059832" cy="2294874"/>
          </a:xfrm>
          <a:prstGeom prst="rect">
            <a:avLst/>
          </a:prstGeom>
        </p:spPr>
      </p:pic>
    </p:spTree>
    <p:extLst>
      <p:ext uri="{BB962C8B-B14F-4D97-AF65-F5344CB8AC3E}">
        <p14:creationId xmlns:p14="http://schemas.microsoft.com/office/powerpoint/2010/main" val="1018085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4768" y="332656"/>
            <a:ext cx="3960440" cy="830997"/>
          </a:xfrm>
          <a:prstGeom prst="rect">
            <a:avLst/>
          </a:prstGeom>
          <a:noFill/>
          <a:ln>
            <a:solidFill>
              <a:schemeClr val="tx1"/>
            </a:solidFill>
          </a:ln>
        </p:spPr>
        <p:txBody>
          <a:bodyPr wrap="square" rtlCol="0">
            <a:spAutoFit/>
          </a:bodyPr>
          <a:lstStyle/>
          <a:p>
            <a:r>
              <a:rPr lang="en-US" sz="4800" b="1" dirty="0" smtClean="0"/>
              <a:t>CONCLUSION</a:t>
            </a:r>
            <a:endParaRPr lang="en-IN" sz="4800" b="1" dirty="0"/>
          </a:p>
        </p:txBody>
      </p:sp>
      <p:sp>
        <p:nvSpPr>
          <p:cNvPr id="5" name="TextBox 4"/>
          <p:cNvSpPr txBox="1"/>
          <p:nvPr/>
        </p:nvSpPr>
        <p:spPr>
          <a:xfrm>
            <a:off x="992560" y="1556792"/>
            <a:ext cx="8064896" cy="2862322"/>
          </a:xfrm>
          <a:prstGeom prst="rect">
            <a:avLst/>
          </a:prstGeom>
          <a:noFill/>
          <a:ln>
            <a:solidFill>
              <a:schemeClr val="tx1"/>
            </a:solidFill>
          </a:ln>
        </p:spPr>
        <p:txBody>
          <a:bodyPr wrap="square" rtlCol="0">
            <a:spAutoFit/>
          </a:bodyPr>
          <a:lstStyle/>
          <a:p>
            <a:pPr marL="742950" lvl="1" indent="-285750">
              <a:buFont typeface="Wingdings" panose="05000000000000000000" pitchFamily="2" charset="2"/>
              <a:buChar char="v"/>
            </a:pPr>
            <a:r>
              <a:rPr lang="en-US" b="1" dirty="0"/>
              <a:t>The project identified the five oldest users of Instagram.</a:t>
            </a:r>
            <a:endParaRPr lang="en-IN" b="1" dirty="0"/>
          </a:p>
          <a:p>
            <a:pPr marL="742950" lvl="1" indent="-285750">
              <a:buFont typeface="Wingdings" panose="05000000000000000000" pitchFamily="2" charset="2"/>
              <a:buChar char="v"/>
            </a:pPr>
            <a:r>
              <a:rPr lang="en-US" b="1" dirty="0"/>
              <a:t>Users who had never posted a single photo on Instagram</a:t>
            </a:r>
            <a:endParaRPr lang="en-IN" sz="1100" dirty="0"/>
          </a:p>
          <a:p>
            <a:pPr marL="742950" lvl="1" indent="-285750">
              <a:buFont typeface="Wingdings" panose="05000000000000000000" pitchFamily="2" charset="2"/>
              <a:buChar char="v"/>
            </a:pPr>
            <a:r>
              <a:rPr lang="en-US" b="1" dirty="0"/>
              <a:t>The winner of a contest was determined based on the user with the most likes on a single photo.</a:t>
            </a:r>
            <a:endParaRPr lang="en-IN" b="1" dirty="0"/>
          </a:p>
          <a:p>
            <a:pPr marL="742950" lvl="1" indent="-285750">
              <a:buFont typeface="Wingdings" panose="05000000000000000000" pitchFamily="2" charset="2"/>
              <a:buChar char="v"/>
            </a:pPr>
            <a:r>
              <a:rPr lang="en-US" b="1" dirty="0"/>
              <a:t>The top five most commonly used hashtags on the platform</a:t>
            </a:r>
            <a:endParaRPr lang="en-IN" sz="1100" dirty="0"/>
          </a:p>
          <a:p>
            <a:pPr marL="742950" lvl="1" indent="-285750">
              <a:buFont typeface="Wingdings" panose="05000000000000000000" pitchFamily="2" charset="2"/>
              <a:buChar char="v"/>
            </a:pPr>
            <a:r>
              <a:rPr lang="en-US" b="1" dirty="0"/>
              <a:t>Analysis of user registrations revealed that Thursday and Sunday were the </a:t>
            </a:r>
            <a:r>
              <a:rPr lang="en-US" b="1" dirty="0" smtClean="0"/>
              <a:t>days</a:t>
            </a:r>
            <a:r>
              <a:rPr lang="en-IN" b="1" dirty="0"/>
              <a:t> </a:t>
            </a:r>
            <a:r>
              <a:rPr lang="en-US" b="1" dirty="0" smtClean="0"/>
              <a:t>with </a:t>
            </a:r>
            <a:r>
              <a:rPr lang="en-US" b="1" dirty="0"/>
              <a:t>the highest number of registrations.</a:t>
            </a:r>
            <a:endParaRPr lang="en-IN" sz="1100" dirty="0"/>
          </a:p>
          <a:p>
            <a:pPr marL="742950" lvl="1" indent="-285750">
              <a:buFont typeface="Wingdings" panose="05000000000000000000" pitchFamily="2" charset="2"/>
              <a:buChar char="v"/>
            </a:pPr>
            <a:r>
              <a:rPr lang="en-US" b="1" dirty="0"/>
              <a:t>The average number of posts made by users on Instagram was calculated.</a:t>
            </a:r>
            <a:endParaRPr lang="en-IN" b="1" dirty="0"/>
          </a:p>
          <a:p>
            <a:pPr marL="742950" lvl="1" indent="-285750">
              <a:buFont typeface="Wingdings" panose="05000000000000000000" pitchFamily="2" charset="2"/>
              <a:buChar char="v"/>
            </a:pPr>
            <a:r>
              <a:rPr lang="en-US" b="1" dirty="0"/>
              <a:t>Bots that had liked every single photo on the site</a:t>
            </a:r>
            <a:endParaRPr lang="en-IN" sz="1100" dirty="0"/>
          </a:p>
          <a:p>
            <a:endParaRPr lang="en-IN" dirty="0"/>
          </a:p>
        </p:txBody>
      </p:sp>
      <p:sp>
        <p:nvSpPr>
          <p:cNvPr id="6" name="TextBox 5"/>
          <p:cNvSpPr txBox="1"/>
          <p:nvPr/>
        </p:nvSpPr>
        <p:spPr>
          <a:xfrm>
            <a:off x="416496" y="5013176"/>
            <a:ext cx="9217024" cy="1477328"/>
          </a:xfrm>
          <a:prstGeom prst="rect">
            <a:avLst/>
          </a:prstGeom>
          <a:noFill/>
        </p:spPr>
        <p:txBody>
          <a:bodyPr wrap="square" rtlCol="0">
            <a:spAutoFit/>
          </a:bodyPr>
          <a:lstStyle/>
          <a:p>
            <a:r>
              <a:rPr lang="en-US" b="1" dirty="0" smtClean="0"/>
              <a:t>This project supports </a:t>
            </a:r>
            <a:r>
              <a:rPr lang="en-US" b="1" dirty="0"/>
              <a:t>the marketing team in rewarding loyal users, re-engaging inactive users, optimizing campaigns, and improving user engagement.</a:t>
            </a:r>
            <a:endParaRPr lang="en-IN" b="1" dirty="0"/>
          </a:p>
          <a:p>
            <a:r>
              <a:rPr lang="en-US" b="1" dirty="0"/>
              <a:t>The investor metrics provide transparency and confidence in Instagram's performance, assuring stakeholders of the platform's growth and sustainability.</a:t>
            </a:r>
            <a:endParaRPr lang="en-IN" b="1" dirty="0"/>
          </a:p>
          <a:p>
            <a:endParaRPr lang="en-IN" dirty="0"/>
          </a:p>
        </p:txBody>
      </p:sp>
    </p:spTree>
    <p:extLst>
      <p:ext uri="{BB962C8B-B14F-4D97-AF65-F5344CB8AC3E}">
        <p14:creationId xmlns:p14="http://schemas.microsoft.com/office/powerpoint/2010/main" val="2737702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p:cNvSpPr>
            <a:spLocks noChangeArrowheads="1"/>
          </p:cNvSpPr>
          <p:nvPr/>
        </p:nvSpPr>
        <p:spPr bwMode="auto">
          <a:xfrm>
            <a:off x="1489346"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p:cNvSpPr>
            <a:spLocks noChangeArrowheads="1"/>
          </p:cNvSpPr>
          <p:nvPr/>
        </p:nvSpPr>
        <p:spPr bwMode="auto">
          <a:xfrm>
            <a:off x="1489346" y="740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Box 11"/>
          <p:cNvSpPr txBox="1"/>
          <p:nvPr/>
        </p:nvSpPr>
        <p:spPr>
          <a:xfrm>
            <a:off x="184731" y="237728"/>
            <a:ext cx="9283031" cy="6647974"/>
          </a:xfrm>
          <a:prstGeom prst="rect">
            <a:avLst/>
          </a:prstGeom>
          <a:noFill/>
        </p:spPr>
        <p:txBody>
          <a:bodyPr wrap="square" rtlCol="0">
            <a:spAutoFit/>
          </a:bodyPr>
          <a:lstStyle/>
          <a:p>
            <a:r>
              <a:rPr lang="en-US" sz="2400" b="1" dirty="0" smtClean="0"/>
              <a:t>PROJECT DESCRIPTION –</a:t>
            </a:r>
          </a:p>
          <a:p>
            <a:endParaRPr lang="en-IN" sz="2400" b="1" dirty="0" smtClean="0"/>
          </a:p>
          <a:p>
            <a:r>
              <a:rPr lang="en-US" dirty="0" smtClean="0"/>
              <a:t>The </a:t>
            </a:r>
            <a:r>
              <a:rPr lang="en-US" dirty="0"/>
              <a:t>project focuses on </a:t>
            </a:r>
            <a:r>
              <a:rPr lang="en-US" b="1" dirty="0"/>
              <a:t>analyzing Instagram user data </a:t>
            </a:r>
            <a:r>
              <a:rPr lang="en-US" dirty="0"/>
              <a:t>to provide valuable insights for marketing strategies and investor assessment. By leveraging the provided database, we aim to answer key questions and assist the leadership team in making informed decisions.</a:t>
            </a:r>
            <a:endParaRPr lang="en-IN" dirty="0"/>
          </a:p>
          <a:p>
            <a:r>
              <a:rPr lang="en-US" b="1" dirty="0"/>
              <a:t>The project focuses on various aspects such as </a:t>
            </a:r>
            <a:r>
              <a:rPr lang="en-US" dirty="0" smtClean="0"/>
              <a:t>:</a:t>
            </a:r>
          </a:p>
          <a:p>
            <a:pPr lvl="8"/>
            <a:endParaRPr lang="en-US" dirty="0" smtClean="0"/>
          </a:p>
          <a:p>
            <a:pPr lvl="8"/>
            <a:endParaRPr lang="en-US" dirty="0"/>
          </a:p>
          <a:p>
            <a:pPr lvl="8"/>
            <a:endParaRPr lang="en-US" dirty="0" smtClean="0"/>
          </a:p>
          <a:p>
            <a:pPr lvl="8"/>
            <a:endParaRPr lang="en-US" dirty="0"/>
          </a:p>
          <a:p>
            <a:pPr lvl="8"/>
            <a:endParaRPr lang="en-US" dirty="0" smtClean="0"/>
          </a:p>
          <a:p>
            <a:pPr lvl="8"/>
            <a:endParaRPr lang="en-US" dirty="0" smtClean="0"/>
          </a:p>
          <a:p>
            <a:pPr lvl="8"/>
            <a:endParaRPr lang="en-US" dirty="0" smtClean="0"/>
          </a:p>
          <a:p>
            <a:pPr lvl="8"/>
            <a:endParaRPr lang="en-US" dirty="0" smtClean="0"/>
          </a:p>
          <a:p>
            <a:pPr lvl="8"/>
            <a:endParaRPr lang="en-US" dirty="0"/>
          </a:p>
          <a:p>
            <a:pPr lvl="8"/>
            <a:endParaRPr lang="en-US" dirty="0"/>
          </a:p>
          <a:p>
            <a:pPr lvl="8"/>
            <a:endParaRPr lang="en-IN" dirty="0"/>
          </a:p>
          <a:p>
            <a:r>
              <a:rPr lang="en-US" dirty="0"/>
              <a:t>Overall, the Instagram Users Analysis Project aims to support marketing campaigns, improve user experience, and provide valuable insights to ensure the platform's growth and assess its performance for investors.</a:t>
            </a:r>
            <a:endParaRPr lang="en-IN" dirty="0"/>
          </a:p>
          <a:p>
            <a:endParaRPr lang="en-US" dirty="0"/>
          </a:p>
          <a:p>
            <a:endParaRPr lang="en-IN" dirty="0"/>
          </a:p>
        </p:txBody>
      </p:sp>
      <p:sp>
        <p:nvSpPr>
          <p:cNvPr id="13" name="TextBox 12"/>
          <p:cNvSpPr txBox="1"/>
          <p:nvPr/>
        </p:nvSpPr>
        <p:spPr>
          <a:xfrm>
            <a:off x="5025010" y="1556792"/>
            <a:ext cx="4176465" cy="3416320"/>
          </a:xfrm>
          <a:prstGeom prst="rect">
            <a:avLst/>
          </a:prstGeom>
          <a:noFill/>
        </p:spPr>
        <p:txBody>
          <a:bodyPr wrap="square" rtlCol="0">
            <a:spAutoFit/>
          </a:bodyPr>
          <a:lstStyle/>
          <a:p>
            <a:pPr lvl="8"/>
            <a:endParaRPr lang="en-US" dirty="0" smtClean="0"/>
          </a:p>
          <a:p>
            <a:pPr marL="285750" indent="-285750">
              <a:buFont typeface="Wingdings" panose="05000000000000000000" pitchFamily="2" charset="2"/>
              <a:buChar char="Ø"/>
            </a:pPr>
            <a:r>
              <a:rPr lang="en-US" dirty="0" smtClean="0"/>
              <a:t>identifying loyal users.</a:t>
            </a:r>
          </a:p>
          <a:p>
            <a:pPr marL="285750" indent="-285750">
              <a:buFont typeface="Wingdings" panose="05000000000000000000" pitchFamily="2" charset="2"/>
              <a:buChar char="Ø"/>
            </a:pPr>
            <a:r>
              <a:rPr lang="en-US" dirty="0" smtClean="0"/>
              <a:t>encouraging inactive users to post.</a:t>
            </a:r>
            <a:endParaRPr lang="en-IN" dirty="0" smtClean="0">
              <a:effectLst/>
            </a:endParaRPr>
          </a:p>
          <a:p>
            <a:pPr marL="285750" indent="-285750">
              <a:buFont typeface="Wingdings" panose="05000000000000000000" pitchFamily="2" charset="2"/>
              <a:buChar char="Ø"/>
            </a:pPr>
            <a:r>
              <a:rPr lang="en-US" dirty="0" smtClean="0"/>
              <a:t>declaring contest winners.</a:t>
            </a:r>
            <a:endParaRPr lang="en-IN" dirty="0" smtClean="0">
              <a:effectLst/>
            </a:endParaRPr>
          </a:p>
          <a:p>
            <a:pPr marL="285750" indent="-285750">
              <a:buFont typeface="Wingdings" panose="05000000000000000000" pitchFamily="2" charset="2"/>
              <a:buChar char="Ø"/>
            </a:pPr>
            <a:r>
              <a:rPr lang="en-US" dirty="0" smtClean="0"/>
              <a:t>researching popular hashtags.</a:t>
            </a:r>
            <a:endParaRPr lang="en-IN" dirty="0" smtClean="0">
              <a:effectLst/>
            </a:endParaRPr>
          </a:p>
          <a:p>
            <a:pPr marL="285750" indent="-285750">
              <a:buFont typeface="Wingdings" panose="05000000000000000000" pitchFamily="2" charset="2"/>
              <a:buChar char="Ø"/>
            </a:pPr>
            <a:r>
              <a:rPr lang="en-US" dirty="0" smtClean="0"/>
              <a:t>determining the best day to launch of ad campaigns</a:t>
            </a:r>
            <a:r>
              <a:rPr lang="en-IN" dirty="0" smtClean="0"/>
              <a:t>.</a:t>
            </a:r>
            <a:endParaRPr lang="en-IN" dirty="0" smtClean="0">
              <a:effectLst/>
            </a:endParaRPr>
          </a:p>
          <a:p>
            <a:pPr marL="285750" indent="-285750">
              <a:buFont typeface="Wingdings" panose="05000000000000000000" pitchFamily="2" charset="2"/>
              <a:buChar char="Ø"/>
            </a:pPr>
            <a:r>
              <a:rPr lang="en-US" dirty="0" smtClean="0"/>
              <a:t>assessing user engagement.</a:t>
            </a:r>
            <a:endParaRPr lang="en-IN" dirty="0" smtClean="0">
              <a:effectLst/>
            </a:endParaRPr>
          </a:p>
          <a:p>
            <a:pPr marL="285750" indent="-285750">
              <a:buFont typeface="Wingdings" panose="05000000000000000000" pitchFamily="2" charset="2"/>
              <a:buChar char="Ø"/>
            </a:pPr>
            <a:r>
              <a:rPr lang="en-US" dirty="0" smtClean="0"/>
              <a:t>identifying bots and fake accounts.</a:t>
            </a:r>
            <a:endParaRPr lang="en-IN" dirty="0" smtClean="0">
              <a:effectLst/>
            </a:endParaRPr>
          </a:p>
          <a:p>
            <a:endParaRPr lang="en-IN" dirty="0"/>
          </a:p>
        </p:txBody>
      </p:sp>
    </p:spTree>
    <p:extLst>
      <p:ext uri="{BB962C8B-B14F-4D97-AF65-F5344CB8AC3E}">
        <p14:creationId xmlns:p14="http://schemas.microsoft.com/office/powerpoint/2010/main" val="212511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095"/>
            <a:ext cx="3368824" cy="6859095"/>
          </a:xfrm>
          <a:prstGeom prst="rect">
            <a:avLst/>
          </a:prstGeom>
          <a:gradFill>
            <a:gsLst>
              <a:gs pos="0">
                <a:schemeClr val="accent1">
                  <a:tint val="66000"/>
                  <a:satMod val="160000"/>
                </a:schemeClr>
              </a:gs>
              <a:gs pos="0">
                <a:schemeClr val="accent1">
                  <a:tint val="44500"/>
                  <a:satMod val="160000"/>
                </a:schemeClr>
              </a:gs>
              <a:gs pos="27000">
                <a:schemeClr val="accent1">
                  <a:tint val="23500"/>
                  <a:satMod val="160000"/>
                </a:schemeClr>
              </a:gs>
            </a:gsLst>
            <a:lin ang="5400000" scaled="0"/>
          </a:gradFill>
          <a:ln>
            <a:solidFill>
              <a:schemeClr val="tx2"/>
            </a:solidFill>
          </a:ln>
          <a:scene3d>
            <a:camera prst="orthographicFront">
              <a:rot lat="0" lon="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00472" y="2204864"/>
            <a:ext cx="3096344" cy="2554545"/>
          </a:xfrm>
          <a:prstGeom prst="rect">
            <a:avLst/>
          </a:prstGeom>
          <a:noFill/>
        </p:spPr>
        <p:txBody>
          <a:bodyPr wrap="square" rtlCol="0">
            <a:spAutoFit/>
          </a:bodyPr>
          <a:lstStyle/>
          <a:p>
            <a:r>
              <a:rPr lang="en-US" sz="4000" b="1" dirty="0" smtClean="0">
                <a:effectLst>
                  <a:outerShdw blurRad="38100" dist="38100" dir="2700000" algn="tl">
                    <a:srgbClr val="000000">
                      <a:alpha val="43137"/>
                    </a:srgbClr>
                  </a:outerShdw>
                </a:effectLst>
              </a:rPr>
              <a:t>TOOLS USED     	FOR </a:t>
            </a:r>
          </a:p>
          <a:p>
            <a:r>
              <a:rPr lang="en-US" sz="4000" b="1" dirty="0" smtClean="0">
                <a:effectLst>
                  <a:outerShdw blurRad="38100" dist="38100" dir="2700000" algn="tl">
                    <a:srgbClr val="000000">
                      <a:alpha val="43137"/>
                    </a:srgbClr>
                  </a:outerShdw>
                </a:effectLst>
              </a:rPr>
              <a:t>THIS PROJECT</a:t>
            </a:r>
            <a:endParaRPr lang="en-IN" sz="4000" b="1" dirty="0">
              <a:effectLst>
                <a:outerShdw blurRad="38100" dist="38100" dir="2700000" algn="tl">
                  <a:srgbClr val="000000">
                    <a:alpha val="43137"/>
                  </a:srgbClr>
                </a:outerShdw>
              </a:effectLst>
            </a:endParaRPr>
          </a:p>
        </p:txBody>
      </p:sp>
      <p:pic>
        <p:nvPicPr>
          <p:cNvPr id="3073" name="Picture 30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6860" y="4829020"/>
            <a:ext cx="1646361" cy="1365180"/>
          </a:xfrm>
          <a:prstGeom prst="rect">
            <a:avLst/>
          </a:prstGeom>
        </p:spPr>
      </p:pic>
      <p:cxnSp>
        <p:nvCxnSpPr>
          <p:cNvPr id="3081" name="Straight Connector 3080"/>
          <p:cNvCxnSpPr/>
          <p:nvPr/>
        </p:nvCxnSpPr>
        <p:spPr>
          <a:xfrm>
            <a:off x="5525075" y="4829020"/>
            <a:ext cx="0" cy="1477328"/>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82" name="TextBox 3081"/>
          <p:cNvSpPr txBox="1"/>
          <p:nvPr/>
        </p:nvSpPr>
        <p:spPr>
          <a:xfrm>
            <a:off x="5699720" y="4921898"/>
            <a:ext cx="4032448" cy="1477328"/>
          </a:xfrm>
          <a:prstGeom prst="rect">
            <a:avLst/>
          </a:prstGeom>
          <a:noFill/>
        </p:spPr>
        <p:txBody>
          <a:bodyPr wrap="square" rtlCol="0">
            <a:spAutoFit/>
          </a:bodyPr>
          <a:lstStyle/>
          <a:p>
            <a:r>
              <a:rPr lang="en-US" b="1" dirty="0"/>
              <a:t>MySQL Workbench 8.0 CE</a:t>
            </a:r>
            <a:endParaRPr lang="en-IN" dirty="0"/>
          </a:p>
          <a:p>
            <a:r>
              <a:rPr lang="en-US" b="1" dirty="0"/>
              <a:t> </a:t>
            </a:r>
            <a:endParaRPr lang="en-IN" dirty="0"/>
          </a:p>
          <a:p>
            <a:r>
              <a:rPr lang="en-US" dirty="0"/>
              <a:t>For creating Database that’s store the Instagram users data.</a:t>
            </a:r>
            <a:endParaRPr lang="en-IN" dirty="0"/>
          </a:p>
          <a:p>
            <a:endParaRPr lang="en-IN" dirty="0"/>
          </a:p>
        </p:txBody>
      </p:sp>
      <p:pic>
        <p:nvPicPr>
          <p:cNvPr id="3084" name="Picture 30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8868" y="2629949"/>
            <a:ext cx="1337421" cy="1351398"/>
          </a:xfrm>
          <a:prstGeom prst="rect">
            <a:avLst/>
          </a:prstGeom>
        </p:spPr>
      </p:pic>
      <p:cxnSp>
        <p:nvCxnSpPr>
          <p:cNvPr id="55" name="Straight Connector 54"/>
          <p:cNvCxnSpPr/>
          <p:nvPr/>
        </p:nvCxnSpPr>
        <p:spPr>
          <a:xfrm>
            <a:off x="5525075" y="2348888"/>
            <a:ext cx="0" cy="1641189"/>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87" name="TextBox 3086"/>
          <p:cNvSpPr txBox="1"/>
          <p:nvPr/>
        </p:nvSpPr>
        <p:spPr>
          <a:xfrm>
            <a:off x="5665847" y="2450354"/>
            <a:ext cx="4032448" cy="1477328"/>
          </a:xfrm>
          <a:prstGeom prst="rect">
            <a:avLst/>
          </a:prstGeom>
          <a:noFill/>
        </p:spPr>
        <p:txBody>
          <a:bodyPr wrap="square" rtlCol="0">
            <a:spAutoFit/>
          </a:bodyPr>
          <a:lstStyle/>
          <a:p>
            <a:r>
              <a:rPr lang="en-US" b="1" dirty="0"/>
              <a:t>STRUCTURED QUERY LANGUAGE</a:t>
            </a:r>
            <a:endParaRPr lang="en-IN" dirty="0"/>
          </a:p>
          <a:p>
            <a:r>
              <a:rPr lang="en-US" b="1" dirty="0"/>
              <a:t> </a:t>
            </a:r>
            <a:endParaRPr lang="en-IN" dirty="0"/>
          </a:p>
          <a:p>
            <a:r>
              <a:rPr lang="en-US" dirty="0"/>
              <a:t>For getting the insight from </a:t>
            </a:r>
            <a:r>
              <a:rPr lang="en-US" dirty="0" smtClean="0"/>
              <a:t>the database</a:t>
            </a:r>
            <a:r>
              <a:rPr lang="en-US" dirty="0"/>
              <a:t>.</a:t>
            </a:r>
            <a:endParaRPr lang="en-IN" dirty="0"/>
          </a:p>
          <a:p>
            <a:endParaRPr lang="en-IN" dirty="0"/>
          </a:p>
        </p:txBody>
      </p:sp>
      <p:pic>
        <p:nvPicPr>
          <p:cNvPr id="3089" name="Picture 30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4848" y="454757"/>
            <a:ext cx="1421838" cy="1389425"/>
          </a:xfrm>
          <a:prstGeom prst="rect">
            <a:avLst/>
          </a:prstGeom>
        </p:spPr>
      </p:pic>
      <p:cxnSp>
        <p:nvCxnSpPr>
          <p:cNvPr id="61" name="Straight Connector 60"/>
          <p:cNvCxnSpPr/>
          <p:nvPr/>
        </p:nvCxnSpPr>
        <p:spPr>
          <a:xfrm>
            <a:off x="5520207" y="328874"/>
            <a:ext cx="0" cy="1641189"/>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90" name="TextBox 3089"/>
          <p:cNvSpPr txBox="1"/>
          <p:nvPr/>
        </p:nvSpPr>
        <p:spPr>
          <a:xfrm>
            <a:off x="5699720" y="454750"/>
            <a:ext cx="3998574" cy="1477328"/>
          </a:xfrm>
          <a:prstGeom prst="rect">
            <a:avLst/>
          </a:prstGeom>
          <a:noFill/>
        </p:spPr>
        <p:txBody>
          <a:bodyPr wrap="square" rtlCol="0">
            <a:spAutoFit/>
          </a:bodyPr>
          <a:lstStyle/>
          <a:p>
            <a:r>
              <a:rPr lang="en-US" b="1" dirty="0"/>
              <a:t>MICROSOFT EXCEL</a:t>
            </a:r>
            <a:endParaRPr lang="en-IN" dirty="0"/>
          </a:p>
          <a:p>
            <a:r>
              <a:rPr lang="en-US" b="1" dirty="0"/>
              <a:t> </a:t>
            </a:r>
            <a:endParaRPr lang="en-IN" dirty="0"/>
          </a:p>
          <a:p>
            <a:r>
              <a:rPr lang="en-US" dirty="0"/>
              <a:t>For presenting the result in better way.</a:t>
            </a:r>
            <a:endParaRPr lang="en-IN" dirty="0"/>
          </a:p>
          <a:p>
            <a:endParaRPr lang="en-IN" dirty="0"/>
          </a:p>
        </p:txBody>
      </p:sp>
    </p:spTree>
    <p:extLst>
      <p:ext uri="{BB962C8B-B14F-4D97-AF65-F5344CB8AC3E}">
        <p14:creationId xmlns:p14="http://schemas.microsoft.com/office/powerpoint/2010/main" val="246989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04"/>
            <a:ext cx="3368824" cy="6859095"/>
          </a:xfrm>
          <a:prstGeom prst="rect">
            <a:avLst/>
          </a:prstGeom>
          <a:gradFill>
            <a:gsLst>
              <a:gs pos="0">
                <a:schemeClr val="accent1">
                  <a:tint val="66000"/>
                  <a:satMod val="160000"/>
                </a:schemeClr>
              </a:gs>
              <a:gs pos="0">
                <a:schemeClr val="accent1">
                  <a:tint val="44500"/>
                  <a:satMod val="160000"/>
                </a:schemeClr>
              </a:gs>
              <a:gs pos="27000">
                <a:schemeClr val="accent1">
                  <a:tint val="23500"/>
                  <a:satMod val="160000"/>
                </a:schemeClr>
              </a:gs>
            </a:gsLst>
            <a:lin ang="5400000" scaled="0"/>
          </a:gradFill>
          <a:ln>
            <a:solidFill>
              <a:schemeClr val="tx2"/>
            </a:solidFill>
          </a:ln>
          <a:scene3d>
            <a:camera prst="orthographicFront">
              <a:rot lat="0" lon="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00476" y="2132856"/>
            <a:ext cx="3024336" cy="1938992"/>
          </a:xfrm>
          <a:prstGeom prst="rect">
            <a:avLst/>
          </a:prstGeom>
          <a:noFill/>
        </p:spPr>
        <p:txBody>
          <a:bodyPr wrap="square" rtlCol="0">
            <a:spAutoFit/>
          </a:bodyPr>
          <a:lstStyle/>
          <a:p>
            <a:pPr algn="ctr"/>
            <a:r>
              <a:rPr lang="en-US" sz="4000" b="1" dirty="0">
                <a:effectLst>
                  <a:outerShdw blurRad="38100" dist="38100" dir="2700000" algn="tl" rotWithShape="0">
                    <a:srgbClr val="000000">
                      <a:alpha val="43000"/>
                    </a:srgbClr>
                  </a:outerShdw>
                </a:effectLst>
              </a:rPr>
              <a:t>INSIGHTS                  FROM THIS         PROJECT</a:t>
            </a:r>
            <a:endParaRPr lang="en-IN" sz="4000" dirty="0">
              <a:effectLst/>
            </a:endParaRPr>
          </a:p>
        </p:txBody>
      </p:sp>
      <p:sp>
        <p:nvSpPr>
          <p:cNvPr id="9" name="TextBox 8"/>
          <p:cNvSpPr txBox="1"/>
          <p:nvPr/>
        </p:nvSpPr>
        <p:spPr>
          <a:xfrm>
            <a:off x="3448003" y="66297"/>
            <a:ext cx="6336704" cy="6740307"/>
          </a:xfrm>
          <a:prstGeom prst="rect">
            <a:avLst/>
          </a:prstGeom>
          <a:noFill/>
        </p:spPr>
        <p:txBody>
          <a:bodyPr wrap="square" rtlCol="0">
            <a:spAutoFit/>
          </a:bodyPr>
          <a:lstStyle/>
          <a:p>
            <a:pPr marL="285750" lvl="0" indent="-285750">
              <a:buFont typeface="Wingdings" panose="05000000000000000000" pitchFamily="2" charset="2"/>
              <a:buChar char="Ø"/>
            </a:pPr>
            <a:r>
              <a:rPr lang="en-US" sz="1600" dirty="0"/>
              <a:t>Identifying the five oldest users of </a:t>
            </a:r>
            <a:r>
              <a:rPr lang="en-US" sz="1600" dirty="0" smtClean="0"/>
              <a:t>Instagram.</a:t>
            </a:r>
          </a:p>
          <a:p>
            <a:pPr marL="285750" lvl="0" indent="-285750">
              <a:buFont typeface="Wingdings" panose="05000000000000000000" pitchFamily="2" charset="2"/>
              <a:buChar char="Ø"/>
            </a:pPr>
            <a:r>
              <a:rPr lang="en-US" sz="1600" dirty="0" smtClean="0"/>
              <a:t> Identifying </a:t>
            </a:r>
            <a:r>
              <a:rPr lang="en-US" sz="1600" dirty="0"/>
              <a:t>users who have never posted a single photo on </a:t>
            </a:r>
            <a:r>
              <a:rPr lang="en-US" sz="1600" dirty="0" smtClean="0"/>
              <a:t>Instagram.</a:t>
            </a:r>
          </a:p>
          <a:p>
            <a:pPr marL="285750" indent="-285750">
              <a:buFont typeface="Wingdings" panose="05000000000000000000" pitchFamily="2" charset="2"/>
              <a:buChar char="Ø"/>
            </a:pPr>
            <a:r>
              <a:rPr lang="en-US" sz="1600" dirty="0"/>
              <a:t>Determining the winner of a contest based on the user with the most likes </a:t>
            </a:r>
            <a:r>
              <a:rPr lang="en-US" sz="1600" dirty="0" smtClean="0"/>
              <a:t>on a single photo.</a:t>
            </a:r>
          </a:p>
          <a:p>
            <a:pPr marL="285750" lvl="0" indent="-285750">
              <a:buFont typeface="Wingdings" panose="05000000000000000000" pitchFamily="2" charset="2"/>
              <a:buChar char="Ø"/>
            </a:pPr>
            <a:r>
              <a:rPr lang="en-US" sz="1600" dirty="0"/>
              <a:t>identifying the top five most commonly used hashtags on the platform</a:t>
            </a:r>
            <a:endParaRPr lang="en-IN" sz="1600" dirty="0"/>
          </a:p>
          <a:p>
            <a:pPr marL="285750" lvl="0" indent="-285750">
              <a:buFont typeface="Wingdings" panose="05000000000000000000" pitchFamily="2" charset="2"/>
              <a:buChar char="Ø"/>
            </a:pPr>
            <a:r>
              <a:rPr lang="en-US" sz="1600" dirty="0"/>
              <a:t>Analyzing the day of the week with the highest user registration.</a:t>
            </a:r>
            <a:endParaRPr lang="en-IN" sz="1600" dirty="0"/>
          </a:p>
          <a:p>
            <a:pPr marL="285750" lvl="0" indent="-285750">
              <a:buFont typeface="Wingdings" panose="05000000000000000000" pitchFamily="2" charset="2"/>
              <a:buChar char="Ø"/>
            </a:pPr>
            <a:r>
              <a:rPr lang="en-US" sz="1600" dirty="0"/>
              <a:t>Calculating the total users ,total posts and average number of posts made </a:t>
            </a:r>
            <a:r>
              <a:rPr lang="en-US" sz="1600" dirty="0" smtClean="0"/>
              <a:t>by users on Instagram.</a:t>
            </a:r>
          </a:p>
          <a:p>
            <a:pPr marL="285750" indent="-285750">
              <a:buFont typeface="Wingdings" panose="05000000000000000000" pitchFamily="2" charset="2"/>
              <a:buChar char="Ø"/>
            </a:pPr>
            <a:r>
              <a:rPr lang="en-US" sz="1600" dirty="0"/>
              <a:t>Identifying users (bots) who have liked every single photo on the </a:t>
            </a:r>
            <a:r>
              <a:rPr lang="en-US" sz="1600" dirty="0" smtClean="0"/>
              <a:t>site.</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a:p>
            <a:r>
              <a:rPr lang="en-US" dirty="0"/>
              <a:t>These insights help the marketing team reward loyal users, bring back inactive users, improve contests and campaigns, and enhance overall user engagement. They also provide important metrics for investors to assess Instagram's performance, ensuring transparency and confidence in </a:t>
            </a:r>
            <a:r>
              <a:rPr lang="en-US" dirty="0" smtClean="0"/>
              <a:t>the</a:t>
            </a:r>
            <a:r>
              <a:rPr lang="en-IN" dirty="0"/>
              <a:t> </a:t>
            </a:r>
            <a:r>
              <a:rPr lang="en-US" dirty="0" smtClean="0"/>
              <a:t>Platform’s </a:t>
            </a:r>
            <a:r>
              <a:rPr lang="en-US" dirty="0"/>
              <a:t>growth and long-term success.</a:t>
            </a:r>
            <a:endParaRPr lang="en-IN" dirty="0"/>
          </a:p>
          <a:p>
            <a:pPr lvl="0"/>
            <a:endParaRPr lang="en-US" dirty="0" smtClean="0"/>
          </a:p>
          <a:p>
            <a:pPr marL="285750" lvl="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lvl="0" indent="-285750">
              <a:buFont typeface="Wingdings" panose="05000000000000000000" pitchFamily="2" charset="2"/>
              <a:buChar char="Ø"/>
            </a:pPr>
            <a:endParaRPr lang="en-IN" dirty="0"/>
          </a:p>
          <a:p>
            <a:r>
              <a:rPr lang="en-US" dirty="0"/>
              <a:t> </a:t>
            </a:r>
            <a:endParaRPr lang="en-IN" dirty="0"/>
          </a:p>
          <a:p>
            <a:pPr marL="285750" lvl="0" indent="-285750">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317069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480" y="287070"/>
            <a:ext cx="5832648" cy="523220"/>
          </a:xfrm>
          <a:prstGeom prst="rect">
            <a:avLst/>
          </a:prstGeom>
          <a:noFill/>
          <a:ln>
            <a:solidFill>
              <a:schemeClr val="accent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TOP 5  OLDEST INSTAGRAM USERS</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 name="TextBox 5"/>
          <p:cNvSpPr txBox="1"/>
          <p:nvPr/>
        </p:nvSpPr>
        <p:spPr>
          <a:xfrm>
            <a:off x="6249144" y="1538690"/>
            <a:ext cx="1584176" cy="523220"/>
          </a:xfrm>
          <a:prstGeom prst="rect">
            <a:avLst/>
          </a:prstGeom>
          <a:noFill/>
        </p:spPr>
        <p:txBody>
          <a:bodyPr wrap="square" rtlCol="0">
            <a:spAutoFit/>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QUERY</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Right Arrow 6"/>
          <p:cNvSpPr/>
          <p:nvPr/>
        </p:nvSpPr>
        <p:spPr>
          <a:xfrm flipH="1">
            <a:off x="5025008" y="1628800"/>
            <a:ext cx="1008112" cy="341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8"/>
          <p:cNvGraphicFramePr>
            <a:graphicFrameLocks noGrp="1"/>
          </p:cNvGraphicFramePr>
          <p:nvPr>
            <p:extLst>
              <p:ext uri="{D42A27DB-BD31-4B8C-83A1-F6EECF244321}">
                <p14:modId xmlns:p14="http://schemas.microsoft.com/office/powerpoint/2010/main" val="454921188"/>
              </p:ext>
            </p:extLst>
          </p:nvPr>
        </p:nvGraphicFramePr>
        <p:xfrm>
          <a:off x="3512840" y="3140968"/>
          <a:ext cx="5987379" cy="3384490"/>
        </p:xfrm>
        <a:graphic>
          <a:graphicData uri="http://schemas.openxmlformats.org/drawingml/2006/table">
            <a:tbl>
              <a:tblPr firstRow="1" firstCol="1" lastRow="1" lastCol="1" bandRow="1" bandCol="1"/>
              <a:tblGrid>
                <a:gridCol w="1440160"/>
                <a:gridCol w="2520280"/>
                <a:gridCol w="2026939"/>
              </a:tblGrid>
              <a:tr h="556859">
                <a:tc>
                  <a:txBody>
                    <a:bodyPr/>
                    <a:lstStyle/>
                    <a:p>
                      <a:pPr marL="221615" marR="210820" algn="ctr">
                        <a:spcBef>
                          <a:spcPts val="1605"/>
                        </a:spcBef>
                        <a:spcAft>
                          <a:spcPts val="0"/>
                        </a:spcAft>
                      </a:pPr>
                      <a:r>
                        <a:rPr lang="en-US" sz="1500" b="1" dirty="0">
                          <a:solidFill>
                            <a:srgbClr val="FFFFFF"/>
                          </a:solidFill>
                          <a:effectLst/>
                          <a:latin typeface="Trebuchet MS"/>
                          <a:ea typeface="Sitka Text"/>
                          <a:cs typeface="Sitka Text"/>
                        </a:rPr>
                        <a:t>USER_ID</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tc>
                  <a:txBody>
                    <a:bodyPr/>
                    <a:lstStyle/>
                    <a:p>
                      <a:pPr marL="221615" marR="210820" algn="ctr">
                        <a:spcBef>
                          <a:spcPts val="1605"/>
                        </a:spcBef>
                        <a:spcAft>
                          <a:spcPts val="0"/>
                        </a:spcAft>
                      </a:pPr>
                      <a:r>
                        <a:rPr lang="en-US" sz="1500" b="1" kern="1200" dirty="0">
                          <a:solidFill>
                            <a:srgbClr val="FFFFFF"/>
                          </a:solidFill>
                          <a:effectLst/>
                          <a:latin typeface="Trebuchet MS"/>
                          <a:ea typeface="Sitka Text"/>
                          <a:cs typeface="Sitka Text"/>
                        </a:rPr>
                        <a:t>USER_NAME</a:t>
                      </a:r>
                      <a:endParaRPr lang="en-IN" sz="1500" b="1" kern="1200" dirty="0">
                        <a:solidFill>
                          <a:srgbClr val="FFFFFF"/>
                        </a:solidFill>
                        <a:effectLst/>
                        <a:latin typeface="Trebuchet MS"/>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tc>
                  <a:txBody>
                    <a:bodyPr/>
                    <a:lstStyle/>
                    <a:p>
                      <a:pPr marL="221615" marR="210820" algn="ctr">
                        <a:spcBef>
                          <a:spcPts val="1605"/>
                        </a:spcBef>
                        <a:spcAft>
                          <a:spcPts val="0"/>
                        </a:spcAft>
                      </a:pPr>
                      <a:r>
                        <a:rPr lang="en-US" sz="1500" b="1" dirty="0">
                          <a:solidFill>
                            <a:srgbClr val="FFFFFF"/>
                          </a:solidFill>
                          <a:effectLst/>
                          <a:latin typeface="Trebuchet MS"/>
                          <a:ea typeface="Sitka Text"/>
                          <a:cs typeface="Sitka Text"/>
                        </a:rPr>
                        <a:t>CREATED_AT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tr>
              <a:tr h="556859">
                <a:tc>
                  <a:txBody>
                    <a:bodyPr/>
                    <a:lstStyle/>
                    <a:p>
                      <a:pPr marL="224155" marR="210820" algn="ctr">
                        <a:spcBef>
                          <a:spcPts val="820"/>
                        </a:spcBef>
                        <a:spcAft>
                          <a:spcPts val="0"/>
                        </a:spcAft>
                      </a:pPr>
                      <a:r>
                        <a:rPr lang="en-US" sz="2400" b="1">
                          <a:effectLst/>
                          <a:latin typeface="Calibri"/>
                          <a:ea typeface="Sitka Text"/>
                          <a:cs typeface="Sitka Text"/>
                        </a:rPr>
                        <a:t>80</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885" marR="210820" algn="ctr">
                        <a:spcBef>
                          <a:spcPts val="1060"/>
                        </a:spcBef>
                        <a:spcAft>
                          <a:spcPts val="0"/>
                        </a:spcAft>
                      </a:pPr>
                      <a:r>
                        <a:rPr lang="en-US" sz="2000" b="1" dirty="0">
                          <a:effectLst/>
                          <a:latin typeface="Calibri"/>
                          <a:ea typeface="Sitka Text"/>
                          <a:cs typeface="Sitka Text"/>
                        </a:rPr>
                        <a:t>Darby_Herzog</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390"/>
                        </a:spcBef>
                        <a:spcAft>
                          <a:spcPts val="0"/>
                        </a:spcAft>
                      </a:pPr>
                      <a:r>
                        <a:rPr lang="en-US" sz="1700" b="1" dirty="0">
                          <a:effectLst/>
                          <a:latin typeface="Trebuchet MS"/>
                          <a:ea typeface="Sitka Text"/>
                          <a:cs typeface="Sitka Text"/>
                        </a:rPr>
                        <a:t>2016-05-06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r>
              <a:tr h="567693">
                <a:tc>
                  <a:txBody>
                    <a:bodyPr/>
                    <a:lstStyle/>
                    <a:p>
                      <a:pPr marL="224155" marR="210820" algn="ctr">
                        <a:spcBef>
                          <a:spcPts val="925"/>
                        </a:spcBef>
                        <a:spcAft>
                          <a:spcPts val="0"/>
                        </a:spcAft>
                      </a:pPr>
                      <a:r>
                        <a:rPr lang="en-US" sz="2400" b="1">
                          <a:effectLst/>
                          <a:latin typeface="Calibri"/>
                          <a:ea typeface="Sitka Text"/>
                          <a:cs typeface="Sitka Text"/>
                        </a:rPr>
                        <a:t>67</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4790" marR="208915" algn="ctr">
                        <a:spcBef>
                          <a:spcPts val="1160"/>
                        </a:spcBef>
                        <a:spcAft>
                          <a:spcPts val="0"/>
                        </a:spcAft>
                      </a:pPr>
                      <a:r>
                        <a:rPr lang="en-US" sz="2000" b="1" dirty="0">
                          <a:effectLst/>
                          <a:latin typeface="Calibri"/>
                          <a:ea typeface="Sitka Text"/>
                          <a:cs typeface="Sitka Text"/>
                        </a:rPr>
                        <a:t>Emilio_Bernier52</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2250" marR="210820" algn="ctr">
                        <a:spcBef>
                          <a:spcPts val="1490"/>
                        </a:spcBef>
                        <a:spcAft>
                          <a:spcPts val="0"/>
                        </a:spcAft>
                      </a:pPr>
                      <a:r>
                        <a:rPr lang="en-US" sz="1700" b="1" dirty="0">
                          <a:effectLst/>
                          <a:latin typeface="Trebuchet MS"/>
                          <a:ea typeface="Sitka Text"/>
                          <a:cs typeface="Sitka Text"/>
                        </a:rPr>
                        <a:t>2016-05-06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r>
              <a:tr h="567693">
                <a:tc>
                  <a:txBody>
                    <a:bodyPr/>
                    <a:lstStyle/>
                    <a:p>
                      <a:pPr marL="224155" marR="210820" algn="ctr">
                        <a:spcBef>
                          <a:spcPts val="925"/>
                        </a:spcBef>
                        <a:spcAft>
                          <a:spcPts val="0"/>
                        </a:spcAft>
                      </a:pPr>
                      <a:r>
                        <a:rPr lang="en-US" sz="2400" b="1">
                          <a:effectLst/>
                          <a:latin typeface="Calibri"/>
                          <a:ea typeface="Sitka Text"/>
                          <a:cs typeface="Sitka Text"/>
                        </a:rPr>
                        <a:t>63</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4790" marR="210185" algn="ctr">
                        <a:spcBef>
                          <a:spcPts val="1160"/>
                        </a:spcBef>
                        <a:spcAft>
                          <a:spcPts val="0"/>
                        </a:spcAft>
                      </a:pPr>
                      <a:r>
                        <a:rPr lang="en-US" sz="2000" b="1" dirty="0">
                          <a:effectLst/>
                          <a:latin typeface="Calibri"/>
                          <a:ea typeface="Sitka Text"/>
                          <a:cs typeface="Sitka Text"/>
                        </a:rPr>
                        <a:t>Elenor88</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495"/>
                        </a:spcBef>
                        <a:spcAft>
                          <a:spcPts val="0"/>
                        </a:spcAft>
                      </a:pPr>
                      <a:r>
                        <a:rPr lang="en-US" sz="1700" b="1" dirty="0">
                          <a:effectLst/>
                          <a:latin typeface="Trebuchet MS"/>
                          <a:ea typeface="Sitka Text"/>
                          <a:cs typeface="Sitka Text"/>
                        </a:rPr>
                        <a:t>2016-05-08</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r>
              <a:tr h="567693">
                <a:tc>
                  <a:txBody>
                    <a:bodyPr/>
                    <a:lstStyle/>
                    <a:p>
                      <a:pPr marL="224155" marR="210820" algn="ctr">
                        <a:spcBef>
                          <a:spcPts val="925"/>
                        </a:spcBef>
                        <a:spcAft>
                          <a:spcPts val="0"/>
                        </a:spcAft>
                      </a:pPr>
                      <a:r>
                        <a:rPr lang="en-US" sz="2400" b="1">
                          <a:effectLst/>
                          <a:latin typeface="Calibri"/>
                          <a:ea typeface="Sitka Text"/>
                          <a:cs typeface="Sitka Text"/>
                        </a:rPr>
                        <a:t>95</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4790" marR="209550" algn="ctr">
                        <a:spcBef>
                          <a:spcPts val="1165"/>
                        </a:spcBef>
                        <a:spcAft>
                          <a:spcPts val="0"/>
                        </a:spcAft>
                      </a:pPr>
                      <a:r>
                        <a:rPr lang="en-US" sz="2000" b="1">
                          <a:effectLst/>
                          <a:latin typeface="Calibri"/>
                          <a:ea typeface="Sitka Text"/>
                          <a:cs typeface="Sitka Text"/>
                        </a:rPr>
                        <a:t>Nicole71</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2250" marR="210820" algn="ctr">
                        <a:spcBef>
                          <a:spcPts val="1495"/>
                        </a:spcBef>
                        <a:spcAft>
                          <a:spcPts val="0"/>
                        </a:spcAft>
                      </a:pPr>
                      <a:r>
                        <a:rPr lang="en-US" sz="1700" b="1" dirty="0">
                          <a:effectLst/>
                          <a:latin typeface="Trebuchet MS"/>
                          <a:ea typeface="Sitka Text"/>
                          <a:cs typeface="Sitka Text"/>
                        </a:rPr>
                        <a:t>2016-05-09</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r>
              <a:tr h="567693">
                <a:tc>
                  <a:txBody>
                    <a:bodyPr/>
                    <a:lstStyle/>
                    <a:p>
                      <a:pPr marL="224155" marR="210820" algn="ctr">
                        <a:spcBef>
                          <a:spcPts val="925"/>
                        </a:spcBef>
                        <a:spcAft>
                          <a:spcPts val="0"/>
                        </a:spcAft>
                      </a:pPr>
                      <a:r>
                        <a:rPr lang="en-US" sz="2400" b="1">
                          <a:effectLst/>
                          <a:latin typeface="Calibri"/>
                          <a:ea typeface="Sitka Text"/>
                          <a:cs typeface="Sitka Text"/>
                        </a:rPr>
                        <a:t>38</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4790" marR="210820" algn="ctr">
                        <a:spcBef>
                          <a:spcPts val="1165"/>
                        </a:spcBef>
                        <a:spcAft>
                          <a:spcPts val="0"/>
                        </a:spcAft>
                      </a:pPr>
                      <a:r>
                        <a:rPr lang="en-US" sz="2000" b="1">
                          <a:effectLst/>
                          <a:latin typeface="Calibri"/>
                          <a:ea typeface="Sitka Text"/>
                          <a:cs typeface="Sitka Text"/>
                        </a:rPr>
                        <a:t>Jordyn.Jacobson2</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495"/>
                        </a:spcBef>
                        <a:spcAft>
                          <a:spcPts val="0"/>
                        </a:spcAft>
                      </a:pPr>
                      <a:r>
                        <a:rPr lang="en-US" sz="1700" b="1" dirty="0">
                          <a:effectLst/>
                          <a:latin typeface="Trebuchet MS"/>
                          <a:ea typeface="Sitka Text"/>
                          <a:cs typeface="Sitka Text"/>
                        </a:rPr>
                        <a:t>2016-05-14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r>
            </a:tbl>
          </a:graphicData>
        </a:graphic>
      </p:graphicFrame>
      <p:sp>
        <p:nvSpPr>
          <p:cNvPr id="11" name="Right Arrow 10"/>
          <p:cNvSpPr/>
          <p:nvPr/>
        </p:nvSpPr>
        <p:spPr>
          <a:xfrm>
            <a:off x="2234309" y="4671872"/>
            <a:ext cx="936104" cy="341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56117" y="4581128"/>
            <a:ext cx="1584176" cy="523220"/>
          </a:xfrm>
          <a:prstGeom prst="rect">
            <a:avLst/>
          </a:prstGeom>
          <a:noFill/>
        </p:spPr>
        <p:txBody>
          <a:bodyPr wrap="square" rtlCol="0">
            <a:spAutoFit/>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OUTPUT</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3" name="TextBox 12"/>
          <p:cNvSpPr txBox="1"/>
          <p:nvPr/>
        </p:nvSpPr>
        <p:spPr>
          <a:xfrm>
            <a:off x="200472" y="1052736"/>
            <a:ext cx="4608512" cy="1477328"/>
          </a:xfrm>
          <a:prstGeom prst="rect">
            <a:avLst/>
          </a:prstGeom>
          <a:noFill/>
        </p:spPr>
        <p:txBody>
          <a:bodyPr wrap="square" rtlCol="0">
            <a:spAutoFit/>
          </a:bodyPr>
          <a:lstStyle/>
          <a:p>
            <a:r>
              <a:rPr lang="en-US" b="1" dirty="0"/>
              <a:t>/*1. Task: Find the 5 oldest users of the Instagram from the database provided*/</a:t>
            </a:r>
          </a:p>
          <a:p>
            <a:endParaRPr lang="en-US" b="1" dirty="0"/>
          </a:p>
          <a:p>
            <a:r>
              <a:rPr lang="en-US" b="1" dirty="0"/>
              <a:t>select * from users</a:t>
            </a:r>
          </a:p>
          <a:p>
            <a:r>
              <a:rPr lang="en-US" b="1" dirty="0"/>
              <a:t>order by created_at asc limit 5;</a:t>
            </a:r>
            <a:endParaRPr lang="en-IN" b="1" dirty="0"/>
          </a:p>
        </p:txBody>
      </p:sp>
    </p:spTree>
    <p:extLst>
      <p:ext uri="{BB962C8B-B14F-4D97-AF65-F5344CB8AC3E}">
        <p14:creationId xmlns:p14="http://schemas.microsoft.com/office/powerpoint/2010/main" val="2025767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789" y="287070"/>
            <a:ext cx="9001000"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a:ln w="11430"/>
                <a:effectLst>
                  <a:outerShdw blurRad="80000" dist="40000" dir="5040000" algn="tl">
                    <a:srgbClr val="000000">
                      <a:alpha val="30000"/>
                    </a:srgbClr>
                  </a:outerShdw>
                </a:effectLst>
              </a:rPr>
              <a:t>INACTIVE USERS WHO NEVER POSTED A PHOTO</a:t>
            </a:r>
            <a:endParaRPr lang="en-IN" sz="2800" b="1" dirty="0">
              <a:ln w="11430"/>
              <a:effectLst>
                <a:outerShdw blurRad="80000" dist="40000" dir="5040000" algn="tl">
                  <a:srgbClr val="000000">
                    <a:alpha val="30000"/>
                  </a:srgbClr>
                </a:outerShdw>
              </a:effectLst>
            </a:endParaRPr>
          </a:p>
        </p:txBody>
      </p:sp>
      <p:graphicFrame>
        <p:nvGraphicFramePr>
          <p:cNvPr id="16" name="Table 15"/>
          <p:cNvGraphicFramePr>
            <a:graphicFrameLocks noGrp="1"/>
          </p:cNvGraphicFramePr>
          <p:nvPr>
            <p:extLst>
              <p:ext uri="{D42A27DB-BD31-4B8C-83A1-F6EECF244321}">
                <p14:modId xmlns:p14="http://schemas.microsoft.com/office/powerpoint/2010/main" val="1624324724"/>
              </p:ext>
            </p:extLst>
          </p:nvPr>
        </p:nvGraphicFramePr>
        <p:xfrm>
          <a:off x="5169023" y="1052735"/>
          <a:ext cx="4032448" cy="5713476"/>
        </p:xfrm>
        <a:graphic>
          <a:graphicData uri="http://schemas.openxmlformats.org/drawingml/2006/table">
            <a:tbl>
              <a:tblPr firstRow="1"/>
              <a:tblGrid>
                <a:gridCol w="1728192"/>
                <a:gridCol w="2304256"/>
              </a:tblGrid>
              <a:tr h="161783">
                <a:tc>
                  <a:txBody>
                    <a:bodyPr/>
                    <a:lstStyle/>
                    <a:p>
                      <a:pPr algn="ctr">
                        <a:lnSpc>
                          <a:spcPct val="115000"/>
                        </a:lnSpc>
                        <a:spcAft>
                          <a:spcPts val="0"/>
                        </a:spcAft>
                      </a:pPr>
                      <a:r>
                        <a:rPr lang="en-US" sz="1400" b="1" kern="0" dirty="0">
                          <a:solidFill>
                            <a:srgbClr val="FFFFFF"/>
                          </a:solidFill>
                          <a:effectLst/>
                          <a:latin typeface="Calibri"/>
                          <a:ea typeface="Times New Roman"/>
                          <a:cs typeface="Times New Roman"/>
                        </a:rPr>
                        <a:t>USER ID</a:t>
                      </a:r>
                      <a:endParaRPr lang="en-IN" sz="14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66FF33"/>
                    </a:solidFill>
                  </a:tcPr>
                </a:tc>
                <a:tc>
                  <a:txBody>
                    <a:bodyPr/>
                    <a:lstStyle/>
                    <a:p>
                      <a:pPr algn="ctr">
                        <a:lnSpc>
                          <a:spcPct val="115000"/>
                        </a:lnSpc>
                        <a:spcAft>
                          <a:spcPts val="0"/>
                        </a:spcAft>
                      </a:pPr>
                      <a:r>
                        <a:rPr lang="en-US" sz="1400" b="1" kern="0" dirty="0">
                          <a:solidFill>
                            <a:srgbClr val="FFFFFF"/>
                          </a:solidFill>
                          <a:effectLst/>
                          <a:latin typeface="Calibri"/>
                          <a:ea typeface="Times New Roman"/>
                          <a:cs typeface="Times New Roman"/>
                        </a:rPr>
                        <a:t>USER_NAME</a:t>
                      </a:r>
                      <a:endParaRPr lang="en-IN" sz="1400"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66FF33"/>
                    </a:solidFill>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5</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Aniya_Hackett</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7</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Kasandra_Homenick</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14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Jaclyn81</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21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Rocio33</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24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Maxwell.Halvorson</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25</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Tierra.Trantow</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34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Pearl7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36</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Ollie_Ledner37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41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Mckenna17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45</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David.Osinski47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49</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Morgan.Kassulke</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53</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Linnea59</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54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Duane60</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57</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Julien_Schmidt</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66</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Mike.Auer39</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68</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Franco_Keebler64</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71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Nia_Haag</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74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Hulda.Macejkovic</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75</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Leslie67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76</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Janelle.Nikolaus81</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80</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Darby_Herzog</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81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Esther.Zulauf61</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83</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Bartholome.Bernhard</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89</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Jessyca_West</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a:ea typeface="Times New Roman"/>
                          <a:cs typeface="Times New Roman"/>
                        </a:rPr>
                        <a:t>90</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Esmeralda.Mraz57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0">
                <a:tc>
                  <a:txBody>
                    <a:bodyPr/>
                    <a:lstStyle/>
                    <a:p>
                      <a:pPr algn="ctr">
                        <a:lnSpc>
                          <a:spcPct val="115000"/>
                        </a:lnSpc>
                        <a:spcAft>
                          <a:spcPts val="0"/>
                        </a:spcAft>
                      </a:pPr>
                      <a:r>
                        <a:rPr lang="en-US" sz="1200" b="1" kern="0" dirty="0">
                          <a:effectLst/>
                          <a:latin typeface="Times New Roman"/>
                          <a:ea typeface="Times New Roman"/>
                          <a:cs typeface="Times New Roman"/>
                        </a:rPr>
                        <a:t>91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Bethany20</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bl>
          </a:graphicData>
        </a:graphic>
      </p:graphicFrame>
      <p:sp>
        <p:nvSpPr>
          <p:cNvPr id="19" name="TextBox 18"/>
          <p:cNvSpPr txBox="1"/>
          <p:nvPr/>
        </p:nvSpPr>
        <p:spPr>
          <a:xfrm>
            <a:off x="1792829" y="1033572"/>
            <a:ext cx="1575996"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defPPr>
              <a:defRPr lang="en-US"/>
            </a:defPPr>
            <a:lvl1pPr>
              <a:defRPr sz="2800" b="1">
                <a:ln w="11430"/>
                <a:effectLst>
                  <a:outerShdw blurRad="80000" dist="40000" dir="5040000" algn="tl">
                    <a:srgbClr val="000000">
                      <a:alpha val="30000"/>
                    </a:srgbClr>
                  </a:outerShdw>
                </a:effectLst>
              </a:defRPr>
            </a:lvl1pPr>
          </a:lstStyle>
          <a:p>
            <a:r>
              <a:rPr lang="en-US" dirty="0"/>
              <a:t>QUERY</a:t>
            </a:r>
            <a:endParaRPr lang="en-IN" dirty="0"/>
          </a:p>
        </p:txBody>
      </p:sp>
      <p:sp>
        <p:nvSpPr>
          <p:cNvPr id="20" name="Down Arrow 19"/>
          <p:cNvSpPr/>
          <p:nvPr/>
        </p:nvSpPr>
        <p:spPr>
          <a:xfrm>
            <a:off x="2439481" y="1699591"/>
            <a:ext cx="288032" cy="72008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769164" y="5589240"/>
            <a:ext cx="1728192"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defPPr>
              <a:defRPr lang="en-US"/>
            </a:defPPr>
            <a:lvl1pPr>
              <a:defRPr sz="2800" b="1">
                <a:ln w="11430"/>
                <a:effectLst>
                  <a:outerShdw blurRad="80000" dist="40000" dir="5040000" algn="tl">
                    <a:srgbClr val="000000">
                      <a:alpha val="30000"/>
                    </a:srgbClr>
                  </a:outerShdw>
                </a:effectLst>
              </a:defRPr>
            </a:lvl1pPr>
          </a:lstStyle>
          <a:p>
            <a:r>
              <a:rPr lang="en-US" dirty="0"/>
              <a:t>OUTPUT</a:t>
            </a:r>
            <a:endParaRPr lang="en-IN" dirty="0"/>
          </a:p>
        </p:txBody>
      </p:sp>
      <p:sp>
        <p:nvSpPr>
          <p:cNvPr id="21" name="Right Arrow 20"/>
          <p:cNvSpPr/>
          <p:nvPr/>
        </p:nvSpPr>
        <p:spPr>
          <a:xfrm>
            <a:off x="3715177" y="5590810"/>
            <a:ext cx="1008112" cy="3792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223263" y="2492896"/>
            <a:ext cx="4586195" cy="2462213"/>
          </a:xfrm>
          <a:prstGeom prst="rect">
            <a:avLst/>
          </a:prstGeom>
          <a:noFill/>
        </p:spPr>
        <p:txBody>
          <a:bodyPr wrap="square" rtlCol="0">
            <a:spAutoFit/>
          </a:bodyPr>
          <a:lstStyle/>
          <a:p>
            <a:r>
              <a:rPr lang="en-US" sz="1400" b="1" dirty="0"/>
              <a:t>/*2.Task: Find the users who have never posted a single photo on </a:t>
            </a:r>
            <a:r>
              <a:rPr lang="en-US" sz="1400" b="1" dirty="0" smtClean="0"/>
              <a:t>Instagram*/</a:t>
            </a:r>
          </a:p>
          <a:p>
            <a:endParaRPr lang="en-US" sz="1400" b="1" dirty="0" smtClean="0"/>
          </a:p>
          <a:p>
            <a:r>
              <a:rPr lang="en-US" sz="1400" b="1" dirty="0" smtClean="0"/>
              <a:t>select  </a:t>
            </a:r>
          </a:p>
          <a:p>
            <a:r>
              <a:rPr lang="en-US" sz="1400" b="1" dirty="0"/>
              <a:t>	</a:t>
            </a:r>
            <a:r>
              <a:rPr lang="en-US" sz="1400" b="1" dirty="0" smtClean="0"/>
              <a:t>id</a:t>
            </a:r>
            <a:r>
              <a:rPr lang="en-US" sz="1400" b="1" dirty="0"/>
              <a:t>, </a:t>
            </a:r>
            <a:endParaRPr lang="en-US" sz="1400" b="1" dirty="0" smtClean="0"/>
          </a:p>
          <a:p>
            <a:r>
              <a:rPr lang="en-US" sz="1400" b="1" dirty="0"/>
              <a:t>	</a:t>
            </a:r>
            <a:r>
              <a:rPr lang="en-US" sz="1400" b="1" dirty="0" smtClean="0"/>
              <a:t>username </a:t>
            </a:r>
          </a:p>
          <a:p>
            <a:r>
              <a:rPr lang="en-US" sz="1400" b="1" dirty="0" smtClean="0"/>
              <a:t>from </a:t>
            </a:r>
          </a:p>
          <a:p>
            <a:r>
              <a:rPr lang="en-US" sz="1400" b="1" dirty="0"/>
              <a:t>	</a:t>
            </a:r>
            <a:r>
              <a:rPr lang="en-US" sz="1400" b="1" dirty="0" smtClean="0"/>
              <a:t>users</a:t>
            </a:r>
          </a:p>
          <a:p>
            <a:r>
              <a:rPr lang="en-US" sz="1400" b="1" dirty="0" smtClean="0"/>
              <a:t>where </a:t>
            </a:r>
          </a:p>
          <a:p>
            <a:r>
              <a:rPr lang="en-US" sz="1400" b="1" dirty="0" smtClean="0"/>
              <a:t>	id </a:t>
            </a:r>
            <a:r>
              <a:rPr lang="en-US" sz="1400" b="1" dirty="0"/>
              <a:t>not </a:t>
            </a:r>
            <a:r>
              <a:rPr lang="en-US" sz="1400" b="1" dirty="0" smtClean="0"/>
              <a:t>in (</a:t>
            </a:r>
            <a:r>
              <a:rPr lang="en-US" sz="1400" b="1" dirty="0"/>
              <a:t>select distinct(</a:t>
            </a:r>
            <a:r>
              <a:rPr lang="en-US" sz="1400" b="1" dirty="0" err="1"/>
              <a:t>user_id</a:t>
            </a:r>
            <a:r>
              <a:rPr lang="en-US" sz="1400" b="1" dirty="0"/>
              <a:t>) from </a:t>
            </a:r>
            <a:endParaRPr lang="en-US" sz="1400" b="1" dirty="0" smtClean="0"/>
          </a:p>
          <a:p>
            <a:r>
              <a:rPr lang="en-US" sz="1400" b="1" dirty="0" smtClean="0"/>
              <a:t>photos</a:t>
            </a:r>
            <a:r>
              <a:rPr lang="en-US" sz="1400" b="1" dirty="0"/>
              <a:t>);</a:t>
            </a:r>
            <a:endParaRPr lang="en-IN" sz="1400" b="1" dirty="0"/>
          </a:p>
        </p:txBody>
      </p:sp>
    </p:spTree>
    <p:extLst>
      <p:ext uri="{BB962C8B-B14F-4D97-AF65-F5344CB8AC3E}">
        <p14:creationId xmlns:p14="http://schemas.microsoft.com/office/powerpoint/2010/main" val="43934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176" y="188640"/>
            <a:ext cx="3240360" cy="3240360"/>
          </a:xfrm>
          <a:prstGeom prst="rect">
            <a:avLst/>
          </a:prstGeom>
        </p:spPr>
      </p:pic>
      <p:sp>
        <p:nvSpPr>
          <p:cNvPr id="7" name="TextBox 6"/>
          <p:cNvSpPr txBox="1"/>
          <p:nvPr/>
        </p:nvSpPr>
        <p:spPr>
          <a:xfrm>
            <a:off x="272480" y="194737"/>
            <a:ext cx="6264696" cy="707886"/>
          </a:xfrm>
          <a:prstGeom prst="rect">
            <a:avLst/>
          </a:prstGeom>
          <a:noFill/>
        </p:spPr>
        <p:txBody>
          <a:bodyPr wrap="square" rtlCol="0">
            <a:spAutoFit/>
          </a:bodyPr>
          <a:lstStyle/>
          <a:p>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WINNER OF THE CONTEST IS</a:t>
            </a:r>
            <a:endParaRPr lang="en-I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574426001"/>
              </p:ext>
            </p:extLst>
          </p:nvPr>
        </p:nvGraphicFramePr>
        <p:xfrm>
          <a:off x="388370" y="5373216"/>
          <a:ext cx="8531860" cy="1219200"/>
        </p:xfrm>
        <a:graphic>
          <a:graphicData uri="http://schemas.openxmlformats.org/drawingml/2006/table">
            <a:tbl>
              <a:tblPr firstRow="1" firstCol="1" lastRow="1" lastCol="1" bandRow="1" bandCol="1"/>
              <a:tblGrid>
                <a:gridCol w="2132965"/>
                <a:gridCol w="2132965"/>
                <a:gridCol w="2132965"/>
                <a:gridCol w="2132965"/>
              </a:tblGrid>
              <a:tr h="609600">
                <a:tc>
                  <a:txBody>
                    <a:bodyPr/>
                    <a:lstStyle/>
                    <a:p>
                      <a:pPr marL="161290" marR="150495" algn="ctr">
                        <a:spcBef>
                          <a:spcPts val="1340"/>
                        </a:spcBef>
                        <a:spcAft>
                          <a:spcPts val="0"/>
                        </a:spcAft>
                      </a:pPr>
                      <a:r>
                        <a:rPr lang="en-US" sz="1800" b="1" dirty="0">
                          <a:solidFill>
                            <a:srgbClr val="FFFFFF"/>
                          </a:solidFill>
                          <a:effectLst/>
                          <a:latin typeface="Tahoma"/>
                          <a:ea typeface="Sitka Text"/>
                          <a:cs typeface="Sitka Text"/>
                        </a:rPr>
                        <a:t>USER</a:t>
                      </a:r>
                      <a:r>
                        <a:rPr lang="en-US" sz="1800" b="1" spc="-55" dirty="0">
                          <a:solidFill>
                            <a:srgbClr val="FFFFFF"/>
                          </a:solidFill>
                          <a:effectLst/>
                          <a:latin typeface="Tahoma"/>
                          <a:ea typeface="Sitka Text"/>
                          <a:cs typeface="Sitka Text"/>
                        </a:rPr>
                        <a:t> </a:t>
                      </a:r>
                      <a:r>
                        <a:rPr lang="en-US" sz="1800" b="1" dirty="0">
                          <a:solidFill>
                            <a:srgbClr val="FFFFFF"/>
                          </a:solidFill>
                          <a:effectLst/>
                          <a:latin typeface="Tahoma"/>
                          <a:ea typeface="Sitka Text"/>
                          <a:cs typeface="Sitka Text"/>
                        </a:rPr>
                        <a:t>ID</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50495" algn="ctr">
                        <a:spcBef>
                          <a:spcPts val="1340"/>
                        </a:spcBef>
                        <a:spcAft>
                          <a:spcPts val="0"/>
                        </a:spcAft>
                      </a:pPr>
                      <a:r>
                        <a:rPr lang="en-US" sz="1800" b="1" dirty="0">
                          <a:solidFill>
                            <a:srgbClr val="FFFFFF"/>
                          </a:solidFill>
                          <a:effectLst/>
                          <a:latin typeface="Tahoma"/>
                          <a:ea typeface="Sitka Text"/>
                          <a:cs typeface="Sitka Text"/>
                        </a:rPr>
                        <a:t>USER</a:t>
                      </a:r>
                      <a:r>
                        <a:rPr lang="en-US" sz="1800" b="1" spc="60" dirty="0">
                          <a:solidFill>
                            <a:srgbClr val="FFFFFF"/>
                          </a:solidFill>
                          <a:effectLst/>
                          <a:latin typeface="Tahoma"/>
                          <a:ea typeface="Sitka Text"/>
                          <a:cs typeface="Sitka Text"/>
                        </a:rPr>
                        <a:t> </a:t>
                      </a:r>
                      <a:r>
                        <a:rPr lang="en-US" sz="1800" b="1" dirty="0">
                          <a:solidFill>
                            <a:srgbClr val="FFFFFF"/>
                          </a:solidFill>
                          <a:effectLst/>
                          <a:latin typeface="Tahoma"/>
                          <a:ea typeface="Sitka Text"/>
                          <a:cs typeface="Sitka Text"/>
                        </a:rPr>
                        <a:t>NAME</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47320" algn="ctr">
                        <a:spcBef>
                          <a:spcPts val="1340"/>
                        </a:spcBef>
                        <a:spcAft>
                          <a:spcPts val="0"/>
                        </a:spcAft>
                      </a:pPr>
                      <a:r>
                        <a:rPr lang="en-US" sz="1800" b="1" dirty="0">
                          <a:solidFill>
                            <a:srgbClr val="FFFFFF"/>
                          </a:solidFill>
                          <a:effectLst/>
                          <a:latin typeface="Tahoma"/>
                          <a:ea typeface="Sitka Text"/>
                          <a:cs typeface="Sitka Text"/>
                        </a:rPr>
                        <a:t>PHOTO</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46050" algn="ctr">
                        <a:spcBef>
                          <a:spcPts val="1340"/>
                        </a:spcBef>
                        <a:spcAft>
                          <a:spcPts val="0"/>
                        </a:spcAft>
                      </a:pPr>
                      <a:r>
                        <a:rPr lang="en-US" sz="1800" b="1" dirty="0">
                          <a:solidFill>
                            <a:srgbClr val="FFFFFF"/>
                          </a:solidFill>
                          <a:effectLst/>
                          <a:latin typeface="Tahoma"/>
                          <a:ea typeface="Sitka Text"/>
                          <a:cs typeface="Sitka Text"/>
                        </a:rPr>
                        <a:t>LIKES</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r>
              <a:tr h="609600">
                <a:tc>
                  <a:txBody>
                    <a:bodyPr/>
                    <a:lstStyle/>
                    <a:p>
                      <a:pPr marL="161290" marR="150495" algn="ctr">
                        <a:spcBef>
                          <a:spcPts val="1240"/>
                        </a:spcBef>
                        <a:spcAft>
                          <a:spcPts val="0"/>
                        </a:spcAft>
                      </a:pPr>
                      <a:r>
                        <a:rPr lang="en-US" sz="1800" b="1">
                          <a:effectLst/>
                          <a:latin typeface="Tahoma"/>
                          <a:ea typeface="Sitka Text"/>
                          <a:cs typeface="Sitka Text"/>
                        </a:rPr>
                        <a:t>52</a:t>
                      </a:r>
                      <a:endParaRPr lang="en-IN" sz="11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50495" algn="ctr">
                        <a:spcBef>
                          <a:spcPts val="1240"/>
                        </a:spcBef>
                        <a:spcAft>
                          <a:spcPts val="0"/>
                        </a:spcAft>
                      </a:pPr>
                      <a:r>
                        <a:rPr lang="en-US" sz="1800" b="1" dirty="0">
                          <a:effectLst/>
                          <a:latin typeface="Tahoma"/>
                          <a:ea typeface="Sitka Text"/>
                          <a:cs typeface="Sitka Text"/>
                        </a:rPr>
                        <a:t>Zack</a:t>
                      </a:r>
                      <a:r>
                        <a:rPr lang="en-US" sz="1800" b="1" spc="100" dirty="0">
                          <a:effectLst/>
                          <a:latin typeface="Tahoma"/>
                          <a:ea typeface="Sitka Text"/>
                          <a:cs typeface="Sitka Text"/>
                        </a:rPr>
                        <a:t> </a:t>
                      </a:r>
                      <a:r>
                        <a:rPr lang="en-US" sz="1800" b="1" dirty="0">
                          <a:effectLst/>
                          <a:latin typeface="Tahoma"/>
                          <a:ea typeface="Sitka Text"/>
                          <a:cs typeface="Sitka Text"/>
                        </a:rPr>
                        <a:t>Kemmer93</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47955" algn="ctr">
                        <a:spcBef>
                          <a:spcPts val="1240"/>
                        </a:spcBef>
                        <a:spcAft>
                          <a:spcPts val="0"/>
                        </a:spcAft>
                      </a:pPr>
                      <a:r>
                        <a:rPr lang="en-US" sz="1800" b="1" dirty="0">
                          <a:effectLst/>
                          <a:latin typeface="Tahoma"/>
                          <a:ea typeface="Sitka Text"/>
                          <a:cs typeface="Sitka Text"/>
                        </a:rPr>
                        <a:t>145</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47955" algn="ctr">
                        <a:spcBef>
                          <a:spcPts val="1240"/>
                        </a:spcBef>
                        <a:spcAft>
                          <a:spcPts val="0"/>
                        </a:spcAft>
                      </a:pPr>
                      <a:r>
                        <a:rPr lang="en-US" sz="1800" b="1" dirty="0">
                          <a:effectLst/>
                          <a:latin typeface="Tahoma"/>
                          <a:ea typeface="Sitka Text"/>
                          <a:cs typeface="Sitka Text"/>
                        </a:rPr>
                        <a:t>48</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r>
            </a:tbl>
          </a:graphicData>
        </a:graphic>
      </p:graphicFrame>
      <p:sp>
        <p:nvSpPr>
          <p:cNvPr id="11" name="TextBox 10"/>
          <p:cNvSpPr txBox="1"/>
          <p:nvPr/>
        </p:nvSpPr>
        <p:spPr>
          <a:xfrm>
            <a:off x="416496" y="4950460"/>
            <a:ext cx="8424936" cy="369332"/>
          </a:xfrm>
          <a:prstGeom prst="rect">
            <a:avLst/>
          </a:prstGeom>
          <a:noFill/>
        </p:spPr>
        <p:txBody>
          <a:bodyPr wrap="square" rtlCol="0">
            <a:spAutoFit/>
          </a:bodyPr>
          <a:lstStyle/>
          <a:p>
            <a:r>
              <a:rPr lang="en-US" b="1" dirty="0"/>
              <a:t>According to </a:t>
            </a:r>
            <a:r>
              <a:rPr lang="en-US" b="1" dirty="0" smtClean="0"/>
              <a:t>dataset  </a:t>
            </a:r>
            <a:r>
              <a:rPr lang="en-US" b="1" dirty="0"/>
              <a:t>Zack's photo </a:t>
            </a:r>
            <a:r>
              <a:rPr lang="en-US" b="1" dirty="0" smtClean="0"/>
              <a:t>got </a:t>
            </a:r>
            <a:r>
              <a:rPr lang="en-US" b="1" dirty="0"/>
              <a:t>the highest number of likes among all users.</a:t>
            </a:r>
            <a:endParaRPr lang="en-IN" dirty="0"/>
          </a:p>
        </p:txBody>
      </p:sp>
      <p:sp>
        <p:nvSpPr>
          <p:cNvPr id="14" name="Rounded Rectangle 13"/>
          <p:cNvSpPr/>
          <p:nvPr/>
        </p:nvSpPr>
        <p:spPr>
          <a:xfrm>
            <a:off x="484783" y="1700808"/>
            <a:ext cx="6052393" cy="3096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FF0000"/>
                </a:solidFill>
              </a:rPr>
              <a:t>/*3. Task: Identify the winner of the contest and provide their details to the team*/</a:t>
            </a:r>
          </a:p>
          <a:p>
            <a:endParaRPr lang="en-US" sz="1200" b="1" dirty="0">
              <a:solidFill>
                <a:srgbClr val="FF0000"/>
              </a:solidFill>
            </a:endParaRPr>
          </a:p>
          <a:p>
            <a:r>
              <a:rPr lang="en-US" sz="1200" b="1" dirty="0">
                <a:solidFill>
                  <a:srgbClr val="FF0000"/>
                </a:solidFill>
              </a:rPr>
              <a:t>with most_likes as (</a:t>
            </a:r>
          </a:p>
          <a:p>
            <a:r>
              <a:rPr lang="en-US" sz="1200" b="1" dirty="0">
                <a:solidFill>
                  <a:srgbClr val="FF0000"/>
                </a:solidFill>
              </a:rPr>
              <a:t>select </a:t>
            </a:r>
          </a:p>
          <a:p>
            <a:r>
              <a:rPr lang="en-US" sz="1200" b="1" dirty="0">
                <a:solidFill>
                  <a:srgbClr val="FF0000"/>
                </a:solidFill>
              </a:rPr>
              <a:t>	photo_id,count(*) as Total_likes from likes</a:t>
            </a:r>
          </a:p>
          <a:p>
            <a:r>
              <a:rPr lang="en-US" sz="1200" b="1" dirty="0">
                <a:solidFill>
                  <a:srgbClr val="FF0000"/>
                </a:solidFill>
              </a:rPr>
              <a:t>group by </a:t>
            </a:r>
          </a:p>
          <a:p>
            <a:r>
              <a:rPr lang="en-US" sz="1200" b="1" dirty="0">
                <a:solidFill>
                  <a:srgbClr val="FF0000"/>
                </a:solidFill>
              </a:rPr>
              <a:t>	photo_id order by Total_likes desc limit 1)</a:t>
            </a:r>
          </a:p>
          <a:p>
            <a:r>
              <a:rPr lang="en-US" sz="1200" b="1" dirty="0">
                <a:solidFill>
                  <a:srgbClr val="FF0000"/>
                </a:solidFill>
              </a:rPr>
              <a:t>select </a:t>
            </a:r>
          </a:p>
          <a:p>
            <a:r>
              <a:rPr lang="en-US" sz="1200" b="1" dirty="0">
                <a:solidFill>
                  <a:srgbClr val="FF0000"/>
                </a:solidFill>
              </a:rPr>
              <a:t>	user_id as User_id,us.username as Name, </a:t>
            </a:r>
          </a:p>
          <a:p>
            <a:r>
              <a:rPr lang="en-US" sz="1200" b="1" dirty="0">
                <a:solidFill>
                  <a:srgbClr val="FF0000"/>
                </a:solidFill>
              </a:rPr>
              <a:t>	p.id as Photo_id,</a:t>
            </a:r>
          </a:p>
          <a:p>
            <a:r>
              <a:rPr lang="en-US" sz="1200" b="1" dirty="0">
                <a:solidFill>
                  <a:srgbClr val="FF0000"/>
                </a:solidFill>
              </a:rPr>
              <a:t>	ml.Total_likes as Likes from photos p </a:t>
            </a:r>
          </a:p>
          <a:p>
            <a:r>
              <a:rPr lang="en-US" sz="1200" b="1" dirty="0">
                <a:solidFill>
                  <a:srgbClr val="FF0000"/>
                </a:solidFill>
              </a:rPr>
              <a:t>join </a:t>
            </a:r>
          </a:p>
          <a:p>
            <a:r>
              <a:rPr lang="en-US" sz="1200" b="1" dirty="0">
                <a:solidFill>
                  <a:srgbClr val="FF0000"/>
                </a:solidFill>
              </a:rPr>
              <a:t>	most_likes as ml on p.id = ml.photo_id</a:t>
            </a:r>
          </a:p>
          <a:p>
            <a:r>
              <a:rPr lang="en-US" sz="1200" b="1" dirty="0">
                <a:solidFill>
                  <a:srgbClr val="FF0000"/>
                </a:solidFill>
              </a:rPr>
              <a:t>join </a:t>
            </a:r>
          </a:p>
          <a:p>
            <a:r>
              <a:rPr lang="en-US" sz="1200" b="1" dirty="0">
                <a:solidFill>
                  <a:srgbClr val="FF0000"/>
                </a:solidFill>
              </a:rPr>
              <a:t>	users us on p.user_id=us.id;</a:t>
            </a:r>
            <a:endParaRPr lang="en-IN" sz="1200" b="1" dirty="0">
              <a:solidFill>
                <a:srgbClr val="FF0000"/>
              </a:solidFill>
            </a:endParaRPr>
          </a:p>
        </p:txBody>
      </p:sp>
      <p:sp>
        <p:nvSpPr>
          <p:cNvPr id="15" name="TextBox 14"/>
          <p:cNvSpPr txBox="1"/>
          <p:nvPr/>
        </p:nvSpPr>
        <p:spPr>
          <a:xfrm>
            <a:off x="1496616" y="836712"/>
            <a:ext cx="5328592" cy="1200329"/>
          </a:xfrm>
          <a:prstGeom prst="rect">
            <a:avLst/>
          </a:prstGeom>
          <a:noFill/>
        </p:spPr>
        <p:txBody>
          <a:bodyPr wrap="square" rtlCol="0">
            <a:spAutoFit/>
          </a:bodyPr>
          <a:lstStyle/>
          <a:p>
            <a:r>
              <a:rPr lang="en-US" sz="3600" b="1" dirty="0">
                <a:solidFill>
                  <a:srgbClr val="7030A0"/>
                </a:solidFill>
                <a:latin typeface="Tahoma"/>
                <a:ea typeface="Sitka Text"/>
                <a:cs typeface="Sitka Text"/>
              </a:rPr>
              <a:t>Zack</a:t>
            </a:r>
            <a:r>
              <a:rPr lang="en-US" sz="3600" b="1" spc="100" dirty="0">
                <a:solidFill>
                  <a:srgbClr val="7030A0"/>
                </a:solidFill>
                <a:latin typeface="Tahoma"/>
                <a:ea typeface="Sitka Text"/>
                <a:cs typeface="Sitka Text"/>
              </a:rPr>
              <a:t> </a:t>
            </a:r>
            <a:r>
              <a:rPr lang="en-US" sz="3600" b="1" dirty="0">
                <a:solidFill>
                  <a:srgbClr val="7030A0"/>
                </a:solidFill>
                <a:latin typeface="Tahoma"/>
                <a:ea typeface="Sitka Text"/>
                <a:cs typeface="Sitka Text"/>
              </a:rPr>
              <a:t>Kemmer93</a:t>
            </a:r>
            <a:endParaRPr lang="en-IN" sz="3600" dirty="0">
              <a:solidFill>
                <a:srgbClr val="7030A0"/>
              </a:solidFill>
              <a:latin typeface="Sitka Text"/>
              <a:ea typeface="Sitka Text"/>
              <a:cs typeface="Sitka Text"/>
            </a:endParaRPr>
          </a:p>
          <a:p>
            <a:endParaRPr lang="en-IN" sz="3600" dirty="0"/>
          </a:p>
        </p:txBody>
      </p:sp>
    </p:spTree>
    <p:extLst>
      <p:ext uri="{BB962C8B-B14F-4D97-AF65-F5344CB8AC3E}">
        <p14:creationId xmlns:p14="http://schemas.microsoft.com/office/powerpoint/2010/main" val="2519020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00872" y="4905164"/>
            <a:ext cx="2232248" cy="93610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TOP  5 POPULAR HASHTAG</a:t>
            </a:r>
            <a:endParaRPr lang="en-IN" b="1" dirty="0">
              <a:effectLst>
                <a:outerShdw blurRad="38100" dist="38100" dir="2700000" algn="tl">
                  <a:srgbClr val="000000">
                    <a:alpha val="43137"/>
                  </a:srgbClr>
                </a:outerShdw>
              </a:effectLst>
            </a:endParaRPr>
          </a:p>
        </p:txBody>
      </p:sp>
      <p:sp>
        <p:nvSpPr>
          <p:cNvPr id="5" name="Rounded Rectangle 4"/>
          <p:cNvSpPr/>
          <p:nvPr/>
        </p:nvSpPr>
        <p:spPr>
          <a:xfrm>
            <a:off x="3958140" y="4209729"/>
            <a:ext cx="1800200" cy="576064"/>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beach</a:t>
            </a:r>
            <a:endParaRPr lang="en-IN" sz="2800" b="1" dirty="0"/>
          </a:p>
        </p:txBody>
      </p:sp>
      <p:sp>
        <p:nvSpPr>
          <p:cNvPr id="7" name="Rounded Rectangle 6"/>
          <p:cNvSpPr/>
          <p:nvPr/>
        </p:nvSpPr>
        <p:spPr>
          <a:xfrm>
            <a:off x="6264526" y="4221088"/>
            <a:ext cx="1800200" cy="576064"/>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party</a:t>
            </a:r>
            <a:endParaRPr lang="en-IN" sz="2800" b="1" dirty="0"/>
          </a:p>
        </p:txBody>
      </p:sp>
      <p:sp>
        <p:nvSpPr>
          <p:cNvPr id="8" name="Rounded Rectangle 7"/>
          <p:cNvSpPr/>
          <p:nvPr/>
        </p:nvSpPr>
        <p:spPr>
          <a:xfrm>
            <a:off x="1496175" y="4221088"/>
            <a:ext cx="1800200" cy="576064"/>
          </a:xfrm>
          <a:prstGeom prst="round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smile</a:t>
            </a:r>
            <a:endParaRPr lang="en-IN" sz="2800" b="1" dirty="0"/>
          </a:p>
        </p:txBody>
      </p:sp>
      <p:sp>
        <p:nvSpPr>
          <p:cNvPr id="9" name="Rounded Rectangle 8"/>
          <p:cNvSpPr/>
          <p:nvPr/>
        </p:nvSpPr>
        <p:spPr>
          <a:xfrm>
            <a:off x="1513552" y="5728185"/>
            <a:ext cx="1800200" cy="576064"/>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fun</a:t>
            </a:r>
            <a:endParaRPr lang="en-IN" sz="2800" b="1" dirty="0"/>
          </a:p>
        </p:txBody>
      </p:sp>
      <p:sp>
        <p:nvSpPr>
          <p:cNvPr id="10" name="Rounded Rectangle 9"/>
          <p:cNvSpPr/>
          <p:nvPr/>
        </p:nvSpPr>
        <p:spPr>
          <a:xfrm>
            <a:off x="6321152" y="5733256"/>
            <a:ext cx="1800200" cy="576064"/>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contest</a:t>
            </a:r>
            <a:endParaRPr lang="en-IN" sz="2800" b="1" dirty="0"/>
          </a:p>
        </p:txBody>
      </p:sp>
      <p:sp>
        <p:nvSpPr>
          <p:cNvPr id="11" name="TextBox 10"/>
          <p:cNvSpPr txBox="1"/>
          <p:nvPr/>
        </p:nvSpPr>
        <p:spPr>
          <a:xfrm>
            <a:off x="272480" y="260648"/>
            <a:ext cx="9289032" cy="923330"/>
          </a:xfrm>
          <a:prstGeom prst="rect">
            <a:avLst/>
          </a:prstGeom>
          <a:solidFill>
            <a:srgbClr val="00B0F0"/>
          </a:solidFill>
        </p:spPr>
        <p:txBody>
          <a:bodyPr wrap="square" rtlCol="0">
            <a:spAutoFit/>
          </a:bodyPr>
          <a:lstStyle/>
          <a:p>
            <a:r>
              <a:rPr lang="en-US" b="1" dirty="0">
                <a:solidFill>
                  <a:schemeClr val="bg1"/>
                </a:solidFill>
              </a:rPr>
              <a:t>According to </a:t>
            </a:r>
            <a:r>
              <a:rPr lang="en-US" b="1" dirty="0" smtClean="0">
                <a:solidFill>
                  <a:schemeClr val="bg1"/>
                </a:solidFill>
              </a:rPr>
              <a:t>dataset </a:t>
            </a:r>
            <a:r>
              <a:rPr lang="en-US" b="1" dirty="0">
                <a:solidFill>
                  <a:schemeClr val="bg1"/>
                </a:solidFill>
              </a:rPr>
              <a:t>these are the top 5 most commonly used hashtags on the Instagram</a:t>
            </a:r>
            <a:endParaRPr lang="en-IN" dirty="0">
              <a:solidFill>
                <a:schemeClr val="bg1"/>
              </a:solidFill>
            </a:endParaRPr>
          </a:p>
          <a:p>
            <a:endParaRPr lang="en-IN" dirty="0"/>
          </a:p>
        </p:txBody>
      </p:sp>
      <p:sp>
        <p:nvSpPr>
          <p:cNvPr id="14" name="Rectangle 13"/>
          <p:cNvSpPr/>
          <p:nvPr/>
        </p:nvSpPr>
        <p:spPr>
          <a:xfrm>
            <a:off x="848544" y="1624743"/>
            <a:ext cx="8136904" cy="2376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/*4. Task: Identify and suggest the top 5 most commonly used hashtags </a:t>
            </a:r>
            <a:r>
              <a:rPr lang="en-US" sz="1200" b="1" dirty="0"/>
              <a:t>on the platform*/</a:t>
            </a:r>
          </a:p>
          <a:p>
            <a:r>
              <a:rPr lang="en-IN" sz="1200" b="1" dirty="0"/>
              <a:t>SELECT </a:t>
            </a:r>
          </a:p>
          <a:p>
            <a:r>
              <a:rPr lang="en-IN" sz="1200" b="1" dirty="0" smtClean="0"/>
              <a:t>	tag_name </a:t>
            </a:r>
            <a:r>
              <a:rPr lang="en-IN" sz="1200" b="1" dirty="0"/>
              <a:t>AS most_used_hashtags, COUNT(*) AS hashtags_count</a:t>
            </a:r>
          </a:p>
          <a:p>
            <a:r>
              <a:rPr lang="en-IN" sz="1200" b="1" dirty="0"/>
              <a:t>FROM </a:t>
            </a:r>
            <a:endParaRPr lang="en-IN" sz="1200" b="1" dirty="0" smtClean="0"/>
          </a:p>
          <a:p>
            <a:r>
              <a:rPr lang="en-IN" sz="1200" b="1" dirty="0"/>
              <a:t>	</a:t>
            </a:r>
            <a:r>
              <a:rPr lang="en-IN" sz="1200" b="1" dirty="0" smtClean="0"/>
              <a:t>tags</a:t>
            </a:r>
            <a:endParaRPr lang="en-IN" sz="1200" b="1" dirty="0"/>
          </a:p>
          <a:p>
            <a:r>
              <a:rPr lang="en-IN" sz="1200" b="1" dirty="0"/>
              <a:t>INNER </a:t>
            </a:r>
            <a:r>
              <a:rPr lang="en-IN" sz="1200" b="1" dirty="0" smtClean="0"/>
              <a:t>JOIN</a:t>
            </a:r>
          </a:p>
          <a:p>
            <a:r>
              <a:rPr lang="en-IN" sz="1200" b="1" dirty="0"/>
              <a:t>	</a:t>
            </a:r>
            <a:r>
              <a:rPr lang="en-IN" sz="1200" b="1" dirty="0" smtClean="0"/>
              <a:t> </a:t>
            </a:r>
            <a:r>
              <a:rPr lang="en-IN" sz="1200" b="1" dirty="0"/>
              <a:t>photo_tags ON tags.id = photo_tags.tag_id</a:t>
            </a:r>
          </a:p>
          <a:p>
            <a:r>
              <a:rPr lang="en-IN" sz="1200" b="1" dirty="0"/>
              <a:t>GROUP </a:t>
            </a:r>
            <a:r>
              <a:rPr lang="en-IN" sz="1200" b="1" dirty="0" smtClean="0"/>
              <a:t>BY</a:t>
            </a:r>
          </a:p>
          <a:p>
            <a:r>
              <a:rPr lang="en-IN" sz="1200" b="1" dirty="0"/>
              <a:t>	</a:t>
            </a:r>
            <a:r>
              <a:rPr lang="en-IN" sz="1200" b="1" dirty="0" smtClean="0"/>
              <a:t> </a:t>
            </a:r>
            <a:r>
              <a:rPr lang="en-IN" sz="1200" b="1" dirty="0"/>
              <a:t>tag_name</a:t>
            </a:r>
          </a:p>
          <a:p>
            <a:r>
              <a:rPr lang="en-IN" sz="1200" b="1" dirty="0"/>
              <a:t>ORDER </a:t>
            </a:r>
            <a:r>
              <a:rPr lang="en-IN" sz="1200" b="1" dirty="0" smtClean="0"/>
              <a:t>BY</a:t>
            </a:r>
          </a:p>
          <a:p>
            <a:r>
              <a:rPr lang="en-IN" sz="1200" b="1" dirty="0"/>
              <a:t>	</a:t>
            </a:r>
            <a:r>
              <a:rPr lang="en-IN" sz="1200" b="1" dirty="0" smtClean="0"/>
              <a:t> </a:t>
            </a:r>
            <a:r>
              <a:rPr lang="en-IN" sz="1200" b="1" dirty="0"/>
              <a:t>hashtags_count </a:t>
            </a:r>
          </a:p>
          <a:p>
            <a:r>
              <a:rPr lang="en-IN" sz="1200" b="1" dirty="0" smtClean="0"/>
              <a:t>	DESC LIMIT </a:t>
            </a:r>
            <a:r>
              <a:rPr lang="en-IN" sz="1200" b="1" dirty="0"/>
              <a:t>5;</a:t>
            </a:r>
          </a:p>
        </p:txBody>
      </p:sp>
    </p:spTree>
    <p:extLst>
      <p:ext uri="{BB962C8B-B14F-4D97-AF65-F5344CB8AC3E}">
        <p14:creationId xmlns:p14="http://schemas.microsoft.com/office/powerpoint/2010/main" val="38641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584848" cy="6858000"/>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8001" y="2348880"/>
            <a:ext cx="3468833" cy="212365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solidFill>
                  <a:schemeClr val="bg1"/>
                </a:solidFill>
                <a:effectLst>
                  <a:outerShdw blurRad="50800" dist="39000" dir="5460000" algn="tl">
                    <a:srgbClr val="000000">
                      <a:alpha val="38000"/>
                    </a:srgbClr>
                  </a:outerShdw>
                </a:effectLst>
              </a:rPr>
              <a:t>BEST DAY </a:t>
            </a:r>
          </a:p>
          <a:p>
            <a:pPr algn="ctr"/>
            <a:r>
              <a:rPr lang="en-US" sz="4400" b="1" dirty="0" smtClean="0">
                <a:ln w="11430"/>
                <a:solidFill>
                  <a:schemeClr val="bg1"/>
                </a:solidFill>
                <a:effectLst>
                  <a:outerShdw blurRad="50800" dist="39000" dir="5460000" algn="tl">
                    <a:srgbClr val="000000">
                      <a:alpha val="38000"/>
                    </a:srgbClr>
                  </a:outerShdw>
                </a:effectLst>
              </a:rPr>
              <a:t>TO </a:t>
            </a:r>
          </a:p>
          <a:p>
            <a:pPr algn="ctr"/>
            <a:r>
              <a:rPr lang="en-US" sz="4400" b="1" dirty="0" smtClean="0">
                <a:ln w="11430"/>
                <a:solidFill>
                  <a:schemeClr val="bg1"/>
                </a:solidFill>
                <a:effectLst>
                  <a:outerShdw blurRad="50800" dist="39000" dir="5460000" algn="tl">
                    <a:srgbClr val="000000">
                      <a:alpha val="38000"/>
                    </a:srgbClr>
                  </a:outerShdw>
                </a:effectLst>
              </a:rPr>
              <a:t>LAUNCH AD</a:t>
            </a:r>
            <a:endParaRPr lang="en-IN" sz="4400" b="1" dirty="0">
              <a:ln w="11430"/>
              <a:solidFill>
                <a:schemeClr val="bg1"/>
              </a:solidFill>
              <a:effectLst>
                <a:outerShdw blurRad="50800" dist="39000" dir="5460000" algn="tl">
                  <a:srgbClr val="000000">
                    <a:alpha val="38000"/>
                  </a:srgbClr>
                </a:outerShdw>
              </a:effectLst>
            </a:endParaRPr>
          </a:p>
        </p:txBody>
      </p:sp>
      <p:sp>
        <p:nvSpPr>
          <p:cNvPr id="7" name="TextBox 6"/>
          <p:cNvSpPr txBox="1"/>
          <p:nvPr/>
        </p:nvSpPr>
        <p:spPr>
          <a:xfrm>
            <a:off x="5298909" y="160242"/>
            <a:ext cx="2880320" cy="523220"/>
          </a:xfrm>
          <a:prstGeom prst="rect">
            <a:avLst/>
          </a:prstGeom>
          <a:noFill/>
        </p:spPr>
        <p:txBody>
          <a:bodyPr wrap="square" rtlCol="0">
            <a:spAutoFit/>
          </a:bodyPr>
          <a:lstStyle/>
          <a:p>
            <a:r>
              <a:rPr lang="en-US" sz="2800" b="1" dirty="0" smtClean="0"/>
              <a:t>Based on Analysis</a:t>
            </a:r>
            <a:endParaRPr lang="en-IN" sz="2800" b="1" dirty="0"/>
          </a:p>
        </p:txBody>
      </p:sp>
      <p:sp>
        <p:nvSpPr>
          <p:cNvPr id="9" name="Rounded Rectangle 8"/>
          <p:cNvSpPr/>
          <p:nvPr/>
        </p:nvSpPr>
        <p:spPr>
          <a:xfrm>
            <a:off x="4160912" y="1024541"/>
            <a:ext cx="1944216" cy="648072"/>
          </a:xfrm>
          <a:prstGeom prst="round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THURSDAY</a:t>
            </a:r>
            <a:endParaRPr lang="en-IN" sz="2800" b="1" dirty="0"/>
          </a:p>
        </p:txBody>
      </p:sp>
      <p:sp>
        <p:nvSpPr>
          <p:cNvPr id="10" name="Rounded Rectangle 9"/>
          <p:cNvSpPr/>
          <p:nvPr/>
        </p:nvSpPr>
        <p:spPr>
          <a:xfrm>
            <a:off x="7311921" y="1052736"/>
            <a:ext cx="1944216" cy="648072"/>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SUNDAY</a:t>
            </a:r>
            <a:endParaRPr lang="en-IN" sz="2800" b="1" dirty="0"/>
          </a:p>
        </p:txBody>
      </p:sp>
      <p:sp>
        <p:nvSpPr>
          <p:cNvPr id="11" name="TextBox 10"/>
          <p:cNvSpPr txBox="1"/>
          <p:nvPr/>
        </p:nvSpPr>
        <p:spPr>
          <a:xfrm>
            <a:off x="6523045" y="1069397"/>
            <a:ext cx="432048" cy="646331"/>
          </a:xfrm>
          <a:prstGeom prst="rect">
            <a:avLst/>
          </a:prstGeom>
          <a:noFill/>
        </p:spPr>
        <p:txBody>
          <a:bodyPr wrap="square" rtlCol="0">
            <a:spAutoFit/>
          </a:bodyPr>
          <a:lstStyle/>
          <a:p>
            <a:r>
              <a:rPr lang="en-US" sz="3600" b="1" dirty="0" smtClean="0"/>
              <a:t>&amp;</a:t>
            </a:r>
            <a:endParaRPr lang="en-IN" sz="3600" b="1" dirty="0"/>
          </a:p>
        </p:txBody>
      </p:sp>
      <p:sp>
        <p:nvSpPr>
          <p:cNvPr id="12" name="TextBox 11"/>
          <p:cNvSpPr txBox="1"/>
          <p:nvPr/>
        </p:nvSpPr>
        <p:spPr>
          <a:xfrm>
            <a:off x="3965443" y="1916832"/>
            <a:ext cx="5472608" cy="646331"/>
          </a:xfrm>
          <a:prstGeom prst="rect">
            <a:avLst/>
          </a:prstGeom>
          <a:solidFill>
            <a:schemeClr val="accent3">
              <a:lumMod val="60000"/>
              <a:lumOff val="40000"/>
            </a:schemeClr>
          </a:solidFill>
        </p:spPr>
        <p:txBody>
          <a:bodyPr wrap="square" rtlCol="0">
            <a:spAutoFit/>
          </a:bodyPr>
          <a:lstStyle/>
          <a:p>
            <a:r>
              <a:rPr lang="en-US" dirty="0"/>
              <a:t>are the days when the highest number of </a:t>
            </a:r>
            <a:r>
              <a:rPr lang="en-US" dirty="0" smtClean="0"/>
              <a:t>users </a:t>
            </a:r>
            <a:r>
              <a:rPr lang="en-US" dirty="0"/>
              <a:t>registrations </a:t>
            </a:r>
            <a:r>
              <a:rPr lang="en-US" dirty="0" smtClean="0"/>
              <a:t>occurs.</a:t>
            </a:r>
            <a:endParaRPr lang="en-IN" dirty="0"/>
          </a:p>
        </p:txBody>
      </p:sp>
      <p:sp>
        <p:nvSpPr>
          <p:cNvPr id="13" name="TextBox 12"/>
          <p:cNvSpPr txBox="1"/>
          <p:nvPr/>
        </p:nvSpPr>
        <p:spPr>
          <a:xfrm>
            <a:off x="3965443" y="2708920"/>
            <a:ext cx="5472608" cy="1200329"/>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8100000" scaled="1"/>
            <a:tileRect/>
          </a:gradFill>
        </p:spPr>
        <p:txBody>
          <a:bodyPr wrap="square" rtlCol="0">
            <a:spAutoFit/>
          </a:bodyPr>
          <a:lstStyle/>
          <a:p>
            <a:r>
              <a:rPr lang="en-US" dirty="0"/>
              <a:t>So According to the result launching ad campaigns on these days can maximize the potential reach and engagement of the campaign.</a:t>
            </a:r>
            <a:endParaRPr lang="en-IN" dirty="0"/>
          </a:p>
          <a:p>
            <a:endParaRPr lang="en-IN" dirty="0"/>
          </a:p>
        </p:txBody>
      </p:sp>
      <p:sp>
        <p:nvSpPr>
          <p:cNvPr id="15" name="Rectangle 14"/>
          <p:cNvSpPr/>
          <p:nvPr/>
        </p:nvSpPr>
        <p:spPr>
          <a:xfrm>
            <a:off x="3822745" y="4087822"/>
            <a:ext cx="5832648" cy="2509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/*5. Task: What day of the week do most users register on? Provide insights on when to schedule an ad campaign*/</a:t>
            </a:r>
          </a:p>
          <a:p>
            <a:r>
              <a:rPr lang="en-US" sz="1400" dirty="0"/>
              <a:t>S</a:t>
            </a:r>
            <a:r>
              <a:rPr lang="en-US" sz="1400" dirty="0" smtClean="0"/>
              <a:t>elect </a:t>
            </a:r>
          </a:p>
          <a:p>
            <a:r>
              <a:rPr lang="en-US" sz="1400" dirty="0" smtClean="0"/>
              <a:t>	DAYNAME(created_at</a:t>
            </a:r>
            <a:r>
              <a:rPr lang="en-US" sz="1400" dirty="0"/>
              <a:t>) as </a:t>
            </a:r>
            <a:r>
              <a:rPr lang="en-US" sz="1400" dirty="0" smtClean="0"/>
              <a:t>DAYS, count(DAYNAME(created_at</a:t>
            </a:r>
            <a:r>
              <a:rPr lang="en-US" sz="1400" dirty="0"/>
              <a:t>)) as </a:t>
            </a:r>
            <a:r>
              <a:rPr lang="en-US" sz="1400" dirty="0" smtClean="0"/>
              <a:t>	NUM_OF_USERS_REG </a:t>
            </a:r>
          </a:p>
          <a:p>
            <a:r>
              <a:rPr lang="en-US" sz="1400" dirty="0" smtClean="0"/>
              <a:t>From</a:t>
            </a:r>
          </a:p>
          <a:p>
            <a:r>
              <a:rPr lang="en-US" sz="1400" dirty="0" smtClean="0"/>
              <a:t>	 </a:t>
            </a:r>
            <a:r>
              <a:rPr lang="en-US" sz="1400" dirty="0"/>
              <a:t>users</a:t>
            </a:r>
          </a:p>
          <a:p>
            <a:r>
              <a:rPr lang="en-US" sz="1400" dirty="0"/>
              <a:t>group by </a:t>
            </a:r>
            <a:endParaRPr lang="en-US" sz="1400" dirty="0" smtClean="0"/>
          </a:p>
          <a:p>
            <a:r>
              <a:rPr lang="en-US" sz="1400" dirty="0" smtClean="0"/>
              <a:t>	DAYS </a:t>
            </a:r>
          </a:p>
          <a:p>
            <a:r>
              <a:rPr lang="en-US" sz="1400" dirty="0" smtClean="0"/>
              <a:t>order </a:t>
            </a:r>
            <a:r>
              <a:rPr lang="en-US" sz="1400" dirty="0"/>
              <a:t>by </a:t>
            </a:r>
            <a:endParaRPr lang="en-US" sz="1400" dirty="0" smtClean="0"/>
          </a:p>
          <a:p>
            <a:r>
              <a:rPr lang="en-US" sz="1400" dirty="0" smtClean="0"/>
              <a:t>	NUM_OF_USERS_REG </a:t>
            </a:r>
            <a:r>
              <a:rPr lang="en-US" sz="1400" dirty="0"/>
              <a:t>DESC;</a:t>
            </a:r>
            <a:endParaRPr lang="en-IN" sz="1400" dirty="0"/>
          </a:p>
        </p:txBody>
      </p:sp>
    </p:spTree>
    <p:extLst>
      <p:ext uri="{BB962C8B-B14F-4D97-AF65-F5344CB8AC3E}">
        <p14:creationId xmlns:p14="http://schemas.microsoft.com/office/powerpoint/2010/main" val="2664329805"/>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305</TotalTime>
  <Words>867</Words>
  <Application>Microsoft Office PowerPoint</Application>
  <PresentationFormat>A4 Paper (210x297 mm)</PresentationFormat>
  <Paragraphs>264</Paragraphs>
  <Slides>12</Slides>
  <Notes>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Office Theme</vt:lpstr>
      <vt:lpstr>Slipstream</vt:lpstr>
      <vt:lpstr>Technic</vt:lpstr>
      <vt:lpstr>Civic</vt:lpstr>
      <vt:lpstr>Thatch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PRABHAT_SINGH</dc:creator>
  <cp:lastModifiedBy>PRABHAT_SINGH</cp:lastModifiedBy>
  <cp:revision>28</cp:revision>
  <dcterms:created xsi:type="dcterms:W3CDTF">2023-11-25T07:25:40Z</dcterms:created>
  <dcterms:modified xsi:type="dcterms:W3CDTF">2023-11-26T15:47:49Z</dcterms:modified>
</cp:coreProperties>
</file>