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35.png" ContentType="image/png"/>
  <Override PartName="/ppt/media/image9.jpeg" ContentType="image/jpeg"/>
  <Override PartName="/ppt/media/image10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52B07D2-EFC7-4259-B2B6-C340D6B982A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DF22C64-A954-44AA-A3FD-80A494FB0B0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FDEE239-0AAD-494F-89F4-51224012676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CAD3659-18E7-4080-85CF-559F321F3AA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ieeexplore.ieee.org/xpl/login.jsp?tp=&amp;arnumber=4564463&amp;url=http%3A%2F%2Fieeexplore.ieee.org%2Fxpls%2Fabs_all.jsp%3Farnumber%3D4564463" TargetMode="External"/><Relationship Id="rId2" Type="http://schemas.openxmlformats.org/officeDocument/2006/relationships/hyperlink" Target="http://ieeexplore.ieee.org/xpl/login.jsp?tp=&amp;arnumber=4912206&amp;url=http%3A%2F%2Fieeexplore.ieee.org%2Fiel5%2F69%2F4358933%2F04912206.pdf%3Farnumber%3D4912206" TargetMode="External"/><Relationship Id="rId3" Type="http://schemas.openxmlformats.org/officeDocument/2006/relationships/hyperlink" Target="http://ieeexplore.ieee.org/xpl/login.jsp?tp=&amp;arnumber=4912206&amp;url=http%3A%2F%2Fieeexplore.ieee.org%2Fiel5%2F69%2F4358933%2F04912206.pdf%3Farnumber%3D4912206" TargetMode="External"/><Relationship Id="rId4" Type="http://schemas.openxmlformats.org/officeDocument/2006/relationships/hyperlink" Target="http://hci.ece.upatras.gr/pubs_files/c49_Kopanas_Avouris_Daskalaki_LNAI_2002.pdf" TargetMode="External"/><Relationship Id="rId5" Type="http://schemas.openxmlformats.org/officeDocument/2006/relationships/hyperlink" Target="http://cs.bilkent.edu.tr/~zeynep/files/short_fuzzy_logic_tutorial.pdf" TargetMode="External"/><Relationship Id="rId6" Type="http://schemas.openxmlformats.org/officeDocument/2006/relationships/hyperlink" Target="http://jmi.ac.in/upload/employeeresume/tahmad2.pdf" TargetMode="External"/><Relationship Id="rId7" Type="http://schemas.openxmlformats.org/officeDocument/2006/relationships/hyperlink" Target="https://www.linkedin.com/in/rafeeq-ahmed-000753102" TargetMode="External"/><Relationship Id="rId8" Type="http://schemas.openxmlformats.org/officeDocument/2006/relationships/hyperlink" Target="http://www.michael-noll.com/" TargetMode="External"/><Relationship Id="rId9" Type="http://schemas.openxmlformats.org/officeDocument/2006/relationships/hyperlink" Target="https://github.com/sujee" TargetMode="External"/><Relationship Id="rId10" Type="http://schemas.openxmlformats.org/officeDocument/2006/relationships/hyperlink" Target="https://github.com/pkainulainen" TargetMode="External"/><Relationship Id="rId1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87720" y="1347120"/>
            <a:ext cx="8572320" cy="10810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3000" spc="-1" strike="noStrike" u="sng">
                <a:solidFill>
                  <a:srgbClr val="ffab4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TOPIC MODELING USING BIG DATA ANALYTICS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290200" y="204840"/>
            <a:ext cx="2660400" cy="52344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STE</a:t>
            </a: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</a:t>
            </a: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2: CONTEXT VECTOR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Shape 149" descr=""/>
          <p:cNvPicPr/>
          <p:nvPr/>
        </p:nvPicPr>
        <p:blipFill>
          <a:blip r:embed="rId1"/>
          <a:srcRect l="6743" t="2100" r="20197" b="2100"/>
          <a:stretch/>
        </p:blipFill>
        <p:spPr>
          <a:xfrm>
            <a:off x="187560" y="942480"/>
            <a:ext cx="3907080" cy="40118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sp>
        <p:nvSpPr>
          <p:cNvPr id="206" name="CustomShape 2"/>
          <p:cNvSpPr/>
          <p:nvPr/>
        </p:nvSpPr>
        <p:spPr>
          <a:xfrm>
            <a:off x="424800" y="204840"/>
            <a:ext cx="2660400" cy="52344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STEP 1: TEXT WINDOWING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Shape 151" descr=""/>
          <p:cNvPicPr/>
          <p:nvPr/>
        </p:nvPicPr>
        <p:blipFill>
          <a:blip r:embed="rId2"/>
          <a:srcRect l="-1048" t="0" r="45566" b="48592"/>
          <a:stretch/>
        </p:blipFill>
        <p:spPr>
          <a:xfrm>
            <a:off x="4524120" y="879840"/>
            <a:ext cx="4365360" cy="401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156" descr=""/>
          <p:cNvPicPr/>
          <p:nvPr/>
        </p:nvPicPr>
        <p:blipFill>
          <a:blip r:embed="rId1"/>
          <a:srcRect l="0" t="2488" r="2684" b="43853"/>
          <a:stretch/>
        </p:blipFill>
        <p:spPr>
          <a:xfrm>
            <a:off x="83880" y="1005480"/>
            <a:ext cx="8865000" cy="381276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sp>
        <p:nvSpPr>
          <p:cNvPr id="209" name="CustomShape 1"/>
          <p:cNvSpPr/>
          <p:nvPr/>
        </p:nvSpPr>
        <p:spPr>
          <a:xfrm>
            <a:off x="467640" y="136800"/>
            <a:ext cx="2325960" cy="52344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MUTUAL INFORMATION: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Shape 158" descr=""/>
          <p:cNvPicPr/>
          <p:nvPr/>
        </p:nvPicPr>
        <p:blipFill>
          <a:blip r:embed="rId2"/>
          <a:stretch/>
        </p:blipFill>
        <p:spPr>
          <a:xfrm>
            <a:off x="3951360" y="136800"/>
            <a:ext cx="4428720" cy="75204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163" descr=""/>
          <p:cNvPicPr/>
          <p:nvPr/>
        </p:nvPicPr>
        <p:blipFill>
          <a:blip r:embed="rId1"/>
          <a:srcRect l="3269" t="59277" r="37532" b="5090"/>
          <a:stretch/>
        </p:blipFill>
        <p:spPr>
          <a:xfrm>
            <a:off x="3203640" y="1582560"/>
            <a:ext cx="5625000" cy="344052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pic>
        <p:nvPicPr>
          <p:cNvPr id="212" name="Shape 164" descr=""/>
          <p:cNvPicPr/>
          <p:nvPr/>
        </p:nvPicPr>
        <p:blipFill>
          <a:blip r:embed="rId2"/>
          <a:stretch/>
        </p:blipFill>
        <p:spPr>
          <a:xfrm>
            <a:off x="245520" y="1484280"/>
            <a:ext cx="2580480" cy="353880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pic>
        <p:nvPicPr>
          <p:cNvPr id="213" name="Shape 165" descr=""/>
          <p:cNvPicPr/>
          <p:nvPr/>
        </p:nvPicPr>
        <p:blipFill>
          <a:blip r:embed="rId3"/>
          <a:srcRect l="15402" t="7009" r="4158" b="3054"/>
          <a:stretch/>
        </p:blipFill>
        <p:spPr>
          <a:xfrm>
            <a:off x="5319360" y="248400"/>
            <a:ext cx="3363120" cy="258696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pic>
        <p:nvPicPr>
          <p:cNvPr id="214" name="Shape 166" descr=""/>
          <p:cNvPicPr/>
          <p:nvPr/>
        </p:nvPicPr>
        <p:blipFill>
          <a:blip r:embed="rId4"/>
          <a:srcRect l="2759" t="15030" r="3383" b="0"/>
          <a:stretch/>
        </p:blipFill>
        <p:spPr>
          <a:xfrm>
            <a:off x="1138320" y="186480"/>
            <a:ext cx="4004640" cy="106812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171" descr=""/>
          <p:cNvPicPr/>
          <p:nvPr/>
        </p:nvPicPr>
        <p:blipFill>
          <a:blip r:embed="rId1"/>
          <a:srcRect l="9360" t="6210" r="9620" b="51973"/>
          <a:stretch/>
        </p:blipFill>
        <p:spPr>
          <a:xfrm>
            <a:off x="2218320" y="178200"/>
            <a:ext cx="6620040" cy="15710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sp>
        <p:nvSpPr>
          <p:cNvPr id="216" name="CustomShape 1"/>
          <p:cNvSpPr/>
          <p:nvPr/>
        </p:nvSpPr>
        <p:spPr>
          <a:xfrm>
            <a:off x="3399480" y="2042640"/>
            <a:ext cx="2251800" cy="1057680"/>
          </a:xfrm>
          <a:prstGeom prst="rect">
            <a:avLst/>
          </a:prstGeom>
          <a:solidFill>
            <a:schemeClr val="lt2"/>
          </a:solidFill>
          <a:ln w="19080">
            <a:solidFill>
              <a:schemeClr val="accent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92480" y="2042640"/>
            <a:ext cx="2251800" cy="1057680"/>
          </a:xfrm>
          <a:prstGeom prst="rect">
            <a:avLst/>
          </a:prstGeom>
          <a:solidFill>
            <a:schemeClr val="lt2"/>
          </a:solidFill>
          <a:ln w="19080">
            <a:solidFill>
              <a:schemeClr val="accent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693120" y="2073600"/>
            <a:ext cx="2251800" cy="1057680"/>
          </a:xfrm>
          <a:prstGeom prst="rect">
            <a:avLst/>
          </a:prstGeom>
          <a:solidFill>
            <a:schemeClr val="lt2"/>
          </a:solidFill>
          <a:ln w="19080">
            <a:solidFill>
              <a:schemeClr val="accent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CATHODE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4941720" y="3394080"/>
            <a:ext cx="1298520" cy="848160"/>
          </a:xfrm>
          <a:prstGeom prst="rect">
            <a:avLst/>
          </a:prstGeom>
          <a:solidFill>
            <a:schemeClr val="lt2"/>
          </a:solidFill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7232040" y="4294800"/>
            <a:ext cx="1445400" cy="648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WATCH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 flipH="1" rot="10800000">
            <a:off x="6617160" y="3818160"/>
            <a:ext cx="376920" cy="83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7"/>
          <p:cNvSpPr/>
          <p:nvPr/>
        </p:nvSpPr>
        <p:spPr>
          <a:xfrm rot="10800000">
            <a:off x="7270200" y="4619880"/>
            <a:ext cx="102888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8"/>
          <p:cNvSpPr/>
          <p:nvPr/>
        </p:nvSpPr>
        <p:spPr>
          <a:xfrm rot="10800000">
            <a:off x="7954920" y="4294800"/>
            <a:ext cx="135720" cy="11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9"/>
          <p:cNvSpPr/>
          <p:nvPr/>
        </p:nvSpPr>
        <p:spPr>
          <a:xfrm>
            <a:off x="2744640" y="2571840"/>
            <a:ext cx="65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"/>
          <p:cNvSpPr/>
          <p:nvPr/>
        </p:nvSpPr>
        <p:spPr>
          <a:xfrm>
            <a:off x="5651280" y="2571840"/>
            <a:ext cx="1041120" cy="3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1"/>
          <p:cNvSpPr/>
          <p:nvPr/>
        </p:nvSpPr>
        <p:spPr>
          <a:xfrm>
            <a:off x="199080" y="3457080"/>
            <a:ext cx="4001400" cy="1487520"/>
          </a:xfrm>
          <a:prstGeom prst="rect">
            <a:avLst/>
          </a:prstGeom>
          <a:noFill/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INTERPRETATION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attributes Computer, table and, cathode emerged as major  independent concepts.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attribute is subconcept of cathode, while watch is a subconcept of both. A pruning can be employed.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199080" y="303840"/>
            <a:ext cx="1445400" cy="49212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22200" y="591120"/>
            <a:ext cx="3099600" cy="48348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WORK ACCOMPLISHED: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322200" y="2207160"/>
            <a:ext cx="3381120" cy="179748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Configuration of hadoop on single 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Configuration of hadoop on multi cluster system (3 systems currently).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Development and implementation of Fuzzy ontology extraction algorithm.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Graphical display of concept vectors.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525280" y="2545920"/>
            <a:ext cx="2999520" cy="131832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Complete and convert the algorithm in Map-Reduce form.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Application of algorithm on big data 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Construction of Concept graph.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5463000" y="591120"/>
            <a:ext cx="2999520" cy="63036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WORK TO BE DONE: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17440" y="104760"/>
            <a:ext cx="3176280" cy="59652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/>
          <a:p>
            <a:pPr algn="just">
              <a:lnSpc>
                <a:spcPct val="138000"/>
              </a:lnSpc>
            </a:pPr>
            <a:r>
              <a:rPr b="0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REFERENCES:</a:t>
            </a:r>
            <a:r>
              <a:rPr b="0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11760" y="938160"/>
            <a:ext cx="8520120" cy="176508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1"/>
              </a:rPr>
              <a:t>Toward a Fuzzy Domain Ontology Extraction Method for Adaptive e-Learning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2"/>
              </a:rPr>
              <a:t>Probabilistic</a:t>
            </a: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3"/>
              </a:rPr>
              <a:t> Topic Models for Learning Terminological Ontologies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4"/>
              </a:rPr>
              <a:t>The Role of Domain Knowledge in a Large Scale Data Mining Project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5"/>
              </a:rPr>
              <a:t>A Short Fuzzy Logic Tutorial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217440" y="3489120"/>
            <a:ext cx="4307760" cy="72756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ACKNOWLEDGEMENTS:</a:t>
            </a:r>
            <a:r>
              <a:rPr b="0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4763880" y="3091680"/>
            <a:ext cx="3176280" cy="178956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6"/>
              </a:rPr>
              <a:t>Dr Tanvir Ahmad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7"/>
              </a:rPr>
              <a:t>Rafeeq Ahmed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8"/>
              </a:rPr>
              <a:t>Michel Noll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9"/>
              </a:rPr>
              <a:t>Sujee Maniyam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8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10"/>
              </a:rPr>
              <a:t>Petri Kainulainen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318400" y="2030400"/>
            <a:ext cx="3778200" cy="57780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ffab4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THANK YOU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07040" y="314280"/>
            <a:ext cx="2247120" cy="72324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BACKGROUND:</a:t>
            </a: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36800" y="1124280"/>
            <a:ext cx="3692160" cy="363132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Hadoop: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Hadoop is a framework that allows for the distributed processing of large datasets across cluster of computers using computing paradigm like MapReduce.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MapReduce: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MapREduce is a programming model processing and generating large datasets with parallel and distributed algorithm on a cluster.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HDFS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:A distributed Java-based filesystem for storing large volumes of data.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FEATURES: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Highly Fault tolerant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Deployed on low cost hardware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High throughput for application having large data sets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Shape 63" descr=""/>
          <p:cNvPicPr/>
          <p:nvPr/>
        </p:nvPicPr>
        <p:blipFill>
          <a:blip r:embed="rId1"/>
          <a:stretch/>
        </p:blipFill>
        <p:spPr>
          <a:xfrm>
            <a:off x="3829320" y="475920"/>
            <a:ext cx="5201640" cy="42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14000" y="931320"/>
            <a:ext cx="2470320" cy="36111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models are a suite of algorithms that uncover the hidden thematic structure in document collections.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LAYMAN TERMS 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method of text mining to identify  patterns in a corpus. 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 helps us develop new ways to search, browse and summarize large archives of texts.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Shape 69" descr=""/>
          <p:cNvPicPr/>
          <p:nvPr/>
        </p:nvPicPr>
        <p:blipFill>
          <a:blip r:embed="rId1"/>
          <a:stretch/>
        </p:blipFill>
        <p:spPr>
          <a:xfrm>
            <a:off x="3125520" y="931320"/>
            <a:ext cx="5339880" cy="3611160"/>
          </a:xfrm>
          <a:prstGeom prst="rect">
            <a:avLst/>
          </a:prstGeom>
          <a:ln w="28440">
            <a:solidFill>
              <a:schemeClr val="accent3"/>
            </a:solidFill>
            <a:round/>
          </a:ln>
        </p:spPr>
      </p:pic>
      <p:sp>
        <p:nvSpPr>
          <p:cNvPr id="154" name="CustomShape 2"/>
          <p:cNvSpPr/>
          <p:nvPr/>
        </p:nvSpPr>
        <p:spPr>
          <a:xfrm>
            <a:off x="414000" y="114120"/>
            <a:ext cx="8051400" cy="6825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TOPIC MODELING AND IMPLEMENTATION: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255320" y="178200"/>
            <a:ext cx="6841800" cy="47052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ab4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FIRST</a:t>
            </a:r>
            <a:r>
              <a:rPr b="0" lang="en-IN" sz="1800" spc="-1" strike="noStrike">
                <a:solidFill>
                  <a:srgbClr val="ffab4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b="1" lang="en-IN" sz="1800" spc="-1" strike="noStrike">
                <a:solidFill>
                  <a:srgbClr val="ffab4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PHASE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Hadoop configuration (outline)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55520" y="837720"/>
            <a:ext cx="4767840" cy="426420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INSTALL JAVA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sudo apt-get install sun-java-8-jdk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CONFIGURE SSH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ssh-keygen -t rsa -P “ 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ssh localhost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ssh slave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HADOOP INSTALL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Download Hadoop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cd /usr/local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sudo tar hadoop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sudo chown -R hduser:hadoop hadoop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ADD THE FOLLOWING PROPERTIES IN conf/core-site.xml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hadoop.tmp.dir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fs.default.name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ADD THE FOLLOWING PROPERTIES IN conf/mapred-site.xml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mapred.job.tracker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ADD THE FOLLOWING PROPERTY IN hdfs-site.xml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dfs.replication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CONFIGURE  /etc/hosts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5153760" y="1885680"/>
            <a:ext cx="3802320" cy="162216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1200" spc="-1" strike="noStrike" u="sng">
                <a:solidFill>
                  <a:srgbClr val="ffab4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b="1" lang="en-IN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COMMANDS TO RUN HADOOP: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/usr/local/hadoop/bin/hadoop namenode-format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/usr/local/hadoop/bin/hadoop/bin/start-all.sh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/usr/local/hadoop/bin/hadoop dfs -copyFromLocal &lt;source&gt; &lt;destination&gt;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/usr/local/hadoop/bin/hadoop/bin/stop-all.sh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82160" y="128880"/>
            <a:ext cx="4516200" cy="536400"/>
          </a:xfrm>
          <a:prstGeom prst="rect">
            <a:avLst/>
          </a:prstGeom>
          <a:noFill/>
          <a:ln w="19080">
            <a:solidFill>
              <a:srgbClr val="ffab40"/>
            </a:solidFill>
            <a:round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 Frequency Program : Processing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Shape 83" descr=""/>
          <p:cNvPicPr/>
          <p:nvPr/>
        </p:nvPicPr>
        <p:blipFill>
          <a:blip r:embed="rId1"/>
          <a:srcRect l="0" t="0" r="21070" b="69568"/>
          <a:stretch/>
        </p:blipFill>
        <p:spPr>
          <a:xfrm>
            <a:off x="4575600" y="889200"/>
            <a:ext cx="4575960" cy="132264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sp>
        <p:nvSpPr>
          <p:cNvPr id="160" name="CustomShape 2"/>
          <p:cNvSpPr/>
          <p:nvPr/>
        </p:nvSpPr>
        <p:spPr>
          <a:xfrm>
            <a:off x="4161600" y="1567440"/>
            <a:ext cx="413640" cy="36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Shape 85" descr=""/>
          <p:cNvPicPr/>
          <p:nvPr/>
        </p:nvPicPr>
        <p:blipFill>
          <a:blip r:embed="rId2"/>
          <a:stretch/>
        </p:blipFill>
        <p:spPr>
          <a:xfrm>
            <a:off x="2572920" y="2505600"/>
            <a:ext cx="3289680" cy="141840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pic>
        <p:nvPicPr>
          <p:cNvPr id="162" name="Shape 86" descr=""/>
          <p:cNvPicPr/>
          <p:nvPr/>
        </p:nvPicPr>
        <p:blipFill>
          <a:blip r:embed="rId3"/>
          <a:srcRect l="0" t="0" r="54140" b="62371"/>
          <a:stretch/>
        </p:blipFill>
        <p:spPr>
          <a:xfrm>
            <a:off x="76680" y="889200"/>
            <a:ext cx="4036680" cy="147960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sp>
        <p:nvSpPr>
          <p:cNvPr id="163" name="CustomShape 3"/>
          <p:cNvSpPr/>
          <p:nvPr/>
        </p:nvSpPr>
        <p:spPr>
          <a:xfrm>
            <a:off x="4698360" y="3941640"/>
            <a:ext cx="413640" cy="558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Shape 88" descr=""/>
          <p:cNvPicPr/>
          <p:nvPr/>
        </p:nvPicPr>
        <p:blipFill>
          <a:blip r:embed="rId4"/>
          <a:stretch/>
        </p:blipFill>
        <p:spPr>
          <a:xfrm>
            <a:off x="42840" y="4517640"/>
            <a:ext cx="9057960" cy="44748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sp>
        <p:nvSpPr>
          <p:cNvPr id="165" name="CustomShape 4"/>
          <p:cNvSpPr/>
          <p:nvPr/>
        </p:nvSpPr>
        <p:spPr>
          <a:xfrm>
            <a:off x="6084000" y="2521800"/>
            <a:ext cx="1034640" cy="9345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76680" y="2481120"/>
            <a:ext cx="2069640" cy="55836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Namenode Formatted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7340040" y="2765520"/>
            <a:ext cx="1676160" cy="44712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Starting Hadoop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7490520" y="3766680"/>
            <a:ext cx="1582920" cy="53640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Copy Files From Local To HDFS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487080" y="3213360"/>
            <a:ext cx="1582920" cy="55836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All Process Running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98" descr=""/>
          <p:cNvPicPr/>
          <p:nvPr/>
        </p:nvPicPr>
        <p:blipFill>
          <a:blip r:embed="rId1"/>
          <a:stretch/>
        </p:blipFill>
        <p:spPr>
          <a:xfrm>
            <a:off x="417240" y="333360"/>
            <a:ext cx="8391240" cy="104472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sp>
        <p:nvSpPr>
          <p:cNvPr id="171" name="CustomShape 1"/>
          <p:cNvSpPr/>
          <p:nvPr/>
        </p:nvSpPr>
        <p:spPr>
          <a:xfrm>
            <a:off x="4056840" y="66960"/>
            <a:ext cx="506520" cy="434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Shape 100" descr=""/>
          <p:cNvPicPr/>
          <p:nvPr/>
        </p:nvPicPr>
        <p:blipFill>
          <a:blip r:embed="rId2"/>
          <a:stretch/>
        </p:blipFill>
        <p:spPr>
          <a:xfrm>
            <a:off x="376200" y="1618560"/>
            <a:ext cx="8600760" cy="22824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pic>
        <p:nvPicPr>
          <p:cNvPr id="173" name="Shape 101" descr=""/>
          <p:cNvPicPr/>
          <p:nvPr/>
        </p:nvPicPr>
        <p:blipFill>
          <a:blip r:embed="rId3"/>
          <a:stretch/>
        </p:blipFill>
        <p:spPr>
          <a:xfrm>
            <a:off x="485280" y="3275640"/>
            <a:ext cx="4097880" cy="180000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pic>
        <p:nvPicPr>
          <p:cNvPr id="174" name="Shape 102" descr=""/>
          <p:cNvPicPr/>
          <p:nvPr/>
        </p:nvPicPr>
        <p:blipFill>
          <a:blip r:embed="rId4"/>
          <a:stretch/>
        </p:blipFill>
        <p:spPr>
          <a:xfrm>
            <a:off x="5650920" y="1951200"/>
            <a:ext cx="2466720" cy="319212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  <p:sp>
        <p:nvSpPr>
          <p:cNvPr id="175" name="CustomShape 2"/>
          <p:cNvSpPr/>
          <p:nvPr/>
        </p:nvSpPr>
        <p:spPr>
          <a:xfrm>
            <a:off x="4108680" y="1207440"/>
            <a:ext cx="403200" cy="434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734120" y="2173680"/>
            <a:ext cx="455040" cy="724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658400" y="3691800"/>
            <a:ext cx="99252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4076280" y="2415240"/>
            <a:ext cx="1417320" cy="48600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copied files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40400" y="2331360"/>
            <a:ext cx="1593720" cy="87912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running jar of wordcount on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2295000" y="2518560"/>
            <a:ext cx="1531440" cy="54468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mapReduce Complete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7380360" y="2987280"/>
            <a:ext cx="1676160" cy="62064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Wordcount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82880" y="47160"/>
            <a:ext cx="8777880" cy="78552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ab4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SECOND PHASE: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Implementation of Fuzzy Domain Ontology Extraction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76200" y="3090240"/>
            <a:ext cx="1728000" cy="87444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WHY WE NEED HADOOP FOR THIS PHASE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Shape 116" descr=""/>
          <p:cNvPicPr/>
          <p:nvPr/>
        </p:nvPicPr>
        <p:blipFill>
          <a:blip r:embed="rId1"/>
          <a:srcRect l="585" t="7367" r="36490" b="77917"/>
          <a:stretch/>
        </p:blipFill>
        <p:spPr>
          <a:xfrm>
            <a:off x="239400" y="4052880"/>
            <a:ext cx="8643600" cy="10328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pic>
        <p:nvPicPr>
          <p:cNvPr id="185" name="Shape 117" descr=""/>
          <p:cNvPicPr/>
          <p:nvPr/>
        </p:nvPicPr>
        <p:blipFill>
          <a:blip r:embed="rId2"/>
          <a:srcRect l="6609" t="16958" r="4490" b="16958"/>
          <a:stretch/>
        </p:blipFill>
        <p:spPr>
          <a:xfrm>
            <a:off x="2728080" y="991440"/>
            <a:ext cx="6232680" cy="290268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0080" y="314280"/>
            <a:ext cx="1835280" cy="46188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ALGORITHM: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80080" y="1333800"/>
            <a:ext cx="3804840" cy="3243600"/>
          </a:xfrm>
          <a:prstGeom prst="rect">
            <a:avLst/>
          </a:prstGeom>
          <a:noFill/>
          <a:ln w="19080">
            <a:solidFill>
              <a:srgbClr val="78909c"/>
            </a:solidFill>
            <a:round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Standard Preprocessing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lphaL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Stop Word Removal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lphaL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Cleaning using Reg Ex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lphaL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Porter Stemming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lphaL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Tagging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lphaL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Noun Extraction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Text Windowing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Context vector formation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Mutual Information probability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Concept Filtering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Formation of Attribute-Concept Matrix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Fuzzy Relation Extraction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Concept Pruning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Fuzzy Taxonomy Extraction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Shape 124" descr=""/>
          <p:cNvPicPr/>
          <p:nvPr/>
        </p:nvPicPr>
        <p:blipFill>
          <a:blip r:embed="rId1"/>
          <a:srcRect l="8490" t="3140" r="4085" b="0"/>
          <a:stretch/>
        </p:blipFill>
        <p:spPr>
          <a:xfrm>
            <a:off x="4326480" y="94320"/>
            <a:ext cx="4566960" cy="4907520"/>
          </a:xfrm>
          <a:prstGeom prst="rect">
            <a:avLst/>
          </a:prstGeom>
          <a:ln w="19080">
            <a:solidFill>
              <a:schemeClr val="accent4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18520" y="218880"/>
            <a:ext cx="3018240" cy="409320"/>
          </a:xfrm>
          <a:prstGeom prst="rect">
            <a:avLst/>
          </a:prstGeom>
          <a:noFill/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STEP 0: Standard Preprocessing: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Shape 130" descr=""/>
          <p:cNvPicPr/>
          <p:nvPr/>
        </p:nvPicPr>
        <p:blipFill>
          <a:blip r:embed="rId1"/>
          <a:srcRect l="11434" t="0" r="14664" b="0"/>
          <a:stretch/>
        </p:blipFill>
        <p:spPr>
          <a:xfrm>
            <a:off x="459360" y="1291680"/>
            <a:ext cx="1383840" cy="15782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pic>
        <p:nvPicPr>
          <p:cNvPr id="191" name="Shape 131" descr=""/>
          <p:cNvPicPr/>
          <p:nvPr/>
        </p:nvPicPr>
        <p:blipFill>
          <a:blip r:embed="rId2"/>
          <a:srcRect l="13125" t="0" r="36220" b="0"/>
          <a:stretch/>
        </p:blipFill>
        <p:spPr>
          <a:xfrm>
            <a:off x="622080" y="3313440"/>
            <a:ext cx="1059120" cy="15782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pic>
        <p:nvPicPr>
          <p:cNvPr id="192" name="Shape 132" descr=""/>
          <p:cNvPicPr/>
          <p:nvPr/>
        </p:nvPicPr>
        <p:blipFill>
          <a:blip r:embed="rId3"/>
          <a:srcRect l="24873" t="0" r="9649" b="0"/>
          <a:stretch/>
        </p:blipFill>
        <p:spPr>
          <a:xfrm>
            <a:off x="2534760" y="2826720"/>
            <a:ext cx="1116360" cy="147600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pic>
        <p:nvPicPr>
          <p:cNvPr id="193" name="Shape 133" descr=""/>
          <p:cNvPicPr/>
          <p:nvPr/>
        </p:nvPicPr>
        <p:blipFill>
          <a:blip r:embed="rId4"/>
          <a:srcRect l="22758" t="0" r="10506" b="0"/>
          <a:stretch/>
        </p:blipFill>
        <p:spPr>
          <a:xfrm>
            <a:off x="7809120" y="3136320"/>
            <a:ext cx="921600" cy="85680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sp>
        <p:nvSpPr>
          <p:cNvPr id="194" name="CustomShape 2"/>
          <p:cNvSpPr/>
          <p:nvPr/>
        </p:nvSpPr>
        <p:spPr>
          <a:xfrm>
            <a:off x="1204560" y="2830320"/>
            <a:ext cx="381960" cy="483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Shape 135" descr=""/>
          <p:cNvPicPr/>
          <p:nvPr/>
        </p:nvPicPr>
        <p:blipFill>
          <a:blip r:embed="rId5"/>
          <a:stretch/>
        </p:blipFill>
        <p:spPr>
          <a:xfrm>
            <a:off x="3799080" y="342720"/>
            <a:ext cx="4381200" cy="5900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pic>
        <p:nvPicPr>
          <p:cNvPr id="196" name="Shape 136" descr=""/>
          <p:cNvPicPr/>
          <p:nvPr/>
        </p:nvPicPr>
        <p:blipFill>
          <a:blip r:embed="rId6"/>
          <a:stretch/>
        </p:blipFill>
        <p:spPr>
          <a:xfrm>
            <a:off x="4605120" y="1600560"/>
            <a:ext cx="2190240" cy="390240"/>
          </a:xfrm>
          <a:prstGeom prst="rect">
            <a:avLst/>
          </a:prstGeom>
          <a:ln w="28440">
            <a:solidFill>
              <a:schemeClr val="accent3"/>
            </a:solidFill>
            <a:round/>
          </a:ln>
        </p:spPr>
      </p:pic>
      <p:pic>
        <p:nvPicPr>
          <p:cNvPr id="197" name="Shape 137" descr=""/>
          <p:cNvPicPr/>
          <p:nvPr/>
        </p:nvPicPr>
        <p:blipFill>
          <a:blip r:embed="rId7"/>
          <a:srcRect l="0" t="3021" r="1602" b="0"/>
          <a:stretch/>
        </p:blipFill>
        <p:spPr>
          <a:xfrm>
            <a:off x="4001760" y="2444040"/>
            <a:ext cx="3382920" cy="2345760"/>
          </a:xfrm>
          <a:prstGeom prst="rect">
            <a:avLst/>
          </a:prstGeom>
          <a:ln w="19080">
            <a:solidFill>
              <a:schemeClr val="accent3"/>
            </a:solidFill>
            <a:round/>
          </a:ln>
        </p:spPr>
      </p:pic>
      <p:sp>
        <p:nvSpPr>
          <p:cNvPr id="198" name="CustomShape 3"/>
          <p:cNvSpPr/>
          <p:nvPr/>
        </p:nvSpPr>
        <p:spPr>
          <a:xfrm>
            <a:off x="3561480" y="3365640"/>
            <a:ext cx="586080" cy="50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7242840" y="3233520"/>
            <a:ext cx="523440" cy="50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5509440" y="1067040"/>
            <a:ext cx="381960" cy="483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214200" y="801360"/>
            <a:ext cx="1969560" cy="4205520"/>
          </a:xfrm>
          <a:prstGeom prst="rect">
            <a:avLst/>
          </a:prstGeom>
          <a:noFill/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>
            <a:off x="2409480" y="2156400"/>
            <a:ext cx="6369120" cy="294336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3498840" y="240840"/>
            <a:ext cx="4964760" cy="1822320"/>
          </a:xfrm>
          <a:prstGeom prst="rect">
            <a:avLst/>
          </a:pr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2017-08-05T23:39:12Z</dcterms:modified>
  <cp:revision>1</cp:revision>
  <dc:subject/>
  <dc:title/>
</cp:coreProperties>
</file>