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827D09D-2F47-4463-85CD-DCDECCCCA903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BA7880F-95B8-4875-AAEF-DDBBF5B6F36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atent_Dirichlet_allocation" TargetMode="External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cran.r-project.org/web/packages/lda/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939600"/>
            <a:ext cx="7772040" cy="156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IN" sz="4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 MODELING USING BIG DATA ANALYTICS</a:t>
            </a:r>
            <a:r>
              <a:rPr b="1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685800" y="2840040"/>
            <a:ext cx="7974360" cy="1676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92400" y="84240"/>
            <a:ext cx="8229240" cy="1195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3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WHERE</a:t>
            </a:r>
            <a:r>
              <a:rPr b="1" lang="en-IN" sz="3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Topic Modeling Using Big Data Applied?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37320" y="1380600"/>
            <a:ext cx="5263560" cy="21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APPLICATIONS OF TOPIC MODELING INCLUDE: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 Modeling for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analyzing news articles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 Modeling for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 Rank in Search Engines.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Finding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patterns in genetic data,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images, social graphs.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6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 modeling on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historical journals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Shape 113" descr=""/>
          <p:cNvPicPr/>
          <p:nvPr/>
        </p:nvPicPr>
        <p:blipFill>
          <a:blip r:embed="rId1"/>
          <a:srcRect l="16298" t="8516" r="9177" b="7181"/>
          <a:stretch/>
        </p:blipFill>
        <p:spPr>
          <a:xfrm>
            <a:off x="5553000" y="2493360"/>
            <a:ext cx="3480840" cy="255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1168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just">
              <a:lnSpc>
                <a:spcPct val="115000"/>
              </a:lnSpc>
            </a:pPr>
            <a:r>
              <a:rPr b="1" lang="en-IN" sz="3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20600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 algn="just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Papadimitriou, Christos; Raghavan, Prabhakar; Tamaki, Hisao; Vempala, Santosh (1998). "Latent Semantic Indexing: A probabilistic analysis" (Postscript). Proceedings of ACM PODS.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 algn="just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Blei, David M.; Ng, Andrew Y.; Jordan, Michael I; Lafferty, John (January 2003). "Latent Dirichlet allocation". Journal of Machine Learning Research 3: 993–1022. doi:10.1162/jmlr.2003.3.4-5.993.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 algn="just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Blei, David M. (April 2012). "Introduction to Probabilistic Topic Models" (PDF). Comm. ACM 55 (4): 77–84. doi:10.1145/2133806.2133826.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 algn="just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Sanjeev Arora; Rong Ge; Ankur Moitra (April 2012). "Learning Topic Models—Going beyond SVD". arXiv:1204.1956.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144000" y="61560"/>
            <a:ext cx="409572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252360" y="918720"/>
            <a:ext cx="6408720" cy="2377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 FLOW: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Installation of Hadoop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on multiple nodes- For distributed processing.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 processing of data set -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Cleaning and conversion of data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into desired format.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Passing the converted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to the modeling tool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Parallelizing the computation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 algorithm selection.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Comparison of results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on the basis of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Efficiency of different modelling algorithms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 on single vs multiple node.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1716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1716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Shape 42" descr=""/>
          <p:cNvPicPr/>
          <p:nvPr/>
        </p:nvPicPr>
        <p:blipFill>
          <a:blip r:embed=""/>
          <a:stretch/>
        </p:blipFill>
        <p:spPr>
          <a:xfrm>
            <a:off x="4873680" y="3216240"/>
            <a:ext cx="4161600" cy="1866600"/>
          </a:xfrm>
          <a:prstGeom prst="rect">
            <a:avLst/>
          </a:prstGeom>
          <a:ln>
            <a:noFill/>
          </a:ln>
        </p:spPr>
      </p:pic>
      <p:pic>
        <p:nvPicPr>
          <p:cNvPr id="79" name="Shape 43" descr=""/>
          <p:cNvPicPr/>
          <p:nvPr/>
        </p:nvPicPr>
        <p:blipFill>
          <a:blip r:embed=""/>
          <a:stretch/>
        </p:blipFill>
        <p:spPr>
          <a:xfrm>
            <a:off x="6518520" y="125640"/>
            <a:ext cx="2214360" cy="178920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7444080" y="2120040"/>
            <a:ext cx="565920" cy="89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8c1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68120" y="192600"/>
            <a:ext cx="8267040" cy="797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3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b="1" lang="en-IN" sz="3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 Big Data and Topic Modelling?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0" y="1192680"/>
            <a:ext cx="8877960" cy="3794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Data: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that cannot be stored or processed by traditional computing techniques.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Black Box Data, Social Media, Space Exploration, Power and Grid Station,Search Engine Data…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 Modelling: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 models are a suite of algorithms that uncover the hidden thematic structure in document collections.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LAYMAN TERMS </a:t>
            </a: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method of text mining to identify  patterns in a corpus. 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 modeling helps us develop new ways to search, browse and summarize large archives of texts.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277640" y="1332720"/>
            <a:ext cx="2288160" cy="312840"/>
          </a:xfrm>
          <a:prstGeom prst="chevron">
            <a:avLst>
              <a:gd name="adj" fmla="val 50000"/>
            </a:avLst>
          </a:prstGeom>
          <a:solidFill>
            <a:srgbClr val="fff8c1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VOLUME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3844440" y="1332720"/>
            <a:ext cx="2288160" cy="312840"/>
          </a:xfrm>
          <a:prstGeom prst="chevron">
            <a:avLst>
              <a:gd name="adj" fmla="val 50000"/>
            </a:avLst>
          </a:prstGeom>
          <a:solidFill>
            <a:srgbClr val="fff8c1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VARIETY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6529680" y="1332720"/>
            <a:ext cx="2288160" cy="312840"/>
          </a:xfrm>
          <a:prstGeom prst="chevron">
            <a:avLst>
              <a:gd name="adj" fmla="val 50000"/>
            </a:avLst>
          </a:prstGeom>
          <a:solidFill>
            <a:srgbClr val="fff8c1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VELOCITY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58" descr=""/>
          <p:cNvPicPr/>
          <p:nvPr/>
        </p:nvPicPr>
        <p:blipFill>
          <a:blip r:embed="rId1"/>
          <a:stretch/>
        </p:blipFill>
        <p:spPr>
          <a:xfrm>
            <a:off x="612000" y="734760"/>
            <a:ext cx="7920000" cy="425952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108360" y="72360"/>
            <a:ext cx="8817120" cy="5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IN" sz="3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 MODELING IN IMPLEMENTATION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8120" y="37080"/>
            <a:ext cx="8732880" cy="734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3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</a:t>
            </a:r>
            <a:r>
              <a:rPr b="1" lang="en-IN" sz="3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Topic Modelling using Big Data 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28960" y="772200"/>
            <a:ext cx="8407440" cy="1586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have to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several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different variables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for every single word in the corpus. The models we would be running, with roughly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2,000 documents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will  get to  the edge of what can be done on an average desktop machine, and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commonly take a day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Hadoop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a framework which could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provide all the facilities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that are needed in modelling of such a huge set of data.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026080" y="4276080"/>
            <a:ext cx="533520" cy="486720"/>
          </a:xfrm>
          <a:prstGeom prst="can">
            <a:avLst>
              <a:gd name="adj" fmla="val 25000"/>
            </a:avLst>
          </a:prstGeom>
          <a:solidFill>
            <a:srgbClr val="ff99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313800" y="3898080"/>
            <a:ext cx="798120" cy="864720"/>
          </a:xfrm>
          <a:prstGeom prst="can">
            <a:avLst>
              <a:gd name="adj" fmla="val 25000"/>
            </a:avLst>
          </a:prstGeom>
          <a:solidFill>
            <a:srgbClr val="ff99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DAYS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4736880" y="3435480"/>
            <a:ext cx="974520" cy="1327680"/>
          </a:xfrm>
          <a:prstGeom prst="can">
            <a:avLst>
              <a:gd name="adj" fmla="val 25000"/>
            </a:avLst>
          </a:prstGeom>
          <a:solidFill>
            <a:srgbClr val="ff99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 MINS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6272280" y="3063600"/>
            <a:ext cx="2010960" cy="1782000"/>
          </a:xfrm>
          <a:prstGeom prst="can">
            <a:avLst>
              <a:gd name="adj" fmla="val 25000"/>
            </a:avLst>
          </a:prstGeom>
          <a:solidFill>
            <a:srgbClr val="ff99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312120" y="2494080"/>
            <a:ext cx="733572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          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 MILLION GIGABYTES OF DATA GENERATED(amount)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1958400" y="3680280"/>
            <a:ext cx="7981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2003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>
            <a:off x="3516840" y="3559680"/>
            <a:ext cx="59508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>
            <a:off x="4461840" y="2981160"/>
            <a:ext cx="169344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>
            <a:off x="6895800" y="2642760"/>
            <a:ext cx="6631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HADOOP</a:t>
            </a:r>
            <a:r>
              <a:rPr b="1" lang="en-IN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 its COMPONENTS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20600" y="1477080"/>
            <a:ext cx="4866120" cy="3003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Hadoop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24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open source framework written in JAVA.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24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is designed to scale up from single servers to thousands of machines, each offering local computation and storage.(confi)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24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has two major component-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HDFS(Hadoop Distributed File System)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For the storage.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MapReduce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Processing of data.(pgram model)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r>
              <a:rPr b="1" lang="en-IN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Hadoop Installation: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Cluster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 5 (in our case)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commodity hardwares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Namenode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-the manager.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Datanodes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the actual storage and processing units.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Shape 81" descr=""/>
          <p:cNvPicPr/>
          <p:nvPr/>
        </p:nvPicPr>
        <p:blipFill>
          <a:blip r:embed="rId1"/>
          <a:srcRect l="-2751" t="-4049" r="2751" b="0"/>
          <a:stretch/>
        </p:blipFill>
        <p:spPr>
          <a:xfrm>
            <a:off x="4853160" y="1127880"/>
            <a:ext cx="4290480" cy="390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COMPARISON OF EXECUTION TIME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Shape 87" descr=""/>
          <p:cNvPicPr/>
          <p:nvPr/>
        </p:nvPicPr>
        <p:blipFill>
          <a:blip r:embed="rId1"/>
          <a:stretch/>
        </p:blipFill>
        <p:spPr>
          <a:xfrm>
            <a:off x="519120" y="1144440"/>
            <a:ext cx="8105400" cy="387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73320" y="92520"/>
            <a:ext cx="8540640" cy="119952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3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</a:t>
            </a:r>
            <a:r>
              <a:rPr b="1" lang="en-IN" sz="3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Topic Modelling is Achieved Using Big Data Analytics?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04840" y="1292760"/>
            <a:ext cx="8877960" cy="3742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Proposed Algorithms: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Probabilistic Latent Semantic Indexing ( PLSI) 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is a novel statistical technique for the analysis of two-mode and co-occurrence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IN" sz="1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Latent Dirichlet allocation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(LDA):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It’s a way of automatically discovering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topics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that sentences contain.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Pachinko allocation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Modeling correlations between topics in addition to the word correlations which constitute topics.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`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056760" y="4163400"/>
            <a:ext cx="521640" cy="391320"/>
          </a:xfrm>
          <a:prstGeom prst="ellipse">
            <a:avLst/>
          </a:prstGeom>
          <a:solidFill>
            <a:srgbClr val="ff99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5174640" y="4248000"/>
            <a:ext cx="521640" cy="391320"/>
          </a:xfrm>
          <a:prstGeom prst="ellipse">
            <a:avLst/>
          </a:prstGeom>
          <a:solidFill>
            <a:srgbClr val="ff9900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4206600" y="4269600"/>
            <a:ext cx="521640" cy="34776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706560" y="4389840"/>
            <a:ext cx="521640" cy="4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"/>
          <p:cNvSpPr/>
          <p:nvPr/>
        </p:nvSpPr>
        <p:spPr>
          <a:xfrm>
            <a:off x="4652640" y="4421880"/>
            <a:ext cx="521640" cy="4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8"/>
          <p:cNvSpPr/>
          <p:nvPr/>
        </p:nvSpPr>
        <p:spPr>
          <a:xfrm>
            <a:off x="2756880" y="3834720"/>
            <a:ext cx="3033360" cy="80424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28240" y="132480"/>
            <a:ext cx="8229240" cy="1063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3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</a:t>
            </a:r>
            <a:r>
              <a:rPr b="1" lang="en-IN" sz="3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Topic Modelling is Achieved Using Big Data Analytics?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952560" y="2255400"/>
          <a:ext cx="7238520" cy="1523520"/>
        </p:xfrm>
        <a:graphic>
          <a:graphicData uri="http://schemas.openxmlformats.org/drawingml/2006/table">
            <a:tbl>
              <a:tblPr/>
              <a:tblGrid>
                <a:gridCol w="1809720"/>
                <a:gridCol w="1809720"/>
                <a:gridCol w="1809720"/>
                <a:gridCol w="180972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TOOLS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9900"/>
                      </a:solidFill>
                    </a:lnL>
                    <a:lnR w="9360">
                      <a:solidFill>
                        <a:srgbClr val="ff9900"/>
                      </a:solidFill>
                    </a:lnR>
                    <a:lnT w="9360">
                      <a:solidFill>
                        <a:srgbClr val="ff9900"/>
                      </a:solidFill>
                    </a:lnT>
                    <a:lnB w="936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Model/Algorithm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9900"/>
                      </a:solidFill>
                    </a:lnL>
                    <a:lnR w="9360">
                      <a:solidFill>
                        <a:srgbClr val="ff9900"/>
                      </a:solidFill>
                    </a:lnR>
                    <a:lnT w="9360">
                      <a:solidFill>
                        <a:srgbClr val="ff9900"/>
                      </a:solidFill>
                    </a:lnT>
                    <a:lnB w="936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Language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9900"/>
                      </a:solidFill>
                    </a:lnL>
                    <a:lnR w="9360">
                      <a:solidFill>
                        <a:srgbClr val="ff9900"/>
                      </a:solidFill>
                    </a:lnR>
                    <a:lnT w="9360">
                      <a:solidFill>
                        <a:srgbClr val="ff9900"/>
                      </a:solidFill>
                    </a:lnT>
                    <a:lnB w="936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Introduction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9900"/>
                      </a:solidFill>
                    </a:lnL>
                    <a:lnR w="9360">
                      <a:solidFill>
                        <a:srgbClr val="ff9900"/>
                      </a:solidFill>
                    </a:lnR>
                    <a:lnT w="9360">
                      <a:solidFill>
                        <a:srgbClr val="ff9900"/>
                      </a:solidFill>
                    </a:lnT>
                    <a:lnB w="936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8715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Mallet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9900"/>
                      </a:solidFill>
                    </a:lnL>
                    <a:lnR w="9360">
                      <a:solidFill>
                        <a:srgbClr val="ff9900"/>
                      </a:solidFill>
                    </a:lnR>
                    <a:lnT w="9360">
                      <a:solidFill>
                        <a:srgbClr val="ff9900"/>
                      </a:solidFill>
                    </a:lnT>
                    <a:lnB w="936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LDA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(including Naïve Bayes, Maximum Entropy, and Decision Trees)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9900"/>
                      </a:solidFill>
                    </a:lnL>
                    <a:lnR w="9360">
                      <a:solidFill>
                        <a:srgbClr val="ff9900"/>
                      </a:solidFill>
                    </a:lnR>
                    <a:lnT w="9360">
                      <a:solidFill>
                        <a:srgbClr val="ff9900"/>
                      </a:solidFill>
                    </a:lnT>
                    <a:lnB w="1872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Java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9900"/>
                      </a:solidFill>
                    </a:lnL>
                    <a:lnR w="9360">
                      <a:solidFill>
                        <a:srgbClr val="ff9900"/>
                      </a:solidFill>
                    </a:lnR>
                    <a:lnT w="9360">
                      <a:solidFill>
                        <a:srgbClr val="ff9900"/>
                      </a:solidFill>
                    </a:lnT>
                    <a:lnB w="936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  <a:ea typeface="Verdana"/>
                        </a:rPr>
                        <a:t>efficient routines for converting text to "features", a wide variety of algorithms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9900"/>
                      </a:solidFill>
                    </a:lnL>
                    <a:lnR w="9360">
                      <a:solidFill>
                        <a:srgbClr val="ff9900"/>
                      </a:solidFill>
                    </a:lnR>
                    <a:lnT w="9360">
                      <a:solidFill>
                        <a:srgbClr val="ff9900"/>
                      </a:solidFill>
                    </a:lnT>
                    <a:lnB w="936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6717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 u="sng">
                          <a:solidFill>
                            <a:srgbClr val="1155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  <a:hlinkClick r:id="rId1"/>
                        </a:rPr>
                        <a:t>lda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9900"/>
                      </a:solidFill>
                    </a:lnL>
                    <a:lnR w="18720">
                      <a:solidFill>
                        <a:srgbClr val="ff9900"/>
                      </a:solidFill>
                    </a:lnR>
                    <a:lnT w="9360">
                      <a:solidFill>
                        <a:srgbClr val="ff9900"/>
                      </a:solidFill>
                    </a:lnT>
                    <a:lnB w="936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R package for Gibbs sampling in many models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ff9900"/>
                      </a:solidFill>
                    </a:lnL>
                    <a:lnR w="18720">
                      <a:solidFill>
                        <a:srgbClr val="ff9900"/>
                      </a:solidFill>
                    </a:lnR>
                    <a:lnT w="18720">
                      <a:solidFill>
                        <a:srgbClr val="ff9900"/>
                      </a:solidFill>
                    </a:lnT>
                    <a:lnB w="1872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R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ff9900"/>
                      </a:solidFill>
                    </a:lnL>
                    <a:lnR w="9360">
                      <a:solidFill>
                        <a:srgbClr val="ff9900"/>
                      </a:solidFill>
                    </a:lnR>
                    <a:lnT w="9360">
                      <a:solidFill>
                        <a:srgbClr val="ff9900"/>
                      </a:solidFill>
                    </a:lnT>
                    <a:lnB w="936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Implements </a:t>
                      </a:r>
                      <a:r>
                        <a:rPr b="0" i="1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many 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models and is </a:t>
                      </a:r>
                      <a:r>
                        <a:rPr b="0" i="1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fast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9900"/>
                      </a:solidFill>
                    </a:lnL>
                    <a:lnR w="9360">
                      <a:solidFill>
                        <a:srgbClr val="ff9900"/>
                      </a:solidFill>
                    </a:lnR>
                    <a:lnT w="9360">
                      <a:solidFill>
                        <a:srgbClr val="ff9900"/>
                      </a:solidFill>
                    </a:lnT>
                    <a:lnB w="936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9979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hdp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9900"/>
                      </a:solidFill>
                    </a:lnL>
                    <a:lnR w="9360">
                      <a:solidFill>
                        <a:srgbClr val="ff9900"/>
                      </a:solidFill>
                    </a:lnR>
                    <a:lnT w="9360">
                      <a:solidFill>
                        <a:srgbClr val="ff9900"/>
                      </a:solidFill>
                    </a:lnT>
                    <a:lnB w="936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Hierarchical Dirichlet processes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9900"/>
                      </a:solidFill>
                    </a:lnL>
                    <a:lnR w="9360">
                      <a:solidFill>
                        <a:srgbClr val="ff9900"/>
                      </a:solidFill>
                    </a:lnR>
                    <a:lnT w="18720">
                      <a:solidFill>
                        <a:srgbClr val="ff9900"/>
                      </a:solidFill>
                    </a:lnT>
                    <a:lnB w="936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C++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9900"/>
                      </a:solidFill>
                    </a:lnL>
                    <a:lnR w="9360">
                      <a:solidFill>
                        <a:srgbClr val="ff9900"/>
                      </a:solidFill>
                    </a:lnR>
                    <a:lnT w="9360">
                      <a:solidFill>
                        <a:srgbClr val="ff9900"/>
                      </a:solidFill>
                    </a:lnT>
                    <a:lnB w="936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Topic models where the data determine the number of topics. This implements Gibbs sampling.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9900"/>
                      </a:solidFill>
                    </a:lnL>
                    <a:lnR w="9360">
                      <a:solidFill>
                        <a:srgbClr val="ff9900"/>
                      </a:solidFill>
                    </a:lnR>
                    <a:lnT w="9360">
                      <a:solidFill>
                        <a:srgbClr val="ff9900"/>
                      </a:solidFill>
                    </a:lnT>
                    <a:lnB w="9360">
                      <a:solidFill>
                        <a:srgbClr val="ff99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14" name="CustomShape 3"/>
          <p:cNvSpPr/>
          <p:nvPr/>
        </p:nvSpPr>
        <p:spPr>
          <a:xfrm>
            <a:off x="2553840" y="1514880"/>
            <a:ext cx="3769920" cy="5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 MODELLING TOOLS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2017-08-05T23:40:08Z</dcterms:modified>
  <cp:revision>1</cp:revision>
  <dc:subject/>
  <dc:title/>
</cp:coreProperties>
</file>