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87" r:id="rId2"/>
    <p:sldId id="296" r:id="rId3"/>
    <p:sldId id="337" r:id="rId4"/>
    <p:sldId id="338" r:id="rId5"/>
    <p:sldId id="339" r:id="rId6"/>
    <p:sldId id="330" r:id="rId7"/>
    <p:sldId id="332" r:id="rId8"/>
    <p:sldId id="340" r:id="rId9"/>
    <p:sldId id="333" r:id="rId10"/>
    <p:sldId id="334" r:id="rId11"/>
    <p:sldId id="341" r:id="rId12"/>
    <p:sldId id="373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74" r:id="rId21"/>
    <p:sldId id="384" r:id="rId22"/>
    <p:sldId id="349" r:id="rId23"/>
    <p:sldId id="382" r:id="rId24"/>
    <p:sldId id="385" r:id="rId25"/>
    <p:sldId id="350" r:id="rId26"/>
    <p:sldId id="386" r:id="rId27"/>
    <p:sldId id="383" r:id="rId28"/>
    <p:sldId id="351" r:id="rId29"/>
    <p:sldId id="387" r:id="rId30"/>
    <p:sldId id="389" r:id="rId31"/>
    <p:sldId id="388" r:id="rId32"/>
    <p:sldId id="390" r:id="rId33"/>
    <p:sldId id="392" r:id="rId34"/>
    <p:sldId id="391" r:id="rId35"/>
    <p:sldId id="393" r:id="rId36"/>
    <p:sldId id="394" r:id="rId37"/>
    <p:sldId id="396" r:id="rId38"/>
    <p:sldId id="395" r:id="rId39"/>
    <p:sldId id="397" r:id="rId40"/>
    <p:sldId id="415" r:id="rId41"/>
    <p:sldId id="416" r:id="rId42"/>
    <p:sldId id="417" r:id="rId43"/>
    <p:sldId id="41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A3C2E-18D3-A246-94B9-9487146633C5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438F4-F50F-CB45-854D-6A1A628F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438F4-F50F-CB45-854D-6A1A628F6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438F4-F50F-CB45-854D-6A1A628F6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9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4ED0-7096-8E4E-9720-CFAD7C39C82D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9F1B-8E04-0B4B-A3E5-E174CB4E4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5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000" dirty="0" err="1" smtClean="0"/>
              <a:t>MapReduce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5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Example: Word 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" y="2904175"/>
            <a:ext cx="1574800" cy="89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 Beer River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 Car River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 Car Beer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000" y="1932220"/>
            <a:ext cx="1501070" cy="520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Dear Beer River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6570" y="2927712"/>
            <a:ext cx="1448217" cy="5464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 Car River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6570" y="4010768"/>
            <a:ext cx="1448217" cy="5464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 Car Beer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5912" y="1773239"/>
            <a:ext cx="1025380" cy="719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 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67054" y="2897903"/>
            <a:ext cx="1025380" cy="719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 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8195" y="3990895"/>
            <a:ext cx="1025380" cy="719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 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9220" y="1773239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8803" y="2794814"/>
            <a:ext cx="1025380" cy="822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04774" y="3990894"/>
            <a:ext cx="1025380" cy="512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8616" y="4885161"/>
            <a:ext cx="1025380" cy="512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23520" y="1762072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2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3520" y="2847103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3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74320" y="3940094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25120" y="4885161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29660" y="2332166"/>
            <a:ext cx="860280" cy="2114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3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2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7800" y="1068333"/>
            <a:ext cx="128270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Input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2200" y="1058013"/>
            <a:ext cx="128270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Split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46500" y="1044466"/>
            <a:ext cx="1124792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8302" y="1044466"/>
            <a:ext cx="1392817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Shuttle/Sort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23520" y="1044466"/>
            <a:ext cx="114888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Reduce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06220" y="1045313"/>
            <a:ext cx="108372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>
            <a:endCxn id="7" idx="1"/>
          </p:cNvCxnSpPr>
          <p:nvPr/>
        </p:nvCxnSpPr>
        <p:spPr>
          <a:xfrm flipV="1">
            <a:off x="1638300" y="3200960"/>
            <a:ext cx="368270" cy="12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38300" y="2332166"/>
            <a:ext cx="357700" cy="75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8" idx="1"/>
          </p:cNvCxnSpPr>
          <p:nvPr/>
        </p:nvCxnSpPr>
        <p:spPr>
          <a:xfrm>
            <a:off x="1638300" y="3351308"/>
            <a:ext cx="368270" cy="93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1"/>
          </p:cNvCxnSpPr>
          <p:nvPr/>
        </p:nvCxnSpPr>
        <p:spPr>
          <a:xfrm flipV="1">
            <a:off x="3454787" y="2132809"/>
            <a:ext cx="391125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69617" y="3200169"/>
            <a:ext cx="391125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471670" y="4270525"/>
            <a:ext cx="391125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>
            <a:off x="4871292" y="2132809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71292" y="3199773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575" y="4292082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</p:cNvCxnSpPr>
          <p:nvPr/>
        </p:nvCxnSpPr>
        <p:spPr>
          <a:xfrm>
            <a:off x="4871292" y="2132809"/>
            <a:ext cx="397511" cy="1858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5" idx="1"/>
          </p:cNvCxnSpPr>
          <p:nvPr/>
        </p:nvCxnSpPr>
        <p:spPr>
          <a:xfrm>
            <a:off x="4871292" y="2132809"/>
            <a:ext cx="467324" cy="3008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3"/>
          </p:cNvCxnSpPr>
          <p:nvPr/>
        </p:nvCxnSpPr>
        <p:spPr>
          <a:xfrm flipV="1">
            <a:off x="4913575" y="2133600"/>
            <a:ext cx="325645" cy="221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13" idx="1"/>
          </p:cNvCxnSpPr>
          <p:nvPr/>
        </p:nvCxnSpPr>
        <p:spPr>
          <a:xfrm flipV="1">
            <a:off x="4913575" y="3205928"/>
            <a:ext cx="355228" cy="1144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5" idx="1"/>
          </p:cNvCxnSpPr>
          <p:nvPr/>
        </p:nvCxnSpPr>
        <p:spPr>
          <a:xfrm>
            <a:off x="4913575" y="3213100"/>
            <a:ext cx="425041" cy="192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283196" y="2132018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294183" y="3194348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333996" y="4291686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363996" y="5162097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1" idx="1"/>
          </p:cNvCxnSpPr>
          <p:nvPr/>
        </p:nvCxnSpPr>
        <p:spPr>
          <a:xfrm>
            <a:off x="7643020" y="2131227"/>
            <a:ext cx="486640" cy="1258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1" idx="1"/>
          </p:cNvCxnSpPr>
          <p:nvPr/>
        </p:nvCxnSpPr>
        <p:spPr>
          <a:xfrm>
            <a:off x="7660638" y="3193557"/>
            <a:ext cx="469022" cy="195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1" idx="1"/>
          </p:cNvCxnSpPr>
          <p:nvPr/>
        </p:nvCxnSpPr>
        <p:spPr>
          <a:xfrm flipV="1">
            <a:off x="7710658" y="3389310"/>
            <a:ext cx="419002" cy="88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772400" y="3474208"/>
            <a:ext cx="357260" cy="170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54400" y="5651500"/>
            <a:ext cx="6896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chemeClr val="tx1"/>
                </a:solidFill>
              </a:rPr>
              <a:t>Similar Flavor of Coins Deposit ? </a:t>
            </a:r>
            <a:r>
              <a:rPr lang="en-US" sz="3600" i="1" dirty="0" smtClean="0">
                <a:solidFill>
                  <a:schemeClr val="tx1"/>
                </a:solidFill>
                <a:sym typeface="Wingdings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92431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Example: Word 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" y="2904175"/>
            <a:ext cx="1574800" cy="89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 Beer River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 Car River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 Car Beer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000" y="1932220"/>
            <a:ext cx="1501070" cy="520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Dear Beer River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6570" y="2927712"/>
            <a:ext cx="1448217" cy="5464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 Car River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6570" y="4010768"/>
            <a:ext cx="1448217" cy="5464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 Car Beer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5912" y="1773239"/>
            <a:ext cx="1025380" cy="719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 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67054" y="2897903"/>
            <a:ext cx="1025380" cy="719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 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8195" y="3990895"/>
            <a:ext cx="1025380" cy="719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 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9220" y="1773239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8803" y="2794814"/>
            <a:ext cx="1025380" cy="822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04774" y="3990894"/>
            <a:ext cx="1025380" cy="512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8616" y="4885161"/>
            <a:ext cx="1025380" cy="512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23520" y="1762072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2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3520" y="2847103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3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74320" y="3940094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25120" y="4885161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29660" y="2332166"/>
            <a:ext cx="860280" cy="2114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3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2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7800" y="1068333"/>
            <a:ext cx="128270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Input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2200" y="1058013"/>
            <a:ext cx="128270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Split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46500" y="1044466"/>
            <a:ext cx="1124792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8302" y="1044466"/>
            <a:ext cx="1392817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Shuttle/Sort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23520" y="1044466"/>
            <a:ext cx="114888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Reduce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06220" y="1045313"/>
            <a:ext cx="108372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>
            <a:endCxn id="7" idx="1"/>
          </p:cNvCxnSpPr>
          <p:nvPr/>
        </p:nvCxnSpPr>
        <p:spPr>
          <a:xfrm flipV="1">
            <a:off x="1638300" y="3200960"/>
            <a:ext cx="368270" cy="12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38300" y="2332166"/>
            <a:ext cx="357700" cy="75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8" idx="1"/>
          </p:cNvCxnSpPr>
          <p:nvPr/>
        </p:nvCxnSpPr>
        <p:spPr>
          <a:xfrm>
            <a:off x="1638300" y="3351308"/>
            <a:ext cx="368270" cy="93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1"/>
          </p:cNvCxnSpPr>
          <p:nvPr/>
        </p:nvCxnSpPr>
        <p:spPr>
          <a:xfrm flipV="1">
            <a:off x="3454787" y="2132809"/>
            <a:ext cx="391125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69617" y="3200169"/>
            <a:ext cx="391125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471670" y="4270525"/>
            <a:ext cx="391125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>
            <a:off x="4871292" y="2132809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71292" y="3199773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575" y="4292082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</p:cNvCxnSpPr>
          <p:nvPr/>
        </p:nvCxnSpPr>
        <p:spPr>
          <a:xfrm>
            <a:off x="4871292" y="2132809"/>
            <a:ext cx="397511" cy="1858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5" idx="1"/>
          </p:cNvCxnSpPr>
          <p:nvPr/>
        </p:nvCxnSpPr>
        <p:spPr>
          <a:xfrm>
            <a:off x="4871292" y="2132809"/>
            <a:ext cx="467324" cy="3008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3"/>
          </p:cNvCxnSpPr>
          <p:nvPr/>
        </p:nvCxnSpPr>
        <p:spPr>
          <a:xfrm flipV="1">
            <a:off x="4913575" y="2133600"/>
            <a:ext cx="325645" cy="221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13" idx="1"/>
          </p:cNvCxnSpPr>
          <p:nvPr/>
        </p:nvCxnSpPr>
        <p:spPr>
          <a:xfrm flipV="1">
            <a:off x="4913575" y="3205928"/>
            <a:ext cx="355228" cy="1144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5" idx="1"/>
          </p:cNvCxnSpPr>
          <p:nvPr/>
        </p:nvCxnSpPr>
        <p:spPr>
          <a:xfrm>
            <a:off x="4892434" y="3257473"/>
            <a:ext cx="446182" cy="1883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283196" y="2132018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294183" y="3194348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333996" y="4291686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363996" y="5162097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1" idx="1"/>
          </p:cNvCxnSpPr>
          <p:nvPr/>
        </p:nvCxnSpPr>
        <p:spPr>
          <a:xfrm>
            <a:off x="7643020" y="2131227"/>
            <a:ext cx="486640" cy="1258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1" idx="1"/>
          </p:cNvCxnSpPr>
          <p:nvPr/>
        </p:nvCxnSpPr>
        <p:spPr>
          <a:xfrm>
            <a:off x="7660638" y="3193557"/>
            <a:ext cx="469022" cy="195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1" idx="1"/>
          </p:cNvCxnSpPr>
          <p:nvPr/>
        </p:nvCxnSpPr>
        <p:spPr>
          <a:xfrm flipV="1">
            <a:off x="7710658" y="3389310"/>
            <a:ext cx="419002" cy="88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772400" y="3474208"/>
            <a:ext cx="357260" cy="170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2600" y="5397500"/>
            <a:ext cx="7848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Q: What are the Key and Value Pairs of Map and Reduce?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Map: </a:t>
            </a:r>
            <a:r>
              <a:rPr lang="en-US" sz="2400" dirty="0" smtClean="0">
                <a:solidFill>
                  <a:srgbClr val="0000FF"/>
                </a:solidFill>
              </a:rPr>
              <a:t>Key=word, Value=1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Reduce: </a:t>
            </a:r>
            <a:r>
              <a:rPr lang="en-US" sz="2400" dirty="0" smtClean="0">
                <a:solidFill>
                  <a:srgbClr val="0000FF"/>
                </a:solidFill>
              </a:rPr>
              <a:t>Key=word, Value=aggregated count</a:t>
            </a:r>
          </a:p>
        </p:txBody>
      </p:sp>
    </p:spTree>
    <p:extLst>
      <p:ext uri="{BB962C8B-B14F-4D97-AF65-F5344CB8AC3E}">
        <p14:creationId xmlns:p14="http://schemas.microsoft.com/office/powerpoint/2010/main" val="39655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Mapper and Reducer of Word 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4054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Map(key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value){</a:t>
            </a:r>
          </a:p>
          <a:p>
            <a:pPr marL="0" indent="0">
              <a:buNone/>
            </a:pPr>
            <a:r>
              <a:rPr lang="en-US" sz="2400" dirty="0"/>
              <a:t>	// key: line number</a:t>
            </a:r>
          </a:p>
          <a:p>
            <a:pPr marL="0" indent="0">
              <a:buNone/>
            </a:pPr>
            <a:r>
              <a:rPr lang="en-US" sz="2400" dirty="0"/>
              <a:t>	// value: </a:t>
            </a:r>
            <a:r>
              <a:rPr lang="en-US" sz="2400" dirty="0" smtClean="0"/>
              <a:t>words in a line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for each word w in value: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Emit(</a:t>
            </a:r>
            <a:r>
              <a:rPr lang="en-US" sz="2400" dirty="0">
                <a:solidFill>
                  <a:srgbClr val="0000FF"/>
                </a:solidFill>
              </a:rPr>
              <a:t>w, "1");</a:t>
            </a:r>
            <a:r>
              <a:rPr lang="en-US" sz="2400" dirty="0" smtClean="0">
                <a:solidFill>
                  <a:srgbClr val="0000FF"/>
                </a:solidFill>
              </a:rPr>
              <a:t>}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Reduce(key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list of values</a:t>
            </a:r>
            <a:r>
              <a:rPr lang="en-US" sz="2400" dirty="0" smtClean="0">
                <a:solidFill>
                  <a:srgbClr val="0000FF"/>
                </a:solidFill>
              </a:rPr>
              <a:t>){</a:t>
            </a:r>
          </a:p>
          <a:p>
            <a:pPr marL="457200" lvl="1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key: a word</a:t>
            </a:r>
          </a:p>
          <a:p>
            <a:pPr marL="0" indent="0">
              <a:buNone/>
            </a:pPr>
            <a:r>
              <a:rPr lang="en-US" sz="2400" dirty="0" smtClean="0"/>
              <a:t>	/</a:t>
            </a:r>
            <a:r>
              <a:rPr lang="en-US" sz="2400" dirty="0" smtClean="0"/>
              <a:t>/ list of </a:t>
            </a:r>
            <a:r>
              <a:rPr lang="en-US" sz="2400" dirty="0"/>
              <a:t>values: a list of counts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result = 0;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for </a:t>
            </a:r>
            <a:r>
              <a:rPr lang="en-US" sz="2400" dirty="0">
                <a:solidFill>
                  <a:srgbClr val="0000FF"/>
                </a:solidFill>
              </a:rPr>
              <a:t>each v in values: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result </a:t>
            </a:r>
            <a:r>
              <a:rPr lang="en-US" sz="2400" dirty="0">
                <a:solidFill>
                  <a:srgbClr val="0000FF"/>
                </a:solidFill>
              </a:rPr>
              <a:t>+= </a:t>
            </a:r>
            <a:r>
              <a:rPr lang="en-US" sz="2400" dirty="0" err="1">
                <a:solidFill>
                  <a:srgbClr val="0000FF"/>
                </a:solidFill>
              </a:rPr>
              <a:t>ParseInt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v);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Emit(key, result);}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6300" y="3175000"/>
            <a:ext cx="311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00FF"/>
                </a:solidFill>
              </a:rPr>
              <a:t>Combiner is the same as Reducer</a:t>
            </a:r>
            <a:endParaRPr lang="en-US" sz="2400" b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6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Example: Word 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500" y="2904175"/>
            <a:ext cx="1574800" cy="8942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 Beer River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 Car River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 Car Beer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000" y="1932220"/>
            <a:ext cx="1501070" cy="520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Dear Beer River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6570" y="2927712"/>
            <a:ext cx="1448217" cy="5464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 Car River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6570" y="4010768"/>
            <a:ext cx="1448217" cy="5464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 Car Beer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45912" y="1773239"/>
            <a:ext cx="1025380" cy="719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 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67054" y="2897903"/>
            <a:ext cx="1025380" cy="719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 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8195" y="3990895"/>
            <a:ext cx="1025380" cy="7191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 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9220" y="1773239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1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68803" y="2794814"/>
            <a:ext cx="1025380" cy="8222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1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04774" y="3990894"/>
            <a:ext cx="1025380" cy="512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1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8616" y="4885161"/>
            <a:ext cx="1025380" cy="5123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23520" y="1762072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2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23520" y="2847103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3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74320" y="3940094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25120" y="4885161"/>
            <a:ext cx="1025380" cy="5700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29660" y="2332166"/>
            <a:ext cx="860280" cy="2114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Beer, 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Car, 3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Deer, 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River, 2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7800" y="1068333"/>
            <a:ext cx="128270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Input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2200" y="1058013"/>
            <a:ext cx="128270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Split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46500" y="1044466"/>
            <a:ext cx="1124792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8302" y="1044466"/>
            <a:ext cx="1392817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Shuttle/Sort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23520" y="1044466"/>
            <a:ext cx="114888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Reduce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06220" y="1045313"/>
            <a:ext cx="108372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>
            <a:endCxn id="7" idx="1"/>
          </p:cNvCxnSpPr>
          <p:nvPr/>
        </p:nvCxnSpPr>
        <p:spPr>
          <a:xfrm flipV="1">
            <a:off x="1638300" y="3200960"/>
            <a:ext cx="368270" cy="12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638300" y="2332166"/>
            <a:ext cx="357700" cy="75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8" idx="1"/>
          </p:cNvCxnSpPr>
          <p:nvPr/>
        </p:nvCxnSpPr>
        <p:spPr>
          <a:xfrm>
            <a:off x="1638300" y="3351308"/>
            <a:ext cx="368270" cy="93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1"/>
          </p:cNvCxnSpPr>
          <p:nvPr/>
        </p:nvCxnSpPr>
        <p:spPr>
          <a:xfrm flipV="1">
            <a:off x="3454787" y="2132809"/>
            <a:ext cx="391125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69617" y="3200169"/>
            <a:ext cx="391125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471670" y="4270525"/>
            <a:ext cx="391125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</p:cNvCxnSpPr>
          <p:nvPr/>
        </p:nvCxnSpPr>
        <p:spPr>
          <a:xfrm>
            <a:off x="4871292" y="2132809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71292" y="3199773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13575" y="4292082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</p:cNvCxnSpPr>
          <p:nvPr/>
        </p:nvCxnSpPr>
        <p:spPr>
          <a:xfrm>
            <a:off x="4871292" y="2132809"/>
            <a:ext cx="397511" cy="1858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5" idx="1"/>
          </p:cNvCxnSpPr>
          <p:nvPr/>
        </p:nvCxnSpPr>
        <p:spPr>
          <a:xfrm>
            <a:off x="4871292" y="2132809"/>
            <a:ext cx="467324" cy="3008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3"/>
          </p:cNvCxnSpPr>
          <p:nvPr/>
        </p:nvCxnSpPr>
        <p:spPr>
          <a:xfrm flipV="1">
            <a:off x="4913575" y="2133600"/>
            <a:ext cx="325645" cy="221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13" idx="1"/>
          </p:cNvCxnSpPr>
          <p:nvPr/>
        </p:nvCxnSpPr>
        <p:spPr>
          <a:xfrm flipV="1">
            <a:off x="4913575" y="3205928"/>
            <a:ext cx="355228" cy="1144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5" idx="1"/>
          </p:cNvCxnSpPr>
          <p:nvPr/>
        </p:nvCxnSpPr>
        <p:spPr>
          <a:xfrm>
            <a:off x="4892434" y="3257473"/>
            <a:ext cx="446182" cy="1883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283196" y="2132018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294183" y="3194348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333996" y="4291686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363996" y="5162097"/>
            <a:ext cx="391124" cy="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1" idx="1"/>
          </p:cNvCxnSpPr>
          <p:nvPr/>
        </p:nvCxnSpPr>
        <p:spPr>
          <a:xfrm>
            <a:off x="7643020" y="2131227"/>
            <a:ext cx="486640" cy="1258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1" idx="1"/>
          </p:cNvCxnSpPr>
          <p:nvPr/>
        </p:nvCxnSpPr>
        <p:spPr>
          <a:xfrm>
            <a:off x="7660638" y="3193557"/>
            <a:ext cx="469022" cy="195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1" idx="1"/>
          </p:cNvCxnSpPr>
          <p:nvPr/>
        </p:nvCxnSpPr>
        <p:spPr>
          <a:xfrm flipV="1">
            <a:off x="7710658" y="3389310"/>
            <a:ext cx="419002" cy="880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772400" y="3474208"/>
            <a:ext cx="357260" cy="1709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2600" y="5397500"/>
            <a:ext cx="7848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Q: Do you see any place we can improve the efficiency?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Local aggregation at mapper will be able to improve </a:t>
            </a:r>
            <a:r>
              <a:rPr lang="en-US" sz="2400" b="1" dirty="0" err="1" smtClean="0">
                <a:solidFill>
                  <a:srgbClr val="0000FF"/>
                </a:solidFill>
              </a:rPr>
              <a:t>MapReduce</a:t>
            </a:r>
            <a:r>
              <a:rPr lang="en-US" sz="2400" b="1" dirty="0" smtClean="0">
                <a:solidFill>
                  <a:srgbClr val="0000FF"/>
                </a:solidFill>
              </a:rPr>
              <a:t> efficiency.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6500" y="2654300"/>
            <a:ext cx="1331802" cy="11441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58738"/>
            <a:ext cx="8229600" cy="1143000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5461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Combiner: </a:t>
            </a:r>
            <a:r>
              <a:rPr lang="en-US" dirty="0" smtClean="0"/>
              <a:t>do local aggregation/combine task at mapper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Q</a:t>
            </a:r>
            <a:r>
              <a:rPr lang="en-US" b="1" dirty="0"/>
              <a:t>: What are the benefits of using combiner: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Reduce memory/disk requirement of Map tasks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Reduce network </a:t>
            </a:r>
            <a:r>
              <a:rPr lang="en-US" dirty="0" smtClean="0">
                <a:solidFill>
                  <a:srgbClr val="0000FF"/>
                </a:solidFill>
              </a:rPr>
              <a:t>traffic</a:t>
            </a:r>
            <a:endParaRPr lang="en-US" dirty="0" smtClean="0"/>
          </a:p>
          <a:p>
            <a:r>
              <a:rPr lang="en-US" b="1" dirty="0" smtClean="0"/>
              <a:t>Q: Can we remove the reduce function?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No, reducer still needs to process records with same key but from </a:t>
            </a:r>
            <a:r>
              <a:rPr lang="en-US" i="1" dirty="0" smtClean="0">
                <a:solidFill>
                  <a:srgbClr val="0000FF"/>
                </a:solidFill>
              </a:rPr>
              <a:t>different mappers</a:t>
            </a:r>
          </a:p>
          <a:p>
            <a:r>
              <a:rPr lang="en-US" b="1" dirty="0" smtClean="0"/>
              <a:t>Q: How would you implement combiner?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It is the same as Reducer!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74270" y="2144038"/>
            <a:ext cx="6010198" cy="1045547"/>
            <a:chOff x="911065" y="1648481"/>
            <a:chExt cx="6010198" cy="1045547"/>
          </a:xfrm>
        </p:grpSpPr>
        <p:sp>
          <p:nvSpPr>
            <p:cNvPr id="4" name="Rectangle 3"/>
            <p:cNvSpPr/>
            <p:nvPr/>
          </p:nvSpPr>
          <p:spPr>
            <a:xfrm>
              <a:off x="1420227" y="1827095"/>
              <a:ext cx="1025380" cy="719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Car, 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Car, 1 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River, 1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40833" y="1762328"/>
              <a:ext cx="1025380" cy="8222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Car, 2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Car, 1 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5883" y="1737520"/>
              <a:ext cx="1025380" cy="5700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Car, 3  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911065" y="2121958"/>
              <a:ext cx="391125" cy="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09107" y="2129756"/>
              <a:ext cx="391124" cy="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466213" y="2061244"/>
              <a:ext cx="391124" cy="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931527" y="1801695"/>
              <a:ext cx="1025380" cy="719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Car, 2 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River, 1 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049709" y="2130547"/>
              <a:ext cx="391124" cy="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049709" y="2283738"/>
              <a:ext cx="391124" cy="300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760173" y="1648481"/>
              <a:ext cx="1319196" cy="104554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2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err="1" smtClean="0"/>
              <a:t>WordCount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New Goal: </a:t>
            </a:r>
            <a:r>
              <a:rPr lang="en-US" dirty="0" smtClean="0"/>
              <a:t>output all words sorted by their frequencies (total counts) in a document. </a:t>
            </a:r>
          </a:p>
          <a:p>
            <a:r>
              <a:rPr lang="en-US" b="1" dirty="0" smtClean="0"/>
              <a:t>Question: </a:t>
            </a:r>
            <a:r>
              <a:rPr lang="en-US" dirty="0" smtClean="0"/>
              <a:t>How would you adopt the basic word count program to solve it? </a:t>
            </a:r>
          </a:p>
          <a:p>
            <a:r>
              <a:rPr lang="en-US" b="1" dirty="0" smtClean="0"/>
              <a:t>Solution: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Sort words by their counts in the reducer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Problem: what happens if we have more than one reducer?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2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err="1" smtClean="0"/>
              <a:t>WordCount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New Goal: </a:t>
            </a:r>
            <a:r>
              <a:rPr lang="en-US" dirty="0" smtClean="0"/>
              <a:t>output all words sorted by their frequencies (total counts) in a document. </a:t>
            </a:r>
          </a:p>
          <a:p>
            <a:r>
              <a:rPr lang="en-US" b="1" dirty="0" smtClean="0"/>
              <a:t>Question: </a:t>
            </a:r>
            <a:r>
              <a:rPr lang="en-US" dirty="0" smtClean="0"/>
              <a:t>How would you adopt the basic word count program to solve it? </a:t>
            </a:r>
          </a:p>
          <a:p>
            <a:r>
              <a:rPr lang="en-US" b="1" dirty="0" smtClean="0"/>
              <a:t>Solution: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Do two rounds of </a:t>
            </a:r>
            <a:r>
              <a:rPr lang="en-US" b="1" dirty="0" err="1" smtClean="0">
                <a:solidFill>
                  <a:srgbClr val="0000FF"/>
                </a:solidFill>
              </a:rPr>
              <a:t>MapReduce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In the 2</a:t>
            </a:r>
            <a:r>
              <a:rPr lang="en-US" b="1" baseline="30000" dirty="0" smtClean="0">
                <a:solidFill>
                  <a:srgbClr val="0000FF"/>
                </a:solidFill>
              </a:rPr>
              <a:t>nd</a:t>
            </a:r>
            <a:r>
              <a:rPr lang="en-US" b="1" dirty="0" smtClean="0">
                <a:solidFill>
                  <a:srgbClr val="0000FF"/>
                </a:solidFill>
              </a:rPr>
              <a:t> round, take the output of </a:t>
            </a:r>
            <a:r>
              <a:rPr lang="en-US" b="1" dirty="0" err="1" smtClean="0">
                <a:solidFill>
                  <a:srgbClr val="0000FF"/>
                </a:solidFill>
              </a:rPr>
              <a:t>WordCount</a:t>
            </a:r>
            <a:r>
              <a:rPr lang="en-US" b="1" dirty="0" smtClean="0">
                <a:solidFill>
                  <a:srgbClr val="0000FF"/>
                </a:solidFill>
              </a:rPr>
              <a:t> as input but </a:t>
            </a:r>
            <a:r>
              <a:rPr lang="en-US" b="1" i="1" u="sng" dirty="0" smtClean="0">
                <a:solidFill>
                  <a:srgbClr val="0000FF"/>
                </a:solidFill>
              </a:rPr>
              <a:t>switch key and value pair</a:t>
            </a:r>
            <a:r>
              <a:rPr lang="en-US" b="1" dirty="0" smtClean="0">
                <a:solidFill>
                  <a:srgbClr val="0000FF"/>
                </a:solidFill>
              </a:rPr>
              <a:t>!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Leverage the sorting capability of </a:t>
            </a:r>
            <a:r>
              <a:rPr lang="en-US" b="1" i="1" dirty="0" smtClean="0">
                <a:solidFill>
                  <a:srgbClr val="0000FF"/>
                </a:solidFill>
              </a:rPr>
              <a:t>shuffle/sort </a:t>
            </a:r>
            <a:r>
              <a:rPr lang="en-US" b="1" dirty="0" smtClean="0">
                <a:solidFill>
                  <a:srgbClr val="0000FF"/>
                </a:solidFill>
              </a:rPr>
              <a:t>to do the global sorting!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5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err="1" smtClean="0"/>
              <a:t>WordCount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New Goal: </a:t>
            </a:r>
            <a:r>
              <a:rPr lang="en-US" dirty="0" smtClean="0"/>
              <a:t>output the top K words sorted by their frequencies (total counts) in a document. </a:t>
            </a:r>
          </a:p>
          <a:p>
            <a:r>
              <a:rPr lang="en-US" b="1" dirty="0" smtClean="0"/>
              <a:t>Question: </a:t>
            </a:r>
            <a:r>
              <a:rPr lang="en-US" dirty="0" smtClean="0"/>
              <a:t>How would you adopt the basic word count program to solve it? </a:t>
            </a:r>
          </a:p>
          <a:p>
            <a:r>
              <a:rPr lang="en-US" b="1" dirty="0" smtClean="0"/>
              <a:t>Solution: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Use the solution of previous problem and only grab the top K in the final output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Problem: is there a more efficient way to do it?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2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err="1" smtClean="0"/>
              <a:t>WordCount</a:t>
            </a:r>
            <a:r>
              <a:rPr lang="en-US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New Goal: </a:t>
            </a:r>
            <a:r>
              <a:rPr lang="en-US" dirty="0" smtClean="0"/>
              <a:t>output the top K words sorted by their frequencies (total counts) in a document. </a:t>
            </a:r>
          </a:p>
          <a:p>
            <a:r>
              <a:rPr lang="en-US" b="1" dirty="0" smtClean="0"/>
              <a:t>Question: </a:t>
            </a:r>
            <a:r>
              <a:rPr lang="en-US" dirty="0" smtClean="0"/>
              <a:t>How would you adopt the basic word count program to solve it? </a:t>
            </a:r>
          </a:p>
          <a:p>
            <a:r>
              <a:rPr lang="en-US" b="1" dirty="0" smtClean="0"/>
              <a:t>Solution: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Add a sort function to the </a:t>
            </a:r>
            <a:r>
              <a:rPr lang="en-US" b="1" i="1" dirty="0" smtClean="0">
                <a:solidFill>
                  <a:srgbClr val="0000FF"/>
                </a:solidFill>
              </a:rPr>
              <a:t>reducer</a:t>
            </a:r>
            <a:r>
              <a:rPr lang="en-US" b="1" dirty="0" smtClean="0">
                <a:solidFill>
                  <a:srgbClr val="0000FF"/>
                </a:solidFill>
              </a:rPr>
              <a:t> in the first round and only output the top K words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Intuition: the </a:t>
            </a:r>
            <a:r>
              <a:rPr lang="en-US" b="1" i="1" u="sng" dirty="0" smtClean="0">
                <a:solidFill>
                  <a:srgbClr val="0000FF"/>
                </a:solidFill>
              </a:rPr>
              <a:t>global top K must be a local top K </a:t>
            </a:r>
            <a:r>
              <a:rPr lang="en-US" b="1" dirty="0" smtClean="0">
                <a:solidFill>
                  <a:srgbClr val="0000FF"/>
                </a:solidFill>
              </a:rPr>
              <a:t>in any reducer!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5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3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Find the maximum monthly temperature for each year from weather reports </a:t>
            </a:r>
          </a:p>
          <a:p>
            <a:r>
              <a:rPr lang="en-US" b="1" dirty="0" smtClean="0"/>
              <a:t>Input: </a:t>
            </a:r>
            <a:r>
              <a:rPr lang="en-US" dirty="0" smtClean="0"/>
              <a:t>A set of records with format as:</a:t>
            </a:r>
          </a:p>
          <a:p>
            <a:pPr marL="457200" lvl="1" indent="0">
              <a:buNone/>
            </a:pPr>
            <a:r>
              <a:rPr lang="en-US" dirty="0" smtClean="0"/>
              <a:t>&lt;Year/Month, Average Temperature of that month&gt;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 smtClean="0"/>
              <a:t>- (</a:t>
            </a:r>
            <a:r>
              <a:rPr lang="en-US" b="1" dirty="0"/>
              <a:t>200707,100), (200706,90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- (</a:t>
            </a:r>
            <a:r>
              <a:rPr lang="en-US" b="1" dirty="0"/>
              <a:t>200508, 90), (200607,100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- (</a:t>
            </a:r>
            <a:r>
              <a:rPr lang="en-US" b="1" dirty="0"/>
              <a:t>200708, 80), (200606,80)</a:t>
            </a:r>
          </a:p>
          <a:p>
            <a:r>
              <a:rPr lang="en-US" b="1" u="sng" dirty="0" smtClean="0"/>
              <a:t>Question: </a:t>
            </a:r>
            <a:r>
              <a:rPr lang="en-US" dirty="0" smtClean="0"/>
              <a:t>write down the </a:t>
            </a:r>
            <a:r>
              <a:rPr lang="en-US" dirty="0" smtClean="0"/>
              <a:t>Map and </a:t>
            </a:r>
            <a:r>
              <a:rPr lang="en-US" dirty="0" smtClean="0"/>
              <a:t>Reduce function to solve this problem</a:t>
            </a:r>
          </a:p>
          <a:p>
            <a:pPr lvl="1"/>
            <a:r>
              <a:rPr lang="en-US" dirty="0" smtClean="0"/>
              <a:t>Assume we split the input by line</a:t>
            </a:r>
          </a:p>
        </p:txBody>
      </p:sp>
    </p:spTree>
    <p:extLst>
      <p:ext uri="{BB962C8B-B14F-4D97-AF65-F5344CB8AC3E}">
        <p14:creationId xmlns:p14="http://schemas.microsoft.com/office/powerpoint/2010/main" val="265945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Architecture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Internals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Examples</a:t>
            </a:r>
          </a:p>
          <a:p>
            <a:r>
              <a:rPr lang="en-US" dirty="0" err="1" smtClean="0"/>
              <a:t>JobTracker</a:t>
            </a:r>
            <a:r>
              <a:rPr lang="en-US" dirty="0" smtClean="0"/>
              <a:t>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1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Mapper and Reducer of Max Temperature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4054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Map(key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value){</a:t>
            </a:r>
          </a:p>
          <a:p>
            <a:pPr marL="0" indent="0">
              <a:buNone/>
            </a:pPr>
            <a:r>
              <a:rPr lang="en-US" sz="2400" dirty="0"/>
              <a:t>	// key: line number</a:t>
            </a:r>
          </a:p>
          <a:p>
            <a:pPr marL="0" indent="0">
              <a:buNone/>
            </a:pPr>
            <a:r>
              <a:rPr lang="en-US" sz="2400" dirty="0"/>
              <a:t>	// value: </a:t>
            </a:r>
            <a:r>
              <a:rPr lang="en-US" sz="2400" dirty="0" smtClean="0"/>
              <a:t>tuples in a line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for each </a:t>
            </a:r>
            <a:r>
              <a:rPr lang="en-US" sz="2400" dirty="0" smtClean="0">
                <a:solidFill>
                  <a:srgbClr val="0000FF"/>
                </a:solidFill>
              </a:rPr>
              <a:t>tuple t </a:t>
            </a:r>
            <a:r>
              <a:rPr lang="en-US" sz="2400" dirty="0">
                <a:solidFill>
                  <a:srgbClr val="0000FF"/>
                </a:solidFill>
              </a:rPr>
              <a:t>in value: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Emit(t-&gt;year, t-&gt;temperature)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}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Reduce(key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list of values</a:t>
            </a:r>
            <a:r>
              <a:rPr lang="en-US" sz="2400" dirty="0" smtClean="0">
                <a:solidFill>
                  <a:srgbClr val="0000FF"/>
                </a:solidFill>
              </a:rPr>
              <a:t>){</a:t>
            </a:r>
          </a:p>
          <a:p>
            <a:pPr marL="457200" lvl="1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key: </a:t>
            </a:r>
            <a:r>
              <a:rPr lang="en-US" sz="2400" dirty="0" smtClean="0"/>
              <a:t>year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/</a:t>
            </a:r>
            <a:r>
              <a:rPr lang="en-US" sz="2400" dirty="0" smtClean="0"/>
              <a:t>/list of </a:t>
            </a:r>
            <a:r>
              <a:rPr lang="en-US" sz="2400" dirty="0"/>
              <a:t>values: a list of </a:t>
            </a:r>
            <a:r>
              <a:rPr lang="en-US" sz="2400" dirty="0" smtClean="0"/>
              <a:t>monthly temperature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max_temp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= </a:t>
            </a:r>
            <a:r>
              <a:rPr lang="en-US" sz="2400" dirty="0" smtClean="0">
                <a:solidFill>
                  <a:srgbClr val="0000FF"/>
                </a:solidFill>
              </a:rPr>
              <a:t>-100;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for </a:t>
            </a:r>
            <a:r>
              <a:rPr lang="en-US" sz="2400" dirty="0">
                <a:solidFill>
                  <a:srgbClr val="0000FF"/>
                </a:solidFill>
              </a:rPr>
              <a:t>each v in values: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max_temp</a:t>
            </a:r>
            <a:r>
              <a:rPr lang="en-US" sz="2400" dirty="0" smtClean="0">
                <a:solidFill>
                  <a:srgbClr val="0000FF"/>
                </a:solidFill>
              </a:rPr>
              <a:t>= max(v, </a:t>
            </a:r>
            <a:r>
              <a:rPr lang="en-US" sz="2400" dirty="0" err="1" smtClean="0">
                <a:solidFill>
                  <a:srgbClr val="0000FF"/>
                </a:solidFill>
              </a:rPr>
              <a:t>max_temp</a:t>
            </a:r>
            <a:r>
              <a:rPr lang="en-US" sz="2400" dirty="0" smtClean="0">
                <a:solidFill>
                  <a:srgbClr val="0000FF"/>
                </a:solidFill>
              </a:rPr>
              <a:t>);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Emit(key, </a:t>
            </a:r>
            <a:r>
              <a:rPr lang="en-US" sz="2400" dirty="0" err="1" smtClean="0">
                <a:solidFill>
                  <a:srgbClr val="0000FF"/>
                </a:solidFill>
              </a:rPr>
              <a:t>max_temp</a:t>
            </a:r>
            <a:r>
              <a:rPr lang="en-US" sz="2400" dirty="0" smtClean="0">
                <a:solidFill>
                  <a:srgbClr val="0000FF"/>
                </a:solidFill>
              </a:rPr>
              <a:t>);}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4200" y="2944694"/>
            <a:ext cx="311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00FF"/>
                </a:solidFill>
              </a:rPr>
              <a:t>Combiner is the same as Reducer</a:t>
            </a:r>
            <a:endParaRPr lang="en-US" sz="2400" b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5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-23867"/>
            <a:ext cx="8813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Example: Max Temperature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800" y="1068333"/>
            <a:ext cx="128270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Input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905" y="2147671"/>
            <a:ext cx="1124792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683" y="4501240"/>
            <a:ext cx="1392817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Shuttle/Sort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005" y="5621577"/>
            <a:ext cx="114888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Reduce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73400" y="857366"/>
            <a:ext cx="3848100" cy="12252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(200707,100), (200706,90)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(200508, 90), (200607,100)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(200708, 80), (200606,80)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401" y="2673271"/>
            <a:ext cx="2412999" cy="6073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(2007,100), (2007,90)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05201" y="2661781"/>
            <a:ext cx="2412999" cy="5452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(2005, 90), (2006,100)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72140" y="2598341"/>
            <a:ext cx="2717800" cy="60870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 80), (2006</a:t>
            </a:r>
            <a:r>
              <a:rPr lang="en-US" dirty="0" smtClean="0">
                <a:solidFill>
                  <a:schemeClr val="tx1"/>
                </a:solidFill>
              </a:rPr>
              <a:t>, 80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005" y="3404971"/>
            <a:ext cx="1124792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Combine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27101" y="3930571"/>
            <a:ext cx="1371599" cy="4763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(2007,100)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57840" y="3911881"/>
            <a:ext cx="2717800" cy="5893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 80), (2006</a:t>
            </a:r>
            <a:r>
              <a:rPr lang="en-US" dirty="0" smtClean="0">
                <a:solidFill>
                  <a:schemeClr val="tx1"/>
                </a:solidFill>
              </a:rPr>
              <a:t>, 80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73400" y="3955971"/>
            <a:ext cx="2412999" cy="4509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(2005, 90), (2006,100)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272140" y="5011859"/>
            <a:ext cx="1892299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(2007,[100, 80])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00401" y="5000132"/>
            <a:ext cx="1892299" cy="5060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(2006,[100, 80])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27101" y="5011859"/>
            <a:ext cx="1371599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(2005,[90])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1401" y="6147766"/>
            <a:ext cx="1371599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(2005,90)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05201" y="6147766"/>
            <a:ext cx="1308098" cy="5060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(2006,100)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534151" y="6161425"/>
            <a:ext cx="1206500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(2007,100)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711700" y="2147671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>
            <a:off x="4775200" y="3404971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4775200" y="4514221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800600" y="5743696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813300"/>
          </a:xfrm>
        </p:spPr>
        <p:txBody>
          <a:bodyPr>
            <a:normAutofit/>
          </a:bodyPr>
          <a:lstStyle/>
          <a:p>
            <a:r>
              <a:rPr lang="en-US" b="1" dirty="0"/>
              <a:t>Key-Value Pair of Map and Reduce:</a:t>
            </a:r>
          </a:p>
          <a:p>
            <a:pPr lvl="1"/>
            <a:r>
              <a:rPr lang="en-US" b="1" dirty="0"/>
              <a:t>Map: </a:t>
            </a:r>
            <a:r>
              <a:rPr lang="en-US" dirty="0"/>
              <a:t> (year, temperature)</a:t>
            </a:r>
            <a:endParaRPr lang="en-US" b="1" dirty="0"/>
          </a:p>
          <a:p>
            <a:pPr lvl="1"/>
            <a:r>
              <a:rPr lang="en-US" b="1" dirty="0"/>
              <a:t>Reduce: </a:t>
            </a:r>
            <a:r>
              <a:rPr lang="en-US" dirty="0"/>
              <a:t>(year, maximum temperature of the year</a:t>
            </a:r>
            <a:r>
              <a:rPr lang="en-US" dirty="0" smtClean="0"/>
              <a:t>)</a:t>
            </a:r>
          </a:p>
          <a:p>
            <a:pPr lvl="1"/>
            <a:endParaRPr lang="en-US" b="1" dirty="0" smtClean="0"/>
          </a:p>
          <a:p>
            <a:r>
              <a:rPr lang="en-US" sz="3000" b="1" dirty="0" smtClean="0">
                <a:solidFill>
                  <a:srgbClr val="0000FF"/>
                </a:solidFill>
              </a:rPr>
              <a:t>Question: </a:t>
            </a:r>
            <a:r>
              <a:rPr lang="en-US" sz="3000" b="1" dirty="0" smtClean="0">
                <a:solidFill>
                  <a:srgbClr val="0000FF"/>
                </a:solidFill>
              </a:rPr>
              <a:t>How to</a:t>
            </a:r>
            <a:r>
              <a:rPr lang="en-US" sz="3000" b="1" dirty="0" smtClean="0">
                <a:solidFill>
                  <a:srgbClr val="0000FF"/>
                </a:solidFill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</a:rPr>
              <a:t>use the above Map Reduce program </a:t>
            </a:r>
            <a:r>
              <a:rPr lang="en-US" sz="3000" b="1" i="1" dirty="0" smtClean="0">
                <a:solidFill>
                  <a:srgbClr val="0000FF"/>
                </a:solidFill>
              </a:rPr>
              <a:t>(that contains the combiner) </a:t>
            </a:r>
            <a:r>
              <a:rPr lang="en-US" sz="3000" b="1" dirty="0" smtClean="0">
                <a:solidFill>
                  <a:srgbClr val="0000FF"/>
                </a:solidFill>
              </a:rPr>
              <a:t>with slight changes to find the </a:t>
            </a:r>
            <a:r>
              <a:rPr lang="en-US" sz="3000" b="1" u="sng" dirty="0" smtClean="0">
                <a:solidFill>
                  <a:srgbClr val="0000FF"/>
                </a:solidFill>
              </a:rPr>
              <a:t>average </a:t>
            </a:r>
            <a:r>
              <a:rPr lang="en-US" sz="3000" b="1" u="sng" dirty="0" smtClean="0">
                <a:solidFill>
                  <a:srgbClr val="0000FF"/>
                </a:solidFill>
              </a:rPr>
              <a:t>monthly temperature </a:t>
            </a:r>
            <a:r>
              <a:rPr lang="en-US" sz="3000" b="1" dirty="0" smtClean="0">
                <a:solidFill>
                  <a:srgbClr val="0000FF"/>
                </a:solidFill>
              </a:rPr>
              <a:t>of the </a:t>
            </a:r>
            <a:r>
              <a:rPr lang="en-US" sz="3000" b="1" dirty="0" smtClean="0">
                <a:solidFill>
                  <a:srgbClr val="0000FF"/>
                </a:solidFill>
              </a:rPr>
              <a:t>year?</a:t>
            </a:r>
            <a:endParaRPr lang="en-US" sz="30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0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329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Mapper and Reducer of Average Temperature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4275"/>
            <a:ext cx="8229600" cy="54054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Map(key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value){</a:t>
            </a:r>
          </a:p>
          <a:p>
            <a:pPr marL="0" indent="0">
              <a:buNone/>
            </a:pPr>
            <a:r>
              <a:rPr lang="en-US" sz="2400" dirty="0"/>
              <a:t>	// key: line number</a:t>
            </a:r>
          </a:p>
          <a:p>
            <a:pPr marL="0" indent="0">
              <a:buNone/>
            </a:pPr>
            <a:r>
              <a:rPr lang="en-US" sz="2400" dirty="0"/>
              <a:t>	// value: </a:t>
            </a:r>
            <a:r>
              <a:rPr lang="en-US" sz="2400" dirty="0" smtClean="0"/>
              <a:t>tuples in a line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for each </a:t>
            </a:r>
            <a:r>
              <a:rPr lang="en-US" sz="2400" dirty="0" smtClean="0">
                <a:solidFill>
                  <a:srgbClr val="0000FF"/>
                </a:solidFill>
              </a:rPr>
              <a:t>tuple t </a:t>
            </a:r>
            <a:r>
              <a:rPr lang="en-US" sz="2400" dirty="0">
                <a:solidFill>
                  <a:srgbClr val="0000FF"/>
                </a:solidFill>
              </a:rPr>
              <a:t>in value: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Emit(t-&gt;year, t-&gt;temperature)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}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Reduce(key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list of values</a:t>
            </a:r>
            <a:r>
              <a:rPr lang="en-US" sz="2400" dirty="0" smtClean="0">
                <a:solidFill>
                  <a:srgbClr val="0000FF"/>
                </a:solidFill>
              </a:rPr>
              <a:t>){</a:t>
            </a:r>
          </a:p>
          <a:p>
            <a:pPr marL="457200" lvl="1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key: </a:t>
            </a:r>
            <a:r>
              <a:rPr lang="en-US" sz="2400" dirty="0" smtClean="0"/>
              <a:t>year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/</a:t>
            </a:r>
            <a:r>
              <a:rPr lang="en-US" sz="2400" dirty="0" smtClean="0"/>
              <a:t>/ list of </a:t>
            </a:r>
            <a:r>
              <a:rPr lang="en-US" sz="2400" dirty="0"/>
              <a:t>values: a list of </a:t>
            </a:r>
            <a:r>
              <a:rPr lang="en-US" sz="2400" dirty="0" smtClean="0"/>
              <a:t>monthly </a:t>
            </a:r>
            <a:r>
              <a:rPr lang="en-US" sz="2400" dirty="0" smtClean="0"/>
              <a:t>temperatures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total_temp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= 0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for </a:t>
            </a:r>
            <a:r>
              <a:rPr lang="en-US" sz="2400" dirty="0">
                <a:solidFill>
                  <a:srgbClr val="0000FF"/>
                </a:solidFill>
              </a:rPr>
              <a:t>each v in values: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total_temp</a:t>
            </a:r>
            <a:r>
              <a:rPr lang="en-US" sz="2400" dirty="0" smtClean="0">
                <a:solidFill>
                  <a:srgbClr val="0000FF"/>
                </a:solidFill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</a:rPr>
              <a:t>total_temp+v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Emit(key, </a:t>
            </a:r>
            <a:r>
              <a:rPr lang="en-US" sz="2400" dirty="0" err="1" smtClean="0">
                <a:solidFill>
                  <a:srgbClr val="0000FF"/>
                </a:solidFill>
              </a:rPr>
              <a:t>total_temp</a:t>
            </a:r>
            <a:r>
              <a:rPr lang="en-US" sz="2400" dirty="0" smtClean="0">
                <a:solidFill>
                  <a:srgbClr val="0000FF"/>
                </a:solidFill>
              </a:rPr>
              <a:t>/</a:t>
            </a:r>
            <a:r>
              <a:rPr lang="en-US" sz="2400" dirty="0" err="1" smtClean="0">
                <a:solidFill>
                  <a:srgbClr val="0000FF"/>
                </a:solidFill>
              </a:rPr>
              <a:t>size_of</a:t>
            </a:r>
            <a:r>
              <a:rPr lang="en-US" sz="2400" dirty="0" smtClean="0">
                <a:solidFill>
                  <a:srgbClr val="0000FF"/>
                </a:solidFill>
              </a:rPr>
              <a:t>(values));}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5300" y="2951897"/>
            <a:ext cx="311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00FF"/>
                </a:solidFill>
              </a:rPr>
              <a:t>Combiner is the same as Reducer</a:t>
            </a:r>
            <a:endParaRPr lang="en-US" sz="2400" b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9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-23867"/>
            <a:ext cx="88138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MapReduce</a:t>
            </a:r>
            <a:r>
              <a:rPr lang="en-US" sz="3600" dirty="0" smtClean="0"/>
              <a:t> Example: Average Temperature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50800" y="1068333"/>
            <a:ext cx="128270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Input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905" y="2147671"/>
            <a:ext cx="1124792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683" y="4501240"/>
            <a:ext cx="1392817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Shuttle/Sort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005" y="5621577"/>
            <a:ext cx="114888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Reduce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73400" y="857366"/>
            <a:ext cx="3848100" cy="12252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(200707,100), (200706,90)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(200508, 90), (200607,100)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(200708, 80), (200606,80)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401" y="2673271"/>
            <a:ext cx="2412999" cy="6073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(2007,100), (2007,90)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05201" y="2661781"/>
            <a:ext cx="2412999" cy="5452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(2005, 90), (2006,100)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72140" y="2598341"/>
            <a:ext cx="2717800" cy="60870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 80), (2006,80)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005" y="3404971"/>
            <a:ext cx="1124792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Combine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27101" y="3930571"/>
            <a:ext cx="1371599" cy="4763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2007,95)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157840" y="3911881"/>
            <a:ext cx="2717800" cy="5893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 80), (2006,80)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73400" y="3955971"/>
            <a:ext cx="2412999" cy="4509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(2005, 90), (2006,100)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272140" y="5011859"/>
            <a:ext cx="1892299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95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80])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00401" y="5000132"/>
            <a:ext cx="1892299" cy="5060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(2006,[100, 80])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27101" y="5011859"/>
            <a:ext cx="1371599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(2005,[90])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1401" y="6147766"/>
            <a:ext cx="1371599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(2005,90)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05201" y="6147766"/>
            <a:ext cx="1308098" cy="5060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(2006,90)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534150" y="6161425"/>
            <a:ext cx="1365249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2007,87.5)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711700" y="2147671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>
            <a:off x="4775200" y="3404971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4775200" y="4514221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800600" y="5743696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0902" y="3806611"/>
            <a:ext cx="1739098" cy="6946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72140" y="6028657"/>
            <a:ext cx="1739098" cy="6946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07040" y="4835536"/>
            <a:ext cx="2224160" cy="8573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752020" y="1612900"/>
            <a:ext cx="1340680" cy="279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52020" y="1104900"/>
            <a:ext cx="2672520" cy="266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35740" y="1068333"/>
            <a:ext cx="1739900" cy="773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Real average of 2007: 90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6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32" grpId="0" animBg="1"/>
      <p:bldP spid="33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8133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ym typeface="Wingdings"/>
              </a:rPr>
              <a:t>The </a:t>
            </a:r>
            <a:r>
              <a:rPr lang="en-US" b="1" dirty="0" smtClean="0">
                <a:sym typeface="Wingdings"/>
              </a:rPr>
              <a:t>problem is with the combiner!</a:t>
            </a:r>
            <a:endParaRPr lang="en-US" b="1" dirty="0" smtClean="0"/>
          </a:p>
          <a:p>
            <a:r>
              <a:rPr lang="en-US" b="1" dirty="0" smtClean="0"/>
              <a:t>Here is a simple counterexample:</a:t>
            </a:r>
          </a:p>
          <a:p>
            <a:pPr lvl="1"/>
            <a:r>
              <a:rPr lang="en-US" dirty="0" smtClean="0"/>
              <a:t>(2007, 100), (2007,90) -&gt; </a:t>
            </a:r>
            <a:r>
              <a:rPr lang="en-US" dirty="0" smtClean="0">
                <a:solidFill>
                  <a:srgbClr val="0000FF"/>
                </a:solidFill>
              </a:rPr>
              <a:t>(2007, </a:t>
            </a:r>
            <a:r>
              <a:rPr lang="en-US" dirty="0" smtClean="0">
                <a:solidFill>
                  <a:srgbClr val="0000FF"/>
                </a:solidFill>
              </a:rPr>
              <a:t>95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    (2007,80)-&gt;</a:t>
            </a:r>
            <a:r>
              <a:rPr lang="en-US" dirty="0" smtClean="0">
                <a:solidFill>
                  <a:srgbClr val="0000FF"/>
                </a:solidFill>
              </a:rPr>
              <a:t>(2007,80)</a:t>
            </a:r>
          </a:p>
          <a:p>
            <a:pPr lvl="1"/>
            <a:r>
              <a:rPr lang="en-US" dirty="0" smtClean="0"/>
              <a:t>Average of the above is: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2007,87.5)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However, the real average is: </a:t>
            </a:r>
            <a:r>
              <a:rPr lang="en-US" dirty="0" smtClean="0">
                <a:solidFill>
                  <a:srgbClr val="FF0000"/>
                </a:solidFill>
              </a:rPr>
              <a:t>(2007,90)</a:t>
            </a:r>
          </a:p>
          <a:p>
            <a:pPr lvl="1"/>
            <a:endParaRPr lang="en-US" b="1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However, </a:t>
            </a:r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US" b="1" dirty="0" smtClean="0">
                <a:solidFill>
                  <a:srgbClr val="0000FF"/>
                </a:solidFill>
              </a:rPr>
              <a:t>e </a:t>
            </a:r>
            <a:r>
              <a:rPr lang="en-US" b="1" dirty="0" smtClean="0">
                <a:solidFill>
                  <a:srgbClr val="0000FF"/>
                </a:solidFill>
              </a:rPr>
              <a:t>can do a small trick to get around this</a:t>
            </a:r>
          </a:p>
          <a:p>
            <a:pPr lvl="1"/>
            <a:r>
              <a:rPr lang="en-US" dirty="0" smtClean="0"/>
              <a:t>Mapper: (</a:t>
            </a:r>
            <a:r>
              <a:rPr lang="en-US" dirty="0"/>
              <a:t>2007, 100), (</a:t>
            </a:r>
            <a:r>
              <a:rPr lang="en-US" dirty="0" smtClean="0"/>
              <a:t>2007,90) </a:t>
            </a:r>
            <a:r>
              <a:rPr lang="en-US" dirty="0"/>
              <a:t>-&gt; </a:t>
            </a:r>
            <a:r>
              <a:rPr lang="en-US" dirty="0">
                <a:solidFill>
                  <a:srgbClr val="FF0000"/>
                </a:solidFill>
              </a:rPr>
              <a:t>(2007, </a:t>
            </a:r>
            <a:r>
              <a:rPr lang="en-US" dirty="0" smtClean="0">
                <a:solidFill>
                  <a:srgbClr val="FF0000"/>
                </a:solidFill>
              </a:rPr>
              <a:t>&lt;190,2&gt;)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 (</a:t>
            </a:r>
            <a:r>
              <a:rPr lang="en-US" dirty="0" smtClean="0"/>
              <a:t>2007,80)</a:t>
            </a:r>
            <a:r>
              <a:rPr lang="en-US" dirty="0"/>
              <a:t>-&gt;</a:t>
            </a:r>
            <a:r>
              <a:rPr lang="en-US" dirty="0">
                <a:solidFill>
                  <a:srgbClr val="FF0000"/>
                </a:solidFill>
              </a:rPr>
              <a:t>(2007</a:t>
            </a:r>
            <a:r>
              <a:rPr lang="en-US" dirty="0" smtClean="0">
                <a:solidFill>
                  <a:srgbClr val="FF0000"/>
                </a:solidFill>
              </a:rPr>
              <a:t>,&lt;80,1&gt;)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Reducer: 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 smtClean="0">
                <a:solidFill>
                  <a:srgbClr val="800000"/>
                </a:solidFill>
              </a:rPr>
              <a:t>2007,&lt;270,3&gt;)-</a:t>
            </a:r>
            <a:r>
              <a:rPr lang="en-US" dirty="0" smtClean="0">
                <a:solidFill>
                  <a:srgbClr val="FF0000"/>
                </a:solidFill>
              </a:rPr>
              <a:t>&gt;(2007,90)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9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-23867"/>
            <a:ext cx="88138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MapReduce</a:t>
            </a:r>
            <a:r>
              <a:rPr lang="en-US" sz="3600" dirty="0" smtClean="0"/>
              <a:t> Example: Average Temperature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50800" y="1068333"/>
            <a:ext cx="128270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Input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905" y="2147671"/>
            <a:ext cx="1124792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683" y="4501240"/>
            <a:ext cx="1392817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Shuttle/Sort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005" y="5621577"/>
            <a:ext cx="1148880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Reduce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73400" y="857366"/>
            <a:ext cx="3848100" cy="12252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(200707,100), (200706,90)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(200508, 90), (200607,100)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(200708, 80), (200606,80)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401" y="2673271"/>
            <a:ext cx="2412999" cy="6073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(2007,100), (2007,90)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05201" y="2661781"/>
            <a:ext cx="2412999" cy="5452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(2005, 90), (2006,100)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72140" y="2598341"/>
            <a:ext cx="2717800" cy="60870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 80), (2006,80)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005" y="3404971"/>
            <a:ext cx="1124792" cy="4016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Combine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27101" y="3930571"/>
            <a:ext cx="1803399" cy="4763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(2007,&lt;190,2&gt;)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81751" y="3911881"/>
            <a:ext cx="2717800" cy="5893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 &lt;80,1&gt;), (2006,&lt;80,1&gt;)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73400" y="3955971"/>
            <a:ext cx="3033640" cy="5582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(2005, &lt;90,1&gt;),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(2006, &lt;100,1&gt;)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272140" y="5011859"/>
            <a:ext cx="2706761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(2007,[&lt;190,2&gt;, &lt;80,1&gt;])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00401" y="5000132"/>
            <a:ext cx="2906639" cy="5060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(2006,[&lt;100,1&gt;, &lt;80,1&gt;])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27101" y="5011859"/>
            <a:ext cx="1803399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(2005,[&lt;90,1&gt;])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41401" y="6147766"/>
            <a:ext cx="1371599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(2005,90)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05201" y="6147766"/>
            <a:ext cx="1308098" cy="5060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(2006,90)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534151" y="6161425"/>
            <a:ext cx="1206500" cy="494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(2007,90)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711700" y="2147671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>
            <a:off x="4775200" y="3404971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>
            <a:off x="4775200" y="4514221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800600" y="5743696"/>
            <a:ext cx="381000" cy="4016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72140" y="6028657"/>
            <a:ext cx="1739098" cy="6946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4700" y="3831838"/>
            <a:ext cx="2146299" cy="66940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32440" y="4836783"/>
            <a:ext cx="2967111" cy="7847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329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Mapper and Reducer of Average Temperature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2075"/>
            <a:ext cx="5524500" cy="248852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Map(key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value){</a:t>
            </a:r>
          </a:p>
          <a:p>
            <a:pPr marL="0" indent="0">
              <a:buNone/>
            </a:pPr>
            <a:r>
              <a:rPr lang="en-US" sz="2000" dirty="0"/>
              <a:t>	// key: line number</a:t>
            </a:r>
          </a:p>
          <a:p>
            <a:pPr marL="0" indent="0">
              <a:buNone/>
            </a:pPr>
            <a:r>
              <a:rPr lang="en-US" sz="2000" dirty="0"/>
              <a:t>	// value: </a:t>
            </a:r>
            <a:r>
              <a:rPr lang="en-US" sz="2000" dirty="0" smtClean="0"/>
              <a:t>tuples in a line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for each </a:t>
            </a:r>
            <a:r>
              <a:rPr lang="en-US" sz="2000" dirty="0" smtClean="0">
                <a:solidFill>
                  <a:srgbClr val="0000FF"/>
                </a:solidFill>
              </a:rPr>
              <a:t>tuple t </a:t>
            </a:r>
            <a:r>
              <a:rPr lang="en-US" sz="2000" dirty="0">
                <a:solidFill>
                  <a:srgbClr val="0000FF"/>
                </a:solidFill>
              </a:rPr>
              <a:t>in value: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Emit(t-&gt;year, t-&gt;temperature)</a:t>
            </a:r>
            <a:r>
              <a:rPr lang="en-US" sz="2000" dirty="0">
                <a:solidFill>
                  <a:srgbClr val="0000FF"/>
                </a:solidFill>
              </a:rPr>
              <a:t>;</a:t>
            </a:r>
            <a:r>
              <a:rPr lang="en-US" sz="2000" dirty="0" smtClean="0">
                <a:solidFill>
                  <a:srgbClr val="0000FF"/>
                </a:solidFill>
              </a:rPr>
              <a:t>}</a:t>
            </a: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" y="3010575"/>
            <a:ext cx="4737100" cy="319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00FF"/>
                </a:solidFill>
              </a:rPr>
              <a:t>Reduce (key, </a:t>
            </a:r>
            <a:r>
              <a:rPr lang="en-US" sz="2000" b="1" dirty="0" smtClean="0">
                <a:solidFill>
                  <a:srgbClr val="0000FF"/>
                </a:solidFill>
              </a:rPr>
              <a:t>list of values</a:t>
            </a:r>
            <a:r>
              <a:rPr lang="en-US" sz="2000" b="1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>
                <a:solidFill>
                  <a:srgbClr val="0000FF"/>
                </a:solidFill>
              </a:rPr>
              <a:t>{</a:t>
            </a:r>
          </a:p>
          <a:p>
            <a:pPr marL="457200" lvl="1" indent="0">
              <a:buFont typeface="Arial"/>
              <a:buNone/>
            </a:pPr>
            <a:r>
              <a:rPr lang="en-US" sz="2000" dirty="0" smtClean="0"/>
              <a:t>// key: year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// </a:t>
            </a:r>
            <a:r>
              <a:rPr lang="en-US" sz="2000" dirty="0" smtClean="0"/>
              <a:t>list of values</a:t>
            </a:r>
            <a:r>
              <a:rPr lang="en-US" sz="2000" dirty="0" smtClean="0"/>
              <a:t>: a list of &lt;temperature sums, counts&gt; tuples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total_temp</a:t>
            </a:r>
            <a:r>
              <a:rPr lang="en-US" sz="2000" dirty="0" smtClean="0">
                <a:solidFill>
                  <a:srgbClr val="0000FF"/>
                </a:solidFill>
              </a:rPr>
              <a:t> = 0;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total_count</a:t>
            </a:r>
            <a:r>
              <a:rPr lang="en-US" sz="2000" dirty="0" smtClean="0">
                <a:solidFill>
                  <a:srgbClr val="0000FF"/>
                </a:solidFill>
              </a:rPr>
              <a:t>=0;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for each v in values: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</a:rPr>
              <a:t>total_temp</a:t>
            </a:r>
            <a:r>
              <a:rPr lang="en-US" sz="2000" dirty="0" smtClean="0">
                <a:solidFill>
                  <a:srgbClr val="0000FF"/>
                </a:solidFill>
              </a:rPr>
              <a:t>= </a:t>
            </a:r>
            <a:r>
              <a:rPr lang="en-US" sz="2000" dirty="0" err="1" smtClean="0">
                <a:solidFill>
                  <a:srgbClr val="0000FF"/>
                </a:solidFill>
              </a:rPr>
              <a:t>total_temp+v</a:t>
            </a:r>
            <a:r>
              <a:rPr lang="en-US" sz="2000" dirty="0" smtClean="0">
                <a:solidFill>
                  <a:srgbClr val="0000FF"/>
                </a:solidFill>
              </a:rPr>
              <a:t>-&gt;sum;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</a:rPr>
              <a:t>total_count</a:t>
            </a:r>
            <a:r>
              <a:rPr lang="en-US" sz="2000" dirty="0" smtClean="0">
                <a:solidFill>
                  <a:srgbClr val="0000FF"/>
                </a:solidFill>
              </a:rPr>
              <a:t>=</a:t>
            </a:r>
            <a:r>
              <a:rPr lang="en-US" sz="2000" dirty="0" err="1" smtClean="0">
                <a:solidFill>
                  <a:srgbClr val="0000FF"/>
                </a:solidFill>
              </a:rPr>
              <a:t>total_count+v</a:t>
            </a:r>
            <a:r>
              <a:rPr lang="en-US" sz="2000" dirty="0" smtClean="0">
                <a:solidFill>
                  <a:srgbClr val="0000FF"/>
                </a:solidFill>
              </a:rPr>
              <a:t>-&gt;count;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Emit(</a:t>
            </a:r>
            <a:r>
              <a:rPr lang="en-US" sz="2000" dirty="0" err="1" smtClean="0">
                <a:solidFill>
                  <a:srgbClr val="0000FF"/>
                </a:solidFill>
              </a:rPr>
              <a:t>key,</a:t>
            </a:r>
            <a:r>
              <a:rPr lang="en-US" sz="2000" b="1" dirty="0" err="1" smtClean="0">
                <a:solidFill>
                  <a:srgbClr val="0000FF"/>
                </a:solidFill>
              </a:rPr>
              <a:t>total_temp</a:t>
            </a:r>
            <a:r>
              <a:rPr lang="en-US" sz="2000" b="1" dirty="0" smtClean="0">
                <a:solidFill>
                  <a:srgbClr val="0000FF"/>
                </a:solidFill>
              </a:rPr>
              <a:t>/</a:t>
            </a:r>
            <a:r>
              <a:rPr lang="en-US" sz="2000" b="1" dirty="0" err="1" smtClean="0">
                <a:solidFill>
                  <a:srgbClr val="0000FF"/>
                </a:solidFill>
              </a:rPr>
              <a:t>total_count</a:t>
            </a:r>
            <a:r>
              <a:rPr lang="en-US" sz="2000" dirty="0" smtClean="0">
                <a:solidFill>
                  <a:srgbClr val="0000FF"/>
                </a:solidFill>
              </a:rPr>
              <a:t>);}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45000" y="1016675"/>
            <a:ext cx="4737100" cy="319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00FF"/>
                </a:solidFill>
              </a:rPr>
              <a:t>Combine(key, </a:t>
            </a:r>
            <a:r>
              <a:rPr lang="en-US" sz="2000" b="1" dirty="0" smtClean="0">
                <a:solidFill>
                  <a:srgbClr val="0000FF"/>
                </a:solidFill>
              </a:rPr>
              <a:t>list of values</a:t>
            </a:r>
            <a:r>
              <a:rPr lang="en-US" sz="2000" b="1" dirty="0" smtClean="0">
                <a:solidFill>
                  <a:srgbClr val="0000FF"/>
                </a:solidFill>
              </a:rPr>
              <a:t>)</a:t>
            </a:r>
            <a:r>
              <a:rPr lang="en-US" sz="2000" dirty="0" smtClean="0">
                <a:solidFill>
                  <a:srgbClr val="0000FF"/>
                </a:solidFill>
              </a:rPr>
              <a:t>{</a:t>
            </a:r>
          </a:p>
          <a:p>
            <a:pPr marL="457200" lvl="1" indent="0">
              <a:buFont typeface="Arial"/>
              <a:buNone/>
            </a:pPr>
            <a:r>
              <a:rPr lang="en-US" sz="2000" dirty="0" smtClean="0"/>
              <a:t>// key: year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// </a:t>
            </a:r>
            <a:r>
              <a:rPr lang="en-US" sz="2000" dirty="0" smtClean="0"/>
              <a:t>list of values</a:t>
            </a:r>
            <a:r>
              <a:rPr lang="en-US" sz="2000" dirty="0" smtClean="0"/>
              <a:t>: a list of monthly temperature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total_temp</a:t>
            </a:r>
            <a:r>
              <a:rPr lang="en-US" sz="2000" dirty="0" smtClean="0">
                <a:solidFill>
                  <a:srgbClr val="0000FF"/>
                </a:solidFill>
              </a:rPr>
              <a:t> = 0;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for each v in values: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</a:rPr>
              <a:t>total_temp</a:t>
            </a:r>
            <a:r>
              <a:rPr lang="en-US" sz="2000" dirty="0" smtClean="0">
                <a:solidFill>
                  <a:srgbClr val="0000FF"/>
                </a:solidFill>
              </a:rPr>
              <a:t>= </a:t>
            </a:r>
            <a:r>
              <a:rPr lang="en-US" sz="2000" dirty="0" err="1" smtClean="0">
                <a:solidFill>
                  <a:srgbClr val="0000FF"/>
                </a:solidFill>
              </a:rPr>
              <a:t>total_temp+v</a:t>
            </a:r>
            <a:r>
              <a:rPr lang="en-US" sz="20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Emit(key,</a:t>
            </a:r>
            <a:r>
              <a:rPr lang="en-US" sz="2000" b="1" dirty="0" smtClean="0">
                <a:solidFill>
                  <a:srgbClr val="0000FF"/>
                </a:solidFill>
              </a:rPr>
              <a:t>&lt;</a:t>
            </a:r>
            <a:r>
              <a:rPr lang="en-US" sz="2000" b="1" dirty="0" err="1" smtClean="0">
                <a:solidFill>
                  <a:srgbClr val="0000FF"/>
                </a:solidFill>
              </a:rPr>
              <a:t>total_temp,size_of</a:t>
            </a:r>
            <a:r>
              <a:rPr lang="en-US" sz="2000" b="1" dirty="0" smtClean="0">
                <a:solidFill>
                  <a:srgbClr val="0000FF"/>
                </a:solidFill>
              </a:rPr>
              <a:t>(values)&gt;</a:t>
            </a:r>
            <a:r>
              <a:rPr lang="en-US" sz="2000" dirty="0" smtClean="0">
                <a:solidFill>
                  <a:srgbClr val="0000FF"/>
                </a:solidFill>
              </a:rPr>
              <a:t>);}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1500" y="3530600"/>
            <a:ext cx="3492500" cy="5588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000" y="6210300"/>
            <a:ext cx="2705100" cy="444500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19200"/>
            <a:ext cx="8229600" cy="3073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Functions that can use combiner are called </a:t>
            </a:r>
            <a:r>
              <a:rPr lang="en-US" b="1" i="1" dirty="0" smtClean="0"/>
              <a:t>distributive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Distributive: Min/Max(), Sum(), Count(), </a:t>
            </a:r>
            <a:r>
              <a:rPr lang="en-US" dirty="0" err="1" smtClean="0">
                <a:solidFill>
                  <a:srgbClr val="0000FF"/>
                </a:solidFill>
              </a:rPr>
              <a:t>TopK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Non-distributive: Mean(), Median(), Rank()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070530"/>
            <a:ext cx="726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Gray, </a:t>
            </a:r>
            <a:r>
              <a:rPr lang="en-US" sz="2400" dirty="0" smtClean="0"/>
              <a:t>Jim*, </a:t>
            </a:r>
            <a:r>
              <a:rPr lang="en-US" sz="2400" dirty="0"/>
              <a:t>et al. "Data cube: A relational aggregation operator generalizing group-by, cross-tab, and sub-totals." Data Mining and Knowledge Discovery 1.1 (1997): 29-53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*Jim Gray received Turing Award in 1998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673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Problems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037"/>
            <a:ext cx="8229600" cy="3613484"/>
          </a:xfrm>
        </p:spPr>
        <p:txBody>
          <a:bodyPr/>
          <a:lstStyle/>
          <a:p>
            <a:r>
              <a:rPr lang="en-US" b="1" dirty="0" smtClean="0"/>
              <a:t>Problem 1: </a:t>
            </a:r>
            <a:r>
              <a:rPr lang="en-US" dirty="0" smtClean="0"/>
              <a:t>Find Word Length Distribution</a:t>
            </a:r>
          </a:p>
          <a:p>
            <a:r>
              <a:rPr lang="en-US" b="1" dirty="0" smtClean="0"/>
              <a:t>Statement: </a:t>
            </a:r>
            <a:r>
              <a:rPr lang="en-US" dirty="0" smtClean="0"/>
              <a:t>Given a set of documents, use Map-Reduce to find the length distribution of all words contained in the documents</a:t>
            </a:r>
          </a:p>
          <a:p>
            <a:r>
              <a:rPr lang="en-US" b="1" dirty="0" smtClean="0"/>
              <a:t>Question:</a:t>
            </a:r>
          </a:p>
          <a:p>
            <a:pPr lvl="1"/>
            <a:r>
              <a:rPr lang="en-US" dirty="0" smtClean="0"/>
              <a:t>What are the Mapper and Reducer Functions?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" y="4869283"/>
            <a:ext cx="2501900" cy="12252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is a test data for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he word length distribution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problem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000" y="4495800"/>
            <a:ext cx="2781300" cy="2235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12: 1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7: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6</a:t>
            </a:r>
            <a:r>
              <a:rPr lang="en-US" sz="2000" dirty="0" smtClean="0">
                <a:solidFill>
                  <a:schemeClr val="tx1"/>
                </a:solidFill>
              </a:rPr>
              <a:t>: 1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4: 4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3: 2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2: </a:t>
            </a:r>
            <a:r>
              <a:rPr lang="en-US" sz="2000" dirty="0">
                <a:solidFill>
                  <a:schemeClr val="tx1"/>
                </a:solidFill>
              </a:rPr>
              <a:t>1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1: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543300" y="5168900"/>
            <a:ext cx="1473200" cy="660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2500" y="479998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MapReduce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711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A 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Coins Deposit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670" y="3124200"/>
            <a:ext cx="195503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781300"/>
            <a:ext cx="3189249" cy="21223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505200" y="3327400"/>
            <a:ext cx="2870200" cy="965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8988" y="2422604"/>
            <a:ext cx="57686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71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Mapper and Reducer of Word Length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4054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Map(key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value){</a:t>
            </a:r>
          </a:p>
          <a:p>
            <a:pPr marL="0" indent="0">
              <a:buNone/>
            </a:pPr>
            <a:r>
              <a:rPr lang="en-US" sz="2400" dirty="0"/>
              <a:t>	// key: </a:t>
            </a:r>
            <a:r>
              <a:rPr lang="en-US" sz="2400" dirty="0" smtClean="0"/>
              <a:t>document 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// value: </a:t>
            </a:r>
            <a:r>
              <a:rPr lang="en-US" sz="2400" dirty="0" smtClean="0"/>
              <a:t>words in a document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for each word w in value: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Emit(length(w), w)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}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Reduce(key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list of values</a:t>
            </a:r>
            <a:r>
              <a:rPr lang="en-US" sz="2400" dirty="0" smtClean="0">
                <a:solidFill>
                  <a:srgbClr val="0000FF"/>
                </a:solidFill>
              </a:rPr>
              <a:t>){</a:t>
            </a:r>
          </a:p>
          <a:p>
            <a:pPr marL="457200" lvl="1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key: </a:t>
            </a:r>
            <a:r>
              <a:rPr lang="en-US" sz="2400" dirty="0" smtClean="0"/>
              <a:t>length of a word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/</a:t>
            </a:r>
            <a:r>
              <a:rPr lang="en-US" sz="2400" dirty="0"/>
              <a:t>/ </a:t>
            </a:r>
            <a:r>
              <a:rPr lang="en-US" sz="2400" dirty="0" smtClean="0"/>
              <a:t>list of values</a:t>
            </a:r>
            <a:r>
              <a:rPr lang="en-US" sz="2400" dirty="0"/>
              <a:t>: a list of </a:t>
            </a:r>
            <a:r>
              <a:rPr lang="en-US" sz="2400" dirty="0" smtClean="0"/>
              <a:t>words with the same length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 Emit(key, </a:t>
            </a:r>
            <a:r>
              <a:rPr lang="en-US" sz="2400" dirty="0" err="1" smtClean="0">
                <a:solidFill>
                  <a:srgbClr val="0000FF"/>
                </a:solidFill>
              </a:rPr>
              <a:t>size_of</a:t>
            </a:r>
            <a:r>
              <a:rPr lang="en-US" sz="2400" dirty="0" smtClean="0">
                <a:solidFill>
                  <a:srgbClr val="0000FF"/>
                </a:solidFill>
              </a:rPr>
              <a:t>(values));}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5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Problems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550"/>
            <a:ext cx="8229600" cy="4350650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 1: </a:t>
            </a:r>
            <a:r>
              <a:rPr lang="en-US" dirty="0" smtClean="0"/>
              <a:t>Find Word Length Distribution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Mapper and Reducer:</a:t>
            </a:r>
          </a:p>
          <a:p>
            <a:pPr lvl="1"/>
            <a:r>
              <a:rPr lang="en-US" sz="3200" dirty="0" smtClean="0"/>
              <a:t>Mapper(document)</a:t>
            </a:r>
          </a:p>
          <a:p>
            <a:pPr marL="914400" lvl="2" indent="0">
              <a:buNone/>
            </a:pPr>
            <a:r>
              <a:rPr lang="en-US" sz="3200" dirty="0" smtClean="0"/>
              <a:t>{ </a:t>
            </a:r>
            <a:r>
              <a:rPr lang="en-US" sz="3200" dirty="0" smtClean="0"/>
              <a:t>Emit </a:t>
            </a:r>
            <a:r>
              <a:rPr lang="en-US" sz="3200" dirty="0" smtClean="0"/>
              <a:t>(</a:t>
            </a:r>
            <a:r>
              <a:rPr lang="en-US" sz="3200" b="1" dirty="0" smtClean="0"/>
              <a:t>Length(word), word</a:t>
            </a:r>
            <a:r>
              <a:rPr lang="en-US" sz="3200" dirty="0"/>
              <a:t>)</a:t>
            </a:r>
            <a:r>
              <a:rPr lang="en-US" sz="3200" dirty="0" smtClean="0"/>
              <a:t> }</a:t>
            </a:r>
          </a:p>
          <a:p>
            <a:pPr lvl="1"/>
            <a:r>
              <a:rPr lang="en-US" sz="3200" dirty="0" smtClean="0"/>
              <a:t>Reducer(output of map)</a:t>
            </a:r>
          </a:p>
          <a:p>
            <a:pPr marL="914400" lvl="2" indent="0">
              <a:buNone/>
            </a:pPr>
            <a:r>
              <a:rPr lang="en-US" sz="3200" dirty="0" smtClean="0"/>
              <a:t>{ Emit (Length(word), </a:t>
            </a:r>
            <a:r>
              <a:rPr lang="en-US" sz="3200" b="1" dirty="0" smtClean="0"/>
              <a:t>Size of (List </a:t>
            </a:r>
            <a:r>
              <a:rPr lang="en-US" sz="3200" b="1" dirty="0" smtClean="0"/>
              <a:t>of words at a particular length</a:t>
            </a:r>
            <a:r>
              <a:rPr lang="en-US" sz="3200" b="1" dirty="0" smtClean="0"/>
              <a:t>))</a:t>
            </a:r>
            <a:r>
              <a:rPr lang="en-US" sz="3200" dirty="0" smtClean="0"/>
              <a:t>}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1091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Problems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525963"/>
          </a:xfrm>
        </p:spPr>
        <p:txBody>
          <a:bodyPr/>
          <a:lstStyle/>
          <a:p>
            <a:r>
              <a:rPr lang="en-US" b="1" dirty="0" smtClean="0"/>
              <a:t>Problem 2: </a:t>
            </a:r>
            <a:r>
              <a:rPr lang="en-US" dirty="0" smtClean="0"/>
              <a:t>Indexing &amp; Page Rank</a:t>
            </a:r>
          </a:p>
          <a:p>
            <a:r>
              <a:rPr lang="en-US" b="1" dirty="0" smtClean="0"/>
              <a:t>Statement: </a:t>
            </a:r>
            <a:r>
              <a:rPr lang="en-US" dirty="0" smtClean="0"/>
              <a:t>Given a set of web pages, each page has a </a:t>
            </a:r>
            <a:r>
              <a:rPr lang="en-US" b="1" dirty="0" smtClean="0"/>
              <a:t>page rank </a:t>
            </a:r>
            <a:r>
              <a:rPr lang="en-US" dirty="0" smtClean="0"/>
              <a:t>associated with it, use Map-Reduce to find, for each word, </a:t>
            </a:r>
            <a:r>
              <a:rPr lang="en-US" i="1" u="sng" dirty="0" smtClean="0"/>
              <a:t>a list of pages (sorted by rank)</a:t>
            </a:r>
            <a:r>
              <a:rPr lang="en-US" dirty="0" smtClean="0"/>
              <a:t> that contains that word</a:t>
            </a:r>
          </a:p>
          <a:p>
            <a:r>
              <a:rPr lang="en-US" b="1" dirty="0" smtClean="0"/>
              <a:t>Question:</a:t>
            </a:r>
          </a:p>
          <a:p>
            <a:pPr lvl="1"/>
            <a:r>
              <a:rPr lang="en-US" dirty="0" smtClean="0"/>
              <a:t>What are the Mapper and Reducer Functions?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5070433"/>
            <a:ext cx="2066996" cy="1670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7500" y="4940300"/>
            <a:ext cx="2184400" cy="187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Word 1: [page x1, page x2, ..]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Word 2: [page y1, page y2, …]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…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349089" y="5331800"/>
            <a:ext cx="1565521" cy="660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49089" y="5070434"/>
            <a:ext cx="165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MapReduce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024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Mapper and Reducer of Indexing and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4054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Map(key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value){</a:t>
            </a:r>
          </a:p>
          <a:p>
            <a:pPr marL="0" indent="0">
              <a:buNone/>
            </a:pPr>
            <a:r>
              <a:rPr lang="en-US" sz="2400" dirty="0"/>
              <a:t>	// key: </a:t>
            </a:r>
            <a:r>
              <a:rPr lang="en-US" sz="2400" dirty="0" smtClean="0"/>
              <a:t>a page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// value: </a:t>
            </a:r>
            <a:r>
              <a:rPr lang="en-US" sz="2400" dirty="0" smtClean="0"/>
              <a:t>words in a page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for each word w in value: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Emit(</a:t>
            </a:r>
            <a:r>
              <a:rPr lang="en-US" sz="2400" dirty="0">
                <a:solidFill>
                  <a:srgbClr val="0000FF"/>
                </a:solidFill>
              </a:rPr>
              <a:t>w, </a:t>
            </a: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page_id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page_rank</a:t>
            </a:r>
            <a:r>
              <a:rPr lang="en-US" sz="2400" dirty="0" smtClean="0">
                <a:solidFill>
                  <a:srgbClr val="0000FF"/>
                </a:solidFill>
              </a:rPr>
              <a:t>&gt;)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}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Reduce(key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list of values</a:t>
            </a:r>
            <a:r>
              <a:rPr lang="en-US" sz="2400" dirty="0" smtClean="0">
                <a:solidFill>
                  <a:srgbClr val="0000FF"/>
                </a:solidFill>
              </a:rPr>
              <a:t>){</a:t>
            </a:r>
          </a:p>
          <a:p>
            <a:pPr marL="457200" lvl="1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key: a word</a:t>
            </a:r>
          </a:p>
          <a:p>
            <a:pPr marL="0" indent="0">
              <a:buNone/>
            </a:pPr>
            <a:r>
              <a:rPr lang="en-US" sz="2400" dirty="0" smtClean="0"/>
              <a:t>	/</a:t>
            </a:r>
            <a:r>
              <a:rPr lang="en-US" sz="2400" dirty="0" smtClean="0"/>
              <a:t>/ list of </a:t>
            </a:r>
            <a:r>
              <a:rPr lang="en-US" sz="2400" dirty="0"/>
              <a:t>values: a list of </a:t>
            </a:r>
            <a:r>
              <a:rPr lang="en-US" sz="2400" dirty="0" smtClean="0"/>
              <a:t>pages containing that word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 </a:t>
            </a:r>
            <a:r>
              <a:rPr lang="en-US" sz="2400" dirty="0" err="1" smtClean="0">
                <a:solidFill>
                  <a:srgbClr val="0000FF"/>
                </a:solidFill>
              </a:rPr>
              <a:t>sorted_pages</a:t>
            </a:r>
            <a:r>
              <a:rPr lang="en-US" sz="2400" dirty="0" smtClean="0">
                <a:solidFill>
                  <a:srgbClr val="0000FF"/>
                </a:solidFill>
              </a:rPr>
              <a:t>=sort(values, </a:t>
            </a:r>
            <a:r>
              <a:rPr lang="en-US" sz="2400" dirty="0" err="1" smtClean="0">
                <a:solidFill>
                  <a:srgbClr val="0000FF"/>
                </a:solidFill>
              </a:rPr>
              <a:t>page_rank</a:t>
            </a:r>
            <a:r>
              <a:rPr lang="en-US" sz="2400" dirty="0" smtClean="0">
                <a:solidFill>
                  <a:srgbClr val="0000FF"/>
                </a:solidFill>
              </a:rPr>
              <a:t>)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Emit(key, </a:t>
            </a:r>
            <a:r>
              <a:rPr lang="en-US" sz="2400" dirty="0" err="1" smtClean="0">
                <a:solidFill>
                  <a:srgbClr val="0000FF"/>
                </a:solidFill>
              </a:rPr>
              <a:t>sorted_pages</a:t>
            </a:r>
            <a:r>
              <a:rPr lang="en-US" sz="2400" dirty="0" smtClean="0">
                <a:solidFill>
                  <a:srgbClr val="0000FF"/>
                </a:solidFill>
              </a:rPr>
              <a:t>);}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Problems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26250"/>
            <a:ext cx="8229600" cy="5125350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 2: </a:t>
            </a:r>
            <a:r>
              <a:rPr lang="en-US" dirty="0" smtClean="0"/>
              <a:t>Indexing and Page Rank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Mapper and Reducer: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</a:rPr>
              <a:t>Mapper(</a:t>
            </a:r>
            <a:r>
              <a:rPr lang="en-US" sz="3200" dirty="0" err="1" smtClean="0">
                <a:solidFill>
                  <a:srgbClr val="000000"/>
                </a:solidFill>
              </a:rPr>
              <a:t>page_id</a:t>
            </a:r>
            <a:r>
              <a:rPr lang="en-US" sz="3200" dirty="0" smtClean="0">
                <a:solidFill>
                  <a:srgbClr val="000000"/>
                </a:solidFill>
              </a:rPr>
              <a:t>, &lt;</a:t>
            </a:r>
            <a:r>
              <a:rPr lang="en-US" sz="3200" dirty="0" err="1" smtClean="0">
                <a:solidFill>
                  <a:srgbClr val="000000"/>
                </a:solidFill>
              </a:rPr>
              <a:t>page_text</a:t>
            </a:r>
            <a:r>
              <a:rPr lang="en-US" sz="3200" dirty="0" smtClean="0">
                <a:solidFill>
                  <a:srgbClr val="000000"/>
                </a:solidFill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</a:rPr>
              <a:t>page_rank</a:t>
            </a:r>
            <a:r>
              <a:rPr lang="en-US" sz="3200" dirty="0" smtClean="0">
                <a:solidFill>
                  <a:srgbClr val="000000"/>
                </a:solidFill>
              </a:rPr>
              <a:t>&gt;)</a:t>
            </a:r>
          </a:p>
          <a:p>
            <a:pPr marL="914400" lvl="2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{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Emit </a:t>
            </a:r>
            <a:r>
              <a:rPr lang="en-US" sz="3200" dirty="0" smtClean="0">
                <a:solidFill>
                  <a:srgbClr val="000000"/>
                </a:solidFill>
              </a:rPr>
              <a:t>(</a:t>
            </a:r>
            <a:r>
              <a:rPr lang="en-US" sz="3200" b="1" dirty="0" smtClean="0">
                <a:solidFill>
                  <a:srgbClr val="000000"/>
                </a:solidFill>
              </a:rPr>
              <a:t>word, &lt;</a:t>
            </a:r>
            <a:r>
              <a:rPr lang="en-US" sz="3200" b="1" dirty="0" err="1" smtClean="0">
                <a:solidFill>
                  <a:srgbClr val="000000"/>
                </a:solidFill>
              </a:rPr>
              <a:t>page_id</a:t>
            </a:r>
            <a:r>
              <a:rPr lang="en-US" sz="3200" b="1" dirty="0" smtClean="0">
                <a:solidFill>
                  <a:srgbClr val="000000"/>
                </a:solidFill>
              </a:rPr>
              <a:t>, </a:t>
            </a:r>
            <a:r>
              <a:rPr lang="en-US" sz="3200" b="1" dirty="0" err="1" smtClean="0">
                <a:solidFill>
                  <a:srgbClr val="000000"/>
                </a:solidFill>
              </a:rPr>
              <a:t>page_rank</a:t>
            </a:r>
            <a:r>
              <a:rPr lang="en-US" sz="3200" b="1" dirty="0" smtClean="0">
                <a:solidFill>
                  <a:srgbClr val="000000"/>
                </a:solidFill>
              </a:rPr>
              <a:t>&gt;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r>
              <a:rPr lang="en-US" sz="3200" dirty="0" smtClean="0">
                <a:solidFill>
                  <a:srgbClr val="000000"/>
                </a:solidFill>
              </a:rPr>
              <a:t> }</a:t>
            </a:r>
          </a:p>
          <a:p>
            <a:pPr lvl="1"/>
            <a:r>
              <a:rPr lang="en-US" sz="3200" dirty="0" smtClean="0">
                <a:solidFill>
                  <a:srgbClr val="000000"/>
                </a:solidFill>
              </a:rPr>
              <a:t>Reducer(output of map)</a:t>
            </a:r>
          </a:p>
          <a:p>
            <a:pPr marL="914400" lvl="2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{ Emit (word, </a:t>
            </a:r>
            <a:r>
              <a:rPr lang="en-US" sz="3200" b="1" dirty="0" smtClean="0">
                <a:solidFill>
                  <a:srgbClr val="000000"/>
                </a:solidFill>
              </a:rPr>
              <a:t>List of pages contains the word sorted by their </a:t>
            </a:r>
            <a:r>
              <a:rPr lang="en-US" sz="3200" b="1" dirty="0" err="1" smtClean="0">
                <a:solidFill>
                  <a:srgbClr val="000000"/>
                </a:solidFill>
              </a:rPr>
              <a:t>page_ranks</a:t>
            </a:r>
            <a:r>
              <a:rPr lang="en-US" sz="3200" b="1" dirty="0" smtClean="0">
                <a:solidFill>
                  <a:srgbClr val="000000"/>
                </a:solidFill>
              </a:rPr>
              <a:t>)</a:t>
            </a:r>
            <a:r>
              <a:rPr lang="en-US" sz="3200" dirty="0" smtClean="0">
                <a:solidFill>
                  <a:srgbClr val="0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4393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Problems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79" y="1306095"/>
            <a:ext cx="8229600" cy="4525963"/>
          </a:xfrm>
        </p:spPr>
        <p:txBody>
          <a:bodyPr/>
          <a:lstStyle/>
          <a:p>
            <a:r>
              <a:rPr lang="en-US" b="1" dirty="0" smtClean="0"/>
              <a:t>Problem 3: </a:t>
            </a:r>
            <a:r>
              <a:rPr lang="en-US" dirty="0" smtClean="0"/>
              <a:t>Find Common Friends</a:t>
            </a:r>
          </a:p>
          <a:p>
            <a:r>
              <a:rPr lang="en-US" b="1" dirty="0" smtClean="0"/>
              <a:t>Statement: </a:t>
            </a:r>
            <a:r>
              <a:rPr lang="en-US" dirty="0" smtClean="0"/>
              <a:t>Given a group of people on online social media (e.g., Facebook), each has a list of friends, use Map-Reduce to</a:t>
            </a:r>
            <a:r>
              <a:rPr lang="en-US" i="1" dirty="0" smtClean="0"/>
              <a:t> </a:t>
            </a:r>
            <a:r>
              <a:rPr lang="en-US" dirty="0" smtClean="0"/>
              <a:t>find</a:t>
            </a:r>
            <a:r>
              <a:rPr lang="en-US" i="1" dirty="0" smtClean="0"/>
              <a:t> </a:t>
            </a:r>
            <a:r>
              <a:rPr lang="en-US" i="1" u="sng" dirty="0" smtClean="0"/>
              <a:t>common friends </a:t>
            </a:r>
            <a:r>
              <a:rPr lang="en-US" dirty="0" smtClean="0"/>
              <a:t>of any two persons who are friends</a:t>
            </a:r>
          </a:p>
          <a:p>
            <a:r>
              <a:rPr lang="en-US" b="1" dirty="0" smtClean="0"/>
              <a:t>Question:</a:t>
            </a:r>
          </a:p>
          <a:p>
            <a:pPr lvl="1"/>
            <a:r>
              <a:rPr lang="en-US" dirty="0" smtClean="0"/>
              <a:t>What are the Mapper and Reducer Functions?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27" y="5048174"/>
            <a:ext cx="3076742" cy="15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Problems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550"/>
            <a:ext cx="8229600" cy="4350650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 3: </a:t>
            </a:r>
            <a:r>
              <a:rPr lang="en-US" dirty="0" smtClean="0"/>
              <a:t>Find Common Friends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Simple example:</a:t>
            </a:r>
          </a:p>
        </p:txBody>
      </p:sp>
      <p:sp>
        <p:nvSpPr>
          <p:cNvPr id="4" name="Oval 3"/>
          <p:cNvSpPr/>
          <p:nvPr/>
        </p:nvSpPr>
        <p:spPr>
          <a:xfrm>
            <a:off x="1028700" y="3003550"/>
            <a:ext cx="647700" cy="596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75000" y="3009900"/>
            <a:ext cx="647700" cy="596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C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28700" y="4889500"/>
            <a:ext cx="647700" cy="596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75000" y="4883150"/>
            <a:ext cx="647700" cy="596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6"/>
            <a:endCxn id="5" idx="2"/>
          </p:cNvCxnSpPr>
          <p:nvPr/>
        </p:nvCxnSpPr>
        <p:spPr>
          <a:xfrm>
            <a:off x="1676400" y="3302000"/>
            <a:ext cx="1498600" cy="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38300" y="5181600"/>
            <a:ext cx="1498600" cy="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7" idx="2"/>
          </p:cNvCxnSpPr>
          <p:nvPr/>
        </p:nvCxnSpPr>
        <p:spPr>
          <a:xfrm>
            <a:off x="1676400" y="3302000"/>
            <a:ext cx="1498600" cy="187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6" idx="6"/>
          </p:cNvCxnSpPr>
          <p:nvPr/>
        </p:nvCxnSpPr>
        <p:spPr>
          <a:xfrm flipH="1">
            <a:off x="1676400" y="3308350"/>
            <a:ext cx="1498600" cy="187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6" idx="0"/>
          </p:cNvCxnSpPr>
          <p:nvPr/>
        </p:nvCxnSpPr>
        <p:spPr>
          <a:xfrm>
            <a:off x="1352550" y="3600450"/>
            <a:ext cx="0" cy="1289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60900" y="1981765"/>
            <a:ext cx="276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Input: </a:t>
            </a:r>
          </a:p>
          <a:p>
            <a:r>
              <a:rPr lang="en-US" sz="2800" b="1" dirty="0" smtClean="0"/>
              <a:t>A -&gt; B,C,D</a:t>
            </a:r>
          </a:p>
          <a:p>
            <a:r>
              <a:rPr lang="en-US" sz="2800" b="1" dirty="0" smtClean="0"/>
              <a:t>B-&gt; A,C,D</a:t>
            </a:r>
          </a:p>
          <a:p>
            <a:r>
              <a:rPr lang="en-US" sz="2800" b="1" dirty="0" smtClean="0"/>
              <a:t>C-&gt; A,B</a:t>
            </a:r>
          </a:p>
          <a:p>
            <a:r>
              <a:rPr lang="en-US" sz="2800" b="1" dirty="0" smtClean="0"/>
              <a:t>D-&gt;A,B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60900" y="4369930"/>
            <a:ext cx="276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Output: </a:t>
            </a:r>
          </a:p>
          <a:p>
            <a:r>
              <a:rPr lang="en-US" sz="2800" b="1" dirty="0" smtClean="0"/>
              <a:t>(A ,B) -&gt; C,D</a:t>
            </a:r>
          </a:p>
          <a:p>
            <a:r>
              <a:rPr lang="en-US" sz="2800" b="1" dirty="0" smtClean="0"/>
              <a:t>(A,C) -&gt; B</a:t>
            </a:r>
          </a:p>
          <a:p>
            <a:r>
              <a:rPr lang="en-US" sz="2800" b="1" dirty="0" smtClean="0"/>
              <a:t>(A,D) -&gt; ..</a:t>
            </a:r>
          </a:p>
          <a:p>
            <a:r>
              <a:rPr lang="en-US" sz="2800" b="1" dirty="0" smtClean="0"/>
              <a:t>….</a:t>
            </a:r>
            <a:endParaRPr lang="en-US" sz="2800" b="1" dirty="0"/>
          </a:p>
        </p:txBody>
      </p:sp>
      <p:sp>
        <p:nvSpPr>
          <p:cNvPr id="8" name="Curved Left Arrow 7"/>
          <p:cNvSpPr/>
          <p:nvPr/>
        </p:nvSpPr>
        <p:spPr>
          <a:xfrm>
            <a:off x="6553200" y="2730500"/>
            <a:ext cx="876300" cy="273685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1900" y="3663950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MapReduce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324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Mapper and Reducer of Common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4054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Map(key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value){</a:t>
            </a:r>
          </a:p>
          <a:p>
            <a:pPr marL="0" indent="0">
              <a:buNone/>
            </a:pPr>
            <a:r>
              <a:rPr lang="en-US" sz="2400" dirty="0"/>
              <a:t>	// key: </a:t>
            </a:r>
            <a:r>
              <a:rPr lang="en-US" sz="2400" dirty="0" err="1" smtClean="0"/>
              <a:t>person_id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// value: </a:t>
            </a:r>
            <a:r>
              <a:rPr lang="en-US" sz="2400" dirty="0" smtClean="0"/>
              <a:t>the list of friends of the person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for each </a:t>
            </a:r>
            <a:r>
              <a:rPr lang="en-US" sz="2400" dirty="0" smtClean="0">
                <a:solidFill>
                  <a:srgbClr val="0000FF"/>
                </a:solidFill>
              </a:rPr>
              <a:t>friend </a:t>
            </a:r>
            <a:r>
              <a:rPr lang="en-US" sz="2400" dirty="0" err="1" smtClean="0">
                <a:solidFill>
                  <a:srgbClr val="0000FF"/>
                </a:solidFill>
              </a:rPr>
              <a:t>f_id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in value: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Emit(&lt;</a:t>
            </a:r>
            <a:r>
              <a:rPr lang="en-US" sz="2400" dirty="0" err="1" smtClean="0">
                <a:solidFill>
                  <a:srgbClr val="0000FF"/>
                </a:solidFill>
              </a:rPr>
              <a:t>person_id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f_id</a:t>
            </a:r>
            <a:r>
              <a:rPr lang="en-US" sz="2400" dirty="0" smtClean="0">
                <a:solidFill>
                  <a:srgbClr val="0000FF"/>
                </a:solidFill>
              </a:rPr>
              <a:t>&gt;, value)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}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Reduce(key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list of values</a:t>
            </a:r>
            <a:r>
              <a:rPr lang="en-US" sz="2400" dirty="0" smtClean="0">
                <a:solidFill>
                  <a:srgbClr val="0000FF"/>
                </a:solidFill>
              </a:rPr>
              <a:t>){</a:t>
            </a:r>
          </a:p>
          <a:p>
            <a:pPr marL="457200" lvl="1" indent="0">
              <a:buNone/>
            </a:pPr>
            <a:r>
              <a:rPr lang="en-US" sz="2400" dirty="0" smtClean="0"/>
              <a:t>/</a:t>
            </a:r>
            <a:r>
              <a:rPr lang="en-US" sz="2400" dirty="0"/>
              <a:t>/ key: </a:t>
            </a:r>
            <a:r>
              <a:rPr lang="en-US" sz="2400" dirty="0" smtClean="0"/>
              <a:t>&lt;friend pair&gt;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/</a:t>
            </a:r>
            <a:r>
              <a:rPr lang="en-US" sz="2400" dirty="0"/>
              <a:t>/ </a:t>
            </a:r>
            <a:r>
              <a:rPr lang="en-US" sz="2400" dirty="0" smtClean="0"/>
              <a:t>list of values</a:t>
            </a:r>
            <a:r>
              <a:rPr lang="en-US" sz="2400" dirty="0"/>
              <a:t>: a </a:t>
            </a:r>
            <a:r>
              <a:rPr lang="en-US" sz="2400" dirty="0" smtClean="0"/>
              <a:t>set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friend lists related </a:t>
            </a:r>
            <a:r>
              <a:rPr lang="en-US" sz="2400" dirty="0" smtClean="0"/>
              <a:t>with the friend pair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for  v1, v2 </a:t>
            </a:r>
            <a:r>
              <a:rPr lang="en-US" sz="2400" dirty="0">
                <a:solidFill>
                  <a:srgbClr val="0000FF"/>
                </a:solidFill>
              </a:rPr>
              <a:t>in values: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common_friends</a:t>
            </a:r>
            <a:r>
              <a:rPr lang="en-US" sz="2400" dirty="0" smtClean="0">
                <a:solidFill>
                  <a:srgbClr val="0000FF"/>
                </a:solidFill>
              </a:rPr>
              <a:t> = v1 intersects v2;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Emit(key, </a:t>
            </a:r>
            <a:r>
              <a:rPr lang="en-US" sz="2400" dirty="0" err="1" smtClean="0">
                <a:solidFill>
                  <a:srgbClr val="0000FF"/>
                </a:solidFill>
              </a:rPr>
              <a:t>common_friends</a:t>
            </a:r>
            <a:r>
              <a:rPr lang="en-US" sz="2400" dirty="0" smtClean="0">
                <a:solidFill>
                  <a:srgbClr val="0000FF"/>
                </a:solidFill>
              </a:rPr>
              <a:t>);}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0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Problems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550"/>
            <a:ext cx="8229600" cy="435065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Problem 3: </a:t>
            </a:r>
            <a:r>
              <a:rPr lang="en-US" dirty="0" smtClean="0"/>
              <a:t>Find Common Friends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Mapper and Reducer:</a:t>
            </a:r>
          </a:p>
          <a:p>
            <a:pPr lvl="1"/>
            <a:r>
              <a:rPr lang="en-US" sz="3200" dirty="0" smtClean="0"/>
              <a:t>Mapper(friend list of a person)</a:t>
            </a:r>
          </a:p>
          <a:p>
            <a:pPr marL="914400" lvl="2" indent="0">
              <a:buNone/>
            </a:pPr>
            <a:r>
              <a:rPr lang="en-US" sz="3200" dirty="0" smtClean="0"/>
              <a:t>{ for each person in the friend list:</a:t>
            </a:r>
          </a:p>
          <a:p>
            <a:pPr marL="914400" lvl="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Emit (</a:t>
            </a:r>
            <a:r>
              <a:rPr lang="en-US" sz="3200" b="1" dirty="0" smtClean="0"/>
              <a:t>&lt;friend pair&gt;, &lt;list of friends&gt;</a:t>
            </a:r>
            <a:r>
              <a:rPr lang="en-US" sz="3200" dirty="0"/>
              <a:t>)</a:t>
            </a:r>
            <a:r>
              <a:rPr lang="en-US" sz="3200" dirty="0" smtClean="0"/>
              <a:t> }</a:t>
            </a:r>
          </a:p>
          <a:p>
            <a:pPr lvl="1"/>
            <a:r>
              <a:rPr lang="en-US" sz="3200" dirty="0" smtClean="0"/>
              <a:t>Reducer(output of map)</a:t>
            </a:r>
          </a:p>
          <a:p>
            <a:pPr marL="914400" lvl="2" indent="0">
              <a:buNone/>
            </a:pPr>
            <a:r>
              <a:rPr lang="en-US" sz="3200" dirty="0" smtClean="0"/>
              <a:t>{ Emit (&lt;friend pair&gt;, </a:t>
            </a:r>
            <a:r>
              <a:rPr lang="en-US" sz="3200" b="1" dirty="0" smtClean="0"/>
              <a:t>Intersection of two (</a:t>
            </a:r>
            <a:r>
              <a:rPr lang="en-US" sz="3200" b="1" dirty="0" err="1" smtClean="0"/>
              <a:t>i.e</a:t>
            </a:r>
            <a:r>
              <a:rPr lang="en-US" sz="3200" b="1" dirty="0" smtClean="0"/>
              <a:t>, the one in friend pair) friend lists)</a:t>
            </a:r>
            <a:r>
              <a:rPr lang="en-US" sz="32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2904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Problems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550"/>
            <a:ext cx="8229600" cy="4350650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 3: </a:t>
            </a:r>
            <a:r>
              <a:rPr lang="en-US" dirty="0" smtClean="0"/>
              <a:t>Find Common Friends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Mapper and Reducer: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400" y="2629465"/>
            <a:ext cx="17145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Input: </a:t>
            </a:r>
          </a:p>
          <a:p>
            <a:endParaRPr lang="en-US" sz="2800" b="1" u="sng" dirty="0" smtClean="0"/>
          </a:p>
          <a:p>
            <a:r>
              <a:rPr lang="en-US" sz="2000" b="1" dirty="0" smtClean="0"/>
              <a:t>A -&gt; B,C,D</a:t>
            </a:r>
          </a:p>
          <a:p>
            <a:r>
              <a:rPr lang="en-US" sz="2000" b="1" dirty="0" smtClean="0"/>
              <a:t>B-&gt; A,C,D</a:t>
            </a:r>
          </a:p>
          <a:p>
            <a:r>
              <a:rPr lang="en-US" sz="2000" b="1" dirty="0" smtClean="0"/>
              <a:t>C-&gt; A,B</a:t>
            </a:r>
          </a:p>
          <a:p>
            <a:r>
              <a:rPr lang="en-US" sz="2000" b="1" dirty="0" smtClean="0"/>
              <a:t>D-&gt;A,B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2595999"/>
            <a:ext cx="1968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Map: </a:t>
            </a:r>
          </a:p>
          <a:p>
            <a:endParaRPr lang="en-US" sz="2800" b="1" u="sng" dirty="0" smtClean="0"/>
          </a:p>
          <a:p>
            <a:r>
              <a:rPr lang="en-US" sz="2000" b="1" dirty="0" smtClean="0"/>
              <a:t>(A,B) -&gt; B,C,D</a:t>
            </a:r>
          </a:p>
          <a:p>
            <a:r>
              <a:rPr lang="en-US" sz="2000" b="1" dirty="0" smtClean="0"/>
              <a:t>(A,C) -&gt; </a:t>
            </a:r>
            <a:r>
              <a:rPr lang="en-US" sz="2000" b="1" dirty="0"/>
              <a:t>B</a:t>
            </a:r>
            <a:r>
              <a:rPr lang="en-US" sz="2000" b="1" dirty="0" smtClean="0"/>
              <a:t>,C,D</a:t>
            </a:r>
          </a:p>
          <a:p>
            <a:r>
              <a:rPr lang="en-US" sz="2000" b="1" dirty="0" smtClean="0"/>
              <a:t>(A,D) -&gt; B,C,D</a:t>
            </a:r>
          </a:p>
          <a:p>
            <a:r>
              <a:rPr lang="en-US" sz="2000" b="1" dirty="0" smtClean="0"/>
              <a:t>(A,B) -&gt; A,C,D</a:t>
            </a:r>
          </a:p>
          <a:p>
            <a:r>
              <a:rPr lang="en-US" sz="2000" b="1" dirty="0" smtClean="0"/>
              <a:t>(B,C) -&gt; A,C,D</a:t>
            </a:r>
          </a:p>
          <a:p>
            <a:r>
              <a:rPr lang="en-US" sz="2000" b="1" dirty="0" smtClean="0"/>
              <a:t>(B,D) -&gt; A,C,D</a:t>
            </a:r>
          </a:p>
          <a:p>
            <a:r>
              <a:rPr lang="en-US" sz="2000" b="1" dirty="0" smtClean="0"/>
              <a:t>(A,C) -&gt; A,B</a:t>
            </a:r>
          </a:p>
          <a:p>
            <a:r>
              <a:rPr lang="en-US" sz="2000" b="1" dirty="0" smtClean="0"/>
              <a:t>(B,C) -&gt; A,B</a:t>
            </a:r>
          </a:p>
          <a:p>
            <a:r>
              <a:rPr lang="en-US" sz="2000" b="1" dirty="0" smtClean="0"/>
              <a:t>(A,D) -&gt; A,B</a:t>
            </a:r>
          </a:p>
          <a:p>
            <a:r>
              <a:rPr lang="en-US" sz="2000" b="1" dirty="0" smtClean="0"/>
              <a:t>(B,D) -&gt; A,B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9900" y="2545199"/>
            <a:ext cx="1968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Reduce:</a:t>
            </a:r>
          </a:p>
          <a:p>
            <a:r>
              <a:rPr lang="en-US" sz="2800" b="1" u="sng" dirty="0" smtClean="0"/>
              <a:t> </a:t>
            </a:r>
          </a:p>
          <a:p>
            <a:r>
              <a:rPr lang="en-US" sz="2000" b="1" dirty="0" smtClean="0"/>
              <a:t>(A,B) -&gt; C,D</a:t>
            </a:r>
          </a:p>
          <a:p>
            <a:r>
              <a:rPr lang="en-US" sz="2000" b="1" dirty="0" smtClean="0"/>
              <a:t>(A,C) -&gt; B</a:t>
            </a:r>
          </a:p>
          <a:p>
            <a:r>
              <a:rPr lang="en-US" sz="2000" b="1" dirty="0" smtClean="0"/>
              <a:t>(A,D) -&gt; B</a:t>
            </a:r>
          </a:p>
          <a:p>
            <a:r>
              <a:rPr lang="en-US" sz="2000" b="1" dirty="0" smtClean="0"/>
              <a:t>(B,C) -&gt; A</a:t>
            </a:r>
          </a:p>
          <a:p>
            <a:r>
              <a:rPr lang="en-US" sz="2000" b="1" dirty="0" smtClean="0"/>
              <a:t>(B,D) -&gt; 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87550" y="3816350"/>
            <a:ext cx="774700" cy="266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603750" y="3949700"/>
            <a:ext cx="774700" cy="266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8150" y="3524815"/>
            <a:ext cx="1631950" cy="291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84500" y="4413815"/>
            <a:ext cx="1631950" cy="291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5450" y="3468230"/>
            <a:ext cx="806450" cy="291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4300" y="3468230"/>
            <a:ext cx="495300" cy="29153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6959600" y="2875985"/>
            <a:ext cx="1727200" cy="64883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rgbClr val="000000"/>
                </a:solidFill>
              </a:rPr>
              <a:t>Suggest Fiends </a:t>
            </a:r>
            <a:r>
              <a:rPr lang="en-US" b="1" i="1" dirty="0" smtClean="0">
                <a:solidFill>
                  <a:srgbClr val="000000"/>
                </a:solidFill>
                <a:sym typeface="Wingdings"/>
              </a:rPr>
              <a:t></a:t>
            </a:r>
            <a:endParaRPr lang="en-US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2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A 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Coins Deposit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670" y="3124200"/>
            <a:ext cx="195503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781300"/>
            <a:ext cx="3189249" cy="212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2870005"/>
            <a:ext cx="2006600" cy="203359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616200" y="3390900"/>
            <a:ext cx="901700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034819" y="3390900"/>
            <a:ext cx="901700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78200" y="5105400"/>
            <a:ext cx="407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Coins Counting Machine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22660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see running/completed/failed jobs</a:t>
            </a:r>
            <a:endParaRPr lang="en-US" dirty="0"/>
          </a:p>
        </p:txBody>
      </p:sp>
      <p:pic>
        <p:nvPicPr>
          <p:cNvPr id="4" name="Picture 3" descr="Screen Shot 2014-09-25 at 5.3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" y="2270808"/>
            <a:ext cx="8836060" cy="40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0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see running/completed/failed jobs</a:t>
            </a:r>
            <a:endParaRPr lang="en-US" dirty="0"/>
          </a:p>
        </p:txBody>
      </p:sp>
      <p:pic>
        <p:nvPicPr>
          <p:cNvPr id="5" name="Picture 4" descr="Screen Shot 2014-09-25 at 5.3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361515"/>
            <a:ext cx="8649368" cy="39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see running/completed/failed jobs</a:t>
            </a:r>
            <a:endParaRPr lang="en-US" dirty="0"/>
          </a:p>
        </p:txBody>
      </p:sp>
      <p:pic>
        <p:nvPicPr>
          <p:cNvPr id="4" name="Picture 3" descr="Screen Shot 2014-09-25 at 5.4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5641"/>
            <a:ext cx="8463840" cy="36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5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190023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i="1" dirty="0">
                <a:solidFill>
                  <a:srgbClr val="0000FF"/>
                </a:solidFill>
              </a:rPr>
              <a:t>Enjoy MR and Hadoop</a:t>
            </a:r>
            <a:r>
              <a:rPr lang="en-US" sz="4800" b="1" i="1" dirty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4800" b="1" i="1" dirty="0">
                <a:solidFill>
                  <a:srgbClr val="0000FF"/>
                </a:solidFill>
              </a:rPr>
              <a:t/>
            </a:r>
            <a:br>
              <a:rPr lang="en-US" sz="4800" b="1" i="1" dirty="0">
                <a:solidFill>
                  <a:srgbClr val="0000FF"/>
                </a:solidFill>
              </a:rPr>
            </a:br>
            <a:endParaRPr lang="en-US" sz="4800" i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8384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2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A 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Coins Deposit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670" y="3124200"/>
            <a:ext cx="195503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781300"/>
            <a:ext cx="3189249" cy="212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2870005"/>
            <a:ext cx="2006600" cy="203359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616200" y="3390900"/>
            <a:ext cx="901700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034819" y="3390900"/>
            <a:ext cx="901700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" y="5448300"/>
            <a:ext cx="843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Mapper: </a:t>
            </a:r>
            <a:r>
              <a:rPr lang="en-US" sz="2800" dirty="0" smtClean="0"/>
              <a:t>Categorize coins by their face values</a:t>
            </a:r>
          </a:p>
          <a:p>
            <a:r>
              <a:rPr lang="en-US" sz="2800" b="1" dirty="0" smtClean="0"/>
              <a:t>Reducer: </a:t>
            </a:r>
            <a:r>
              <a:rPr lang="en-US" sz="2800" dirty="0" smtClean="0"/>
              <a:t>Count the coins in each face value </a:t>
            </a:r>
            <a:r>
              <a:rPr lang="en-US" sz="2800" b="1" i="1" dirty="0" smtClean="0"/>
              <a:t>in parallel 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46371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0"/>
            <a:ext cx="87757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Architecture: Master-Slaves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32583" y="1143000"/>
            <a:ext cx="5100217" cy="3473966"/>
          </a:xfrm>
          <a:prstGeom prst="rect">
            <a:avLst/>
          </a:prstGeom>
          <a:solidFill>
            <a:schemeClr val="bg2">
              <a:alpha val="1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>
            <a:off x="495300" y="1128967"/>
            <a:ext cx="1332489" cy="66225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Job 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2506676"/>
            <a:ext cx="1332489" cy="684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Job Tracker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" y="3856724"/>
            <a:ext cx="1332489" cy="684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Name Node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90723" y="1330639"/>
            <a:ext cx="3354197" cy="2649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3120" y="2169497"/>
            <a:ext cx="425018" cy="684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1669" y="2169497"/>
            <a:ext cx="425018" cy="684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0219" y="2169497"/>
            <a:ext cx="425018" cy="684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8" idx="2"/>
          </p:cNvCxnSpPr>
          <p:nvPr/>
        </p:nvCxnSpPr>
        <p:spPr>
          <a:xfrm>
            <a:off x="5055629" y="2853829"/>
            <a:ext cx="0" cy="24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5665" y="2842791"/>
            <a:ext cx="0" cy="24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67189" y="2853829"/>
            <a:ext cx="0" cy="24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07637" y="2975243"/>
            <a:ext cx="25845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0872" y="1600612"/>
            <a:ext cx="1734533" cy="320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 Trackers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544459" y="3361559"/>
            <a:ext cx="867267" cy="309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7970" y="3361559"/>
            <a:ext cx="867267" cy="309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Reduce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3487657" y="3267739"/>
            <a:ext cx="402044" cy="56291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32583" y="3852284"/>
            <a:ext cx="867267" cy="320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Inputs</a:t>
            </a:r>
            <a:endParaRPr lang="en-US" b="1" dirty="0"/>
          </a:p>
        </p:txBody>
      </p:sp>
      <p:sp>
        <p:nvSpPr>
          <p:cNvPr id="22" name="Folded Corner 21"/>
          <p:cNvSpPr/>
          <p:nvPr/>
        </p:nvSpPr>
        <p:spPr>
          <a:xfrm>
            <a:off x="7720608" y="3229108"/>
            <a:ext cx="402044" cy="56291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44920" y="3857803"/>
            <a:ext cx="867267" cy="320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Outputs</a:t>
            </a:r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3987341" y="3383634"/>
            <a:ext cx="413531" cy="1876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584030" y="3422266"/>
            <a:ext cx="413531" cy="1876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094567" y="3400191"/>
            <a:ext cx="505427" cy="1876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78603" y="4162234"/>
            <a:ext cx="1734533" cy="45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HDFS</a:t>
            </a:r>
            <a:endParaRPr lang="en-US" sz="2800" b="1" dirty="0"/>
          </a:p>
        </p:txBody>
      </p:sp>
      <p:sp>
        <p:nvSpPr>
          <p:cNvPr id="29" name="Right Arrow 28"/>
          <p:cNvSpPr/>
          <p:nvPr/>
        </p:nvSpPr>
        <p:spPr>
          <a:xfrm>
            <a:off x="2046042" y="2235723"/>
            <a:ext cx="1137211" cy="3200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2023068" y="3030431"/>
            <a:ext cx="1160185" cy="33664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7500" y="4977656"/>
            <a:ext cx="3078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Job Client: </a:t>
            </a:r>
            <a:r>
              <a:rPr lang="en-US" sz="2400" dirty="0" smtClean="0"/>
              <a:t>Submit Jobs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7500" y="5500876"/>
            <a:ext cx="4929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Job Tracker: </a:t>
            </a:r>
            <a:r>
              <a:rPr lang="en-US" sz="2400" dirty="0" smtClean="0"/>
              <a:t>Coordinate Jobs</a:t>
            </a:r>
          </a:p>
          <a:p>
            <a:r>
              <a:rPr lang="en-US" sz="2400" dirty="0" smtClean="0"/>
              <a:t>(Scheduling, Phase Coordination, etc.)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03700" y="4979432"/>
            <a:ext cx="353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Task Tracker: </a:t>
            </a:r>
            <a:r>
              <a:rPr lang="en-US" sz="2400" dirty="0" smtClean="0"/>
              <a:t>Execute Jobs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67200" y="5471994"/>
            <a:ext cx="452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Job: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Function+ </a:t>
            </a:r>
            <a:r>
              <a:rPr lang="en-US" sz="2400" dirty="0" err="1" smtClean="0"/>
              <a:t>Config</a:t>
            </a:r>
            <a:endParaRPr lang="en-US" sz="24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609600" y="2506676"/>
            <a:ext cx="7702587" cy="135112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>
                <a:solidFill>
                  <a:srgbClr val="000000"/>
                </a:solidFill>
              </a:rPr>
              <a:t>Idea: Bring Computation to Data!</a:t>
            </a:r>
            <a:endParaRPr lang="en-US" sz="4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9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0"/>
            <a:ext cx="87757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Architecture: Workflow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32583" y="1143000"/>
            <a:ext cx="5100217" cy="3473966"/>
          </a:xfrm>
          <a:prstGeom prst="rect">
            <a:avLst/>
          </a:prstGeom>
          <a:solidFill>
            <a:schemeClr val="bg2">
              <a:alpha val="1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>
            <a:off x="495300" y="1128967"/>
            <a:ext cx="1332489" cy="66225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Job Client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2506676"/>
            <a:ext cx="1332489" cy="684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Job Tracker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" y="3856724"/>
            <a:ext cx="1332489" cy="684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Name Node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90723" y="1330639"/>
            <a:ext cx="3354197" cy="2649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3120" y="2169497"/>
            <a:ext cx="425018" cy="684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1669" y="2169497"/>
            <a:ext cx="425018" cy="684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0219" y="2169497"/>
            <a:ext cx="425018" cy="684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>
            <a:stCxn id="8" idx="2"/>
          </p:cNvCxnSpPr>
          <p:nvPr/>
        </p:nvCxnSpPr>
        <p:spPr>
          <a:xfrm>
            <a:off x="5055629" y="2853829"/>
            <a:ext cx="0" cy="24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5665" y="2842791"/>
            <a:ext cx="0" cy="24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67189" y="2853829"/>
            <a:ext cx="0" cy="24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07637" y="2975243"/>
            <a:ext cx="25845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0872" y="1600612"/>
            <a:ext cx="1734533" cy="320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 Trackers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544459" y="3361559"/>
            <a:ext cx="867267" cy="309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7970" y="3361559"/>
            <a:ext cx="867267" cy="3090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Reduce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3487657" y="3267739"/>
            <a:ext cx="402044" cy="56291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32583" y="3852284"/>
            <a:ext cx="867267" cy="320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Inputs</a:t>
            </a:r>
            <a:endParaRPr lang="en-US" b="1" dirty="0"/>
          </a:p>
        </p:txBody>
      </p:sp>
      <p:sp>
        <p:nvSpPr>
          <p:cNvPr id="22" name="Folded Corner 21"/>
          <p:cNvSpPr/>
          <p:nvPr/>
        </p:nvSpPr>
        <p:spPr>
          <a:xfrm>
            <a:off x="7720608" y="3229108"/>
            <a:ext cx="402044" cy="56291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44920" y="3857803"/>
            <a:ext cx="11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Outputs</a:t>
            </a:r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3987341" y="3383634"/>
            <a:ext cx="413531" cy="1876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584030" y="3422266"/>
            <a:ext cx="413531" cy="1876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094567" y="3400191"/>
            <a:ext cx="505427" cy="1876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97603" y="4162234"/>
            <a:ext cx="1734533" cy="45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HDFS</a:t>
            </a:r>
            <a:endParaRPr lang="en-US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9300" y="1791223"/>
            <a:ext cx="0" cy="715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9700" y="1921600"/>
            <a:ext cx="457200" cy="3517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400300" y="989267"/>
            <a:ext cx="457200" cy="3517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1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827789" y="1486312"/>
            <a:ext cx="2061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9700" y="4813975"/>
            <a:ext cx="4404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Client submits job to Job Tracker and copy code to HDFS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Job Tracker talks to NN to find data it needs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Job Tracker creates execution plan and submits work to Task Trackers</a:t>
            </a:r>
            <a:endParaRPr lang="en-US" sz="20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49300" y="3191008"/>
            <a:ext cx="0" cy="661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9700" y="3318912"/>
            <a:ext cx="457200" cy="3517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887329" y="2629312"/>
            <a:ext cx="2061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400300" y="2169497"/>
            <a:ext cx="457200" cy="3517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21937" y="4929625"/>
            <a:ext cx="4307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  Task trackers do the job and report progress/status to Job Tracker</a:t>
            </a:r>
          </a:p>
          <a:p>
            <a:r>
              <a:rPr lang="en-US" sz="2000" dirty="0" smtClean="0"/>
              <a:t>5.  Job Tracker manages task phases</a:t>
            </a:r>
            <a:endParaRPr lang="en-US" sz="2000" dirty="0"/>
          </a:p>
          <a:p>
            <a:r>
              <a:rPr lang="en-US" sz="2000" dirty="0" smtClean="0"/>
              <a:t>6.  Job Tracker finishes the job and updates status</a:t>
            </a:r>
            <a:endParaRPr lang="en-US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887329" y="3085618"/>
            <a:ext cx="2002372" cy="11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438400" y="3185709"/>
            <a:ext cx="457200" cy="3517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" name="Freeform 52"/>
          <p:cNvSpPr/>
          <p:nvPr/>
        </p:nvSpPr>
        <p:spPr>
          <a:xfrm>
            <a:off x="1689100" y="3263900"/>
            <a:ext cx="5130800" cy="1288286"/>
          </a:xfrm>
          <a:custGeom>
            <a:avLst/>
            <a:gdLst>
              <a:gd name="connsiteX0" fmla="*/ 0 w 5130800"/>
              <a:gd name="connsiteY0" fmla="*/ 0 h 1288286"/>
              <a:gd name="connsiteX1" fmla="*/ 2286000 w 5130800"/>
              <a:gd name="connsiteY1" fmla="*/ 1282700 h 1288286"/>
              <a:gd name="connsiteX2" fmla="*/ 3352800 w 5130800"/>
              <a:gd name="connsiteY2" fmla="*/ 495300 h 1288286"/>
              <a:gd name="connsiteX3" fmla="*/ 4445000 w 5130800"/>
              <a:gd name="connsiteY3" fmla="*/ 1219200 h 1288286"/>
              <a:gd name="connsiteX4" fmla="*/ 5130800 w 5130800"/>
              <a:gd name="connsiteY4" fmla="*/ 444500 h 128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0800" h="1288286">
                <a:moveTo>
                  <a:pt x="0" y="0"/>
                </a:moveTo>
                <a:cubicBezTo>
                  <a:pt x="863600" y="600075"/>
                  <a:pt x="1727200" y="1200150"/>
                  <a:pt x="2286000" y="1282700"/>
                </a:cubicBezTo>
                <a:cubicBezTo>
                  <a:pt x="2844800" y="1365250"/>
                  <a:pt x="2992967" y="505883"/>
                  <a:pt x="3352800" y="495300"/>
                </a:cubicBezTo>
                <a:cubicBezTo>
                  <a:pt x="3712633" y="484717"/>
                  <a:pt x="4148667" y="1227667"/>
                  <a:pt x="4445000" y="1219200"/>
                </a:cubicBezTo>
                <a:cubicBezTo>
                  <a:pt x="4741333" y="1210733"/>
                  <a:pt x="5130800" y="444500"/>
                  <a:pt x="5130800" y="444500"/>
                </a:cubicBezTo>
              </a:path>
            </a:pathLst>
          </a:cu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62200" y="4002941"/>
            <a:ext cx="457200" cy="3517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5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689100" y="1791223"/>
            <a:ext cx="0" cy="715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130300" y="1921600"/>
            <a:ext cx="457200" cy="3517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12401" y="3185709"/>
            <a:ext cx="2682166" cy="6063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41" grpId="0" animBg="1"/>
      <p:bldP spid="45" grpId="0" animBg="1"/>
      <p:bldP spid="51" grpId="0" animBg="1"/>
      <p:bldP spid="53" grpId="0" animBg="1"/>
      <p:bldP spid="54" grpId="0" animBg="1"/>
      <p:bldP spid="57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two functions:</a:t>
            </a:r>
          </a:p>
          <a:p>
            <a:pPr lvl="1"/>
            <a:r>
              <a:rPr lang="en-US" b="1" dirty="0" smtClean="0"/>
              <a:t>Map</a:t>
            </a:r>
            <a:r>
              <a:rPr lang="en-US" dirty="0" smtClean="0"/>
              <a:t> (k1,v1) -&gt; list (k2, v2)</a:t>
            </a:r>
          </a:p>
          <a:p>
            <a:pPr lvl="1"/>
            <a:r>
              <a:rPr lang="en-US" b="1" dirty="0" smtClean="0"/>
              <a:t>Reduce</a:t>
            </a:r>
            <a:r>
              <a:rPr lang="en-US" dirty="0" smtClean="0"/>
              <a:t>(k2, list(v2)) -&gt; list (v3)</a:t>
            </a:r>
          </a:p>
          <a:p>
            <a:r>
              <a:rPr lang="en-US" dirty="0" smtClean="0"/>
              <a:t>Framework handles everything else</a:t>
            </a:r>
          </a:p>
          <a:p>
            <a:r>
              <a:rPr lang="en-US" dirty="0" smtClean="0"/>
              <a:t>Value with the </a:t>
            </a:r>
            <a:r>
              <a:rPr lang="en-US" b="1" dirty="0" smtClean="0"/>
              <a:t>same key </a:t>
            </a:r>
            <a:r>
              <a:rPr lang="en-US" dirty="0" smtClean="0"/>
              <a:t>go to the same reducer</a:t>
            </a:r>
          </a:p>
        </p:txBody>
      </p:sp>
    </p:spTree>
    <p:extLst>
      <p:ext uri="{BB962C8B-B14F-4D97-AF65-F5344CB8AC3E}">
        <p14:creationId xmlns:p14="http://schemas.microsoft.com/office/powerpoint/2010/main" val="414986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0638"/>
            <a:ext cx="8229600" cy="1143000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Internal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2100" y="1206500"/>
            <a:ext cx="13716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Input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900" y="2082800"/>
            <a:ext cx="10668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Split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3700" y="2082800"/>
            <a:ext cx="1143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Split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87700" y="2082800"/>
            <a:ext cx="1143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Split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900" y="2984500"/>
            <a:ext cx="10668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1800" y="2984500"/>
            <a:ext cx="1143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3900" y="2984500"/>
            <a:ext cx="1143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7500" y="3810000"/>
            <a:ext cx="13716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Shuffle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2100" y="4603750"/>
            <a:ext cx="13716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Sort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2100" y="5454650"/>
            <a:ext cx="13716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Reduce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2100" y="6210300"/>
            <a:ext cx="13716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 flipH="1">
            <a:off x="2235200" y="1676400"/>
            <a:ext cx="127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22500" y="2578100"/>
            <a:ext cx="127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</p:cNvCxnSpPr>
          <p:nvPr/>
        </p:nvCxnSpPr>
        <p:spPr>
          <a:xfrm flipH="1">
            <a:off x="558800" y="1676400"/>
            <a:ext cx="16891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7" idx="0"/>
          </p:cNvCxnSpPr>
          <p:nvPr/>
        </p:nvCxnSpPr>
        <p:spPr>
          <a:xfrm>
            <a:off x="2247900" y="1676400"/>
            <a:ext cx="15113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>
            <a:off x="749300" y="255270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</p:cNvCxnSpPr>
          <p:nvPr/>
        </p:nvCxnSpPr>
        <p:spPr>
          <a:xfrm>
            <a:off x="3759200" y="255270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22500" y="346710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09800" y="427990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09800" y="508635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84400" y="592455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4178300" y="5943600"/>
            <a:ext cx="838200" cy="8001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HDFS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4900" y="1206500"/>
            <a:ext cx="13716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Input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38700" y="2082800"/>
            <a:ext cx="10668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Split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86500" y="2082800"/>
            <a:ext cx="1143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Split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10500" y="2082800"/>
            <a:ext cx="1143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Split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38700" y="2984500"/>
            <a:ext cx="10668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24600" y="2984500"/>
            <a:ext cx="1143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86700" y="2984500"/>
            <a:ext cx="1143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10300" y="3810000"/>
            <a:ext cx="13716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Shuffle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84900" y="4603750"/>
            <a:ext cx="13716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Sort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84900" y="5454650"/>
            <a:ext cx="13716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Reduce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84900" y="6210300"/>
            <a:ext cx="13716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>
            <a:stCxn id="39" idx="2"/>
            <a:endCxn id="41" idx="0"/>
          </p:cNvCxnSpPr>
          <p:nvPr/>
        </p:nvCxnSpPr>
        <p:spPr>
          <a:xfrm flipH="1">
            <a:off x="6858000" y="1676400"/>
            <a:ext cx="127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45300" y="2578100"/>
            <a:ext cx="127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2"/>
          </p:cNvCxnSpPr>
          <p:nvPr/>
        </p:nvCxnSpPr>
        <p:spPr>
          <a:xfrm flipH="1">
            <a:off x="5181600" y="1676400"/>
            <a:ext cx="16891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2"/>
            <a:endCxn id="42" idx="0"/>
          </p:cNvCxnSpPr>
          <p:nvPr/>
        </p:nvCxnSpPr>
        <p:spPr>
          <a:xfrm>
            <a:off x="6870700" y="1676400"/>
            <a:ext cx="15113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43" idx="0"/>
          </p:cNvCxnSpPr>
          <p:nvPr/>
        </p:nvCxnSpPr>
        <p:spPr>
          <a:xfrm>
            <a:off x="5372100" y="255270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2"/>
          </p:cNvCxnSpPr>
          <p:nvPr/>
        </p:nvCxnSpPr>
        <p:spPr>
          <a:xfrm>
            <a:off x="8382000" y="2552700"/>
            <a:ext cx="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845300" y="346710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832600" y="427990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832600" y="508635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07200" y="592455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Can 61"/>
          <p:cNvSpPr/>
          <p:nvPr/>
        </p:nvSpPr>
        <p:spPr>
          <a:xfrm>
            <a:off x="165100" y="1011238"/>
            <a:ext cx="609600" cy="48736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876300" y="1163638"/>
            <a:ext cx="508000" cy="3095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n 63"/>
          <p:cNvSpPr/>
          <p:nvPr/>
        </p:nvSpPr>
        <p:spPr>
          <a:xfrm>
            <a:off x="4838700" y="1138238"/>
            <a:ext cx="609600" cy="48736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ight Arrow 64"/>
          <p:cNvSpPr/>
          <p:nvPr/>
        </p:nvSpPr>
        <p:spPr>
          <a:xfrm>
            <a:off x="5651500" y="1265238"/>
            <a:ext cx="508000" cy="3095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035300" y="120650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Node 1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747000" y="124356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Node 1</a:t>
            </a:r>
            <a:endParaRPr lang="en-US" b="1" dirty="0"/>
          </a:p>
        </p:txBody>
      </p:sp>
      <p:cxnSp>
        <p:nvCxnSpPr>
          <p:cNvPr id="69" name="Straight Arrow Connector 68"/>
          <p:cNvCxnSpPr>
            <a:stCxn id="11" idx="3"/>
            <a:endCxn id="47" idx="1"/>
          </p:cNvCxnSpPr>
          <p:nvPr/>
        </p:nvCxnSpPr>
        <p:spPr>
          <a:xfrm>
            <a:off x="2959100" y="4044950"/>
            <a:ext cx="3225800" cy="79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6" idx="1"/>
            <a:endCxn id="12" idx="3"/>
          </p:cNvCxnSpPr>
          <p:nvPr/>
        </p:nvCxnSpPr>
        <p:spPr>
          <a:xfrm flipH="1">
            <a:off x="2933700" y="4044950"/>
            <a:ext cx="3276600" cy="79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263900" y="6299200"/>
            <a:ext cx="698500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>
            <a:off x="5270500" y="6299200"/>
            <a:ext cx="635000" cy="254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4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72" grpId="0" animBg="1"/>
      <p:bldP spid="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13506</TotalTime>
  <Words>2597</Words>
  <Application>Microsoft Macintosh PowerPoint</Application>
  <PresentationFormat>On-screen Show (4:3)</PresentationFormat>
  <Paragraphs>561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MapReduce </vt:lpstr>
      <vt:lpstr>MapReduce Outline</vt:lpstr>
      <vt:lpstr>MapReduce: A Real World Analogy</vt:lpstr>
      <vt:lpstr>MapReduce: A Real World Analogy</vt:lpstr>
      <vt:lpstr>MapReduce: A Real World Analogy</vt:lpstr>
      <vt:lpstr>MapReduce Architecture: Master-Slaves</vt:lpstr>
      <vt:lpstr>MapReduce Architecture: Workflow</vt:lpstr>
      <vt:lpstr>MapReduce Paradigm</vt:lpstr>
      <vt:lpstr>MapReduce Internal</vt:lpstr>
      <vt:lpstr>MapReduce Example: Word Count</vt:lpstr>
      <vt:lpstr>MapReduce Example: Word Count</vt:lpstr>
      <vt:lpstr>Mapper and Reducer of Word Count </vt:lpstr>
      <vt:lpstr>MapReduce Example: Word Count</vt:lpstr>
      <vt:lpstr>MapReduce: Combiner</vt:lpstr>
      <vt:lpstr>MapReduce WordCount 2</vt:lpstr>
      <vt:lpstr>MapReduce WordCount 2</vt:lpstr>
      <vt:lpstr>MapReduce WordCount 3</vt:lpstr>
      <vt:lpstr>MapReduce WordCount 3</vt:lpstr>
      <vt:lpstr>MapReduce In-class Exercise</vt:lpstr>
      <vt:lpstr>Mapper and Reducer of Max Temperature </vt:lpstr>
      <vt:lpstr>MapReduce Example: Max Temperature</vt:lpstr>
      <vt:lpstr>MapReduce In-class Exercise</vt:lpstr>
      <vt:lpstr>Mapper and Reducer of Average Temperature </vt:lpstr>
      <vt:lpstr>MapReduce Example: Average Temperature</vt:lpstr>
      <vt:lpstr>MapReduce In-class Exercise</vt:lpstr>
      <vt:lpstr>MapReduce Example: Average Temperature</vt:lpstr>
      <vt:lpstr>Mapper and Reducer of Average Temperature </vt:lpstr>
      <vt:lpstr>MapReduce In-class Exercise</vt:lpstr>
      <vt:lpstr>Map Reduce Problems Discussion</vt:lpstr>
      <vt:lpstr>Mapper and Reducer of Word Length Distribution</vt:lpstr>
      <vt:lpstr>Map Reduce Problems Discussion</vt:lpstr>
      <vt:lpstr>Map Reduce Problems Discussion</vt:lpstr>
      <vt:lpstr>Mapper and Reducer of Indexing and PageRank</vt:lpstr>
      <vt:lpstr>Map Reduce Problems Discussion</vt:lpstr>
      <vt:lpstr>Map Reduce Problems Discussion</vt:lpstr>
      <vt:lpstr>Map Reduce Problems Discussion</vt:lpstr>
      <vt:lpstr>Mapper and Reducer of Common Friends</vt:lpstr>
      <vt:lpstr>Map Reduce Problems Discussion</vt:lpstr>
      <vt:lpstr>Map Reduce Problems Discussion</vt:lpstr>
      <vt:lpstr>JobTracker UI</vt:lpstr>
      <vt:lpstr>JobTracker UI</vt:lpstr>
      <vt:lpstr>JobTracker UI</vt:lpstr>
      <vt:lpstr>Enjoy MR and Hadoop 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Lecture</dc:title>
  <dc:creator>Dong Wang</dc:creator>
  <cp:lastModifiedBy>Dong Wang</cp:lastModifiedBy>
  <cp:revision>544</cp:revision>
  <dcterms:created xsi:type="dcterms:W3CDTF">2014-09-15T17:22:17Z</dcterms:created>
  <dcterms:modified xsi:type="dcterms:W3CDTF">2014-10-03T16:27:05Z</dcterms:modified>
</cp:coreProperties>
</file>