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91" r:id="rId2"/>
    <p:sldId id="546" r:id="rId3"/>
    <p:sldId id="547" r:id="rId4"/>
    <p:sldId id="548" r:id="rId5"/>
    <p:sldId id="527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35" r:id="rId16"/>
    <p:sldId id="538" r:id="rId17"/>
    <p:sldId id="539" r:id="rId18"/>
    <p:sldId id="544" r:id="rId19"/>
    <p:sldId id="545" r:id="rId20"/>
    <p:sldId id="52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90" d="100"/>
          <a:sy n="90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F0FE98B-AB4E-4ACA-BC69-7046DF1950DF}" type="datetime1">
              <a:rPr lang="en-US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6290822-D7CB-49E6-AEB6-E1932D95E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752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en-US" dirty="0">
              <a:ea typeface="MS PGothic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1B4D0F-B5AA-450F-BAEB-A5E9647D388D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090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0E160-EB25-42D1-8096-65DBDAACF1B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45EED-8D1C-4C96-86A5-91F71EAA20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A0ADA-5658-491B-96FE-1044DD79C405}" type="datetime1">
              <a:rPr lang="en-US" smtClean="0"/>
              <a:t>12/13/2022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F56-9C56-488E-85A8-9A7B2684F8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BASIC ELECTRONICS(EC22001)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406C-AFF0-4252-B345-D034C1FACDAF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8F4E2B2-4E08-482A-B415-AA1DA0CC9BD8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FA8CD9B-E9A7-4157-A084-7F15DB690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 txBox="1">
            <a:spLocks noChangeArrowheads="1"/>
          </p:cNvSpPr>
          <p:nvPr/>
        </p:nvSpPr>
        <p:spPr bwMode="auto">
          <a:xfrm>
            <a:off x="990600" y="1752600"/>
            <a:ext cx="723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/>
              <a:t>Boolean Functions and their Representation</a:t>
            </a:r>
            <a:endParaRPr lang="en-US" altLang="en-US" sz="3600" b="1" dirty="0">
              <a:solidFill>
                <a:srgbClr val="3A30FA"/>
              </a:solidFill>
              <a:latin typeface="Calibri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AE1F8-0E88-452D-967E-9139714A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96072" cy="365125"/>
          </a:xfrm>
        </p:spPr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4714-D634-47E3-BABC-65601C1E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4291"/>
            <a:ext cx="18929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/>
              <a:t>E</a:t>
            </a:r>
            <a:r>
              <a:rPr sz="3200" b="1" spc="-50"/>
              <a:t>x</a:t>
            </a:r>
            <a:r>
              <a:rPr sz="3200" b="1" spc="-5"/>
              <a:t>ample:</a:t>
            </a:r>
            <a:r>
              <a:rPr lang="en-IN" sz="3200" b="1" spc="-5" dirty="0"/>
              <a:t> 1</a:t>
            </a:r>
            <a:endParaRPr sz="3200" b="1"/>
          </a:p>
        </p:txBody>
      </p:sp>
      <p:sp>
        <p:nvSpPr>
          <p:cNvPr id="3" name="object 3"/>
          <p:cNvSpPr txBox="1"/>
          <p:nvPr/>
        </p:nvSpPr>
        <p:spPr>
          <a:xfrm>
            <a:off x="535940" y="820490"/>
            <a:ext cx="7665084" cy="21913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05765" algn="ctr">
              <a:lnSpc>
                <a:spcPct val="100000"/>
              </a:lnSpc>
              <a:spcBef>
                <a:spcPts val="750"/>
              </a:spcBef>
            </a:pPr>
            <a:r>
              <a:rPr sz="2800" spc="-5" dirty="0">
                <a:latin typeface="Calibri"/>
                <a:cs typeface="Calibri"/>
              </a:rPr>
              <a:t>f (A,B,C) = AB + BC +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2800" b="1" spc="-15" dirty="0">
                <a:latin typeface="Calibri"/>
                <a:cs typeface="Calibri"/>
              </a:rPr>
              <a:t>Step </a:t>
            </a:r>
            <a:r>
              <a:rPr sz="2800" b="1" spc="-5" dirty="0">
                <a:latin typeface="Calibri"/>
                <a:cs typeface="Calibri"/>
              </a:rPr>
              <a:t>1: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missing </a:t>
            </a:r>
            <a:r>
              <a:rPr sz="3200" spc="-15" dirty="0">
                <a:latin typeface="Calibri"/>
                <a:cs typeface="Calibri"/>
              </a:rPr>
              <a:t>literals </a:t>
            </a:r>
            <a:r>
              <a:rPr sz="3200" dirty="0">
                <a:latin typeface="Calibri"/>
                <a:cs typeface="Calibri"/>
              </a:rPr>
              <a:t>in each </a:t>
            </a:r>
            <a:r>
              <a:rPr sz="3200" spc="-15" dirty="0">
                <a:latin typeface="Calibri"/>
                <a:cs typeface="Calibri"/>
              </a:rPr>
              <a:t>product  </a:t>
            </a:r>
            <a:r>
              <a:rPr sz="3200" spc="-10" dirty="0">
                <a:latin typeface="Calibri"/>
                <a:cs typeface="Calibri"/>
              </a:rPr>
              <a:t>term.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  <a:tabLst>
                <a:tab pos="2743835" algn="l"/>
                <a:tab pos="3383915" algn="l"/>
                <a:tab pos="3771265" algn="l"/>
                <a:tab pos="4392295" algn="l"/>
                <a:tab pos="4781550" algn="l"/>
              </a:tabLst>
            </a:pP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(A,B,C)</a:t>
            </a:r>
            <a:r>
              <a:rPr sz="3200" dirty="0">
                <a:latin typeface="Calibri"/>
                <a:cs typeface="Calibri"/>
              </a:rPr>
              <a:t> =	AB	+	BC	+	</a:t>
            </a:r>
            <a:r>
              <a:rPr sz="3200" spc="-30" dirty="0">
                <a:latin typeface="Calibri"/>
                <a:cs typeface="Calibri"/>
              </a:rPr>
              <a:t>AC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44721"/>
            <a:ext cx="780415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Step </a:t>
            </a:r>
            <a:r>
              <a:rPr sz="2800" b="1" spc="-5" dirty="0">
                <a:latin typeface="Calibri"/>
                <a:cs typeface="Calibri"/>
              </a:rPr>
              <a:t>2: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5" dirty="0">
                <a:latin typeface="Calibri"/>
                <a:cs typeface="Calibri"/>
              </a:rPr>
              <a:t>product </a:t>
            </a:r>
            <a:r>
              <a:rPr sz="2800" spc="-10" dirty="0">
                <a:latin typeface="Calibri"/>
                <a:cs typeface="Calibri"/>
              </a:rPr>
              <a:t>term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missing </a:t>
            </a:r>
            <a:r>
              <a:rPr sz="2800" spc="-20" dirty="0">
                <a:latin typeface="Calibri"/>
                <a:cs typeface="Calibri"/>
              </a:rPr>
              <a:t>literal </a:t>
            </a:r>
            <a:r>
              <a:rPr sz="2800" spc="-5" dirty="0">
                <a:latin typeface="Calibri"/>
                <a:cs typeface="Calibri"/>
              </a:rPr>
              <a:t>+ its  </a:t>
            </a:r>
            <a:r>
              <a:rPr sz="2800" spc="-10" dirty="0">
                <a:latin typeface="Calibri"/>
                <a:cs typeface="Calibri"/>
              </a:rPr>
              <a:t>complement.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f (A,B,C) = AB . </a:t>
            </a:r>
            <a:r>
              <a:rPr sz="2800" spc="15" dirty="0">
                <a:latin typeface="Calibri"/>
                <a:cs typeface="Calibri"/>
              </a:rPr>
              <a:t>(C+C’) </a:t>
            </a:r>
            <a:r>
              <a:rPr sz="2800" spc="-5" dirty="0">
                <a:latin typeface="Calibri"/>
                <a:cs typeface="Calibri"/>
              </a:rPr>
              <a:t>+ BC . </a:t>
            </a:r>
            <a:r>
              <a:rPr sz="2800" spc="-20" dirty="0">
                <a:latin typeface="Calibri"/>
                <a:cs typeface="Calibri"/>
              </a:rPr>
              <a:t>(A+A’) </a:t>
            </a:r>
            <a:r>
              <a:rPr sz="2800" spc="-5" dirty="0">
                <a:latin typeface="Calibri"/>
                <a:cs typeface="Calibri"/>
              </a:rPr>
              <a:t>+ </a:t>
            </a:r>
            <a:r>
              <a:rPr sz="2800" spc="-15" dirty="0">
                <a:latin typeface="Calibri"/>
                <a:cs typeface="Calibri"/>
              </a:rPr>
              <a:t>AC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(B+B’)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18658" y="3170790"/>
            <a:ext cx="74168" cy="36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5741" y="317372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2308" y="3442715"/>
            <a:ext cx="640079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5741" y="3478529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4038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9478" y="3170487"/>
            <a:ext cx="74168" cy="773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6561" y="3173729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48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3128" y="3843528"/>
            <a:ext cx="1699260" cy="111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6561" y="3879341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878" y="3170548"/>
            <a:ext cx="74168" cy="1153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5961" y="3173729"/>
            <a:ext cx="0" cy="1094740"/>
          </a:xfrm>
          <a:custGeom>
            <a:avLst/>
            <a:gdLst/>
            <a:ahLst/>
            <a:cxnLst/>
            <a:rect l="l" t="t" r="r" b="b"/>
            <a:pathLst>
              <a:path h="1094739">
                <a:moveTo>
                  <a:pt x="0" y="0"/>
                </a:moveTo>
                <a:lnTo>
                  <a:pt x="0" y="109448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2528" y="4232147"/>
            <a:ext cx="2689860" cy="111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5961" y="4267961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75628" y="3345307"/>
            <a:ext cx="13843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Literal </a:t>
            </a:r>
            <a:r>
              <a:rPr sz="1400" b="1" dirty="0">
                <a:latin typeface="Calibri"/>
                <a:cs typeface="Calibri"/>
              </a:rPr>
              <a:t>B is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missing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alibri"/>
                <a:cs typeface="Calibri"/>
              </a:rPr>
              <a:t>Literal </a:t>
            </a:r>
            <a:r>
              <a:rPr sz="1400" b="1" dirty="0">
                <a:latin typeface="Calibri"/>
                <a:cs typeface="Calibri"/>
              </a:rPr>
              <a:t>A is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missing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2614" y="4134992"/>
            <a:ext cx="1370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Literal </a:t>
            </a:r>
            <a:r>
              <a:rPr sz="1400" b="1" dirty="0">
                <a:latin typeface="Calibri"/>
                <a:cs typeface="Calibri"/>
              </a:rPr>
              <a:t>C is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missing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2211" y="6155690"/>
            <a:ext cx="3758915" cy="92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5646" y="6172961"/>
            <a:ext cx="3678554" cy="0"/>
          </a:xfrm>
          <a:custGeom>
            <a:avLst/>
            <a:gdLst/>
            <a:ahLst/>
            <a:cxnLst/>
            <a:rect l="l" t="t" r="r" b="b"/>
            <a:pathLst>
              <a:path w="3678554">
                <a:moveTo>
                  <a:pt x="0" y="0"/>
                </a:moveTo>
                <a:lnTo>
                  <a:pt x="367842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7911" y="5501640"/>
            <a:ext cx="315467" cy="734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5575" y="5639498"/>
            <a:ext cx="120650" cy="534035"/>
          </a:xfrm>
          <a:custGeom>
            <a:avLst/>
            <a:gdLst/>
            <a:ahLst/>
            <a:cxnLst/>
            <a:rect l="l" t="t" r="r" b="b"/>
            <a:pathLst>
              <a:path w="120650" h="534035">
                <a:moveTo>
                  <a:pt x="60071" y="51404"/>
                </a:moveTo>
                <a:lnTo>
                  <a:pt x="47116" y="73611"/>
                </a:lnTo>
                <a:lnTo>
                  <a:pt x="47116" y="533463"/>
                </a:lnTo>
                <a:lnTo>
                  <a:pt x="73025" y="533463"/>
                </a:lnTo>
                <a:lnTo>
                  <a:pt x="73025" y="73611"/>
                </a:lnTo>
                <a:lnTo>
                  <a:pt x="60071" y="51404"/>
                </a:lnTo>
                <a:close/>
              </a:path>
              <a:path w="120650" h="534035">
                <a:moveTo>
                  <a:pt x="60071" y="0"/>
                </a:moveTo>
                <a:lnTo>
                  <a:pt x="3555" y="96913"/>
                </a:lnTo>
                <a:lnTo>
                  <a:pt x="0" y="103085"/>
                </a:lnTo>
                <a:lnTo>
                  <a:pt x="2032" y="111023"/>
                </a:lnTo>
                <a:lnTo>
                  <a:pt x="8254" y="114630"/>
                </a:lnTo>
                <a:lnTo>
                  <a:pt x="14350" y="118236"/>
                </a:lnTo>
                <a:lnTo>
                  <a:pt x="22351" y="116141"/>
                </a:lnTo>
                <a:lnTo>
                  <a:pt x="25908" y="109969"/>
                </a:lnTo>
                <a:lnTo>
                  <a:pt x="47116" y="73611"/>
                </a:lnTo>
                <a:lnTo>
                  <a:pt x="47116" y="25717"/>
                </a:lnTo>
                <a:lnTo>
                  <a:pt x="75068" y="25717"/>
                </a:lnTo>
                <a:lnTo>
                  <a:pt x="60071" y="0"/>
                </a:lnTo>
                <a:close/>
              </a:path>
              <a:path w="120650" h="534035">
                <a:moveTo>
                  <a:pt x="75068" y="25717"/>
                </a:moveTo>
                <a:lnTo>
                  <a:pt x="73025" y="25717"/>
                </a:lnTo>
                <a:lnTo>
                  <a:pt x="73025" y="73611"/>
                </a:lnTo>
                <a:lnTo>
                  <a:pt x="94234" y="109969"/>
                </a:lnTo>
                <a:lnTo>
                  <a:pt x="97789" y="116141"/>
                </a:lnTo>
                <a:lnTo>
                  <a:pt x="105790" y="118236"/>
                </a:lnTo>
                <a:lnTo>
                  <a:pt x="111887" y="114630"/>
                </a:lnTo>
                <a:lnTo>
                  <a:pt x="118110" y="111023"/>
                </a:lnTo>
                <a:lnTo>
                  <a:pt x="120141" y="103085"/>
                </a:lnTo>
                <a:lnTo>
                  <a:pt x="116586" y="96913"/>
                </a:lnTo>
                <a:lnTo>
                  <a:pt x="75068" y="25717"/>
                </a:lnTo>
                <a:close/>
              </a:path>
              <a:path w="120650" h="534035">
                <a:moveTo>
                  <a:pt x="73025" y="25717"/>
                </a:moveTo>
                <a:lnTo>
                  <a:pt x="47116" y="25717"/>
                </a:lnTo>
                <a:lnTo>
                  <a:pt x="47116" y="73611"/>
                </a:lnTo>
                <a:lnTo>
                  <a:pt x="60071" y="51404"/>
                </a:lnTo>
                <a:lnTo>
                  <a:pt x="48895" y="32245"/>
                </a:lnTo>
                <a:lnTo>
                  <a:pt x="73025" y="32245"/>
                </a:lnTo>
                <a:lnTo>
                  <a:pt x="73025" y="25717"/>
                </a:lnTo>
                <a:close/>
              </a:path>
              <a:path w="120650" h="534035">
                <a:moveTo>
                  <a:pt x="73025" y="32245"/>
                </a:moveTo>
                <a:lnTo>
                  <a:pt x="71247" y="32245"/>
                </a:lnTo>
                <a:lnTo>
                  <a:pt x="60071" y="51404"/>
                </a:lnTo>
                <a:lnTo>
                  <a:pt x="73025" y="73611"/>
                </a:lnTo>
                <a:lnTo>
                  <a:pt x="73025" y="32245"/>
                </a:lnTo>
                <a:close/>
              </a:path>
              <a:path w="120650" h="534035">
                <a:moveTo>
                  <a:pt x="71247" y="32245"/>
                </a:moveTo>
                <a:lnTo>
                  <a:pt x="48895" y="32245"/>
                </a:lnTo>
                <a:lnTo>
                  <a:pt x="60071" y="51404"/>
                </a:lnTo>
                <a:lnTo>
                  <a:pt x="71247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48528" y="5518403"/>
            <a:ext cx="315467" cy="734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6190" y="5656262"/>
            <a:ext cx="120650" cy="534035"/>
          </a:xfrm>
          <a:custGeom>
            <a:avLst/>
            <a:gdLst/>
            <a:ahLst/>
            <a:cxnLst/>
            <a:rect l="l" t="t" r="r" b="b"/>
            <a:pathLst>
              <a:path w="120650" h="534035">
                <a:moveTo>
                  <a:pt x="60071" y="51404"/>
                </a:moveTo>
                <a:lnTo>
                  <a:pt x="47117" y="73611"/>
                </a:lnTo>
                <a:lnTo>
                  <a:pt x="47117" y="533463"/>
                </a:lnTo>
                <a:lnTo>
                  <a:pt x="73025" y="533463"/>
                </a:lnTo>
                <a:lnTo>
                  <a:pt x="73025" y="73611"/>
                </a:lnTo>
                <a:lnTo>
                  <a:pt x="60071" y="51404"/>
                </a:lnTo>
                <a:close/>
              </a:path>
              <a:path w="120650" h="534035">
                <a:moveTo>
                  <a:pt x="60071" y="0"/>
                </a:moveTo>
                <a:lnTo>
                  <a:pt x="3556" y="96913"/>
                </a:lnTo>
                <a:lnTo>
                  <a:pt x="0" y="103085"/>
                </a:lnTo>
                <a:lnTo>
                  <a:pt x="2032" y="111023"/>
                </a:lnTo>
                <a:lnTo>
                  <a:pt x="8255" y="114630"/>
                </a:lnTo>
                <a:lnTo>
                  <a:pt x="14350" y="118237"/>
                </a:lnTo>
                <a:lnTo>
                  <a:pt x="22351" y="116141"/>
                </a:lnTo>
                <a:lnTo>
                  <a:pt x="25908" y="109969"/>
                </a:lnTo>
                <a:lnTo>
                  <a:pt x="47117" y="73611"/>
                </a:lnTo>
                <a:lnTo>
                  <a:pt x="47117" y="25717"/>
                </a:lnTo>
                <a:lnTo>
                  <a:pt x="75068" y="25717"/>
                </a:lnTo>
                <a:lnTo>
                  <a:pt x="60071" y="0"/>
                </a:lnTo>
                <a:close/>
              </a:path>
              <a:path w="120650" h="534035">
                <a:moveTo>
                  <a:pt x="75068" y="25717"/>
                </a:moveTo>
                <a:lnTo>
                  <a:pt x="73025" y="25717"/>
                </a:lnTo>
                <a:lnTo>
                  <a:pt x="73025" y="73611"/>
                </a:lnTo>
                <a:lnTo>
                  <a:pt x="94234" y="109969"/>
                </a:lnTo>
                <a:lnTo>
                  <a:pt x="97789" y="116141"/>
                </a:lnTo>
                <a:lnTo>
                  <a:pt x="105791" y="118237"/>
                </a:lnTo>
                <a:lnTo>
                  <a:pt x="111887" y="114630"/>
                </a:lnTo>
                <a:lnTo>
                  <a:pt x="118110" y="111023"/>
                </a:lnTo>
                <a:lnTo>
                  <a:pt x="120142" y="103085"/>
                </a:lnTo>
                <a:lnTo>
                  <a:pt x="116586" y="96913"/>
                </a:lnTo>
                <a:lnTo>
                  <a:pt x="75068" y="25717"/>
                </a:lnTo>
                <a:close/>
              </a:path>
              <a:path w="120650" h="534035">
                <a:moveTo>
                  <a:pt x="73025" y="25717"/>
                </a:moveTo>
                <a:lnTo>
                  <a:pt x="47117" y="25717"/>
                </a:lnTo>
                <a:lnTo>
                  <a:pt x="47117" y="73611"/>
                </a:lnTo>
                <a:lnTo>
                  <a:pt x="60071" y="51404"/>
                </a:lnTo>
                <a:lnTo>
                  <a:pt x="48895" y="32245"/>
                </a:lnTo>
                <a:lnTo>
                  <a:pt x="73025" y="32245"/>
                </a:lnTo>
                <a:lnTo>
                  <a:pt x="73025" y="25717"/>
                </a:lnTo>
                <a:close/>
              </a:path>
              <a:path w="120650" h="534035">
                <a:moveTo>
                  <a:pt x="73025" y="32245"/>
                </a:moveTo>
                <a:lnTo>
                  <a:pt x="71247" y="32245"/>
                </a:lnTo>
                <a:lnTo>
                  <a:pt x="60071" y="51404"/>
                </a:lnTo>
                <a:lnTo>
                  <a:pt x="73025" y="73611"/>
                </a:lnTo>
                <a:lnTo>
                  <a:pt x="73025" y="32245"/>
                </a:lnTo>
                <a:close/>
              </a:path>
              <a:path w="120650" h="534035">
                <a:moveTo>
                  <a:pt x="71247" y="32245"/>
                </a:moveTo>
                <a:lnTo>
                  <a:pt x="48895" y="32245"/>
                </a:lnTo>
                <a:lnTo>
                  <a:pt x="60071" y="51404"/>
                </a:lnTo>
                <a:lnTo>
                  <a:pt x="71247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60564" y="5518403"/>
            <a:ext cx="315468" cy="734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58100" y="5656262"/>
            <a:ext cx="120650" cy="534035"/>
          </a:xfrm>
          <a:custGeom>
            <a:avLst/>
            <a:gdLst/>
            <a:ahLst/>
            <a:cxnLst/>
            <a:rect l="l" t="t" r="r" b="b"/>
            <a:pathLst>
              <a:path w="120650" h="534035">
                <a:moveTo>
                  <a:pt x="60198" y="51404"/>
                </a:moveTo>
                <a:lnTo>
                  <a:pt x="47244" y="73611"/>
                </a:lnTo>
                <a:lnTo>
                  <a:pt x="47244" y="533463"/>
                </a:lnTo>
                <a:lnTo>
                  <a:pt x="73151" y="533463"/>
                </a:lnTo>
                <a:lnTo>
                  <a:pt x="73151" y="73611"/>
                </a:lnTo>
                <a:lnTo>
                  <a:pt x="60198" y="51404"/>
                </a:lnTo>
                <a:close/>
              </a:path>
              <a:path w="120650" h="534035">
                <a:moveTo>
                  <a:pt x="60198" y="0"/>
                </a:moveTo>
                <a:lnTo>
                  <a:pt x="3682" y="96913"/>
                </a:lnTo>
                <a:lnTo>
                  <a:pt x="0" y="103085"/>
                </a:lnTo>
                <a:lnTo>
                  <a:pt x="2158" y="111023"/>
                </a:lnTo>
                <a:lnTo>
                  <a:pt x="8381" y="114630"/>
                </a:lnTo>
                <a:lnTo>
                  <a:pt x="14477" y="118237"/>
                </a:lnTo>
                <a:lnTo>
                  <a:pt x="22478" y="116141"/>
                </a:lnTo>
                <a:lnTo>
                  <a:pt x="26034" y="109969"/>
                </a:lnTo>
                <a:lnTo>
                  <a:pt x="47243" y="73611"/>
                </a:lnTo>
                <a:lnTo>
                  <a:pt x="47244" y="25717"/>
                </a:lnTo>
                <a:lnTo>
                  <a:pt x="75195" y="25717"/>
                </a:lnTo>
                <a:lnTo>
                  <a:pt x="60198" y="0"/>
                </a:lnTo>
                <a:close/>
              </a:path>
              <a:path w="120650" h="534035">
                <a:moveTo>
                  <a:pt x="75195" y="25717"/>
                </a:moveTo>
                <a:lnTo>
                  <a:pt x="73151" y="25717"/>
                </a:lnTo>
                <a:lnTo>
                  <a:pt x="73151" y="73611"/>
                </a:lnTo>
                <a:lnTo>
                  <a:pt x="94360" y="109969"/>
                </a:lnTo>
                <a:lnTo>
                  <a:pt x="97917" y="116141"/>
                </a:lnTo>
                <a:lnTo>
                  <a:pt x="105918" y="118237"/>
                </a:lnTo>
                <a:lnTo>
                  <a:pt x="112014" y="114630"/>
                </a:lnTo>
                <a:lnTo>
                  <a:pt x="118236" y="111023"/>
                </a:lnTo>
                <a:lnTo>
                  <a:pt x="120269" y="103085"/>
                </a:lnTo>
                <a:lnTo>
                  <a:pt x="116713" y="96913"/>
                </a:lnTo>
                <a:lnTo>
                  <a:pt x="75195" y="25717"/>
                </a:lnTo>
                <a:close/>
              </a:path>
              <a:path w="120650" h="534035">
                <a:moveTo>
                  <a:pt x="73151" y="25717"/>
                </a:moveTo>
                <a:lnTo>
                  <a:pt x="47244" y="25717"/>
                </a:lnTo>
                <a:lnTo>
                  <a:pt x="47244" y="73611"/>
                </a:lnTo>
                <a:lnTo>
                  <a:pt x="60198" y="51404"/>
                </a:lnTo>
                <a:lnTo>
                  <a:pt x="49022" y="32245"/>
                </a:lnTo>
                <a:lnTo>
                  <a:pt x="73151" y="32245"/>
                </a:lnTo>
                <a:lnTo>
                  <a:pt x="73151" y="25717"/>
                </a:lnTo>
                <a:close/>
              </a:path>
              <a:path w="120650" h="534035">
                <a:moveTo>
                  <a:pt x="73151" y="32245"/>
                </a:moveTo>
                <a:lnTo>
                  <a:pt x="71374" y="32245"/>
                </a:lnTo>
                <a:lnTo>
                  <a:pt x="60198" y="51404"/>
                </a:lnTo>
                <a:lnTo>
                  <a:pt x="73151" y="73611"/>
                </a:lnTo>
                <a:lnTo>
                  <a:pt x="73151" y="32245"/>
                </a:lnTo>
                <a:close/>
              </a:path>
              <a:path w="120650" h="534035">
                <a:moveTo>
                  <a:pt x="71374" y="32245"/>
                </a:moveTo>
                <a:lnTo>
                  <a:pt x="49022" y="32245"/>
                </a:lnTo>
                <a:lnTo>
                  <a:pt x="60198" y="51404"/>
                </a:lnTo>
                <a:lnTo>
                  <a:pt x="71374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51375" y="6236309"/>
            <a:ext cx="2479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Missing </a:t>
            </a:r>
            <a:r>
              <a:rPr sz="1200" b="1" spc="-5" dirty="0">
                <a:latin typeface="Calibri"/>
                <a:cs typeface="Calibri"/>
              </a:rPr>
              <a:t>literals and </a:t>
            </a:r>
            <a:r>
              <a:rPr sz="1200" b="1" dirty="0">
                <a:latin typeface="Calibri"/>
                <a:cs typeface="Calibri"/>
              </a:rPr>
              <a:t>their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complements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E23681FF-D65E-4228-92D6-60219EF7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855CF58-2B33-4B04-B938-3D1EE8FC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63316"/>
            <a:ext cx="8033384" cy="4707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Step </a:t>
            </a:r>
            <a:r>
              <a:rPr sz="2800" b="1" spc="-5" dirty="0">
                <a:latin typeface="Calibri"/>
                <a:cs typeface="Calibri"/>
              </a:rPr>
              <a:t>3: </a:t>
            </a:r>
            <a:r>
              <a:rPr sz="3200" spc="-5" dirty="0">
                <a:latin typeface="Calibri"/>
                <a:cs typeface="Calibri"/>
              </a:rPr>
              <a:t>Expends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term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reorder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literals.  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(A,B,C) </a:t>
            </a:r>
            <a:r>
              <a:rPr sz="3200" dirty="0">
                <a:latin typeface="Calibri"/>
                <a:cs typeface="Calibri"/>
              </a:rPr>
              <a:t>= AB . </a:t>
            </a:r>
            <a:r>
              <a:rPr sz="3200" spc="20" dirty="0">
                <a:latin typeface="Calibri"/>
                <a:cs typeface="Calibri"/>
              </a:rPr>
              <a:t>(C+C’) </a:t>
            </a:r>
            <a:r>
              <a:rPr sz="3200" dirty="0">
                <a:latin typeface="Calibri"/>
                <a:cs typeface="Calibri"/>
              </a:rPr>
              <a:t>+ BC . </a:t>
            </a:r>
            <a:r>
              <a:rPr sz="3200" spc="-25" dirty="0">
                <a:latin typeface="Calibri"/>
                <a:cs typeface="Calibri"/>
              </a:rPr>
              <a:t>(A+A’)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10" dirty="0">
                <a:latin typeface="Calibri"/>
                <a:cs typeface="Calibri"/>
              </a:rPr>
              <a:t>AC 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(B+B’)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Expand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Reorder:</a:t>
            </a:r>
            <a:endParaRPr sz="3200">
              <a:latin typeface="Calibri"/>
              <a:cs typeface="Calibri"/>
            </a:endParaRPr>
          </a:p>
          <a:p>
            <a:pPr marL="92075" algn="ctr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ABC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30" dirty="0">
                <a:latin typeface="Calibri"/>
                <a:cs typeface="Calibri"/>
              </a:rPr>
              <a:t>ABC’ </a:t>
            </a:r>
            <a:r>
              <a:rPr sz="3200" dirty="0">
                <a:latin typeface="Calibri"/>
                <a:cs typeface="Calibri"/>
              </a:rPr>
              <a:t>+ ABC + </a:t>
            </a:r>
            <a:r>
              <a:rPr sz="3200" spc="-30" dirty="0">
                <a:latin typeface="Calibri"/>
                <a:cs typeface="Calibri"/>
              </a:rPr>
              <a:t>A’BC </a:t>
            </a:r>
            <a:r>
              <a:rPr sz="3200" dirty="0">
                <a:latin typeface="Calibri"/>
                <a:cs typeface="Calibri"/>
              </a:rPr>
              <a:t>+ ABC +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AB’C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b="1" spc="-15" dirty="0">
                <a:latin typeface="Calibri"/>
                <a:cs typeface="Calibri"/>
              </a:rPr>
              <a:t>Step </a:t>
            </a:r>
            <a:r>
              <a:rPr sz="2800" b="1" spc="-5" dirty="0">
                <a:latin typeface="Calibri"/>
                <a:cs typeface="Calibri"/>
              </a:rPr>
              <a:t>4: </a:t>
            </a:r>
            <a:r>
              <a:rPr sz="3200" spc="-5" dirty="0">
                <a:latin typeface="Calibri"/>
                <a:cs typeface="Calibri"/>
              </a:rPr>
              <a:t>Omit </a:t>
            </a:r>
            <a:r>
              <a:rPr sz="3200" spc="-15" dirty="0">
                <a:latin typeface="Calibri"/>
                <a:cs typeface="Calibri"/>
              </a:rPr>
              <a:t>repeated </a:t>
            </a:r>
            <a:r>
              <a:rPr sz="3200" spc="-10" dirty="0">
                <a:latin typeface="Calibri"/>
                <a:cs typeface="Calibri"/>
              </a:rPr>
              <a:t>product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177165" marR="129539" algn="ctr">
              <a:lnSpc>
                <a:spcPct val="120100"/>
              </a:lnSpc>
              <a:spcBef>
                <a:spcPts val="5"/>
              </a:spcBef>
              <a:tabLst>
                <a:tab pos="2574925" algn="l"/>
              </a:tabLst>
            </a:pPr>
            <a:r>
              <a:rPr sz="3200" spc="-5" dirty="0">
                <a:latin typeface="Calibri"/>
                <a:cs typeface="Calibri"/>
              </a:rPr>
              <a:t>f(A,B,C)=ABC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35" dirty="0">
                <a:latin typeface="Calibri"/>
                <a:cs typeface="Calibri"/>
              </a:rPr>
              <a:t>ABC’ </a:t>
            </a:r>
            <a:r>
              <a:rPr sz="3200" dirty="0">
                <a:latin typeface="Calibri"/>
                <a:cs typeface="Calibri"/>
              </a:rPr>
              <a:t>+ ABC + </a:t>
            </a:r>
            <a:r>
              <a:rPr sz="3200" spc="-30" dirty="0">
                <a:latin typeface="Calibri"/>
                <a:cs typeface="Calibri"/>
              </a:rPr>
              <a:t>A’BC </a:t>
            </a:r>
            <a:r>
              <a:rPr sz="3200" dirty="0">
                <a:latin typeface="Calibri"/>
                <a:cs typeface="Calibri"/>
              </a:rPr>
              <a:t>+ ABC + </a:t>
            </a:r>
            <a:r>
              <a:rPr sz="3200" spc="-30" dirty="0">
                <a:latin typeface="Calibri"/>
                <a:cs typeface="Calibri"/>
              </a:rPr>
              <a:t>AB’C  </a:t>
            </a:r>
            <a:r>
              <a:rPr sz="3200" spc="-5" dirty="0">
                <a:latin typeface="Calibri"/>
                <a:cs typeface="Calibri"/>
              </a:rPr>
              <a:t>f(A,B,C)=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ABC	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35" dirty="0">
                <a:latin typeface="Calibri"/>
                <a:cs typeface="Calibri"/>
              </a:rPr>
              <a:t>ABC’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30" dirty="0">
                <a:latin typeface="Calibri"/>
                <a:cs typeface="Calibri"/>
              </a:rPr>
              <a:t>A’BC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30" dirty="0">
                <a:latin typeface="Calibri"/>
                <a:cs typeface="Calibri"/>
              </a:rPr>
              <a:t> AB’C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1728" y="4022090"/>
            <a:ext cx="2289778" cy="92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5161" y="403936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428" y="4017264"/>
            <a:ext cx="315467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5090" y="4039361"/>
            <a:ext cx="120650" cy="533400"/>
          </a:xfrm>
          <a:custGeom>
            <a:avLst/>
            <a:gdLst/>
            <a:ahLst/>
            <a:cxnLst/>
            <a:rect l="l" t="t" r="r" b="b"/>
            <a:pathLst>
              <a:path w="120650" h="533400">
                <a:moveTo>
                  <a:pt x="14350" y="415289"/>
                </a:moveTo>
                <a:lnTo>
                  <a:pt x="8255" y="418845"/>
                </a:lnTo>
                <a:lnTo>
                  <a:pt x="2032" y="422401"/>
                </a:lnTo>
                <a:lnTo>
                  <a:pt x="0" y="430402"/>
                </a:lnTo>
                <a:lnTo>
                  <a:pt x="60071" y="533400"/>
                </a:lnTo>
                <a:lnTo>
                  <a:pt x="75033" y="507745"/>
                </a:lnTo>
                <a:lnTo>
                  <a:pt x="47117" y="507745"/>
                </a:lnTo>
                <a:lnTo>
                  <a:pt x="47117" y="459903"/>
                </a:lnTo>
                <a:lnTo>
                  <a:pt x="25908" y="423544"/>
                </a:lnTo>
                <a:lnTo>
                  <a:pt x="22351" y="417321"/>
                </a:lnTo>
                <a:lnTo>
                  <a:pt x="14350" y="415289"/>
                </a:lnTo>
                <a:close/>
              </a:path>
              <a:path w="120650" h="533400">
                <a:moveTo>
                  <a:pt x="47117" y="459903"/>
                </a:moveTo>
                <a:lnTo>
                  <a:pt x="47117" y="507745"/>
                </a:lnTo>
                <a:lnTo>
                  <a:pt x="73025" y="507745"/>
                </a:lnTo>
                <a:lnTo>
                  <a:pt x="73025" y="501269"/>
                </a:lnTo>
                <a:lnTo>
                  <a:pt x="48895" y="501269"/>
                </a:lnTo>
                <a:lnTo>
                  <a:pt x="60071" y="482110"/>
                </a:lnTo>
                <a:lnTo>
                  <a:pt x="47117" y="459903"/>
                </a:lnTo>
                <a:close/>
              </a:path>
              <a:path w="120650" h="533400">
                <a:moveTo>
                  <a:pt x="105791" y="415289"/>
                </a:moveTo>
                <a:lnTo>
                  <a:pt x="97789" y="417321"/>
                </a:lnTo>
                <a:lnTo>
                  <a:pt x="94234" y="423544"/>
                </a:lnTo>
                <a:lnTo>
                  <a:pt x="73025" y="459903"/>
                </a:lnTo>
                <a:lnTo>
                  <a:pt x="73025" y="507745"/>
                </a:lnTo>
                <a:lnTo>
                  <a:pt x="75033" y="507745"/>
                </a:lnTo>
                <a:lnTo>
                  <a:pt x="120142" y="430402"/>
                </a:lnTo>
                <a:lnTo>
                  <a:pt x="118110" y="422401"/>
                </a:lnTo>
                <a:lnTo>
                  <a:pt x="111887" y="418845"/>
                </a:lnTo>
                <a:lnTo>
                  <a:pt x="105791" y="415289"/>
                </a:lnTo>
                <a:close/>
              </a:path>
              <a:path w="120650" h="533400">
                <a:moveTo>
                  <a:pt x="60071" y="482110"/>
                </a:moveTo>
                <a:lnTo>
                  <a:pt x="48895" y="501269"/>
                </a:lnTo>
                <a:lnTo>
                  <a:pt x="71247" y="501269"/>
                </a:lnTo>
                <a:lnTo>
                  <a:pt x="60071" y="482110"/>
                </a:lnTo>
                <a:close/>
              </a:path>
              <a:path w="120650" h="533400">
                <a:moveTo>
                  <a:pt x="73025" y="459903"/>
                </a:moveTo>
                <a:lnTo>
                  <a:pt x="60071" y="482110"/>
                </a:lnTo>
                <a:lnTo>
                  <a:pt x="71247" y="501269"/>
                </a:lnTo>
                <a:lnTo>
                  <a:pt x="73025" y="501269"/>
                </a:lnTo>
                <a:lnTo>
                  <a:pt x="73025" y="459903"/>
                </a:lnTo>
                <a:close/>
              </a:path>
              <a:path w="120650" h="533400">
                <a:moveTo>
                  <a:pt x="73025" y="0"/>
                </a:moveTo>
                <a:lnTo>
                  <a:pt x="47117" y="0"/>
                </a:lnTo>
                <a:lnTo>
                  <a:pt x="47117" y="459903"/>
                </a:lnTo>
                <a:lnTo>
                  <a:pt x="60071" y="482110"/>
                </a:lnTo>
                <a:lnTo>
                  <a:pt x="73025" y="45990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7228" y="4017264"/>
            <a:ext cx="315468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4764" y="4039361"/>
            <a:ext cx="120650" cy="533400"/>
          </a:xfrm>
          <a:custGeom>
            <a:avLst/>
            <a:gdLst/>
            <a:ahLst/>
            <a:cxnLst/>
            <a:rect l="l" t="t" r="r" b="b"/>
            <a:pathLst>
              <a:path w="120650" h="533400">
                <a:moveTo>
                  <a:pt x="14477" y="415289"/>
                </a:moveTo>
                <a:lnTo>
                  <a:pt x="8381" y="418845"/>
                </a:lnTo>
                <a:lnTo>
                  <a:pt x="2158" y="422401"/>
                </a:lnTo>
                <a:lnTo>
                  <a:pt x="0" y="430402"/>
                </a:lnTo>
                <a:lnTo>
                  <a:pt x="3682" y="436499"/>
                </a:lnTo>
                <a:lnTo>
                  <a:pt x="60197" y="533400"/>
                </a:lnTo>
                <a:lnTo>
                  <a:pt x="75160" y="507745"/>
                </a:lnTo>
                <a:lnTo>
                  <a:pt x="47243" y="507745"/>
                </a:lnTo>
                <a:lnTo>
                  <a:pt x="47243" y="459903"/>
                </a:lnTo>
                <a:lnTo>
                  <a:pt x="26034" y="423544"/>
                </a:lnTo>
                <a:lnTo>
                  <a:pt x="22478" y="417321"/>
                </a:lnTo>
                <a:lnTo>
                  <a:pt x="14477" y="415289"/>
                </a:lnTo>
                <a:close/>
              </a:path>
              <a:path w="120650" h="533400">
                <a:moveTo>
                  <a:pt x="47243" y="459903"/>
                </a:moveTo>
                <a:lnTo>
                  <a:pt x="47243" y="507745"/>
                </a:lnTo>
                <a:lnTo>
                  <a:pt x="73151" y="507745"/>
                </a:lnTo>
                <a:lnTo>
                  <a:pt x="73151" y="501269"/>
                </a:lnTo>
                <a:lnTo>
                  <a:pt x="49021" y="501269"/>
                </a:lnTo>
                <a:lnTo>
                  <a:pt x="60197" y="482110"/>
                </a:lnTo>
                <a:lnTo>
                  <a:pt x="47243" y="459903"/>
                </a:lnTo>
                <a:close/>
              </a:path>
              <a:path w="120650" h="533400">
                <a:moveTo>
                  <a:pt x="105917" y="415289"/>
                </a:moveTo>
                <a:lnTo>
                  <a:pt x="97916" y="417321"/>
                </a:lnTo>
                <a:lnTo>
                  <a:pt x="94360" y="423544"/>
                </a:lnTo>
                <a:lnTo>
                  <a:pt x="73151" y="459903"/>
                </a:lnTo>
                <a:lnTo>
                  <a:pt x="73151" y="507745"/>
                </a:lnTo>
                <a:lnTo>
                  <a:pt x="75160" y="507745"/>
                </a:lnTo>
                <a:lnTo>
                  <a:pt x="120268" y="430402"/>
                </a:lnTo>
                <a:lnTo>
                  <a:pt x="118236" y="422401"/>
                </a:lnTo>
                <a:lnTo>
                  <a:pt x="112013" y="418845"/>
                </a:lnTo>
                <a:lnTo>
                  <a:pt x="105917" y="415289"/>
                </a:lnTo>
                <a:close/>
              </a:path>
              <a:path w="120650" h="533400">
                <a:moveTo>
                  <a:pt x="60197" y="482110"/>
                </a:moveTo>
                <a:lnTo>
                  <a:pt x="49021" y="501269"/>
                </a:lnTo>
                <a:lnTo>
                  <a:pt x="71374" y="501269"/>
                </a:lnTo>
                <a:lnTo>
                  <a:pt x="60197" y="482110"/>
                </a:lnTo>
                <a:close/>
              </a:path>
              <a:path w="120650" h="533400">
                <a:moveTo>
                  <a:pt x="73151" y="459903"/>
                </a:moveTo>
                <a:lnTo>
                  <a:pt x="60197" y="482110"/>
                </a:lnTo>
                <a:lnTo>
                  <a:pt x="71374" y="501269"/>
                </a:lnTo>
                <a:lnTo>
                  <a:pt x="73151" y="501269"/>
                </a:lnTo>
                <a:lnTo>
                  <a:pt x="73151" y="459903"/>
                </a:lnTo>
                <a:close/>
              </a:path>
              <a:path w="120650" h="533400">
                <a:moveTo>
                  <a:pt x="73151" y="0"/>
                </a:moveTo>
                <a:lnTo>
                  <a:pt x="47243" y="0"/>
                </a:lnTo>
                <a:lnTo>
                  <a:pt x="47243" y="459903"/>
                </a:lnTo>
                <a:lnTo>
                  <a:pt x="60197" y="482110"/>
                </a:lnTo>
                <a:lnTo>
                  <a:pt x="73151" y="459903"/>
                </a:lnTo>
                <a:lnTo>
                  <a:pt x="73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E4E0BF-4771-4F8D-9CCC-2FDF85E8BC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nl-NL"/>
              <a:t>BASIC ELECTRONICS(EC22001)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F829DD-9F6B-4E1B-BBB3-EBDF91560B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214290"/>
            <a:ext cx="65008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>
                <a:latin typeface="Calibri"/>
                <a:cs typeface="Calibri"/>
              </a:rPr>
              <a:t>Conver</a:t>
            </a:r>
            <a:r>
              <a:rPr lang="en-IN" sz="2800" b="1" spc="-20" dirty="0" err="1">
                <a:latin typeface="Calibri"/>
                <a:cs typeface="Calibri"/>
              </a:rPr>
              <a:t>sion</a:t>
            </a:r>
            <a:r>
              <a:rPr lang="en-IN" sz="2800" b="1" spc="-20" dirty="0">
                <a:latin typeface="Calibri"/>
                <a:cs typeface="Calibri"/>
              </a:rPr>
              <a:t> of </a:t>
            </a:r>
            <a:r>
              <a:rPr sz="2800" b="1" spc="-5">
                <a:latin typeface="Calibri"/>
                <a:cs typeface="Calibri"/>
              </a:rPr>
              <a:t>POS </a:t>
            </a:r>
            <a:r>
              <a:rPr sz="2800" b="1" spc="-20" dirty="0">
                <a:latin typeface="Calibri"/>
                <a:cs typeface="Calibri"/>
              </a:rPr>
              <a:t>to </a:t>
            </a:r>
            <a:r>
              <a:rPr sz="2800" b="1" spc="-25" dirty="0">
                <a:latin typeface="Calibri"/>
                <a:cs typeface="Calibri"/>
              </a:rPr>
              <a:t>standard </a:t>
            </a:r>
            <a:r>
              <a:rPr sz="2800" b="1" spc="-5" dirty="0">
                <a:latin typeface="Calibri"/>
                <a:cs typeface="Calibri"/>
              </a:rPr>
              <a:t>POS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form</a:t>
            </a:r>
            <a:endParaRPr sz="2800" b="1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48730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80010">
              <a:lnSpc>
                <a:spcPts val="3460"/>
              </a:lnSpc>
              <a:spcBef>
                <a:spcPts val="535"/>
              </a:spcBef>
            </a:pPr>
            <a:r>
              <a:rPr sz="2400" spc="-10" dirty="0"/>
              <a:t>Step </a:t>
            </a:r>
            <a:r>
              <a:rPr sz="2400" dirty="0"/>
              <a:t>1: </a:t>
            </a:r>
            <a:r>
              <a:rPr sz="2400" spc="-5" dirty="0"/>
              <a:t>Find </a:t>
            </a:r>
            <a:r>
              <a:rPr sz="2400" dirty="0"/>
              <a:t>the </a:t>
            </a:r>
            <a:r>
              <a:rPr sz="2400" spc="-5" dirty="0"/>
              <a:t>missing </a:t>
            </a:r>
            <a:r>
              <a:rPr sz="2400" spc="-15" dirty="0"/>
              <a:t>literal </a:t>
            </a:r>
            <a:r>
              <a:rPr sz="2400" dirty="0"/>
              <a:t>in each </a:t>
            </a:r>
            <a:r>
              <a:rPr sz="2400" spc="-5" dirty="0"/>
              <a:t>sum </a:t>
            </a:r>
            <a:r>
              <a:rPr sz="2400" spc="-10" dirty="0"/>
              <a:t>term  </a:t>
            </a:r>
            <a:r>
              <a:rPr sz="2400" dirty="0"/>
              <a:t>if</a:t>
            </a:r>
            <a:r>
              <a:rPr sz="2400" spc="-15" dirty="0"/>
              <a:t> </a:t>
            </a:r>
            <a:r>
              <a:rPr sz="2400" spc="-70" dirty="0"/>
              <a:t>any.</a:t>
            </a:r>
          </a:p>
          <a:p>
            <a:pPr marL="12700" marR="5080">
              <a:lnSpc>
                <a:spcPts val="3460"/>
              </a:lnSpc>
              <a:spcBef>
                <a:spcPts val="765"/>
              </a:spcBef>
            </a:pPr>
            <a:r>
              <a:rPr sz="2400" spc="-10" dirty="0"/>
              <a:t>Step </a:t>
            </a:r>
            <a:r>
              <a:rPr sz="2400" dirty="0"/>
              <a:t>2: </a:t>
            </a:r>
            <a:r>
              <a:rPr sz="2400" spc="-5" dirty="0"/>
              <a:t>OR </a:t>
            </a:r>
            <a:r>
              <a:rPr sz="2400" dirty="0"/>
              <a:t>each </a:t>
            </a:r>
            <a:r>
              <a:rPr sz="2400" spc="-5" dirty="0"/>
              <a:t>sum </a:t>
            </a:r>
            <a:r>
              <a:rPr sz="2400" spc="-10" dirty="0"/>
              <a:t>term having </a:t>
            </a:r>
            <a:r>
              <a:rPr sz="2400" spc="-5" dirty="0"/>
              <a:t>missing </a:t>
            </a:r>
            <a:r>
              <a:rPr sz="2400" spc="-15" dirty="0"/>
              <a:t>literals  </a:t>
            </a:r>
            <a:r>
              <a:rPr sz="2400" dirty="0"/>
              <a:t>with </a:t>
            </a:r>
            <a:r>
              <a:rPr sz="2400" spc="-10" dirty="0"/>
              <a:t>terms </a:t>
            </a:r>
            <a:r>
              <a:rPr sz="2400" spc="-20" dirty="0"/>
              <a:t>form </a:t>
            </a:r>
            <a:r>
              <a:rPr sz="2400" spc="-5" dirty="0"/>
              <a:t>by ANDing </a:t>
            </a:r>
            <a:r>
              <a:rPr sz="2400" dirty="0"/>
              <a:t>the </a:t>
            </a:r>
            <a:r>
              <a:rPr sz="2400" spc="-15" dirty="0"/>
              <a:t>literal </a:t>
            </a:r>
            <a:r>
              <a:rPr sz="2400" dirty="0"/>
              <a:t>and </a:t>
            </a:r>
            <a:r>
              <a:rPr sz="2400" spc="-5" dirty="0"/>
              <a:t>its  </a:t>
            </a:r>
            <a:r>
              <a:rPr sz="2400" spc="-10" dirty="0"/>
              <a:t>complement.</a:t>
            </a:r>
          </a:p>
          <a:p>
            <a:pPr marL="12700" marR="1457960">
              <a:lnSpc>
                <a:spcPts val="3460"/>
              </a:lnSpc>
              <a:spcBef>
                <a:spcPts val="760"/>
              </a:spcBef>
            </a:pPr>
            <a:r>
              <a:rPr sz="2400" spc="-10" dirty="0"/>
              <a:t>Step </a:t>
            </a:r>
            <a:r>
              <a:rPr sz="2400" dirty="0"/>
              <a:t>3: </a:t>
            </a:r>
            <a:r>
              <a:rPr sz="2400" spc="-5" dirty="0"/>
              <a:t>Expends </a:t>
            </a:r>
            <a:r>
              <a:rPr sz="2400" dirty="0"/>
              <a:t>the </a:t>
            </a:r>
            <a:r>
              <a:rPr sz="2400" spc="-10" dirty="0"/>
              <a:t>term by </a:t>
            </a:r>
            <a:r>
              <a:rPr sz="2400" dirty="0"/>
              <a:t>applying,  </a:t>
            </a:r>
            <a:r>
              <a:rPr sz="2400" spc="-15" dirty="0"/>
              <a:t>distributive </a:t>
            </a:r>
            <a:r>
              <a:rPr sz="2400" spc="-10" dirty="0"/>
              <a:t>law </a:t>
            </a:r>
            <a:r>
              <a:rPr sz="2400" dirty="0"/>
              <a:t>and </a:t>
            </a:r>
            <a:r>
              <a:rPr sz="2400" spc="-15" dirty="0"/>
              <a:t>reorder </a:t>
            </a:r>
            <a:r>
              <a:rPr sz="2400" dirty="0"/>
              <a:t>the</a:t>
            </a:r>
            <a:r>
              <a:rPr sz="2400" spc="85" dirty="0"/>
              <a:t> </a:t>
            </a:r>
            <a:r>
              <a:rPr sz="2400" spc="-15" dirty="0"/>
              <a:t>literals.</a:t>
            </a:r>
          </a:p>
          <a:p>
            <a:pPr marL="12700" marR="760095">
              <a:lnSpc>
                <a:spcPts val="3460"/>
              </a:lnSpc>
              <a:spcBef>
                <a:spcPts val="760"/>
              </a:spcBef>
            </a:pPr>
            <a:r>
              <a:rPr sz="2400" spc="-10" dirty="0"/>
              <a:t>Step </a:t>
            </a:r>
            <a:r>
              <a:rPr sz="2400" dirty="0"/>
              <a:t>4: </a:t>
            </a:r>
            <a:r>
              <a:rPr sz="2400" spc="-10" dirty="0"/>
              <a:t>Reduce </a:t>
            </a:r>
            <a:r>
              <a:rPr sz="2400" dirty="0"/>
              <a:t>the </a:t>
            </a:r>
            <a:r>
              <a:rPr sz="2400" spc="-15" dirty="0"/>
              <a:t>repeated </a:t>
            </a:r>
            <a:r>
              <a:rPr sz="2400" spc="-10" dirty="0"/>
              <a:t>product terms.  </a:t>
            </a:r>
            <a:r>
              <a:rPr sz="2400" spc="-5" dirty="0"/>
              <a:t>Because </a:t>
            </a:r>
            <a:r>
              <a:rPr sz="2400" dirty="0"/>
              <a:t>A + A = A </a:t>
            </a:r>
            <a:r>
              <a:rPr sz="2400" spc="-10" dirty="0"/>
              <a:t>(Theorem 1a</a:t>
            </a:r>
            <a:r>
              <a:rPr sz="2400" spc="-30" dirty="0"/>
              <a:t> </a:t>
            </a:r>
            <a:r>
              <a:rPr sz="2400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EF077-B175-43B1-B312-8980A7C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80FC8-7242-445A-A140-B6542D30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4291"/>
            <a:ext cx="25358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>
                <a:latin typeface="Calibri"/>
                <a:cs typeface="Calibri"/>
              </a:rPr>
              <a:t>E</a:t>
            </a:r>
            <a:r>
              <a:rPr sz="3600" b="1" spc="-50">
                <a:latin typeface="Calibri"/>
                <a:cs typeface="Calibri"/>
              </a:rPr>
              <a:t>x</a:t>
            </a:r>
            <a:r>
              <a:rPr sz="3600" b="1" spc="-5">
                <a:latin typeface="Calibri"/>
                <a:cs typeface="Calibri"/>
              </a:rPr>
              <a:t>ample:</a:t>
            </a:r>
            <a:r>
              <a:rPr lang="en-IN" sz="3600" b="1" spc="-5" dirty="0">
                <a:latin typeface="Calibri"/>
                <a:cs typeface="Calibri"/>
              </a:rPr>
              <a:t> 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8773" y="903478"/>
            <a:ext cx="4883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f (A,B,C) = (A + B) . (B + C) . (A +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158" y="1424686"/>
            <a:ext cx="8241377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5" dirty="0"/>
              <a:t>Step </a:t>
            </a:r>
            <a:r>
              <a:rPr sz="2800" b="1" spc="-5" dirty="0"/>
              <a:t>1: </a:t>
            </a:r>
            <a:r>
              <a:rPr b="0" spc="-5" dirty="0">
                <a:latin typeface="Calibri"/>
                <a:cs typeface="Calibri"/>
              </a:rPr>
              <a:t>Find </a:t>
            </a:r>
            <a:r>
              <a:rPr b="0" dirty="0">
                <a:latin typeface="Calibri"/>
                <a:cs typeface="Calibri"/>
              </a:rPr>
              <a:t>the </a:t>
            </a:r>
            <a:r>
              <a:rPr b="0" spc="-5" dirty="0">
                <a:latin typeface="Calibri"/>
                <a:cs typeface="Calibri"/>
              </a:rPr>
              <a:t>missing </a:t>
            </a:r>
            <a:r>
              <a:rPr b="0" spc="-15" dirty="0">
                <a:latin typeface="Calibri"/>
                <a:cs typeface="Calibri"/>
              </a:rPr>
              <a:t>literals </a:t>
            </a:r>
            <a:r>
              <a:rPr b="0" dirty="0">
                <a:latin typeface="Calibri"/>
                <a:cs typeface="Calibri"/>
              </a:rPr>
              <a:t>in each </a:t>
            </a:r>
            <a:r>
              <a:rPr b="0" spc="-5" dirty="0">
                <a:latin typeface="Calibri"/>
                <a:cs typeface="Calibri"/>
              </a:rPr>
              <a:t>sum</a:t>
            </a:r>
            <a:r>
              <a:rPr b="0" spc="1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term.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2595499"/>
            <a:ext cx="5571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(A,B,C)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(A </a:t>
            </a:r>
            <a:r>
              <a:rPr sz="3200" dirty="0">
                <a:latin typeface="Calibri"/>
                <a:cs typeface="Calibri"/>
              </a:rPr>
              <a:t>+ B) . </a:t>
            </a:r>
            <a:r>
              <a:rPr sz="3200" spc="-5" dirty="0">
                <a:latin typeface="Calibri"/>
                <a:cs typeface="Calibri"/>
              </a:rPr>
              <a:t>(B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5" dirty="0">
                <a:latin typeface="Calibri"/>
                <a:cs typeface="Calibri"/>
              </a:rPr>
              <a:t>C) 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5" dirty="0">
                <a:latin typeface="Calibri"/>
                <a:cs typeface="Calibri"/>
              </a:rPr>
              <a:t>(A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42257"/>
            <a:ext cx="7954009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5044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Step </a:t>
            </a:r>
            <a:r>
              <a:rPr sz="2800" b="1" spc="-5" dirty="0">
                <a:latin typeface="Calibri"/>
                <a:cs typeface="Calibri"/>
              </a:rPr>
              <a:t>2: </a:t>
            </a:r>
            <a:r>
              <a:rPr sz="2800" spc="-5" dirty="0">
                <a:latin typeface="Calibri"/>
                <a:cs typeface="Calibri"/>
              </a:rPr>
              <a:t>OR the </a:t>
            </a:r>
            <a:r>
              <a:rPr sz="2800" spc="-10" dirty="0">
                <a:latin typeface="Calibri"/>
                <a:cs typeface="Calibri"/>
              </a:rPr>
              <a:t>sum term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missing </a:t>
            </a:r>
            <a:r>
              <a:rPr sz="2800" spc="-20" dirty="0">
                <a:latin typeface="Calibri"/>
                <a:cs typeface="Calibri"/>
              </a:rPr>
              <a:t>literal </a:t>
            </a:r>
            <a:r>
              <a:rPr sz="2800" spc="-5" dirty="0">
                <a:latin typeface="Calibri"/>
                <a:cs typeface="Calibri"/>
              </a:rPr>
              <a:t>. its  </a:t>
            </a:r>
            <a:r>
              <a:rPr sz="2800" spc="-10" dirty="0">
                <a:latin typeface="Calibri"/>
                <a:cs typeface="Calibri"/>
              </a:rPr>
              <a:t>complement.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f (A,B,C) = (A + </a:t>
            </a:r>
            <a:r>
              <a:rPr sz="2800" spc="5" dirty="0">
                <a:latin typeface="Calibri"/>
                <a:cs typeface="Calibri"/>
              </a:rPr>
              <a:t>B)+(C.C’) </a:t>
            </a:r>
            <a:r>
              <a:rPr sz="2800" spc="-5" dirty="0">
                <a:latin typeface="Calibri"/>
                <a:cs typeface="Calibri"/>
              </a:rPr>
              <a:t>+ (B + </a:t>
            </a:r>
            <a:r>
              <a:rPr sz="2800" spc="-15" dirty="0">
                <a:latin typeface="Calibri"/>
                <a:cs typeface="Calibri"/>
              </a:rPr>
              <a:t>C)+(A.A’) </a:t>
            </a:r>
            <a:r>
              <a:rPr sz="2800" spc="-5" dirty="0">
                <a:latin typeface="Calibri"/>
                <a:cs typeface="Calibri"/>
              </a:rPr>
              <a:t>+ (A +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C)+(B.B’)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22135" y="3055620"/>
            <a:ext cx="111252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761" y="3077717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30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4328" y="3429000"/>
            <a:ext cx="774192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761" y="3464814"/>
            <a:ext cx="675640" cy="0"/>
          </a:xfrm>
          <a:custGeom>
            <a:avLst/>
            <a:gdLst/>
            <a:ahLst/>
            <a:cxnLst/>
            <a:rect l="l" t="t" r="r" b="b"/>
            <a:pathLst>
              <a:path w="675640">
                <a:moveTo>
                  <a:pt x="0" y="0"/>
                </a:moveTo>
                <a:lnTo>
                  <a:pt x="67538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2915" y="3055620"/>
            <a:ext cx="111251" cy="810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8541" y="3077717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48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5108" y="3755135"/>
            <a:ext cx="2170176" cy="111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8541" y="3790950"/>
            <a:ext cx="2071370" cy="0"/>
          </a:xfrm>
          <a:custGeom>
            <a:avLst/>
            <a:gdLst/>
            <a:ahLst/>
            <a:cxnLst/>
            <a:rect l="l" t="t" r="r" b="b"/>
            <a:pathLst>
              <a:path w="2071370">
                <a:moveTo>
                  <a:pt x="0" y="0"/>
                </a:moveTo>
                <a:lnTo>
                  <a:pt x="207124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8935" y="3067811"/>
            <a:ext cx="111251" cy="1117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4561" y="3089910"/>
            <a:ext cx="0" cy="1019810"/>
          </a:xfrm>
          <a:custGeom>
            <a:avLst/>
            <a:gdLst/>
            <a:ahLst/>
            <a:cxnLst/>
            <a:rect l="l" t="t" r="r" b="b"/>
            <a:pathLst>
              <a:path h="1019810">
                <a:moveTo>
                  <a:pt x="0" y="0"/>
                </a:moveTo>
                <a:lnTo>
                  <a:pt x="0" y="101980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1128" y="4073652"/>
            <a:ext cx="3528060" cy="111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4561" y="4109465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89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18426" y="3190341"/>
            <a:ext cx="1401445" cy="102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4" marR="5080" indent="-13970" algn="just">
              <a:lnSpc>
                <a:spcPct val="1562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Literal </a:t>
            </a:r>
            <a:r>
              <a:rPr sz="1400" b="1" dirty="0">
                <a:latin typeface="Calibri"/>
                <a:cs typeface="Calibri"/>
              </a:rPr>
              <a:t>B is missing  </a:t>
            </a:r>
            <a:r>
              <a:rPr sz="1400" b="1" spc="-10" dirty="0">
                <a:latin typeface="Calibri"/>
                <a:cs typeface="Calibri"/>
              </a:rPr>
              <a:t>Literal </a:t>
            </a:r>
            <a:r>
              <a:rPr sz="1400" b="1" dirty="0">
                <a:latin typeface="Calibri"/>
                <a:cs typeface="Calibri"/>
              </a:rPr>
              <a:t>A is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missing  </a:t>
            </a:r>
            <a:r>
              <a:rPr sz="1400" b="1" spc="-10" dirty="0">
                <a:latin typeface="Calibri"/>
                <a:cs typeface="Calibri"/>
              </a:rPr>
              <a:t>Literal </a:t>
            </a:r>
            <a:r>
              <a:rPr sz="1400" b="1" dirty="0">
                <a:latin typeface="Calibri"/>
                <a:cs typeface="Calibri"/>
              </a:rPr>
              <a:t>C is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missing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38728" y="6303517"/>
            <a:ext cx="4575794" cy="927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2161" y="6320790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7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4428" y="5649467"/>
            <a:ext cx="315467" cy="734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2090" y="5787326"/>
            <a:ext cx="120650" cy="534035"/>
          </a:xfrm>
          <a:custGeom>
            <a:avLst/>
            <a:gdLst/>
            <a:ahLst/>
            <a:cxnLst/>
            <a:rect l="l" t="t" r="r" b="b"/>
            <a:pathLst>
              <a:path w="120650" h="534035">
                <a:moveTo>
                  <a:pt x="60071" y="51404"/>
                </a:moveTo>
                <a:lnTo>
                  <a:pt x="47117" y="73611"/>
                </a:lnTo>
                <a:lnTo>
                  <a:pt x="47117" y="533463"/>
                </a:lnTo>
                <a:lnTo>
                  <a:pt x="73025" y="533463"/>
                </a:lnTo>
                <a:lnTo>
                  <a:pt x="73025" y="73611"/>
                </a:lnTo>
                <a:lnTo>
                  <a:pt x="60071" y="51404"/>
                </a:lnTo>
                <a:close/>
              </a:path>
              <a:path w="120650" h="534035">
                <a:moveTo>
                  <a:pt x="60071" y="0"/>
                </a:moveTo>
                <a:lnTo>
                  <a:pt x="3556" y="96913"/>
                </a:lnTo>
                <a:lnTo>
                  <a:pt x="0" y="103085"/>
                </a:lnTo>
                <a:lnTo>
                  <a:pt x="2032" y="111023"/>
                </a:lnTo>
                <a:lnTo>
                  <a:pt x="8255" y="114630"/>
                </a:lnTo>
                <a:lnTo>
                  <a:pt x="14350" y="118237"/>
                </a:lnTo>
                <a:lnTo>
                  <a:pt x="22351" y="116141"/>
                </a:lnTo>
                <a:lnTo>
                  <a:pt x="25908" y="109969"/>
                </a:lnTo>
                <a:lnTo>
                  <a:pt x="47117" y="73611"/>
                </a:lnTo>
                <a:lnTo>
                  <a:pt x="47117" y="25717"/>
                </a:lnTo>
                <a:lnTo>
                  <a:pt x="75068" y="25717"/>
                </a:lnTo>
                <a:lnTo>
                  <a:pt x="60071" y="0"/>
                </a:lnTo>
                <a:close/>
              </a:path>
              <a:path w="120650" h="534035">
                <a:moveTo>
                  <a:pt x="75068" y="25717"/>
                </a:moveTo>
                <a:lnTo>
                  <a:pt x="73025" y="25717"/>
                </a:lnTo>
                <a:lnTo>
                  <a:pt x="73025" y="73611"/>
                </a:lnTo>
                <a:lnTo>
                  <a:pt x="94234" y="109969"/>
                </a:lnTo>
                <a:lnTo>
                  <a:pt x="97789" y="116141"/>
                </a:lnTo>
                <a:lnTo>
                  <a:pt x="105791" y="118237"/>
                </a:lnTo>
                <a:lnTo>
                  <a:pt x="111887" y="114630"/>
                </a:lnTo>
                <a:lnTo>
                  <a:pt x="118110" y="111023"/>
                </a:lnTo>
                <a:lnTo>
                  <a:pt x="120142" y="103085"/>
                </a:lnTo>
                <a:lnTo>
                  <a:pt x="116586" y="96913"/>
                </a:lnTo>
                <a:lnTo>
                  <a:pt x="75068" y="25717"/>
                </a:lnTo>
                <a:close/>
              </a:path>
              <a:path w="120650" h="534035">
                <a:moveTo>
                  <a:pt x="73025" y="25717"/>
                </a:moveTo>
                <a:lnTo>
                  <a:pt x="47117" y="25717"/>
                </a:lnTo>
                <a:lnTo>
                  <a:pt x="47117" y="73611"/>
                </a:lnTo>
                <a:lnTo>
                  <a:pt x="60071" y="51404"/>
                </a:lnTo>
                <a:lnTo>
                  <a:pt x="48895" y="32245"/>
                </a:lnTo>
                <a:lnTo>
                  <a:pt x="73025" y="32245"/>
                </a:lnTo>
                <a:lnTo>
                  <a:pt x="73025" y="25717"/>
                </a:lnTo>
                <a:close/>
              </a:path>
              <a:path w="120650" h="534035">
                <a:moveTo>
                  <a:pt x="73025" y="32245"/>
                </a:moveTo>
                <a:lnTo>
                  <a:pt x="71247" y="32245"/>
                </a:lnTo>
                <a:lnTo>
                  <a:pt x="60071" y="51404"/>
                </a:lnTo>
                <a:lnTo>
                  <a:pt x="73025" y="73611"/>
                </a:lnTo>
                <a:lnTo>
                  <a:pt x="73025" y="32245"/>
                </a:lnTo>
                <a:close/>
              </a:path>
              <a:path w="120650" h="534035">
                <a:moveTo>
                  <a:pt x="71247" y="32245"/>
                </a:moveTo>
                <a:lnTo>
                  <a:pt x="48895" y="32245"/>
                </a:lnTo>
                <a:lnTo>
                  <a:pt x="60071" y="51404"/>
                </a:lnTo>
                <a:lnTo>
                  <a:pt x="71247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4228" y="5649467"/>
            <a:ext cx="315467" cy="734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1764" y="5787326"/>
            <a:ext cx="120650" cy="534035"/>
          </a:xfrm>
          <a:custGeom>
            <a:avLst/>
            <a:gdLst/>
            <a:ahLst/>
            <a:cxnLst/>
            <a:rect l="l" t="t" r="r" b="b"/>
            <a:pathLst>
              <a:path w="120650" h="534035">
                <a:moveTo>
                  <a:pt x="60198" y="51404"/>
                </a:moveTo>
                <a:lnTo>
                  <a:pt x="47244" y="73611"/>
                </a:lnTo>
                <a:lnTo>
                  <a:pt x="47244" y="533463"/>
                </a:lnTo>
                <a:lnTo>
                  <a:pt x="73151" y="533463"/>
                </a:lnTo>
                <a:lnTo>
                  <a:pt x="73151" y="73611"/>
                </a:lnTo>
                <a:lnTo>
                  <a:pt x="60198" y="51404"/>
                </a:lnTo>
                <a:close/>
              </a:path>
              <a:path w="120650" h="534035">
                <a:moveTo>
                  <a:pt x="60198" y="0"/>
                </a:moveTo>
                <a:lnTo>
                  <a:pt x="3683" y="96913"/>
                </a:lnTo>
                <a:lnTo>
                  <a:pt x="0" y="103085"/>
                </a:lnTo>
                <a:lnTo>
                  <a:pt x="2159" y="111023"/>
                </a:lnTo>
                <a:lnTo>
                  <a:pt x="8382" y="114630"/>
                </a:lnTo>
                <a:lnTo>
                  <a:pt x="14477" y="118237"/>
                </a:lnTo>
                <a:lnTo>
                  <a:pt x="22478" y="116141"/>
                </a:lnTo>
                <a:lnTo>
                  <a:pt x="26035" y="109969"/>
                </a:lnTo>
                <a:lnTo>
                  <a:pt x="47244" y="73611"/>
                </a:lnTo>
                <a:lnTo>
                  <a:pt x="47244" y="25717"/>
                </a:lnTo>
                <a:lnTo>
                  <a:pt x="75195" y="25717"/>
                </a:lnTo>
                <a:lnTo>
                  <a:pt x="60198" y="0"/>
                </a:lnTo>
                <a:close/>
              </a:path>
              <a:path w="120650" h="534035">
                <a:moveTo>
                  <a:pt x="75195" y="25717"/>
                </a:moveTo>
                <a:lnTo>
                  <a:pt x="73151" y="25717"/>
                </a:lnTo>
                <a:lnTo>
                  <a:pt x="73151" y="73611"/>
                </a:lnTo>
                <a:lnTo>
                  <a:pt x="94361" y="109969"/>
                </a:lnTo>
                <a:lnTo>
                  <a:pt x="97916" y="116141"/>
                </a:lnTo>
                <a:lnTo>
                  <a:pt x="105918" y="118237"/>
                </a:lnTo>
                <a:lnTo>
                  <a:pt x="112013" y="114630"/>
                </a:lnTo>
                <a:lnTo>
                  <a:pt x="118237" y="111023"/>
                </a:lnTo>
                <a:lnTo>
                  <a:pt x="120269" y="103085"/>
                </a:lnTo>
                <a:lnTo>
                  <a:pt x="116712" y="96913"/>
                </a:lnTo>
                <a:lnTo>
                  <a:pt x="75195" y="25717"/>
                </a:lnTo>
                <a:close/>
              </a:path>
              <a:path w="120650" h="534035">
                <a:moveTo>
                  <a:pt x="73151" y="25717"/>
                </a:moveTo>
                <a:lnTo>
                  <a:pt x="47244" y="25717"/>
                </a:lnTo>
                <a:lnTo>
                  <a:pt x="47244" y="73611"/>
                </a:lnTo>
                <a:lnTo>
                  <a:pt x="60198" y="51404"/>
                </a:lnTo>
                <a:lnTo>
                  <a:pt x="49022" y="32245"/>
                </a:lnTo>
                <a:lnTo>
                  <a:pt x="73151" y="32245"/>
                </a:lnTo>
                <a:lnTo>
                  <a:pt x="73151" y="25717"/>
                </a:lnTo>
                <a:close/>
              </a:path>
              <a:path w="120650" h="534035">
                <a:moveTo>
                  <a:pt x="73151" y="32245"/>
                </a:moveTo>
                <a:lnTo>
                  <a:pt x="71374" y="32245"/>
                </a:lnTo>
                <a:lnTo>
                  <a:pt x="60198" y="51404"/>
                </a:lnTo>
                <a:lnTo>
                  <a:pt x="73151" y="73611"/>
                </a:lnTo>
                <a:lnTo>
                  <a:pt x="73151" y="32245"/>
                </a:lnTo>
                <a:close/>
              </a:path>
              <a:path w="120650" h="534035">
                <a:moveTo>
                  <a:pt x="71374" y="32245"/>
                </a:moveTo>
                <a:lnTo>
                  <a:pt x="49022" y="32245"/>
                </a:lnTo>
                <a:lnTo>
                  <a:pt x="60198" y="51404"/>
                </a:lnTo>
                <a:lnTo>
                  <a:pt x="71374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0228" y="5649467"/>
            <a:ext cx="315468" cy="734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17764" y="5787326"/>
            <a:ext cx="120650" cy="534035"/>
          </a:xfrm>
          <a:custGeom>
            <a:avLst/>
            <a:gdLst/>
            <a:ahLst/>
            <a:cxnLst/>
            <a:rect l="l" t="t" r="r" b="b"/>
            <a:pathLst>
              <a:path w="120650" h="534035">
                <a:moveTo>
                  <a:pt x="60197" y="51404"/>
                </a:moveTo>
                <a:lnTo>
                  <a:pt x="47243" y="73611"/>
                </a:lnTo>
                <a:lnTo>
                  <a:pt x="47243" y="533463"/>
                </a:lnTo>
                <a:lnTo>
                  <a:pt x="73151" y="533463"/>
                </a:lnTo>
                <a:lnTo>
                  <a:pt x="73151" y="73611"/>
                </a:lnTo>
                <a:lnTo>
                  <a:pt x="60197" y="51404"/>
                </a:lnTo>
                <a:close/>
              </a:path>
              <a:path w="120650" h="534035">
                <a:moveTo>
                  <a:pt x="60197" y="0"/>
                </a:moveTo>
                <a:lnTo>
                  <a:pt x="3682" y="96913"/>
                </a:lnTo>
                <a:lnTo>
                  <a:pt x="0" y="103085"/>
                </a:lnTo>
                <a:lnTo>
                  <a:pt x="2158" y="111023"/>
                </a:lnTo>
                <a:lnTo>
                  <a:pt x="8381" y="114630"/>
                </a:lnTo>
                <a:lnTo>
                  <a:pt x="14477" y="118237"/>
                </a:lnTo>
                <a:lnTo>
                  <a:pt x="22478" y="116141"/>
                </a:lnTo>
                <a:lnTo>
                  <a:pt x="26034" y="109969"/>
                </a:lnTo>
                <a:lnTo>
                  <a:pt x="47243" y="73611"/>
                </a:lnTo>
                <a:lnTo>
                  <a:pt x="47243" y="25717"/>
                </a:lnTo>
                <a:lnTo>
                  <a:pt x="75195" y="25717"/>
                </a:lnTo>
                <a:lnTo>
                  <a:pt x="60197" y="0"/>
                </a:lnTo>
                <a:close/>
              </a:path>
              <a:path w="120650" h="534035">
                <a:moveTo>
                  <a:pt x="75195" y="25717"/>
                </a:moveTo>
                <a:lnTo>
                  <a:pt x="73151" y="25717"/>
                </a:lnTo>
                <a:lnTo>
                  <a:pt x="73151" y="73611"/>
                </a:lnTo>
                <a:lnTo>
                  <a:pt x="94360" y="109969"/>
                </a:lnTo>
                <a:lnTo>
                  <a:pt x="97916" y="116141"/>
                </a:lnTo>
                <a:lnTo>
                  <a:pt x="105917" y="118237"/>
                </a:lnTo>
                <a:lnTo>
                  <a:pt x="112013" y="114630"/>
                </a:lnTo>
                <a:lnTo>
                  <a:pt x="118236" y="111023"/>
                </a:lnTo>
                <a:lnTo>
                  <a:pt x="120268" y="103085"/>
                </a:lnTo>
                <a:lnTo>
                  <a:pt x="116712" y="96913"/>
                </a:lnTo>
                <a:lnTo>
                  <a:pt x="75195" y="25717"/>
                </a:lnTo>
                <a:close/>
              </a:path>
              <a:path w="120650" h="534035">
                <a:moveTo>
                  <a:pt x="73151" y="25717"/>
                </a:moveTo>
                <a:lnTo>
                  <a:pt x="47243" y="25717"/>
                </a:lnTo>
                <a:lnTo>
                  <a:pt x="47243" y="73611"/>
                </a:lnTo>
                <a:lnTo>
                  <a:pt x="60197" y="51404"/>
                </a:lnTo>
                <a:lnTo>
                  <a:pt x="49021" y="32245"/>
                </a:lnTo>
                <a:lnTo>
                  <a:pt x="73151" y="32245"/>
                </a:lnTo>
                <a:lnTo>
                  <a:pt x="73151" y="25717"/>
                </a:lnTo>
                <a:close/>
              </a:path>
              <a:path w="120650" h="534035">
                <a:moveTo>
                  <a:pt x="73151" y="32245"/>
                </a:moveTo>
                <a:lnTo>
                  <a:pt x="71374" y="32245"/>
                </a:lnTo>
                <a:lnTo>
                  <a:pt x="60197" y="51404"/>
                </a:lnTo>
                <a:lnTo>
                  <a:pt x="73151" y="73611"/>
                </a:lnTo>
                <a:lnTo>
                  <a:pt x="73151" y="32245"/>
                </a:lnTo>
                <a:close/>
              </a:path>
              <a:path w="120650" h="534035">
                <a:moveTo>
                  <a:pt x="71374" y="32245"/>
                </a:moveTo>
                <a:lnTo>
                  <a:pt x="49021" y="32245"/>
                </a:lnTo>
                <a:lnTo>
                  <a:pt x="60197" y="51404"/>
                </a:lnTo>
                <a:lnTo>
                  <a:pt x="71374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37075" y="6344818"/>
            <a:ext cx="2479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Missing </a:t>
            </a:r>
            <a:r>
              <a:rPr sz="1200" b="1" spc="-5" dirty="0">
                <a:latin typeface="Calibri"/>
                <a:cs typeface="Calibri"/>
              </a:rPr>
              <a:t>literals and </a:t>
            </a:r>
            <a:r>
              <a:rPr sz="1200" b="1" dirty="0">
                <a:latin typeface="Calibri"/>
                <a:cs typeface="Calibri"/>
              </a:rPr>
              <a:t>their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complements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9A2912E7-65EB-45DA-AC74-96458AA0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AAB5E04-C2D3-459F-A409-ECF6798F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97965"/>
            <a:ext cx="8033384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5" dirty="0"/>
              <a:t>Step </a:t>
            </a:r>
            <a:r>
              <a:rPr sz="2800" b="1" spc="-5" dirty="0"/>
              <a:t>3: </a:t>
            </a:r>
            <a:r>
              <a:rPr b="0" spc="-5" dirty="0">
                <a:latin typeface="Calibri"/>
                <a:cs typeface="Calibri"/>
              </a:rPr>
              <a:t>Expends </a:t>
            </a:r>
            <a:r>
              <a:rPr b="0" dirty="0">
                <a:latin typeface="Calibri"/>
                <a:cs typeface="Calibri"/>
              </a:rPr>
              <a:t>the </a:t>
            </a:r>
            <a:r>
              <a:rPr b="0" spc="-10" dirty="0">
                <a:latin typeface="Calibri"/>
                <a:cs typeface="Calibri"/>
              </a:rPr>
              <a:t>term </a:t>
            </a:r>
            <a:r>
              <a:rPr b="0" dirty="0">
                <a:latin typeface="Calibri"/>
                <a:cs typeface="Calibri"/>
              </a:rPr>
              <a:t>and </a:t>
            </a:r>
            <a:r>
              <a:rPr b="0" spc="-15" dirty="0">
                <a:latin typeface="Calibri"/>
                <a:cs typeface="Calibri"/>
              </a:rPr>
              <a:t>reorder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literals.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90717"/>
            <a:ext cx="8336915" cy="36487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800" spc="-5" dirty="0">
                <a:latin typeface="Calibri"/>
                <a:cs typeface="Calibri"/>
              </a:rPr>
              <a:t>f (A,B,C) = (A + </a:t>
            </a:r>
            <a:r>
              <a:rPr sz="2800" dirty="0">
                <a:latin typeface="Calibri"/>
                <a:cs typeface="Calibri"/>
              </a:rPr>
              <a:t>B)+(C.C’) </a:t>
            </a:r>
            <a:r>
              <a:rPr sz="2800" spc="-5" dirty="0">
                <a:latin typeface="Calibri"/>
                <a:cs typeface="Calibri"/>
              </a:rPr>
              <a:t>+ (B + </a:t>
            </a:r>
            <a:r>
              <a:rPr sz="2800" spc="-15" dirty="0">
                <a:latin typeface="Calibri"/>
                <a:cs typeface="Calibri"/>
              </a:rPr>
              <a:t>C)+(A.A’) </a:t>
            </a:r>
            <a:r>
              <a:rPr sz="2800" spc="-5" dirty="0">
                <a:latin typeface="Calibri"/>
                <a:cs typeface="Calibri"/>
              </a:rPr>
              <a:t>+ (A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+C)+(B.B’)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latin typeface="Calibri"/>
                <a:cs typeface="Calibri"/>
              </a:rPr>
              <a:t>Expand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Reorder: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600" spc="-5" dirty="0">
                <a:latin typeface="Calibri"/>
                <a:cs typeface="Calibri"/>
              </a:rPr>
              <a:t>f(A,B,C)=(A+B+C).(A+B+C’).(A+B+C).(A’+B+C).(A+B+C).(A+B’+C)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800" b="1" spc="-15" dirty="0">
                <a:latin typeface="Calibri"/>
                <a:cs typeface="Calibri"/>
              </a:rPr>
              <a:t>Step </a:t>
            </a:r>
            <a:r>
              <a:rPr sz="2800" b="1" spc="-5" dirty="0">
                <a:latin typeface="Calibri"/>
                <a:cs typeface="Calibri"/>
              </a:rPr>
              <a:t>4: </a:t>
            </a:r>
            <a:r>
              <a:rPr sz="3200" spc="-5" dirty="0">
                <a:latin typeface="Calibri"/>
                <a:cs typeface="Calibri"/>
              </a:rPr>
              <a:t>Omit </a:t>
            </a:r>
            <a:r>
              <a:rPr sz="3200" spc="-15" dirty="0">
                <a:latin typeface="Calibri"/>
                <a:cs typeface="Calibri"/>
              </a:rPr>
              <a:t>repeated </a:t>
            </a:r>
            <a:r>
              <a:rPr sz="3200" dirty="0">
                <a:latin typeface="Calibri"/>
                <a:cs typeface="Calibri"/>
              </a:rPr>
              <a:t>sum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0">
              <a:latin typeface="Times New Roman"/>
              <a:cs typeface="Times New Roman"/>
            </a:endParaRPr>
          </a:p>
          <a:p>
            <a:pPr marL="11176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f(A,B,C)=(A+B+C).(A+B+C’).(A+B+C).(A’+B+C).(A+B+C).(A+B’+C)</a:t>
            </a:r>
            <a:endParaRPr sz="2400">
              <a:latin typeface="Calibri"/>
              <a:cs typeface="Calibri"/>
            </a:endParaRPr>
          </a:p>
          <a:p>
            <a:pPr marL="117475"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f(A,B,C)=(A+B+C).(A+B+C’).(A’+B+C).(A+B’+C)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6947" y="3801109"/>
            <a:ext cx="2289778" cy="92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0382" y="3818382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2647" y="3796284"/>
            <a:ext cx="315467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310" y="3818382"/>
            <a:ext cx="120650" cy="533400"/>
          </a:xfrm>
          <a:custGeom>
            <a:avLst/>
            <a:gdLst/>
            <a:ahLst/>
            <a:cxnLst/>
            <a:rect l="l" t="t" r="r" b="b"/>
            <a:pathLst>
              <a:path w="120650" h="533400">
                <a:moveTo>
                  <a:pt x="14350" y="415290"/>
                </a:moveTo>
                <a:lnTo>
                  <a:pt x="8254" y="418846"/>
                </a:lnTo>
                <a:lnTo>
                  <a:pt x="2031" y="422402"/>
                </a:lnTo>
                <a:lnTo>
                  <a:pt x="0" y="430403"/>
                </a:lnTo>
                <a:lnTo>
                  <a:pt x="60071" y="533400"/>
                </a:lnTo>
                <a:lnTo>
                  <a:pt x="75033" y="507746"/>
                </a:lnTo>
                <a:lnTo>
                  <a:pt x="47116" y="507746"/>
                </a:lnTo>
                <a:lnTo>
                  <a:pt x="47116" y="459903"/>
                </a:lnTo>
                <a:lnTo>
                  <a:pt x="25908" y="423545"/>
                </a:lnTo>
                <a:lnTo>
                  <a:pt x="22351" y="417322"/>
                </a:lnTo>
                <a:lnTo>
                  <a:pt x="14350" y="415290"/>
                </a:lnTo>
                <a:close/>
              </a:path>
              <a:path w="120650" h="533400">
                <a:moveTo>
                  <a:pt x="47117" y="459903"/>
                </a:moveTo>
                <a:lnTo>
                  <a:pt x="47116" y="507746"/>
                </a:lnTo>
                <a:lnTo>
                  <a:pt x="73025" y="507746"/>
                </a:lnTo>
                <a:lnTo>
                  <a:pt x="73025" y="501269"/>
                </a:lnTo>
                <a:lnTo>
                  <a:pt x="48894" y="501269"/>
                </a:lnTo>
                <a:lnTo>
                  <a:pt x="60071" y="482110"/>
                </a:lnTo>
                <a:lnTo>
                  <a:pt x="47117" y="459903"/>
                </a:lnTo>
                <a:close/>
              </a:path>
              <a:path w="120650" h="533400">
                <a:moveTo>
                  <a:pt x="105790" y="415290"/>
                </a:moveTo>
                <a:lnTo>
                  <a:pt x="97789" y="417322"/>
                </a:lnTo>
                <a:lnTo>
                  <a:pt x="94234" y="423545"/>
                </a:lnTo>
                <a:lnTo>
                  <a:pt x="73025" y="459903"/>
                </a:lnTo>
                <a:lnTo>
                  <a:pt x="73025" y="507746"/>
                </a:lnTo>
                <a:lnTo>
                  <a:pt x="75033" y="507746"/>
                </a:lnTo>
                <a:lnTo>
                  <a:pt x="120141" y="430403"/>
                </a:lnTo>
                <a:lnTo>
                  <a:pt x="118110" y="422402"/>
                </a:lnTo>
                <a:lnTo>
                  <a:pt x="111887" y="418846"/>
                </a:lnTo>
                <a:lnTo>
                  <a:pt x="105790" y="415290"/>
                </a:lnTo>
                <a:close/>
              </a:path>
              <a:path w="120650" h="533400">
                <a:moveTo>
                  <a:pt x="60071" y="482110"/>
                </a:moveTo>
                <a:lnTo>
                  <a:pt x="48894" y="501269"/>
                </a:lnTo>
                <a:lnTo>
                  <a:pt x="71247" y="501269"/>
                </a:lnTo>
                <a:lnTo>
                  <a:pt x="60071" y="482110"/>
                </a:lnTo>
                <a:close/>
              </a:path>
              <a:path w="120650" h="533400">
                <a:moveTo>
                  <a:pt x="73025" y="459903"/>
                </a:moveTo>
                <a:lnTo>
                  <a:pt x="60071" y="482110"/>
                </a:lnTo>
                <a:lnTo>
                  <a:pt x="71247" y="501269"/>
                </a:lnTo>
                <a:lnTo>
                  <a:pt x="73025" y="501269"/>
                </a:lnTo>
                <a:lnTo>
                  <a:pt x="73025" y="459903"/>
                </a:lnTo>
                <a:close/>
              </a:path>
              <a:path w="120650" h="533400">
                <a:moveTo>
                  <a:pt x="73025" y="0"/>
                </a:moveTo>
                <a:lnTo>
                  <a:pt x="47116" y="0"/>
                </a:lnTo>
                <a:lnTo>
                  <a:pt x="47117" y="459903"/>
                </a:lnTo>
                <a:lnTo>
                  <a:pt x="60071" y="482110"/>
                </a:lnTo>
                <a:lnTo>
                  <a:pt x="73025" y="45990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2447" y="3796284"/>
            <a:ext cx="315468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0110" y="3818382"/>
            <a:ext cx="120650" cy="533400"/>
          </a:xfrm>
          <a:custGeom>
            <a:avLst/>
            <a:gdLst/>
            <a:ahLst/>
            <a:cxnLst/>
            <a:rect l="l" t="t" r="r" b="b"/>
            <a:pathLst>
              <a:path w="120650" h="533400">
                <a:moveTo>
                  <a:pt x="14350" y="415290"/>
                </a:moveTo>
                <a:lnTo>
                  <a:pt x="8255" y="418846"/>
                </a:lnTo>
                <a:lnTo>
                  <a:pt x="2032" y="422402"/>
                </a:lnTo>
                <a:lnTo>
                  <a:pt x="0" y="430403"/>
                </a:lnTo>
                <a:lnTo>
                  <a:pt x="60071" y="533400"/>
                </a:lnTo>
                <a:lnTo>
                  <a:pt x="75033" y="507746"/>
                </a:lnTo>
                <a:lnTo>
                  <a:pt x="47117" y="507746"/>
                </a:lnTo>
                <a:lnTo>
                  <a:pt x="47117" y="459903"/>
                </a:lnTo>
                <a:lnTo>
                  <a:pt x="25908" y="423545"/>
                </a:lnTo>
                <a:lnTo>
                  <a:pt x="22352" y="417322"/>
                </a:lnTo>
                <a:lnTo>
                  <a:pt x="14350" y="415290"/>
                </a:lnTo>
                <a:close/>
              </a:path>
              <a:path w="120650" h="533400">
                <a:moveTo>
                  <a:pt x="47117" y="459903"/>
                </a:moveTo>
                <a:lnTo>
                  <a:pt x="47117" y="507746"/>
                </a:lnTo>
                <a:lnTo>
                  <a:pt x="73025" y="507746"/>
                </a:lnTo>
                <a:lnTo>
                  <a:pt x="73025" y="501269"/>
                </a:lnTo>
                <a:lnTo>
                  <a:pt x="48895" y="501269"/>
                </a:lnTo>
                <a:lnTo>
                  <a:pt x="60071" y="482110"/>
                </a:lnTo>
                <a:lnTo>
                  <a:pt x="47117" y="459903"/>
                </a:lnTo>
                <a:close/>
              </a:path>
              <a:path w="120650" h="533400">
                <a:moveTo>
                  <a:pt x="105791" y="415290"/>
                </a:moveTo>
                <a:lnTo>
                  <a:pt x="97790" y="417322"/>
                </a:lnTo>
                <a:lnTo>
                  <a:pt x="94234" y="423545"/>
                </a:lnTo>
                <a:lnTo>
                  <a:pt x="73025" y="459903"/>
                </a:lnTo>
                <a:lnTo>
                  <a:pt x="73025" y="507746"/>
                </a:lnTo>
                <a:lnTo>
                  <a:pt x="75033" y="507746"/>
                </a:lnTo>
                <a:lnTo>
                  <a:pt x="120142" y="430403"/>
                </a:lnTo>
                <a:lnTo>
                  <a:pt x="118110" y="422402"/>
                </a:lnTo>
                <a:lnTo>
                  <a:pt x="111887" y="418846"/>
                </a:lnTo>
                <a:lnTo>
                  <a:pt x="105791" y="415290"/>
                </a:lnTo>
                <a:close/>
              </a:path>
              <a:path w="120650" h="533400">
                <a:moveTo>
                  <a:pt x="60071" y="482110"/>
                </a:moveTo>
                <a:lnTo>
                  <a:pt x="48895" y="501269"/>
                </a:lnTo>
                <a:lnTo>
                  <a:pt x="71247" y="501269"/>
                </a:lnTo>
                <a:lnTo>
                  <a:pt x="60071" y="482110"/>
                </a:lnTo>
                <a:close/>
              </a:path>
              <a:path w="120650" h="533400">
                <a:moveTo>
                  <a:pt x="73025" y="459903"/>
                </a:moveTo>
                <a:lnTo>
                  <a:pt x="60071" y="482110"/>
                </a:lnTo>
                <a:lnTo>
                  <a:pt x="71247" y="501269"/>
                </a:lnTo>
                <a:lnTo>
                  <a:pt x="73025" y="501269"/>
                </a:lnTo>
                <a:lnTo>
                  <a:pt x="73025" y="459903"/>
                </a:lnTo>
                <a:close/>
              </a:path>
              <a:path w="120650" h="533400">
                <a:moveTo>
                  <a:pt x="73025" y="0"/>
                </a:moveTo>
                <a:lnTo>
                  <a:pt x="47117" y="0"/>
                </a:lnTo>
                <a:lnTo>
                  <a:pt x="47117" y="459903"/>
                </a:lnTo>
                <a:lnTo>
                  <a:pt x="60071" y="482110"/>
                </a:lnTo>
                <a:lnTo>
                  <a:pt x="73025" y="45990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ECA95-6D2F-4C97-BB8A-6427235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2E363A-AF4F-44FD-A63A-FA91F8EE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Conversion of SOP from standard to canonical form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57796"/>
          </a:xfrm>
        </p:spPr>
        <p:txBody>
          <a:bodyPr/>
          <a:lstStyle/>
          <a:p>
            <a:r>
              <a:rPr lang="en-US" altLang="zh-CN" dirty="0"/>
              <a:t>Expand </a:t>
            </a:r>
            <a:r>
              <a:rPr lang="en-US" altLang="zh-CN" i="1" dirty="0"/>
              <a:t>non-canonical</a:t>
            </a:r>
            <a:r>
              <a:rPr lang="en-US" altLang="zh-CN" dirty="0"/>
              <a:t> terms by inserting equivalent of 1 in each missing variable x:</a:t>
            </a:r>
            <a:br>
              <a:rPr lang="en-US" altLang="zh-CN" dirty="0"/>
            </a:br>
            <a:r>
              <a:rPr lang="en-US" altLang="zh-CN" dirty="0"/>
              <a:t> (x + x’) = 1</a:t>
            </a:r>
          </a:p>
          <a:p>
            <a:r>
              <a:rPr lang="en-US" altLang="zh-CN" dirty="0"/>
              <a:t>Remove duplicate </a:t>
            </a:r>
            <a:r>
              <a:rPr lang="en-US" altLang="zh-CN" dirty="0" err="1"/>
              <a:t>minterms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 = </a:t>
            </a:r>
            <a:r>
              <a:rPr lang="en-US" altLang="zh-CN" dirty="0" err="1"/>
              <a:t>a’b’c</a:t>
            </a:r>
            <a:r>
              <a:rPr lang="en-US" altLang="zh-CN" dirty="0"/>
              <a:t> + </a:t>
            </a:r>
            <a:r>
              <a:rPr lang="en-US" altLang="zh-CN" dirty="0" err="1"/>
              <a:t>bc</a:t>
            </a:r>
            <a:r>
              <a:rPr lang="en-US" altLang="zh-CN" dirty="0"/>
              <a:t>’ + ac’</a:t>
            </a:r>
            <a:br>
              <a:rPr lang="en-US" altLang="zh-CN" dirty="0"/>
            </a:br>
            <a:r>
              <a:rPr lang="en-US" altLang="zh-CN" dirty="0"/>
              <a:t>		 = </a:t>
            </a:r>
            <a:r>
              <a:rPr lang="en-US" altLang="zh-CN" dirty="0" err="1"/>
              <a:t>a’b’c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a+a</a:t>
            </a:r>
            <a:r>
              <a:rPr lang="en-US" altLang="zh-CN" dirty="0">
                <a:solidFill>
                  <a:schemeClr val="accent1"/>
                </a:solidFill>
              </a:rPr>
              <a:t>’)</a:t>
            </a:r>
            <a:r>
              <a:rPr lang="en-US" altLang="zh-CN" dirty="0" err="1"/>
              <a:t>bc</a:t>
            </a:r>
            <a:r>
              <a:rPr lang="en-US" altLang="zh-CN" dirty="0"/>
              <a:t>’ + a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b+b</a:t>
            </a:r>
            <a:r>
              <a:rPr lang="en-US" altLang="zh-CN" dirty="0">
                <a:solidFill>
                  <a:schemeClr val="accent1"/>
                </a:solidFill>
              </a:rPr>
              <a:t>’)</a:t>
            </a:r>
            <a:r>
              <a:rPr lang="en-US" altLang="zh-CN" dirty="0"/>
              <a:t>c’</a:t>
            </a:r>
            <a:br>
              <a:rPr lang="en-US" altLang="zh-CN" dirty="0"/>
            </a:br>
            <a:r>
              <a:rPr lang="en-US" altLang="zh-CN" dirty="0"/>
              <a:t>		 = </a:t>
            </a:r>
            <a:r>
              <a:rPr lang="en-US" altLang="zh-CN" dirty="0" err="1"/>
              <a:t>a’b’c</a:t>
            </a:r>
            <a:r>
              <a:rPr lang="en-US" altLang="zh-CN" dirty="0"/>
              <a:t> + </a:t>
            </a:r>
            <a:r>
              <a:rPr lang="en-US" altLang="zh-CN" dirty="0" err="1">
                <a:solidFill>
                  <a:schemeClr val="accent1"/>
                </a:solidFill>
              </a:rPr>
              <a:t>abc</a:t>
            </a:r>
            <a:r>
              <a:rPr lang="en-US" altLang="zh-CN" dirty="0">
                <a:solidFill>
                  <a:schemeClr val="accent1"/>
                </a:solidFill>
              </a:rPr>
              <a:t>’</a:t>
            </a:r>
            <a:r>
              <a:rPr lang="en-US" altLang="zh-CN" dirty="0"/>
              <a:t> + </a:t>
            </a:r>
            <a:r>
              <a:rPr lang="en-US" altLang="zh-CN" dirty="0" err="1"/>
              <a:t>a’bc</a:t>
            </a:r>
            <a:r>
              <a:rPr lang="en-US" altLang="zh-CN" dirty="0"/>
              <a:t>’ + </a:t>
            </a:r>
            <a:r>
              <a:rPr lang="en-US" altLang="zh-CN" dirty="0" err="1">
                <a:solidFill>
                  <a:schemeClr val="accent1"/>
                </a:solidFill>
              </a:rPr>
              <a:t>abc</a:t>
            </a:r>
            <a:r>
              <a:rPr lang="en-US" altLang="zh-CN" dirty="0">
                <a:solidFill>
                  <a:schemeClr val="accent1"/>
                </a:solidFill>
              </a:rPr>
              <a:t>’</a:t>
            </a:r>
            <a:r>
              <a:rPr lang="en-US" altLang="zh-CN" dirty="0"/>
              <a:t> + </a:t>
            </a:r>
            <a:r>
              <a:rPr lang="en-US" altLang="zh-CN" dirty="0" err="1"/>
              <a:t>ab’c</a:t>
            </a:r>
            <a:r>
              <a:rPr lang="en-US" altLang="zh-CN" dirty="0"/>
              <a:t>’</a:t>
            </a:r>
            <a:br>
              <a:rPr lang="en-US" altLang="zh-CN" dirty="0"/>
            </a:br>
            <a:r>
              <a:rPr lang="en-US" altLang="zh-CN" dirty="0"/>
              <a:t>		 = </a:t>
            </a:r>
            <a:r>
              <a:rPr lang="en-US" altLang="zh-CN" dirty="0" err="1"/>
              <a:t>a’b’c</a:t>
            </a:r>
            <a:r>
              <a:rPr lang="en-US" altLang="zh-CN" dirty="0"/>
              <a:t> + </a:t>
            </a:r>
            <a:r>
              <a:rPr lang="en-US" altLang="zh-CN" dirty="0" err="1"/>
              <a:t>abc</a:t>
            </a:r>
            <a:r>
              <a:rPr lang="en-US" altLang="zh-CN" dirty="0"/>
              <a:t>’ + </a:t>
            </a:r>
            <a:r>
              <a:rPr lang="en-US" altLang="zh-CN" dirty="0" err="1"/>
              <a:t>a’bc</a:t>
            </a:r>
            <a:r>
              <a:rPr lang="en-US" altLang="zh-CN" dirty="0"/>
              <a:t> + </a:t>
            </a:r>
            <a:r>
              <a:rPr lang="en-US" altLang="zh-CN" dirty="0" err="1"/>
              <a:t>ab’c</a:t>
            </a:r>
            <a:r>
              <a:rPr lang="en-US" altLang="zh-CN" dirty="0"/>
              <a:t>’</a:t>
            </a:r>
          </a:p>
          <a:p>
            <a:pPr>
              <a:buNone/>
            </a:pPr>
            <a:r>
              <a:rPr lang="en-US" altLang="zh-CN" dirty="0"/>
              <a:t>			= 001 + 110+011+100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9286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Example: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D730-25BC-496A-A6BF-B4A287F1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C032-BCC4-4918-A0D4-A8C73D55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65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Conversion of POS from standard to canonical form 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Expand </a:t>
            </a:r>
            <a:r>
              <a:rPr lang="en-US" altLang="zh-CN" sz="2800" dirty="0" err="1"/>
              <a:t>noncanonical</a:t>
            </a:r>
            <a:r>
              <a:rPr lang="en-US" altLang="zh-CN" sz="2800" dirty="0"/>
              <a:t> terms by adding 0 in terms of missing variables (</a:t>
            </a:r>
            <a:r>
              <a:rPr lang="en-US" altLang="zh-CN" sz="2800" i="1" dirty="0"/>
              <a:t>e.g.</a:t>
            </a:r>
            <a:r>
              <a:rPr lang="en-US" altLang="zh-CN" sz="2800" dirty="0"/>
              <a:t>, xx’ = 0) and using the distributive law</a:t>
            </a:r>
          </a:p>
          <a:p>
            <a:r>
              <a:rPr lang="en-US" altLang="zh-CN" sz="2800" dirty="0"/>
              <a:t>Remove duplicate </a:t>
            </a:r>
            <a:r>
              <a:rPr lang="en-US" altLang="zh-CN" sz="2800" dirty="0" err="1"/>
              <a:t>maxterms</a:t>
            </a:r>
            <a:endParaRPr lang="en-US" altLang="zh-CN" sz="2800" dirty="0"/>
          </a:p>
          <a:p>
            <a:r>
              <a:rPr lang="en-US" altLang="zh-CN" sz="2800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   = 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)•(</a:t>
            </a:r>
            <a:r>
              <a:rPr lang="en-US" altLang="zh-CN" sz="2800" dirty="0" err="1"/>
              <a:t>b’+c</a:t>
            </a:r>
            <a:r>
              <a:rPr lang="en-US" altLang="zh-CN" sz="2800" dirty="0"/>
              <a:t>’)•(</a:t>
            </a:r>
            <a:r>
              <a:rPr lang="en-US" altLang="zh-CN" sz="2800" dirty="0" err="1"/>
              <a:t>a’+c</a:t>
            </a:r>
            <a:r>
              <a:rPr lang="en-US" altLang="zh-CN" sz="2800" dirty="0"/>
              <a:t>’)</a:t>
            </a:r>
            <a:br>
              <a:rPr lang="en-US" altLang="zh-CN" sz="2800" dirty="0"/>
            </a:br>
            <a:r>
              <a:rPr lang="en-US" altLang="zh-CN" sz="2800" dirty="0"/>
              <a:t>		 = 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)•(</a:t>
            </a:r>
            <a:r>
              <a:rPr lang="en-US" altLang="zh-CN" sz="2800" dirty="0" err="1">
                <a:solidFill>
                  <a:schemeClr val="accent2"/>
                </a:solidFill>
              </a:rPr>
              <a:t>aa</a:t>
            </a:r>
            <a:r>
              <a:rPr lang="en-US" altLang="zh-CN" sz="2800" dirty="0">
                <a:solidFill>
                  <a:schemeClr val="accent2"/>
                </a:solidFill>
              </a:rPr>
              <a:t>’</a:t>
            </a:r>
            <a:r>
              <a:rPr lang="en-US" altLang="zh-CN" sz="2800" dirty="0"/>
              <a:t>+</a:t>
            </a:r>
            <a:r>
              <a:rPr lang="en-US" altLang="zh-CN" sz="2800" dirty="0" err="1"/>
              <a:t>b’+c</a:t>
            </a:r>
            <a:r>
              <a:rPr lang="en-US" altLang="zh-CN" sz="2800" dirty="0"/>
              <a:t>’)•(</a:t>
            </a:r>
            <a:r>
              <a:rPr lang="en-US" altLang="zh-CN" sz="2800" dirty="0" err="1"/>
              <a:t>a’+</a:t>
            </a:r>
            <a:r>
              <a:rPr lang="en-US" altLang="zh-CN" sz="2800" dirty="0" err="1">
                <a:solidFill>
                  <a:schemeClr val="accent2"/>
                </a:solidFill>
              </a:rPr>
              <a:t>bb’</a:t>
            </a:r>
            <a:r>
              <a:rPr lang="en-US" altLang="zh-CN" sz="2800" dirty="0" err="1"/>
              <a:t>+c</a:t>
            </a:r>
            <a:r>
              <a:rPr lang="en-US" altLang="zh-CN" sz="2800" dirty="0"/>
              <a:t>’)</a:t>
            </a:r>
            <a:br>
              <a:rPr lang="en-US" altLang="zh-CN" sz="2800" dirty="0"/>
            </a:br>
            <a:r>
              <a:rPr lang="en-US" altLang="zh-CN" sz="2800" dirty="0"/>
              <a:t>	 	 = 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)•(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’+c’)•</a:t>
            </a:r>
            <a:r>
              <a:rPr lang="en-US" altLang="zh-CN" sz="2800" dirty="0">
                <a:solidFill>
                  <a:schemeClr val="accent1"/>
                </a:solidFill>
              </a:rPr>
              <a:t>(</a:t>
            </a:r>
            <a:r>
              <a:rPr lang="en-US" altLang="zh-CN" sz="2800" dirty="0" err="1">
                <a:solidFill>
                  <a:schemeClr val="accent1"/>
                </a:solidFill>
              </a:rPr>
              <a:t>a’+b’+c</a:t>
            </a:r>
            <a:r>
              <a:rPr lang="en-US" altLang="zh-CN" sz="2800" dirty="0">
                <a:solidFill>
                  <a:schemeClr val="accent1"/>
                </a:solidFill>
              </a:rPr>
              <a:t>’)</a:t>
            </a:r>
            <a:r>
              <a:rPr lang="en-US" altLang="zh-CN" sz="2800" dirty="0"/>
              <a:t>•</a:t>
            </a:r>
            <a:br>
              <a:rPr lang="en-US" altLang="zh-CN" sz="2800" dirty="0"/>
            </a:br>
            <a:r>
              <a:rPr lang="en-US" altLang="zh-CN" sz="2800" dirty="0"/>
              <a:t>		    (a’+</a:t>
            </a:r>
            <a:r>
              <a:rPr lang="en-US" altLang="zh-CN" sz="2800" dirty="0" err="1"/>
              <a:t>b+c</a:t>
            </a:r>
            <a:r>
              <a:rPr lang="en-US" altLang="zh-CN" sz="2800" dirty="0"/>
              <a:t>’)•</a:t>
            </a:r>
            <a:r>
              <a:rPr lang="en-US" altLang="zh-CN" sz="2800" dirty="0">
                <a:solidFill>
                  <a:schemeClr val="accent1"/>
                </a:solidFill>
              </a:rPr>
              <a:t>(</a:t>
            </a:r>
            <a:r>
              <a:rPr lang="en-US" altLang="zh-CN" sz="2800" dirty="0" err="1">
                <a:solidFill>
                  <a:schemeClr val="accent1"/>
                </a:solidFill>
              </a:rPr>
              <a:t>a’+b’+c</a:t>
            </a:r>
            <a:r>
              <a:rPr lang="en-US" altLang="zh-CN" sz="2800" dirty="0">
                <a:solidFill>
                  <a:schemeClr val="accent1"/>
                </a:solidFill>
              </a:rPr>
              <a:t>’)</a:t>
            </a:r>
            <a:br>
              <a:rPr lang="en-US" altLang="zh-CN" sz="2800" dirty="0"/>
            </a:br>
            <a:r>
              <a:rPr lang="en-US" altLang="zh-CN" sz="2800" dirty="0"/>
              <a:t>		 = 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)•(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’+c’)•(</a:t>
            </a:r>
            <a:r>
              <a:rPr lang="en-US" altLang="zh-CN" sz="2800" dirty="0" err="1"/>
              <a:t>a’+b’+c</a:t>
            </a:r>
            <a:r>
              <a:rPr lang="en-US" altLang="zh-CN" sz="2800" dirty="0"/>
              <a:t>’)•(a’+</a:t>
            </a:r>
            <a:r>
              <a:rPr lang="en-US" altLang="zh-CN" sz="2800" dirty="0" err="1"/>
              <a:t>b+c</a:t>
            </a:r>
            <a:r>
              <a:rPr lang="en-US" altLang="zh-CN" sz="2800" dirty="0"/>
              <a:t>’)</a:t>
            </a:r>
          </a:p>
          <a:p>
            <a:pPr lvl="4">
              <a:buNone/>
            </a:pPr>
            <a:endParaRPr lang="en-IN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001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5E9C-5626-4148-A3C1-DB8746F1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D674-2DF3-4D57-BA9C-98436D7C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06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Activity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cs-CZ" sz="2000" dirty="0"/>
              <a:t>Express the following functions in   canonical forms</a:t>
            </a:r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r>
              <a:rPr lang="cs-CZ" sz="2000" dirty="0"/>
              <a:t>f1=a.</a:t>
            </a:r>
            <a:r>
              <a:rPr lang="en-IN" sz="2000" dirty="0"/>
              <a:t>b’</a:t>
            </a:r>
            <a:r>
              <a:rPr lang="cs-CZ" sz="2000" dirty="0"/>
              <a:t>.</a:t>
            </a:r>
            <a:r>
              <a:rPr lang="en-US" sz="2000" dirty="0"/>
              <a:t>c+b.c’+</a:t>
            </a:r>
            <a:r>
              <a:rPr lang="en-US" sz="2000" dirty="0" err="1"/>
              <a:t>a.c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r>
              <a:rPr lang="en-US" sz="2000" dirty="0"/>
              <a:t>f2=</a:t>
            </a:r>
            <a:r>
              <a:rPr lang="cs-CZ" sz="2000" dirty="0"/>
              <a:t>(a</a:t>
            </a:r>
            <a:r>
              <a:rPr lang="en-US" sz="2000" dirty="0"/>
              <a:t>+b</a:t>
            </a:r>
            <a:r>
              <a:rPr lang="cs-CZ" sz="2000" dirty="0"/>
              <a:t>).(</a:t>
            </a:r>
            <a:r>
              <a:rPr lang="en-US" sz="2000" dirty="0" err="1"/>
              <a:t>b+c</a:t>
            </a:r>
            <a:r>
              <a:rPr lang="en-US" sz="2000" dirty="0"/>
              <a:t>’</a:t>
            </a:r>
            <a:r>
              <a:rPr lang="cs-CZ" sz="2000" dirty="0"/>
              <a:t>)</a:t>
            </a:r>
          </a:p>
          <a:p>
            <a:pPr marL="609600" indent="-609600">
              <a:buFontTx/>
              <a:buNone/>
            </a:pPr>
            <a:r>
              <a:rPr lang="cs-CZ" sz="2000" dirty="0">
                <a:solidFill>
                  <a:srgbClr val="FF0000"/>
                </a:solidFill>
              </a:rPr>
              <a:t>Solutions:</a:t>
            </a:r>
          </a:p>
          <a:p>
            <a:pPr marL="609600" indent="-609600">
              <a:buFontTx/>
              <a:buNone/>
            </a:pPr>
            <a:r>
              <a:rPr lang="cs-CZ" sz="2000" dirty="0"/>
              <a:t>a)f1=a.b</a:t>
            </a:r>
            <a:r>
              <a:rPr lang="en-IN" sz="2000" dirty="0"/>
              <a:t>’</a:t>
            </a:r>
            <a:r>
              <a:rPr lang="cs-CZ" sz="2000" dirty="0"/>
              <a:t>.</a:t>
            </a:r>
            <a:r>
              <a:rPr lang="en-US" sz="2000" dirty="0"/>
              <a:t>c+b.c’+</a:t>
            </a:r>
            <a:r>
              <a:rPr lang="en-US" sz="2000" dirty="0" err="1"/>
              <a:t>a.c</a:t>
            </a:r>
            <a:r>
              <a:rPr lang="cs-CZ" sz="2000" dirty="0"/>
              <a:t>= </a:t>
            </a:r>
          </a:p>
          <a:p>
            <a:pPr marL="609600" indent="-609600">
              <a:buFontTx/>
              <a:buNone/>
            </a:pPr>
            <a:r>
              <a:rPr lang="cs-CZ" sz="2000" dirty="0"/>
              <a:t>       =a.b</a:t>
            </a:r>
            <a:r>
              <a:rPr lang="en-IN" sz="2000" dirty="0"/>
              <a:t>’</a:t>
            </a:r>
            <a:r>
              <a:rPr lang="cs-CZ" sz="2000" dirty="0"/>
              <a:t>.</a:t>
            </a:r>
            <a:r>
              <a:rPr lang="en-US" sz="2000" dirty="0"/>
              <a:t>c+</a:t>
            </a:r>
            <a:r>
              <a:rPr lang="cs-CZ" sz="2000" dirty="0"/>
              <a:t>(a</a:t>
            </a:r>
            <a:r>
              <a:rPr lang="en-US" sz="2000" dirty="0"/>
              <a:t>+a’</a:t>
            </a:r>
            <a:r>
              <a:rPr lang="cs-CZ" sz="2000" dirty="0"/>
              <a:t>).</a:t>
            </a:r>
            <a:r>
              <a:rPr lang="en-US" sz="2000" dirty="0" err="1"/>
              <a:t>b.c’+a</a:t>
            </a:r>
            <a:r>
              <a:rPr lang="en-US" sz="2000" dirty="0"/>
              <a:t>.</a:t>
            </a:r>
            <a:r>
              <a:rPr lang="cs-CZ" sz="2000" dirty="0"/>
              <a:t>(b</a:t>
            </a:r>
            <a:r>
              <a:rPr lang="en-US" sz="2000" dirty="0"/>
              <a:t>+b’</a:t>
            </a:r>
            <a:r>
              <a:rPr lang="cs-CZ" sz="2000" dirty="0"/>
              <a:t>).</a:t>
            </a:r>
            <a:r>
              <a:rPr lang="en-US" sz="2000" dirty="0"/>
              <a:t>c</a:t>
            </a:r>
            <a:r>
              <a:rPr lang="cs-CZ" sz="2000" dirty="0"/>
              <a:t>=</a:t>
            </a:r>
          </a:p>
          <a:p>
            <a:pPr marL="609600" indent="-609600">
              <a:buFontTx/>
              <a:buNone/>
            </a:pPr>
            <a:r>
              <a:rPr lang="cs-CZ" sz="2000" dirty="0"/>
              <a:t>      =a.b</a:t>
            </a:r>
            <a:r>
              <a:rPr lang="en-IN" sz="2000" dirty="0"/>
              <a:t>’</a:t>
            </a:r>
            <a:r>
              <a:rPr lang="cs-CZ" sz="2000" dirty="0"/>
              <a:t>.</a:t>
            </a:r>
            <a:r>
              <a:rPr lang="en-US" sz="2000" dirty="0"/>
              <a:t>c+</a:t>
            </a:r>
            <a:r>
              <a:rPr lang="cs-CZ" sz="2000" dirty="0"/>
              <a:t>a. </a:t>
            </a:r>
            <a:r>
              <a:rPr lang="en-US" sz="2000" dirty="0" err="1"/>
              <a:t>b.c</a:t>
            </a:r>
            <a:r>
              <a:rPr lang="en-US" sz="2000" dirty="0"/>
              <a:t>’</a:t>
            </a:r>
            <a:r>
              <a:rPr lang="cs-CZ" sz="2000" dirty="0"/>
              <a:t> </a:t>
            </a:r>
            <a:r>
              <a:rPr lang="en-US" sz="2000" dirty="0"/>
              <a:t>+a’</a:t>
            </a:r>
            <a:r>
              <a:rPr lang="cs-CZ" sz="2000" dirty="0"/>
              <a:t>.</a:t>
            </a:r>
            <a:r>
              <a:rPr lang="en-US" sz="2000" dirty="0" err="1"/>
              <a:t>b.c’+a</a:t>
            </a:r>
            <a:r>
              <a:rPr lang="en-US" sz="2000" dirty="0"/>
              <a:t>.</a:t>
            </a:r>
            <a:r>
              <a:rPr lang="cs-CZ" sz="2000" dirty="0"/>
              <a:t>b.c</a:t>
            </a:r>
            <a:r>
              <a:rPr lang="en-US" sz="2000" dirty="0"/>
              <a:t>+</a:t>
            </a:r>
            <a:r>
              <a:rPr lang="cs-CZ" sz="2000" dirty="0"/>
              <a:t>a.</a:t>
            </a:r>
            <a:r>
              <a:rPr lang="en-US" sz="2000" dirty="0"/>
              <a:t>b’</a:t>
            </a:r>
            <a:r>
              <a:rPr lang="cs-CZ" sz="2000" dirty="0"/>
              <a:t>.</a:t>
            </a:r>
            <a:r>
              <a:rPr lang="en-US" sz="2000" dirty="0"/>
              <a:t>c</a:t>
            </a:r>
            <a:endParaRPr lang="cs-CZ" sz="2000" dirty="0"/>
          </a:p>
          <a:p>
            <a:pPr marL="609600" indent="-609600">
              <a:buFontTx/>
              <a:buNone/>
            </a:pPr>
            <a:r>
              <a:rPr lang="cs-CZ" sz="2000" dirty="0"/>
              <a:t>b)f2= (a</a:t>
            </a:r>
            <a:r>
              <a:rPr lang="en-US" sz="2000" dirty="0"/>
              <a:t>+b</a:t>
            </a:r>
            <a:r>
              <a:rPr lang="cs-CZ" sz="2000" dirty="0"/>
              <a:t>)(</a:t>
            </a:r>
            <a:r>
              <a:rPr lang="en-US" sz="2000" dirty="0" err="1"/>
              <a:t>b+c</a:t>
            </a:r>
            <a:r>
              <a:rPr lang="en-US" sz="2000" dirty="0"/>
              <a:t>’</a:t>
            </a:r>
            <a:r>
              <a:rPr lang="cs-CZ" sz="2000" dirty="0"/>
              <a:t>)=</a:t>
            </a:r>
          </a:p>
          <a:p>
            <a:pPr marL="609600" indent="-609600">
              <a:buFontTx/>
              <a:buNone/>
            </a:pPr>
            <a:r>
              <a:rPr lang="cs-CZ" sz="2000" dirty="0"/>
              <a:t>      = (a</a:t>
            </a:r>
            <a:r>
              <a:rPr lang="en-US" sz="2000" dirty="0"/>
              <a:t>+</a:t>
            </a:r>
            <a:r>
              <a:rPr lang="en-US" sz="2000" dirty="0" err="1"/>
              <a:t>b+c.c</a:t>
            </a:r>
            <a:r>
              <a:rPr lang="en-US" sz="2000" dirty="0"/>
              <a:t>’</a:t>
            </a:r>
            <a:r>
              <a:rPr lang="cs-CZ" sz="2000" dirty="0"/>
              <a:t>)(</a:t>
            </a:r>
            <a:r>
              <a:rPr lang="en-US" sz="2000" dirty="0"/>
              <a:t>a.a’+</a:t>
            </a:r>
            <a:r>
              <a:rPr lang="en-US" sz="2000" dirty="0" err="1"/>
              <a:t>b+c</a:t>
            </a:r>
            <a:r>
              <a:rPr lang="en-US" sz="2000" dirty="0"/>
              <a:t>’</a:t>
            </a:r>
            <a:r>
              <a:rPr lang="cs-CZ" sz="2000" dirty="0"/>
              <a:t>)=</a:t>
            </a:r>
            <a:endParaRPr lang="en-US" sz="2000" dirty="0"/>
          </a:p>
          <a:p>
            <a:pPr marL="609600" indent="-609600">
              <a:buFontTx/>
              <a:buNone/>
            </a:pPr>
            <a:r>
              <a:rPr lang="en-US" sz="2000" dirty="0"/>
              <a:t>= </a:t>
            </a:r>
            <a:r>
              <a:rPr lang="cs-CZ" sz="2000" dirty="0"/>
              <a:t>(a</a:t>
            </a:r>
            <a:r>
              <a:rPr lang="en-US" sz="2000" dirty="0"/>
              <a:t>+</a:t>
            </a:r>
            <a:r>
              <a:rPr lang="en-US" sz="2000" dirty="0" err="1"/>
              <a:t>b+c</a:t>
            </a:r>
            <a:r>
              <a:rPr lang="cs-CZ" sz="2000" dirty="0"/>
              <a:t>)</a:t>
            </a:r>
            <a:r>
              <a:rPr lang="en-US" sz="2000" dirty="0"/>
              <a:t>.</a:t>
            </a:r>
            <a:r>
              <a:rPr lang="cs-CZ" sz="2000" dirty="0"/>
              <a:t>(a</a:t>
            </a:r>
            <a:r>
              <a:rPr lang="en-US" sz="2000" dirty="0"/>
              <a:t>+</a:t>
            </a:r>
            <a:r>
              <a:rPr lang="en-US" sz="2000" dirty="0" err="1"/>
              <a:t>b+c</a:t>
            </a:r>
            <a:r>
              <a:rPr lang="en-US" sz="2000" dirty="0"/>
              <a:t>’</a:t>
            </a:r>
            <a:r>
              <a:rPr lang="cs-CZ" sz="2000" dirty="0"/>
              <a:t>).(</a:t>
            </a:r>
            <a:r>
              <a:rPr lang="en-US" sz="2000" dirty="0" err="1"/>
              <a:t>a+b+c</a:t>
            </a:r>
            <a:r>
              <a:rPr lang="en-US" sz="2000" dirty="0"/>
              <a:t>’</a:t>
            </a:r>
            <a:r>
              <a:rPr lang="cs-CZ" sz="2000" dirty="0"/>
              <a:t>).(a</a:t>
            </a:r>
            <a:r>
              <a:rPr lang="en-IN" sz="2000" dirty="0"/>
              <a:t>’</a:t>
            </a:r>
            <a:r>
              <a:rPr lang="en-US" sz="2000" dirty="0"/>
              <a:t>+</a:t>
            </a:r>
            <a:r>
              <a:rPr lang="en-US" sz="2000" dirty="0" err="1"/>
              <a:t>b+c</a:t>
            </a:r>
            <a:r>
              <a:rPr lang="en-US" sz="2000" dirty="0"/>
              <a:t>’</a:t>
            </a:r>
            <a:r>
              <a:rPr lang="cs-CZ" sz="2000" dirty="0"/>
              <a:t>)=</a:t>
            </a:r>
          </a:p>
          <a:p>
            <a:pPr marL="609600" indent="-609600">
              <a:buFontTx/>
              <a:buNone/>
            </a:pPr>
            <a:r>
              <a:rPr lang="en-US" sz="2000" dirty="0"/>
              <a:t>= </a:t>
            </a:r>
            <a:r>
              <a:rPr lang="cs-CZ" sz="2000" dirty="0"/>
              <a:t>(a</a:t>
            </a:r>
            <a:r>
              <a:rPr lang="en-US" sz="2000" dirty="0"/>
              <a:t>+</a:t>
            </a:r>
            <a:r>
              <a:rPr lang="en-US" sz="2000" dirty="0" err="1"/>
              <a:t>b+c</a:t>
            </a:r>
            <a:r>
              <a:rPr lang="cs-CZ" sz="2000" dirty="0"/>
              <a:t>)</a:t>
            </a:r>
            <a:r>
              <a:rPr lang="en-US" sz="2000" dirty="0"/>
              <a:t>.</a:t>
            </a:r>
            <a:r>
              <a:rPr lang="cs-CZ" sz="2000" dirty="0"/>
              <a:t>(a</a:t>
            </a:r>
            <a:r>
              <a:rPr lang="en-US" sz="2000" dirty="0"/>
              <a:t>+</a:t>
            </a:r>
            <a:r>
              <a:rPr lang="en-US" sz="2000" dirty="0" err="1"/>
              <a:t>b+c</a:t>
            </a:r>
            <a:r>
              <a:rPr lang="en-US" sz="2000" dirty="0"/>
              <a:t>’</a:t>
            </a:r>
            <a:r>
              <a:rPr lang="cs-CZ" sz="2000" dirty="0"/>
              <a:t>).(a</a:t>
            </a:r>
            <a:r>
              <a:rPr lang="en-IN" sz="2000" dirty="0"/>
              <a:t>’</a:t>
            </a:r>
            <a:r>
              <a:rPr lang="en-US" sz="2000" dirty="0"/>
              <a:t>+</a:t>
            </a:r>
            <a:r>
              <a:rPr lang="en-US" sz="2000" dirty="0" err="1"/>
              <a:t>b+c</a:t>
            </a:r>
            <a:r>
              <a:rPr lang="en-US" sz="2000" dirty="0"/>
              <a:t>’</a:t>
            </a:r>
            <a:r>
              <a:rPr lang="cs-CZ" sz="2000" dirty="0"/>
              <a:t>)</a:t>
            </a:r>
          </a:p>
          <a:p>
            <a:pPr marL="609600" indent="-609600">
              <a:buFontTx/>
              <a:buNone/>
            </a:pPr>
            <a:r>
              <a:rPr lang="cs-CZ" sz="2000" dirty="0">
                <a:solidFill>
                  <a:schemeClr val="accent2"/>
                </a:solidFill>
              </a:rPr>
              <a:t>f</a:t>
            </a:r>
            <a:r>
              <a:rPr lang="en-US" sz="2000" dirty="0">
                <a:solidFill>
                  <a:schemeClr val="accent2"/>
                </a:solidFill>
              </a:rPr>
              <a:t>1</a:t>
            </a:r>
            <a:r>
              <a:rPr lang="en-US" sz="2000" dirty="0"/>
              <a:t> is </a:t>
            </a:r>
            <a:r>
              <a:rPr lang="cs-CZ" sz="2000" dirty="0"/>
              <a:t>e</a:t>
            </a:r>
            <a:r>
              <a:rPr lang="en-US" sz="2000" dirty="0" err="1"/>
              <a:t>xpressed</a:t>
            </a:r>
            <a:r>
              <a:rPr lang="en-US" sz="2000" dirty="0"/>
              <a:t> in </a:t>
            </a:r>
            <a:r>
              <a:rPr lang="en-US" sz="2000" dirty="0">
                <a:solidFill>
                  <a:schemeClr val="accent2"/>
                </a:solidFill>
              </a:rPr>
              <a:t>D</a:t>
            </a:r>
            <a:r>
              <a:rPr lang="cs-CZ" sz="2000" dirty="0">
                <a:solidFill>
                  <a:schemeClr val="accent2"/>
                </a:solidFill>
              </a:rPr>
              <a:t>C</a:t>
            </a:r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en-US" sz="2000" dirty="0"/>
              <a:t>,</a:t>
            </a:r>
            <a:endParaRPr lang="cs-CZ" sz="2000" dirty="0"/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cs-CZ" sz="2000" dirty="0">
                <a:solidFill>
                  <a:schemeClr val="accent2"/>
                </a:solidFill>
              </a:rPr>
              <a:t>2</a:t>
            </a:r>
            <a:r>
              <a:rPr lang="cs-CZ" sz="2000" dirty="0"/>
              <a:t> </a:t>
            </a:r>
            <a:r>
              <a:rPr lang="en-US" sz="2000" dirty="0"/>
              <a:t>is </a:t>
            </a:r>
            <a:r>
              <a:rPr lang="cs-CZ" sz="2000" dirty="0"/>
              <a:t>e</a:t>
            </a:r>
            <a:r>
              <a:rPr lang="en-US" sz="2000" dirty="0" err="1"/>
              <a:t>xpressed</a:t>
            </a:r>
            <a:r>
              <a:rPr lang="en-US" sz="2000" dirty="0"/>
              <a:t> in </a:t>
            </a:r>
            <a:r>
              <a:rPr lang="cs-CZ" sz="2000" dirty="0">
                <a:solidFill>
                  <a:schemeClr val="accent2"/>
                </a:solidFill>
              </a:rPr>
              <a:t>CC</a:t>
            </a:r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cs-CZ" sz="2000" dirty="0">
                <a:solidFill>
                  <a:schemeClr val="accent2"/>
                </a:solidFill>
              </a:rPr>
              <a:t>.</a:t>
            </a:r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4C5CB-FFDA-4E45-815D-1A081237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05D9F-7F98-4A58-B79B-44297A44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60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Activity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dirty="0"/>
              <a:t>Which of the following is an incorrect SOP expression?</a:t>
            </a:r>
            <a:br>
              <a:rPr lang="en-US" sz="2400" dirty="0"/>
            </a:br>
            <a:r>
              <a:rPr lang="en-US" sz="2400" dirty="0"/>
              <a:t>a) </a:t>
            </a:r>
            <a:r>
              <a:rPr lang="en-US" sz="2400" dirty="0" err="1"/>
              <a:t>x+x.y</a:t>
            </a:r>
            <a:br>
              <a:rPr lang="en-US" sz="2400" dirty="0"/>
            </a:br>
            <a:r>
              <a:rPr lang="en-US" sz="2400" b="1" dirty="0"/>
              <a:t>b) (</a:t>
            </a:r>
            <a:r>
              <a:rPr lang="en-US" sz="2400" b="1" dirty="0" err="1"/>
              <a:t>x+y</a:t>
            </a:r>
            <a:r>
              <a:rPr lang="en-US" sz="2400" b="1" dirty="0"/>
              <a:t>)(</a:t>
            </a:r>
            <a:r>
              <a:rPr lang="en-US" sz="2400" b="1" dirty="0" err="1"/>
              <a:t>x+z</a:t>
            </a:r>
            <a:r>
              <a:rPr lang="en-US" sz="2400" b="1" dirty="0"/>
              <a:t>)</a:t>
            </a:r>
            <a:br>
              <a:rPr lang="en-US" sz="2400" dirty="0"/>
            </a:br>
            <a:r>
              <a:rPr lang="en-US" sz="2400" dirty="0"/>
              <a:t>c) x</a:t>
            </a:r>
            <a:br>
              <a:rPr lang="en-US" sz="2400" dirty="0"/>
            </a:br>
            <a:r>
              <a:rPr lang="en-US" sz="2400" dirty="0"/>
              <a:t>d) </a:t>
            </a:r>
            <a:r>
              <a:rPr lang="en-US" sz="2400" dirty="0" err="1"/>
              <a:t>x+y</a:t>
            </a: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67600-E917-41F7-959C-489AA2C4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CB708-1C7A-40CC-8766-BA95126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69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3"/>
            </a:pPr>
            <a:r>
              <a:rPr lang="en-IN" sz="2400" dirty="0"/>
              <a:t>Convert to canonical SOP function F = x y + x z + y z</a:t>
            </a:r>
          </a:p>
          <a:p>
            <a:pPr marL="457200" indent="-457200">
              <a:buAutoNum type="arabicPeriod" startAt="3"/>
            </a:pPr>
            <a:r>
              <a:rPr lang="en-IN" sz="2400" dirty="0"/>
              <a:t>Convert to canonical POS form</a:t>
            </a:r>
          </a:p>
          <a:p>
            <a:pPr marL="0" indent="0">
              <a:buNone/>
            </a:pPr>
            <a:r>
              <a:rPr lang="en-IN" sz="2400" dirty="0"/>
              <a:t> F = (A’ + B + C) * (B’ + C + D’) * (A + B’ + C’ + D)</a:t>
            </a:r>
          </a:p>
          <a:p>
            <a:pPr marL="0" indent="0">
              <a:buNone/>
            </a:pPr>
            <a:br>
              <a:rPr lang="en-IN" sz="2400" dirty="0"/>
            </a:br>
            <a:br>
              <a:rPr lang="en-IN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5544-3AA7-4794-9473-ABCE503D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95B59-90EC-4534-84B1-4AF1F22F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7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2852"/>
            <a:ext cx="199643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Calibri"/>
                <a:cs typeface="Calibri"/>
              </a:rPr>
              <a:t>Co</a:t>
            </a:r>
            <a:r>
              <a:rPr sz="3600" b="1" spc="-25" dirty="0">
                <a:latin typeface="Calibri"/>
                <a:cs typeface="Calibri"/>
              </a:rPr>
              <a:t>n</a:t>
            </a:r>
            <a:r>
              <a:rPr sz="3600" b="1" spc="-50" dirty="0">
                <a:latin typeface="Calibri"/>
                <a:cs typeface="Calibri"/>
              </a:rPr>
              <a:t>t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30" dirty="0">
                <a:latin typeface="Calibri"/>
                <a:cs typeface="Calibri"/>
              </a:rPr>
              <a:t>n</a:t>
            </a:r>
            <a:r>
              <a:rPr sz="3600" b="1" dirty="0">
                <a:latin typeface="Calibri"/>
                <a:cs typeface="Calibri"/>
              </a:rPr>
              <a:t>t:</a:t>
            </a:r>
            <a:endParaRPr sz="3600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679266" cy="357918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Sum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product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(SOP)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Product </a:t>
            </a:r>
            <a:r>
              <a:rPr sz="3200" spc="-5" dirty="0">
                <a:latin typeface="Calibri"/>
                <a:cs typeface="Calibri"/>
              </a:rPr>
              <a:t>of sum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(POS)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Standard </a:t>
            </a:r>
            <a:r>
              <a:rPr sz="3200" dirty="0">
                <a:latin typeface="Calibri"/>
                <a:cs typeface="Calibri"/>
              </a:rPr>
              <a:t>SOP and POS </a:t>
            </a:r>
            <a:r>
              <a:rPr sz="3200" spc="-15" dirty="0">
                <a:latin typeface="Calibri"/>
                <a:cs typeface="Calibri"/>
              </a:rPr>
              <a:t>Forms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>
                <a:latin typeface="Calibri"/>
                <a:cs typeface="Calibri"/>
              </a:rPr>
              <a:t>Conver</a:t>
            </a:r>
            <a:r>
              <a:rPr lang="en-IN" sz="3200" spc="-15" dirty="0" err="1">
                <a:latin typeface="Calibri"/>
                <a:cs typeface="Calibri"/>
              </a:rPr>
              <a:t>sion</a:t>
            </a:r>
            <a:r>
              <a:rPr lang="en-IN" sz="3200" spc="-15" dirty="0">
                <a:latin typeface="Calibri"/>
                <a:cs typeface="Calibri"/>
              </a:rPr>
              <a:t> of 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SOP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standard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SOP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>
                <a:latin typeface="Calibri"/>
                <a:cs typeface="Calibri"/>
              </a:rPr>
              <a:t>Conver</a:t>
            </a:r>
            <a:r>
              <a:rPr lang="en-IN" sz="3200" spc="-15" dirty="0" err="1">
                <a:latin typeface="Calibri"/>
                <a:cs typeface="Calibri"/>
              </a:rPr>
              <a:t>sion</a:t>
            </a:r>
            <a:r>
              <a:rPr lang="en-IN" sz="3200" spc="-15" dirty="0">
                <a:latin typeface="Calibri"/>
                <a:cs typeface="Calibri"/>
              </a:rPr>
              <a:t> of </a:t>
            </a:r>
            <a:r>
              <a:rPr sz="3200" spc="-1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POS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Standard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Minterms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Maxterms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8D4BC-8F4A-4E4D-8186-24659041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2D922-C2FC-4815-9E25-DFE081AB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6477000" cy="838200"/>
          </a:xfrm>
        </p:spPr>
        <p:txBody>
          <a:bodyPr/>
          <a:lstStyle/>
          <a:p>
            <a:r>
              <a:rPr lang="en-US" altLang="en-US" sz="4800" b="1" dirty="0">
                <a:ea typeface="MS PGothic" pitchFamily="34" charset="-128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557DF-3C88-44EE-9C3D-C66673B9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464D6-41BF-4C7F-9B06-99FDC237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4290"/>
            <a:ext cx="31997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latin typeface="Calibri"/>
                <a:cs typeface="Calibri"/>
              </a:rPr>
              <a:t>Sum </a:t>
            </a:r>
            <a:r>
              <a:rPr sz="3600" b="1" spc="-5" dirty="0">
                <a:latin typeface="Calibri"/>
                <a:cs typeface="Calibri"/>
              </a:rPr>
              <a:t>of</a:t>
            </a:r>
            <a:r>
              <a:rPr sz="3600" b="1" spc="-5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Product</a:t>
            </a:r>
            <a:endParaRPr sz="3600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1590"/>
            <a:ext cx="7919084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63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sum-of-products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b="1" dirty="0">
                <a:latin typeface="Calibri"/>
                <a:cs typeface="Calibri"/>
              </a:rPr>
              <a:t>SOP</a:t>
            </a:r>
            <a:r>
              <a:rPr sz="3200" dirty="0">
                <a:latin typeface="Calibri"/>
                <a:cs typeface="Calibri"/>
              </a:rPr>
              <a:t>) </a:t>
            </a:r>
            <a:r>
              <a:rPr sz="3200" spc="-25" dirty="0">
                <a:latin typeface="Calibri"/>
                <a:cs typeface="Calibri"/>
              </a:rPr>
              <a:t>form </a:t>
            </a:r>
            <a:r>
              <a:rPr sz="3200" dirty="0">
                <a:latin typeface="Calibri"/>
                <a:cs typeface="Calibri"/>
              </a:rPr>
              <a:t>is a method  </a:t>
            </a:r>
            <a:r>
              <a:rPr sz="3200" spc="-5" dirty="0">
                <a:latin typeface="Calibri"/>
                <a:cs typeface="Calibri"/>
              </a:rPr>
              <a:t>(or </a:t>
            </a:r>
            <a:r>
              <a:rPr sz="3200" spc="-20" dirty="0">
                <a:latin typeface="Calibri"/>
                <a:cs typeface="Calibri"/>
              </a:rPr>
              <a:t>form) </a:t>
            </a:r>
            <a:r>
              <a:rPr sz="3200" spc="-5" dirty="0">
                <a:latin typeface="Calibri"/>
                <a:cs typeface="Calibri"/>
              </a:rPr>
              <a:t>of simplifying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Boolean  </a:t>
            </a:r>
            <a:r>
              <a:rPr sz="3200" spc="-10" dirty="0">
                <a:latin typeface="Calibri"/>
                <a:cs typeface="Calibri"/>
              </a:rPr>
              <a:t>expressions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logic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gates.</a:t>
            </a:r>
            <a:endParaRPr sz="32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Sum and </a:t>
            </a:r>
            <a:r>
              <a:rPr sz="3200" spc="-10" dirty="0">
                <a:latin typeface="Calibri"/>
                <a:cs typeface="Calibri"/>
              </a:rPr>
              <a:t>product derived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symbolic  representations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OR and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OR (+) </a:t>
            </a:r>
            <a:r>
              <a:rPr sz="3200" dirty="0">
                <a:latin typeface="Calibri"/>
                <a:cs typeface="Calibri"/>
              </a:rPr>
              <a:t>, AND ( . ) , </a:t>
            </a:r>
            <a:r>
              <a:rPr sz="3200" spc="-5" dirty="0">
                <a:latin typeface="Calibri"/>
                <a:cs typeface="Calibri"/>
              </a:rPr>
              <a:t>addition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multiplication.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1901" y="4996688"/>
            <a:ext cx="3597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f(A,B,C)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ABC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A’BC’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9726" y="4566030"/>
            <a:ext cx="351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Sum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29328" y="6044438"/>
            <a:ext cx="1603965" cy="92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761" y="6061709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5028" y="5466588"/>
            <a:ext cx="315467" cy="65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2690" y="5604446"/>
            <a:ext cx="120650" cy="457834"/>
          </a:xfrm>
          <a:custGeom>
            <a:avLst/>
            <a:gdLst/>
            <a:ahLst/>
            <a:cxnLst/>
            <a:rect l="l" t="t" r="r" b="b"/>
            <a:pathLst>
              <a:path w="120650" h="457835">
                <a:moveTo>
                  <a:pt x="60071" y="51404"/>
                </a:moveTo>
                <a:lnTo>
                  <a:pt x="47117" y="73611"/>
                </a:lnTo>
                <a:lnTo>
                  <a:pt x="47117" y="457263"/>
                </a:lnTo>
                <a:lnTo>
                  <a:pt x="73025" y="457263"/>
                </a:lnTo>
                <a:lnTo>
                  <a:pt x="73025" y="73611"/>
                </a:lnTo>
                <a:lnTo>
                  <a:pt x="60071" y="51404"/>
                </a:lnTo>
                <a:close/>
              </a:path>
              <a:path w="120650" h="457835">
                <a:moveTo>
                  <a:pt x="60071" y="0"/>
                </a:moveTo>
                <a:lnTo>
                  <a:pt x="3556" y="96913"/>
                </a:lnTo>
                <a:lnTo>
                  <a:pt x="0" y="103085"/>
                </a:lnTo>
                <a:lnTo>
                  <a:pt x="2032" y="111023"/>
                </a:lnTo>
                <a:lnTo>
                  <a:pt x="8255" y="114630"/>
                </a:lnTo>
                <a:lnTo>
                  <a:pt x="14350" y="118236"/>
                </a:lnTo>
                <a:lnTo>
                  <a:pt x="22351" y="116141"/>
                </a:lnTo>
                <a:lnTo>
                  <a:pt x="25908" y="109969"/>
                </a:lnTo>
                <a:lnTo>
                  <a:pt x="47117" y="73611"/>
                </a:lnTo>
                <a:lnTo>
                  <a:pt x="47117" y="25717"/>
                </a:lnTo>
                <a:lnTo>
                  <a:pt x="75068" y="25717"/>
                </a:lnTo>
                <a:lnTo>
                  <a:pt x="60071" y="0"/>
                </a:lnTo>
                <a:close/>
              </a:path>
              <a:path w="120650" h="457835">
                <a:moveTo>
                  <a:pt x="75068" y="25717"/>
                </a:moveTo>
                <a:lnTo>
                  <a:pt x="73025" y="25717"/>
                </a:lnTo>
                <a:lnTo>
                  <a:pt x="73025" y="73611"/>
                </a:lnTo>
                <a:lnTo>
                  <a:pt x="94234" y="109969"/>
                </a:lnTo>
                <a:lnTo>
                  <a:pt x="97789" y="116141"/>
                </a:lnTo>
                <a:lnTo>
                  <a:pt x="105791" y="118236"/>
                </a:lnTo>
                <a:lnTo>
                  <a:pt x="111887" y="114630"/>
                </a:lnTo>
                <a:lnTo>
                  <a:pt x="118110" y="111023"/>
                </a:lnTo>
                <a:lnTo>
                  <a:pt x="120142" y="103085"/>
                </a:lnTo>
                <a:lnTo>
                  <a:pt x="116586" y="96913"/>
                </a:lnTo>
                <a:lnTo>
                  <a:pt x="75068" y="25717"/>
                </a:lnTo>
                <a:close/>
              </a:path>
              <a:path w="120650" h="457835">
                <a:moveTo>
                  <a:pt x="73025" y="25717"/>
                </a:moveTo>
                <a:lnTo>
                  <a:pt x="47117" y="25717"/>
                </a:lnTo>
                <a:lnTo>
                  <a:pt x="47117" y="73611"/>
                </a:lnTo>
                <a:lnTo>
                  <a:pt x="60071" y="51404"/>
                </a:lnTo>
                <a:lnTo>
                  <a:pt x="48895" y="32245"/>
                </a:lnTo>
                <a:lnTo>
                  <a:pt x="73025" y="32245"/>
                </a:lnTo>
                <a:lnTo>
                  <a:pt x="73025" y="25717"/>
                </a:lnTo>
                <a:close/>
              </a:path>
              <a:path w="120650" h="457835">
                <a:moveTo>
                  <a:pt x="73025" y="32245"/>
                </a:moveTo>
                <a:lnTo>
                  <a:pt x="71247" y="32245"/>
                </a:lnTo>
                <a:lnTo>
                  <a:pt x="60071" y="51404"/>
                </a:lnTo>
                <a:lnTo>
                  <a:pt x="73025" y="73611"/>
                </a:lnTo>
                <a:lnTo>
                  <a:pt x="73025" y="32245"/>
                </a:lnTo>
                <a:close/>
              </a:path>
              <a:path w="120650" h="457835">
                <a:moveTo>
                  <a:pt x="71247" y="32245"/>
                </a:moveTo>
                <a:lnTo>
                  <a:pt x="48895" y="32245"/>
                </a:lnTo>
                <a:lnTo>
                  <a:pt x="60071" y="51404"/>
                </a:lnTo>
                <a:lnTo>
                  <a:pt x="71247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1408" y="5466588"/>
            <a:ext cx="315467" cy="65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29071" y="5604446"/>
            <a:ext cx="120650" cy="457834"/>
          </a:xfrm>
          <a:custGeom>
            <a:avLst/>
            <a:gdLst/>
            <a:ahLst/>
            <a:cxnLst/>
            <a:rect l="l" t="t" r="r" b="b"/>
            <a:pathLst>
              <a:path w="120650" h="457835">
                <a:moveTo>
                  <a:pt x="60070" y="51404"/>
                </a:moveTo>
                <a:lnTo>
                  <a:pt x="47116" y="73611"/>
                </a:lnTo>
                <a:lnTo>
                  <a:pt x="47116" y="457263"/>
                </a:lnTo>
                <a:lnTo>
                  <a:pt x="73025" y="457263"/>
                </a:lnTo>
                <a:lnTo>
                  <a:pt x="73025" y="73611"/>
                </a:lnTo>
                <a:lnTo>
                  <a:pt x="60070" y="51404"/>
                </a:lnTo>
                <a:close/>
              </a:path>
              <a:path w="120650" h="457835">
                <a:moveTo>
                  <a:pt x="60070" y="0"/>
                </a:moveTo>
                <a:lnTo>
                  <a:pt x="3555" y="96913"/>
                </a:lnTo>
                <a:lnTo>
                  <a:pt x="0" y="103085"/>
                </a:lnTo>
                <a:lnTo>
                  <a:pt x="2031" y="111023"/>
                </a:lnTo>
                <a:lnTo>
                  <a:pt x="8254" y="114630"/>
                </a:lnTo>
                <a:lnTo>
                  <a:pt x="14350" y="118236"/>
                </a:lnTo>
                <a:lnTo>
                  <a:pt x="22351" y="116141"/>
                </a:lnTo>
                <a:lnTo>
                  <a:pt x="25907" y="109969"/>
                </a:lnTo>
                <a:lnTo>
                  <a:pt x="47116" y="73611"/>
                </a:lnTo>
                <a:lnTo>
                  <a:pt x="47116" y="25717"/>
                </a:lnTo>
                <a:lnTo>
                  <a:pt x="75068" y="25717"/>
                </a:lnTo>
                <a:lnTo>
                  <a:pt x="60070" y="0"/>
                </a:lnTo>
                <a:close/>
              </a:path>
              <a:path w="120650" h="457835">
                <a:moveTo>
                  <a:pt x="75068" y="25717"/>
                </a:moveTo>
                <a:lnTo>
                  <a:pt x="73025" y="25717"/>
                </a:lnTo>
                <a:lnTo>
                  <a:pt x="73025" y="73611"/>
                </a:lnTo>
                <a:lnTo>
                  <a:pt x="94233" y="109969"/>
                </a:lnTo>
                <a:lnTo>
                  <a:pt x="97789" y="116141"/>
                </a:lnTo>
                <a:lnTo>
                  <a:pt x="105790" y="118236"/>
                </a:lnTo>
                <a:lnTo>
                  <a:pt x="111887" y="114630"/>
                </a:lnTo>
                <a:lnTo>
                  <a:pt x="118109" y="111023"/>
                </a:lnTo>
                <a:lnTo>
                  <a:pt x="120141" y="103085"/>
                </a:lnTo>
                <a:lnTo>
                  <a:pt x="116586" y="96913"/>
                </a:lnTo>
                <a:lnTo>
                  <a:pt x="75068" y="25717"/>
                </a:lnTo>
                <a:close/>
              </a:path>
              <a:path w="120650" h="457835">
                <a:moveTo>
                  <a:pt x="73025" y="25717"/>
                </a:moveTo>
                <a:lnTo>
                  <a:pt x="47116" y="25717"/>
                </a:lnTo>
                <a:lnTo>
                  <a:pt x="47116" y="73611"/>
                </a:lnTo>
                <a:lnTo>
                  <a:pt x="60070" y="51404"/>
                </a:lnTo>
                <a:lnTo>
                  <a:pt x="48894" y="32245"/>
                </a:lnTo>
                <a:lnTo>
                  <a:pt x="73025" y="32245"/>
                </a:lnTo>
                <a:lnTo>
                  <a:pt x="73025" y="25717"/>
                </a:lnTo>
                <a:close/>
              </a:path>
              <a:path w="120650" h="457835">
                <a:moveTo>
                  <a:pt x="73025" y="32245"/>
                </a:moveTo>
                <a:lnTo>
                  <a:pt x="71246" y="32245"/>
                </a:lnTo>
                <a:lnTo>
                  <a:pt x="60070" y="51404"/>
                </a:lnTo>
                <a:lnTo>
                  <a:pt x="73025" y="73611"/>
                </a:lnTo>
                <a:lnTo>
                  <a:pt x="73025" y="32245"/>
                </a:lnTo>
                <a:close/>
              </a:path>
              <a:path w="120650" h="457835">
                <a:moveTo>
                  <a:pt x="71246" y="32245"/>
                </a:moveTo>
                <a:lnTo>
                  <a:pt x="48894" y="32245"/>
                </a:lnTo>
                <a:lnTo>
                  <a:pt x="60070" y="51404"/>
                </a:lnTo>
                <a:lnTo>
                  <a:pt x="71246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4554" y="4726178"/>
            <a:ext cx="841925" cy="92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21046" y="47434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3311" y="4703064"/>
            <a:ext cx="315467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0975" y="4725161"/>
            <a:ext cx="120650" cy="369570"/>
          </a:xfrm>
          <a:custGeom>
            <a:avLst/>
            <a:gdLst/>
            <a:ahLst/>
            <a:cxnLst/>
            <a:rect l="l" t="t" r="r" b="b"/>
            <a:pathLst>
              <a:path w="120650" h="369570">
                <a:moveTo>
                  <a:pt x="14350" y="251206"/>
                </a:moveTo>
                <a:lnTo>
                  <a:pt x="8254" y="254762"/>
                </a:lnTo>
                <a:lnTo>
                  <a:pt x="2032" y="258318"/>
                </a:lnTo>
                <a:lnTo>
                  <a:pt x="0" y="266319"/>
                </a:lnTo>
                <a:lnTo>
                  <a:pt x="3555" y="272542"/>
                </a:lnTo>
                <a:lnTo>
                  <a:pt x="60071" y="369443"/>
                </a:lnTo>
                <a:lnTo>
                  <a:pt x="75107" y="343662"/>
                </a:lnTo>
                <a:lnTo>
                  <a:pt x="47116" y="343662"/>
                </a:lnTo>
                <a:lnTo>
                  <a:pt x="47116" y="295819"/>
                </a:lnTo>
                <a:lnTo>
                  <a:pt x="25908" y="259461"/>
                </a:lnTo>
                <a:lnTo>
                  <a:pt x="22351" y="253237"/>
                </a:lnTo>
                <a:lnTo>
                  <a:pt x="14350" y="251206"/>
                </a:lnTo>
                <a:close/>
              </a:path>
              <a:path w="120650" h="369570">
                <a:moveTo>
                  <a:pt x="47117" y="295819"/>
                </a:moveTo>
                <a:lnTo>
                  <a:pt x="47116" y="343662"/>
                </a:lnTo>
                <a:lnTo>
                  <a:pt x="73025" y="343662"/>
                </a:lnTo>
                <a:lnTo>
                  <a:pt x="73025" y="337185"/>
                </a:lnTo>
                <a:lnTo>
                  <a:pt x="48895" y="337185"/>
                </a:lnTo>
                <a:lnTo>
                  <a:pt x="60071" y="318026"/>
                </a:lnTo>
                <a:lnTo>
                  <a:pt x="47117" y="295819"/>
                </a:lnTo>
                <a:close/>
              </a:path>
              <a:path w="120650" h="369570">
                <a:moveTo>
                  <a:pt x="105790" y="251206"/>
                </a:moveTo>
                <a:lnTo>
                  <a:pt x="97789" y="253237"/>
                </a:lnTo>
                <a:lnTo>
                  <a:pt x="94234" y="259461"/>
                </a:lnTo>
                <a:lnTo>
                  <a:pt x="73025" y="295819"/>
                </a:lnTo>
                <a:lnTo>
                  <a:pt x="73025" y="343662"/>
                </a:lnTo>
                <a:lnTo>
                  <a:pt x="75107" y="343662"/>
                </a:lnTo>
                <a:lnTo>
                  <a:pt x="116586" y="272542"/>
                </a:lnTo>
                <a:lnTo>
                  <a:pt x="120141" y="266319"/>
                </a:lnTo>
                <a:lnTo>
                  <a:pt x="118110" y="258318"/>
                </a:lnTo>
                <a:lnTo>
                  <a:pt x="111887" y="254762"/>
                </a:lnTo>
                <a:lnTo>
                  <a:pt x="105790" y="251206"/>
                </a:lnTo>
                <a:close/>
              </a:path>
              <a:path w="120650" h="369570">
                <a:moveTo>
                  <a:pt x="60071" y="318026"/>
                </a:moveTo>
                <a:lnTo>
                  <a:pt x="48895" y="337185"/>
                </a:lnTo>
                <a:lnTo>
                  <a:pt x="71247" y="337185"/>
                </a:lnTo>
                <a:lnTo>
                  <a:pt x="60071" y="318026"/>
                </a:lnTo>
                <a:close/>
              </a:path>
              <a:path w="120650" h="369570">
                <a:moveTo>
                  <a:pt x="73025" y="295819"/>
                </a:moveTo>
                <a:lnTo>
                  <a:pt x="60071" y="318026"/>
                </a:lnTo>
                <a:lnTo>
                  <a:pt x="71247" y="337185"/>
                </a:lnTo>
                <a:lnTo>
                  <a:pt x="73025" y="337185"/>
                </a:lnTo>
                <a:lnTo>
                  <a:pt x="73025" y="295819"/>
                </a:lnTo>
                <a:close/>
              </a:path>
              <a:path w="120650" h="369570">
                <a:moveTo>
                  <a:pt x="73025" y="0"/>
                </a:moveTo>
                <a:lnTo>
                  <a:pt x="47116" y="0"/>
                </a:lnTo>
                <a:lnTo>
                  <a:pt x="47117" y="295819"/>
                </a:lnTo>
                <a:lnTo>
                  <a:pt x="60071" y="318026"/>
                </a:lnTo>
                <a:lnTo>
                  <a:pt x="73025" y="295819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51959" y="6194247"/>
            <a:ext cx="1074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Product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terms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CEC7E10-66B3-444B-A6BE-561D36E0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C778FC8-EC64-4D73-A9D9-1E27DA2C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2852"/>
            <a:ext cx="33591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b="1" spc="-15" dirty="0">
                <a:latin typeface="Calibri"/>
                <a:cs typeface="Calibri"/>
              </a:rPr>
              <a:t>Product </a:t>
            </a:r>
            <a:r>
              <a:rPr sz="3600" b="1" spc="-5" dirty="0">
                <a:latin typeface="Calibri"/>
                <a:cs typeface="Calibri"/>
              </a:rPr>
              <a:t>of</a:t>
            </a:r>
            <a:r>
              <a:rPr sz="3600" b="1" spc="4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Sum</a:t>
            </a:r>
            <a:endParaRPr sz="3600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1654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827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dirty="0">
                <a:latin typeface="Calibri"/>
                <a:cs typeface="Calibri"/>
              </a:rPr>
              <a:t>sum </a:t>
            </a:r>
            <a:r>
              <a:rPr sz="3200" spc="-5" dirty="0">
                <a:latin typeface="Calibri"/>
                <a:cs typeface="Calibri"/>
              </a:rPr>
              <a:t>terms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multiplied 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 Boolean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5" dirty="0">
                <a:latin typeface="Calibri"/>
                <a:cs typeface="Calibri"/>
              </a:rPr>
              <a:t> operation.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Sum </a:t>
            </a:r>
            <a:r>
              <a:rPr sz="3200" spc="-10" dirty="0">
                <a:latin typeface="Calibri"/>
                <a:cs typeface="Calibri"/>
              </a:rPr>
              <a:t>terms are defined by </a:t>
            </a:r>
            <a:r>
              <a:rPr sz="3200" spc="-5" dirty="0">
                <a:latin typeface="Calibri"/>
                <a:cs typeface="Calibri"/>
              </a:rPr>
              <a:t>using OR </a:t>
            </a:r>
            <a:r>
              <a:rPr sz="3200" spc="-15" dirty="0">
                <a:latin typeface="Calibri"/>
                <a:cs typeface="Calibri"/>
              </a:rPr>
              <a:t>operation 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10" dirty="0">
                <a:latin typeface="Calibri"/>
                <a:cs typeface="Calibri"/>
              </a:rPr>
              <a:t>product term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0" dirty="0">
                <a:latin typeface="Calibri"/>
                <a:cs typeface="Calibri"/>
              </a:rPr>
              <a:t>operation.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8166" y="4826584"/>
            <a:ext cx="3945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f(A,B,C)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20" dirty="0">
                <a:latin typeface="Calibri"/>
                <a:cs typeface="Calibri"/>
              </a:rPr>
              <a:t>(A’+B) 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(B+C’)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67528" y="4500626"/>
            <a:ext cx="1070543" cy="92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961" y="451789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0847" y="4495800"/>
            <a:ext cx="315467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8510" y="4517897"/>
            <a:ext cx="120650" cy="513080"/>
          </a:xfrm>
          <a:custGeom>
            <a:avLst/>
            <a:gdLst/>
            <a:ahLst/>
            <a:cxnLst/>
            <a:rect l="l" t="t" r="r" b="b"/>
            <a:pathLst>
              <a:path w="120650" h="513079">
                <a:moveTo>
                  <a:pt x="14350" y="394462"/>
                </a:moveTo>
                <a:lnTo>
                  <a:pt x="2031" y="401700"/>
                </a:lnTo>
                <a:lnTo>
                  <a:pt x="0" y="409575"/>
                </a:lnTo>
                <a:lnTo>
                  <a:pt x="3555" y="415797"/>
                </a:lnTo>
                <a:lnTo>
                  <a:pt x="60071" y="512699"/>
                </a:lnTo>
                <a:lnTo>
                  <a:pt x="75107" y="486918"/>
                </a:lnTo>
                <a:lnTo>
                  <a:pt x="47116" y="486918"/>
                </a:lnTo>
                <a:lnTo>
                  <a:pt x="47116" y="439075"/>
                </a:lnTo>
                <a:lnTo>
                  <a:pt x="25908" y="402716"/>
                </a:lnTo>
                <a:lnTo>
                  <a:pt x="22351" y="396494"/>
                </a:lnTo>
                <a:lnTo>
                  <a:pt x="14350" y="394462"/>
                </a:lnTo>
                <a:close/>
              </a:path>
              <a:path w="120650" h="513079">
                <a:moveTo>
                  <a:pt x="47117" y="439075"/>
                </a:moveTo>
                <a:lnTo>
                  <a:pt x="47116" y="486918"/>
                </a:lnTo>
                <a:lnTo>
                  <a:pt x="73025" y="486918"/>
                </a:lnTo>
                <a:lnTo>
                  <a:pt x="73025" y="480440"/>
                </a:lnTo>
                <a:lnTo>
                  <a:pt x="48894" y="480440"/>
                </a:lnTo>
                <a:lnTo>
                  <a:pt x="60071" y="461282"/>
                </a:lnTo>
                <a:lnTo>
                  <a:pt x="47117" y="439075"/>
                </a:lnTo>
                <a:close/>
              </a:path>
              <a:path w="120650" h="513079">
                <a:moveTo>
                  <a:pt x="105790" y="394462"/>
                </a:moveTo>
                <a:lnTo>
                  <a:pt x="97789" y="396494"/>
                </a:lnTo>
                <a:lnTo>
                  <a:pt x="94234" y="402716"/>
                </a:lnTo>
                <a:lnTo>
                  <a:pt x="73025" y="439075"/>
                </a:lnTo>
                <a:lnTo>
                  <a:pt x="73025" y="486918"/>
                </a:lnTo>
                <a:lnTo>
                  <a:pt x="75107" y="486918"/>
                </a:lnTo>
                <a:lnTo>
                  <a:pt x="116586" y="415797"/>
                </a:lnTo>
                <a:lnTo>
                  <a:pt x="120141" y="409575"/>
                </a:lnTo>
                <a:lnTo>
                  <a:pt x="118110" y="401700"/>
                </a:lnTo>
                <a:lnTo>
                  <a:pt x="105790" y="394462"/>
                </a:lnTo>
                <a:close/>
              </a:path>
              <a:path w="120650" h="513079">
                <a:moveTo>
                  <a:pt x="60071" y="461282"/>
                </a:moveTo>
                <a:lnTo>
                  <a:pt x="48894" y="480440"/>
                </a:lnTo>
                <a:lnTo>
                  <a:pt x="71247" y="480440"/>
                </a:lnTo>
                <a:lnTo>
                  <a:pt x="60071" y="461282"/>
                </a:lnTo>
                <a:close/>
              </a:path>
              <a:path w="120650" h="513079">
                <a:moveTo>
                  <a:pt x="73025" y="439075"/>
                </a:moveTo>
                <a:lnTo>
                  <a:pt x="60071" y="461282"/>
                </a:lnTo>
                <a:lnTo>
                  <a:pt x="71247" y="480440"/>
                </a:lnTo>
                <a:lnTo>
                  <a:pt x="73025" y="480440"/>
                </a:lnTo>
                <a:lnTo>
                  <a:pt x="73025" y="439075"/>
                </a:lnTo>
                <a:close/>
              </a:path>
              <a:path w="120650" h="513079">
                <a:moveTo>
                  <a:pt x="73025" y="0"/>
                </a:moveTo>
                <a:lnTo>
                  <a:pt x="47116" y="0"/>
                </a:lnTo>
                <a:lnTo>
                  <a:pt x="47117" y="439075"/>
                </a:lnTo>
                <a:lnTo>
                  <a:pt x="60071" y="461282"/>
                </a:lnTo>
                <a:lnTo>
                  <a:pt x="73025" y="439075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7928" y="5927090"/>
            <a:ext cx="1299154" cy="92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1361" y="594436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3628" y="5349240"/>
            <a:ext cx="315467" cy="65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1290" y="5487161"/>
            <a:ext cx="120650" cy="457200"/>
          </a:xfrm>
          <a:custGeom>
            <a:avLst/>
            <a:gdLst/>
            <a:ahLst/>
            <a:cxnLst/>
            <a:rect l="l" t="t" r="r" b="b"/>
            <a:pathLst>
              <a:path w="120650" h="457200">
                <a:moveTo>
                  <a:pt x="60071" y="51302"/>
                </a:moveTo>
                <a:lnTo>
                  <a:pt x="47117" y="73523"/>
                </a:lnTo>
                <a:lnTo>
                  <a:pt x="47117" y="457200"/>
                </a:lnTo>
                <a:lnTo>
                  <a:pt x="73025" y="457200"/>
                </a:lnTo>
                <a:lnTo>
                  <a:pt x="73025" y="73523"/>
                </a:lnTo>
                <a:lnTo>
                  <a:pt x="60071" y="51302"/>
                </a:lnTo>
                <a:close/>
              </a:path>
              <a:path w="120650" h="457200">
                <a:moveTo>
                  <a:pt x="60071" y="0"/>
                </a:moveTo>
                <a:lnTo>
                  <a:pt x="0" y="103022"/>
                </a:lnTo>
                <a:lnTo>
                  <a:pt x="2032" y="110959"/>
                </a:lnTo>
                <a:lnTo>
                  <a:pt x="8255" y="114566"/>
                </a:lnTo>
                <a:lnTo>
                  <a:pt x="14350" y="118173"/>
                </a:lnTo>
                <a:lnTo>
                  <a:pt x="22351" y="116078"/>
                </a:lnTo>
                <a:lnTo>
                  <a:pt x="25908" y="109905"/>
                </a:lnTo>
                <a:lnTo>
                  <a:pt x="47117" y="73523"/>
                </a:lnTo>
                <a:lnTo>
                  <a:pt x="47117" y="25653"/>
                </a:lnTo>
                <a:lnTo>
                  <a:pt x="75033" y="25653"/>
                </a:lnTo>
                <a:lnTo>
                  <a:pt x="60071" y="0"/>
                </a:lnTo>
                <a:close/>
              </a:path>
              <a:path w="120650" h="457200">
                <a:moveTo>
                  <a:pt x="75033" y="25653"/>
                </a:moveTo>
                <a:lnTo>
                  <a:pt x="73025" y="25653"/>
                </a:lnTo>
                <a:lnTo>
                  <a:pt x="73025" y="73523"/>
                </a:lnTo>
                <a:lnTo>
                  <a:pt x="94234" y="109905"/>
                </a:lnTo>
                <a:lnTo>
                  <a:pt x="97789" y="116078"/>
                </a:lnTo>
                <a:lnTo>
                  <a:pt x="105791" y="118173"/>
                </a:lnTo>
                <a:lnTo>
                  <a:pt x="111887" y="114566"/>
                </a:lnTo>
                <a:lnTo>
                  <a:pt x="118110" y="110959"/>
                </a:lnTo>
                <a:lnTo>
                  <a:pt x="120142" y="103022"/>
                </a:lnTo>
                <a:lnTo>
                  <a:pt x="75033" y="25653"/>
                </a:lnTo>
                <a:close/>
              </a:path>
              <a:path w="120650" h="457200">
                <a:moveTo>
                  <a:pt x="73025" y="25653"/>
                </a:moveTo>
                <a:lnTo>
                  <a:pt x="47117" y="25653"/>
                </a:lnTo>
                <a:lnTo>
                  <a:pt x="47117" y="73523"/>
                </a:lnTo>
                <a:lnTo>
                  <a:pt x="60071" y="51302"/>
                </a:lnTo>
                <a:lnTo>
                  <a:pt x="48895" y="32131"/>
                </a:lnTo>
                <a:lnTo>
                  <a:pt x="73025" y="32131"/>
                </a:lnTo>
                <a:lnTo>
                  <a:pt x="73025" y="25653"/>
                </a:lnTo>
                <a:close/>
              </a:path>
              <a:path w="120650" h="457200">
                <a:moveTo>
                  <a:pt x="73025" y="32131"/>
                </a:moveTo>
                <a:lnTo>
                  <a:pt x="71247" y="32131"/>
                </a:lnTo>
                <a:lnTo>
                  <a:pt x="60071" y="51302"/>
                </a:lnTo>
                <a:lnTo>
                  <a:pt x="73025" y="73523"/>
                </a:lnTo>
                <a:lnTo>
                  <a:pt x="73025" y="32131"/>
                </a:lnTo>
                <a:close/>
              </a:path>
              <a:path w="120650" h="457200">
                <a:moveTo>
                  <a:pt x="71247" y="32131"/>
                </a:moveTo>
                <a:lnTo>
                  <a:pt x="48895" y="32131"/>
                </a:lnTo>
                <a:lnTo>
                  <a:pt x="60071" y="51302"/>
                </a:lnTo>
                <a:lnTo>
                  <a:pt x="71247" y="32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2828" y="5349240"/>
            <a:ext cx="315467" cy="6583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0490" y="5487161"/>
            <a:ext cx="120650" cy="457200"/>
          </a:xfrm>
          <a:custGeom>
            <a:avLst/>
            <a:gdLst/>
            <a:ahLst/>
            <a:cxnLst/>
            <a:rect l="l" t="t" r="r" b="b"/>
            <a:pathLst>
              <a:path w="120650" h="457200">
                <a:moveTo>
                  <a:pt x="60071" y="51302"/>
                </a:moveTo>
                <a:lnTo>
                  <a:pt x="47117" y="73523"/>
                </a:lnTo>
                <a:lnTo>
                  <a:pt x="47117" y="457200"/>
                </a:lnTo>
                <a:lnTo>
                  <a:pt x="73025" y="457200"/>
                </a:lnTo>
                <a:lnTo>
                  <a:pt x="73025" y="73523"/>
                </a:lnTo>
                <a:lnTo>
                  <a:pt x="60071" y="51302"/>
                </a:lnTo>
                <a:close/>
              </a:path>
              <a:path w="120650" h="457200">
                <a:moveTo>
                  <a:pt x="60071" y="0"/>
                </a:moveTo>
                <a:lnTo>
                  <a:pt x="0" y="103022"/>
                </a:lnTo>
                <a:lnTo>
                  <a:pt x="2032" y="110959"/>
                </a:lnTo>
                <a:lnTo>
                  <a:pt x="8255" y="114566"/>
                </a:lnTo>
                <a:lnTo>
                  <a:pt x="14350" y="118173"/>
                </a:lnTo>
                <a:lnTo>
                  <a:pt x="22351" y="116078"/>
                </a:lnTo>
                <a:lnTo>
                  <a:pt x="25908" y="109905"/>
                </a:lnTo>
                <a:lnTo>
                  <a:pt x="47117" y="73523"/>
                </a:lnTo>
                <a:lnTo>
                  <a:pt x="47117" y="25653"/>
                </a:lnTo>
                <a:lnTo>
                  <a:pt x="75033" y="25653"/>
                </a:lnTo>
                <a:lnTo>
                  <a:pt x="60071" y="0"/>
                </a:lnTo>
                <a:close/>
              </a:path>
              <a:path w="120650" h="457200">
                <a:moveTo>
                  <a:pt x="75033" y="25653"/>
                </a:moveTo>
                <a:lnTo>
                  <a:pt x="73025" y="25653"/>
                </a:lnTo>
                <a:lnTo>
                  <a:pt x="73025" y="73523"/>
                </a:lnTo>
                <a:lnTo>
                  <a:pt x="94234" y="109905"/>
                </a:lnTo>
                <a:lnTo>
                  <a:pt x="97789" y="116078"/>
                </a:lnTo>
                <a:lnTo>
                  <a:pt x="105791" y="118173"/>
                </a:lnTo>
                <a:lnTo>
                  <a:pt x="111887" y="114566"/>
                </a:lnTo>
                <a:lnTo>
                  <a:pt x="118110" y="110959"/>
                </a:lnTo>
                <a:lnTo>
                  <a:pt x="120142" y="103022"/>
                </a:lnTo>
                <a:lnTo>
                  <a:pt x="75033" y="25653"/>
                </a:lnTo>
                <a:close/>
              </a:path>
              <a:path w="120650" h="457200">
                <a:moveTo>
                  <a:pt x="73025" y="25653"/>
                </a:moveTo>
                <a:lnTo>
                  <a:pt x="47117" y="25653"/>
                </a:lnTo>
                <a:lnTo>
                  <a:pt x="47117" y="73523"/>
                </a:lnTo>
                <a:lnTo>
                  <a:pt x="60071" y="51302"/>
                </a:lnTo>
                <a:lnTo>
                  <a:pt x="48895" y="32131"/>
                </a:lnTo>
                <a:lnTo>
                  <a:pt x="73025" y="32131"/>
                </a:lnTo>
                <a:lnTo>
                  <a:pt x="73025" y="25653"/>
                </a:lnTo>
                <a:close/>
              </a:path>
              <a:path w="120650" h="457200">
                <a:moveTo>
                  <a:pt x="73025" y="32131"/>
                </a:moveTo>
                <a:lnTo>
                  <a:pt x="71247" y="32131"/>
                </a:lnTo>
                <a:lnTo>
                  <a:pt x="60071" y="51302"/>
                </a:lnTo>
                <a:lnTo>
                  <a:pt x="73025" y="73523"/>
                </a:lnTo>
                <a:lnTo>
                  <a:pt x="73025" y="32131"/>
                </a:lnTo>
                <a:close/>
              </a:path>
              <a:path w="120650" h="457200">
                <a:moveTo>
                  <a:pt x="71247" y="32131"/>
                </a:moveTo>
                <a:lnTo>
                  <a:pt x="48895" y="32131"/>
                </a:lnTo>
                <a:lnTo>
                  <a:pt x="60071" y="51302"/>
                </a:lnTo>
                <a:lnTo>
                  <a:pt x="71247" y="32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84442" y="4363592"/>
            <a:ext cx="606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P</a:t>
            </a:r>
            <a:r>
              <a:rPr sz="1400" b="1" spc="-1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odu</a:t>
            </a:r>
            <a:r>
              <a:rPr sz="1400" b="1" spc="-5" dirty="0">
                <a:latin typeface="Calibri"/>
                <a:cs typeface="Calibri"/>
              </a:rPr>
              <a:t>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8659" y="5967171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Sum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terms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4C74864-E09C-4BE1-9B33-16FE19C2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1C1D26-DF58-443E-BCEC-A5FEF2E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cs-CZ" sz="2800" dirty="0">
                <a:solidFill>
                  <a:schemeClr val="folHlink"/>
                </a:solidFill>
              </a:rPr>
              <a:t>Example</a:t>
            </a:r>
            <a:r>
              <a:rPr lang="en-US" sz="2800" dirty="0">
                <a:solidFill>
                  <a:schemeClr val="folHlink"/>
                </a:solidFill>
              </a:rPr>
              <a:t> 1</a:t>
            </a:r>
            <a:endParaRPr lang="cs-CZ" sz="2800" dirty="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cs-CZ" sz="2800" dirty="0"/>
              <a:t>f(a,b,c,d)=</a:t>
            </a:r>
            <a:r>
              <a:rPr lang="en-US" sz="2800" dirty="0" err="1"/>
              <a:t>a.b</a:t>
            </a:r>
            <a:r>
              <a:rPr lang="en-US" sz="2800" dirty="0"/>
              <a:t>’+ </a:t>
            </a:r>
            <a:r>
              <a:rPr lang="en-US" sz="2800" dirty="0" err="1"/>
              <a:t>b.c.d</a:t>
            </a:r>
            <a:r>
              <a:rPr lang="en-US" sz="2800" dirty="0"/>
              <a:t> + </a:t>
            </a:r>
            <a:r>
              <a:rPr lang="en-US" sz="2800" dirty="0" err="1"/>
              <a:t>a.c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is </a:t>
            </a:r>
            <a:r>
              <a:rPr lang="cs-CZ" sz="2800" dirty="0"/>
              <a:t>an </a:t>
            </a:r>
            <a:r>
              <a:rPr lang="en-US" sz="2800" dirty="0"/>
              <a:t>expression in SOP.</a:t>
            </a:r>
          </a:p>
          <a:p>
            <a:pPr>
              <a:buFontTx/>
              <a:buNone/>
            </a:pPr>
            <a:endParaRPr lang="cs-CZ" sz="2800" dirty="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cs-CZ" sz="2800" dirty="0">
                <a:solidFill>
                  <a:schemeClr val="folHlink"/>
                </a:solidFill>
              </a:rPr>
              <a:t>Example</a:t>
            </a:r>
            <a:r>
              <a:rPr lang="en-US" sz="2800" dirty="0">
                <a:solidFill>
                  <a:schemeClr val="folHlink"/>
                </a:solidFill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cs-CZ" sz="2800" dirty="0"/>
              <a:t>f(a,b,c,d)=(</a:t>
            </a:r>
            <a:r>
              <a:rPr lang="en-US" sz="2800" dirty="0" err="1"/>
              <a:t>a+b</a:t>
            </a:r>
            <a:r>
              <a:rPr lang="cs-CZ" sz="2800" dirty="0"/>
              <a:t>)</a:t>
            </a:r>
            <a:r>
              <a:rPr lang="en-US" sz="2800" dirty="0"/>
              <a:t>.</a:t>
            </a:r>
            <a:r>
              <a:rPr lang="cs-CZ" sz="2800" dirty="0"/>
              <a:t>(b</a:t>
            </a:r>
            <a:r>
              <a:rPr lang="en-US" sz="2800" dirty="0"/>
              <a:t>+</a:t>
            </a:r>
            <a:r>
              <a:rPr lang="en-US" sz="2800" dirty="0" err="1"/>
              <a:t>c+d</a:t>
            </a:r>
            <a:r>
              <a:rPr lang="cs-CZ" sz="2800" dirty="0"/>
              <a:t>)</a:t>
            </a:r>
            <a:r>
              <a:rPr lang="en-IN" sz="2800" dirty="0"/>
              <a:t>.(</a:t>
            </a:r>
            <a:r>
              <a:rPr lang="en-IN" sz="2800" dirty="0" err="1"/>
              <a:t>a+c</a:t>
            </a:r>
            <a:r>
              <a:rPr lang="en-IN" sz="2800" dirty="0"/>
              <a:t>)</a:t>
            </a:r>
            <a:endParaRPr lang="cs-CZ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dirty="0"/>
              <a:t>is </a:t>
            </a:r>
            <a:r>
              <a:rPr lang="cs-CZ" sz="2800" dirty="0"/>
              <a:t>an </a:t>
            </a:r>
            <a:r>
              <a:rPr lang="en-US" sz="2800" dirty="0"/>
              <a:t>expression in </a:t>
            </a:r>
            <a:r>
              <a:rPr lang="cs-CZ" sz="2800" dirty="0"/>
              <a:t>P</a:t>
            </a:r>
            <a:r>
              <a:rPr lang="en-US" sz="2800" dirty="0"/>
              <a:t>O</a:t>
            </a:r>
            <a:r>
              <a:rPr lang="en-IN" sz="2800" dirty="0"/>
              <a:t>S</a:t>
            </a:r>
            <a:r>
              <a:rPr lang="cs-CZ" sz="2800" dirty="0"/>
              <a:t>.</a:t>
            </a:r>
          </a:p>
          <a:p>
            <a:endParaRPr lang="en-IN" sz="2800" dirty="0"/>
          </a:p>
        </p:txBody>
      </p:sp>
      <p:pic>
        <p:nvPicPr>
          <p:cNvPr id="2050" name="Picture 2" descr="SOP implementation">
            <a:extLst>
              <a:ext uri="{FF2B5EF4-FFF2-40B4-BE49-F238E27FC236}">
                <a16:creationId xmlns:a16="http://schemas.microsoft.com/office/drawing/2014/main" id="{2CBC11C4-19FF-4CB3-A41B-D0189CCE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3849"/>
            <a:ext cx="3810000" cy="23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2D4AAA-39D4-4D98-AD0E-60D8E349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969233"/>
            <a:ext cx="3810000" cy="246173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024E-A1E4-453D-B1A2-596495B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BD29-B44E-4D5B-917B-15004420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4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4346" y="214290"/>
            <a:ext cx="664373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5" dirty="0">
                <a:latin typeface="Calibri"/>
                <a:cs typeface="Calibri"/>
              </a:rPr>
              <a:t>Standard </a:t>
            </a:r>
            <a:r>
              <a:rPr sz="3600" b="1" spc="-5" dirty="0">
                <a:latin typeface="Calibri"/>
                <a:cs typeface="Calibri"/>
              </a:rPr>
              <a:t>SOP </a:t>
            </a:r>
            <a:r>
              <a:rPr sz="3600" b="1" dirty="0">
                <a:latin typeface="Calibri"/>
                <a:cs typeface="Calibri"/>
              </a:rPr>
              <a:t>and POS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Forms</a:t>
            </a:r>
            <a:endParaRPr sz="3600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58063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canonical </a:t>
            </a:r>
            <a:r>
              <a:rPr sz="3200" spc="-15" dirty="0">
                <a:latin typeface="Calibri"/>
                <a:cs typeface="Calibri"/>
              </a:rPr>
              <a:t>forms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special cases of  </a:t>
            </a:r>
            <a:r>
              <a:rPr sz="3200" dirty="0">
                <a:latin typeface="Calibri"/>
                <a:cs typeface="Calibri"/>
              </a:rPr>
              <a:t>SOP and POS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forms.</a:t>
            </a:r>
            <a:endParaRPr sz="3200">
              <a:latin typeface="Calibri"/>
              <a:cs typeface="Calibri"/>
            </a:endParaRPr>
          </a:p>
          <a:p>
            <a:pPr marL="355600" marR="1803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also known as </a:t>
            </a:r>
            <a:r>
              <a:rPr sz="3200" spc="-15" dirty="0">
                <a:latin typeface="Calibri"/>
                <a:cs typeface="Calibri"/>
              </a:rPr>
              <a:t>standard </a:t>
            </a:r>
            <a:r>
              <a:rPr sz="3200" dirty="0">
                <a:latin typeface="Calibri"/>
                <a:cs typeface="Calibri"/>
              </a:rPr>
              <a:t>SOP and  POS </a:t>
            </a:r>
            <a:r>
              <a:rPr sz="3200" spc="-20" dirty="0">
                <a:latin typeface="Calibri"/>
                <a:cs typeface="Calibri"/>
              </a:rPr>
              <a:t>forms.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E1284-1680-4362-AC05-6DDA0E08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C41F2-A96D-47AC-8628-ECC93AC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214290"/>
            <a:ext cx="35433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Calibri"/>
                <a:cs typeface="Calibri"/>
              </a:rPr>
              <a:t>Canonical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Form</a:t>
            </a:r>
            <a:endParaRPr sz="3600" b="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5497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SOP or POS </a:t>
            </a:r>
            <a:r>
              <a:rPr sz="3200" spc="-20" dirty="0">
                <a:latin typeface="Calibri"/>
                <a:cs typeface="Calibri"/>
              </a:rPr>
              <a:t>form, </a:t>
            </a:r>
            <a:r>
              <a:rPr sz="3200" dirty="0">
                <a:latin typeface="Calibri"/>
                <a:cs typeface="Calibri"/>
              </a:rPr>
              <a:t>all individual </a:t>
            </a:r>
            <a:r>
              <a:rPr sz="3200" spc="-5" dirty="0">
                <a:latin typeface="Calibri"/>
                <a:cs typeface="Calibri"/>
              </a:rPr>
              <a:t>terms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5" dirty="0">
                <a:latin typeface="Calibri"/>
                <a:cs typeface="Calibri"/>
              </a:rPr>
              <a:t>not  </a:t>
            </a:r>
            <a:r>
              <a:rPr sz="3200" spc="-15" dirty="0">
                <a:latin typeface="Calibri"/>
                <a:cs typeface="Calibri"/>
              </a:rPr>
              <a:t>involve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literals.</a:t>
            </a:r>
            <a:endParaRPr sz="3200">
              <a:latin typeface="Calibri"/>
              <a:cs typeface="Calibri"/>
            </a:endParaRPr>
          </a:p>
          <a:p>
            <a:pPr marL="355600" marR="3009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 example </a:t>
            </a:r>
            <a:r>
              <a:rPr sz="3200" dirty="0">
                <a:latin typeface="Calibri"/>
                <a:cs typeface="Calibri"/>
              </a:rPr>
              <a:t>AB + </a:t>
            </a:r>
            <a:r>
              <a:rPr sz="3200" spc="-30" dirty="0">
                <a:latin typeface="Calibri"/>
                <a:cs typeface="Calibri"/>
              </a:rPr>
              <a:t>A’BC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first </a:t>
            </a:r>
            <a:r>
              <a:rPr sz="3200" spc="-10" dirty="0">
                <a:latin typeface="Calibri"/>
                <a:cs typeface="Calibri"/>
              </a:rPr>
              <a:t>product term 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15" dirty="0">
                <a:latin typeface="Calibri"/>
                <a:cs typeface="Calibri"/>
              </a:rPr>
              <a:t>contain literal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C.</a:t>
            </a:r>
            <a:endParaRPr sz="3200">
              <a:latin typeface="Calibri"/>
              <a:cs typeface="Calibri"/>
            </a:endParaRPr>
          </a:p>
          <a:p>
            <a:pPr marL="355600" marR="33401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 each </a:t>
            </a:r>
            <a:r>
              <a:rPr sz="3200" spc="-10" dirty="0">
                <a:latin typeface="Calibri"/>
                <a:cs typeface="Calibri"/>
              </a:rPr>
              <a:t>term </a:t>
            </a:r>
            <a:r>
              <a:rPr sz="3200" dirty="0">
                <a:latin typeface="Calibri"/>
                <a:cs typeface="Calibri"/>
              </a:rPr>
              <a:t>in SOP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POS </a:t>
            </a:r>
            <a:r>
              <a:rPr sz="3200" spc="-15" dirty="0">
                <a:latin typeface="Calibri"/>
                <a:cs typeface="Calibri"/>
              </a:rPr>
              <a:t>contain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5" dirty="0">
                <a:latin typeface="Calibri"/>
                <a:cs typeface="Calibri"/>
              </a:rPr>
              <a:t>literals  </a:t>
            </a:r>
            <a:r>
              <a:rPr sz="3200" dirty="0">
                <a:latin typeface="Calibri"/>
                <a:cs typeface="Calibri"/>
              </a:rPr>
              <a:t>then the </a:t>
            </a:r>
            <a:r>
              <a:rPr sz="3200" spc="-10" dirty="0">
                <a:latin typeface="Calibri"/>
                <a:cs typeface="Calibri"/>
              </a:rPr>
              <a:t>expression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known as </a:t>
            </a:r>
            <a:r>
              <a:rPr sz="3200" spc="-15" dirty="0">
                <a:latin typeface="Calibri"/>
                <a:cs typeface="Calibri"/>
              </a:rPr>
              <a:t>standard </a:t>
            </a:r>
            <a:r>
              <a:rPr sz="3200" spc="-5" dirty="0">
                <a:latin typeface="Calibri"/>
                <a:cs typeface="Calibri"/>
              </a:rPr>
              <a:t>or  canonical </a:t>
            </a:r>
            <a:r>
              <a:rPr sz="3200" spc="-20" dirty="0">
                <a:latin typeface="Calibri"/>
                <a:cs typeface="Calibri"/>
              </a:rPr>
              <a:t>form.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9B42A-D1CE-432B-B728-FC7DA069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87397-4986-488D-86C0-214DAEDB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2853"/>
            <a:ext cx="35433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latin typeface="+mn-lt"/>
                <a:cs typeface="Calibri"/>
              </a:rPr>
              <a:t>Canonical</a:t>
            </a:r>
            <a:r>
              <a:rPr sz="3600" b="1" spc="-80" dirty="0">
                <a:latin typeface="+mn-lt"/>
                <a:cs typeface="Calibri"/>
              </a:rPr>
              <a:t> </a:t>
            </a:r>
            <a:r>
              <a:rPr sz="3600" b="1" spc="-20" dirty="0">
                <a:latin typeface="+mn-lt"/>
                <a:cs typeface="Calibri"/>
              </a:rPr>
              <a:t>Form</a:t>
            </a:r>
            <a:endParaRPr sz="3600" b="1">
              <a:latin typeface="+mn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88487"/>
            <a:ext cx="7875270" cy="412305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23545" algn="l"/>
                <a:tab pos="424180" algn="l"/>
                <a:tab pos="2416175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individual	</a:t>
            </a:r>
            <a:r>
              <a:rPr sz="2400" spc="-5" dirty="0">
                <a:latin typeface="Calibri"/>
                <a:cs typeface="Calibri"/>
              </a:rPr>
              <a:t>term </a:t>
            </a:r>
            <a:r>
              <a:rPr sz="2400" dirty="0">
                <a:latin typeface="Calibri"/>
                <a:cs typeface="Calibri"/>
              </a:rPr>
              <a:t>in the POS </a:t>
            </a:r>
            <a:r>
              <a:rPr sz="2400" spc="-20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Maxterm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23545" algn="l"/>
                <a:tab pos="424180" algn="l"/>
                <a:tab pos="2418715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	</a:t>
            </a:r>
            <a:r>
              <a:rPr sz="2400" spc="-10" dirty="0">
                <a:latin typeface="Calibri"/>
                <a:cs typeface="Calibri"/>
              </a:rPr>
              <a:t>term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SOP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Minterm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6350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Minterm,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look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output  results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14" dirty="0">
                <a:latin typeface="Calibri"/>
                <a:cs typeface="Calibri"/>
              </a:rPr>
              <a:t>“1”.</a:t>
            </a:r>
            <a:endParaRPr sz="2400">
              <a:latin typeface="Calibri"/>
              <a:cs typeface="Calibri"/>
            </a:endParaRPr>
          </a:p>
          <a:p>
            <a:pPr marL="355600" marR="5334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while in </a:t>
            </a:r>
            <a:r>
              <a:rPr sz="2400" spc="-5" dirty="0">
                <a:latin typeface="Calibri"/>
                <a:cs typeface="Calibri"/>
              </a:rPr>
              <a:t>Maxterm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output  results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“0”.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b="1" dirty="0">
                <a:latin typeface="Calibri"/>
                <a:cs typeface="Calibri"/>
              </a:rPr>
              <a:t>Sum of </a:t>
            </a:r>
            <a:r>
              <a:rPr sz="2400" b="1" spc="-15" dirty="0">
                <a:latin typeface="Calibri"/>
                <a:cs typeface="Calibri"/>
              </a:rPr>
              <a:t>minterm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Sum of </a:t>
            </a:r>
            <a:r>
              <a:rPr sz="2400" spc="-10" dirty="0">
                <a:latin typeface="Calibri"/>
                <a:cs typeface="Calibri"/>
              </a:rPr>
              <a:t>products  </a:t>
            </a:r>
            <a:r>
              <a:rPr sz="2400" spc="-5" dirty="0">
                <a:latin typeface="Calibri"/>
                <a:cs typeface="Calibri"/>
              </a:rPr>
              <a:t>(SOP)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23177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b="1" spc="-5" dirty="0">
                <a:latin typeface="Calibri"/>
                <a:cs typeface="Calibri"/>
              </a:rPr>
              <a:t>Product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Maxterm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spc="-5" dirty="0">
                <a:latin typeface="Calibri"/>
                <a:cs typeface="Calibri"/>
              </a:rPr>
              <a:t>of  sum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(POS).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A9D92-FF77-4902-A0DF-D5461516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1280-388E-4F6C-AFC3-CB63BE0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14290"/>
            <a:ext cx="642938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>
                <a:latin typeface="Calibri"/>
                <a:cs typeface="Calibri"/>
              </a:rPr>
              <a:t>Conver</a:t>
            </a:r>
            <a:r>
              <a:rPr lang="en-IN" sz="2800" b="1" spc="-20" dirty="0" err="1">
                <a:latin typeface="Calibri"/>
                <a:cs typeface="Calibri"/>
              </a:rPr>
              <a:t>sion</a:t>
            </a:r>
            <a:r>
              <a:rPr lang="en-IN" sz="2800" b="1" spc="-20" dirty="0">
                <a:latin typeface="Calibri"/>
                <a:cs typeface="Calibri"/>
              </a:rPr>
              <a:t> of </a:t>
            </a:r>
            <a:r>
              <a:rPr sz="2800" b="1" spc="-10">
                <a:latin typeface="Calibri"/>
                <a:cs typeface="Calibri"/>
              </a:rPr>
              <a:t>SOP </a:t>
            </a:r>
            <a:r>
              <a:rPr sz="2800" b="1" spc="-20" dirty="0">
                <a:latin typeface="Calibri"/>
                <a:cs typeface="Calibri"/>
              </a:rPr>
              <a:t>to </a:t>
            </a:r>
            <a:r>
              <a:rPr sz="2800" b="1" spc="-25" dirty="0">
                <a:latin typeface="Calibri"/>
                <a:cs typeface="Calibri"/>
              </a:rPr>
              <a:t>standard </a:t>
            </a:r>
            <a:r>
              <a:rPr sz="2800" b="1" spc="-10" dirty="0">
                <a:latin typeface="Calibri"/>
                <a:cs typeface="Calibri"/>
              </a:rPr>
              <a:t>SOP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form</a:t>
            </a:r>
            <a:endParaRPr sz="2800" b="1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48730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220345">
              <a:lnSpc>
                <a:spcPts val="3460"/>
              </a:lnSpc>
              <a:spcBef>
                <a:spcPts val="535"/>
              </a:spcBef>
            </a:pPr>
            <a:r>
              <a:rPr sz="2400" spc="-10" dirty="0"/>
              <a:t>Step </a:t>
            </a:r>
            <a:r>
              <a:rPr sz="2400" dirty="0"/>
              <a:t>1: </a:t>
            </a:r>
            <a:r>
              <a:rPr sz="2400" spc="-5" dirty="0"/>
              <a:t>Find </a:t>
            </a:r>
            <a:r>
              <a:rPr sz="2400" dirty="0"/>
              <a:t>the </a:t>
            </a:r>
            <a:r>
              <a:rPr sz="2400" spc="-5" dirty="0"/>
              <a:t>missing </a:t>
            </a:r>
            <a:r>
              <a:rPr sz="2400" spc="-15" dirty="0"/>
              <a:t>literal </a:t>
            </a:r>
            <a:r>
              <a:rPr sz="2400" dirty="0"/>
              <a:t>in each </a:t>
            </a:r>
            <a:r>
              <a:rPr sz="2400" spc="-15" dirty="0"/>
              <a:t>product  </a:t>
            </a:r>
            <a:r>
              <a:rPr sz="2400" spc="-10" dirty="0"/>
              <a:t>term </a:t>
            </a:r>
            <a:r>
              <a:rPr sz="2400" dirty="0"/>
              <a:t>if</a:t>
            </a:r>
            <a:r>
              <a:rPr sz="2400" spc="5" dirty="0"/>
              <a:t> </a:t>
            </a:r>
            <a:r>
              <a:rPr sz="2400" spc="-70" dirty="0"/>
              <a:t>any.</a:t>
            </a:r>
          </a:p>
          <a:p>
            <a:pPr marL="12700" marR="5080">
              <a:lnSpc>
                <a:spcPts val="3460"/>
              </a:lnSpc>
              <a:spcBef>
                <a:spcPts val="765"/>
              </a:spcBef>
            </a:pPr>
            <a:r>
              <a:rPr sz="2400" spc="-10" dirty="0"/>
              <a:t>Step </a:t>
            </a:r>
            <a:r>
              <a:rPr sz="2400" dirty="0"/>
              <a:t>2: And each </a:t>
            </a:r>
            <a:r>
              <a:rPr sz="2400" spc="-10" dirty="0"/>
              <a:t>product term having </a:t>
            </a:r>
            <a:r>
              <a:rPr sz="2400" dirty="0"/>
              <a:t>missing  </a:t>
            </a:r>
            <a:r>
              <a:rPr sz="2400" spc="-15" dirty="0"/>
              <a:t>literals </a:t>
            </a:r>
            <a:r>
              <a:rPr sz="2400" spc="-5"/>
              <a:t>with </a:t>
            </a:r>
            <a:r>
              <a:rPr lang="en-IN" sz="2400" spc="-5" dirty="0"/>
              <a:t>    </a:t>
            </a:r>
            <a:r>
              <a:rPr sz="2400" spc="-10"/>
              <a:t>terms </a:t>
            </a:r>
            <a:r>
              <a:rPr sz="2400" spc="-20" dirty="0"/>
              <a:t>form </a:t>
            </a:r>
            <a:r>
              <a:rPr sz="2400" spc="-5" dirty="0"/>
              <a:t>by ORing </a:t>
            </a:r>
            <a:r>
              <a:rPr sz="2400" dirty="0"/>
              <a:t>the </a:t>
            </a:r>
            <a:r>
              <a:rPr sz="2400" spc="-15" dirty="0"/>
              <a:t>literal </a:t>
            </a:r>
            <a:r>
              <a:rPr sz="2400" dirty="0"/>
              <a:t>and  </a:t>
            </a:r>
            <a:r>
              <a:rPr sz="2400" spc="-5" dirty="0"/>
              <a:t>its</a:t>
            </a:r>
            <a:r>
              <a:rPr sz="2400" spc="5" dirty="0"/>
              <a:t> </a:t>
            </a:r>
            <a:r>
              <a:rPr sz="2400" spc="-10" dirty="0"/>
              <a:t>complement.</a:t>
            </a:r>
          </a:p>
          <a:p>
            <a:pPr marL="12700" marR="1306195">
              <a:lnSpc>
                <a:spcPts val="3460"/>
              </a:lnSpc>
              <a:spcBef>
                <a:spcPts val="760"/>
              </a:spcBef>
            </a:pPr>
            <a:r>
              <a:rPr sz="2400" spc="-10" dirty="0"/>
              <a:t>Step </a:t>
            </a:r>
            <a:r>
              <a:rPr sz="2400" dirty="0"/>
              <a:t>3: </a:t>
            </a:r>
            <a:r>
              <a:rPr sz="2400" spc="-5" dirty="0"/>
              <a:t>Expends </a:t>
            </a:r>
            <a:r>
              <a:rPr sz="2400" dirty="0"/>
              <a:t>the </a:t>
            </a:r>
            <a:r>
              <a:rPr sz="2400" spc="-10" dirty="0"/>
              <a:t>term by </a:t>
            </a:r>
            <a:r>
              <a:rPr sz="2400" dirty="0"/>
              <a:t>applying,  </a:t>
            </a:r>
            <a:r>
              <a:rPr sz="2400" spc="-15" dirty="0"/>
              <a:t>distributive </a:t>
            </a:r>
            <a:r>
              <a:rPr sz="2400" spc="-10" dirty="0"/>
              <a:t>law </a:t>
            </a:r>
            <a:r>
              <a:rPr sz="2400" dirty="0"/>
              <a:t>and </a:t>
            </a:r>
            <a:r>
              <a:rPr sz="2400" spc="-15" dirty="0"/>
              <a:t>reorder </a:t>
            </a:r>
            <a:r>
              <a:rPr sz="2400" dirty="0"/>
              <a:t>the</a:t>
            </a:r>
            <a:r>
              <a:rPr sz="2400" spc="85" dirty="0"/>
              <a:t> </a:t>
            </a:r>
            <a:r>
              <a:rPr sz="2400" spc="-15" dirty="0"/>
              <a:t>literals.</a:t>
            </a:r>
          </a:p>
          <a:p>
            <a:pPr marL="12700" marR="608330">
              <a:lnSpc>
                <a:spcPts val="3460"/>
              </a:lnSpc>
              <a:spcBef>
                <a:spcPts val="760"/>
              </a:spcBef>
            </a:pPr>
            <a:r>
              <a:rPr sz="2400" spc="-10" dirty="0"/>
              <a:t>Step </a:t>
            </a:r>
            <a:r>
              <a:rPr sz="2400" dirty="0"/>
              <a:t>4: </a:t>
            </a:r>
            <a:r>
              <a:rPr sz="2400" spc="-10" dirty="0"/>
              <a:t>Reduce </a:t>
            </a:r>
            <a:r>
              <a:rPr sz="2400" dirty="0"/>
              <a:t>the </a:t>
            </a:r>
            <a:r>
              <a:rPr sz="2400" spc="-15" dirty="0"/>
              <a:t>repeated </a:t>
            </a:r>
            <a:r>
              <a:rPr sz="2400" spc="-10" dirty="0"/>
              <a:t>product terms.  </a:t>
            </a:r>
            <a:r>
              <a:rPr sz="2400" spc="-5" dirty="0"/>
              <a:t>Because </a:t>
            </a:r>
            <a:r>
              <a:rPr sz="2400" dirty="0"/>
              <a:t>A + A = A </a:t>
            </a:r>
            <a:r>
              <a:rPr sz="2400" spc="-10" dirty="0"/>
              <a:t>(Theorem 1a</a:t>
            </a:r>
            <a:r>
              <a:rPr sz="2400" spc="-30" dirty="0"/>
              <a:t> </a:t>
            </a:r>
            <a:r>
              <a:rPr sz="2400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104D-6B44-421A-ABF8-3C596F7B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BASIC ELECTRONICS(EC22001)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AD159-420A-4234-8A8E-1F081255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20810</TotalTime>
  <Words>1825</Words>
  <Application>Microsoft Office PowerPoint</Application>
  <PresentationFormat>On-screen Show (4:3)</PresentationFormat>
  <Paragraphs>160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PowerPoint Presentation</vt:lpstr>
      <vt:lpstr>Content:</vt:lpstr>
      <vt:lpstr>Sum of Product</vt:lpstr>
      <vt:lpstr>Product of Sum</vt:lpstr>
      <vt:lpstr>Examples</vt:lpstr>
      <vt:lpstr>Standard SOP and POS Forms</vt:lpstr>
      <vt:lpstr>Canonical Form</vt:lpstr>
      <vt:lpstr>Canonical Form</vt:lpstr>
      <vt:lpstr>Conversion of SOP to standard SOP form</vt:lpstr>
      <vt:lpstr>Example: 1</vt:lpstr>
      <vt:lpstr>PowerPoint Presentation</vt:lpstr>
      <vt:lpstr>Conversion of POS to standard POS form</vt:lpstr>
      <vt:lpstr>Step 1: Find the missing literals in each sum term.</vt:lpstr>
      <vt:lpstr>Step 3: Expends the term and reorder the literals.</vt:lpstr>
      <vt:lpstr>Conversion of SOP from standard to canonical form </vt:lpstr>
      <vt:lpstr>Conversion of POS from standard to canonical form examples</vt:lpstr>
      <vt:lpstr>Activity 1</vt:lpstr>
      <vt:lpstr>Activity 2</vt:lpstr>
      <vt:lpstr>Contd..</vt:lpstr>
      <vt:lpstr>Thank You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DELL</cp:lastModifiedBy>
  <cp:revision>1619</cp:revision>
  <dcterms:created xsi:type="dcterms:W3CDTF">2010-04-09T07:36:15Z</dcterms:created>
  <dcterms:modified xsi:type="dcterms:W3CDTF">2022-12-13T05:47:59Z</dcterms:modified>
</cp:coreProperties>
</file>