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3"/>
  </p:notesMasterIdLst>
  <p:handoutMasterIdLst>
    <p:handoutMasterId r:id="rId14"/>
  </p:handoutMasterIdLst>
  <p:sldIdLst>
    <p:sldId id="256" r:id="rId2"/>
    <p:sldId id="271" r:id="rId3"/>
    <p:sldId id="261" r:id="rId4"/>
    <p:sldId id="272" r:id="rId5"/>
    <p:sldId id="273" r:id="rId6"/>
    <p:sldId id="263" r:id="rId7"/>
    <p:sldId id="264" r:id="rId8"/>
    <p:sldId id="265" r:id="rId9"/>
    <p:sldId id="268" r:id="rId10"/>
    <p:sldId id="267" r:id="rId11"/>
    <p:sldId id="274"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8C4D3-0B3B-444B-80D9-05ADBD3A3068}" v="27" dt="2022-12-18T20:38:35.068"/>
  </p1510:revLst>
</p1510:revInfo>
</file>

<file path=ppt/tableStyles.xml><?xml version="1.0" encoding="utf-8"?>
<a:tblStyleLst xmlns:a="http://schemas.openxmlformats.org/drawingml/2006/main" def="{7360DEA4-E356-4E59-9CAE-055FEF61D6C5}">
  <a:tblStyle styleId="{7360DEA4-E356-4E59-9CAE-055FEF61D6C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16" autoAdjust="0"/>
    <p:restoredTop sz="94660"/>
  </p:normalViewPr>
  <p:slideViewPr>
    <p:cSldViewPr snapToGrid="0">
      <p:cViewPr>
        <p:scale>
          <a:sx n="66" d="100"/>
          <a:sy n="66" d="100"/>
        </p:scale>
        <p:origin x="1622" y="235"/>
      </p:cViewPr>
      <p:guideLst>
        <p:guide orient="horz" pos="2160"/>
        <p:guide pos="2880"/>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C3BCEC-2E85-59A2-FCD1-33A58F209F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B06ECA5-3746-0AFD-E240-66DD264658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CD6C0-4709-4BC3-AB96-405F543145D9}" type="datetimeFigureOut">
              <a:rPr lang="en-IN" smtClean="0"/>
              <a:t>22-12-2022</a:t>
            </a:fld>
            <a:endParaRPr lang="en-IN"/>
          </a:p>
        </p:txBody>
      </p:sp>
      <p:sp>
        <p:nvSpPr>
          <p:cNvPr id="4" name="Footer Placeholder 3">
            <a:extLst>
              <a:ext uri="{FF2B5EF4-FFF2-40B4-BE49-F238E27FC236}">
                <a16:creationId xmlns:a16="http://schemas.microsoft.com/office/drawing/2014/main" id="{4161581D-07BB-A560-D3B7-F361689B83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5447223-83FE-7B4A-DAA7-7F3F9459E7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D09C80-F1DD-459A-9A32-B1673E0937A2}" type="slidenum">
              <a:rPr lang="en-IN" smtClean="0"/>
              <a:t>‹#›</a:t>
            </a:fld>
            <a:endParaRPr lang="en-IN"/>
          </a:p>
        </p:txBody>
      </p:sp>
    </p:spTree>
    <p:extLst>
      <p:ext uri="{BB962C8B-B14F-4D97-AF65-F5344CB8AC3E}">
        <p14:creationId xmlns:p14="http://schemas.microsoft.com/office/powerpoint/2010/main" val="111852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2"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2"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1"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8/02/python-tuple/" TargetMode="External"/><Relationship Id="rId2" Type="http://schemas.openxmlformats.org/officeDocument/2006/relationships/hyperlink" Target="https://beginnersbook.com/2018/02/python-strings/" TargetMode="External"/><Relationship Id="rId1" Type="http://schemas.openxmlformats.org/officeDocument/2006/relationships/slideLayout" Target="../slideLayouts/slideLayout1.xml"/><Relationship Id="rId4" Type="http://schemas.openxmlformats.org/officeDocument/2006/relationships/hyperlink" Target="https://beginnersbook.com/2019/03/python-dictionar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4"/>
          <p:cNvSpPr txBox="1"/>
          <p:nvPr/>
        </p:nvSpPr>
        <p:spPr>
          <a:xfrm>
            <a:off x="1185552" y="767100"/>
            <a:ext cx="7079673" cy="19761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2800" b="1" dirty="0">
              <a:solidFill>
                <a:srgbClr val="3A30FA"/>
              </a:solidFill>
              <a:latin typeface="Calibri"/>
              <a:ea typeface="Calibri"/>
              <a:cs typeface="Calibri"/>
              <a:sym typeface="Calibri"/>
            </a:endParaRP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 </a:t>
            </a:r>
          </a:p>
          <a:p>
            <a:pPr marL="0" marR="0" lvl="0" indent="0" algn="ctr" rtl="0">
              <a:spcBef>
                <a:spcPts val="0"/>
              </a:spcBef>
              <a:spcAft>
                <a:spcPts val="0"/>
              </a:spcAft>
              <a:buNone/>
            </a:pPr>
            <a:endParaRPr lang="en-US" sz="2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PROJECT</a:t>
            </a: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ON</a:t>
            </a:r>
            <a:endParaRPr dirty="0"/>
          </a:p>
          <a:p>
            <a:pPr marL="0" marR="0" lvl="0" indent="0" algn="ctr" rtl="0">
              <a:spcBef>
                <a:spcPts val="0"/>
              </a:spcBef>
              <a:spcAft>
                <a:spcPts val="0"/>
              </a:spcAft>
              <a:buNone/>
            </a:pPr>
            <a:r>
              <a:rPr lang="en-US" sz="3200" b="1" dirty="0">
                <a:solidFill>
                  <a:schemeClr val="tx1"/>
                </a:solidFill>
                <a:latin typeface="Calibri"/>
                <a:ea typeface="Calibri"/>
                <a:cs typeface="Calibri"/>
                <a:sym typeface="Calibri"/>
              </a:rPr>
              <a:t>CAFE </a:t>
            </a:r>
          </a:p>
          <a:p>
            <a:pPr marL="0" marR="0" lvl="0" indent="0" algn="ctr" rtl="0">
              <a:spcBef>
                <a:spcPts val="0"/>
              </a:spcBef>
              <a:spcAft>
                <a:spcPts val="0"/>
              </a:spcAft>
              <a:buNone/>
            </a:pPr>
            <a:r>
              <a:rPr lang="en-US" sz="3200" b="1" dirty="0">
                <a:solidFill>
                  <a:schemeClr val="tx1"/>
                </a:solidFill>
                <a:latin typeface="Calibri"/>
                <a:ea typeface="Calibri"/>
                <a:cs typeface="Calibri"/>
                <a:sym typeface="Calibri"/>
              </a:rPr>
              <a:t>MANAGEMENT SYSTEM</a:t>
            </a:r>
          </a:p>
          <a:p>
            <a:pPr marL="0" marR="0" lvl="0" indent="0" algn="ctr" rtl="0">
              <a:spcBef>
                <a:spcPts val="0"/>
              </a:spcBef>
              <a:spcAft>
                <a:spcPts val="0"/>
              </a:spcAft>
              <a:buNone/>
            </a:pPr>
            <a:endParaRPr lang="en-US" sz="3200" b="1" dirty="0">
              <a:solidFill>
                <a:schemeClr val="tx1"/>
              </a:solidFill>
              <a:latin typeface="Calibri"/>
              <a:ea typeface="Calibri"/>
              <a:cs typeface="Calibri"/>
              <a:sym typeface="Calibri"/>
            </a:endParaRPr>
          </a:p>
          <a:p>
            <a:pPr marL="0" marR="0" lvl="0" indent="0" algn="ctr" rtl="0">
              <a:spcBef>
                <a:spcPts val="0"/>
              </a:spcBef>
              <a:spcAft>
                <a:spcPts val="0"/>
              </a:spcAft>
              <a:buNone/>
            </a:pPr>
            <a:endParaRPr sz="3200" b="1" dirty="0">
              <a:solidFill>
                <a:srgbClr val="3A30FA"/>
              </a:solidFill>
              <a:latin typeface="Calibri"/>
              <a:ea typeface="Calibri"/>
              <a:cs typeface="Calibri"/>
              <a:sym typeface="Calibri"/>
            </a:endParaRPr>
          </a:p>
        </p:txBody>
      </p:sp>
      <p:sp>
        <p:nvSpPr>
          <p:cNvPr id="47" name="Google Shape;47;p4"/>
          <p:cNvSpPr txBox="1"/>
          <p:nvPr/>
        </p:nvSpPr>
        <p:spPr>
          <a:xfrm>
            <a:off x="2476500" y="2592618"/>
            <a:ext cx="4076700"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1600" dirty="0">
                <a:solidFill>
                  <a:schemeClr val="dk1"/>
                </a:solidFill>
                <a:latin typeface="Arial"/>
                <a:ea typeface="Arial"/>
                <a:cs typeface="Arial"/>
                <a:sym typeface="Arial"/>
              </a:rPr>
              <a:t>Presented</a:t>
            </a:r>
            <a:endParaRPr dirty="0"/>
          </a:p>
          <a:p>
            <a:pPr marL="0" marR="0" lvl="0" indent="0" algn="ctr" rtl="0">
              <a:lnSpc>
                <a:spcPct val="150000"/>
              </a:lnSpc>
              <a:spcBef>
                <a:spcPts val="0"/>
              </a:spcBef>
              <a:spcAft>
                <a:spcPts val="0"/>
              </a:spcAft>
              <a:buNone/>
            </a:pPr>
            <a:r>
              <a:rPr lang="en-US" sz="1600" dirty="0">
                <a:solidFill>
                  <a:schemeClr val="dk1"/>
                </a:solidFill>
                <a:latin typeface="Arial"/>
                <a:ea typeface="Arial"/>
                <a:cs typeface="Arial"/>
                <a:sym typeface="Arial"/>
              </a:rPr>
              <a:t> by</a:t>
            </a:r>
            <a:endParaRPr dirty="0"/>
          </a:p>
          <a:p>
            <a:pPr marL="0" marR="0" lvl="0" indent="0" algn="ctr" rtl="0">
              <a:lnSpc>
                <a:spcPct val="150000"/>
              </a:lnSpc>
              <a:spcBef>
                <a:spcPts val="0"/>
              </a:spcBef>
              <a:spcAft>
                <a:spcPts val="0"/>
              </a:spcAft>
              <a:buNone/>
            </a:pPr>
            <a:r>
              <a:rPr lang="en-US" sz="1600" b="1" dirty="0">
                <a:solidFill>
                  <a:schemeClr val="dk1"/>
                </a:solidFill>
              </a:rPr>
              <a:t>PRASHANT KUMAR DAS</a:t>
            </a:r>
          </a:p>
          <a:p>
            <a:pPr marL="0" marR="0" lvl="0" indent="0" algn="ctr" rtl="0">
              <a:lnSpc>
                <a:spcPct val="150000"/>
              </a:lnSpc>
              <a:spcBef>
                <a:spcPts val="0"/>
              </a:spcBef>
              <a:spcAft>
                <a:spcPts val="0"/>
              </a:spcAft>
              <a:buNone/>
            </a:pPr>
            <a:r>
              <a:rPr lang="en-US" sz="1600" b="1" dirty="0">
                <a:solidFill>
                  <a:schemeClr val="dk1"/>
                </a:solidFill>
              </a:rPr>
              <a:t>PRINCE KUMAR SINGH</a:t>
            </a:r>
            <a:endParaRPr dirty="0"/>
          </a:p>
          <a:p>
            <a:pPr marL="0" marR="0" lvl="0" indent="0" algn="ctr" rtl="0">
              <a:lnSpc>
                <a:spcPct val="150000"/>
              </a:lnSpc>
              <a:spcBef>
                <a:spcPts val="0"/>
              </a:spcBef>
              <a:spcAft>
                <a:spcPts val="0"/>
              </a:spcAft>
              <a:buNone/>
            </a:pPr>
            <a:r>
              <a:rPr lang="en-US" sz="1600" dirty="0">
                <a:solidFill>
                  <a:schemeClr val="dk1"/>
                </a:solidFill>
                <a:latin typeface="Arial"/>
                <a:ea typeface="Arial"/>
                <a:cs typeface="Arial"/>
                <a:sym typeface="Arial"/>
              </a:rPr>
              <a:t>Under the supervision </a:t>
            </a:r>
            <a:endParaRPr dirty="0"/>
          </a:p>
          <a:p>
            <a:pPr marL="0" marR="0" lvl="0" indent="0" algn="ctr" rtl="0">
              <a:lnSpc>
                <a:spcPct val="150000"/>
              </a:lnSpc>
              <a:spcBef>
                <a:spcPts val="0"/>
              </a:spcBef>
              <a:spcAft>
                <a:spcPts val="0"/>
              </a:spcAft>
              <a:buNone/>
            </a:pPr>
            <a:r>
              <a:rPr lang="en-US" sz="1600" dirty="0">
                <a:solidFill>
                  <a:schemeClr val="dk1"/>
                </a:solidFill>
                <a:latin typeface="Arial"/>
                <a:ea typeface="Arial"/>
                <a:cs typeface="Arial"/>
                <a:sym typeface="Arial"/>
              </a:rPr>
              <a:t>of</a:t>
            </a:r>
            <a:endParaRPr sz="1800" dirty="0">
              <a:solidFill>
                <a:schemeClr val="dk1"/>
              </a:solidFill>
              <a:latin typeface="Arial"/>
              <a:ea typeface="Arial"/>
              <a:cs typeface="Arial"/>
              <a:sym typeface="Arial"/>
            </a:endParaRPr>
          </a:p>
        </p:txBody>
      </p:sp>
      <p:sp>
        <p:nvSpPr>
          <p:cNvPr id="48" name="Google Shape;48;p4"/>
          <p:cNvSpPr txBox="1"/>
          <p:nvPr/>
        </p:nvSpPr>
        <p:spPr>
          <a:xfrm>
            <a:off x="1866900" y="6228825"/>
            <a:ext cx="52578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Arial"/>
                <a:ea typeface="Arial"/>
                <a:cs typeface="Arial"/>
                <a:sym typeface="Arial"/>
              </a:rPr>
              <a:t>Chitkara University, Punjab</a:t>
            </a:r>
            <a:endParaRPr/>
          </a:p>
        </p:txBody>
      </p:sp>
      <p:sp>
        <p:nvSpPr>
          <p:cNvPr id="49" name="Google Shape;49;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50" name="Google Shape;50;p4"/>
          <p:cNvGraphicFramePr/>
          <p:nvPr>
            <p:extLst>
              <p:ext uri="{D42A27DB-BD31-4B8C-83A1-F6EECF244321}">
                <p14:modId xmlns:p14="http://schemas.microsoft.com/office/powerpoint/2010/main" val="4259339783"/>
              </p:ext>
            </p:extLst>
          </p:nvPr>
        </p:nvGraphicFramePr>
        <p:xfrm>
          <a:off x="1943100" y="4431000"/>
          <a:ext cx="5143500" cy="1615450"/>
        </p:xfrm>
        <a:graphic>
          <a:graphicData uri="http://schemas.openxmlformats.org/drawingml/2006/table">
            <a:tbl>
              <a:tblPr firstRow="1" bandRow="1">
                <a:noFill/>
                <a:tableStyleId>{7360DEA4-E356-4E59-9CAE-055FEF61D6C5}</a:tableStyleId>
              </a:tblPr>
              <a:tblGrid>
                <a:gridCol w="5143500">
                  <a:extLst>
                    <a:ext uri="{9D8B030D-6E8A-4147-A177-3AD203B41FA5}">
                      <a16:colId xmlns:a16="http://schemas.microsoft.com/office/drawing/2014/main" val="20000"/>
                    </a:ext>
                  </a:extLst>
                </a:gridCol>
              </a:tblGrid>
              <a:tr h="1372319">
                <a:tc>
                  <a:txBody>
                    <a:bodyPr/>
                    <a:lstStyle/>
                    <a:p>
                      <a:pPr marL="0" marR="0" lvl="0" indent="0" algn="ctr" rtl="0">
                        <a:spcBef>
                          <a:spcPts val="0"/>
                        </a:spcBef>
                        <a:spcAft>
                          <a:spcPts val="0"/>
                        </a:spcAft>
                        <a:buNone/>
                      </a:pPr>
                      <a:endParaRPr lang="en-US" dirty="0"/>
                    </a:p>
                    <a:p>
                      <a:pPr marL="0" marR="0" lvl="0" indent="0" algn="ctr" rtl="0">
                        <a:spcBef>
                          <a:spcPts val="0"/>
                        </a:spcBef>
                        <a:spcAft>
                          <a:spcPts val="0"/>
                        </a:spcAft>
                        <a:buNone/>
                      </a:pPr>
                      <a:r>
                        <a:rPr lang="en-US" sz="2800" dirty="0"/>
                        <a:t>Anu Priya mam</a:t>
                      </a:r>
                    </a:p>
                    <a:p>
                      <a:pPr marL="0" marR="0" lvl="0" indent="0" algn="ctr" rtl="0">
                        <a:spcBef>
                          <a:spcPts val="0"/>
                        </a:spcBef>
                        <a:spcAft>
                          <a:spcPts val="0"/>
                        </a:spcAft>
                        <a:buNone/>
                      </a:pPr>
                      <a:r>
                        <a:rPr lang="en-US" sz="2800" dirty="0" err="1"/>
                        <a:t>Nabnita</a:t>
                      </a:r>
                      <a:r>
                        <a:rPr lang="en-US" sz="2800" dirty="0"/>
                        <a:t> </a:t>
                      </a:r>
                      <a:r>
                        <a:rPr lang="en-US" sz="2800" dirty="0" err="1"/>
                        <a:t>roy</a:t>
                      </a:r>
                      <a:r>
                        <a:rPr lang="en-US" sz="2800" dirty="0"/>
                        <a:t> mam</a:t>
                      </a:r>
                      <a:endParaRPr sz="2800" dirty="0"/>
                    </a:p>
                    <a:p>
                      <a:pPr marL="0" marR="0" lvl="0" indent="0" algn="ctr" rtl="0">
                        <a:spcBef>
                          <a:spcPts val="0"/>
                        </a:spcBef>
                        <a:spcAft>
                          <a:spcPts val="0"/>
                        </a:spcAft>
                        <a:buNone/>
                      </a:pPr>
                      <a:r>
                        <a:rPr lang="en-US" sz="1600" b="1" u="none" strike="noStrike" cap="none" dirty="0">
                          <a:solidFill>
                            <a:schemeClr val="dk1"/>
                          </a:solidFill>
                          <a:latin typeface="Calibri"/>
                          <a:ea typeface="Calibri"/>
                          <a:cs typeface="Calibri"/>
                          <a:sym typeface="Calibri"/>
                        </a:rPr>
                        <a:t>Assistant Professor</a:t>
                      </a:r>
                      <a:endParaRPr sz="1400" b="1"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u="none" strike="noStrike" cap="none" dirty="0">
                          <a:solidFill>
                            <a:schemeClr val="dk1"/>
                          </a:solidFill>
                          <a:latin typeface="Calibri"/>
                          <a:ea typeface="Calibri"/>
                          <a:cs typeface="Calibri"/>
                          <a:sym typeface="Calibri"/>
                        </a:rPr>
                        <a:t>Engineering and Technology</a:t>
                      </a:r>
                      <a:endParaRPr sz="1400" b="1"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19EF-7297-C58D-2D84-5FED2D498DD1}"/>
              </a:ext>
            </a:extLst>
          </p:cNvPr>
          <p:cNvSpPr>
            <a:spLocks noGrp="1"/>
          </p:cNvSpPr>
          <p:nvPr>
            <p:ph type="title"/>
          </p:nvPr>
        </p:nvSpPr>
        <p:spPr>
          <a:xfrm>
            <a:off x="0" y="-173620"/>
            <a:ext cx="6477000" cy="838200"/>
          </a:xfrm>
        </p:spPr>
        <p:txBody>
          <a:bodyPr/>
          <a:lstStyle/>
          <a:p>
            <a:br>
              <a:rPr lang="en-US" dirty="0"/>
            </a:br>
            <a:r>
              <a:rPr lang="en-US" dirty="0"/>
              <a:t>  FUTURE SCOPE</a:t>
            </a:r>
            <a:br>
              <a:rPr lang="en-US" dirty="0"/>
            </a:br>
            <a:endParaRPr lang="en-IN" dirty="0"/>
          </a:p>
        </p:txBody>
      </p:sp>
      <p:sp>
        <p:nvSpPr>
          <p:cNvPr id="3" name="Text Placeholder 2">
            <a:extLst>
              <a:ext uri="{FF2B5EF4-FFF2-40B4-BE49-F238E27FC236}">
                <a16:creationId xmlns:a16="http://schemas.microsoft.com/office/drawing/2014/main" id="{65E79F8E-D8CA-EB79-00CD-4ED3EC45AB14}"/>
              </a:ext>
            </a:extLst>
          </p:cNvPr>
          <p:cNvSpPr>
            <a:spLocks noGrp="1"/>
          </p:cNvSpPr>
          <p:nvPr>
            <p:ph type="body" idx="1"/>
          </p:nvPr>
        </p:nvSpPr>
        <p:spPr>
          <a:xfrm>
            <a:off x="457200" y="2588821"/>
            <a:ext cx="7914904" cy="3308742"/>
          </a:xfrm>
        </p:spPr>
        <p:txBody>
          <a:bodyPr/>
          <a:lstStyle/>
          <a:p>
            <a:pPr marL="114300" indent="0" algn="ctr">
              <a:buNone/>
            </a:pPr>
            <a:r>
              <a:rPr lang="en-US" sz="9600" dirty="0">
                <a:latin typeface="Cambria Math" panose="02040503050406030204" pitchFamily="18" charset="0"/>
                <a:ea typeface="Cambria Math" panose="02040503050406030204" pitchFamily="18" charset="0"/>
              </a:rPr>
              <a:t> THANK YOU</a:t>
            </a:r>
            <a:endParaRPr lang="en-IN" sz="96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919E48E6-39EC-8793-B529-BC67573B30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F7173889-E0AD-DC6E-333F-CBDDADF583FE}"/>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108392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1EE9-DD48-7844-2285-9626BF200F9C}"/>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993133F-8FBB-3E23-0F5D-7479B2E09C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99A201-D7D2-1BD9-189A-4CC0E637D7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AB6C28B2-6E64-89A9-0CAF-6218700323BC}"/>
              </a:ext>
            </a:extLst>
          </p:cNvPr>
          <p:cNvPicPr>
            <a:picLocks noChangeAspect="1"/>
          </p:cNvPicPr>
          <p:nvPr/>
        </p:nvPicPr>
        <p:blipFill>
          <a:blip r:embed="rId2"/>
          <a:stretch>
            <a:fillRect/>
          </a:stretch>
        </p:blipFill>
        <p:spPr>
          <a:xfrm>
            <a:off x="142240" y="1148080"/>
            <a:ext cx="8656320" cy="5019039"/>
          </a:xfrm>
          <a:prstGeom prst="rect">
            <a:avLst/>
          </a:prstGeom>
        </p:spPr>
      </p:pic>
    </p:spTree>
    <p:extLst>
      <p:ext uri="{BB962C8B-B14F-4D97-AF65-F5344CB8AC3E}">
        <p14:creationId xmlns:p14="http://schemas.microsoft.com/office/powerpoint/2010/main" val="138085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BF79-1748-1499-6D27-9AC2544D41B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8CEC7C9-2315-798D-ADD1-E305DA07A1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14F1AC-1D82-9477-8941-F520813E07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8" name="Picture 7">
            <a:extLst>
              <a:ext uri="{FF2B5EF4-FFF2-40B4-BE49-F238E27FC236}">
                <a16:creationId xmlns:a16="http://schemas.microsoft.com/office/drawing/2014/main" id="{9B374188-469C-A515-3A08-D3B170A07BA5}"/>
              </a:ext>
            </a:extLst>
          </p:cNvPr>
          <p:cNvPicPr>
            <a:picLocks noChangeAspect="1"/>
          </p:cNvPicPr>
          <p:nvPr/>
        </p:nvPicPr>
        <p:blipFill>
          <a:blip r:embed="rId2"/>
          <a:stretch>
            <a:fillRect/>
          </a:stretch>
        </p:blipFill>
        <p:spPr>
          <a:xfrm>
            <a:off x="457200" y="1371600"/>
            <a:ext cx="8229600" cy="4525963"/>
          </a:xfrm>
          <a:prstGeom prst="rect">
            <a:avLst/>
          </a:prstGeom>
        </p:spPr>
      </p:pic>
    </p:spTree>
    <p:extLst>
      <p:ext uri="{BB962C8B-B14F-4D97-AF65-F5344CB8AC3E}">
        <p14:creationId xmlns:p14="http://schemas.microsoft.com/office/powerpoint/2010/main" val="153845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AB54-58C2-1A9B-6793-B1D844FE0336}"/>
              </a:ext>
            </a:extLst>
          </p:cNvPr>
          <p:cNvSpPr>
            <a:spLocks noGrp="1"/>
          </p:cNvSpPr>
          <p:nvPr>
            <p:ph type="title"/>
          </p:nvPr>
        </p:nvSpPr>
        <p:spPr/>
        <p:txBody>
          <a:bodyPr/>
          <a:lstStyle/>
          <a:p>
            <a:r>
              <a:rPr lang="en-US" sz="3200" dirty="0"/>
              <a:t>INTRODUCTION TO PROJECT</a:t>
            </a:r>
            <a:br>
              <a:rPr lang="en-IN" sz="3200" b="1" kern="0" dirty="0">
                <a:solidFill>
                  <a:srgbClr val="030303"/>
                </a:solidFill>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7694BEB-2255-041F-3DFB-3B77701E3982}"/>
              </a:ext>
            </a:extLst>
          </p:cNvPr>
          <p:cNvSpPr>
            <a:spLocks noGrp="1"/>
          </p:cNvSpPr>
          <p:nvPr>
            <p:ph type="body" idx="1"/>
          </p:nvPr>
        </p:nvSpPr>
        <p:spPr/>
        <p:txBody>
          <a:bodyPr/>
          <a:lstStyle/>
          <a:p>
            <a:pPr marL="114300" indent="0" algn="just">
              <a:lnSpc>
                <a:spcPct val="107000"/>
              </a:lnSpc>
              <a:spcAft>
                <a:spcPts val="2150"/>
              </a:spcAft>
              <a:buNone/>
            </a:pPr>
            <a:endParaRPr lang="en-IN" sz="1200" b="1" dirty="0">
              <a:solidFill>
                <a:srgbClr val="273239"/>
              </a:solidFill>
              <a:latin typeface="Times New Roman" panose="02020603050405020304" pitchFamily="18" charset="0"/>
              <a:ea typeface="Calibri" panose="020F0502020204030204" pitchFamily="34" charset="0"/>
            </a:endParaRPr>
          </a:p>
          <a:p>
            <a:pPr marL="114300" indent="0" algn="just">
              <a:lnSpc>
                <a:spcPct val="107000"/>
              </a:lnSpc>
              <a:spcAft>
                <a:spcPts val="2150"/>
              </a:spcAft>
              <a:buNone/>
            </a:pPr>
            <a:endParaRPr lang="en-IN" sz="1200" b="1" dirty="0">
              <a:solidFill>
                <a:srgbClr val="273239"/>
              </a:solidFill>
              <a:latin typeface="Times New Roman" panose="02020603050405020304" pitchFamily="18" charset="0"/>
              <a:ea typeface="Calibri" panose="020F0502020204030204" pitchFamily="34" charset="0"/>
            </a:endParaRPr>
          </a:p>
          <a:p>
            <a:pPr algn="just">
              <a:lnSpc>
                <a:spcPct val="107000"/>
              </a:lnSpc>
              <a:spcAft>
                <a:spcPts val="2150"/>
              </a:spcAft>
            </a:pPr>
            <a:endParaRPr lang="en-IN" sz="12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6E50FD09-18CD-5F31-9802-245170182C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897E8747-5B1D-E794-294C-66B182E41C43}"/>
              </a:ext>
            </a:extLst>
          </p:cNvPr>
          <p:cNvPicPr>
            <a:picLocks noChangeAspect="1"/>
          </p:cNvPicPr>
          <p:nvPr/>
        </p:nvPicPr>
        <p:blipFill>
          <a:blip r:embed="rId2"/>
          <a:stretch>
            <a:fillRect/>
          </a:stretch>
        </p:blipFill>
        <p:spPr>
          <a:xfrm>
            <a:off x="0" y="857250"/>
            <a:ext cx="9144000" cy="5143500"/>
          </a:xfrm>
          <a:prstGeom prst="rect">
            <a:avLst/>
          </a:prstGeom>
        </p:spPr>
      </p:pic>
      <p:pic>
        <p:nvPicPr>
          <p:cNvPr id="8" name="Picture 7">
            <a:extLst>
              <a:ext uri="{FF2B5EF4-FFF2-40B4-BE49-F238E27FC236}">
                <a16:creationId xmlns:a16="http://schemas.microsoft.com/office/drawing/2014/main" id="{591BBBDF-35AB-797B-72C2-E4BC656ED8FF}"/>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403280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A563-9889-963B-F85A-27EF10F85D7A}"/>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FCAAF1B0-8D23-DCE7-B3B9-2F054556DAFB}"/>
              </a:ext>
            </a:extLst>
          </p:cNvPr>
          <p:cNvSpPr>
            <a:spLocks noGrp="1"/>
          </p:cNvSpPr>
          <p:nvPr>
            <p:ph type="body" idx="1"/>
          </p:nvPr>
        </p:nvSpPr>
        <p:spPr/>
        <p:txBody>
          <a:bodyPr/>
          <a:lstStyle/>
          <a:p>
            <a:r>
              <a:rPr lang="en-US" sz="4800" dirty="0"/>
              <a:t>Description of project- This project mainly run on simple </a:t>
            </a:r>
            <a:r>
              <a:rPr lang="en-US" sz="4800" dirty="0" err="1"/>
              <a:t>code.This</a:t>
            </a:r>
            <a:r>
              <a:rPr lang="en-US" sz="4800" dirty="0"/>
              <a:t> can be handled by single person.</a:t>
            </a:r>
          </a:p>
        </p:txBody>
      </p:sp>
      <p:sp>
        <p:nvSpPr>
          <p:cNvPr id="4" name="Slide Number Placeholder 3">
            <a:extLst>
              <a:ext uri="{FF2B5EF4-FFF2-40B4-BE49-F238E27FC236}">
                <a16:creationId xmlns:a16="http://schemas.microsoft.com/office/drawing/2014/main" id="{F8855847-6628-0891-5771-1B7A0F6801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4261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9C52-7051-ED22-A6AE-BCD24E9A24A4}"/>
              </a:ext>
            </a:extLst>
          </p:cNvPr>
          <p:cNvSpPr>
            <a:spLocks noGrp="1"/>
          </p:cNvSpPr>
          <p:nvPr>
            <p:ph type="title"/>
          </p:nvPr>
        </p:nvSpPr>
        <p:spPr/>
        <p:txBody>
          <a:bodyPr/>
          <a:lstStyle/>
          <a:p>
            <a:r>
              <a:rPr lang="en-US" sz="4800" dirty="0"/>
              <a:t>Description</a:t>
            </a:r>
          </a:p>
        </p:txBody>
      </p:sp>
      <p:sp>
        <p:nvSpPr>
          <p:cNvPr id="3" name="Text Placeholder 2">
            <a:extLst>
              <a:ext uri="{FF2B5EF4-FFF2-40B4-BE49-F238E27FC236}">
                <a16:creationId xmlns:a16="http://schemas.microsoft.com/office/drawing/2014/main" id="{702616A3-470E-D042-0CA0-98E28C188BDD}"/>
              </a:ext>
            </a:extLst>
          </p:cNvPr>
          <p:cNvSpPr>
            <a:spLocks noGrp="1"/>
          </p:cNvSpPr>
          <p:nvPr>
            <p:ph type="body" idx="1"/>
          </p:nvPr>
        </p:nvSpPr>
        <p:spPr/>
        <p:txBody>
          <a:bodyPr/>
          <a:lstStyle/>
          <a:p>
            <a:r>
              <a:rPr lang="en-US" sz="3600" dirty="0"/>
              <a:t>This project will help many small scale startup to take their startup in online mode.</a:t>
            </a:r>
          </a:p>
          <a:p>
            <a:r>
              <a:rPr lang="en-US" sz="3600" dirty="0"/>
              <a:t>This project have data of many customer </a:t>
            </a:r>
          </a:p>
          <a:p>
            <a:r>
              <a:rPr lang="en-US" sz="3600" dirty="0"/>
              <a:t>So it will help us to reach them easily.</a:t>
            </a:r>
          </a:p>
          <a:p>
            <a:r>
              <a:rPr lang="en-US" sz="3600" dirty="0"/>
              <a:t>This  project will run on simple code</a:t>
            </a:r>
          </a:p>
          <a:p>
            <a:r>
              <a:rPr lang="en-US" sz="3600" dirty="0"/>
              <a:t>So it is affordable for us to manage.</a:t>
            </a:r>
            <a:endParaRPr lang="en-US" sz="4400" dirty="0"/>
          </a:p>
        </p:txBody>
      </p:sp>
      <p:sp>
        <p:nvSpPr>
          <p:cNvPr id="4" name="Slide Number Placeholder 3">
            <a:extLst>
              <a:ext uri="{FF2B5EF4-FFF2-40B4-BE49-F238E27FC236}">
                <a16:creationId xmlns:a16="http://schemas.microsoft.com/office/drawing/2014/main" id="{9B713DD1-9CC9-095D-1CD4-9EA9F3FCF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6844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E42A-3DFB-6D6F-3C35-161A554EDE8E}"/>
              </a:ext>
            </a:extLst>
          </p:cNvPr>
          <p:cNvSpPr>
            <a:spLocks noGrp="1"/>
          </p:cNvSpPr>
          <p:nvPr>
            <p:ph type="title"/>
          </p:nvPr>
        </p:nvSpPr>
        <p:spPr/>
        <p:txBody>
          <a:bodyPr/>
          <a:lstStyle/>
          <a:p>
            <a:r>
              <a:rPr lang="en-US" dirty="0"/>
              <a:t>INTRODUCTION TO PYTHON</a:t>
            </a:r>
            <a:endParaRPr lang="en-IN" dirty="0"/>
          </a:p>
        </p:txBody>
      </p:sp>
      <p:sp>
        <p:nvSpPr>
          <p:cNvPr id="3" name="Text Placeholder 2">
            <a:extLst>
              <a:ext uri="{FF2B5EF4-FFF2-40B4-BE49-F238E27FC236}">
                <a16:creationId xmlns:a16="http://schemas.microsoft.com/office/drawing/2014/main" id="{26CFE584-617E-71B9-4533-C50841DB0E2F}"/>
              </a:ext>
            </a:extLst>
          </p:cNvPr>
          <p:cNvSpPr>
            <a:spLocks noGrp="1"/>
          </p:cNvSpPr>
          <p:nvPr>
            <p:ph type="body" idx="1"/>
          </p:nvPr>
        </p:nvSpPr>
        <p:spPr>
          <a:xfrm>
            <a:off x="457200" y="1371600"/>
            <a:ext cx="8229600" cy="5349875"/>
          </a:xfrm>
        </p:spPr>
        <p:txBody>
          <a:bodyPr/>
          <a:lstStyle/>
          <a:p>
            <a:r>
              <a:rPr lang="en-US" sz="1200" b="0" i="0" dirty="0">
                <a:solidFill>
                  <a:srgbClr val="222222"/>
                </a:solidFill>
                <a:effectLst/>
                <a:latin typeface="Times New Roman" panose="02020603050405020304" pitchFamily="18" charset="0"/>
                <a:cs typeface="Times New Roman" panose="02020603050405020304" pitchFamily="18" charset="0"/>
              </a:rPr>
              <a:t> </a:t>
            </a:r>
            <a:r>
              <a:rPr lang="en-IN" sz="1200" b="0" i="0" dirty="0">
                <a:solidFill>
                  <a:srgbClr val="222222"/>
                </a:solidFill>
                <a:effectLst/>
                <a:latin typeface="Times New Roman" panose="02020603050405020304" pitchFamily="18" charset="0"/>
                <a:cs typeface="Times New Roman" panose="02020603050405020304" pitchFamily="18" charset="0"/>
              </a:rPr>
              <a:t>What is Python??</a:t>
            </a:r>
          </a:p>
          <a:p>
            <a:pPr>
              <a:buFont typeface="+mj-lt"/>
              <a:buAutoNum type="arabicPeriod"/>
            </a:pPr>
            <a:r>
              <a:rPr lang="en-US" sz="1200" b="0" i="0" dirty="0">
                <a:solidFill>
                  <a:srgbClr val="222222"/>
                </a:solidFill>
                <a:effectLst/>
                <a:latin typeface="Times New Roman" panose="02020603050405020304" pitchFamily="18" charset="0"/>
                <a:cs typeface="Times New Roman" panose="02020603050405020304" pitchFamily="18" charset="0"/>
              </a:rPr>
              <a:t>Python is a high-level object-oriented programming language that was created by Guido van Rossum. It is also called general-purpose programming language as it is used in almost every domain we can think of as mentioned below:</a:t>
            </a:r>
          </a:p>
          <a:p>
            <a:pPr algn="ctr"/>
            <a:endParaRPr lang="en-IN" sz="120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rgbClr val="222222"/>
                </a:solidFill>
                <a:effectLst/>
                <a:latin typeface="Lato" panose="020F0502020204030203" pitchFamily="34" charset="0"/>
              </a:rPr>
              <a:t>Web Development</a:t>
            </a:r>
          </a:p>
          <a:p>
            <a:pPr algn="l">
              <a:buFont typeface="Arial" panose="020B0604020202020204" pitchFamily="34" charset="0"/>
              <a:buChar char="•"/>
            </a:pPr>
            <a:r>
              <a:rPr lang="en-US" sz="1200" b="0" i="0" dirty="0">
                <a:solidFill>
                  <a:srgbClr val="222222"/>
                </a:solidFill>
                <a:effectLst/>
                <a:latin typeface="Lato" panose="020F0502020204030203" pitchFamily="34" charset="0"/>
              </a:rPr>
              <a:t>Software Development</a:t>
            </a:r>
          </a:p>
          <a:p>
            <a:pPr algn="l">
              <a:buFont typeface="Arial" panose="020B0604020202020204" pitchFamily="34" charset="0"/>
              <a:buChar char="•"/>
            </a:pPr>
            <a:r>
              <a:rPr lang="en-US" sz="1200" b="0" i="0" dirty="0">
                <a:solidFill>
                  <a:srgbClr val="222222"/>
                </a:solidFill>
                <a:effectLst/>
                <a:latin typeface="Lato" panose="020F0502020204030203" pitchFamily="34" charset="0"/>
              </a:rPr>
              <a:t>Game Development</a:t>
            </a:r>
          </a:p>
          <a:p>
            <a:pPr algn="l">
              <a:buFont typeface="Arial" panose="020B0604020202020204" pitchFamily="34" charset="0"/>
              <a:buChar char="•"/>
            </a:pPr>
            <a:r>
              <a:rPr lang="en-US" sz="1200" b="0" i="0" dirty="0">
                <a:solidFill>
                  <a:srgbClr val="222222"/>
                </a:solidFill>
                <a:effectLst/>
                <a:latin typeface="Lato" panose="020F0502020204030203" pitchFamily="34" charset="0"/>
              </a:rPr>
              <a:t>AI &amp; ML</a:t>
            </a:r>
          </a:p>
          <a:p>
            <a:pPr algn="l">
              <a:buFont typeface="Arial" panose="020B0604020202020204" pitchFamily="34" charset="0"/>
              <a:buChar char="•"/>
            </a:pPr>
            <a:r>
              <a:rPr lang="en-US" sz="1200" b="0" i="0" dirty="0">
                <a:solidFill>
                  <a:srgbClr val="222222"/>
                </a:solidFill>
                <a:effectLst/>
                <a:latin typeface="Lato" panose="020F0502020204030203" pitchFamily="34" charset="0"/>
              </a:rPr>
              <a:t>Data Analytics</a:t>
            </a:r>
          </a:p>
          <a:p>
            <a:pPr marL="114300" indent="0" algn="l">
              <a:buNone/>
            </a:pPr>
            <a:endParaRPr lang="en-US" sz="1200" b="0" i="0" dirty="0">
              <a:solidFill>
                <a:srgbClr val="222222"/>
              </a:solidFill>
              <a:effectLst/>
              <a:latin typeface="Lato" panose="020F0502020204030203" pitchFamily="34" charset="0"/>
            </a:endParaRPr>
          </a:p>
          <a:p>
            <a:pPr algn="l"/>
            <a:r>
              <a:rPr lang="en-US" sz="1200" b="1" i="0" dirty="0">
                <a:solidFill>
                  <a:srgbClr val="444542"/>
                </a:solidFill>
                <a:effectLst/>
                <a:latin typeface="Raleway" panose="020B0604020202020204" pitchFamily="2" charset="0"/>
              </a:rPr>
              <a:t>Python data types</a:t>
            </a:r>
          </a:p>
          <a:p>
            <a:pPr algn="l"/>
            <a:r>
              <a:rPr lang="en-US" sz="1200" b="0" i="0" dirty="0">
                <a:solidFill>
                  <a:srgbClr val="222426"/>
                </a:solidFill>
                <a:effectLst/>
                <a:latin typeface="Roboto" panose="020B0604020202020204" pitchFamily="2" charset="0"/>
              </a:rPr>
              <a:t>Python data types are divided in two categories, mutable data types and immutable data types.</a:t>
            </a:r>
          </a:p>
          <a:p>
            <a:r>
              <a:rPr lang="en-US" sz="1200" b="1" i="0" dirty="0">
                <a:solidFill>
                  <a:srgbClr val="222426"/>
                </a:solidFill>
                <a:effectLst/>
                <a:latin typeface="Roboto" panose="02000000000000000000" pitchFamily="2" charset="0"/>
              </a:rPr>
              <a:t>Immutable Data types in Python</a:t>
            </a:r>
            <a:br>
              <a:rPr lang="en-US" sz="1200" dirty="0"/>
            </a:br>
            <a:r>
              <a:rPr lang="en-US" sz="1200" b="0" i="0" dirty="0">
                <a:solidFill>
                  <a:srgbClr val="222426"/>
                </a:solidFill>
                <a:effectLst/>
                <a:latin typeface="Roboto" panose="02000000000000000000" pitchFamily="2" charset="0"/>
              </a:rPr>
              <a:t>1. Numeric</a:t>
            </a:r>
            <a:br>
              <a:rPr lang="en-US" sz="1200" dirty="0"/>
            </a:br>
            <a:r>
              <a:rPr lang="en-US" sz="1200" b="0" i="0" dirty="0">
                <a:solidFill>
                  <a:srgbClr val="222426"/>
                </a:solidFill>
                <a:effectLst/>
                <a:latin typeface="Roboto" panose="02000000000000000000" pitchFamily="2" charset="0"/>
              </a:rPr>
              <a:t>2. String</a:t>
            </a:r>
            <a:br>
              <a:rPr lang="en-US" sz="1200" dirty="0"/>
            </a:br>
            <a:r>
              <a:rPr lang="en-US" sz="1200" b="0" i="0" dirty="0">
                <a:solidFill>
                  <a:srgbClr val="222426"/>
                </a:solidFill>
                <a:effectLst/>
                <a:latin typeface="Roboto" panose="02000000000000000000" pitchFamily="2" charset="0"/>
              </a:rPr>
              <a:t>3. Tuple</a:t>
            </a:r>
          </a:p>
          <a:p>
            <a:r>
              <a:rPr lang="en-US" sz="1200" b="1" i="0" dirty="0">
                <a:solidFill>
                  <a:srgbClr val="222426"/>
                </a:solidFill>
                <a:effectLst/>
                <a:latin typeface="Roboto" panose="02000000000000000000" pitchFamily="2" charset="0"/>
              </a:rPr>
              <a:t>Mutable Data types in Python</a:t>
            </a:r>
            <a:br>
              <a:rPr lang="en-US" sz="1200" dirty="0"/>
            </a:br>
            <a:r>
              <a:rPr lang="en-US" sz="1200" b="0" i="0" dirty="0">
                <a:solidFill>
                  <a:srgbClr val="222426"/>
                </a:solidFill>
                <a:effectLst/>
                <a:latin typeface="Roboto" panose="02000000000000000000" pitchFamily="2" charset="0"/>
              </a:rPr>
              <a:t>1. List</a:t>
            </a:r>
            <a:br>
              <a:rPr lang="en-US" sz="1200" dirty="0"/>
            </a:br>
            <a:r>
              <a:rPr lang="en-US" sz="1200" b="0" i="0" dirty="0">
                <a:solidFill>
                  <a:srgbClr val="222426"/>
                </a:solidFill>
                <a:effectLst/>
                <a:latin typeface="Roboto" panose="02000000000000000000" pitchFamily="2" charset="0"/>
              </a:rPr>
              <a:t>2. Dictionary</a:t>
            </a:r>
            <a:br>
              <a:rPr lang="en-US" sz="1200" dirty="0"/>
            </a:br>
            <a:r>
              <a:rPr lang="en-US" sz="1200" b="0" i="0" dirty="0">
                <a:solidFill>
                  <a:srgbClr val="222426"/>
                </a:solidFill>
                <a:effectLst/>
                <a:latin typeface="Roboto" panose="02000000000000000000" pitchFamily="2" charset="0"/>
              </a:rPr>
              <a:t>3. Set</a:t>
            </a:r>
            <a:endParaRPr lang="en-US" sz="1200" dirty="0">
              <a:solidFill>
                <a:srgbClr val="222426"/>
              </a:solidFill>
              <a:latin typeface="Roboto" panose="02000000000000000000" pitchFamily="2" charset="0"/>
            </a:endParaRPr>
          </a:p>
          <a:p>
            <a:pPr algn="l"/>
            <a:r>
              <a:rPr lang="en-US" sz="1200" b="1" i="0" dirty="0">
                <a:solidFill>
                  <a:srgbClr val="444542"/>
                </a:solidFill>
                <a:effectLst/>
                <a:latin typeface="Raleway" pitchFamily="2" charset="0"/>
              </a:rPr>
              <a:t>1. Numeric Data Type in Python</a:t>
            </a:r>
          </a:p>
          <a:p>
            <a:pPr algn="l"/>
            <a:r>
              <a:rPr lang="en-US" sz="1200" b="1" i="0" dirty="0">
                <a:solidFill>
                  <a:srgbClr val="222426"/>
                </a:solidFill>
                <a:effectLst/>
                <a:latin typeface="Roboto" panose="02000000000000000000" pitchFamily="2" charset="0"/>
              </a:rPr>
              <a:t>Integer</a:t>
            </a:r>
            <a:r>
              <a:rPr lang="en-US" sz="1200" b="0" i="0" dirty="0">
                <a:solidFill>
                  <a:srgbClr val="222426"/>
                </a:solidFill>
                <a:effectLst/>
                <a:latin typeface="Roboto" panose="02000000000000000000" pitchFamily="2" charset="0"/>
              </a:rPr>
              <a:t> – In Python 3, there is no upper bound on the integer number which means we can have the value as large as our system memory allows.</a:t>
            </a:r>
          </a:p>
          <a:p>
            <a:pPr marL="114300" indent="0" algn="l">
              <a:buNone/>
            </a:pPr>
            <a:r>
              <a:rPr lang="en-US" sz="1200" b="0" i="0" dirty="0">
                <a:solidFill>
                  <a:srgbClr val="222426"/>
                </a:solidFill>
                <a:effectLst/>
                <a:latin typeface="Roboto" panose="02000000000000000000" pitchFamily="2" charset="0"/>
              </a:rPr>
              <a:t>.</a:t>
            </a:r>
          </a:p>
          <a:p>
            <a:endParaRPr lang="en-IN" sz="12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F0435B1-2A3E-61AE-FC99-C37086AF13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60663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C095-F097-02E1-9EBA-EA3372BF7104}"/>
              </a:ext>
            </a:extLst>
          </p:cNvPr>
          <p:cNvSpPr>
            <a:spLocks noGrp="1"/>
          </p:cNvSpPr>
          <p:nvPr>
            <p:ph type="title"/>
          </p:nvPr>
        </p:nvSpPr>
        <p:spPr/>
        <p:txBody>
          <a:bodyPr/>
          <a:lstStyle/>
          <a:p>
            <a:r>
              <a:rPr lang="en-US" dirty="0"/>
              <a:t>INTRODUCTION TO PYTHON</a:t>
            </a:r>
            <a:endParaRPr lang="en-IN" dirty="0"/>
          </a:p>
        </p:txBody>
      </p:sp>
      <p:sp>
        <p:nvSpPr>
          <p:cNvPr id="3" name="Text Placeholder 2">
            <a:extLst>
              <a:ext uri="{FF2B5EF4-FFF2-40B4-BE49-F238E27FC236}">
                <a16:creationId xmlns:a16="http://schemas.microsoft.com/office/drawing/2014/main" id="{D617E6EE-17AA-4F3E-6829-1BD8183667E6}"/>
              </a:ext>
            </a:extLst>
          </p:cNvPr>
          <p:cNvSpPr>
            <a:spLocks noGrp="1"/>
          </p:cNvSpPr>
          <p:nvPr>
            <p:ph type="body" idx="1"/>
          </p:nvPr>
        </p:nvSpPr>
        <p:spPr/>
        <p:txBody>
          <a:bodyPr/>
          <a:lstStyle/>
          <a:p>
            <a:r>
              <a:rPr lang="en-US" sz="1200" b="1" i="0" dirty="0">
                <a:solidFill>
                  <a:srgbClr val="222426"/>
                </a:solidFill>
                <a:effectLst/>
                <a:latin typeface="Times New Roman" panose="02020603050405020304" pitchFamily="18" charset="0"/>
                <a:cs typeface="Times New Roman" panose="02020603050405020304" pitchFamily="18" charset="0"/>
              </a:rPr>
              <a:t>Float</a:t>
            </a:r>
            <a:r>
              <a:rPr lang="en-US" sz="1200" b="0" i="0" dirty="0">
                <a:solidFill>
                  <a:srgbClr val="222426"/>
                </a:solidFill>
                <a:effectLst/>
                <a:latin typeface="Times New Roman" panose="02020603050405020304" pitchFamily="18" charset="0"/>
                <a:cs typeface="Times New Roman" panose="02020603050405020304" pitchFamily="18" charset="0"/>
              </a:rPr>
              <a:t> – Values with decimal points are the float values, there is no need to specify the data type in Python. It is automatically inferred based on the value we are assigning to a variable. For example here </a:t>
            </a:r>
            <a:r>
              <a:rPr lang="en-US" sz="1200" b="0" i="0" dirty="0" err="1">
                <a:solidFill>
                  <a:srgbClr val="222426"/>
                </a:solidFill>
                <a:effectLst/>
                <a:latin typeface="Times New Roman" panose="02020603050405020304" pitchFamily="18" charset="0"/>
                <a:cs typeface="Times New Roman" panose="02020603050405020304" pitchFamily="18" charset="0"/>
              </a:rPr>
              <a:t>fnum</a:t>
            </a:r>
            <a:r>
              <a:rPr lang="en-US" sz="1200" b="0" i="0" dirty="0">
                <a:solidFill>
                  <a:srgbClr val="222426"/>
                </a:solidFill>
                <a:effectLst/>
                <a:latin typeface="Times New Roman" panose="02020603050405020304" pitchFamily="18" charset="0"/>
                <a:cs typeface="Times New Roman" panose="02020603050405020304" pitchFamily="18" charset="0"/>
              </a:rPr>
              <a:t> is a float data type.</a:t>
            </a:r>
          </a:p>
          <a:p>
            <a:pPr algn="l"/>
            <a:r>
              <a:rPr lang="en-US" sz="1200" b="1" i="0" dirty="0">
                <a:solidFill>
                  <a:srgbClr val="444542"/>
                </a:solidFill>
                <a:effectLst/>
                <a:latin typeface="Times New Roman" panose="02020603050405020304" pitchFamily="18" charset="0"/>
                <a:cs typeface="Times New Roman" panose="02020603050405020304" pitchFamily="18" charset="0"/>
              </a:rPr>
              <a:t>2. Python Data Type – String</a:t>
            </a:r>
          </a:p>
          <a:p>
            <a:pPr algn="l"/>
            <a:r>
              <a:rPr lang="en-US" sz="1200" b="0" i="0" dirty="0">
                <a:solidFill>
                  <a:srgbClr val="222426"/>
                </a:solidFill>
                <a:effectLst/>
                <a:latin typeface="Times New Roman" panose="02020603050405020304" pitchFamily="18" charset="0"/>
                <a:cs typeface="Times New Roman" panose="02020603050405020304" pitchFamily="18" charset="0"/>
              </a:rPr>
              <a:t>String is a sequence of characters in Python. The data type of String in Python is called “str”.</a:t>
            </a:r>
          </a:p>
          <a:p>
            <a:pPr algn="l"/>
            <a:r>
              <a:rPr lang="en-US" sz="1200" b="0" i="0" dirty="0">
                <a:solidFill>
                  <a:srgbClr val="222426"/>
                </a:solidFill>
                <a:effectLst/>
                <a:latin typeface="Times New Roman" panose="02020603050405020304" pitchFamily="18" charset="0"/>
                <a:cs typeface="Times New Roman" panose="02020603050405020304" pitchFamily="18" charset="0"/>
              </a:rPr>
              <a:t>Strings in Python are either enclosed with single quotes or double quotes. In the following example we have demonstrated two strings one with the double quotes and other string s2 with the single quotes. To read more about strings, refer this article: </a:t>
            </a:r>
            <a:r>
              <a:rPr lang="en-US" sz="1200" b="1" i="0" u="none" strike="noStrike" dirty="0">
                <a:solidFill>
                  <a:srgbClr val="7DC246"/>
                </a:solidFill>
                <a:effectLst/>
                <a:latin typeface="Times New Roman" panose="02020603050405020304" pitchFamily="18" charset="0"/>
                <a:cs typeface="Times New Roman" panose="02020603050405020304" pitchFamily="18" charset="0"/>
                <a:hlinkClick r:id="rId2"/>
              </a:rPr>
              <a:t>Python Strings</a:t>
            </a:r>
            <a:r>
              <a:rPr lang="en-US" sz="1200" b="0" i="0" dirty="0">
                <a:solidFill>
                  <a:srgbClr val="222426"/>
                </a:solidFill>
                <a:effectLst/>
                <a:latin typeface="Times New Roman" panose="02020603050405020304" pitchFamily="18" charset="0"/>
                <a:cs typeface="Times New Roman" panose="02020603050405020304" pitchFamily="18" charset="0"/>
              </a:rPr>
              <a:t>.</a:t>
            </a:r>
          </a:p>
          <a:p>
            <a:pPr algn="l"/>
            <a:r>
              <a:rPr lang="en-US" sz="1200" b="1" i="0" dirty="0">
                <a:solidFill>
                  <a:srgbClr val="444542"/>
                </a:solidFill>
                <a:effectLst/>
                <a:latin typeface="Times New Roman" panose="02020603050405020304" pitchFamily="18" charset="0"/>
                <a:cs typeface="Times New Roman" panose="02020603050405020304" pitchFamily="18" charset="0"/>
              </a:rPr>
              <a:t>3. Python Data Type – Tuple</a:t>
            </a:r>
          </a:p>
          <a:p>
            <a:pPr algn="l"/>
            <a:r>
              <a:rPr lang="en-US" sz="1200" b="0" i="0" dirty="0">
                <a:solidFill>
                  <a:srgbClr val="222426"/>
                </a:solidFill>
                <a:effectLst/>
                <a:latin typeface="Times New Roman" panose="02020603050405020304" pitchFamily="18" charset="0"/>
                <a:cs typeface="Times New Roman" panose="02020603050405020304" pitchFamily="18" charset="0"/>
              </a:rPr>
              <a:t>Tuple is immutable data type in Python which means it cannot be changed. It is an ordered collection of elements enclosed in round brackets and separated by commas. To read more about tuple, refer this tutorial: </a:t>
            </a:r>
            <a:r>
              <a:rPr lang="en-US" sz="1200" b="1" i="0" u="none" strike="noStrike" dirty="0">
                <a:solidFill>
                  <a:srgbClr val="7DC246"/>
                </a:solidFill>
                <a:effectLst/>
                <a:latin typeface="Times New Roman" panose="02020603050405020304" pitchFamily="18" charset="0"/>
                <a:cs typeface="Times New Roman" panose="02020603050405020304" pitchFamily="18" charset="0"/>
                <a:hlinkClick r:id="rId3"/>
              </a:rPr>
              <a:t>Python tuple</a:t>
            </a:r>
            <a:r>
              <a:rPr lang="en-US" sz="1200" b="0" i="0" dirty="0">
                <a:solidFill>
                  <a:srgbClr val="222426"/>
                </a:solidFill>
                <a:effectLst/>
                <a:latin typeface="Times New Roman" panose="02020603050405020304" pitchFamily="18" charset="0"/>
                <a:cs typeface="Times New Roman" panose="02020603050405020304" pitchFamily="18" charset="0"/>
              </a:rPr>
              <a:t>.</a:t>
            </a:r>
          </a:p>
          <a:p>
            <a:pPr algn="l"/>
            <a:r>
              <a:rPr lang="en-US" sz="1200" b="1" i="0" dirty="0">
                <a:solidFill>
                  <a:srgbClr val="444542"/>
                </a:solidFill>
                <a:effectLst/>
                <a:latin typeface="Times New Roman" panose="02020603050405020304" pitchFamily="18" charset="0"/>
                <a:cs typeface="Times New Roman" panose="02020603050405020304" pitchFamily="18" charset="0"/>
              </a:rPr>
              <a:t>4. Python Data Type – List</a:t>
            </a:r>
          </a:p>
          <a:p>
            <a:pPr algn="l"/>
            <a:r>
              <a:rPr lang="en-US" sz="1200" b="0" i="0" dirty="0">
                <a:solidFill>
                  <a:srgbClr val="222426"/>
                </a:solidFill>
                <a:effectLst/>
                <a:latin typeface="Times New Roman" panose="02020603050405020304" pitchFamily="18" charset="0"/>
                <a:cs typeface="Times New Roman" panose="02020603050405020304" pitchFamily="18" charset="0"/>
              </a:rPr>
              <a:t>List is similar to tuple, it is also an ordered collection of elements, however list is a mutable data type which means it can be changed unlike tuple which is an immutable data type.</a:t>
            </a:r>
          </a:p>
          <a:p>
            <a:pPr algn="l"/>
            <a:r>
              <a:rPr lang="en-US" sz="1200" b="1" i="0" dirty="0">
                <a:solidFill>
                  <a:srgbClr val="444542"/>
                </a:solidFill>
                <a:effectLst/>
                <a:latin typeface="Times New Roman" panose="02020603050405020304" pitchFamily="18" charset="0"/>
                <a:cs typeface="Times New Roman" panose="02020603050405020304" pitchFamily="18" charset="0"/>
              </a:rPr>
              <a:t>5. Python Data Type – Dictionary</a:t>
            </a:r>
          </a:p>
          <a:p>
            <a:pPr algn="l"/>
            <a:r>
              <a:rPr lang="en-US" sz="1200" b="0" i="0" dirty="0">
                <a:solidFill>
                  <a:srgbClr val="222426"/>
                </a:solidFill>
                <a:effectLst/>
                <a:latin typeface="Times New Roman" panose="02020603050405020304" pitchFamily="18" charset="0"/>
                <a:cs typeface="Times New Roman" panose="02020603050405020304" pitchFamily="18" charset="0"/>
              </a:rPr>
              <a:t>Dictionary is a collection of key and value pairs. A dictionary doesn’t allow duplicate keys but the values can be duplicate. It is an ordered, indexed and mutable collection of elements. To read more about it refer: </a:t>
            </a:r>
            <a:r>
              <a:rPr lang="en-US" sz="1200" b="1" i="0" u="none" strike="noStrike" dirty="0">
                <a:solidFill>
                  <a:srgbClr val="7DC246"/>
                </a:solidFill>
                <a:effectLst/>
                <a:latin typeface="Times New Roman" panose="02020603050405020304" pitchFamily="18" charset="0"/>
                <a:cs typeface="Times New Roman" panose="02020603050405020304" pitchFamily="18" charset="0"/>
                <a:hlinkClick r:id="rId4"/>
              </a:rPr>
              <a:t>Python dictionary</a:t>
            </a:r>
            <a:r>
              <a:rPr lang="en-US" sz="1200" b="0" i="0" dirty="0">
                <a:solidFill>
                  <a:srgbClr val="222426"/>
                </a:solidFill>
                <a:effectLst/>
                <a:latin typeface="Times New Roman" panose="02020603050405020304" pitchFamily="18" charset="0"/>
                <a:cs typeface="Times New Roman" panose="02020603050405020304" pitchFamily="18" charset="0"/>
              </a:rPr>
              <a:t>.</a:t>
            </a:r>
          </a:p>
          <a:p>
            <a:pPr algn="l"/>
            <a:r>
              <a:rPr lang="en-US" sz="1200" b="1" i="0" dirty="0">
                <a:solidFill>
                  <a:srgbClr val="444542"/>
                </a:solidFill>
                <a:effectLst/>
                <a:latin typeface="Times New Roman" panose="02020603050405020304" pitchFamily="18" charset="0"/>
                <a:cs typeface="Times New Roman" panose="02020603050405020304" pitchFamily="18" charset="0"/>
              </a:rPr>
              <a:t>6. Python Data Type – Set</a:t>
            </a:r>
          </a:p>
          <a:p>
            <a:pPr algn="l"/>
            <a:r>
              <a:rPr lang="en-US" sz="1200" b="0" i="0" dirty="0">
                <a:solidFill>
                  <a:srgbClr val="222426"/>
                </a:solidFill>
                <a:effectLst/>
                <a:latin typeface="Times New Roman" panose="02020603050405020304" pitchFamily="18" charset="0"/>
                <a:cs typeface="Times New Roman" panose="02020603050405020304" pitchFamily="18" charset="0"/>
              </a:rPr>
              <a:t>A set is an unordered and unindexed collection of items. This means when we print the elements of a set they will appear in the random order and we cannot access the elements of set based on indexes because it is unindexed.</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A4C3FF-1AA9-ACDF-A921-F52481A074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07459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CBA6-1DA2-8871-A793-82C42A04D6D1}"/>
              </a:ext>
            </a:extLst>
          </p:cNvPr>
          <p:cNvSpPr>
            <a:spLocks noGrp="1"/>
          </p:cNvSpPr>
          <p:nvPr>
            <p:ph type="title"/>
          </p:nvPr>
        </p:nvSpPr>
        <p:spPr>
          <a:xfrm>
            <a:off x="0" y="-35626"/>
            <a:ext cx="6477000" cy="838200"/>
          </a:xfrm>
        </p:spPr>
        <p:txBody>
          <a:bodyPr/>
          <a:lstStyle/>
          <a:p>
            <a:r>
              <a:rPr lang="en-IN" dirty="0"/>
              <a:t>SCREERN SHOT</a:t>
            </a:r>
          </a:p>
        </p:txBody>
      </p:sp>
      <p:sp>
        <p:nvSpPr>
          <p:cNvPr id="3" name="Text Placeholder 2">
            <a:extLst>
              <a:ext uri="{FF2B5EF4-FFF2-40B4-BE49-F238E27FC236}">
                <a16:creationId xmlns:a16="http://schemas.microsoft.com/office/drawing/2014/main" id="{C81B67FC-49CA-0D6B-D749-917B6CAF20F1}"/>
              </a:ext>
            </a:extLst>
          </p:cNvPr>
          <p:cNvSpPr>
            <a:spLocks noGrp="1"/>
          </p:cNvSpPr>
          <p:nvPr>
            <p:ph type="body" idx="1"/>
          </p:nvPr>
        </p:nvSpPr>
        <p:spPr>
          <a:xfrm>
            <a:off x="457200" y="1310640"/>
            <a:ext cx="8229600" cy="5045710"/>
          </a:xfrm>
        </p:spPr>
        <p:txBody>
          <a:bodyPr/>
          <a:lstStyle/>
          <a:p>
            <a:pPr marL="114300" indent="0">
              <a:buNone/>
            </a:pPr>
            <a:r>
              <a:rPr lang="en-IN" sz="1400" dirty="0"/>
              <a:t>                                                                                                                                                                                                                                                                                                                   </a:t>
            </a:r>
            <a:endParaRPr lang="en-IN" dirty="0"/>
          </a:p>
        </p:txBody>
      </p:sp>
      <p:sp>
        <p:nvSpPr>
          <p:cNvPr id="4" name="Slide Number Placeholder 3">
            <a:extLst>
              <a:ext uri="{FF2B5EF4-FFF2-40B4-BE49-F238E27FC236}">
                <a16:creationId xmlns:a16="http://schemas.microsoft.com/office/drawing/2014/main" id="{F16B802E-BF40-C96A-8E80-6B6EBA1F1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EDBB8653-D6C1-C299-9E25-6FC448B89CB3}"/>
              </a:ext>
            </a:extLst>
          </p:cNvPr>
          <p:cNvPicPr>
            <a:picLocks noChangeAspect="1"/>
          </p:cNvPicPr>
          <p:nvPr/>
        </p:nvPicPr>
        <p:blipFill>
          <a:blip r:embed="rId2"/>
          <a:stretch>
            <a:fillRect/>
          </a:stretch>
        </p:blipFill>
        <p:spPr>
          <a:xfrm>
            <a:off x="457200" y="1250770"/>
            <a:ext cx="8229600" cy="4356459"/>
          </a:xfrm>
          <a:prstGeom prst="rect">
            <a:avLst/>
          </a:prstGeom>
        </p:spPr>
      </p:pic>
    </p:spTree>
    <p:extLst>
      <p:ext uri="{BB962C8B-B14F-4D97-AF65-F5344CB8AC3E}">
        <p14:creationId xmlns:p14="http://schemas.microsoft.com/office/powerpoint/2010/main" val="129391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F7E5-A985-0717-5156-76076565CBE3}"/>
              </a:ext>
            </a:extLst>
          </p:cNvPr>
          <p:cNvSpPr>
            <a:spLocks noGrp="1"/>
          </p:cNvSpPr>
          <p:nvPr>
            <p:ph type="title"/>
          </p:nvPr>
        </p:nvSpPr>
        <p:spPr/>
        <p:txBody>
          <a:bodyPr/>
          <a:lstStyle/>
          <a:p>
            <a:r>
              <a:rPr lang="en-US" dirty="0"/>
              <a:t>SCREENSHOT</a:t>
            </a:r>
            <a:br>
              <a:rPr lang="en-US" dirty="0"/>
            </a:br>
            <a:endParaRPr lang="en-US" dirty="0"/>
          </a:p>
        </p:txBody>
      </p:sp>
      <p:sp>
        <p:nvSpPr>
          <p:cNvPr id="3" name="Text Placeholder 2">
            <a:extLst>
              <a:ext uri="{FF2B5EF4-FFF2-40B4-BE49-F238E27FC236}">
                <a16:creationId xmlns:a16="http://schemas.microsoft.com/office/drawing/2014/main" id="{2252F0E9-4FA2-CF71-338F-4B04296322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EBA3B0-23B5-24DB-1728-90D3FD69A2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1" name="Picture 10">
            <a:extLst>
              <a:ext uri="{FF2B5EF4-FFF2-40B4-BE49-F238E27FC236}">
                <a16:creationId xmlns:a16="http://schemas.microsoft.com/office/drawing/2014/main" id="{FF6374FA-3AB4-2445-C9C4-FD567AE03798}"/>
              </a:ext>
            </a:extLst>
          </p:cNvPr>
          <p:cNvPicPr>
            <a:picLocks noChangeAspect="1"/>
          </p:cNvPicPr>
          <p:nvPr/>
        </p:nvPicPr>
        <p:blipFill>
          <a:blip r:embed="rId2"/>
          <a:stretch>
            <a:fillRect/>
          </a:stretch>
        </p:blipFill>
        <p:spPr>
          <a:xfrm>
            <a:off x="457200" y="1371600"/>
            <a:ext cx="8229600" cy="4525962"/>
          </a:xfrm>
          <a:prstGeom prst="rect">
            <a:avLst/>
          </a:prstGeom>
        </p:spPr>
      </p:pic>
    </p:spTree>
    <p:extLst>
      <p:ext uri="{BB962C8B-B14F-4D97-AF65-F5344CB8AC3E}">
        <p14:creationId xmlns:p14="http://schemas.microsoft.com/office/powerpoint/2010/main" val="1949802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TotalTime>
  <Words>607</Words>
  <Application>Microsoft Office PowerPoint</Application>
  <PresentationFormat>On-screen Show (4:3)</PresentationFormat>
  <Paragraphs>77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Lato</vt:lpstr>
      <vt:lpstr>Raleway</vt:lpstr>
      <vt:lpstr>Roboto</vt:lpstr>
      <vt:lpstr>Times New Roman</vt:lpstr>
      <vt:lpstr>Office Theme</vt:lpstr>
      <vt:lpstr>PowerPoint Presentation</vt:lpstr>
      <vt:lpstr>PowerPoint Presentation</vt:lpstr>
      <vt:lpstr>INTRODUCTION TO PROJECT </vt:lpstr>
      <vt:lpstr> </vt:lpstr>
      <vt:lpstr>Description</vt:lpstr>
      <vt:lpstr>INTRODUCTION TO PYTHON</vt:lpstr>
      <vt:lpstr>INTRODUCTION TO PYTHON</vt:lpstr>
      <vt:lpstr>SCREERN SHOT</vt:lpstr>
      <vt:lpstr>SCREENSHOT </vt:lpstr>
      <vt:lpstr>   FUTURE SCOPE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Singh</dc:creator>
  <cp:lastModifiedBy>prince singh</cp:lastModifiedBy>
  <cp:revision>7</cp:revision>
  <dcterms:modified xsi:type="dcterms:W3CDTF">2022-12-22T16:33:49Z</dcterms:modified>
</cp:coreProperties>
</file>