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312" r:id="rId2"/>
    <p:sldId id="325" r:id="rId3"/>
    <p:sldId id="326" r:id="rId4"/>
    <p:sldId id="291" r:id="rId5"/>
    <p:sldId id="333" r:id="rId6"/>
    <p:sldId id="336" r:id="rId7"/>
    <p:sldId id="334" r:id="rId8"/>
    <p:sldId id="335" r:id="rId9"/>
    <p:sldId id="292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C41"/>
    <a:srgbClr val="FED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3048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2819400"/>
            <a:ext cx="85344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207264" y="2420112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103632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9347200" y="0"/>
            <a:ext cx="28448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6403340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9119616" y="2925763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9245600" y="3020251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1216" y="3009902"/>
            <a:ext cx="609600" cy="4413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304800"/>
            <a:ext cx="87376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5200" y="304802"/>
            <a:ext cx="1930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5584" y="1026373"/>
            <a:ext cx="609600" cy="4413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2336" y="1527048"/>
            <a:ext cx="1133856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1905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203200" y="2286000"/>
            <a:ext cx="11777472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07264" y="142352"/>
            <a:ext cx="11777472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4568" y="2743200"/>
            <a:ext cx="8640232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203200" y="2438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5689600" y="2115312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5815584" y="2209800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2199451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33400"/>
            <a:ext cx="103632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21600" y="6409944"/>
            <a:ext cx="4059936" cy="365760"/>
          </a:xfrm>
        </p:spPr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6084107" y="1575653"/>
            <a:ext cx="11895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02336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3848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6096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2192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03200" y="1371600"/>
            <a:ext cx="11777472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4564" y="6391656"/>
            <a:ext cx="11777472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5386917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388441" y="1524000"/>
            <a:ext cx="5389033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6400" y="6409944"/>
            <a:ext cx="4775200" cy="36576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203200" y="128016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402336" y="2471383"/>
            <a:ext cx="5388864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6400800" y="2471383"/>
            <a:ext cx="53848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791200" y="1042417"/>
            <a:ext cx="609600" cy="441325"/>
          </a:xfrm>
        </p:spPr>
        <p:txBody>
          <a:bodyPr/>
          <a:lstStyle>
            <a:lvl1pPr algn="ctr">
              <a:defRPr/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91200" y="1036021"/>
            <a:ext cx="609600" cy="4413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12192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5072" y="6391657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3200" y="158496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89600" y="6324600"/>
            <a:ext cx="8128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3200" y="152400"/>
            <a:ext cx="11777472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12192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31496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8000" y="1981201"/>
            <a:ext cx="31496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2400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4165600" y="685800"/>
            <a:ext cx="75184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511040" cy="36576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203200" y="533400"/>
            <a:ext cx="11777472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03200" y="152400"/>
            <a:ext cx="11777472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03200" y="609600"/>
            <a:ext cx="36576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727200" y="228600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853184" y="323088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828800" y="312739"/>
            <a:ext cx="609600" cy="441325"/>
          </a:xfrm>
        </p:spPr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0" y="5029200"/>
            <a:ext cx="78232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0500" y="609600"/>
            <a:ext cx="78232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990600"/>
            <a:ext cx="32512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17536" y="6404984"/>
            <a:ext cx="4059936" cy="365760"/>
          </a:xfrm>
        </p:spPr>
        <p:txBody>
          <a:bodyPr/>
          <a:lstStyle/>
          <a:p>
            <a:fld id="{349BF3EA-1A78-4F07-BDC0-C8A1BD461199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2336" y="6410848"/>
            <a:ext cx="4779264" cy="36576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12192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1988800" y="0"/>
            <a:ext cx="2032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9136" y="6388386"/>
            <a:ext cx="11777472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721600" y="6404984"/>
            <a:ext cx="405993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6400" y="6410848"/>
            <a:ext cx="477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200" y="155448"/>
            <a:ext cx="11777472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203200" y="1276743"/>
            <a:ext cx="1177747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5689600" y="956036"/>
            <a:ext cx="8128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5815584" y="1050524"/>
            <a:ext cx="560832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91200" y="1040175"/>
            <a:ext cx="6096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02336" y="228600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02336" y="1524000"/>
            <a:ext cx="113792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grpSp>
        <p:nvGrpSpPr>
          <p:cNvPr id="20" name="Group 19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21" name="Oval 20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4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69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109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32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0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30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1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1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4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26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5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0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1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106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2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4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104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6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97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9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102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0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7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9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95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27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54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9376" y="2429952"/>
            <a:ext cx="10495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0" dirty="0">
                <a:solidFill>
                  <a:srgbClr val="C00000"/>
                </a:solidFill>
              </a:rPr>
              <a:t>C Programming</a:t>
            </a:r>
            <a:endParaRPr lang="en-US" sz="25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3" y="2770497"/>
            <a:ext cx="11423175" cy="126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Keywords are reserved words. Meaning of keywords is pre-defined into compiler. In C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Programming Language there are 32 keywords.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 Keywords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 Keywords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64901" y="1160059"/>
          <a:ext cx="10895512" cy="5032712"/>
        </p:xfrm>
        <a:graphic>
          <a:graphicData uri="http://schemas.openxmlformats.org/drawingml/2006/table">
            <a:tbl>
              <a:tblPr/>
              <a:tblGrid>
                <a:gridCol w="272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3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Struct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else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While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Switch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Sizeof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enum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Break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Static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Typedef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short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Default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Auto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signed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Goto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Register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Return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0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unsigned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Continue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Extern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Volatile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2" y="2770497"/>
            <a:ext cx="11768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header files are those files which contain built-in functions. E.g.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conio.h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math.h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string.h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dos.h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process.h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stdlib.h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….etc. We can use header file functions directly.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Header Files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3083" y="1705972"/>
            <a:ext cx="11768917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Variables:- The Variables are value container they create space in memory.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variablename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E.g.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float b;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 c;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8" y="1569495"/>
            <a:ext cx="11423175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Think how many variables are required initially?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Declare those variables with suitable data types.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Take input from user if required.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 mathematical or logical operation to calculate output.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the output.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1098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Steps To Create A Basic C Program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33" y="286604"/>
            <a:ext cx="1098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Program Structure</a:t>
            </a:r>
          </a:p>
        </p:txBody>
      </p:sp>
      <p:pic>
        <p:nvPicPr>
          <p:cNvPr id="5" name="Picture 4" descr="first_program.jpg"/>
          <p:cNvPicPr/>
          <p:nvPr/>
        </p:nvPicPr>
        <p:blipFill>
          <a:blip r:embed="rId2" cstate="print"/>
          <a:srcRect l="8814" t="14316" b="18162"/>
          <a:stretch>
            <a:fillRect/>
          </a:stretch>
        </p:blipFill>
        <p:spPr>
          <a:xfrm>
            <a:off x="431854" y="1067450"/>
            <a:ext cx="11011989" cy="52512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9433" y="286604"/>
            <a:ext cx="1098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Format </a:t>
            </a:r>
            <a:r>
              <a:rPr lang="en-US" sz="4000" b="1" dirty="0" err="1">
                <a:solidFill>
                  <a:srgbClr val="C00000"/>
                </a:solidFill>
              </a:rPr>
              <a:t>Specifiers</a:t>
            </a:r>
            <a:endParaRPr lang="en-US" sz="4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8153" y="1753540"/>
          <a:ext cx="10829109" cy="3637326"/>
        </p:xfrm>
        <a:graphic>
          <a:graphicData uri="http://schemas.openxmlformats.org/drawingml/2006/table">
            <a:tbl>
              <a:tblPr/>
              <a:tblGrid>
                <a:gridCol w="3609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9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9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Data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Format Specifier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Memory Required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Char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 byte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Double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%lf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long int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4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long float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%lf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 bytes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84478" y="159662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rgbClr val="C00000"/>
                </a:solidFill>
              </a:rPr>
              <a:t>LET’S START OUR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800" b="1" dirty="0"/>
              <a:t> JOURNEY 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4800" b="1" dirty="0">
                <a:solidFill>
                  <a:srgbClr val="C00000"/>
                </a:solidFill>
              </a:rPr>
              <a:t>WITH C !!!!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8828" y="2210938"/>
            <a:ext cx="354295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9900" b="1" dirty="0">
                <a:solidFill>
                  <a:srgbClr val="C00000"/>
                </a:solidFill>
              </a:rPr>
              <a:t>C</a:t>
            </a:r>
            <a:r>
              <a:rPr lang="en-US" sz="239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sz="13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71248" y="643369"/>
            <a:ext cx="489954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/>
              <a:t>Why</a:t>
            </a:r>
          </a:p>
          <a:p>
            <a:pPr algn="ctr"/>
            <a:endParaRPr lang="en-IN" sz="13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392" y="1787859"/>
            <a:ext cx="110305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If the person had learned driving on a manual car, </a:t>
            </a:r>
          </a:p>
          <a:p>
            <a:pPr algn="ctr"/>
            <a:r>
              <a:rPr lang="en-US" sz="3600" dirty="0"/>
              <a:t>he could have easily driven the automatic car as well. </a:t>
            </a:r>
          </a:p>
          <a:p>
            <a:pPr algn="ctr"/>
            <a:r>
              <a:rPr lang="en-US" sz="3600" dirty="0"/>
              <a:t>Similarly, if a person learns C programming first, </a:t>
            </a:r>
          </a:p>
          <a:p>
            <a:pPr algn="ctr"/>
            <a:r>
              <a:rPr lang="en-US" sz="3600" dirty="0"/>
              <a:t>it will help him to learn </a:t>
            </a:r>
          </a:p>
          <a:p>
            <a:pPr algn="ctr"/>
            <a:r>
              <a:rPr lang="en-US" sz="3600" dirty="0"/>
              <a:t>any modern programming language as well.</a:t>
            </a:r>
            <a:endParaRPr 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403" y="2347416"/>
            <a:ext cx="831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C00000"/>
                </a:solidFill>
              </a:rPr>
              <a:t>What is C?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6" y="1596790"/>
            <a:ext cx="11423175" cy="346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349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 is a general purpose programming language and was originally developed by Dennis Ritchie.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914349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takes a middle path between low-level assembly language and a high-level programming language like Java.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914349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is not object oriented.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defTabSz="914349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has only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32 keywords or instruction set.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What is C?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378" y="1296540"/>
            <a:ext cx="11423175" cy="467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Desktop Application Development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Embedded System And Robotics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PLC Programming For Industrial Automation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Games Development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Drivers Development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Operating System Development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Antivirus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10986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Application Areas Of 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1322" y="1201005"/>
            <a:ext cx="1142317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Compiler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Execution scenario of a C program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Keywords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Header Files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Steps to develop a C program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Prerequisites For C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026" y="2074461"/>
            <a:ext cx="11423175" cy="126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Compiler is a type of translator which converts the source code to machine code.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TurboC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342900" lvl="0" indent="-342900" defTabSz="914349">
              <a:lnSpc>
                <a:spcPct val="150000"/>
              </a:lnSpc>
              <a:spcBef>
                <a:spcPts val="10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 C++, Borland C are some popular compilers for C programming language.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433" y="286604"/>
            <a:ext cx="8311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Compiler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5659" y="260476"/>
            <a:ext cx="116961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C00000"/>
                </a:solidFill>
              </a:rPr>
              <a:t>Execution Scenario Of C 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818866" y="2688609"/>
            <a:ext cx="2006221" cy="170597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852382" y="3521122"/>
            <a:ext cx="162408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78756" y="2677237"/>
            <a:ext cx="2006221" cy="170597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512318" y="3509746"/>
            <a:ext cx="1624084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24994" y="2665864"/>
            <a:ext cx="2006221" cy="1705970"/>
          </a:xfrm>
          <a:prstGeom prst="rect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66280" y="226552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57976" y="224050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20" grpId="0" animBg="1"/>
      <p:bldP spid="22" grpId="0" animBg="1"/>
      <p:bldP spid="23" grpId="0" build="allAtOnce"/>
      <p:bldP spid="2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2514</TotalTime>
  <Words>439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Georgia</vt:lpstr>
      <vt:lpstr>Palatino Linotype</vt:lpstr>
      <vt:lpstr>Times New Roman</vt:lpstr>
      <vt:lpstr>Wingdings</vt:lpstr>
      <vt:lpstr>Wingdings 2</vt:lpstr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“Journey from Beginner to Expert”</dc:title>
  <dc:creator>Anas Khan</dc:creator>
  <cp:lastModifiedBy>Arjudeep Kulshrestha</cp:lastModifiedBy>
  <cp:revision>99</cp:revision>
  <dcterms:created xsi:type="dcterms:W3CDTF">2018-09-05T07:04:55Z</dcterms:created>
  <dcterms:modified xsi:type="dcterms:W3CDTF">2025-08-29T06:33:37Z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