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8" r:id="rId4"/>
    <p:sldId id="289" r:id="rId5"/>
    <p:sldId id="298" r:id="rId6"/>
    <p:sldId id="299" r:id="rId7"/>
    <p:sldId id="290" r:id="rId8"/>
    <p:sldId id="291" r:id="rId9"/>
    <p:sldId id="292" r:id="rId10"/>
    <p:sldId id="293" r:id="rId11"/>
    <p:sldId id="294" r:id="rId12"/>
    <p:sldId id="256" r:id="rId13"/>
    <p:sldId id="295" r:id="rId14"/>
    <p:sldId id="279" r:id="rId15"/>
    <p:sldId id="258" r:id="rId16"/>
    <p:sldId id="261" r:id="rId17"/>
    <p:sldId id="280" r:id="rId18"/>
    <p:sldId id="263" r:id="rId19"/>
    <p:sldId id="281" r:id="rId20"/>
    <p:sldId id="282" r:id="rId21"/>
    <p:sldId id="283" r:id="rId22"/>
    <p:sldId id="285" r:id="rId23"/>
    <p:sldId id="284" r:id="rId24"/>
    <p:sldId id="286" r:id="rId25"/>
    <p:sldId id="287" r:id="rId26"/>
    <p:sldId id="296" r:id="rId27"/>
    <p:sldId id="300" r:id="rId28"/>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34" d="100"/>
          <a:sy n="134" d="100"/>
        </p:scale>
        <p:origin x="-9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27305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344745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5857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90194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7404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412541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6A5AF-FCA9-4D5D-9F37-B216FC564A4C}"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467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6A5AF-FCA9-4D5D-9F37-B216FC564A4C}"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7921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6A5AF-FCA9-4D5D-9F37-B216FC564A4C}"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6192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67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458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A5AF-FCA9-4D5D-9F37-B216FC564A4C}" type="datetimeFigureOut">
              <a:rPr lang="en-US" smtClean="0"/>
              <a:t>6/7/2019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5506-DC45-48A6-9898-C32C37487325}"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4608"/>
            <a:ext cx="575235" cy="555964"/>
          </a:xfrm>
          <a:prstGeom prst="rect">
            <a:avLst/>
          </a:prstGeom>
        </p:spPr>
      </p:pic>
      <p:sp>
        <p:nvSpPr>
          <p:cNvPr id="8" name="TextBox 7"/>
          <p:cNvSpPr txBox="1"/>
          <p:nvPr userDrawn="1"/>
        </p:nvSpPr>
        <p:spPr>
          <a:xfrm>
            <a:off x="8294914" y="0"/>
            <a:ext cx="849086" cy="461665"/>
          </a:xfrm>
          <a:prstGeom prst="rect">
            <a:avLst/>
          </a:prstGeom>
          <a:noFill/>
        </p:spPr>
        <p:txBody>
          <a:bodyPr wrap="square" rtlCol="0">
            <a:spAutoFit/>
          </a:bodyPr>
          <a:lstStyle/>
          <a:p>
            <a:r>
              <a:rPr lang="en-US" sz="2400" b="1" i="1" dirty="0" err="1" smtClean="0">
                <a:solidFill>
                  <a:srgbClr val="0070C0"/>
                </a:solidFill>
                <a:latin typeface="Bookman Old Style" panose="02050604050505020204" pitchFamily="18" charset="0"/>
              </a:rPr>
              <a:t>iirs</a:t>
            </a:r>
            <a:endParaRPr lang="en-US" sz="2400" b="1" i="1"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9378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bhuvan3.nrsc.gov.in/cgi-bin/bhuvan_intsat.exe?SERVICE=WMS&amp;REQUEST=GetMap&amp;FORMAT=image/jpeg&amp;Version=1.3.0&amp;LAYERS=Bhuvan_L4&amp;WIDTH=877&amp;HEIGHT=276&amp;CRS=EPSG:4326&amp;BBOX=75.00,30.00,79.00,50.00"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mesonet.agron.iastate.edu/cgi-bin/wms/nexrad/n0r.cgi?SERVICE=WMS&amp;REQUEST=GetMap&amp;FORMAT=image/png&amp;TRANSPARENT=TRUE&amp;STYLES=&amp;VERSION=1.3.0&amp;LAYERS=nexrad-n0r&amp;WIDTH=877&amp;HEIGHT=276&amp;CRS=EPSG:900913&amp;BBOX=-15252263.28954773,2902486.4758432545,-6671748.242369267,5602853.81110124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479649"/>
            <a:ext cx="9144000" cy="1569660"/>
          </a:xfrm>
          <a:prstGeom prst="rect">
            <a:avLst/>
          </a:prstGeom>
        </p:spPr>
        <p:txBody>
          <a:bodyPr wrap="square">
            <a:spAutoFit/>
          </a:bodyPr>
          <a:lstStyle/>
          <a:p>
            <a:pPr algn="ct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 </a:t>
            </a:r>
            <a:endPar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endParaRPr>
          </a:p>
          <a:p>
            <a:pPr algn="ctr"/>
            <a:r>
              <a:rPr lang="en-US" sz="48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Using </a:t>
            </a:r>
            <a:r>
              <a:rPr lang="en-US" sz="4800" b="0" i="0" u="none" strike="noStrike" baseline="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2651760" y="4017526"/>
            <a:ext cx="3840480" cy="769441"/>
          </a:xfrm>
          <a:prstGeom prst="rect">
            <a:avLst/>
          </a:prstGeom>
          <a:noFill/>
        </p:spPr>
        <p:txBody>
          <a:bodyPr wrap="square" rtlCol="0">
            <a:spAutoFit/>
          </a:bodyPr>
          <a:lstStyle/>
          <a:p>
            <a:pPr algn="ctr"/>
            <a:r>
              <a:rPr lang="en-US" sz="2800" b="1" dirty="0" smtClean="0"/>
              <a:t>PS Singh</a:t>
            </a:r>
            <a:br>
              <a:rPr lang="en-US" sz="2800" b="1" dirty="0" smtClean="0"/>
            </a:br>
            <a:r>
              <a:rPr lang="en-US" sz="1600" b="1" dirty="0" smtClean="0"/>
              <a:t>Scientist/Engineer-SE</a:t>
            </a:r>
            <a:endParaRPr lang="en-US" sz="1600" b="1" dirty="0"/>
          </a:p>
        </p:txBody>
      </p:sp>
    </p:spTree>
    <p:extLst>
      <p:ext uri="{BB962C8B-B14F-4D97-AF65-F5344CB8AC3E}">
        <p14:creationId xmlns:p14="http://schemas.microsoft.com/office/powerpoint/2010/main" val="4496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8368" y="287446"/>
            <a:ext cx="7681911" cy="584775"/>
          </a:xfrm>
          <a:prstGeom prst="rect">
            <a:avLst/>
          </a:prstGeom>
        </p:spPr>
        <p:txBody>
          <a:bodyPr wrap="square">
            <a:spAutoFit/>
          </a:bodyPr>
          <a:lstStyle/>
          <a:p>
            <a:r>
              <a:rPr lang="en-US" sz="3200" b="1" dirty="0">
                <a:solidFill>
                  <a:srgbClr val="009997"/>
                </a:solidFill>
                <a:latin typeface="Comic Sans MS" panose="030F0702030302020204" pitchFamily="66" charset="0"/>
              </a:rPr>
              <a:t>Examples of FOSS web mapping APIs</a:t>
            </a:r>
          </a:p>
        </p:txBody>
      </p:sp>
      <p:sp>
        <p:nvSpPr>
          <p:cNvPr id="3" name="Rectangle 2"/>
          <p:cNvSpPr/>
          <p:nvPr/>
        </p:nvSpPr>
        <p:spPr>
          <a:xfrm>
            <a:off x="59960" y="876207"/>
            <a:ext cx="9084039" cy="646331"/>
          </a:xfrm>
          <a:prstGeom prst="rect">
            <a:avLst/>
          </a:prstGeom>
        </p:spPr>
        <p:txBody>
          <a:bodyPr wrap="square">
            <a:spAutoFit/>
          </a:bodyPr>
          <a:lstStyle/>
          <a:p>
            <a:r>
              <a:rPr lang="en-US" dirty="0" smtClean="0">
                <a:solidFill>
                  <a:srgbClr val="000000"/>
                </a:solidFill>
                <a:latin typeface="open sans"/>
              </a:rPr>
              <a:t>FOSS Based web </a:t>
            </a:r>
            <a:r>
              <a:rPr lang="en-US" dirty="0">
                <a:solidFill>
                  <a:srgbClr val="000000"/>
                </a:solidFill>
                <a:latin typeface="open sans"/>
              </a:rPr>
              <a:t>mapping APIs for building browser-based apps with </a:t>
            </a:r>
            <a:r>
              <a:rPr lang="en-US" b="1" dirty="0">
                <a:solidFill>
                  <a:srgbClr val="000000"/>
                </a:solidFill>
                <a:latin typeface="open sans"/>
              </a:rPr>
              <a:t>HTML and JavaScript.</a:t>
            </a:r>
            <a:endParaRPr lang="en-US" b="1" dirty="0"/>
          </a:p>
        </p:txBody>
      </p:sp>
      <p:sp>
        <p:nvSpPr>
          <p:cNvPr id="5" name="Rectangle 4"/>
          <p:cNvSpPr/>
          <p:nvPr/>
        </p:nvSpPr>
        <p:spPr>
          <a:xfrm>
            <a:off x="186195" y="1599313"/>
            <a:ext cx="8957805" cy="5147563"/>
          </a:xfrm>
          <a:prstGeom prst="rect">
            <a:avLst/>
          </a:prstGeom>
          <a:ln>
            <a:solidFill>
              <a:schemeClr val="accent1"/>
            </a:solidFill>
          </a:ln>
        </p:spPr>
        <p:txBody>
          <a:bodyPr wrap="square">
            <a:spAutoFit/>
          </a:bodyPr>
          <a:lstStyle/>
          <a:p>
            <a:pPr marL="285750" indent="-285750" fontAlgn="base">
              <a:buFont typeface="Arial" panose="020B0604020202020204" pitchFamily="34" charset="0"/>
              <a:buChar char="•"/>
            </a:pPr>
            <a:r>
              <a:rPr lang="en-US" sz="2400" b="1" dirty="0" err="1" smtClean="0"/>
              <a:t>OpenLayers</a:t>
            </a:r>
            <a:r>
              <a:rPr lang="en-US" sz="2400" dirty="0" smtClean="0"/>
              <a:t> : </a:t>
            </a:r>
          </a:p>
          <a:p>
            <a:pPr fontAlgn="base"/>
            <a:r>
              <a:rPr lang="en-US" sz="2400" dirty="0" smtClean="0"/>
              <a:t>Most Matured with extensive documentation and samples </a:t>
            </a:r>
          </a:p>
          <a:p>
            <a:pPr fontAlgn="base"/>
            <a:endParaRPr lang="en-US" sz="1050" dirty="0"/>
          </a:p>
          <a:p>
            <a:pPr marL="285750" indent="-285750" fontAlgn="base">
              <a:buFont typeface="Arial" panose="020B0604020202020204" pitchFamily="34" charset="0"/>
              <a:buChar char="•"/>
            </a:pPr>
            <a:r>
              <a:rPr lang="en-US" sz="2400" b="1" dirty="0" smtClean="0"/>
              <a:t>Leaflet: </a:t>
            </a:r>
          </a:p>
          <a:p>
            <a:pPr fontAlgn="base"/>
            <a:r>
              <a:rPr lang="en-US" sz="2400" dirty="0" smtClean="0"/>
              <a:t>Light Weight and Mobile Friendliness </a:t>
            </a:r>
          </a:p>
          <a:p>
            <a:pPr fontAlgn="base"/>
            <a:endParaRPr lang="en-US" sz="1200" dirty="0"/>
          </a:p>
          <a:p>
            <a:pPr marL="285750" indent="-285750" fontAlgn="base">
              <a:buFont typeface="Arial" panose="020B0604020202020204" pitchFamily="34" charset="0"/>
              <a:buChar char="•"/>
            </a:pPr>
            <a:r>
              <a:rPr lang="en-US" sz="2400" b="1" dirty="0" smtClean="0"/>
              <a:t>D3</a:t>
            </a:r>
            <a:r>
              <a:rPr lang="en-US" sz="2400" dirty="0" smtClean="0"/>
              <a:t>:  </a:t>
            </a:r>
          </a:p>
          <a:p>
            <a:pPr fontAlgn="base"/>
            <a:r>
              <a:rPr lang="en-US" sz="2400" dirty="0" smtClean="0"/>
              <a:t>Web </a:t>
            </a:r>
            <a:r>
              <a:rPr lang="en-US" sz="2400" dirty="0"/>
              <a:t>app with interactive maps and </a:t>
            </a:r>
            <a:r>
              <a:rPr lang="en-US" sz="2400" dirty="0" smtClean="0"/>
              <a:t>charts</a:t>
            </a:r>
          </a:p>
          <a:p>
            <a:pPr fontAlgn="base"/>
            <a:endParaRPr lang="en-US" sz="1600" dirty="0"/>
          </a:p>
          <a:p>
            <a:pPr marL="285750" indent="-285750" fontAlgn="base">
              <a:buFont typeface="Arial" panose="020B0604020202020204" pitchFamily="34" charset="0"/>
              <a:buChar char="•"/>
            </a:pPr>
            <a:r>
              <a:rPr lang="en-US" sz="2400" b="1" dirty="0" err="1" smtClean="0"/>
              <a:t>Polymaps</a:t>
            </a:r>
            <a:r>
              <a:rPr lang="en-US" sz="2400" dirty="0" smtClean="0"/>
              <a:t>: </a:t>
            </a:r>
            <a:r>
              <a:rPr lang="en-US" sz="2400" dirty="0"/>
              <a:t> </a:t>
            </a:r>
            <a:endParaRPr lang="en-US" sz="2400" dirty="0" smtClean="0"/>
          </a:p>
          <a:p>
            <a:pPr fontAlgn="base"/>
            <a:r>
              <a:rPr lang="en-US" sz="2400" dirty="0" smtClean="0"/>
              <a:t>Mashing </a:t>
            </a:r>
            <a:r>
              <a:rPr lang="en-US" sz="2400" dirty="0"/>
              <a:t>up map tiles with vector features drawn from </a:t>
            </a:r>
            <a:r>
              <a:rPr lang="en-US" sz="2400" dirty="0" err="1"/>
              <a:t>GeoJSON</a:t>
            </a:r>
            <a:r>
              <a:rPr lang="en-US" sz="2400" dirty="0"/>
              <a:t> and other sources</a:t>
            </a:r>
            <a:r>
              <a:rPr lang="en-US" sz="2400" dirty="0" smtClean="0"/>
              <a:t>.</a:t>
            </a:r>
          </a:p>
          <a:p>
            <a:pPr fontAlgn="base"/>
            <a:endParaRPr lang="en-US" sz="1400" dirty="0"/>
          </a:p>
          <a:p>
            <a:pPr marL="285750" indent="-285750" fontAlgn="base">
              <a:buFont typeface="Arial" panose="020B0604020202020204" pitchFamily="34" charset="0"/>
              <a:buChar char="•"/>
            </a:pPr>
            <a:r>
              <a:rPr lang="en-US" sz="2400" b="1" dirty="0" err="1" smtClean="0"/>
              <a:t>ModestMaps</a:t>
            </a:r>
            <a:endParaRPr lang="en-US" sz="2400" b="1" dirty="0" smtClean="0"/>
          </a:p>
          <a:p>
            <a:pPr fontAlgn="base"/>
            <a:r>
              <a:rPr lang="en-US" sz="2400" dirty="0"/>
              <a:t>L</a:t>
            </a:r>
            <a:r>
              <a:rPr lang="en-US" sz="2400" dirty="0" smtClean="0"/>
              <a:t>ightweight </a:t>
            </a:r>
            <a:r>
              <a:rPr lang="en-US" sz="2400" dirty="0"/>
              <a:t>FOSS API for displaying tiled </a:t>
            </a:r>
            <a:r>
              <a:rPr lang="en-US" sz="2400" dirty="0" smtClean="0"/>
              <a:t>maps</a:t>
            </a:r>
          </a:p>
        </p:txBody>
      </p:sp>
    </p:spTree>
    <p:extLst>
      <p:ext uri="{BB962C8B-B14F-4D97-AF65-F5344CB8AC3E}">
        <p14:creationId xmlns:p14="http://schemas.microsoft.com/office/powerpoint/2010/main" val="56633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 y="524656"/>
            <a:ext cx="8776762" cy="584775"/>
          </a:xfrm>
          <a:prstGeom prst="rect">
            <a:avLst/>
          </a:prstGeom>
        </p:spPr>
        <p:txBody>
          <a:bodyPr wrap="square">
            <a:spAutoFit/>
          </a:bodyPr>
          <a:lstStyle/>
          <a:p>
            <a:r>
              <a:rPr lang="en-US" sz="3200" b="1" dirty="0">
                <a:solidFill>
                  <a:srgbClr val="009997"/>
                </a:solidFill>
                <a:latin typeface="Comic Sans MS" panose="030F0702030302020204" pitchFamily="66" charset="0"/>
              </a:rPr>
              <a:t>Examples of proprietary web mapping APIs</a:t>
            </a:r>
          </a:p>
        </p:txBody>
      </p:sp>
      <p:sp>
        <p:nvSpPr>
          <p:cNvPr id="3" name="Rectangle 2"/>
          <p:cNvSpPr/>
          <p:nvPr/>
        </p:nvSpPr>
        <p:spPr>
          <a:xfrm>
            <a:off x="148575" y="1385553"/>
            <a:ext cx="6338811" cy="1815882"/>
          </a:xfrm>
          <a:prstGeom prst="rect">
            <a:avLst/>
          </a:prstGeom>
        </p:spPr>
        <p:txBody>
          <a:bodyPr wrap="square">
            <a:spAutoFit/>
          </a:bodyPr>
          <a:lstStyle/>
          <a:p>
            <a:pPr marL="285750" indent="-285750" fontAlgn="base">
              <a:buFont typeface="Arial" panose="020B0604020202020204" pitchFamily="34" charset="0"/>
              <a:buChar char="•"/>
            </a:pPr>
            <a:r>
              <a:rPr lang="en-US" sz="2800" dirty="0">
                <a:solidFill>
                  <a:srgbClr val="444444"/>
                </a:solidFill>
                <a:latin typeface="aleo regular"/>
              </a:rPr>
              <a:t>Google Maps and Bing Maps </a:t>
            </a:r>
            <a:r>
              <a:rPr lang="en-US" sz="2800" dirty="0" smtClean="0">
                <a:solidFill>
                  <a:srgbClr val="444444"/>
                </a:solidFill>
                <a:latin typeface="aleo regular"/>
              </a:rPr>
              <a:t>APIs</a:t>
            </a:r>
          </a:p>
          <a:p>
            <a:pPr marL="285750" indent="-285750" fontAlgn="base">
              <a:buFont typeface="Arial" panose="020B0604020202020204" pitchFamily="34" charset="0"/>
              <a:buChar char="•"/>
            </a:pPr>
            <a:r>
              <a:rPr lang="en-US" sz="2800" dirty="0">
                <a:solidFill>
                  <a:srgbClr val="444444"/>
                </a:solidFill>
                <a:latin typeface="aleo regular"/>
              </a:rPr>
              <a:t>ArcGIS </a:t>
            </a:r>
            <a:r>
              <a:rPr lang="en-US" sz="2800" dirty="0" smtClean="0">
                <a:solidFill>
                  <a:srgbClr val="444444"/>
                </a:solidFill>
                <a:latin typeface="aleo regular"/>
              </a:rPr>
              <a:t>APIs</a:t>
            </a:r>
          </a:p>
          <a:p>
            <a:pPr marL="285750" indent="-285750" fontAlgn="base">
              <a:buFont typeface="Arial" panose="020B0604020202020204" pitchFamily="34" charset="0"/>
              <a:buChar char="•"/>
            </a:pPr>
            <a:r>
              <a:rPr lang="en-US" sz="2800" dirty="0">
                <a:solidFill>
                  <a:srgbClr val="444444"/>
                </a:solidFill>
                <a:latin typeface="aleo regular"/>
              </a:rPr>
              <a:t>Yahoo Map API's</a:t>
            </a:r>
          </a:p>
          <a:p>
            <a:pPr marL="285750" indent="-285750" fontAlgn="base">
              <a:buFont typeface="Arial" panose="020B0604020202020204" pitchFamily="34" charset="0"/>
              <a:buChar char="•"/>
            </a:pPr>
            <a:endParaRPr lang="en-US" sz="2800" b="0" i="0" dirty="0">
              <a:solidFill>
                <a:srgbClr val="444444"/>
              </a:solidFill>
              <a:effectLst/>
              <a:latin typeface="aleo regular"/>
            </a:endParaRPr>
          </a:p>
        </p:txBody>
      </p:sp>
    </p:spTree>
    <p:extLst>
      <p:ext uri="{BB962C8B-B14F-4D97-AF65-F5344CB8AC3E}">
        <p14:creationId xmlns:p14="http://schemas.microsoft.com/office/powerpoint/2010/main" val="37051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92120" y="160528"/>
            <a:ext cx="4447641" cy="584775"/>
          </a:xfrm>
          <a:prstGeom prst="rect">
            <a:avLst/>
          </a:prstGeom>
        </p:spPr>
        <p:txBody>
          <a:bodyPr wrap="square">
            <a:spAutoFit/>
          </a:bodyPr>
          <a:lstStyle/>
          <a:p>
            <a:r>
              <a:rPr lang="en-US" sz="3200" b="1" dirty="0">
                <a:solidFill>
                  <a:srgbClr val="009997"/>
                </a:solidFill>
                <a:latin typeface="Comic Sans MS" panose="030F0702030302020204" pitchFamily="66" charset="0"/>
              </a:rPr>
              <a:t>What is </a:t>
            </a:r>
            <a:r>
              <a:rPr lang="en-US" sz="3200" b="1" dirty="0" err="1">
                <a:solidFill>
                  <a:srgbClr val="009997"/>
                </a:solidFill>
                <a:latin typeface="Comic Sans MS" panose="030F0702030302020204" pitchFamily="66" charset="0"/>
              </a:rPr>
              <a:t>OpenLayers</a:t>
            </a:r>
            <a:r>
              <a:rPr lang="en-US" sz="3200" b="1" dirty="0">
                <a:solidFill>
                  <a:srgbClr val="009997"/>
                </a:solidFill>
                <a:latin typeface="Comic Sans MS" panose="030F0702030302020204" pitchFamily="66" charset="0"/>
              </a:rPr>
              <a:t>?</a:t>
            </a:r>
          </a:p>
        </p:txBody>
      </p:sp>
      <p:sp>
        <p:nvSpPr>
          <p:cNvPr id="6" name="Rectangle 5"/>
          <p:cNvSpPr/>
          <p:nvPr/>
        </p:nvSpPr>
        <p:spPr>
          <a:xfrm>
            <a:off x="0" y="1133178"/>
            <a:ext cx="9144000" cy="3785652"/>
          </a:xfrm>
          <a:prstGeom prst="rect">
            <a:avLst/>
          </a:prstGeom>
        </p:spPr>
        <p:txBody>
          <a:bodyPr wrap="square">
            <a:spAutoFit/>
          </a:bodyPr>
          <a:lstStyle/>
          <a:p>
            <a:pPr marL="342900" indent="-342900" algn="just">
              <a:buFont typeface="Arial" panose="020B0604020202020204" pitchFamily="34" charset="0"/>
              <a:buChar char="•"/>
            </a:pPr>
            <a:r>
              <a:rPr lang="en-US" sz="2000" b="1" dirty="0" err="1">
                <a:latin typeface="Arial" panose="020B0604020202020204" pitchFamily="34" charset="0"/>
                <a:cs typeface="Arial" panose="020B0604020202020204" pitchFamily="34" charset="0"/>
              </a:rPr>
              <a:t>OpenLayers</a:t>
            </a:r>
            <a:r>
              <a:rPr lang="en-US" sz="2000" dirty="0">
                <a:latin typeface="Arial" panose="020B0604020202020204" pitchFamily="34" charset="0"/>
                <a:cs typeface="Arial" panose="020B0604020202020204" pitchFamily="34" charset="0"/>
              </a:rPr>
              <a:t> is a library for building mapping applications in a </a:t>
            </a:r>
            <a:r>
              <a:rPr lang="en-US" sz="2000" dirty="0" smtClean="0">
                <a:latin typeface="Arial" panose="020B0604020202020204" pitchFamily="34" charset="0"/>
                <a:cs typeface="Arial" panose="020B0604020202020204" pitchFamily="34" charset="0"/>
              </a:rPr>
              <a:t>browser</a:t>
            </a:r>
          </a:p>
          <a:p>
            <a:pPr algn="just"/>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An API for building web map applications </a:t>
            </a:r>
            <a:endParaRPr lang="en-US" sz="2000" dirty="0" smtClean="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Pure client-side JavaScript </a:t>
            </a:r>
            <a:endParaRPr lang="en-US" sz="2000" dirty="0" smtClean="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Web 2.0 and AJAX </a:t>
            </a:r>
            <a:r>
              <a:rPr lang="en-US" sz="2000" dirty="0" smtClean="0">
                <a:latin typeface="Arial" panose="020B0604020202020204" pitchFamily="34" charset="0"/>
                <a:cs typeface="Arial" panose="020B0604020202020204" pitchFamily="34" charset="0"/>
              </a:rPr>
              <a:t>compliant</a:t>
            </a: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Supports open standards and closed standards, </a:t>
            </a:r>
            <a:r>
              <a:rPr lang="en-US" sz="2000" dirty="0" smtClean="0">
                <a:latin typeface="Arial" panose="020B0604020202020204" pitchFamily="34" charset="0"/>
                <a:cs typeface="Arial" panose="020B0604020202020204" pitchFamily="34" charset="0"/>
              </a:rPr>
              <a:t>too</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cs typeface="Arial" panose="020B0604020202020204" pitchFamily="34" charset="0"/>
              </a:rPr>
              <a:t>BSD licensed                                                                                                       </a:t>
            </a:r>
          </a:p>
          <a:p>
            <a:pPr algn="just"/>
            <a:r>
              <a:rPr lang="en-US" sz="2000" i="1" dirty="0">
                <a:latin typeface="Arial" panose="020B0604020202020204" pitchFamily="34" charset="0"/>
                <a:cs typeface="Arial" panose="020B0604020202020204" pitchFamily="34" charset="0"/>
              </a:rPr>
              <a:t> </a:t>
            </a:r>
            <a:r>
              <a:rPr lang="en-US" sz="2000" i="1" dirty="0" smtClean="0">
                <a:latin typeface="Arial" panose="020B0604020202020204" pitchFamily="34" charset="0"/>
                <a:cs typeface="Arial" panose="020B0604020202020204" pitchFamily="34" charset="0"/>
              </a:rPr>
              <a:t>     </a:t>
            </a:r>
            <a:r>
              <a:rPr lang="en-US" sz="1050" i="1" dirty="0" smtClean="0">
                <a:latin typeface="Arial" panose="020B0604020202020204" pitchFamily="34" charset="0"/>
                <a:cs typeface="Arial" panose="020B0604020202020204" pitchFamily="34" charset="0"/>
              </a:rPr>
              <a:t>(</a:t>
            </a:r>
            <a:r>
              <a:rPr lang="en-US" sz="1050" i="1" dirty="0">
                <a:latin typeface="Arial" panose="020B0604020202020204" pitchFamily="34" charset="0"/>
                <a:cs typeface="Arial" panose="020B0604020202020204" pitchFamily="34" charset="0"/>
              </a:rPr>
              <a:t>implies minimum restriction on </a:t>
            </a:r>
            <a:r>
              <a:rPr lang="en-US" sz="1050" i="1" dirty="0" smtClean="0">
                <a:latin typeface="Arial" panose="020B0604020202020204" pitchFamily="34" charset="0"/>
                <a:cs typeface="Arial" panose="020B0604020202020204" pitchFamily="34" charset="0"/>
              </a:rPr>
              <a:t>redistribution) </a:t>
            </a:r>
            <a:r>
              <a:rPr lang="en-US" sz="1050" dirty="0">
                <a:latin typeface="Arial" panose="020B0604020202020204" pitchFamily="34" charset="0"/>
                <a:cs typeface="Arial" panose="020B0604020202020204" pitchFamily="34" charset="0"/>
              </a:rPr>
              <a:t>(</a:t>
            </a:r>
            <a:r>
              <a:rPr lang="en-US" sz="1050" i="1" dirty="0" smtClean="0">
                <a:latin typeface="Arial" panose="020B0604020202020204" pitchFamily="34" charset="0"/>
                <a:cs typeface="Arial" panose="020B0604020202020204" pitchFamily="34" charset="0"/>
              </a:rPr>
              <a:t>Berkeley Software Distribution)</a:t>
            </a:r>
            <a:endParaRPr lang="en-US" sz="1050" i="1" dirty="0">
              <a:latin typeface="Arial" panose="020B0604020202020204" pitchFamily="34" charset="0"/>
              <a:cs typeface="Arial" panose="020B0604020202020204" pitchFamily="34" charset="0"/>
            </a:endParaRPr>
          </a:p>
        </p:txBody>
      </p:sp>
      <p:sp>
        <p:nvSpPr>
          <p:cNvPr id="2" name="Rectangle 1"/>
          <p:cNvSpPr/>
          <p:nvPr/>
        </p:nvSpPr>
        <p:spPr>
          <a:xfrm>
            <a:off x="0" y="5676037"/>
            <a:ext cx="9144000" cy="923330"/>
          </a:xfrm>
          <a:prstGeom prst="rect">
            <a:avLst/>
          </a:prstGeom>
        </p:spPr>
        <p:txBody>
          <a:bodyPr wrap="square">
            <a:spAutoFit/>
          </a:bodyPr>
          <a:lstStyle/>
          <a:p>
            <a:pPr algn="just"/>
            <a:r>
              <a:rPr lang="en-US" i="1" dirty="0" err="1"/>
              <a:t>OpenLayers</a:t>
            </a:r>
            <a:r>
              <a:rPr lang="en-US" i="1" dirty="0"/>
              <a:t> </a:t>
            </a:r>
            <a:r>
              <a:rPr lang="en-US" i="1" dirty="0" smtClean="0"/>
              <a:t>appeared </a:t>
            </a:r>
            <a:r>
              <a:rPr lang="en-US" i="1" dirty="0"/>
              <a:t>in the middle of 2006 as an open source alternative to Google Maps and other proprietary API providers, but it </a:t>
            </a:r>
            <a:r>
              <a:rPr lang="en-US" i="1" dirty="0" smtClean="0"/>
              <a:t>started </a:t>
            </a:r>
            <a:r>
              <a:rPr lang="en-US" i="1" dirty="0"/>
              <a:t>gaining more attention in 2007, when the growing </a:t>
            </a:r>
            <a:r>
              <a:rPr lang="en-US" i="1" dirty="0" err="1"/>
              <a:t>OpenStreetMap</a:t>
            </a:r>
            <a:r>
              <a:rPr lang="en-US" i="1" dirty="0"/>
              <a:t> project </a:t>
            </a:r>
            <a:r>
              <a:rPr lang="en-US" i="1" dirty="0" smtClean="0"/>
              <a:t>adopted </a:t>
            </a:r>
            <a:r>
              <a:rPr lang="en-US" i="1" dirty="0"/>
              <a:t>it for its website.</a:t>
            </a:r>
          </a:p>
        </p:txBody>
      </p:sp>
      <p:sp>
        <p:nvSpPr>
          <p:cNvPr id="7" name="Rectangle 6"/>
          <p:cNvSpPr/>
          <p:nvPr/>
        </p:nvSpPr>
        <p:spPr>
          <a:xfrm>
            <a:off x="313278" y="5306705"/>
            <a:ext cx="802976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smtClean="0">
                <a:solidFill>
                  <a:srgbClr val="FF0000"/>
                </a:solidFill>
              </a:rPr>
              <a:t>OpenLayers</a:t>
            </a:r>
            <a:r>
              <a:rPr lang="en-US" b="1" dirty="0" smtClean="0">
                <a:solidFill>
                  <a:srgbClr val="FF0000"/>
                </a:solidFill>
              </a:rPr>
              <a:t> History</a:t>
            </a:r>
            <a:endParaRPr lang="en-US" b="1" dirty="0">
              <a:solidFill>
                <a:srgbClr val="FF0000"/>
              </a:solidFill>
            </a:endParaRPr>
          </a:p>
        </p:txBody>
      </p:sp>
    </p:spTree>
    <p:extLst>
      <p:ext uri="{BB962C8B-B14F-4D97-AF65-F5344CB8AC3E}">
        <p14:creationId xmlns:p14="http://schemas.microsoft.com/office/powerpoint/2010/main" val="20218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55954" y="324600"/>
            <a:ext cx="9048903" cy="523220"/>
          </a:xfrm>
          <a:prstGeom prst="rect">
            <a:avLst/>
          </a:prstGeom>
        </p:spPr>
        <p:txBody>
          <a:bodyPr wrap="square">
            <a:spAutoFit/>
          </a:bodyPr>
          <a:lstStyle/>
          <a:p>
            <a:r>
              <a:rPr lang="en-US" sz="2800" b="1" dirty="0">
                <a:solidFill>
                  <a:srgbClr val="009997"/>
                </a:solidFill>
                <a:latin typeface="Comic Sans MS" panose="030F0702030302020204" pitchFamily="66" charset="0"/>
              </a:rPr>
              <a:t>Programming patterns with web mapping APIs</a:t>
            </a:r>
          </a:p>
        </p:txBody>
      </p:sp>
      <p:sp>
        <p:nvSpPr>
          <p:cNvPr id="3" name="Rectangle 2"/>
          <p:cNvSpPr/>
          <p:nvPr/>
        </p:nvSpPr>
        <p:spPr>
          <a:xfrm>
            <a:off x="0" y="872300"/>
            <a:ext cx="9001594" cy="369332"/>
          </a:xfrm>
          <a:prstGeom prst="rect">
            <a:avLst/>
          </a:prstGeom>
        </p:spPr>
        <p:txBody>
          <a:bodyPr wrap="square">
            <a:spAutoFit/>
          </a:bodyPr>
          <a:lstStyle/>
          <a:p>
            <a:r>
              <a:rPr lang="en-US">
                <a:solidFill>
                  <a:srgbClr val="000000"/>
                </a:solidFill>
                <a:latin typeface="open sans"/>
              </a:rPr>
              <a:t>Nearly all pages that use web mapping APIs include the following:</a:t>
            </a:r>
            <a:endParaRPr lang="en-US"/>
          </a:p>
        </p:txBody>
      </p:sp>
      <p:sp>
        <p:nvSpPr>
          <p:cNvPr id="5" name="Rectangle 4"/>
          <p:cNvSpPr/>
          <p:nvPr/>
        </p:nvSpPr>
        <p:spPr>
          <a:xfrm>
            <a:off x="0" y="1482910"/>
            <a:ext cx="4611840" cy="369332"/>
          </a:xfrm>
          <a:prstGeom prst="rect">
            <a:avLst/>
          </a:prstGeom>
        </p:spPr>
        <p:txBody>
          <a:bodyPr wrap="none">
            <a:spAutoFit/>
          </a:bodyPr>
          <a:lstStyle/>
          <a:p>
            <a:r>
              <a:rPr lang="en-US" dirty="0" smtClean="0"/>
              <a:t>1. References </a:t>
            </a:r>
            <a:r>
              <a:rPr lang="en-US" dirty="0"/>
              <a:t>to JavaScript files and stylesheets</a:t>
            </a:r>
          </a:p>
        </p:txBody>
      </p:sp>
      <p:sp>
        <p:nvSpPr>
          <p:cNvPr id="9" name="Rectangle 8"/>
          <p:cNvSpPr/>
          <p:nvPr/>
        </p:nvSpPr>
        <p:spPr>
          <a:xfrm>
            <a:off x="0" y="2136339"/>
            <a:ext cx="9144000" cy="769441"/>
          </a:xfrm>
          <a:prstGeom prst="rect">
            <a:avLst/>
          </a:prstGeom>
        </p:spPr>
        <p:txBody>
          <a:bodyPr wrap="square">
            <a:spAutoFit/>
          </a:bodyPr>
          <a:lstStyle/>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a:t>
            </a:r>
            <a:r>
              <a:rPr lang="en-US" sz="1100" b="1" dirty="0" smtClean="0">
                <a:solidFill>
                  <a:srgbClr val="8000FF"/>
                </a:solidFill>
                <a:latin typeface="Courier New" panose="02070309020205020404" pitchFamily="49" charset="0"/>
              </a:rPr>
              <a:t>stylesheet“ </a:t>
            </a:r>
            <a:r>
              <a:rPr lang="en-US" sz="1100" dirty="0" err="1" smtClean="0">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endParaRPr lang="en-US" sz="1100" dirty="0">
              <a:effectLst/>
            </a:endParaRPr>
          </a:p>
        </p:txBody>
      </p:sp>
      <p:sp>
        <p:nvSpPr>
          <p:cNvPr id="10" name="Rectangle 9"/>
          <p:cNvSpPr/>
          <p:nvPr/>
        </p:nvSpPr>
        <p:spPr>
          <a:xfrm>
            <a:off x="0" y="3172893"/>
            <a:ext cx="2835071" cy="369332"/>
          </a:xfrm>
          <a:prstGeom prst="rect">
            <a:avLst/>
          </a:prstGeom>
        </p:spPr>
        <p:txBody>
          <a:bodyPr wrap="none">
            <a:spAutoFit/>
          </a:bodyPr>
          <a:lstStyle/>
          <a:p>
            <a:pPr fontAlgn="base"/>
            <a:r>
              <a:rPr lang="en-US" dirty="0" smtClean="0">
                <a:solidFill>
                  <a:srgbClr val="444444"/>
                </a:solidFill>
                <a:latin typeface="aleo regular"/>
              </a:rPr>
              <a:t>2. The </a:t>
            </a:r>
            <a:r>
              <a:rPr lang="en-US" dirty="0">
                <a:solidFill>
                  <a:srgbClr val="444444"/>
                </a:solidFill>
                <a:latin typeface="aleo regular"/>
              </a:rPr>
              <a:t>map div and object</a:t>
            </a:r>
            <a:endParaRPr lang="en-US" b="0" i="0" dirty="0">
              <a:solidFill>
                <a:srgbClr val="444444"/>
              </a:solidFill>
              <a:effectLst/>
              <a:latin typeface="aleo regular"/>
            </a:endParaRPr>
          </a:p>
        </p:txBody>
      </p:sp>
      <p:sp>
        <p:nvSpPr>
          <p:cNvPr id="11" name="Rectangle 10"/>
          <p:cNvSpPr/>
          <p:nvPr/>
        </p:nvSpPr>
        <p:spPr>
          <a:xfrm>
            <a:off x="252952" y="3542225"/>
            <a:ext cx="2332690" cy="307777"/>
          </a:xfrm>
          <a:prstGeom prst="rect">
            <a:avLst/>
          </a:prstGeom>
        </p:spPr>
        <p:txBody>
          <a:bodyPr wrap="none">
            <a:spAutoFit/>
          </a:bodyPr>
          <a:lstStyle/>
          <a:p>
            <a:r>
              <a:rPr lang="en-US" sz="1400" dirty="0">
                <a:solidFill>
                  <a:srgbClr val="0000FF"/>
                </a:solidFill>
                <a:latin typeface="Courier New" panose="02070309020205020404" pitchFamily="49" charset="0"/>
              </a:rPr>
              <a:t>&lt;div</a:t>
            </a:r>
            <a:r>
              <a:rPr lang="en-US" sz="1400" dirty="0">
                <a:solidFill>
                  <a:srgbClr val="000000"/>
                </a:solidFill>
                <a:latin typeface="Courier New" panose="02070309020205020404" pitchFamily="49" charset="0"/>
              </a:rPr>
              <a:t> </a:t>
            </a:r>
            <a:r>
              <a:rPr lang="en-US" sz="1400" dirty="0">
                <a:solidFill>
                  <a:srgbClr val="FF0000"/>
                </a:solidFill>
                <a:latin typeface="Courier New" panose="02070309020205020404" pitchFamily="49" charset="0"/>
              </a:rPr>
              <a:t>id</a:t>
            </a:r>
            <a:r>
              <a:rPr lang="en-US" sz="1400" dirty="0">
                <a:solidFill>
                  <a:srgbClr val="000000"/>
                </a:solidFill>
                <a:latin typeface="Courier New" panose="02070309020205020404" pitchFamily="49" charset="0"/>
              </a:rPr>
              <a:t>=</a:t>
            </a:r>
            <a:r>
              <a:rPr lang="en-US" sz="1400" b="1" dirty="0">
                <a:solidFill>
                  <a:srgbClr val="8000FF"/>
                </a:solidFill>
                <a:latin typeface="Courier New" panose="02070309020205020404" pitchFamily="49" charset="0"/>
              </a:rPr>
              <a:t>"map"</a:t>
            </a:r>
            <a:r>
              <a:rPr lang="en-US" sz="1400" dirty="0">
                <a:solidFill>
                  <a:srgbClr val="0000FF"/>
                </a:solidFill>
                <a:latin typeface="Courier New" panose="02070309020205020404" pitchFamily="49" charset="0"/>
              </a:rPr>
              <a:t>&gt;&lt;/div&gt;</a:t>
            </a:r>
            <a:endParaRPr lang="en-US" sz="1400" dirty="0">
              <a:effectLst/>
            </a:endParaRPr>
          </a:p>
        </p:txBody>
      </p:sp>
      <p:sp>
        <p:nvSpPr>
          <p:cNvPr id="12" name="Rectangle 11"/>
          <p:cNvSpPr/>
          <p:nvPr/>
        </p:nvSpPr>
        <p:spPr>
          <a:xfrm>
            <a:off x="299853" y="5284912"/>
            <a:ext cx="6260274" cy="1200329"/>
          </a:xfrm>
          <a:prstGeom prst="rect">
            <a:avLst/>
          </a:prstGeom>
        </p:spPr>
        <p:txBody>
          <a:bodyPr wrap="square">
            <a:spAutoFit/>
          </a:bodyPr>
          <a:lstStyle/>
          <a:p>
            <a:r>
              <a:rPr lang="en-US" dirty="0">
                <a:solidFill>
                  <a:srgbClr val="0000FF"/>
                </a:solidFill>
                <a:latin typeface="Courier New" panose="02070309020205020404" pitchFamily="49" charset="0"/>
              </a:rPr>
              <a:t>&lt;script&gt;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myMap</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myMap</a:t>
            </a:r>
            <a:r>
              <a:rPr lang="en-US" dirty="0" smtClean="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OpenLayers.Map</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"map"</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script&gt;</a:t>
            </a:r>
            <a:endParaRPr lang="en-US" dirty="0">
              <a:effectLst/>
            </a:endParaRPr>
          </a:p>
        </p:txBody>
      </p:sp>
      <p:sp>
        <p:nvSpPr>
          <p:cNvPr id="13" name="Rectangle 12"/>
          <p:cNvSpPr/>
          <p:nvPr/>
        </p:nvSpPr>
        <p:spPr>
          <a:xfrm>
            <a:off x="-71203" y="4064090"/>
            <a:ext cx="9144000" cy="1200329"/>
          </a:xfrm>
          <a:prstGeom prst="rect">
            <a:avLst/>
          </a:prstGeom>
        </p:spPr>
        <p:txBody>
          <a:bodyPr wrap="square">
            <a:spAutoFit/>
          </a:bodyPr>
          <a:lstStyle/>
          <a:p>
            <a:pPr algn="just"/>
            <a:r>
              <a:rPr lang="en-US" dirty="0">
                <a:solidFill>
                  <a:srgbClr val="000000"/>
                </a:solidFill>
                <a:latin typeface="open sans"/>
              </a:rPr>
              <a:t>Elsewhere in your page, in your JavaScript code, you can </a:t>
            </a:r>
            <a:r>
              <a:rPr lang="en-US" dirty="0" smtClean="0">
                <a:solidFill>
                  <a:srgbClr val="000000"/>
                </a:solidFill>
                <a:latin typeface="open sans"/>
              </a:rPr>
              <a:t>create </a:t>
            </a:r>
            <a:r>
              <a:rPr lang="en-US" dirty="0">
                <a:solidFill>
                  <a:srgbClr val="000000"/>
                </a:solidFill>
                <a:latin typeface="open sans"/>
              </a:rPr>
              <a:t>an </a:t>
            </a:r>
            <a:r>
              <a:rPr lang="en-US" dirty="0" err="1">
                <a:solidFill>
                  <a:srgbClr val="000000"/>
                </a:solidFill>
                <a:latin typeface="open sans"/>
              </a:rPr>
              <a:t>OpenLayers.Map</a:t>
            </a:r>
            <a:r>
              <a:rPr lang="en-US" dirty="0">
                <a:solidFill>
                  <a:srgbClr val="0062A0"/>
                </a:solidFill>
                <a:latin typeface="inherit"/>
              </a:rPr>
              <a:t> </a:t>
            </a:r>
            <a:r>
              <a:rPr lang="en-US" dirty="0" smtClean="0">
                <a:solidFill>
                  <a:srgbClr val="000000"/>
                </a:solidFill>
                <a:latin typeface="open sans"/>
              </a:rPr>
              <a:t>object </a:t>
            </a:r>
            <a:r>
              <a:rPr lang="en-US" dirty="0">
                <a:solidFill>
                  <a:srgbClr val="000000"/>
                </a:solidFill>
                <a:latin typeface="open sans"/>
              </a:rPr>
              <a:t>and relate it to the </a:t>
            </a:r>
            <a:r>
              <a:rPr lang="en-US" dirty="0" smtClean="0">
                <a:solidFill>
                  <a:srgbClr val="000000"/>
                </a:solidFill>
                <a:latin typeface="open sans"/>
              </a:rPr>
              <a:t>html div</a:t>
            </a:r>
            <a:r>
              <a:rPr lang="en-US" dirty="0">
                <a:solidFill>
                  <a:srgbClr val="000000"/>
                </a:solidFill>
                <a:latin typeface="open sans"/>
              </a:rPr>
              <a:t>. </a:t>
            </a:r>
            <a:endParaRPr lang="en-US" dirty="0" smtClean="0">
              <a:solidFill>
                <a:srgbClr val="000000"/>
              </a:solidFill>
              <a:latin typeface="open sans"/>
            </a:endParaRPr>
          </a:p>
          <a:p>
            <a:pPr algn="just"/>
            <a:endParaRPr lang="en-US" dirty="0">
              <a:solidFill>
                <a:srgbClr val="000000"/>
              </a:solidFill>
              <a:latin typeface="open sans"/>
            </a:endParaRPr>
          </a:p>
          <a:p>
            <a:pPr algn="just"/>
            <a:r>
              <a:rPr lang="en-US" dirty="0" smtClean="0">
                <a:solidFill>
                  <a:srgbClr val="000000"/>
                </a:solidFill>
                <a:latin typeface="open sans"/>
              </a:rPr>
              <a:t>The </a:t>
            </a:r>
            <a:r>
              <a:rPr lang="en-US" dirty="0" err="1">
                <a:solidFill>
                  <a:srgbClr val="000000"/>
                </a:solidFill>
                <a:latin typeface="open sans"/>
              </a:rPr>
              <a:t>OpenLayers.Map</a:t>
            </a:r>
            <a:r>
              <a:rPr lang="en-US" dirty="0">
                <a:solidFill>
                  <a:srgbClr val="000000"/>
                </a:solidFill>
                <a:latin typeface="open sans"/>
              </a:rPr>
              <a:t> constructor takes the div name as an argument.</a:t>
            </a:r>
            <a:endParaRPr lang="en-US" dirty="0"/>
          </a:p>
        </p:txBody>
      </p:sp>
    </p:spTree>
    <p:extLst>
      <p:ext uri="{BB962C8B-B14F-4D97-AF65-F5344CB8AC3E}">
        <p14:creationId xmlns:p14="http://schemas.microsoft.com/office/powerpoint/2010/main" val="6124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092147" y="102413"/>
            <a:ext cx="4520794" cy="523220"/>
          </a:xfrm>
          <a:prstGeom prst="rect">
            <a:avLst/>
          </a:prstGeom>
        </p:spPr>
        <p:txBody>
          <a:bodyPr wrap="square">
            <a:spAutoFit/>
          </a:bodyPr>
          <a:lstStyle/>
          <a:p>
            <a:r>
              <a:rPr lang="en-US" sz="2800" b="1" dirty="0">
                <a:solidFill>
                  <a:srgbClr val="009997"/>
                </a:solidFill>
                <a:latin typeface="Comic Sans MS" panose="030F0702030302020204" pitchFamily="66" charset="0"/>
              </a:rPr>
              <a:t>Versions of </a:t>
            </a:r>
            <a:r>
              <a:rPr lang="en-US" sz="2800" b="1" dirty="0" err="1">
                <a:solidFill>
                  <a:srgbClr val="009997"/>
                </a:solidFill>
                <a:latin typeface="Comic Sans MS" panose="030F0702030302020204" pitchFamily="66" charset="0"/>
              </a:rPr>
              <a:t>OpenLayers</a:t>
            </a:r>
            <a:r>
              <a:rPr lang="en-US" sz="2800" b="1" dirty="0">
                <a:solidFill>
                  <a:srgbClr val="009997"/>
                </a:solidFill>
                <a:latin typeface="Comic Sans MS" panose="030F0702030302020204" pitchFamily="66" charset="0"/>
              </a:rPr>
              <a:t>?</a:t>
            </a:r>
          </a:p>
        </p:txBody>
      </p:sp>
      <p:sp>
        <p:nvSpPr>
          <p:cNvPr id="3" name="Rectangle 2"/>
          <p:cNvSpPr/>
          <p:nvPr/>
        </p:nvSpPr>
        <p:spPr>
          <a:xfrm>
            <a:off x="0" y="1133178"/>
            <a:ext cx="9144000" cy="707886"/>
          </a:xfrm>
          <a:prstGeom prst="rect">
            <a:avLst/>
          </a:prstGeom>
        </p:spPr>
        <p:txBody>
          <a:bodyPr wrap="square">
            <a:spAutoFit/>
          </a:bodyPr>
          <a:lstStyle/>
          <a:p>
            <a:pPr marL="342900" indent="-342900" algn="just">
              <a:buFont typeface="Arial" panose="020B0604020202020204" pitchFamily="34" charset="0"/>
              <a:buChar char="•"/>
            </a:pPr>
            <a:r>
              <a:rPr lang="en-US" sz="2000" b="1" dirty="0" err="1" smtClean="0">
                <a:latin typeface="Arial" panose="020B0604020202020204" pitchFamily="34" charset="0"/>
                <a:cs typeface="Arial" panose="020B0604020202020204" pitchFamily="34" charset="0"/>
              </a:rPr>
              <a:t>OpenLayers</a:t>
            </a:r>
            <a:r>
              <a:rPr lang="en-US" sz="2000" b="1" dirty="0" smtClean="0">
                <a:latin typeface="Arial" panose="020B0604020202020204" pitchFamily="34" charset="0"/>
                <a:cs typeface="Arial" panose="020B0604020202020204" pitchFamily="34" charset="0"/>
              </a:rPr>
              <a:t> 2</a:t>
            </a:r>
          </a:p>
          <a:p>
            <a:pPr marL="342900" indent="-342900" algn="just">
              <a:buFont typeface="Arial" panose="020B0604020202020204" pitchFamily="34" charset="0"/>
              <a:buChar char="•"/>
            </a:pPr>
            <a:r>
              <a:rPr lang="en-US" sz="2000" b="1" dirty="0" err="1" smtClean="0">
                <a:latin typeface="Arial" panose="020B0604020202020204" pitchFamily="34" charset="0"/>
                <a:cs typeface="Arial" panose="020B0604020202020204" pitchFamily="34" charset="0"/>
              </a:rPr>
              <a:t>OpenLayers</a:t>
            </a:r>
            <a:r>
              <a:rPr lang="en-US" sz="2000" b="1" dirty="0" smtClean="0">
                <a:latin typeface="Arial" panose="020B0604020202020204" pitchFamily="34" charset="0"/>
                <a:cs typeface="Arial" panose="020B0604020202020204" pitchFamily="34" charset="0"/>
              </a:rPr>
              <a:t> 3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86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616660" y="0"/>
            <a:ext cx="6247180" cy="584775"/>
          </a:xfrm>
          <a:prstGeom prst="rect">
            <a:avLst/>
          </a:prstGeom>
        </p:spPr>
        <p:txBody>
          <a:bodyPr wrap="square">
            <a:spAutoFit/>
          </a:bodyPr>
          <a:lstStyle/>
          <a:p>
            <a:r>
              <a:rPr lang="en-US" sz="3200" b="1" dirty="0">
                <a:solidFill>
                  <a:srgbClr val="009997"/>
                </a:solidFill>
                <a:latin typeface="Comic Sans MS" panose="030F0702030302020204" pitchFamily="66" charset="0"/>
              </a:rPr>
              <a:t>Components of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pic>
        <p:nvPicPr>
          <p:cNvPr id="5" name="Picture 4"/>
          <p:cNvPicPr>
            <a:picLocks noChangeAspect="1"/>
          </p:cNvPicPr>
          <p:nvPr/>
        </p:nvPicPr>
        <p:blipFill rotWithShape="1">
          <a:blip r:embed="rId2"/>
          <a:srcRect l="3087" t="14444" r="2191" b="9675"/>
          <a:stretch/>
        </p:blipFill>
        <p:spPr>
          <a:xfrm>
            <a:off x="90113" y="1059180"/>
            <a:ext cx="8963771" cy="43357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221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99846" y="80467"/>
            <a:ext cx="7944307" cy="646331"/>
          </a:xfrm>
          <a:prstGeom prst="rect">
            <a:avLst/>
          </a:prstGeom>
        </p:spPr>
        <p:txBody>
          <a:bodyPr wrap="square">
            <a:spAutoFit/>
          </a:bodyPr>
          <a:lstStyle/>
          <a:p>
            <a:r>
              <a:rPr lang="en-US" sz="3600" b="1" dirty="0" err="1">
                <a:solidFill>
                  <a:srgbClr val="009997"/>
                </a:solidFill>
                <a:latin typeface="Comic Sans MS" panose="030F0702030302020204" pitchFamily="66" charset="0"/>
              </a:rPr>
              <a:t>OpenLayers</a:t>
            </a:r>
            <a:r>
              <a:rPr lang="en-US" sz="3600" b="1" dirty="0">
                <a:solidFill>
                  <a:srgbClr val="009997"/>
                </a:solidFill>
                <a:latin typeface="Comic Sans MS" panose="030F0702030302020204" pitchFamily="66" charset="0"/>
              </a:rPr>
              <a:t>: Data Source Support</a:t>
            </a:r>
          </a:p>
        </p:txBody>
      </p:sp>
      <p:sp>
        <p:nvSpPr>
          <p:cNvPr id="8" name="Rectangle 7"/>
          <p:cNvSpPr/>
          <p:nvPr/>
        </p:nvSpPr>
        <p:spPr>
          <a:xfrm>
            <a:off x="647700" y="919818"/>
            <a:ext cx="5760720" cy="5262979"/>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2800" dirty="0"/>
              <a:t>OGC WMS</a:t>
            </a:r>
          </a:p>
          <a:p>
            <a:pPr marL="285750" indent="-285750">
              <a:buFont typeface="Arial" panose="020B0604020202020204" pitchFamily="34" charset="0"/>
              <a:buChar char="•"/>
            </a:pPr>
            <a:r>
              <a:rPr lang="en-US" sz="2800" dirty="0" smtClean="0"/>
              <a:t>OGC </a:t>
            </a:r>
            <a:r>
              <a:rPr lang="en-US" sz="2800" dirty="0"/>
              <a:t>WFS</a:t>
            </a:r>
          </a:p>
          <a:p>
            <a:pPr marL="285750" indent="-285750">
              <a:buFont typeface="Arial" panose="020B0604020202020204" pitchFamily="34" charset="0"/>
              <a:buChar char="•"/>
            </a:pPr>
            <a:r>
              <a:rPr lang="en-US" sz="2800" dirty="0" err="1" smtClean="0"/>
              <a:t>GeoRSS</a:t>
            </a:r>
            <a:endParaRPr lang="en-US" sz="2800" dirty="0"/>
          </a:p>
          <a:p>
            <a:pPr marL="285750" indent="-285750">
              <a:buFont typeface="Arial" panose="020B0604020202020204" pitchFamily="34" charset="0"/>
              <a:buChar char="•"/>
            </a:pPr>
            <a:r>
              <a:rPr lang="en-US" sz="2800" dirty="0" smtClean="0"/>
              <a:t>CSV</a:t>
            </a:r>
            <a:endParaRPr lang="en-US" sz="2800" dirty="0"/>
          </a:p>
          <a:p>
            <a:pPr marL="285750" indent="-285750">
              <a:buFont typeface="Arial" panose="020B0604020202020204" pitchFamily="34" charset="0"/>
              <a:buChar char="•"/>
            </a:pPr>
            <a:r>
              <a:rPr lang="en-US" sz="2800" dirty="0" err="1" smtClean="0"/>
              <a:t>ka</a:t>
            </a:r>
            <a:r>
              <a:rPr lang="en-US" sz="2800" dirty="0" smtClean="0"/>
              <a:t>-Map</a:t>
            </a:r>
            <a:endParaRPr lang="en-US" sz="2800" dirty="0"/>
          </a:p>
          <a:p>
            <a:pPr marL="285750" indent="-285750">
              <a:buFont typeface="Arial" panose="020B0604020202020204" pitchFamily="34" charset="0"/>
              <a:buChar char="•"/>
            </a:pPr>
            <a:r>
              <a:rPr lang="en-US" sz="2800" dirty="0" err="1" smtClean="0"/>
              <a:t>WorldWind</a:t>
            </a:r>
            <a:endParaRPr lang="en-US" sz="2800" dirty="0"/>
          </a:p>
          <a:p>
            <a:pPr marL="285750" indent="-285750">
              <a:buFont typeface="Arial" panose="020B0604020202020204" pitchFamily="34" charset="0"/>
              <a:buChar char="•"/>
            </a:pPr>
            <a:r>
              <a:rPr lang="en-US" sz="2800" dirty="0" smtClean="0"/>
              <a:t>Canvas</a:t>
            </a:r>
          </a:p>
          <a:p>
            <a:pPr marL="285750" indent="-285750">
              <a:buFont typeface="Arial" panose="020B0604020202020204" pitchFamily="34" charset="0"/>
              <a:buChar char="•"/>
            </a:pPr>
            <a:r>
              <a:rPr lang="en-US" sz="2800" dirty="0" err="1" smtClean="0"/>
              <a:t>WebGL</a:t>
            </a:r>
            <a:endParaRPr lang="en-US" sz="2800" dirty="0"/>
          </a:p>
          <a:p>
            <a:pPr marL="285750" indent="-285750">
              <a:buFont typeface="Arial" panose="020B0604020202020204" pitchFamily="34" charset="0"/>
              <a:buChar char="•"/>
            </a:pPr>
            <a:r>
              <a:rPr lang="en-US" sz="2800" dirty="0"/>
              <a:t>Google Maps </a:t>
            </a:r>
          </a:p>
          <a:p>
            <a:pPr marL="285750" indent="-285750">
              <a:buFont typeface="Arial" panose="020B0604020202020204" pitchFamily="34" charset="0"/>
              <a:buChar char="•"/>
            </a:pPr>
            <a:r>
              <a:rPr lang="en-US" sz="2800" dirty="0" smtClean="0"/>
              <a:t>MSN </a:t>
            </a:r>
            <a:r>
              <a:rPr lang="en-US" sz="2800" dirty="0"/>
              <a:t>Virtual Earth </a:t>
            </a:r>
          </a:p>
          <a:p>
            <a:pPr marL="285750" indent="-285750">
              <a:buFont typeface="Arial" panose="020B0604020202020204" pitchFamily="34" charset="0"/>
              <a:buChar char="•"/>
            </a:pPr>
            <a:r>
              <a:rPr lang="en-US" sz="2800" dirty="0" smtClean="0"/>
              <a:t>Yahoo</a:t>
            </a:r>
            <a:r>
              <a:rPr lang="en-US" sz="2800" dirty="0"/>
              <a:t>! Maps </a:t>
            </a:r>
          </a:p>
          <a:p>
            <a:pPr marL="285750" indent="-285750">
              <a:buFont typeface="Arial" panose="020B0604020202020204" pitchFamily="34" charset="0"/>
              <a:buChar char="•"/>
            </a:pPr>
            <a:r>
              <a:rPr lang="en-US" sz="2800" dirty="0" err="1" smtClean="0"/>
              <a:t>Multimap</a:t>
            </a:r>
            <a:r>
              <a:rPr lang="en-US" sz="2800" dirty="0" smtClean="0"/>
              <a:t> </a:t>
            </a:r>
            <a:endParaRPr lang="en-US" sz="2800" dirty="0"/>
          </a:p>
        </p:txBody>
      </p:sp>
    </p:spTree>
    <p:extLst>
      <p:ext uri="{BB962C8B-B14F-4D97-AF65-F5344CB8AC3E}">
        <p14:creationId xmlns:p14="http://schemas.microsoft.com/office/powerpoint/2010/main" val="392075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42339" y="95098"/>
            <a:ext cx="6459322" cy="646331"/>
          </a:xfrm>
          <a:prstGeom prst="rect">
            <a:avLst/>
          </a:prstGeom>
        </p:spPr>
        <p:txBody>
          <a:bodyPr wrap="square">
            <a:spAutoFit/>
          </a:bodyPr>
          <a:lstStyle/>
          <a:p>
            <a:r>
              <a:rPr lang="en-US" sz="3600" b="1" dirty="0">
                <a:solidFill>
                  <a:srgbClr val="009997"/>
                </a:solidFill>
                <a:latin typeface="Comic Sans MS" panose="030F0702030302020204" pitchFamily="66" charset="0"/>
              </a:rPr>
              <a:t>Your First </a:t>
            </a:r>
            <a:r>
              <a:rPr lang="en-US" sz="3600" b="1" dirty="0" err="1">
                <a:solidFill>
                  <a:srgbClr val="009997"/>
                </a:solidFill>
                <a:latin typeface="Comic Sans MS" panose="030F0702030302020204" pitchFamily="66" charset="0"/>
              </a:rPr>
              <a:t>Openlayers</a:t>
            </a:r>
            <a:r>
              <a:rPr lang="en-US" sz="3600" b="1" dirty="0">
                <a:solidFill>
                  <a:srgbClr val="009997"/>
                </a:solidFill>
                <a:latin typeface="Comic Sans MS" panose="030F0702030302020204" pitchFamily="66" charset="0"/>
              </a:rPr>
              <a:t> Code</a:t>
            </a:r>
          </a:p>
        </p:txBody>
      </p:sp>
      <p:sp>
        <p:nvSpPr>
          <p:cNvPr id="2" name="Rectangle 1"/>
          <p:cNvSpPr/>
          <p:nvPr/>
        </p:nvSpPr>
        <p:spPr>
          <a:xfrm>
            <a:off x="91440" y="610136"/>
            <a:ext cx="8961119" cy="6247864"/>
          </a:xfrm>
          <a:prstGeom prst="rect">
            <a:avLst/>
          </a:prstGeom>
          <a:ln>
            <a:solidFill>
              <a:schemeClr val="accent1"/>
            </a:solidFill>
          </a:ln>
        </p:spPr>
        <p:txBody>
          <a:bodyPr wrap="square">
            <a:spAutoFit/>
          </a:bodyPr>
          <a:lstStyle/>
          <a:p>
            <a:r>
              <a:rPr lang="en-US" sz="1600" dirty="0">
                <a:solidFill>
                  <a:srgbClr val="0000FF"/>
                </a:solidFill>
                <a:highlight>
                  <a:srgbClr val="FFFFFF"/>
                </a:highlight>
                <a:latin typeface="Courier New" panose="02070309020205020404" pitchFamily="49" charset="0"/>
              </a:rPr>
              <a:t>&lt;html&gt;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&lt;head&gt;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&lt;title&gt;</a:t>
            </a:r>
            <a:r>
              <a:rPr lang="en-US" sz="1600" b="1" dirty="0">
                <a:solidFill>
                  <a:srgbClr val="000000"/>
                </a:solidFill>
                <a:highlight>
                  <a:srgbClr val="FFFFFF"/>
                </a:highlight>
                <a:latin typeface="Courier New" panose="02070309020205020404" pitchFamily="49" charset="0"/>
              </a:rPr>
              <a:t>My Map</a:t>
            </a:r>
            <a:r>
              <a:rPr lang="en-US" sz="1600" dirty="0">
                <a:solidFill>
                  <a:srgbClr val="0000FF"/>
                </a:solidFill>
                <a:highlight>
                  <a:srgbClr val="FFFFFF"/>
                </a:highlight>
                <a:latin typeface="Courier New" panose="02070309020205020404" pitchFamily="49" charset="0"/>
              </a:rPr>
              <a:t>&lt;/title&gt;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&lt;script</a:t>
            </a:r>
            <a:r>
              <a:rPr lang="en-US" sz="1600" dirty="0">
                <a:solidFill>
                  <a:srgbClr val="000000"/>
                </a:solidFill>
                <a:highlight>
                  <a:srgbClr val="FFFFFF"/>
                </a:highlight>
                <a:latin typeface="Courier New" panose="02070309020205020404" pitchFamily="49" charset="0"/>
              </a:rPr>
              <a:t> </a:t>
            </a:r>
            <a:r>
              <a:rPr lang="en-US" sz="1600" dirty="0" err="1">
                <a:solidFill>
                  <a:srgbClr val="FF0000"/>
                </a:solidFill>
                <a:highlight>
                  <a:srgbClr val="FFFFFF"/>
                </a:highlight>
                <a:latin typeface="Courier New" panose="02070309020205020404" pitchFamily="49" charset="0"/>
              </a:rPr>
              <a:t>src</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"https://cdnjs.cloudflare.com/ajax/libs/</a:t>
            </a:r>
            <a:r>
              <a:rPr lang="en-US" sz="1600" b="1" dirty="0" err="1">
                <a:solidFill>
                  <a:srgbClr val="8000FF"/>
                </a:solidFill>
                <a:highlight>
                  <a:srgbClr val="FFFFFF"/>
                </a:highlight>
                <a:latin typeface="Courier New" panose="02070309020205020404" pitchFamily="49" charset="0"/>
              </a:rPr>
              <a:t>openlayers</a:t>
            </a:r>
            <a:r>
              <a:rPr lang="en-US" sz="1600" b="1" dirty="0">
                <a:solidFill>
                  <a:srgbClr val="8000FF"/>
                </a:solidFill>
                <a:highlight>
                  <a:srgbClr val="FFFFFF"/>
                </a:highlight>
                <a:latin typeface="Courier New" panose="02070309020205020404" pitchFamily="49" charset="0"/>
              </a:rPr>
              <a:t>/2.13.1/OpenLayers.js"</a:t>
            </a:r>
            <a:r>
              <a:rPr lang="en-US" sz="1600" dirty="0">
                <a:solidFill>
                  <a:srgbClr val="0000FF"/>
                </a:solidFill>
                <a:highlight>
                  <a:srgbClr val="FFFFFF"/>
                </a:highlight>
                <a:latin typeface="Courier New" panose="02070309020205020404" pitchFamily="49" charset="0"/>
              </a:rPr>
              <a:t>&gt;&lt;/script&gt;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&lt;link</a:t>
            </a:r>
            <a:r>
              <a:rPr lang="en-US" sz="1600" dirty="0">
                <a:solidFill>
                  <a:srgbClr val="000000"/>
                </a:solidFill>
                <a:highlight>
                  <a:srgbClr val="FFFFFF"/>
                </a:highlight>
                <a:latin typeface="Courier New" panose="02070309020205020404" pitchFamily="49" charset="0"/>
              </a:rPr>
              <a:t> </a:t>
            </a:r>
            <a:r>
              <a:rPr lang="en-US" sz="1600" dirty="0" err="1">
                <a:solidFill>
                  <a:srgbClr val="FF0000"/>
                </a:solidFill>
                <a:highlight>
                  <a:srgbClr val="FFFFFF"/>
                </a:highlight>
                <a:latin typeface="Courier New" panose="02070309020205020404" pitchFamily="49" charset="0"/>
              </a:rPr>
              <a:t>rel</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"stylesheet"</a:t>
            </a:r>
            <a:r>
              <a:rPr lang="en-US" sz="1600" dirty="0">
                <a:solidFill>
                  <a:srgbClr val="000000"/>
                </a:solidFill>
                <a:highlight>
                  <a:srgbClr val="FFFFFF"/>
                </a:highlight>
                <a:latin typeface="Courier New" panose="02070309020205020404" pitchFamily="49" charset="0"/>
              </a:rPr>
              <a:t> </a:t>
            </a:r>
            <a:r>
              <a:rPr lang="en-US" sz="1600" dirty="0" err="1">
                <a:solidFill>
                  <a:srgbClr val="FF0000"/>
                </a:solidFill>
                <a:highlight>
                  <a:srgbClr val="FFFFFF"/>
                </a:highlight>
                <a:latin typeface="Courier New" panose="02070309020205020404" pitchFamily="49" charset="0"/>
              </a:rPr>
              <a:t>href</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"https://cdnjs.cloudflare.com/ajax/libs/</a:t>
            </a:r>
            <a:r>
              <a:rPr lang="en-US" sz="1600" b="1" dirty="0" err="1">
                <a:solidFill>
                  <a:srgbClr val="8000FF"/>
                </a:solidFill>
                <a:highlight>
                  <a:srgbClr val="FFFFFF"/>
                </a:highlight>
                <a:latin typeface="Courier New" panose="02070309020205020404" pitchFamily="49" charset="0"/>
              </a:rPr>
              <a:t>openlayers</a:t>
            </a:r>
            <a:r>
              <a:rPr lang="en-US" sz="1600" b="1" dirty="0">
                <a:solidFill>
                  <a:srgbClr val="8000FF"/>
                </a:solidFill>
                <a:highlight>
                  <a:srgbClr val="FFFFFF"/>
                </a:highlight>
                <a:latin typeface="Courier New" panose="02070309020205020404" pitchFamily="49" charset="0"/>
              </a:rPr>
              <a:t>/2.13.1/theme/default/style.css"</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type</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"text/</a:t>
            </a:r>
            <a:r>
              <a:rPr lang="en-US" sz="1600" b="1" dirty="0" err="1">
                <a:solidFill>
                  <a:srgbClr val="8000FF"/>
                </a:solidFill>
                <a:highlight>
                  <a:srgbClr val="FFFFFF"/>
                </a:highlight>
                <a:latin typeface="Courier New" panose="02070309020205020404" pitchFamily="49" charset="0"/>
              </a:rPr>
              <a:t>css</a:t>
            </a:r>
            <a:r>
              <a:rPr lang="en-US" sz="1600" b="1" dirty="0">
                <a:solidFill>
                  <a:srgbClr val="8000FF"/>
                </a:solidFill>
                <a:highlight>
                  <a:srgbClr val="FFFFFF"/>
                </a:highlight>
                <a:latin typeface="Courier New" panose="02070309020205020404" pitchFamily="49" charset="0"/>
              </a:rPr>
              <a:t>"</a:t>
            </a:r>
            <a:r>
              <a:rPr lang="en-US" sz="1600" dirty="0">
                <a:solidFill>
                  <a:srgbClr val="0000FF"/>
                </a:solidFill>
                <a:highlight>
                  <a:srgbClr val="FFFFFF"/>
                </a:highlight>
                <a:latin typeface="Courier New" panose="02070309020205020404" pitchFamily="49" charset="0"/>
              </a:rPr>
              <a:t>&gt;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&lt;/head&gt;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&lt;body&gt;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&lt;h1&gt;</a:t>
            </a:r>
            <a:r>
              <a:rPr lang="en-US" sz="1600" b="1" dirty="0">
                <a:solidFill>
                  <a:srgbClr val="000000"/>
                </a:solidFill>
                <a:highlight>
                  <a:srgbClr val="FFFFFF"/>
                </a:highlight>
                <a:latin typeface="Courier New" panose="02070309020205020404" pitchFamily="49" charset="0"/>
              </a:rPr>
              <a:t>My Map</a:t>
            </a:r>
            <a:r>
              <a:rPr lang="en-US" sz="1600" dirty="0">
                <a:solidFill>
                  <a:srgbClr val="0000FF"/>
                </a:solidFill>
                <a:highlight>
                  <a:srgbClr val="FFFFFF"/>
                </a:highlight>
                <a:latin typeface="Courier New" panose="02070309020205020404" pitchFamily="49" charset="0"/>
              </a:rPr>
              <a:t>&lt;/h1&gt;</a:t>
            </a:r>
            <a:r>
              <a:rPr lang="en-US" sz="1600" b="1" dirty="0">
                <a:solidFill>
                  <a:srgbClr val="000000"/>
                </a:solidFill>
                <a:highlight>
                  <a:srgbClr val="FFFFFF"/>
                </a:highlight>
                <a:latin typeface="Courier New" panose="02070309020205020404" pitchFamily="49" charset="0"/>
              </a:rPr>
              <a:t> </a:t>
            </a:r>
          </a:p>
          <a:p>
            <a:r>
              <a:rPr lang="en-US" sz="1600" dirty="0">
                <a:solidFill>
                  <a:srgbClr val="0000FF"/>
                </a:solidFill>
                <a:highlight>
                  <a:srgbClr val="FFFFFF"/>
                </a:highlight>
                <a:latin typeface="Courier New" panose="02070309020205020404" pitchFamily="49" charset="0"/>
              </a:rPr>
              <a:t>&lt;div</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id</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"map-id"</a:t>
            </a:r>
            <a:r>
              <a:rPr lang="en-US" sz="1600" dirty="0">
                <a:solidFill>
                  <a:srgbClr val="0000FF"/>
                </a:solidFill>
                <a:highlight>
                  <a:srgbClr val="FFFFFF"/>
                </a:highlight>
                <a:latin typeface="Courier New" panose="02070309020205020404" pitchFamily="49" charset="0"/>
              </a:rPr>
              <a:t>&gt;&lt;/div&gt;</a:t>
            </a:r>
            <a:r>
              <a:rPr lang="en-US" sz="1600" b="1" dirty="0">
                <a:solidFill>
                  <a:srgbClr val="000000"/>
                </a:solidFill>
                <a:highlight>
                  <a:srgbClr val="FFFFFF"/>
                </a:highlight>
                <a:latin typeface="Courier New" panose="02070309020205020404" pitchFamily="49" charset="0"/>
              </a:rPr>
              <a:t> </a:t>
            </a:r>
          </a:p>
          <a:p>
            <a:r>
              <a:rPr lang="en-US" sz="1600" b="1" dirty="0">
                <a:solidFill>
                  <a:srgbClr val="000000"/>
                </a:solidFill>
                <a:highlight>
                  <a:srgbClr val="FFFFFF"/>
                </a:highlight>
                <a:latin typeface="Courier New" panose="02070309020205020404" pitchFamily="49" charset="0"/>
              </a:rPr>
              <a:t>  </a:t>
            </a:r>
            <a:r>
              <a:rPr lang="en-US" sz="1600" dirty="0">
                <a:solidFill>
                  <a:srgbClr val="0000FF"/>
                </a:solidFill>
                <a:highlight>
                  <a:srgbClr val="FFFFFF"/>
                </a:highlight>
                <a:latin typeface="Courier New" panose="02070309020205020404" pitchFamily="49" charset="0"/>
              </a:rPr>
              <a:t>&lt;script&gt;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bounds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new</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OpenLayers.Bounds</a:t>
            </a:r>
            <a:r>
              <a:rPr lang="en-US" sz="1600" b="1" dirty="0">
                <a:solidFill>
                  <a:srgbClr val="000000"/>
                </a:solidFill>
                <a:highlight>
                  <a:srgbClr val="F2F4FF"/>
                </a:highlight>
                <a:latin typeface="Courier New" panose="02070309020205020404" pitchFamily="49" charset="0"/>
              </a:rPr>
              <a:t>(</a:t>
            </a:r>
            <a:r>
              <a:rPr lang="en-US" sz="1600" dirty="0">
                <a:solidFill>
                  <a:srgbClr val="FF0000"/>
                </a:solidFill>
                <a:highlight>
                  <a:srgbClr val="F2F4FF"/>
                </a:highlight>
                <a:latin typeface="Courier New" panose="02070309020205020404" pitchFamily="49" charset="0"/>
              </a:rPr>
              <a:t>77.575</a:t>
            </a:r>
            <a:r>
              <a:rPr lang="en-US" sz="1600" b="1" dirty="0">
                <a:solidFill>
                  <a:srgbClr val="000000"/>
                </a:solidFill>
                <a:highlight>
                  <a:srgbClr val="F2F4FF"/>
                </a:highlight>
                <a:latin typeface="Courier New" panose="02070309020205020404" pitchFamily="49" charset="0"/>
              </a:rPr>
              <a:t>,</a:t>
            </a:r>
            <a:r>
              <a:rPr lang="en-US" sz="1600" dirty="0">
                <a:solidFill>
                  <a:srgbClr val="FF0000"/>
                </a:solidFill>
                <a:highlight>
                  <a:srgbClr val="F2F4FF"/>
                </a:highlight>
                <a:latin typeface="Courier New" panose="02070309020205020404" pitchFamily="49" charset="0"/>
              </a:rPr>
              <a:t>28.715</a:t>
            </a:r>
            <a:r>
              <a:rPr lang="en-US" sz="1600" b="1" dirty="0">
                <a:solidFill>
                  <a:srgbClr val="000000"/>
                </a:solidFill>
                <a:highlight>
                  <a:srgbClr val="F2F4FF"/>
                </a:highlight>
                <a:latin typeface="Courier New" panose="02070309020205020404" pitchFamily="49" charset="0"/>
              </a:rPr>
              <a:t>,</a:t>
            </a:r>
            <a:r>
              <a:rPr lang="en-US" sz="1600" dirty="0">
                <a:solidFill>
                  <a:srgbClr val="FF0000"/>
                </a:solidFill>
                <a:highlight>
                  <a:srgbClr val="F2F4FF"/>
                </a:highlight>
                <a:latin typeface="Courier New" panose="02070309020205020404" pitchFamily="49" charset="0"/>
              </a:rPr>
              <a:t>81.043</a:t>
            </a:r>
            <a:r>
              <a:rPr lang="en-US" sz="1600" b="1" dirty="0">
                <a:solidFill>
                  <a:srgbClr val="000000"/>
                </a:solidFill>
                <a:highlight>
                  <a:srgbClr val="F2F4FF"/>
                </a:highlight>
                <a:latin typeface="Courier New" panose="02070309020205020404" pitchFamily="49" charset="0"/>
              </a:rPr>
              <a:t>,</a:t>
            </a:r>
            <a:r>
              <a:rPr lang="en-US" sz="1600" dirty="0">
                <a:solidFill>
                  <a:srgbClr val="FF0000"/>
                </a:solidFill>
                <a:highlight>
                  <a:srgbClr val="F2F4FF"/>
                </a:highlight>
                <a:latin typeface="Courier New" panose="02070309020205020404" pitchFamily="49" charset="0"/>
              </a:rPr>
              <a:t>31.467</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map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new</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OpenLayers.Map</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"map-id"</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imagery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new</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OpenLayers.Layer.WMS</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"lulc:UK_LULC50K_1112"</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"https://bhuvan-vec2.nrsc.gov.in/</a:t>
            </a:r>
            <a:r>
              <a:rPr lang="en-US" sz="1600" dirty="0" err="1">
                <a:solidFill>
                  <a:srgbClr val="808080"/>
                </a:solidFill>
                <a:highlight>
                  <a:srgbClr val="F2F4FF"/>
                </a:highlight>
                <a:latin typeface="Courier New" panose="02070309020205020404" pitchFamily="49" charset="0"/>
              </a:rPr>
              <a:t>bhuvan</a:t>
            </a:r>
            <a:r>
              <a:rPr lang="en-US" sz="1600" dirty="0">
                <a:solidFill>
                  <a:srgbClr val="808080"/>
                </a:solidFill>
                <a:highlight>
                  <a:srgbClr val="F2F4FF"/>
                </a:highlight>
                <a:latin typeface="Courier New" panose="02070309020205020404" pitchFamily="49" charset="0"/>
              </a:rPr>
              <a:t>/</a:t>
            </a:r>
            <a:r>
              <a:rPr lang="en-US" sz="1600" dirty="0" err="1">
                <a:solidFill>
                  <a:srgbClr val="808080"/>
                </a:solidFill>
                <a:highlight>
                  <a:srgbClr val="F2F4FF"/>
                </a:highlight>
                <a:latin typeface="Courier New" panose="02070309020205020404" pitchFamily="49" charset="0"/>
              </a:rPr>
              <a:t>wms?version</a:t>
            </a:r>
            <a:r>
              <a:rPr lang="en-US" sz="1600" dirty="0">
                <a:solidFill>
                  <a:srgbClr val="808080"/>
                </a:solidFill>
                <a:highlight>
                  <a:srgbClr val="F2F4FF"/>
                </a:highlight>
                <a:latin typeface="Courier New" panose="02070309020205020404" pitchFamily="49" charset="0"/>
              </a:rPr>
              <a:t>=1.1.1"</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layers</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"UK_LULC50K_1112"</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format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"image/</a:t>
            </a:r>
            <a:r>
              <a:rPr lang="en-US" sz="1600" dirty="0" err="1">
                <a:solidFill>
                  <a:srgbClr val="808080"/>
                </a:solidFill>
                <a:highlight>
                  <a:srgbClr val="F2F4FF"/>
                </a:highlight>
                <a:latin typeface="Courier New" panose="02070309020205020404" pitchFamily="49" charset="0"/>
              </a:rPr>
              <a:t>png</a:t>
            </a:r>
            <a:r>
              <a:rPr lang="en-US" sz="1600" dirty="0">
                <a:solidFill>
                  <a:srgbClr val="808080"/>
                </a:solidFill>
                <a:highlight>
                  <a:srgbClr val="F2F4FF"/>
                </a:highlight>
                <a:latin typeface="Courier New" panose="02070309020205020404" pitchFamily="49" charset="0"/>
              </a:rPr>
              <a: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map.addLayer</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imagery</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map.zoomToExtent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bounds</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p>
          <a:p>
            <a:r>
              <a:rPr lang="en-US" sz="1600" dirty="0">
                <a:solidFill>
                  <a:srgbClr val="000000"/>
                </a:solidFill>
                <a:highlight>
                  <a:srgbClr val="F2F4FF"/>
                </a:highlight>
                <a:latin typeface="Courier New" panose="02070309020205020404" pitchFamily="49" charset="0"/>
              </a:rPr>
              <a:t>  </a:t>
            </a:r>
            <a:r>
              <a:rPr lang="en-US" sz="1600" dirty="0">
                <a:solidFill>
                  <a:srgbClr val="0000FF"/>
                </a:solidFill>
                <a:highlight>
                  <a:srgbClr val="FFFFFF"/>
                </a:highlight>
                <a:latin typeface="Courier New" panose="02070309020205020404" pitchFamily="49" charset="0"/>
              </a:rPr>
              <a:t>&lt;/script&gt;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&lt;/body&gt;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&lt;/html&gt;</a:t>
            </a:r>
            <a:endParaRPr lang="en-US" sz="1600" dirty="0"/>
          </a:p>
        </p:txBody>
      </p:sp>
    </p:spTree>
    <p:extLst>
      <p:ext uri="{BB962C8B-B14F-4D97-AF65-F5344CB8AC3E}">
        <p14:creationId xmlns:p14="http://schemas.microsoft.com/office/powerpoint/2010/main" val="199512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07085" y="71325"/>
            <a:ext cx="8375904" cy="584775"/>
          </a:xfrm>
          <a:prstGeom prst="rect">
            <a:avLst/>
          </a:prstGeom>
        </p:spPr>
        <p:txBody>
          <a:bodyPr wrap="square">
            <a:spAutoFit/>
          </a:bodyPr>
          <a:lstStyle/>
          <a:p>
            <a:r>
              <a:rPr lang="en-US" sz="3200" b="1" dirty="0">
                <a:solidFill>
                  <a:srgbClr val="009997"/>
                </a:solidFill>
                <a:latin typeface="Comic Sans MS" panose="030F0702030302020204" pitchFamily="66" charset="0"/>
              </a:rPr>
              <a:t>Ingredients of a map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
        <p:nvSpPr>
          <p:cNvPr id="5" name="Rectangle 4"/>
          <p:cNvSpPr/>
          <p:nvPr/>
        </p:nvSpPr>
        <p:spPr>
          <a:xfrm>
            <a:off x="0" y="1025432"/>
            <a:ext cx="9144000" cy="2677656"/>
          </a:xfrm>
          <a:prstGeom prst="rect">
            <a:avLst/>
          </a:prstGeom>
        </p:spPr>
        <p:txBody>
          <a:bodyPr wrap="square">
            <a:spAutoFit/>
          </a:bodyPr>
          <a:lstStyle/>
          <a:p>
            <a:pPr algn="just"/>
            <a:r>
              <a:rPr lang="en-US" sz="2800" dirty="0"/>
              <a:t>In </a:t>
            </a:r>
            <a:r>
              <a:rPr lang="en-US" sz="2800" dirty="0" err="1"/>
              <a:t>OpenLayers</a:t>
            </a:r>
            <a:r>
              <a:rPr lang="en-US" sz="2800" dirty="0"/>
              <a:t>, a map is a collection of layers and various controls for dealing with user interaction. </a:t>
            </a:r>
            <a:endParaRPr lang="en-US" sz="2800" dirty="0" smtClean="0"/>
          </a:p>
          <a:p>
            <a:pPr algn="just"/>
            <a:r>
              <a:rPr lang="en-US" sz="2800" dirty="0" smtClean="0"/>
              <a:t>A map </a:t>
            </a:r>
            <a:r>
              <a:rPr lang="en-US" sz="2800" dirty="0"/>
              <a:t>is generated with three basic ingredients:</a:t>
            </a:r>
          </a:p>
          <a:p>
            <a:pPr marL="285750" indent="-285750" algn="just">
              <a:buFont typeface="Arial" panose="020B0604020202020204" pitchFamily="34" charset="0"/>
              <a:buChar char="•"/>
            </a:pPr>
            <a:r>
              <a:rPr lang="en-US" sz="2800" dirty="0" smtClean="0">
                <a:solidFill>
                  <a:schemeClr val="accent1">
                    <a:lumMod val="75000"/>
                  </a:schemeClr>
                </a:solidFill>
              </a:rPr>
              <a:t>markup</a:t>
            </a:r>
            <a:endParaRPr lang="en-US" sz="2800" dirty="0">
              <a:solidFill>
                <a:schemeClr val="accent1">
                  <a:lumMod val="75000"/>
                </a:schemeClr>
              </a:solidFill>
            </a:endParaRPr>
          </a:p>
          <a:p>
            <a:pPr marL="285750" indent="-285750" algn="just">
              <a:buFont typeface="Arial" panose="020B0604020202020204" pitchFamily="34" charset="0"/>
              <a:buChar char="•"/>
            </a:pPr>
            <a:r>
              <a:rPr lang="en-US" sz="2800" dirty="0">
                <a:solidFill>
                  <a:schemeClr val="accent1">
                    <a:lumMod val="75000"/>
                  </a:schemeClr>
                </a:solidFill>
              </a:rPr>
              <a:t>style declarations</a:t>
            </a:r>
          </a:p>
          <a:p>
            <a:pPr marL="285750" indent="-285750" algn="just">
              <a:buFont typeface="Arial" panose="020B0604020202020204" pitchFamily="34" charset="0"/>
              <a:buChar char="•"/>
            </a:pPr>
            <a:r>
              <a:rPr lang="en-US" sz="2800" dirty="0">
                <a:solidFill>
                  <a:schemeClr val="accent1">
                    <a:lumMod val="75000"/>
                  </a:schemeClr>
                </a:solidFill>
              </a:rPr>
              <a:t>initialization code</a:t>
            </a:r>
          </a:p>
        </p:txBody>
      </p:sp>
      <p:sp>
        <p:nvSpPr>
          <p:cNvPr id="6" name="Rectangle 5"/>
          <p:cNvSpPr/>
          <p:nvPr/>
        </p:nvSpPr>
        <p:spPr>
          <a:xfrm>
            <a:off x="0" y="4072420"/>
            <a:ext cx="9144000" cy="646331"/>
          </a:xfrm>
          <a:prstGeom prst="rect">
            <a:avLst/>
          </a:prstGeom>
        </p:spPr>
        <p:txBody>
          <a:bodyPr wrap="square">
            <a:spAutoFit/>
          </a:bodyPr>
          <a:lstStyle/>
          <a:p>
            <a:r>
              <a:rPr lang="en-US" b="1" u="sng" dirty="0">
                <a:latin typeface="Arial" panose="020B0604020202020204" pitchFamily="34" charset="0"/>
              </a:rPr>
              <a:t>Map Markup</a:t>
            </a:r>
          </a:p>
          <a:p>
            <a:r>
              <a:rPr lang="en-US" dirty="0">
                <a:latin typeface="Arial" panose="020B0604020202020204" pitchFamily="34" charset="0"/>
              </a:rPr>
              <a:t>The markup for the map in </a:t>
            </a:r>
            <a:r>
              <a:rPr lang="en-US" dirty="0" smtClean="0">
                <a:latin typeface="Arial" panose="020B0604020202020204" pitchFamily="34" charset="0"/>
              </a:rPr>
              <a:t>the previous example generates </a:t>
            </a:r>
            <a:r>
              <a:rPr lang="en-US" dirty="0">
                <a:latin typeface="Arial" panose="020B0604020202020204" pitchFamily="34" charset="0"/>
              </a:rPr>
              <a:t>a single document element:</a:t>
            </a:r>
            <a:endParaRPr lang="en-US" dirty="0">
              <a:effectLst/>
              <a:latin typeface="Arial" panose="020B0604020202020204" pitchFamily="34" charset="0"/>
            </a:endParaRPr>
          </a:p>
        </p:txBody>
      </p:sp>
      <p:sp>
        <p:nvSpPr>
          <p:cNvPr id="7" name="Rectangle 6"/>
          <p:cNvSpPr/>
          <p:nvPr/>
        </p:nvSpPr>
        <p:spPr>
          <a:xfrm>
            <a:off x="758824" y="4718751"/>
            <a:ext cx="3493264" cy="369332"/>
          </a:xfrm>
          <a:prstGeom prst="rect">
            <a:avLst/>
          </a:prstGeom>
          <a:ln>
            <a:solidFill>
              <a:schemeClr val="tx1"/>
            </a:solidFill>
          </a:ln>
        </p:spPr>
        <p:txBody>
          <a:bodyPr wrap="none">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p>
        </p:txBody>
      </p:sp>
      <p:sp>
        <p:nvSpPr>
          <p:cNvPr id="8" name="Rectangle 7"/>
          <p:cNvSpPr/>
          <p:nvPr/>
        </p:nvSpPr>
        <p:spPr>
          <a:xfrm>
            <a:off x="0" y="5267391"/>
            <a:ext cx="9144000" cy="1477328"/>
          </a:xfrm>
          <a:prstGeom prst="rect">
            <a:avLst/>
          </a:prstGeom>
        </p:spPr>
        <p:txBody>
          <a:bodyPr wrap="square">
            <a:spAutoFit/>
          </a:bodyPr>
          <a:lstStyle/>
          <a:p>
            <a:r>
              <a:rPr lang="en-US" dirty="0" smtClean="0">
                <a:latin typeface="Arial" panose="020B0604020202020204" pitchFamily="34" charset="0"/>
              </a:rPr>
              <a:t>This </a:t>
            </a:r>
            <a:r>
              <a:rPr lang="en-US" dirty="0" smtClean="0">
                <a:latin typeface="Courier New" panose="02070309020205020404" pitchFamily="49" charset="0"/>
              </a:rPr>
              <a:t>&lt;</a:t>
            </a:r>
            <a:r>
              <a:rPr lang="en-US" dirty="0">
                <a:latin typeface="Courier New" panose="02070309020205020404" pitchFamily="49" charset="0"/>
              </a:rPr>
              <a:t>div</a:t>
            </a:r>
            <a:r>
              <a:rPr lang="en-US" dirty="0" smtClean="0">
                <a:latin typeface="Courier New" panose="02070309020205020404" pitchFamily="49" charset="0"/>
              </a:rPr>
              <a:t>&gt; </a:t>
            </a:r>
            <a:r>
              <a:rPr lang="en-US" dirty="0" smtClean="0">
                <a:latin typeface="Arial" panose="020B0604020202020204" pitchFamily="34" charset="0"/>
              </a:rPr>
              <a:t>element </a:t>
            </a:r>
            <a:r>
              <a:rPr lang="en-US" dirty="0">
                <a:latin typeface="Arial" panose="020B0604020202020204" pitchFamily="34" charset="0"/>
              </a:rPr>
              <a:t>will serve as the container for our map viewport. </a:t>
            </a:r>
            <a:endParaRPr lang="en-US" dirty="0" smtClean="0">
              <a:latin typeface="Arial" panose="020B0604020202020204" pitchFamily="34" charset="0"/>
            </a:endParaRPr>
          </a:p>
          <a:p>
            <a:r>
              <a:rPr lang="en-US" dirty="0" smtClean="0">
                <a:latin typeface="Arial" panose="020B0604020202020204" pitchFamily="34" charset="0"/>
              </a:rPr>
              <a:t>Here </a:t>
            </a:r>
            <a:r>
              <a:rPr lang="en-US" dirty="0">
                <a:latin typeface="Arial" panose="020B0604020202020204" pitchFamily="34" charset="0"/>
              </a:rPr>
              <a:t>we use </a:t>
            </a:r>
            <a:r>
              <a:rPr lang="en-US" dirty="0" smtClean="0">
                <a:latin typeface="Arial" panose="020B0604020202020204" pitchFamily="34" charset="0"/>
              </a:rPr>
              <a:t>a </a:t>
            </a:r>
            <a:r>
              <a:rPr lang="en-US" dirty="0" smtClean="0">
                <a:latin typeface="Courier New" panose="02070309020205020404" pitchFamily="49" charset="0"/>
              </a:rPr>
              <a:t>&lt;</a:t>
            </a:r>
            <a:r>
              <a:rPr lang="en-US" dirty="0">
                <a:latin typeface="Courier New" panose="02070309020205020404" pitchFamily="49" charset="0"/>
              </a:rPr>
              <a:t>div</a:t>
            </a:r>
            <a:r>
              <a:rPr lang="en-US" dirty="0" smtClean="0">
                <a:latin typeface="Courier New" panose="02070309020205020404" pitchFamily="49" charset="0"/>
              </a:rPr>
              <a:t>&gt; </a:t>
            </a:r>
            <a:r>
              <a:rPr lang="en-US" dirty="0" smtClean="0">
                <a:latin typeface="Arial" panose="020B0604020202020204" pitchFamily="34" charset="0"/>
              </a:rPr>
              <a:t>element, but </a:t>
            </a:r>
            <a:r>
              <a:rPr lang="en-US" dirty="0">
                <a:latin typeface="Arial" panose="020B0604020202020204" pitchFamily="34" charset="0"/>
              </a:rPr>
              <a:t>the container for the viewport can be any block-level element.</a:t>
            </a:r>
          </a:p>
          <a:p>
            <a:r>
              <a:rPr lang="en-US" dirty="0">
                <a:latin typeface="Arial" panose="020B0604020202020204" pitchFamily="34" charset="0"/>
              </a:rPr>
              <a:t>In this case, we give the container </a:t>
            </a:r>
            <a:r>
              <a:rPr lang="en-US" dirty="0" smtClean="0">
                <a:latin typeface="Arial" panose="020B0604020202020204" pitchFamily="34" charset="0"/>
              </a:rPr>
              <a:t>an </a:t>
            </a:r>
            <a:r>
              <a:rPr lang="en-US" dirty="0" smtClean="0">
                <a:latin typeface="Courier New" panose="02070309020205020404" pitchFamily="49" charset="0"/>
              </a:rPr>
              <a:t>id </a:t>
            </a:r>
            <a:r>
              <a:rPr lang="en-US" dirty="0" smtClean="0">
                <a:latin typeface="Arial" panose="020B0604020202020204" pitchFamily="34" charset="0"/>
              </a:rPr>
              <a:t>attribute </a:t>
            </a:r>
            <a:r>
              <a:rPr lang="en-US" dirty="0">
                <a:latin typeface="Arial" panose="020B0604020202020204" pitchFamily="34" charset="0"/>
              </a:rPr>
              <a:t>so we can reference it easily elsewhere.</a:t>
            </a:r>
            <a:endParaRPr lang="en-US" dirty="0">
              <a:effectLst/>
              <a:latin typeface="Arial" panose="020B0604020202020204" pitchFamily="34" charset="0"/>
            </a:endParaRPr>
          </a:p>
        </p:txBody>
      </p:sp>
    </p:spTree>
    <p:extLst>
      <p:ext uri="{BB962C8B-B14F-4D97-AF65-F5344CB8AC3E}">
        <p14:creationId xmlns:p14="http://schemas.microsoft.com/office/powerpoint/2010/main" val="428815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976622"/>
            <a:ext cx="1261884" cy="369332"/>
          </a:xfrm>
          <a:prstGeom prst="rect">
            <a:avLst/>
          </a:prstGeom>
        </p:spPr>
        <p:txBody>
          <a:bodyPr wrap="square">
            <a:spAutoFit/>
          </a:bodyPr>
          <a:lstStyle/>
          <a:p>
            <a:r>
              <a:rPr lang="en-US" b="1" u="sng" dirty="0">
                <a:latin typeface="Arial" panose="020B0604020202020204" pitchFamily="34" charset="0"/>
              </a:rPr>
              <a:t>Map Style</a:t>
            </a:r>
          </a:p>
        </p:txBody>
      </p:sp>
      <p:sp>
        <p:nvSpPr>
          <p:cNvPr id="4" name="Rectangle 3"/>
          <p:cNvSpPr/>
          <p:nvPr/>
        </p:nvSpPr>
        <p:spPr>
          <a:xfrm>
            <a:off x="0" y="1523574"/>
            <a:ext cx="9144000" cy="2862322"/>
          </a:xfrm>
          <a:prstGeom prst="rect">
            <a:avLst/>
          </a:prstGeom>
        </p:spPr>
        <p:txBody>
          <a:bodyPr wrap="square">
            <a:spAutoFit/>
          </a:bodyPr>
          <a:lstStyle/>
          <a:p>
            <a:pPr algn="just"/>
            <a:r>
              <a:rPr lang="en-US" dirty="0" err="1">
                <a:latin typeface="Arial" panose="020B0604020202020204" pitchFamily="34" charset="0"/>
              </a:rPr>
              <a:t>OpenLayers</a:t>
            </a:r>
            <a:r>
              <a:rPr lang="en-US" dirty="0">
                <a:latin typeface="Arial" panose="020B0604020202020204" pitchFamily="34" charset="0"/>
              </a:rPr>
              <a:t> comes with a default </a:t>
            </a:r>
            <a:r>
              <a:rPr lang="en-US" dirty="0" err="1">
                <a:latin typeface="Arial" panose="020B0604020202020204" pitchFamily="34" charset="0"/>
              </a:rPr>
              <a:t>stylesheet</a:t>
            </a:r>
            <a:r>
              <a:rPr lang="en-US" dirty="0">
                <a:latin typeface="Arial" panose="020B0604020202020204" pitchFamily="34" charset="0"/>
              </a:rPr>
              <a:t> that specifies how map-related elements should </a:t>
            </a:r>
            <a:r>
              <a:rPr lang="en-US" dirty="0" smtClean="0">
                <a:latin typeface="Arial" panose="020B0604020202020204" pitchFamily="34" charset="0"/>
              </a:rPr>
              <a:t>be styled</a:t>
            </a:r>
            <a:r>
              <a:rPr lang="en-US" dirty="0">
                <a:latin typeface="Arial" panose="020B0604020202020204" pitchFamily="34" charset="0"/>
              </a:rPr>
              <a:t>. </a:t>
            </a:r>
            <a:endParaRPr lang="en-US" dirty="0" smtClean="0">
              <a:latin typeface="Arial" panose="020B0604020202020204" pitchFamily="34" charset="0"/>
            </a:endParaRPr>
          </a:p>
          <a:p>
            <a:pPr algn="just"/>
            <a:r>
              <a:rPr lang="en-US" dirty="0" smtClean="0">
                <a:latin typeface="Arial" panose="020B0604020202020204" pitchFamily="34" charset="0"/>
              </a:rPr>
              <a:t>We’ve </a:t>
            </a:r>
            <a:r>
              <a:rPr lang="en-US" dirty="0">
                <a:latin typeface="Arial" panose="020B0604020202020204" pitchFamily="34" charset="0"/>
              </a:rPr>
              <a:t>explicitly included this </a:t>
            </a:r>
            <a:r>
              <a:rPr lang="en-US" dirty="0" err="1">
                <a:latin typeface="Arial" panose="020B0604020202020204" pitchFamily="34" charset="0"/>
              </a:rPr>
              <a:t>stylesheet</a:t>
            </a:r>
            <a:r>
              <a:rPr lang="en-US" dirty="0">
                <a:latin typeface="Arial" panose="020B0604020202020204" pitchFamily="34" charset="0"/>
              </a:rPr>
              <a:t> in </a:t>
            </a:r>
            <a:r>
              <a:rPr lang="en-US" dirty="0" smtClean="0">
                <a:latin typeface="Arial" panose="020B0604020202020204" pitchFamily="34" charset="0"/>
              </a:rPr>
              <a:t>the </a:t>
            </a:r>
            <a:r>
              <a:rPr lang="en-US" dirty="0">
                <a:latin typeface="Courier New" panose="02070309020205020404" pitchFamily="49" charset="0"/>
              </a:rPr>
              <a:t>first.html</a:t>
            </a:r>
            <a:r>
              <a:rPr lang="en-US" dirty="0" smtClean="0">
                <a:latin typeface="Courier New" panose="02070309020205020404" pitchFamily="49" charset="0"/>
              </a:rPr>
              <a:t> </a:t>
            </a:r>
            <a:r>
              <a:rPr lang="en-US" dirty="0" smtClean="0">
                <a:latin typeface="Arial" panose="020B0604020202020204" pitchFamily="34" charset="0"/>
              </a:rPr>
              <a:t>page (</a:t>
            </a:r>
            <a:r>
              <a:rPr lang="en-US" dirty="0" smtClean="0">
                <a:latin typeface="Courier New" panose="02070309020205020404" pitchFamily="49" charset="0"/>
              </a:rPr>
              <a:t>&lt;</a:t>
            </a:r>
            <a:r>
              <a:rPr lang="en-US" dirty="0">
                <a:latin typeface="Courier New" panose="02070309020205020404" pitchFamily="49" charset="0"/>
              </a:rPr>
              <a:t>link </a:t>
            </a:r>
            <a:r>
              <a:rPr lang="en-US" dirty="0" err="1" smtClean="0">
                <a:latin typeface="Courier New" panose="02070309020205020404" pitchFamily="49" charset="0"/>
              </a:rPr>
              <a:t>rel</a:t>
            </a:r>
            <a:r>
              <a:rPr lang="en-US" dirty="0">
                <a:latin typeface="Courier New" panose="02070309020205020404" pitchFamily="49" charset="0"/>
              </a:rPr>
              <a:t>="</a:t>
            </a:r>
            <a:r>
              <a:rPr lang="en-US" dirty="0" err="1" smtClean="0">
                <a:latin typeface="Courier New" panose="02070309020205020404" pitchFamily="49" charset="0"/>
              </a:rPr>
              <a:t>stylesheet</a:t>
            </a:r>
            <a:r>
              <a:rPr lang="en-US" dirty="0" smtClean="0">
                <a:latin typeface="Courier New" panose="02070309020205020404" pitchFamily="49" charset="0"/>
              </a:rPr>
              <a:t>“ </a:t>
            </a:r>
            <a:r>
              <a:rPr lang="en-US" dirty="0" err="1" smtClean="0">
                <a:latin typeface="Courier New" panose="02070309020205020404" pitchFamily="49" charset="0"/>
              </a:rPr>
              <a:t>href</a:t>
            </a:r>
            <a:r>
              <a:rPr lang="en-US" dirty="0">
                <a:latin typeface="Courier New" panose="02070309020205020404" pitchFamily="49" charset="0"/>
              </a:rPr>
              <a:t>="</a:t>
            </a:r>
            <a:r>
              <a:rPr lang="en-US" dirty="0" err="1">
                <a:latin typeface="Courier New" panose="02070309020205020404" pitchFamily="49" charset="0"/>
              </a:rPr>
              <a:t>openlayers</a:t>
            </a:r>
            <a:r>
              <a:rPr lang="en-US" dirty="0">
                <a:latin typeface="Courier New" panose="02070309020205020404" pitchFamily="49" charset="0"/>
              </a:rPr>
              <a:t>/theme/default/style.css" type="text/</a:t>
            </a:r>
            <a:r>
              <a:rPr lang="en-US" dirty="0" err="1">
                <a:latin typeface="Courier New" panose="02070309020205020404" pitchFamily="49" charset="0"/>
              </a:rPr>
              <a:t>css</a:t>
            </a:r>
            <a:r>
              <a:rPr lang="en-US" dirty="0" smtClean="0">
                <a:latin typeface="Courier New" panose="02070309020205020404" pitchFamily="49" charset="0"/>
              </a:rPr>
              <a:t>"&gt;</a:t>
            </a:r>
            <a:r>
              <a:rPr lang="en-US" dirty="0" smtClean="0">
                <a:latin typeface="Arial" panose="020B0604020202020204" pitchFamily="34" charset="0"/>
              </a:rPr>
              <a:t>).</a:t>
            </a:r>
          </a:p>
          <a:p>
            <a:pPr algn="just"/>
            <a:endParaRPr lang="en-US" dirty="0">
              <a:effectLst/>
              <a:latin typeface="Arial" panose="020B0604020202020204" pitchFamily="34" charset="0"/>
            </a:endParaRPr>
          </a:p>
          <a:p>
            <a:pPr algn="just"/>
            <a:r>
              <a:rPr lang="en-US" dirty="0" err="1"/>
              <a:t>OpenLayers</a:t>
            </a:r>
            <a:r>
              <a:rPr lang="en-US" dirty="0"/>
              <a:t> doesn’t make any guesses about the size of your map. Because of this, following the </a:t>
            </a:r>
            <a:r>
              <a:rPr lang="en-US" dirty="0" smtClean="0"/>
              <a:t>default </a:t>
            </a:r>
            <a:r>
              <a:rPr lang="en-US" dirty="0" err="1" smtClean="0"/>
              <a:t>stylesheet</a:t>
            </a:r>
            <a:r>
              <a:rPr lang="en-US" dirty="0"/>
              <a:t>, we need to include at least one custom style declaration to give the map some room on </a:t>
            </a:r>
            <a:r>
              <a:rPr lang="en-US" dirty="0" smtClean="0"/>
              <a:t>the page</a:t>
            </a:r>
            <a:r>
              <a:rPr lang="en-US" dirty="0"/>
              <a:t>.</a:t>
            </a:r>
          </a:p>
          <a:p>
            <a:pPr algn="just"/>
            <a:endParaRPr lang="en-US" dirty="0">
              <a:effectLst/>
              <a:latin typeface="Arial" panose="020B0604020202020204" pitchFamily="34" charset="0"/>
            </a:endParaRPr>
          </a:p>
        </p:txBody>
      </p:sp>
      <p:sp>
        <p:nvSpPr>
          <p:cNvPr id="5" name="Rectangle 4"/>
          <p:cNvSpPr/>
          <p:nvPr/>
        </p:nvSpPr>
        <p:spPr>
          <a:xfrm>
            <a:off x="342900" y="4563517"/>
            <a:ext cx="8458200" cy="923330"/>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&lt;link</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rel</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stylesheet</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href</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"OpenLayers-2.13.1/theme/default/style.css"</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b="1" dirty="0" err="1">
                <a:solidFill>
                  <a:srgbClr val="8000FF"/>
                </a:solidFill>
                <a:latin typeface="Courier New" panose="02070309020205020404" pitchFamily="49" charset="0"/>
              </a:rPr>
              <a:t>css</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#map-id { width: 512px; height: 256px; } </a:t>
            </a:r>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a:t>
            </a:r>
          </a:p>
        </p:txBody>
      </p:sp>
      <p:sp>
        <p:nvSpPr>
          <p:cNvPr id="6" name="Rectangle 5"/>
          <p:cNvSpPr/>
          <p:nvPr/>
        </p:nvSpPr>
        <p:spPr>
          <a:xfrm>
            <a:off x="907085" y="71325"/>
            <a:ext cx="8375904" cy="584775"/>
          </a:xfrm>
          <a:prstGeom prst="rect">
            <a:avLst/>
          </a:prstGeom>
        </p:spPr>
        <p:txBody>
          <a:bodyPr wrap="square">
            <a:spAutoFit/>
          </a:bodyPr>
          <a:lstStyle/>
          <a:p>
            <a:r>
              <a:rPr lang="en-US" sz="3200" b="1" dirty="0">
                <a:solidFill>
                  <a:srgbClr val="009997"/>
                </a:solidFill>
                <a:latin typeface="Comic Sans MS" panose="030F0702030302020204" pitchFamily="66" charset="0"/>
              </a:rPr>
              <a:t>Ingredients of a map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Tree>
    <p:extLst>
      <p:ext uri="{BB962C8B-B14F-4D97-AF65-F5344CB8AC3E}">
        <p14:creationId xmlns:p14="http://schemas.microsoft.com/office/powerpoint/2010/main" val="171589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43661" y="0"/>
            <a:ext cx="6978701" cy="707886"/>
          </a:xfrm>
          <a:prstGeom prst="rect">
            <a:avLst/>
          </a:prstGeom>
        </p:spPr>
        <p:txBody>
          <a:bodyPr wrap="square">
            <a:spAutoFit/>
          </a:bodyPr>
          <a:lstStyle/>
          <a:p>
            <a:r>
              <a:rPr lang="en-US" sz="4000" dirty="0">
                <a:solidFill>
                  <a:srgbClr val="009997"/>
                </a:solidFill>
                <a:latin typeface="Comic Sans MS" panose="030F0702030302020204" pitchFamily="66" charset="0"/>
              </a:rPr>
              <a:t>Definition</a:t>
            </a:r>
            <a:r>
              <a:rPr lang="en-US" sz="2800" dirty="0" smtClean="0">
                <a:solidFill>
                  <a:srgbClr val="009997"/>
                </a:solidFill>
                <a:latin typeface="ComicSansMS"/>
              </a:rPr>
              <a:t> </a:t>
            </a:r>
            <a:r>
              <a:rPr lang="en-US" sz="4000" dirty="0">
                <a:solidFill>
                  <a:srgbClr val="009997"/>
                </a:solidFill>
                <a:latin typeface="Comic Sans MS" panose="030F0702030302020204" pitchFamily="66" charset="0"/>
              </a:rPr>
              <a:t>of a </a:t>
            </a:r>
            <a:r>
              <a:rPr lang="en-US" sz="4000" dirty="0" smtClean="0">
                <a:solidFill>
                  <a:srgbClr val="009997"/>
                </a:solidFill>
                <a:latin typeface="Comic Sans MS" panose="030F0702030302020204" pitchFamily="66" charset="0"/>
              </a:rPr>
              <a:t>Web Mapping</a:t>
            </a:r>
            <a:endParaRPr lang="en-US" sz="4000" dirty="0">
              <a:solidFill>
                <a:srgbClr val="009997"/>
              </a:solidFill>
              <a:latin typeface="Comic Sans MS" panose="030F0702030302020204" pitchFamily="66" charset="0"/>
            </a:endParaRPr>
          </a:p>
        </p:txBody>
      </p:sp>
      <p:sp>
        <p:nvSpPr>
          <p:cNvPr id="3" name="TextBox 2"/>
          <p:cNvSpPr txBox="1"/>
          <p:nvPr/>
        </p:nvSpPr>
        <p:spPr>
          <a:xfrm>
            <a:off x="87783" y="2234155"/>
            <a:ext cx="8968434" cy="2677656"/>
          </a:xfrm>
          <a:prstGeom prst="rect">
            <a:avLst/>
          </a:prstGeom>
          <a:noFill/>
          <a:ln>
            <a:solidFill>
              <a:schemeClr val="accent1"/>
            </a:solidFill>
          </a:ln>
        </p:spPr>
        <p:txBody>
          <a:bodyPr wrap="square" rtlCol="0">
            <a:spAutoFit/>
          </a:bodyPr>
          <a:lstStyle/>
          <a:p>
            <a:pPr algn="just"/>
            <a:r>
              <a:rPr lang="en-US" sz="2400" dirty="0" smtClean="0"/>
              <a:t>The two matrices on which dynamically </a:t>
            </a:r>
            <a:r>
              <a:rPr lang="en-US" sz="2400" dirty="0"/>
              <a:t>drawn web maps </a:t>
            </a:r>
            <a:r>
              <a:rPr lang="en-US" sz="2400" dirty="0" smtClean="0"/>
              <a:t>have challenges are:</a:t>
            </a:r>
          </a:p>
          <a:p>
            <a:pPr marL="285750" indent="-285750" algn="just">
              <a:buFont typeface="Arial" panose="020B0604020202020204" pitchFamily="34" charset="0"/>
              <a:buChar char="•"/>
            </a:pPr>
            <a:r>
              <a:rPr lang="en-US" sz="2400" dirty="0"/>
              <a:t>S</a:t>
            </a:r>
            <a:r>
              <a:rPr lang="en-US" sz="2400" dirty="0" smtClean="0"/>
              <a:t>peed and</a:t>
            </a:r>
          </a:p>
          <a:p>
            <a:pPr marL="285750" indent="-285750" algn="just">
              <a:buFont typeface="Arial" panose="020B0604020202020204" pitchFamily="34" charset="0"/>
              <a:buChar char="•"/>
            </a:pPr>
            <a:r>
              <a:rPr lang="en-US" sz="2400" dirty="0" smtClean="0"/>
              <a:t>Scalability </a:t>
            </a:r>
            <a:r>
              <a:rPr lang="en-US" sz="2400" dirty="0"/>
              <a:t>(the ability to handle many simultaneous users</a:t>
            </a:r>
            <a:r>
              <a:rPr lang="en-US" sz="2400" dirty="0" smtClean="0"/>
              <a:t>).</a:t>
            </a:r>
          </a:p>
          <a:p>
            <a:pPr marL="285750" indent="-285750" algn="just">
              <a:buFont typeface="Arial" panose="020B0604020202020204" pitchFamily="34" charset="0"/>
              <a:buChar char="•"/>
            </a:pPr>
            <a:endParaRPr lang="en-US" sz="2400" b="1" u="sng" dirty="0"/>
          </a:p>
          <a:p>
            <a:pPr algn="just"/>
            <a:r>
              <a:rPr lang="en-US" sz="2400" b="1" u="sng" dirty="0" smtClean="0"/>
              <a:t>Solution</a:t>
            </a:r>
            <a:r>
              <a:rPr lang="en-US" sz="2400" dirty="0" smtClean="0"/>
              <a:t>: Tiling and Caching </a:t>
            </a:r>
            <a:r>
              <a:rPr lang="en-US" sz="2400" dirty="0"/>
              <a:t>using Asynchronous JavaScript and XML (AJAX) </a:t>
            </a:r>
          </a:p>
        </p:txBody>
      </p:sp>
      <p:sp>
        <p:nvSpPr>
          <p:cNvPr id="5" name="TextBox 4"/>
          <p:cNvSpPr txBox="1"/>
          <p:nvPr/>
        </p:nvSpPr>
        <p:spPr>
          <a:xfrm>
            <a:off x="87783" y="870856"/>
            <a:ext cx="7315199" cy="1200329"/>
          </a:xfrm>
          <a:prstGeom prst="rect">
            <a:avLst/>
          </a:prstGeom>
          <a:noFill/>
          <a:ln>
            <a:solidFill>
              <a:schemeClr val="accent1"/>
            </a:solidFill>
          </a:ln>
        </p:spPr>
        <p:txBody>
          <a:bodyPr wrap="square" rtlCol="0">
            <a:spAutoFit/>
          </a:bodyPr>
          <a:lstStyle>
            <a:defPPr>
              <a:defRPr lang="en-US"/>
            </a:defPPr>
            <a:lvl1pPr algn="just">
              <a:defRPr sz="2400"/>
            </a:lvl1pPr>
            <a:lvl5pPr marL="2114550" lvl="4" indent="-285750">
              <a:buFont typeface="Arial" panose="020B0604020202020204" pitchFamily="34" charset="0"/>
              <a:buChar char="•"/>
              <a:defRPr sz="2400" b="1" u="sng"/>
            </a:lvl5pPr>
          </a:lstStyle>
          <a:p>
            <a:r>
              <a:rPr lang="en-US" dirty="0"/>
              <a:t>Initial </a:t>
            </a:r>
            <a:r>
              <a:rPr lang="en-US" dirty="0" smtClean="0"/>
              <a:t>Attempts on web mapping:</a:t>
            </a:r>
            <a:endParaRPr lang="en-US" dirty="0"/>
          </a:p>
          <a:p>
            <a:pPr marL="342900" indent="-342900">
              <a:buFont typeface="Arial" panose="020B0604020202020204" pitchFamily="34" charset="0"/>
              <a:buChar char="•"/>
            </a:pPr>
            <a:r>
              <a:rPr lang="en-US" dirty="0" err="1"/>
              <a:t>Mapserver</a:t>
            </a:r>
            <a:r>
              <a:rPr lang="en-US" dirty="0"/>
              <a:t> and </a:t>
            </a:r>
            <a:endParaRPr lang="en-US" dirty="0" smtClean="0"/>
          </a:p>
          <a:p>
            <a:pPr marL="342900" indent="-342900">
              <a:buFont typeface="Arial" panose="020B0604020202020204" pitchFamily="34" charset="0"/>
              <a:buChar char="•"/>
            </a:pPr>
            <a:r>
              <a:rPr lang="en-US" dirty="0" err="1" smtClean="0"/>
              <a:t>ArcIMS</a:t>
            </a:r>
            <a:endParaRPr lang="en-US" dirty="0"/>
          </a:p>
        </p:txBody>
      </p:sp>
      <p:sp>
        <p:nvSpPr>
          <p:cNvPr id="6" name="TextBox 5"/>
          <p:cNvSpPr txBox="1"/>
          <p:nvPr/>
        </p:nvSpPr>
        <p:spPr>
          <a:xfrm>
            <a:off x="87783" y="5391302"/>
            <a:ext cx="8968434" cy="830997"/>
          </a:xfrm>
          <a:prstGeom prst="rect">
            <a:avLst/>
          </a:prstGeom>
          <a:solidFill>
            <a:schemeClr val="accent4">
              <a:lumMod val="20000"/>
              <a:lumOff val="80000"/>
            </a:schemeClr>
          </a:solidFill>
        </p:spPr>
        <p:txBody>
          <a:bodyPr wrap="square" rtlCol="0">
            <a:spAutoFit/>
          </a:bodyPr>
          <a:lstStyle/>
          <a:p>
            <a:r>
              <a:rPr lang="en-US" sz="2400" b="1" dirty="0" smtClean="0"/>
              <a:t>Presently most of the </a:t>
            </a:r>
            <a:r>
              <a:rPr lang="en-US" sz="2400" b="1" dirty="0" err="1" smtClean="0"/>
              <a:t>webmaping</a:t>
            </a:r>
            <a:r>
              <a:rPr lang="en-US" sz="2400" b="1" dirty="0" smtClean="0"/>
              <a:t> scenarios are based on the concept of Web Service</a:t>
            </a:r>
            <a:endParaRPr lang="en-US" sz="2400" b="1" dirty="0"/>
          </a:p>
        </p:txBody>
      </p:sp>
    </p:spTree>
    <p:extLst>
      <p:ext uri="{BB962C8B-B14F-4D97-AF65-F5344CB8AC3E}">
        <p14:creationId xmlns:p14="http://schemas.microsoft.com/office/powerpoint/2010/main" val="2021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113782"/>
            <a:ext cx="2044149" cy="369332"/>
          </a:xfrm>
          <a:prstGeom prst="rect">
            <a:avLst/>
          </a:prstGeom>
        </p:spPr>
        <p:txBody>
          <a:bodyPr wrap="square">
            <a:spAutoFit/>
          </a:bodyPr>
          <a:lstStyle/>
          <a:p>
            <a:r>
              <a:rPr lang="en-US" b="1" u="sng" dirty="0">
                <a:latin typeface="Arial" panose="020B0604020202020204" pitchFamily="34" charset="0"/>
              </a:rPr>
              <a:t>Map Initialization</a:t>
            </a:r>
          </a:p>
        </p:txBody>
      </p:sp>
      <p:sp>
        <p:nvSpPr>
          <p:cNvPr id="4" name="Rectangle 3"/>
          <p:cNvSpPr/>
          <p:nvPr/>
        </p:nvSpPr>
        <p:spPr>
          <a:xfrm>
            <a:off x="0" y="1625614"/>
            <a:ext cx="9144000" cy="923330"/>
          </a:xfrm>
          <a:prstGeom prst="rect">
            <a:avLst/>
          </a:prstGeom>
        </p:spPr>
        <p:txBody>
          <a:bodyPr wrap="square">
            <a:spAutoFit/>
          </a:bodyPr>
          <a:lstStyle/>
          <a:p>
            <a:pPr algn="just"/>
            <a:r>
              <a:rPr lang="en-US" dirty="0">
                <a:latin typeface="Arial" panose="020B0604020202020204" pitchFamily="34" charset="0"/>
              </a:rPr>
              <a:t>The next step in generating your map is to include some initialization code. In our case, we </a:t>
            </a:r>
            <a:r>
              <a:rPr lang="en-US" dirty="0" smtClean="0">
                <a:latin typeface="Arial" panose="020B0604020202020204" pitchFamily="34" charset="0"/>
              </a:rPr>
              <a:t>have included a </a:t>
            </a:r>
            <a:r>
              <a:rPr lang="en-US" dirty="0" smtClean="0">
                <a:latin typeface="Courier New" panose="02070309020205020404" pitchFamily="49" charset="0"/>
              </a:rPr>
              <a:t>&lt;</a:t>
            </a:r>
            <a:r>
              <a:rPr lang="en-US" dirty="0">
                <a:latin typeface="Courier New" panose="02070309020205020404" pitchFamily="49" charset="0"/>
              </a:rPr>
              <a:t>script</a:t>
            </a:r>
            <a:r>
              <a:rPr lang="en-US" dirty="0" smtClean="0">
                <a:latin typeface="Courier New" panose="02070309020205020404" pitchFamily="49" charset="0"/>
              </a:rPr>
              <a:t>&gt; </a:t>
            </a:r>
            <a:r>
              <a:rPr lang="en-US" dirty="0" smtClean="0">
                <a:latin typeface="Arial" panose="020B0604020202020204" pitchFamily="34" charset="0"/>
              </a:rPr>
              <a:t>element </a:t>
            </a:r>
            <a:r>
              <a:rPr lang="en-US" dirty="0">
                <a:latin typeface="Arial" panose="020B0604020202020204" pitchFamily="34" charset="0"/>
              </a:rPr>
              <a:t>at the bottom of our </a:t>
            </a:r>
            <a:r>
              <a:rPr lang="en-US" dirty="0" smtClean="0">
                <a:latin typeface="Arial" panose="020B0604020202020204" pitchFamily="34" charset="0"/>
              </a:rPr>
              <a:t>document </a:t>
            </a:r>
            <a:r>
              <a:rPr lang="en-US" dirty="0" smtClean="0">
                <a:latin typeface="Courier New" panose="02070309020205020404" pitchFamily="49" charset="0"/>
              </a:rPr>
              <a:t>&lt;</a:t>
            </a:r>
            <a:r>
              <a:rPr lang="en-US" dirty="0">
                <a:latin typeface="Courier New" panose="02070309020205020404" pitchFamily="49" charset="0"/>
              </a:rPr>
              <a:t>body</a:t>
            </a:r>
            <a:r>
              <a:rPr lang="en-US" dirty="0" smtClean="0">
                <a:latin typeface="Courier New" panose="02070309020205020404" pitchFamily="49" charset="0"/>
              </a:rPr>
              <a:t>&gt; </a:t>
            </a:r>
            <a:r>
              <a:rPr lang="en-US" dirty="0" smtClean="0">
                <a:latin typeface="Arial" panose="020B0604020202020204" pitchFamily="34" charset="0"/>
              </a:rPr>
              <a:t>to </a:t>
            </a:r>
            <a:r>
              <a:rPr lang="en-US" dirty="0">
                <a:latin typeface="Arial" panose="020B0604020202020204" pitchFamily="34" charset="0"/>
              </a:rPr>
              <a:t>do the work:</a:t>
            </a:r>
            <a:endParaRPr lang="en-US" dirty="0">
              <a:effectLst/>
              <a:latin typeface="Arial" panose="020B0604020202020204" pitchFamily="34" charset="0"/>
            </a:endParaRPr>
          </a:p>
        </p:txBody>
      </p:sp>
      <p:sp>
        <p:nvSpPr>
          <p:cNvPr id="5" name="Rectangle 4"/>
          <p:cNvSpPr/>
          <p:nvPr/>
        </p:nvSpPr>
        <p:spPr>
          <a:xfrm>
            <a:off x="64008" y="2895059"/>
            <a:ext cx="8979408" cy="2862322"/>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&lt;script&gt;</a:t>
            </a:r>
            <a:r>
              <a:rPr lang="en-US" dirty="0">
                <a:solidFill>
                  <a:srgbClr val="000000"/>
                </a:solidFill>
                <a:latin typeface="Courier New" panose="02070309020205020404" pitchFamily="49" charset="0"/>
              </a:rPr>
              <a:t> </a:t>
            </a:r>
          </a:p>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bounds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OpenLayers.Bounds</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68.1061</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6.7604</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97.4152</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37.0783</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map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OpenLayers.Map</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"map-id"</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imagery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OpenLayers.Layer.WMS</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"Global </a:t>
            </a:r>
            <a:r>
              <a:rPr lang="en-US" dirty="0" err="1">
                <a:solidFill>
                  <a:srgbClr val="808080"/>
                </a:solidFill>
                <a:latin typeface="Courier New" panose="02070309020205020404" pitchFamily="49" charset="0"/>
              </a:rPr>
              <a:t>Imagery"</a:t>
            </a:r>
            <a:r>
              <a:rPr lang="en-US" b="1" dirty="0" err="1">
                <a:solidFill>
                  <a:srgbClr val="000000"/>
                </a:solidFill>
                <a:latin typeface="Courier New" panose="02070309020205020404" pitchFamily="49" charset="0"/>
              </a:rPr>
              <a:t>,</a:t>
            </a:r>
            <a:r>
              <a:rPr lang="en-US" dirty="0" err="1">
                <a:solidFill>
                  <a:srgbClr val="808080"/>
                </a:solidFill>
                <a:latin typeface="Courier New" panose="02070309020205020404" pitchFamily="49" charset="0"/>
              </a:rPr>
              <a:t>"http</a:t>
            </a:r>
            <a:r>
              <a:rPr lang="en-US" dirty="0">
                <a:solidFill>
                  <a:srgbClr val="808080"/>
                </a:solidFill>
                <a:latin typeface="Courier New" panose="02070309020205020404" pitchFamily="49" charset="0"/>
              </a:rPr>
              <a:t>://bhuvan3.nrsc.gov.in/</a:t>
            </a:r>
            <a:r>
              <a:rPr lang="en-US" dirty="0" err="1">
                <a:solidFill>
                  <a:srgbClr val="808080"/>
                </a:solidFill>
                <a:latin typeface="Courier New" panose="02070309020205020404" pitchFamily="49" charset="0"/>
              </a:rPr>
              <a:t>cgi</a:t>
            </a:r>
            <a:r>
              <a:rPr lang="en-US" dirty="0">
                <a:solidFill>
                  <a:srgbClr val="808080"/>
                </a:solidFill>
                <a:latin typeface="Courier New" panose="02070309020205020404" pitchFamily="49" charset="0"/>
              </a:rPr>
              <a:t>-bin/bhuvan_satdata.exe"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layers</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Bhuvan_satellite</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format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"image/jpeg"</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map.addLayer</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imagery</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map.zoomToExtent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bounds</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&lt;/script&gt;</a:t>
            </a:r>
            <a:r>
              <a:rPr lang="en-US" b="1" dirty="0">
                <a:solidFill>
                  <a:srgbClr val="000000"/>
                </a:solidFill>
                <a:latin typeface="Courier New" panose="02070309020205020404" pitchFamily="49" charset="0"/>
              </a:rPr>
              <a:t> </a:t>
            </a:r>
          </a:p>
        </p:txBody>
      </p:sp>
      <p:sp>
        <p:nvSpPr>
          <p:cNvPr id="6" name="Rectangle 5"/>
          <p:cNvSpPr/>
          <p:nvPr/>
        </p:nvSpPr>
        <p:spPr>
          <a:xfrm>
            <a:off x="0" y="6022557"/>
            <a:ext cx="9043416" cy="646331"/>
          </a:xfrm>
          <a:prstGeom prst="rect">
            <a:avLst/>
          </a:prstGeom>
        </p:spPr>
        <p:txBody>
          <a:bodyPr wrap="square">
            <a:spAutoFit/>
          </a:bodyPr>
          <a:lstStyle/>
          <a:p>
            <a:pPr algn="just"/>
            <a:r>
              <a:rPr lang="en-US" i="1" dirty="0" smtClean="0">
                <a:solidFill>
                  <a:srgbClr val="FF0000"/>
                </a:solidFill>
                <a:latin typeface="Arial" panose="020B0604020202020204" pitchFamily="34" charset="0"/>
              </a:rPr>
              <a:t>Note</a:t>
            </a:r>
            <a:r>
              <a:rPr lang="en-US" i="1" dirty="0" smtClean="0">
                <a:latin typeface="Arial" panose="020B0604020202020204" pitchFamily="34" charset="0"/>
              </a:rPr>
              <a:t>: The </a:t>
            </a:r>
            <a:r>
              <a:rPr lang="en-US" i="1" dirty="0" err="1" smtClean="0">
                <a:latin typeface="Courier New" panose="02070309020205020404" pitchFamily="49" charset="0"/>
              </a:rPr>
              <a:t>OpenLayers.Layer.WMS</a:t>
            </a:r>
            <a:r>
              <a:rPr lang="en-US" i="1" dirty="0" smtClean="0">
                <a:latin typeface="Courier New" panose="02070309020205020404" pitchFamily="49" charset="0"/>
              </a:rPr>
              <a:t> </a:t>
            </a:r>
            <a:r>
              <a:rPr lang="en-US" i="1" dirty="0" smtClean="0">
                <a:latin typeface="Arial" panose="020B0604020202020204" pitchFamily="34" charset="0"/>
              </a:rPr>
              <a:t>constructor </a:t>
            </a:r>
            <a:r>
              <a:rPr lang="en-US" i="1" dirty="0">
                <a:latin typeface="Arial" panose="020B0604020202020204" pitchFamily="34" charset="0"/>
              </a:rPr>
              <a:t>requires 3 arguments and an optional fourth. </a:t>
            </a:r>
            <a:endParaRPr lang="en-US" i="1" dirty="0">
              <a:effectLst/>
              <a:latin typeface="Arial" panose="020B0604020202020204" pitchFamily="34" charset="0"/>
            </a:endParaRPr>
          </a:p>
        </p:txBody>
      </p:sp>
      <p:sp>
        <p:nvSpPr>
          <p:cNvPr id="7" name="Rectangle 6"/>
          <p:cNvSpPr/>
          <p:nvPr/>
        </p:nvSpPr>
        <p:spPr>
          <a:xfrm>
            <a:off x="907085" y="71325"/>
            <a:ext cx="8375904" cy="584775"/>
          </a:xfrm>
          <a:prstGeom prst="rect">
            <a:avLst/>
          </a:prstGeom>
        </p:spPr>
        <p:txBody>
          <a:bodyPr wrap="square">
            <a:spAutoFit/>
          </a:bodyPr>
          <a:lstStyle/>
          <a:p>
            <a:r>
              <a:rPr lang="en-US" sz="3200" b="1" dirty="0">
                <a:solidFill>
                  <a:srgbClr val="009997"/>
                </a:solidFill>
                <a:latin typeface="Comic Sans MS" panose="030F0702030302020204" pitchFamily="66" charset="0"/>
              </a:rPr>
              <a:t>Ingredients of a map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Tree>
    <p:extLst>
      <p:ext uri="{BB962C8B-B14F-4D97-AF65-F5344CB8AC3E}">
        <p14:creationId xmlns:p14="http://schemas.microsoft.com/office/powerpoint/2010/main" val="153337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46934" y="0"/>
            <a:ext cx="4250131" cy="584775"/>
          </a:xfrm>
          <a:prstGeom prst="rect">
            <a:avLst/>
          </a:prstGeom>
        </p:spPr>
        <p:txBody>
          <a:bodyPr wrap="square">
            <a:spAutoFit/>
          </a:bodyPr>
          <a:lstStyle/>
          <a:p>
            <a:r>
              <a:rPr lang="en-US" sz="3200" b="1" dirty="0">
                <a:solidFill>
                  <a:srgbClr val="009997"/>
                </a:solidFill>
                <a:latin typeface="Comic Sans MS" panose="030F0702030302020204" pitchFamily="66" charset="0"/>
              </a:rPr>
              <a:t>OSM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
        <p:nvSpPr>
          <p:cNvPr id="5" name="Rectangle 4"/>
          <p:cNvSpPr/>
          <p:nvPr/>
        </p:nvSpPr>
        <p:spPr>
          <a:xfrm>
            <a:off x="109728" y="584775"/>
            <a:ext cx="8946490" cy="6186309"/>
          </a:xfrm>
          <a:prstGeom prst="rect">
            <a:avLst/>
          </a:prstGeom>
          <a:ln>
            <a:solidFill>
              <a:schemeClr val="accent1"/>
            </a:solidFill>
          </a:ln>
        </p:spPr>
        <p:txBody>
          <a:bodyPr wrap="square">
            <a:spAutoFit/>
          </a:bodyPr>
          <a:lstStyle/>
          <a:p>
            <a:r>
              <a:rPr lang="en-US" dirty="0">
                <a:solidFill>
                  <a:srgbClr val="0000FF"/>
                </a:solidFill>
                <a:latin typeface="Courier New" panose="02070309020205020404" pitchFamily="49" charset="0"/>
              </a:rPr>
              <a:t>&lt;html&gt;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head&gt;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title&gt;</a:t>
            </a:r>
            <a:r>
              <a:rPr lang="en-US" b="1" dirty="0">
                <a:solidFill>
                  <a:srgbClr val="000000"/>
                </a:solidFill>
                <a:latin typeface="Courier New" panose="02070309020205020404" pitchFamily="49" charset="0"/>
              </a:rPr>
              <a:t>My Map</a:t>
            </a:r>
            <a:r>
              <a:rPr lang="en-US" dirty="0">
                <a:solidFill>
                  <a:srgbClr val="0000FF"/>
                </a:solidFill>
                <a:latin typeface="Courier New" panose="02070309020205020404" pitchFamily="49" charset="0"/>
              </a:rPr>
              <a:t>&lt;/title&gt;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&lt;script</a:t>
            </a:r>
            <a:r>
              <a:rPr lang="en-US" dirty="0" smtClean="0">
                <a:solidFill>
                  <a:srgbClr val="000000"/>
                </a:solidFill>
                <a:latin typeface="Courier New" panose="02070309020205020404" pitchFamily="49" charset="0"/>
              </a:rPr>
              <a:t> </a:t>
            </a:r>
            <a:r>
              <a:rPr lang="en-US" dirty="0" err="1" smtClean="0">
                <a:solidFill>
                  <a:srgbClr val="FF0000"/>
                </a:solidFill>
                <a:latin typeface="Courier New" panose="02070309020205020404" pitchFamily="49" charset="0"/>
              </a:rPr>
              <a:t>src</a:t>
            </a:r>
            <a:r>
              <a:rPr lang="en-US" dirty="0" smtClean="0">
                <a:solidFill>
                  <a:srgbClr val="000000"/>
                </a:solidFill>
                <a:latin typeface="Courier New" panose="02070309020205020404" pitchFamily="49" charset="0"/>
              </a:rPr>
              <a:t>=</a:t>
            </a:r>
            <a:r>
              <a:rPr lang="en-US" b="1" dirty="0" smtClean="0">
                <a:solidFill>
                  <a:srgbClr val="8000FF"/>
                </a:solidFill>
                <a:latin typeface="Courier New" panose="02070309020205020404" pitchFamily="49" charset="0"/>
              </a:rPr>
              <a:t>"https://cdnjs.cloudflare.com/ajax/libs/</a:t>
            </a:r>
            <a:r>
              <a:rPr lang="en-US" b="1" dirty="0" err="1" smtClean="0">
                <a:solidFill>
                  <a:srgbClr val="8000FF"/>
                </a:solidFill>
                <a:latin typeface="Courier New" panose="02070309020205020404" pitchFamily="49" charset="0"/>
              </a:rPr>
              <a:t>openlayers</a:t>
            </a:r>
            <a:r>
              <a:rPr lang="en-US" b="1" dirty="0" smtClean="0">
                <a:solidFill>
                  <a:srgbClr val="8000FF"/>
                </a:solidFill>
                <a:latin typeface="Courier New" panose="02070309020205020404" pitchFamily="49" charset="0"/>
              </a:rPr>
              <a:t>/2.13.1/OpenLayers.js"</a:t>
            </a:r>
            <a:r>
              <a:rPr lang="en-US" dirty="0" smtClean="0">
                <a:solidFill>
                  <a:srgbClr val="0000FF"/>
                </a:solidFill>
                <a:latin typeface="Courier New" panose="02070309020205020404" pitchFamily="49" charset="0"/>
              </a:rPr>
              <a:t>&gt;&lt;/script&gt;</a:t>
            </a:r>
            <a:r>
              <a:rPr lang="en-US" b="1" dirty="0" smtClean="0">
                <a:solidFill>
                  <a:srgbClr val="000000"/>
                </a:solidFill>
                <a:latin typeface="Courier New" panose="02070309020205020404" pitchFamily="49" charset="0"/>
              </a:rPr>
              <a:t> </a:t>
            </a:r>
          </a:p>
          <a:p>
            <a:r>
              <a:rPr lang="en-US" dirty="0" smtClean="0">
                <a:solidFill>
                  <a:srgbClr val="0000FF"/>
                </a:solidFill>
                <a:latin typeface="Courier New" panose="02070309020205020404" pitchFamily="49" charset="0"/>
              </a:rPr>
              <a:t>&lt;link</a:t>
            </a:r>
            <a:r>
              <a:rPr lang="en-US" dirty="0" smtClean="0">
                <a:solidFill>
                  <a:srgbClr val="000000"/>
                </a:solidFill>
                <a:latin typeface="Courier New" panose="02070309020205020404" pitchFamily="49" charset="0"/>
              </a:rPr>
              <a:t> </a:t>
            </a:r>
            <a:r>
              <a:rPr lang="en-US" dirty="0" err="1" smtClean="0">
                <a:solidFill>
                  <a:srgbClr val="FF0000"/>
                </a:solidFill>
                <a:latin typeface="Courier New" panose="02070309020205020404" pitchFamily="49" charset="0"/>
              </a:rPr>
              <a:t>rel</a:t>
            </a:r>
            <a:r>
              <a:rPr lang="en-US" dirty="0" smtClean="0">
                <a:solidFill>
                  <a:srgbClr val="000000"/>
                </a:solidFill>
                <a:latin typeface="Courier New" panose="02070309020205020404" pitchFamily="49" charset="0"/>
              </a:rPr>
              <a:t>=</a:t>
            </a:r>
            <a:r>
              <a:rPr lang="en-US" b="1" dirty="0" smtClean="0">
                <a:solidFill>
                  <a:srgbClr val="8000FF"/>
                </a:solidFill>
                <a:latin typeface="Courier New" panose="02070309020205020404" pitchFamily="49" charset="0"/>
              </a:rPr>
              <a:t>"stylesheet"</a:t>
            </a:r>
            <a:r>
              <a:rPr lang="en-US" dirty="0" smtClean="0">
                <a:solidFill>
                  <a:srgbClr val="000000"/>
                </a:solidFill>
                <a:latin typeface="Courier New" panose="02070309020205020404" pitchFamily="49" charset="0"/>
              </a:rPr>
              <a:t> </a:t>
            </a:r>
            <a:r>
              <a:rPr lang="en-US" dirty="0" err="1" smtClean="0">
                <a:solidFill>
                  <a:srgbClr val="FF0000"/>
                </a:solidFill>
                <a:latin typeface="Courier New" panose="02070309020205020404" pitchFamily="49" charset="0"/>
              </a:rPr>
              <a:t>href</a:t>
            </a:r>
            <a:r>
              <a:rPr lang="en-US" dirty="0" smtClean="0">
                <a:solidFill>
                  <a:srgbClr val="000000"/>
                </a:solidFill>
                <a:latin typeface="Courier New" panose="02070309020205020404" pitchFamily="49" charset="0"/>
              </a:rPr>
              <a:t>=</a:t>
            </a:r>
            <a:r>
              <a:rPr lang="en-US" b="1" dirty="0" smtClean="0">
                <a:solidFill>
                  <a:srgbClr val="8000FF"/>
                </a:solidFill>
                <a:latin typeface="Courier New" panose="02070309020205020404" pitchFamily="49" charset="0"/>
              </a:rPr>
              <a:t>"https://cdnjs.cloudflare.com/ajax/libs/</a:t>
            </a:r>
            <a:r>
              <a:rPr lang="en-US" b="1" dirty="0" err="1" smtClean="0">
                <a:solidFill>
                  <a:srgbClr val="8000FF"/>
                </a:solidFill>
                <a:latin typeface="Courier New" panose="02070309020205020404" pitchFamily="49" charset="0"/>
              </a:rPr>
              <a:t>openlayers</a:t>
            </a:r>
            <a:r>
              <a:rPr lang="en-US" b="1" dirty="0" smtClean="0">
                <a:solidFill>
                  <a:srgbClr val="8000FF"/>
                </a:solidFill>
                <a:latin typeface="Courier New" panose="02070309020205020404" pitchFamily="49" charset="0"/>
              </a:rPr>
              <a:t>/2.13.1/theme/default/style.css"</a:t>
            </a:r>
            <a:r>
              <a:rPr lang="en-US" dirty="0" smtClean="0">
                <a:solidFill>
                  <a:srgbClr val="000000"/>
                </a:solidFill>
                <a:latin typeface="Courier New" panose="02070309020205020404" pitchFamily="49" charset="0"/>
              </a:rPr>
              <a:t> </a:t>
            </a:r>
            <a:r>
              <a:rPr lang="en-US" dirty="0" smtClean="0">
                <a:solidFill>
                  <a:srgbClr val="FF0000"/>
                </a:solidFill>
                <a:latin typeface="Courier New" panose="02070309020205020404" pitchFamily="49" charset="0"/>
              </a:rPr>
              <a:t>type</a:t>
            </a:r>
            <a:r>
              <a:rPr lang="en-US" dirty="0" smtClean="0">
                <a:solidFill>
                  <a:srgbClr val="000000"/>
                </a:solidFill>
                <a:latin typeface="Courier New" panose="02070309020205020404" pitchFamily="49" charset="0"/>
              </a:rPr>
              <a:t>=</a:t>
            </a:r>
            <a:r>
              <a:rPr lang="en-US" b="1" dirty="0" smtClean="0">
                <a:solidFill>
                  <a:srgbClr val="8000FF"/>
                </a:solidFill>
                <a:latin typeface="Courier New" panose="02070309020205020404" pitchFamily="49" charset="0"/>
              </a:rPr>
              <a:t>"text/</a:t>
            </a:r>
            <a:r>
              <a:rPr lang="en-US" b="1" dirty="0" err="1" smtClean="0">
                <a:solidFill>
                  <a:srgbClr val="8000FF"/>
                </a:solidFill>
                <a:latin typeface="Courier New" panose="02070309020205020404" pitchFamily="49" charset="0"/>
              </a:rPr>
              <a:t>css</a:t>
            </a:r>
            <a:r>
              <a:rPr lang="en-US" b="1" dirty="0" smtClean="0">
                <a:solidFill>
                  <a:srgbClr val="8000FF"/>
                </a:solidFill>
                <a:latin typeface="Courier New" panose="02070309020205020404" pitchFamily="49" charset="0"/>
              </a:rPr>
              <a:t>"</a:t>
            </a:r>
            <a:r>
              <a:rPr lang="en-US" dirty="0" smtClean="0">
                <a:solidFill>
                  <a:srgbClr val="0000FF"/>
                </a:solidFill>
                <a:latin typeface="Courier New" panose="02070309020205020404" pitchFamily="49" charset="0"/>
              </a:rPr>
              <a:t>&gt;</a:t>
            </a:r>
            <a:r>
              <a:rPr lang="en-US" b="1" dirty="0" smtClean="0">
                <a:solidFill>
                  <a:srgbClr val="000000"/>
                </a:solidFill>
                <a:latin typeface="Courier New" panose="02070309020205020404" pitchFamily="49" charset="0"/>
              </a:rPr>
              <a:t> </a:t>
            </a:r>
            <a:endParaRPr lang="en-US" sz="1400"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head&gt;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body&gt;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h1&gt;</a:t>
            </a:r>
            <a:r>
              <a:rPr lang="en-US" b="1" dirty="0">
                <a:solidFill>
                  <a:srgbClr val="000000"/>
                </a:solidFill>
                <a:latin typeface="Courier New" panose="02070309020205020404" pitchFamily="49" charset="0"/>
              </a:rPr>
              <a:t>My Map</a:t>
            </a:r>
            <a:r>
              <a:rPr lang="en-US" dirty="0">
                <a:solidFill>
                  <a:srgbClr val="0000FF"/>
                </a:solidFill>
                <a:latin typeface="Courier New" panose="02070309020205020404" pitchFamily="49" charset="0"/>
              </a:rPr>
              <a:t>&lt;/h1&gt;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script&gt;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center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OpenLayers.LonLat</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78.0441</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30.3408</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transform</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'EPSG:4326'</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'EPSG:3857'</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map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OpenLayers.Map</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"map-id"</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projection</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'EPSG:3857'</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osm</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OpenLayers.Layer.OSM</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map.addLayer</a:t>
            </a:r>
            <a:r>
              <a:rPr lang="en-US" b="1"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osm</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map.setCenter</a:t>
            </a:r>
            <a:r>
              <a:rPr lang="en-US" b="1" dirty="0" smtClean="0">
                <a:solidFill>
                  <a:srgbClr val="000000"/>
                </a:solidFill>
                <a:latin typeface="Courier New" panose="02070309020205020404" pitchFamily="49" charset="0"/>
              </a:rPr>
              <a:t>(</a:t>
            </a:r>
            <a:r>
              <a:rPr lang="en-US" dirty="0" smtClean="0">
                <a:solidFill>
                  <a:srgbClr val="000000"/>
                </a:solidFill>
                <a:latin typeface="Courier New" panose="02070309020205020404" pitchFamily="49" charset="0"/>
              </a:rPr>
              <a:t>center</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16</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script&gt;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&lt;/body&gt;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&lt;/html&gt;</a:t>
            </a:r>
            <a:r>
              <a:rPr lang="en-US" b="1" dirty="0">
                <a:solidFill>
                  <a:srgbClr val="000000"/>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4194553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77440" y="0"/>
            <a:ext cx="4572000" cy="584775"/>
          </a:xfrm>
          <a:prstGeom prst="rect">
            <a:avLst/>
          </a:prstGeom>
        </p:spPr>
        <p:txBody>
          <a:bodyPr wrap="square">
            <a:spAutoFit/>
          </a:bodyPr>
          <a:lstStyle/>
          <a:p>
            <a:r>
              <a:rPr lang="en-US" sz="3200" b="1" dirty="0">
                <a:solidFill>
                  <a:srgbClr val="009997"/>
                </a:solidFill>
                <a:latin typeface="Comic Sans MS" panose="030F0702030302020204" pitchFamily="66" charset="0"/>
              </a:rPr>
              <a:t>OSM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
        <p:nvSpPr>
          <p:cNvPr id="3" name="Rectangle 2"/>
          <p:cNvSpPr/>
          <p:nvPr/>
        </p:nvSpPr>
        <p:spPr>
          <a:xfrm>
            <a:off x="2606040" y="967740"/>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Exercise</a:t>
            </a:r>
            <a:endParaRPr lang="en-US" b="1" dirty="0">
              <a:solidFill>
                <a:srgbClr val="FF0000"/>
              </a:solidFill>
            </a:endParaRPr>
          </a:p>
        </p:txBody>
      </p:sp>
      <p:sp>
        <p:nvSpPr>
          <p:cNvPr id="4" name="Rectangle 3"/>
          <p:cNvSpPr/>
          <p:nvPr/>
        </p:nvSpPr>
        <p:spPr>
          <a:xfrm>
            <a:off x="845820" y="1580495"/>
            <a:ext cx="8214360" cy="646331"/>
          </a:xfrm>
          <a:prstGeom prst="rect">
            <a:avLst/>
          </a:prstGeom>
        </p:spPr>
        <p:txBody>
          <a:bodyPr wrap="square">
            <a:spAutoFit/>
          </a:bodyPr>
          <a:lstStyle/>
          <a:p>
            <a:pPr marL="342900" indent="-342900">
              <a:buFont typeface="+mj-lt"/>
              <a:buAutoNum type="arabicPeriod"/>
            </a:pPr>
            <a:r>
              <a:rPr lang="en-US" dirty="0">
                <a:latin typeface="Arial" panose="020B0604020202020204" pitchFamily="34" charset="0"/>
              </a:rPr>
              <a:t>Review the OSM layer API documentation to how to load other OSM layers</a:t>
            </a:r>
          </a:p>
          <a:p>
            <a:pPr marL="342900" indent="-342900">
              <a:buFont typeface="+mj-lt"/>
              <a:buAutoNum type="arabicPeriod"/>
            </a:pPr>
            <a:r>
              <a:rPr lang="en-US" dirty="0" smtClean="0">
                <a:latin typeface="Arial" panose="020B0604020202020204" pitchFamily="34" charset="0"/>
              </a:rPr>
              <a:t>Modify </a:t>
            </a:r>
            <a:r>
              <a:rPr lang="en-US" dirty="0">
                <a:latin typeface="Arial" panose="020B0604020202020204" pitchFamily="34" charset="0"/>
              </a:rPr>
              <a:t>your layer initialization according</a:t>
            </a:r>
            <a:endParaRPr lang="en-US" dirty="0">
              <a:effectLst/>
              <a:latin typeface="Arial" panose="020B0604020202020204" pitchFamily="34" charset="0"/>
            </a:endParaRPr>
          </a:p>
        </p:txBody>
      </p:sp>
      <p:sp>
        <p:nvSpPr>
          <p:cNvPr id="5" name="Rectangle 4"/>
          <p:cNvSpPr/>
          <p:nvPr/>
        </p:nvSpPr>
        <p:spPr>
          <a:xfrm>
            <a:off x="967740" y="2551837"/>
            <a:ext cx="7978140" cy="1200329"/>
          </a:xfrm>
          <a:prstGeom prst="rect">
            <a:avLst/>
          </a:prstGeom>
        </p:spPr>
        <p:txBody>
          <a:bodyPr wrap="square">
            <a:spAutoFit/>
          </a:bodyPr>
          <a:lstStyle/>
          <a:p>
            <a:pPr algn="just"/>
            <a:r>
              <a:rPr lang="en-US" b="1" dirty="0">
                <a:solidFill>
                  <a:srgbClr val="FF0000"/>
                </a:solidFill>
              </a:rPr>
              <a:t>Hint</a:t>
            </a:r>
            <a:r>
              <a:rPr lang="en-US" b="1" dirty="0">
                <a:solidFill>
                  <a:srgbClr val="FF0000"/>
                </a:solidFill>
                <a:latin typeface="Arial" panose="020B0604020202020204" pitchFamily="34" charset="0"/>
              </a:rPr>
              <a:t>:</a:t>
            </a:r>
          </a:p>
          <a:p>
            <a:pPr algn="just"/>
            <a:r>
              <a:rPr lang="en-US" dirty="0">
                <a:latin typeface="Arial" panose="020B0604020202020204" pitchFamily="34" charset="0"/>
              </a:rPr>
              <a:t>You can go to the official OSM site to view the layers available, change to any of them and </a:t>
            </a:r>
            <a:r>
              <a:rPr lang="en-US" dirty="0" smtClean="0">
                <a:latin typeface="Arial" panose="020B0604020202020204" pitchFamily="34" charset="0"/>
              </a:rPr>
              <a:t>use the </a:t>
            </a:r>
            <a:r>
              <a:rPr lang="en-US" dirty="0">
                <a:latin typeface="Arial" panose="020B0604020202020204" pitchFamily="34" charset="0"/>
              </a:rPr>
              <a:t>browser tools to look for the </a:t>
            </a:r>
            <a:r>
              <a:rPr lang="en-US" dirty="0" err="1">
                <a:latin typeface="Arial" panose="020B0604020202020204" pitchFamily="34" charset="0"/>
              </a:rPr>
              <a:t>url</a:t>
            </a:r>
            <a:r>
              <a:rPr lang="en-US" dirty="0">
                <a:latin typeface="Arial" panose="020B0604020202020204" pitchFamily="34" charset="0"/>
              </a:rPr>
              <a:t> pattern of those tiles.</a:t>
            </a:r>
            <a:endParaRPr lang="en-US" dirty="0">
              <a:effectLst/>
              <a:latin typeface="Arial" panose="020B0604020202020204" pitchFamily="34" charset="0"/>
            </a:endParaRPr>
          </a:p>
        </p:txBody>
      </p:sp>
    </p:spTree>
    <p:extLst>
      <p:ext uri="{BB962C8B-B14F-4D97-AF65-F5344CB8AC3E}">
        <p14:creationId xmlns:p14="http://schemas.microsoft.com/office/powerpoint/2010/main" val="424740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14016" y="0"/>
            <a:ext cx="4981651" cy="584775"/>
          </a:xfrm>
          <a:prstGeom prst="rect">
            <a:avLst/>
          </a:prstGeom>
        </p:spPr>
        <p:txBody>
          <a:bodyPr wrap="square">
            <a:spAutoFit/>
          </a:bodyPr>
          <a:lstStyle/>
          <a:p>
            <a:r>
              <a:rPr lang="en-US" sz="3200" b="1" dirty="0">
                <a:solidFill>
                  <a:srgbClr val="009997"/>
                </a:solidFill>
                <a:latin typeface="Comic Sans MS" panose="030F0702030302020204" pitchFamily="66" charset="0"/>
              </a:rPr>
              <a:t>Bing Map in </a:t>
            </a:r>
            <a:r>
              <a:rPr lang="en-US" sz="3200" b="1" dirty="0" err="1">
                <a:solidFill>
                  <a:srgbClr val="009997"/>
                </a:solidFill>
                <a:latin typeface="Comic Sans MS" panose="030F0702030302020204" pitchFamily="66" charset="0"/>
              </a:rPr>
              <a:t>OpenLayers</a:t>
            </a:r>
            <a:endParaRPr lang="en-US" sz="3200" b="1" dirty="0">
              <a:solidFill>
                <a:srgbClr val="009997"/>
              </a:solidFill>
              <a:latin typeface="Comic Sans MS" panose="030F0702030302020204" pitchFamily="66" charset="0"/>
            </a:endParaRPr>
          </a:p>
        </p:txBody>
      </p:sp>
      <p:sp>
        <p:nvSpPr>
          <p:cNvPr id="3" name="Rectangle 2"/>
          <p:cNvSpPr/>
          <p:nvPr/>
        </p:nvSpPr>
        <p:spPr>
          <a:xfrm>
            <a:off x="6865620" y="5562332"/>
            <a:ext cx="189738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Adding Control to Map</a:t>
            </a:r>
            <a:endParaRPr lang="en-US" sz="1400" dirty="0">
              <a:solidFill>
                <a:srgbClr val="FF0000"/>
              </a:solidFill>
            </a:endParaRPr>
          </a:p>
        </p:txBody>
      </p:sp>
      <p:sp>
        <p:nvSpPr>
          <p:cNvPr id="4" name="Rectangle 3"/>
          <p:cNvSpPr/>
          <p:nvPr/>
        </p:nvSpPr>
        <p:spPr>
          <a:xfrm>
            <a:off x="7495" y="928551"/>
            <a:ext cx="9144000" cy="4524315"/>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&lt;script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/2.13.1/OpenLayers.js"</a:t>
            </a:r>
            <a:r>
              <a:rPr lang="en-US" sz="1200" dirty="0">
                <a:solidFill>
                  <a:srgbClr val="0000FF"/>
                </a:solidFill>
                <a:latin typeface="Courier New" panose="02070309020205020404" pitchFamily="49" charset="0"/>
              </a:rPr>
              <a:t>&gt;&lt;/script&gt;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"stylesheet"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/2.13.1/theme/default/style.css"</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css</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050" b="1" dirty="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b="1" dirty="0" smtClean="0">
                <a:solidFill>
                  <a:srgbClr val="8000FF"/>
                </a:solidFill>
                <a:latin typeface="Courier New" panose="02070309020205020404" pitchFamily="49" charset="0"/>
              </a:rPr>
              <a:t>"</a:t>
            </a:r>
            <a:r>
              <a:rPr lang="en-US" sz="1200" dirty="0" smtClean="0">
                <a:solidFill>
                  <a:srgbClr val="0000FF"/>
                </a:solidFill>
                <a:latin typeface="Courier New" panose="02070309020205020404" pitchFamily="49" charset="0"/>
              </a:rPr>
              <a:t>&gt;&lt;/</a:t>
            </a:r>
            <a:r>
              <a:rPr lang="en-US" sz="1200" dirty="0">
                <a:solidFill>
                  <a:srgbClr val="0000FF"/>
                </a:solidFill>
                <a:latin typeface="Courier New" panose="02070309020205020404" pitchFamily="49" charset="0"/>
              </a:rPr>
              <a: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center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OpenLayers.LonLat</a:t>
            </a:r>
            <a:r>
              <a:rPr lang="en-US" sz="1200" b="1"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78.0441</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30.3408</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transform</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osm</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map.addLayer</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bing</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key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"cIOrzqir2awTVsM9SjjW~T8BBXo4E_enRaCFUdXvsGg~ArMNRFEJHx4LuNlhBbaGxzdY7zKQIJda7N4iyTrVWObFpYQk6saPPV-CDoF8PcLh"</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type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"Road"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map.setCenter</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center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9</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r>
              <a:rPr lang="en-US" sz="1200" b="1" dirty="0">
                <a:solidFill>
                  <a:srgbClr val="000000"/>
                </a:solidFill>
                <a:latin typeface="Courier New" panose="02070309020205020404" pitchFamily="49" charset="0"/>
              </a:rPr>
              <a:t> </a:t>
            </a:r>
            <a:endParaRPr lang="en-US" sz="1200" dirty="0">
              <a:effectLst/>
            </a:endParaRPr>
          </a:p>
        </p:txBody>
      </p:sp>
      <p:sp>
        <p:nvSpPr>
          <p:cNvPr id="5" name="Rectangle 4"/>
          <p:cNvSpPr/>
          <p:nvPr/>
        </p:nvSpPr>
        <p:spPr>
          <a:xfrm>
            <a:off x="469410" y="499259"/>
            <a:ext cx="1880579" cy="369332"/>
          </a:xfrm>
          <a:prstGeom prst="rect">
            <a:avLst/>
          </a:prstGeom>
        </p:spPr>
        <p:txBody>
          <a:bodyPr wrap="none">
            <a:spAutoFit/>
          </a:bodyPr>
          <a:lstStyle/>
          <a:p>
            <a:r>
              <a:rPr lang="en-US" u="sng" dirty="0">
                <a:solidFill>
                  <a:srgbClr val="0070C0"/>
                </a:solidFill>
              </a:rPr>
              <a:t>Proprietary Layers</a:t>
            </a:r>
          </a:p>
        </p:txBody>
      </p:sp>
    </p:spTree>
    <p:extLst>
      <p:ext uri="{BB962C8B-B14F-4D97-AF65-F5344CB8AC3E}">
        <p14:creationId xmlns:p14="http://schemas.microsoft.com/office/powerpoint/2010/main" val="166884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00435" y="58522"/>
            <a:ext cx="4895309" cy="584775"/>
          </a:xfrm>
          <a:prstGeom prst="rect">
            <a:avLst/>
          </a:prstGeom>
        </p:spPr>
        <p:txBody>
          <a:bodyPr wrap="square">
            <a:spAutoFit/>
          </a:bodyPr>
          <a:lstStyle/>
          <a:p>
            <a:r>
              <a:rPr lang="en-US" sz="3200" b="1" dirty="0">
                <a:solidFill>
                  <a:srgbClr val="009997"/>
                </a:solidFill>
                <a:latin typeface="Comic Sans MS" panose="030F0702030302020204" pitchFamily="66" charset="0"/>
              </a:rPr>
              <a:t>Working With Controls</a:t>
            </a:r>
          </a:p>
        </p:txBody>
      </p:sp>
      <p:sp>
        <p:nvSpPr>
          <p:cNvPr id="3" name="Rectangle 2"/>
          <p:cNvSpPr/>
          <p:nvPr/>
        </p:nvSpPr>
        <p:spPr>
          <a:xfrm>
            <a:off x="2590800" y="914132"/>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Creating an Overview Map</a:t>
            </a:r>
          </a:p>
        </p:txBody>
      </p:sp>
      <p:sp>
        <p:nvSpPr>
          <p:cNvPr id="4" name="Rectangle 3"/>
          <p:cNvSpPr/>
          <p:nvPr/>
        </p:nvSpPr>
        <p:spPr>
          <a:xfrm>
            <a:off x="68580" y="1386483"/>
            <a:ext cx="9014460" cy="4324261"/>
          </a:xfrm>
          <a:prstGeom prst="rect">
            <a:avLst/>
          </a:prstGeom>
          <a:ln>
            <a:solidFill>
              <a:schemeClr val="tx1"/>
            </a:solidFill>
          </a:ln>
        </p:spPr>
        <p:txBody>
          <a:bodyPr wrap="square">
            <a:spAutoFit/>
          </a:bodyPr>
          <a:lstStyle/>
          <a:p>
            <a:r>
              <a:rPr lang="en-US" sz="1100" dirty="0">
                <a:solidFill>
                  <a:srgbClr val="0000FF"/>
                </a:solidFill>
                <a:latin typeface="Courier New" panose="02070309020205020404" pitchFamily="49" charset="0"/>
              </a:rPr>
              <a:t>&lt;html&gt;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title&gt;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&lt;/title&gt;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&lt;link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"stylesheet"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r>
              <a:rPr lang="en-US" sz="1100" b="1" dirty="0">
                <a:solidFill>
                  <a:srgbClr val="000000"/>
                </a:solidFill>
                <a:latin typeface="Courier New" panose="02070309020205020404" pitchFamily="49" charset="0"/>
              </a:rPr>
              <a:t> </a:t>
            </a:r>
            <a:endParaRPr lang="en-US" sz="10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h1&gt;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&lt;/h1&gt;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div</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id</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"map-id"</a:t>
            </a:r>
            <a:r>
              <a:rPr lang="en-US" sz="1100" dirty="0">
                <a:solidFill>
                  <a:srgbClr val="0000FF"/>
                </a:solidFill>
                <a:latin typeface="Courier New" panose="02070309020205020404" pitchFamily="49" charset="0"/>
              </a:rPr>
              <a:t>&gt;&lt;/div&gt;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bounds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OpenLayers.Bounds</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68.1061</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6.7604</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97.4152</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37.0783</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center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OpenLayers.LonLat</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78.0441</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30.3408</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map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OpenLayers.Map</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"map-id"</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"EPSG:3857"</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0.0005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osm</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OpenLayers.Layer.OSM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overview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OpenLayers.Control.OverviewMap</a:t>
            </a:r>
            <a:r>
              <a:rPr lang="en-US" sz="1100" b="1"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mapOptions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0.0015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map.addControl</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overview</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map.addLayer</a:t>
            </a:r>
            <a:r>
              <a:rPr lang="en-US" sz="1100" b="1" dirty="0" smtClean="0">
                <a:solidFill>
                  <a:srgbClr val="000000"/>
                </a:solidFill>
                <a:latin typeface="Courier New" panose="02070309020205020404" pitchFamily="49" charset="0"/>
              </a:rPr>
              <a:t>(</a:t>
            </a:r>
            <a:r>
              <a:rPr lang="en-US" sz="1100" dirty="0" err="1" smtClean="0">
                <a:solidFill>
                  <a:srgbClr val="000000"/>
                </a:solidFill>
                <a:latin typeface="Courier New" panose="02070309020205020404" pitchFamily="49" charset="0"/>
              </a:rPr>
              <a:t>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map.zoomToExtent</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bounds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map.setCenter</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center</a:t>
            </a:r>
            <a:r>
              <a:rPr lang="en-US" sz="1100" b="1" dirty="0" smtClean="0">
                <a:solidFill>
                  <a:srgbClr val="000000"/>
                </a:solidFill>
                <a:latin typeface="Courier New" panose="02070309020205020404" pitchFamily="49" charset="0"/>
              </a:rPr>
              <a:t>,</a:t>
            </a:r>
            <a:r>
              <a:rPr lang="en-US" sz="1100" dirty="0" smtClean="0">
                <a:solidFill>
                  <a:srgbClr val="FF0000"/>
                </a:solidFill>
                <a:latin typeface="Courier New" panose="02070309020205020404" pitchFamily="49" charset="0"/>
              </a:rPr>
              <a:t>16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html&gt;</a:t>
            </a:r>
            <a:r>
              <a:rPr lang="en-US" sz="1100" b="1"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68481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06658" y="1042154"/>
            <a:ext cx="3012202"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Creating a </a:t>
            </a:r>
            <a:r>
              <a:rPr lang="en-US" dirty="0" err="1">
                <a:solidFill>
                  <a:srgbClr val="FF0000"/>
                </a:solidFill>
              </a:rPr>
              <a:t>ScaleLine</a:t>
            </a:r>
            <a:r>
              <a:rPr lang="en-US" dirty="0">
                <a:solidFill>
                  <a:srgbClr val="FF0000"/>
                </a:solidFill>
              </a:rPr>
              <a:t> </a:t>
            </a:r>
            <a:r>
              <a:rPr lang="en-US" dirty="0" smtClean="0">
                <a:solidFill>
                  <a:srgbClr val="FF0000"/>
                </a:solidFill>
              </a:rPr>
              <a:t>Control</a:t>
            </a:r>
            <a:endParaRPr lang="en-US" dirty="0">
              <a:solidFill>
                <a:srgbClr val="FF0000"/>
              </a:solidFill>
            </a:endParaRPr>
          </a:p>
        </p:txBody>
      </p:sp>
      <p:sp>
        <p:nvSpPr>
          <p:cNvPr id="3" name="Rectangle 2"/>
          <p:cNvSpPr/>
          <p:nvPr/>
        </p:nvSpPr>
        <p:spPr>
          <a:xfrm>
            <a:off x="2331457" y="93495"/>
            <a:ext cx="4778266" cy="584775"/>
          </a:xfrm>
          <a:prstGeom prst="rect">
            <a:avLst/>
          </a:prstGeom>
        </p:spPr>
        <p:txBody>
          <a:bodyPr wrap="square">
            <a:spAutoFit/>
          </a:bodyPr>
          <a:lstStyle/>
          <a:p>
            <a:r>
              <a:rPr lang="en-US" sz="3200" b="1" dirty="0">
                <a:solidFill>
                  <a:srgbClr val="009997"/>
                </a:solidFill>
                <a:latin typeface="Comic Sans MS" panose="030F0702030302020204" pitchFamily="66" charset="0"/>
              </a:rPr>
              <a:t>Working With Controls</a:t>
            </a:r>
          </a:p>
        </p:txBody>
      </p:sp>
      <p:sp>
        <p:nvSpPr>
          <p:cNvPr id="4" name="Rectangle 3"/>
          <p:cNvSpPr/>
          <p:nvPr/>
        </p:nvSpPr>
        <p:spPr>
          <a:xfrm>
            <a:off x="922020" y="2020878"/>
            <a:ext cx="7597140" cy="646331"/>
          </a:xfrm>
          <a:prstGeom prst="rect">
            <a:avLst/>
          </a:prstGeom>
          <a:ln>
            <a:solidFill>
              <a:schemeClr val="tx1"/>
            </a:solidFill>
          </a:ln>
        </p:spPr>
        <p:txBody>
          <a:bodyPr wrap="square">
            <a:spAutoFit/>
          </a:bodyPr>
          <a:lstStyle/>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scaleline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OpenLayers.Control.ScaleLine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map.addControl</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5" name="Rectangle 4"/>
          <p:cNvSpPr/>
          <p:nvPr/>
        </p:nvSpPr>
        <p:spPr>
          <a:xfrm>
            <a:off x="922020" y="3276601"/>
            <a:ext cx="7703820" cy="954107"/>
          </a:xfrm>
          <a:prstGeom prst="rect">
            <a:avLst/>
          </a:prstGeom>
          <a:ln>
            <a:solidFill>
              <a:schemeClr val="tx1"/>
            </a:solidFill>
          </a:ln>
        </p:spPr>
        <p:txBody>
          <a:bodyPr wrap="square">
            <a:spAutoFit/>
          </a:bodyPr>
          <a:lstStyle/>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map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OpenLayers.Map</a:t>
            </a:r>
            <a:r>
              <a:rPr lang="en-US" sz="1400" b="1"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"map-id"</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projection</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'EPSG:3857'</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osm</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OpenLayers.Layer.OSM</a:t>
            </a:r>
            <a:r>
              <a:rPr lang="en-US" sz="1400" b="1" dirty="0" smtClean="0">
                <a:solidFill>
                  <a:srgbClr val="000000"/>
                </a:solidFill>
                <a:latin typeface="Courier New" panose="02070309020205020404" pitchFamily="49" charset="0"/>
              </a:rPr>
              <a:t>();</a:t>
            </a:r>
          </a:p>
          <a:p>
            <a:r>
              <a:rPr lang="en-US" sz="1400" dirty="0" err="1" smtClean="0">
                <a:solidFill>
                  <a:srgbClr val="000000"/>
                </a:solidFill>
                <a:latin typeface="Courier New" panose="02070309020205020404" pitchFamily="49" charset="0"/>
              </a:rPr>
              <a:t>map.addControl</a:t>
            </a:r>
            <a:r>
              <a:rPr lang="en-US" sz="1400" b="1" dirty="0" smtClean="0">
                <a:solidFill>
                  <a:srgbClr val="000000"/>
                </a:solidFill>
                <a:latin typeface="Courier New" panose="02070309020205020404" pitchFamily="49" charset="0"/>
              </a:rPr>
              <a:t>(</a:t>
            </a:r>
            <a:r>
              <a:rPr lang="en-US" sz="1400" b="1" i="1" dirty="0" smtClean="0">
                <a:solidFill>
                  <a:srgbClr val="000080"/>
                </a:solidFill>
                <a:latin typeface="Courier New" panose="02070309020205020404" pitchFamily="49" charset="0"/>
              </a:rPr>
              <a:t>new</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OpenLayers.Control.EditingToolbar</a:t>
            </a:r>
            <a:r>
              <a:rPr lang="en-US" sz="1400" b="1"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map.addLayer</a:t>
            </a:r>
            <a:r>
              <a:rPr lang="en-US" sz="1400" b="1" dirty="0" smtClean="0">
                <a:solidFill>
                  <a:srgbClr val="000000"/>
                </a:solidFill>
                <a:latin typeface="Courier New" panose="02070309020205020404" pitchFamily="49" charset="0"/>
              </a:rPr>
              <a:t>(</a:t>
            </a:r>
            <a:r>
              <a:rPr lang="en-US" sz="1400" dirty="0" err="1" smtClean="0">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
        <p:nvSpPr>
          <p:cNvPr id="6" name="Rectangle 5"/>
          <p:cNvSpPr/>
          <p:nvPr/>
        </p:nvSpPr>
        <p:spPr>
          <a:xfrm>
            <a:off x="3007598" y="2764275"/>
            <a:ext cx="274780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FF0000"/>
                </a:solidFill>
              </a:rPr>
              <a:t>Editing Toolbar</a:t>
            </a:r>
            <a:endParaRPr lang="en-US" dirty="0">
              <a:solidFill>
                <a:srgbClr val="FF0000"/>
              </a:solidFill>
            </a:endParaRPr>
          </a:p>
        </p:txBody>
      </p:sp>
    </p:spTree>
    <p:extLst>
      <p:ext uri="{BB962C8B-B14F-4D97-AF65-F5344CB8AC3E}">
        <p14:creationId xmlns:p14="http://schemas.microsoft.com/office/powerpoint/2010/main" val="3632544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94297" y="32376"/>
            <a:ext cx="3490058" cy="584775"/>
          </a:xfrm>
          <a:prstGeom prst="rect">
            <a:avLst/>
          </a:prstGeom>
        </p:spPr>
        <p:txBody>
          <a:bodyPr wrap="square">
            <a:spAutoFit/>
          </a:bodyPr>
          <a:lstStyle/>
          <a:p>
            <a:r>
              <a:rPr lang="en-US" sz="3200" b="1" dirty="0">
                <a:solidFill>
                  <a:srgbClr val="009997"/>
                </a:solidFill>
                <a:latin typeface="Comic Sans MS" panose="030F0702030302020204" pitchFamily="66" charset="0"/>
              </a:rPr>
              <a:t>Overlay Example</a:t>
            </a:r>
          </a:p>
        </p:txBody>
      </p:sp>
      <p:sp>
        <p:nvSpPr>
          <p:cNvPr id="3" name="Rectangle 2"/>
          <p:cNvSpPr/>
          <p:nvPr/>
        </p:nvSpPr>
        <p:spPr>
          <a:xfrm>
            <a:off x="52467" y="864489"/>
            <a:ext cx="9091534" cy="5447645"/>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a:t>
            </a:r>
            <a:r>
              <a:rPr lang="en-US" sz="1200" b="1" dirty="0" err="1">
                <a:solidFill>
                  <a:srgbClr val="8000FF"/>
                </a:solidFill>
                <a:latin typeface="Courier New" panose="02070309020205020404" pitchFamily="49" charset="0"/>
              </a:rPr>
              <a:t>stylesheet"</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"http://dev.openlayers.org/theme/default/style.css"</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style&gt;</a:t>
            </a:r>
            <a:r>
              <a:rPr lang="en-US" sz="1200" b="1" dirty="0">
                <a:solidFill>
                  <a:srgbClr val="000000"/>
                </a:solidFill>
                <a:latin typeface="Courier New" panose="02070309020205020404" pitchFamily="49" charset="0"/>
              </a:rPr>
              <a:t>#map-id { width: 100%; height:100%; } </a:t>
            </a:r>
            <a:r>
              <a:rPr lang="en-US" sz="1200" dirty="0">
                <a:solidFill>
                  <a:srgbClr val="0000FF"/>
                </a:solidFill>
                <a:latin typeface="Courier New" panose="02070309020205020404" pitchFamily="49" charset="0"/>
              </a:rPr>
              <a:t>&lt;/style&gt;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"http://dev.openlayers.org/</a:t>
            </a:r>
            <a:r>
              <a:rPr lang="en-US" sz="1200" b="1" dirty="0" err="1">
                <a:solidFill>
                  <a:srgbClr val="8000FF"/>
                </a:solidFill>
                <a:latin typeface="Courier New" panose="02070309020205020404" pitchFamily="49" charset="0"/>
              </a:rPr>
              <a:t>OpenLayers.js"</a:t>
            </a:r>
            <a:r>
              <a:rPr lang="en-US" sz="1200" dirty="0" err="1">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javascript</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dirty="0">
                <a:solidFill>
                  <a:srgbClr val="0000FF"/>
                </a:solidFill>
                <a:latin typeface="Courier New" panose="02070309020205020404" pitchFamily="49" charset="0"/>
              </a:rPr>
              <a:t>&gt;&lt;/div&gt;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bounds </a:t>
            </a:r>
            <a:r>
              <a:rPr lang="en-US" sz="1200" b="1" dirty="0">
                <a:solidFill>
                  <a:srgbClr val="000000"/>
                </a:solidFill>
                <a:latin typeface="Courier New" panose="02070309020205020404" pitchFamily="49" charset="0"/>
              </a:rPr>
              <a:t>=</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OpenLayers.Bounds</a:t>
            </a:r>
            <a:r>
              <a:rPr lang="en-US" sz="1200" b="1"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68.1061</a:t>
            </a:r>
            <a:r>
              <a:rPr lang="en-US" sz="1200" b="1"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6.7604</a:t>
            </a:r>
            <a:r>
              <a:rPr lang="en-US" sz="1200" b="1"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97.4152</a:t>
            </a:r>
            <a:r>
              <a:rPr lang="en-US" sz="1200" b="1"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37.0783</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imagery </a:t>
            </a:r>
            <a:r>
              <a:rPr lang="en-US" sz="1200" b="1" dirty="0">
                <a:solidFill>
                  <a:srgbClr val="000000"/>
                </a:solidFill>
                <a:latin typeface="Courier New" panose="02070309020205020404" pitchFamily="49" charset="0"/>
              </a:rPr>
              <a:t>=</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OpenLayers.Layer.WMS</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"Global </a:t>
            </a:r>
            <a:r>
              <a:rPr lang="en-US" sz="1200" dirty="0" err="1">
                <a:solidFill>
                  <a:srgbClr val="808080"/>
                </a:solidFill>
                <a:latin typeface="Courier New" panose="02070309020205020404" pitchFamily="49" charset="0"/>
              </a:rPr>
              <a:t>Imagery"</a:t>
            </a:r>
            <a:r>
              <a:rPr lang="en-US" sz="1200" b="1" dirty="0" err="1">
                <a:solidFill>
                  <a:srgbClr val="000000"/>
                </a:solidFill>
                <a:latin typeface="Courier New" panose="02070309020205020404" pitchFamily="49" charset="0"/>
              </a:rPr>
              <a:t>,</a:t>
            </a:r>
            <a:r>
              <a:rPr lang="en-US" sz="1200" dirty="0" err="1">
                <a:solidFill>
                  <a:srgbClr val="808080"/>
                </a:solidFill>
                <a:latin typeface="Courier New" panose="02070309020205020404" pitchFamily="49" charset="0"/>
              </a:rPr>
              <a:t>"</a:t>
            </a:r>
            <a:r>
              <a:rPr lang="en-US" sz="1200" dirty="0" err="1" smtClean="0">
                <a:solidFill>
                  <a:srgbClr val="808080"/>
                </a:solidFill>
                <a:latin typeface="Courier New" panose="02070309020205020404" pitchFamily="49" charset="0"/>
              </a:rPr>
              <a:t>https</a:t>
            </a:r>
            <a:r>
              <a:rPr lang="en-US" sz="1200" dirty="0" smtClean="0">
                <a:solidFill>
                  <a:srgbClr val="808080"/>
                </a:solidFill>
                <a:latin typeface="Courier New" panose="02070309020205020404" pitchFamily="49" charset="0"/>
              </a:rPr>
              <a:t>://</a:t>
            </a:r>
            <a:r>
              <a:rPr lang="en-US" sz="1200" dirty="0">
                <a:solidFill>
                  <a:srgbClr val="808080"/>
                </a:solidFill>
                <a:latin typeface="Courier New" panose="02070309020205020404" pitchFamily="49" charset="0"/>
              </a:rPr>
              <a:t>bhuvan3.nrsc.gov.in/</a:t>
            </a:r>
            <a:r>
              <a:rPr lang="en-US" sz="1200" dirty="0" err="1">
                <a:solidFill>
                  <a:srgbClr val="808080"/>
                </a:solidFill>
                <a:latin typeface="Courier New" panose="02070309020205020404" pitchFamily="49" charset="0"/>
              </a:rPr>
              <a:t>cgi</a:t>
            </a:r>
            <a:r>
              <a:rPr lang="en-US" sz="1200" dirty="0">
                <a:solidFill>
                  <a:srgbClr val="808080"/>
                </a:solidFill>
                <a:latin typeface="Courier New" panose="02070309020205020404" pitchFamily="49" charset="0"/>
              </a:rPr>
              <a:t>-bin/bhuvan_intsat.exe"</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layers</a:t>
            </a:r>
            <a:r>
              <a:rPr lang="en-US" sz="1200" b="1" dirty="0" err="1">
                <a:solidFill>
                  <a:srgbClr val="000000"/>
                </a:solidFill>
                <a:latin typeface="Courier New" panose="02070309020205020404" pitchFamily="49" charset="0"/>
              </a:rPr>
              <a:t>:</a:t>
            </a:r>
            <a:r>
              <a:rPr lang="en-US" sz="1200" dirty="0" err="1">
                <a:solidFill>
                  <a:srgbClr val="808080"/>
                </a:solidFill>
                <a:latin typeface="Courier New" panose="02070309020205020404" pitchFamily="49" charset="0"/>
              </a:rPr>
              <a:t>"Bhuvan_satellite"</a:t>
            </a:r>
            <a:r>
              <a:rPr lang="en-US" sz="1200" b="1" dirty="0" err="1">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format</a:t>
            </a:r>
            <a:r>
              <a:rPr lang="en-US" sz="1200" b="1" dirty="0" err="1">
                <a:solidFill>
                  <a:srgbClr val="000000"/>
                </a:solidFill>
                <a:latin typeface="Courier New" panose="02070309020205020404" pitchFamily="49" charset="0"/>
              </a:rPr>
              <a:t>:</a:t>
            </a:r>
            <a:r>
              <a:rPr lang="en-US" sz="1200" dirty="0" err="1">
                <a:solidFill>
                  <a:srgbClr val="808080"/>
                </a:solidFill>
                <a:latin typeface="Courier New" panose="02070309020205020404" pitchFamily="49" charset="0"/>
              </a:rPr>
              <a:t>"image</a:t>
            </a:r>
            <a:r>
              <a:rPr lang="en-US" sz="1200" dirty="0">
                <a:solidFill>
                  <a:srgbClr val="808080"/>
                </a:solidFill>
                <a:latin typeface="Courier New" panose="02070309020205020404" pitchFamily="49" charset="0"/>
              </a:rPr>
              <a:t>/jpeg"</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isBaseLayer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transparent</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singleTile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visibility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india</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OpenLayers.Layer.WMS</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India"</a:t>
            </a:r>
            <a:r>
              <a:rPr lang="en-US" sz="1200" b="1" dirty="0" err="1">
                <a:solidFill>
                  <a:srgbClr val="000000"/>
                </a:solidFill>
                <a:latin typeface="Courier New" panose="02070309020205020404" pitchFamily="49" charset="0"/>
              </a:rPr>
              <a:t>,</a:t>
            </a:r>
            <a:r>
              <a:rPr lang="en-US" sz="1200" dirty="0" err="1">
                <a:solidFill>
                  <a:srgbClr val="808080"/>
                </a:solidFill>
                <a:latin typeface="Courier New" panose="02070309020205020404" pitchFamily="49" charset="0"/>
              </a:rPr>
              <a:t>"http</a:t>
            </a:r>
            <a:r>
              <a:rPr lang="en-US" sz="1200" dirty="0">
                <a:solidFill>
                  <a:srgbClr val="808080"/>
                </a:solidFill>
                <a:latin typeface="Courier New" panose="02070309020205020404" pitchFamily="49" charset="0"/>
              </a:rPr>
              <a:t>://localhost:8085/</a:t>
            </a:r>
            <a:r>
              <a:rPr lang="en-US" sz="1200" dirty="0" err="1">
                <a:solidFill>
                  <a:srgbClr val="808080"/>
                </a:solidFill>
                <a:latin typeface="Courier New" panose="02070309020205020404" pitchFamily="49" charset="0"/>
              </a:rPr>
              <a:t>geoserver</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arun</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wms</a:t>
            </a:r>
            <a:r>
              <a:rPr lang="en-US" sz="1200" dirty="0">
                <a:solidFill>
                  <a:srgbClr val="808080"/>
                </a:solidFill>
                <a:latin typeface="Courier New" panose="02070309020205020404" pitchFamily="49" charset="0"/>
              </a:rPr>
              <a:t>"</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layers</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arun:INDIA</a:t>
            </a:r>
            <a:r>
              <a:rPr lang="en-US" sz="1200" dirty="0">
                <a:solidFill>
                  <a:srgbClr val="808080"/>
                </a:solidFill>
                <a:latin typeface="Courier New" panose="02070309020205020404" pitchFamily="49" charset="0"/>
              </a:rPr>
              <a:t>"</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format</a:t>
            </a:r>
            <a:r>
              <a:rPr lang="en-US" sz="1200" b="1" dirty="0" err="1">
                <a:solidFill>
                  <a:srgbClr val="000000"/>
                </a:solidFill>
                <a:latin typeface="Courier New" panose="02070309020205020404" pitchFamily="49" charset="0"/>
              </a:rPr>
              <a:t>:</a:t>
            </a:r>
            <a:r>
              <a:rPr lang="en-US" sz="1200" dirty="0" err="1">
                <a:solidFill>
                  <a:srgbClr val="808080"/>
                </a:solidFill>
                <a:latin typeface="Courier New" panose="02070309020205020404" pitchFamily="49" charset="0"/>
              </a:rPr>
              <a:t>"image</a:t>
            </a:r>
            <a:r>
              <a:rPr lang="en-US" sz="1200" dirty="0">
                <a:solidFill>
                  <a:srgbClr val="808080"/>
                </a:solidFill>
                <a:latin typeface="Courier New" panose="02070309020205020404" pitchFamily="49" charset="0"/>
              </a:rPr>
              <a:t>/jpeg"</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isBaseLayer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false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opacity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0.5</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singleTile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visibility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true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map.addLayers</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india</a:t>
            </a:r>
            <a:r>
              <a:rPr lang="en-US" sz="1200" b="1" dirty="0" err="1">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imagery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a:t>
            </a:r>
            <a:r>
              <a:rPr lang="en-US" sz="1200" dirty="0" err="1">
                <a:solidFill>
                  <a:srgbClr val="008000"/>
                </a:solidFill>
                <a:latin typeface="Courier New" panose="02070309020205020404" pitchFamily="49" charset="0"/>
              </a:rPr>
              <a:t>map.addLayer</a:t>
            </a:r>
            <a:r>
              <a:rPr lang="en-US" sz="1200" dirty="0">
                <a:solidFill>
                  <a:srgbClr val="008000"/>
                </a:solidFill>
                <a:latin typeface="Courier New" panose="02070309020205020404" pitchFamily="49" charset="0"/>
              </a:rPr>
              <a:t>(imagery);</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map.zoomToExtent</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bounds</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scaleline</a:t>
            </a:r>
            <a:r>
              <a:rPr lang="en-US" sz="1200" b="1" dirty="0">
                <a:solidFill>
                  <a:srgbClr val="000000"/>
                </a:solidFill>
                <a:latin typeface="Courier New" panose="02070309020205020404" pitchFamily="49" charset="0"/>
              </a:rPr>
              <a:t>=</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OpenLayers.Control.ScaleLine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scaleline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OpenLayers.Control.EditingToolbar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map</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endParaRPr lang="en-US" sz="1200" dirty="0">
              <a:effectLst/>
            </a:endParaRPr>
          </a:p>
        </p:txBody>
      </p:sp>
    </p:spTree>
    <p:extLst>
      <p:ext uri="{BB962C8B-B14F-4D97-AF65-F5344CB8AC3E}">
        <p14:creationId xmlns:p14="http://schemas.microsoft.com/office/powerpoint/2010/main" val="243667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7161" y="502414"/>
            <a:ext cx="8536839" cy="6355586"/>
          </a:xfrm>
          <a:prstGeom prst="rect">
            <a:avLst/>
          </a:prstGeom>
          <a:ln>
            <a:solidFill>
              <a:schemeClr val="accent1"/>
            </a:solidFill>
          </a:ln>
        </p:spPr>
        <p:txBody>
          <a:bodyPr wrap="square">
            <a:spAutoFit/>
          </a:bodyPr>
          <a:lstStyle/>
          <a:p>
            <a:r>
              <a:rPr lang="en-US" sz="1100" dirty="0">
                <a:solidFill>
                  <a:srgbClr val="0000FF"/>
                </a:solidFill>
                <a:highlight>
                  <a:srgbClr val="FFFFFF"/>
                </a:highlight>
                <a:latin typeface="Courier New" panose="02070309020205020404" pitchFamily="49" charset="0"/>
              </a:rPr>
              <a:t>&lt;html&gt;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&lt;head</a:t>
            </a:r>
            <a:r>
              <a:rPr lang="en-US" sz="1100" dirty="0" smtClean="0">
                <a:solidFill>
                  <a:srgbClr val="0000FF"/>
                </a:solidFill>
                <a:highlight>
                  <a:srgbClr val="FFFFFF"/>
                </a:highlight>
                <a:latin typeface="Courier New" panose="02070309020205020404" pitchFamily="49" charset="0"/>
              </a:rPr>
              <a:t>&gt;</a:t>
            </a:r>
            <a:r>
              <a:rPr lang="en-US" sz="1100" b="1" dirty="0" smtClean="0">
                <a:solidFill>
                  <a:srgbClr val="000000"/>
                </a:solidFill>
                <a:highlight>
                  <a:srgbClr val="FFFFFF"/>
                </a:highlight>
                <a:latin typeface="Courier New" panose="02070309020205020404" pitchFamily="49" charset="0"/>
              </a:rPr>
              <a:t>    </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&lt;link</a:t>
            </a:r>
            <a:r>
              <a:rPr lang="en-US" sz="1100" dirty="0">
                <a:solidFill>
                  <a:srgbClr val="000000"/>
                </a:solidFill>
                <a:highlight>
                  <a:srgbClr val="FFFFFF"/>
                </a:highlight>
                <a:latin typeface="Courier New" panose="02070309020205020404" pitchFamily="49" charset="0"/>
              </a:rPr>
              <a:t> </a:t>
            </a:r>
            <a:r>
              <a:rPr lang="en-US" sz="1100" dirty="0" err="1">
                <a:solidFill>
                  <a:srgbClr val="FF0000"/>
                </a:solidFill>
                <a:highlight>
                  <a:srgbClr val="FFFFFF"/>
                </a:highlight>
                <a:latin typeface="Courier New" panose="02070309020205020404" pitchFamily="49" charset="0"/>
              </a:rPr>
              <a:t>rel</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"stylesheet"</a:t>
            </a:r>
            <a:r>
              <a:rPr lang="en-US" sz="1100" dirty="0">
                <a:solidFill>
                  <a:srgbClr val="000000"/>
                </a:solidFill>
                <a:highlight>
                  <a:srgbClr val="FFFFFF"/>
                </a:highlight>
                <a:latin typeface="Courier New" panose="02070309020205020404" pitchFamily="49" charset="0"/>
              </a:rPr>
              <a:t> </a:t>
            </a:r>
            <a:r>
              <a:rPr lang="en-US" sz="1100" dirty="0" err="1">
                <a:solidFill>
                  <a:srgbClr val="FF0000"/>
                </a:solidFill>
                <a:highlight>
                  <a:srgbClr val="FFFFFF"/>
                </a:highlight>
                <a:latin typeface="Courier New" panose="02070309020205020404" pitchFamily="49" charset="0"/>
              </a:rPr>
              <a:t>href</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"https://unpkg.com/leaflet@1.4.0/</a:t>
            </a:r>
            <a:r>
              <a:rPr lang="en-US" sz="1100" b="1" dirty="0" err="1">
                <a:solidFill>
                  <a:srgbClr val="8000FF"/>
                </a:solidFill>
                <a:highlight>
                  <a:srgbClr val="FFFFFF"/>
                </a:highlight>
                <a:latin typeface="Courier New" panose="02070309020205020404" pitchFamily="49" charset="0"/>
              </a:rPr>
              <a:t>dist</a:t>
            </a:r>
            <a:r>
              <a:rPr lang="en-US" sz="1100" b="1" dirty="0">
                <a:solidFill>
                  <a:srgbClr val="8000FF"/>
                </a:solidFill>
                <a:highlight>
                  <a:srgbClr val="FFFFFF"/>
                </a:highlight>
                <a:latin typeface="Courier New" panose="02070309020205020404" pitchFamily="49" charset="0"/>
              </a:rPr>
              <a:t>/leaflet.css"</a:t>
            </a:r>
            <a:r>
              <a:rPr lang="en-US" sz="1100" dirty="0">
                <a:solidFill>
                  <a:srgbClr val="000000"/>
                </a:solidFill>
                <a:highlight>
                  <a:srgbClr val="FFFFFF"/>
                </a:highlight>
                <a:latin typeface="Courier New" panose="02070309020205020404" pitchFamily="49" charset="0"/>
              </a:rPr>
              <a:t> integrity=</a:t>
            </a:r>
            <a:r>
              <a:rPr lang="en-US" sz="1100" b="1" dirty="0">
                <a:solidFill>
                  <a:srgbClr val="8000FF"/>
                </a:solidFill>
                <a:highlight>
                  <a:srgbClr val="FFFFFF"/>
                </a:highlight>
                <a:latin typeface="Courier New" panose="02070309020205020404" pitchFamily="49" charset="0"/>
              </a:rPr>
              <a:t>"sha512-puBpdR0798OZvTTbP4A8Ix/l+A4dHDD0DGqYW6RQ+9jxkRFclaxxQb/SJAWZfWAkuyeQUytO7+7N4QKrDh+drA=="</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crossorigin</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a:t>
            </a:r>
            <a:r>
              <a:rPr lang="en-US" sz="1100" dirty="0">
                <a:solidFill>
                  <a:srgbClr val="0000FF"/>
                </a:solidFill>
                <a:highlight>
                  <a:srgbClr val="FFFFFF"/>
                </a:highlight>
                <a:latin typeface="Courier New" panose="02070309020205020404" pitchFamily="49" charset="0"/>
              </a:rPr>
              <a:t>/&gt;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&lt;script</a:t>
            </a:r>
            <a:r>
              <a:rPr lang="en-US" sz="1100" dirty="0">
                <a:solidFill>
                  <a:srgbClr val="000000"/>
                </a:solidFill>
                <a:highlight>
                  <a:srgbClr val="FFFFFF"/>
                </a:highlight>
                <a:latin typeface="Courier New" panose="02070309020205020404" pitchFamily="49" charset="0"/>
              </a:rPr>
              <a:t> </a:t>
            </a:r>
            <a:r>
              <a:rPr lang="en-US" sz="1100" dirty="0" err="1">
                <a:solidFill>
                  <a:srgbClr val="FF0000"/>
                </a:solidFill>
                <a:highlight>
                  <a:srgbClr val="FFFFFF"/>
                </a:highlight>
                <a:latin typeface="Courier New" panose="02070309020205020404" pitchFamily="49" charset="0"/>
              </a:rPr>
              <a:t>src</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"https://unpkg.com/leaflet@1.4.0/</a:t>
            </a:r>
            <a:r>
              <a:rPr lang="en-US" sz="1100" b="1" dirty="0" err="1">
                <a:solidFill>
                  <a:srgbClr val="8000FF"/>
                </a:solidFill>
                <a:highlight>
                  <a:srgbClr val="FFFFFF"/>
                </a:highlight>
                <a:latin typeface="Courier New" panose="02070309020205020404" pitchFamily="49" charset="0"/>
              </a:rPr>
              <a:t>dist</a:t>
            </a:r>
            <a:r>
              <a:rPr lang="en-US" sz="1100" b="1" dirty="0">
                <a:solidFill>
                  <a:srgbClr val="8000FF"/>
                </a:solidFill>
                <a:highlight>
                  <a:srgbClr val="FFFFFF"/>
                </a:highlight>
                <a:latin typeface="Courier New" panose="02070309020205020404" pitchFamily="49" charset="0"/>
              </a:rPr>
              <a:t>/leaflet.js"</a:t>
            </a:r>
            <a:r>
              <a:rPr lang="en-US" sz="1100" dirty="0">
                <a:solidFill>
                  <a:srgbClr val="000000"/>
                </a:solidFill>
                <a:highlight>
                  <a:srgbClr val="FFFFFF"/>
                </a:highlight>
                <a:latin typeface="Courier New" panose="02070309020205020404" pitchFamily="49" charset="0"/>
              </a:rPr>
              <a:t> integrity=</a:t>
            </a:r>
            <a:r>
              <a:rPr lang="en-US" sz="1100" b="1" dirty="0">
                <a:solidFill>
                  <a:srgbClr val="8000FF"/>
                </a:solidFill>
                <a:highlight>
                  <a:srgbClr val="FFFFFF"/>
                </a:highlight>
                <a:latin typeface="Courier New" panose="02070309020205020404" pitchFamily="49" charset="0"/>
              </a:rPr>
              <a:t>"sha512-QVftwZFqvtRNi0ZyCtsznlKSWOStnDORoefr1enyq5mVL4tmKB3S/EnC3rRJcxCPavG10IcrVGSmPh6Qw5lwrg=="</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crossorigin</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a:t>
            </a:r>
            <a:r>
              <a:rPr lang="en-US" sz="1100" dirty="0">
                <a:solidFill>
                  <a:srgbClr val="0000FF"/>
                </a:solidFill>
                <a:highlight>
                  <a:srgbClr val="FFFFFF"/>
                </a:highlight>
                <a:latin typeface="Courier New" panose="02070309020205020404" pitchFamily="49" charset="0"/>
              </a:rPr>
              <a:t>&gt;&lt;/script&gt;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&lt;/head&gt;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&lt;style&gt;</a:t>
            </a:r>
            <a:r>
              <a:rPr lang="en-US" sz="1100" b="1" dirty="0">
                <a:solidFill>
                  <a:srgbClr val="000000"/>
                </a:solidFill>
                <a:highlight>
                  <a:srgbClr val="FFFFFF"/>
                </a:highlight>
                <a:latin typeface="Courier New" panose="02070309020205020404" pitchFamily="49" charset="0"/>
              </a:rPr>
              <a:t>#</a:t>
            </a:r>
            <a:r>
              <a:rPr lang="en-US" sz="1100" b="1" dirty="0" err="1">
                <a:solidFill>
                  <a:srgbClr val="000000"/>
                </a:solidFill>
                <a:highlight>
                  <a:srgbClr val="FFFFFF"/>
                </a:highlight>
                <a:latin typeface="Courier New" panose="02070309020205020404" pitchFamily="49" charset="0"/>
              </a:rPr>
              <a:t>mapid</a:t>
            </a:r>
            <a:r>
              <a:rPr lang="en-US" sz="1100" b="1" dirty="0">
                <a:solidFill>
                  <a:srgbClr val="000000"/>
                </a:solidFill>
                <a:highlight>
                  <a:srgbClr val="FFFFFF"/>
                </a:highlight>
                <a:latin typeface="Courier New" panose="02070309020205020404" pitchFamily="49" charset="0"/>
              </a:rPr>
              <a:t> </a:t>
            </a:r>
          </a:p>
          <a:p>
            <a:r>
              <a:rPr lang="en-US" sz="1100" b="1" dirty="0">
                <a:solidFill>
                  <a:srgbClr val="000000"/>
                </a:solidFill>
                <a:highlight>
                  <a:srgbClr val="FFFFFF"/>
                </a:highlight>
                <a:latin typeface="Courier New" panose="02070309020205020404" pitchFamily="49" charset="0"/>
              </a:rPr>
              <a:t>    { </a:t>
            </a:r>
          </a:p>
          <a:p>
            <a:r>
              <a:rPr lang="en-US" sz="1100" b="1" dirty="0">
                <a:solidFill>
                  <a:srgbClr val="000000"/>
                </a:solidFill>
                <a:highlight>
                  <a:srgbClr val="FFFFFF"/>
                </a:highlight>
                <a:latin typeface="Courier New" panose="02070309020205020404" pitchFamily="49" charset="0"/>
              </a:rPr>
              <a:t>      width: 100%; </a:t>
            </a:r>
          </a:p>
          <a:p>
            <a:r>
              <a:rPr lang="en-US" sz="1100" b="1" dirty="0">
                <a:solidFill>
                  <a:srgbClr val="000000"/>
                </a:solidFill>
                <a:highlight>
                  <a:srgbClr val="FFFFFF"/>
                </a:highlight>
                <a:latin typeface="Courier New" panose="02070309020205020404" pitchFamily="49" charset="0"/>
              </a:rPr>
              <a:t>      height:100%; </a:t>
            </a:r>
          </a:p>
          <a:p>
            <a:r>
              <a:rPr lang="en-US" sz="1100" b="1" dirty="0">
                <a:solidFill>
                  <a:srgbClr val="000000"/>
                </a:solidFill>
                <a:highlight>
                  <a:srgbClr val="FFFFFF"/>
                </a:highlight>
                <a:latin typeface="Courier New" panose="02070309020205020404" pitchFamily="49" charset="0"/>
              </a:rPr>
              <a:t>    } </a:t>
            </a: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&lt;/style&gt;</a:t>
            </a:r>
            <a:r>
              <a:rPr lang="en-US" sz="1100" b="1" dirty="0">
                <a:solidFill>
                  <a:srgbClr val="000000"/>
                </a:solidFill>
                <a:highlight>
                  <a:srgbClr val="FFFFFF"/>
                </a:highlight>
                <a:latin typeface="Courier New" panose="02070309020205020404" pitchFamily="49" charset="0"/>
              </a:rPr>
              <a:t> </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&lt;body&gt;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&lt;div</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id</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a:t>
            </a:r>
            <a:r>
              <a:rPr lang="en-US" sz="1100" b="1" dirty="0" err="1">
                <a:solidFill>
                  <a:srgbClr val="8000FF"/>
                </a:solidFill>
                <a:highlight>
                  <a:srgbClr val="FFFFFF"/>
                </a:highlight>
                <a:latin typeface="Courier New" panose="02070309020205020404" pitchFamily="49" charset="0"/>
              </a:rPr>
              <a:t>mapid</a:t>
            </a:r>
            <a:r>
              <a:rPr lang="en-US" sz="1100" b="1" dirty="0">
                <a:solidFill>
                  <a:srgbClr val="8000FF"/>
                </a:solidFill>
                <a:highlight>
                  <a:srgbClr val="FFFFFF"/>
                </a:highlight>
                <a:latin typeface="Courier New" panose="02070309020205020404" pitchFamily="49" charset="0"/>
              </a:rPr>
              <a:t>"</a:t>
            </a:r>
            <a:r>
              <a:rPr lang="en-US" sz="1100" dirty="0">
                <a:solidFill>
                  <a:srgbClr val="0000FF"/>
                </a:solidFill>
                <a:highlight>
                  <a:srgbClr val="FFFFFF"/>
                </a:highlight>
                <a:latin typeface="Courier New" panose="02070309020205020404" pitchFamily="49" charset="0"/>
              </a:rPr>
              <a:t>&gt;&lt;/div&gt;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&lt;script&gt;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smtClean="0">
                <a:solidFill>
                  <a:srgbClr val="000000"/>
                </a:solidFill>
                <a:highlight>
                  <a:srgbClr val="F2F4FF"/>
                </a:highlight>
                <a:latin typeface="Courier New" panose="02070309020205020404" pitchFamily="49" charset="0"/>
              </a:rPr>
              <a:t>   </a:t>
            </a:r>
            <a:r>
              <a:rPr lang="en-US" sz="1100" b="1" dirty="0" err="1" smtClean="0">
                <a:solidFill>
                  <a:srgbClr val="000080"/>
                </a:solidFill>
                <a:highlight>
                  <a:srgbClr val="F2F4FF"/>
                </a:highlight>
                <a:latin typeface="Courier New" panose="02070309020205020404" pitchFamily="49" charset="0"/>
              </a:rPr>
              <a:t>var</a:t>
            </a:r>
            <a:r>
              <a:rPr lang="en-US" sz="1100" dirty="0" smtClean="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mymap</a:t>
            </a:r>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L.map</a:t>
            </a:r>
            <a:r>
              <a:rPr lang="en-US" sz="1100" b="1" dirty="0">
                <a:solidFill>
                  <a:srgbClr val="000000"/>
                </a:solidFill>
                <a:highlight>
                  <a:srgbClr val="F2F4FF"/>
                </a:highlight>
                <a:latin typeface="Courier New" panose="02070309020205020404" pitchFamily="49" charset="0"/>
              </a:rPr>
              <a:t>(</a:t>
            </a:r>
            <a:r>
              <a:rPr lang="en-US" sz="1100" dirty="0">
                <a:solidFill>
                  <a:srgbClr val="808080"/>
                </a:solidFill>
                <a:highlight>
                  <a:srgbClr val="F2F4FF"/>
                </a:highlight>
                <a:latin typeface="Courier New" panose="02070309020205020404" pitchFamily="49" charset="0"/>
              </a:rPr>
              <a:t>'</a:t>
            </a:r>
            <a:r>
              <a:rPr lang="en-US" sz="1100" dirty="0" err="1">
                <a:solidFill>
                  <a:srgbClr val="808080"/>
                </a:solidFill>
                <a:highlight>
                  <a:srgbClr val="F2F4FF"/>
                </a:highlight>
                <a:latin typeface="Courier New" panose="02070309020205020404" pitchFamily="49" charset="0"/>
              </a:rPr>
              <a:t>mapid</a:t>
            </a:r>
            <a:r>
              <a:rPr lang="en-US" sz="1100" dirty="0" smtClean="0">
                <a:solidFill>
                  <a:srgbClr val="808080"/>
                </a:solidFill>
                <a:highlight>
                  <a:srgbClr val="F2F4FF"/>
                </a:highlight>
                <a:latin typeface="Courier New" panose="02070309020205020404" pitchFamily="49" charset="0"/>
              </a:rPr>
              <a:t>'</a:t>
            </a:r>
            <a:r>
              <a:rPr lang="en-US" sz="1100" b="1" dirty="0" smtClean="0">
                <a:solidFill>
                  <a:srgbClr val="000000"/>
                </a:solidFill>
                <a:highlight>
                  <a:srgbClr val="F2F4FF"/>
                </a:highlight>
                <a:latin typeface="Courier New" panose="02070309020205020404" pitchFamily="49" charset="0"/>
              </a:rPr>
              <a:t>,{</a:t>
            </a:r>
            <a:r>
              <a:rPr lang="en-US" sz="1100" dirty="0" smtClean="0">
                <a:solidFill>
                  <a:srgbClr val="000000"/>
                </a:solidFill>
                <a:highlight>
                  <a:srgbClr val="F2F4FF"/>
                </a:highlight>
                <a:latin typeface="Courier New" panose="02070309020205020404" pitchFamily="49" charset="0"/>
              </a:rPr>
              <a:t>zoom</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FF0000"/>
                </a:solidFill>
                <a:highlight>
                  <a:srgbClr val="F2F4FF"/>
                </a:highlight>
                <a:latin typeface="Courier New" panose="02070309020205020404" pitchFamily="49" charset="0"/>
              </a:rPr>
              <a:t>3</a:t>
            </a:r>
            <a:r>
              <a:rPr lang="en-US" sz="1100" b="1" dirty="0" smtClean="0">
                <a:solidFill>
                  <a:srgbClr val="000000"/>
                </a:solidFill>
                <a:highlight>
                  <a:srgbClr val="F2F4FF"/>
                </a:highlight>
                <a:latin typeface="Courier New" panose="02070309020205020404" pitchFamily="49" charset="0"/>
              </a:rPr>
              <a:t>});</a:t>
            </a:r>
            <a:endParaRPr lang="en-US" sz="1100" dirty="0" smtClean="0">
              <a:solidFill>
                <a:srgbClr val="000000"/>
              </a:solidFill>
              <a:highlight>
                <a:srgbClr val="F2F4FF"/>
              </a:highlight>
              <a:latin typeface="Courier New" panose="02070309020205020404" pitchFamily="49" charset="0"/>
            </a:endParaRPr>
          </a:p>
          <a:p>
            <a:r>
              <a:rPr lang="nb-NO" sz="1100" b="1" dirty="0" smtClean="0">
                <a:solidFill>
                  <a:srgbClr val="000080"/>
                </a:solidFill>
                <a:highlight>
                  <a:srgbClr val="F2F4FF"/>
                </a:highlight>
                <a:latin typeface="Courier New" panose="02070309020205020404" pitchFamily="49" charset="0"/>
              </a:rPr>
              <a:t>      var</a:t>
            </a:r>
            <a:r>
              <a:rPr lang="nb-NO" sz="1100" dirty="0" smtClean="0">
                <a:solidFill>
                  <a:srgbClr val="000000"/>
                </a:solidFill>
                <a:highlight>
                  <a:srgbClr val="F2F4FF"/>
                </a:highlight>
                <a:latin typeface="Courier New" panose="02070309020205020404" pitchFamily="49" charset="0"/>
              </a:rPr>
              <a:t> wmsLayer </a:t>
            </a:r>
            <a:r>
              <a:rPr lang="nb-NO" sz="1100" b="1" dirty="0" smtClean="0">
                <a:solidFill>
                  <a:srgbClr val="000000"/>
                </a:solidFill>
                <a:highlight>
                  <a:srgbClr val="F2F4FF"/>
                </a:highlight>
                <a:latin typeface="Courier New" panose="02070309020205020404" pitchFamily="49" charset="0"/>
              </a:rPr>
              <a:t>=</a:t>
            </a:r>
            <a:r>
              <a:rPr lang="nb-NO" sz="1100" dirty="0" smtClean="0">
                <a:solidFill>
                  <a:srgbClr val="000000"/>
                </a:solidFill>
                <a:highlight>
                  <a:srgbClr val="F2F4FF"/>
                </a:highlight>
                <a:latin typeface="Courier New" panose="02070309020205020404" pitchFamily="49" charset="0"/>
              </a:rPr>
              <a:t> L.tileLayer.wms</a:t>
            </a:r>
            <a:r>
              <a:rPr lang="nb-NO" sz="1100" b="1" dirty="0" smtClean="0">
                <a:solidFill>
                  <a:srgbClr val="000000"/>
                </a:solidFill>
                <a:highlight>
                  <a:srgbClr val="F2F4FF"/>
                </a:highlight>
                <a:latin typeface="Courier New" panose="02070309020205020404" pitchFamily="49" charset="0"/>
              </a:rPr>
              <a:t>(</a:t>
            </a:r>
            <a:r>
              <a:rPr lang="nb-NO" sz="1100" dirty="0" smtClean="0">
                <a:solidFill>
                  <a:srgbClr val="808080"/>
                </a:solidFill>
                <a:highlight>
                  <a:srgbClr val="F2F4FF"/>
                </a:highlight>
                <a:latin typeface="Courier New" panose="02070309020205020404" pitchFamily="49" charset="0"/>
              </a:rPr>
              <a:t>'https://bhuvan-vec2.nrsc.gov.in/bhuvan/wms'</a:t>
            </a:r>
            <a:r>
              <a:rPr lang="nb-NO" sz="1100" b="1" dirty="0" smtClean="0">
                <a:solidFill>
                  <a:srgbClr val="000000"/>
                </a:solidFill>
                <a:highlight>
                  <a:srgbClr val="F2F4FF"/>
                </a:highlight>
                <a:latin typeface="Courier New" panose="02070309020205020404" pitchFamily="49" charset="0"/>
              </a:rPr>
              <a:t>,</a:t>
            </a:r>
            <a:r>
              <a:rPr lang="nb-NO" sz="1100" dirty="0" smtClean="0">
                <a:solidFill>
                  <a:srgbClr val="000000"/>
                </a:solidFill>
                <a:highlight>
                  <a:srgbClr val="F2F4FF"/>
                </a:highlight>
                <a:latin typeface="Courier New" panose="02070309020205020404" pitchFamily="49" charset="0"/>
              </a:rPr>
              <a:t> </a:t>
            </a:r>
            <a:r>
              <a:rPr lang="nb-NO" sz="1100" b="1" dirty="0" smtClean="0">
                <a:solidFill>
                  <a:srgbClr val="000000"/>
                </a:solidFill>
                <a:highlight>
                  <a:srgbClr val="F2F4FF"/>
                </a:highlight>
                <a:latin typeface="Courier New" panose="02070309020205020404" pitchFamily="49" charset="0"/>
              </a:rPr>
              <a:t>{</a:t>
            </a:r>
            <a:endParaRPr lang="nb-NO" sz="1100" dirty="0" smtClean="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layers</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808080"/>
                </a:solidFill>
                <a:highlight>
                  <a:srgbClr val="F2F4FF"/>
                </a:highlight>
                <a:latin typeface="Courier New" panose="02070309020205020404" pitchFamily="49" charset="0"/>
              </a:rPr>
              <a:t>'lulc:UK_LULC50K_1112'</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transparent</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80"/>
                </a:solidFill>
                <a:highlight>
                  <a:srgbClr val="F2F4FF"/>
                </a:highlight>
                <a:latin typeface="Courier New" panose="02070309020205020404" pitchFamily="49" charset="0"/>
              </a:rPr>
              <a:t>true</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maxZoom</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FF0000"/>
                </a:solidFill>
                <a:highlight>
                  <a:srgbClr val="F2F4FF"/>
                </a:highlight>
                <a:latin typeface="Courier New" panose="02070309020205020404" pitchFamily="49" charset="0"/>
              </a:rPr>
              <a:t>14</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minZoom</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FF0000"/>
                </a:solidFill>
                <a:highlight>
                  <a:srgbClr val="F2F4FF"/>
                </a:highlight>
                <a:latin typeface="Courier New" panose="02070309020205020404" pitchFamily="49" charset="0"/>
              </a:rPr>
              <a:t>0</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format</a:t>
            </a:r>
            <a:r>
              <a:rPr lang="en-US" sz="1100" b="1" dirty="0" err="1">
                <a:solidFill>
                  <a:srgbClr val="000000"/>
                </a:solidFill>
                <a:highlight>
                  <a:srgbClr val="F2F4FF"/>
                </a:highlight>
                <a:latin typeface="Courier New" panose="02070309020205020404" pitchFamily="49" charset="0"/>
              </a:rPr>
              <a:t>:</a:t>
            </a:r>
            <a:r>
              <a:rPr lang="en-US" sz="1100" dirty="0" err="1">
                <a:solidFill>
                  <a:srgbClr val="808080"/>
                </a:solidFill>
                <a:highlight>
                  <a:srgbClr val="F2F4FF"/>
                </a:highlight>
                <a:latin typeface="Courier New" panose="02070309020205020404" pitchFamily="49" charset="0"/>
              </a:rPr>
              <a:t>'image</a:t>
            </a:r>
            <a:r>
              <a:rPr lang="en-US" sz="1100" dirty="0">
                <a:solidFill>
                  <a:srgbClr val="808080"/>
                </a:solidFill>
                <a:highlight>
                  <a:srgbClr val="F2F4FF"/>
                </a:highlight>
                <a:latin typeface="Courier New" panose="02070309020205020404" pitchFamily="49" charset="0"/>
              </a:rPr>
              <a:t>/</a:t>
            </a:r>
            <a:r>
              <a:rPr lang="en-US" sz="1100" dirty="0" err="1">
                <a:solidFill>
                  <a:srgbClr val="808080"/>
                </a:solidFill>
                <a:highlight>
                  <a:srgbClr val="F2F4FF"/>
                </a:highlight>
                <a:latin typeface="Courier New" panose="02070309020205020404" pitchFamily="49" charset="0"/>
              </a:rPr>
              <a:t>png</a:t>
            </a:r>
            <a:r>
              <a:rPr lang="en-US" sz="1100" dirty="0">
                <a:solidFill>
                  <a:srgbClr val="808080"/>
                </a:solidFill>
                <a:highlight>
                  <a:srgbClr val="F2F4FF"/>
                </a:highlight>
                <a:latin typeface="Courier New" panose="02070309020205020404" pitchFamily="49" charset="0"/>
              </a:rPr>
              <a:t>'</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version</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808080"/>
                </a:solidFill>
                <a:highlight>
                  <a:srgbClr val="F2F4FF"/>
                </a:highlight>
                <a:latin typeface="Courier New" panose="02070309020205020404" pitchFamily="49" charset="0"/>
              </a:rPr>
              <a:t>'1.1.1'</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attribution</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808080"/>
                </a:solidFill>
                <a:highlight>
                  <a:srgbClr val="F2F4FF"/>
                </a:highlight>
                <a:latin typeface="Courier New" panose="02070309020205020404" pitchFamily="49" charset="0"/>
              </a:rPr>
              <a:t>"</a:t>
            </a:r>
            <a:r>
              <a:rPr lang="en-US" sz="1100" dirty="0" err="1">
                <a:solidFill>
                  <a:srgbClr val="808080"/>
                </a:solidFill>
                <a:highlight>
                  <a:srgbClr val="F2F4FF"/>
                </a:highlight>
                <a:latin typeface="Courier New" panose="02070309020205020404" pitchFamily="49" charset="0"/>
              </a:rPr>
              <a:t>myattribution</a:t>
            </a:r>
            <a:r>
              <a:rPr lang="en-US" sz="1100" dirty="0">
                <a:solidFill>
                  <a:srgbClr val="80808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r>
              <a:rPr lang="en-US" sz="1100" dirty="0" err="1">
                <a:solidFill>
                  <a:srgbClr val="000000"/>
                </a:solidFill>
                <a:highlight>
                  <a:srgbClr val="F2F4FF"/>
                </a:highlight>
                <a:latin typeface="Courier New" panose="02070309020205020404" pitchFamily="49" charset="0"/>
              </a:rPr>
              <a:t>addTo</a:t>
            </a:r>
            <a:r>
              <a:rPr lang="en-US" sz="1100" b="1" dirty="0">
                <a:solidFill>
                  <a:srgbClr val="000000"/>
                </a:solidFill>
                <a:highlight>
                  <a:srgbClr val="F2F4FF"/>
                </a:highlight>
                <a:latin typeface="Courier New" panose="02070309020205020404" pitchFamily="49" charset="0"/>
              </a:rPr>
              <a:t>(</a:t>
            </a:r>
            <a:r>
              <a:rPr lang="en-US" sz="1100" dirty="0" err="1">
                <a:solidFill>
                  <a:srgbClr val="000000"/>
                </a:solidFill>
                <a:highlight>
                  <a:srgbClr val="F2F4FF"/>
                </a:highlight>
                <a:latin typeface="Courier New" panose="02070309020205020404" pitchFamily="49" charset="0"/>
              </a:rPr>
              <a:t>mymap</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smtClean="0">
                <a:solidFill>
                  <a:srgbClr val="000000"/>
                </a:solidFill>
                <a:highlight>
                  <a:srgbClr val="F2F4FF"/>
                </a:highlight>
                <a:latin typeface="Courier New" panose="02070309020205020404" pitchFamily="49" charset="0"/>
              </a:rPr>
              <a:t>     </a:t>
            </a:r>
            <a:r>
              <a:rPr lang="en-US" sz="1100" b="1" dirty="0" err="1" smtClean="0">
                <a:solidFill>
                  <a:srgbClr val="000080"/>
                </a:solidFill>
                <a:highlight>
                  <a:srgbClr val="F2F4FF"/>
                </a:highlight>
                <a:latin typeface="Courier New" panose="02070309020205020404" pitchFamily="49" charset="0"/>
              </a:rPr>
              <a:t>var</a:t>
            </a:r>
            <a:r>
              <a:rPr lang="en-US" sz="1100" dirty="0" smtClean="0">
                <a:solidFill>
                  <a:srgbClr val="000000"/>
                </a:solidFill>
                <a:highlight>
                  <a:srgbClr val="F2F4FF"/>
                </a:highlight>
                <a:latin typeface="Courier New" panose="02070309020205020404" pitchFamily="49" charset="0"/>
              </a:rPr>
              <a:t> </a:t>
            </a:r>
            <a:r>
              <a:rPr lang="en-US" sz="1100" dirty="0">
                <a:solidFill>
                  <a:srgbClr val="000000"/>
                </a:solidFill>
                <a:highlight>
                  <a:srgbClr val="F2F4FF"/>
                </a:highlight>
                <a:latin typeface="Courier New" panose="02070309020205020404" pitchFamily="49" charset="0"/>
              </a:rPr>
              <a:t>corner1 </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L.latLng</a:t>
            </a:r>
            <a:r>
              <a:rPr lang="en-US" sz="1100" b="1" dirty="0">
                <a:solidFill>
                  <a:srgbClr val="000000"/>
                </a:solidFill>
                <a:highlight>
                  <a:srgbClr val="F2F4FF"/>
                </a:highlight>
                <a:latin typeface="Courier New" panose="02070309020205020404" pitchFamily="49" charset="0"/>
              </a:rPr>
              <a:t>(</a:t>
            </a:r>
            <a:r>
              <a:rPr lang="en-US" sz="1100" dirty="0">
                <a:solidFill>
                  <a:srgbClr val="FF0000"/>
                </a:solidFill>
                <a:highlight>
                  <a:srgbClr val="F2F4FF"/>
                </a:highlight>
                <a:latin typeface="Courier New" panose="02070309020205020404" pitchFamily="49" charset="0"/>
              </a:rPr>
              <a:t>28.715</a:t>
            </a:r>
            <a:r>
              <a:rPr lang="en-US" sz="1100" b="1" dirty="0">
                <a:solidFill>
                  <a:srgbClr val="000000"/>
                </a:solidFill>
                <a:highlight>
                  <a:srgbClr val="F2F4FF"/>
                </a:highlight>
                <a:latin typeface="Courier New" panose="02070309020205020404" pitchFamily="49" charset="0"/>
              </a:rPr>
              <a:t>,</a:t>
            </a:r>
            <a:r>
              <a:rPr lang="en-US" sz="1100" dirty="0">
                <a:solidFill>
                  <a:srgbClr val="FF0000"/>
                </a:solidFill>
                <a:highlight>
                  <a:srgbClr val="F2F4FF"/>
                </a:highlight>
                <a:latin typeface="Courier New" panose="02070309020205020404" pitchFamily="49" charset="0"/>
              </a:rPr>
              <a:t>77.575</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corner2 </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L.latLng</a:t>
            </a:r>
            <a:r>
              <a:rPr lang="en-US" sz="1100" b="1" dirty="0">
                <a:solidFill>
                  <a:srgbClr val="000000"/>
                </a:solidFill>
                <a:highlight>
                  <a:srgbClr val="F2F4FF"/>
                </a:highlight>
                <a:latin typeface="Courier New" panose="02070309020205020404" pitchFamily="49" charset="0"/>
              </a:rPr>
              <a:t>(</a:t>
            </a:r>
            <a:r>
              <a:rPr lang="en-US" sz="1100" dirty="0">
                <a:solidFill>
                  <a:srgbClr val="FF0000"/>
                </a:solidFill>
                <a:highlight>
                  <a:srgbClr val="F2F4FF"/>
                </a:highlight>
                <a:latin typeface="Courier New" panose="02070309020205020404" pitchFamily="49" charset="0"/>
              </a:rPr>
              <a:t>31.467</a:t>
            </a:r>
            <a:r>
              <a:rPr lang="en-US" sz="1100" b="1" dirty="0">
                <a:solidFill>
                  <a:srgbClr val="000000"/>
                </a:solidFill>
                <a:highlight>
                  <a:srgbClr val="F2F4FF"/>
                </a:highlight>
                <a:latin typeface="Courier New" panose="02070309020205020404" pitchFamily="49" charset="0"/>
              </a:rPr>
              <a:t>,</a:t>
            </a:r>
            <a:r>
              <a:rPr lang="en-US" sz="1100" dirty="0">
                <a:solidFill>
                  <a:srgbClr val="FF0000"/>
                </a:solidFill>
                <a:highlight>
                  <a:srgbClr val="F2F4FF"/>
                </a:highlight>
                <a:latin typeface="Courier New" panose="02070309020205020404" pitchFamily="49" charset="0"/>
              </a:rPr>
              <a:t>81.043</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bounds </a:t>
            </a:r>
            <a:r>
              <a:rPr lang="en-US" sz="1100" b="1" dirty="0" smtClean="0">
                <a:solidFill>
                  <a:srgbClr val="000000"/>
                </a:solidFill>
                <a:highlight>
                  <a:srgbClr val="F2F4FF"/>
                </a:highlight>
                <a:latin typeface="Courier New" panose="02070309020205020404" pitchFamily="49" charset="0"/>
              </a:rPr>
              <a:t>=</a:t>
            </a:r>
            <a:r>
              <a:rPr lang="en-US" sz="1100" dirty="0" smtClean="0">
                <a:solidFill>
                  <a:srgbClr val="000000"/>
                </a:solidFill>
                <a:highlight>
                  <a:srgbClr val="F2F4FF"/>
                </a:highlight>
                <a:latin typeface="Courier New" panose="02070309020205020404" pitchFamily="49" charset="0"/>
              </a:rPr>
              <a:t> </a:t>
            </a:r>
            <a:r>
              <a:rPr lang="en-US" sz="1100" dirty="0" err="1" smtClean="0">
                <a:solidFill>
                  <a:srgbClr val="000000"/>
                </a:solidFill>
                <a:highlight>
                  <a:srgbClr val="F2F4FF"/>
                </a:highlight>
                <a:latin typeface="Courier New" panose="02070309020205020404" pitchFamily="49" charset="0"/>
              </a:rPr>
              <a:t>L.latLngBounds</a:t>
            </a:r>
            <a:r>
              <a:rPr lang="en-US" sz="1100" b="1" dirty="0" smtClean="0">
                <a:solidFill>
                  <a:srgbClr val="000000"/>
                </a:solidFill>
                <a:highlight>
                  <a:srgbClr val="F2F4FF"/>
                </a:highlight>
                <a:latin typeface="Courier New" panose="02070309020205020404" pitchFamily="49" charset="0"/>
              </a:rPr>
              <a:t>(</a:t>
            </a:r>
            <a:r>
              <a:rPr lang="en-US" sz="1100" dirty="0" smtClean="0">
                <a:solidFill>
                  <a:srgbClr val="000000"/>
                </a:solidFill>
                <a:highlight>
                  <a:srgbClr val="F2F4FF"/>
                </a:highlight>
                <a:latin typeface="Courier New" panose="02070309020205020404" pitchFamily="49" charset="0"/>
              </a:rPr>
              <a:t>corner1</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corner2</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mymap.fitBounds</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bounds</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&lt;/script&gt;</a:t>
            </a:r>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    </a:t>
            </a:r>
          </a:p>
          <a:p>
            <a:r>
              <a:rPr lang="en-US" sz="1100" b="1" dirty="0">
                <a:solidFill>
                  <a:srgbClr val="000000"/>
                </a:solidFill>
                <a:highlight>
                  <a:srgbClr val="FFFFFF"/>
                </a:highlight>
                <a:latin typeface="Courier New" panose="02070309020205020404" pitchFamily="49" charset="0"/>
              </a:rPr>
              <a:t>  </a:t>
            </a:r>
            <a:r>
              <a:rPr lang="en-US" sz="1100" dirty="0">
                <a:solidFill>
                  <a:srgbClr val="0000FF"/>
                </a:solidFill>
                <a:highlight>
                  <a:srgbClr val="FFFFFF"/>
                </a:highlight>
                <a:latin typeface="Courier New" panose="02070309020205020404" pitchFamily="49" charset="0"/>
              </a:rPr>
              <a:t>&lt;/body&gt;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&lt;/html&gt;</a:t>
            </a:r>
            <a:endParaRPr lang="en-US" sz="1100" b="1" dirty="0">
              <a:solidFill>
                <a:srgbClr val="000000"/>
              </a:solidFill>
              <a:highlight>
                <a:srgbClr val="FFFFFF"/>
              </a:highlight>
              <a:latin typeface="Courier New" panose="02070309020205020404" pitchFamily="49" charset="0"/>
            </a:endParaRPr>
          </a:p>
        </p:txBody>
      </p:sp>
      <p:sp>
        <p:nvSpPr>
          <p:cNvPr id="3" name="TextBox 2"/>
          <p:cNvSpPr txBox="1"/>
          <p:nvPr/>
        </p:nvSpPr>
        <p:spPr>
          <a:xfrm>
            <a:off x="2542031" y="0"/>
            <a:ext cx="4667098"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dirty="0"/>
              <a:t>Leaflet Example</a:t>
            </a:r>
          </a:p>
        </p:txBody>
      </p:sp>
    </p:spTree>
    <p:extLst>
      <p:ext uri="{BB962C8B-B14F-4D97-AF65-F5344CB8AC3E}">
        <p14:creationId xmlns:p14="http://schemas.microsoft.com/office/powerpoint/2010/main" val="175784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43661" y="0"/>
            <a:ext cx="6978701" cy="707886"/>
          </a:xfrm>
          <a:prstGeom prst="rect">
            <a:avLst/>
          </a:prstGeom>
        </p:spPr>
        <p:txBody>
          <a:bodyPr wrap="square">
            <a:spAutoFit/>
          </a:bodyPr>
          <a:lstStyle/>
          <a:p>
            <a:r>
              <a:rPr lang="en-US" sz="4000" dirty="0">
                <a:solidFill>
                  <a:srgbClr val="009997"/>
                </a:solidFill>
                <a:latin typeface="Comic Sans MS" panose="030F0702030302020204" pitchFamily="66" charset="0"/>
              </a:rPr>
              <a:t>Definition</a:t>
            </a:r>
            <a:r>
              <a:rPr lang="en-US" sz="2800" dirty="0" smtClean="0">
                <a:solidFill>
                  <a:srgbClr val="009997"/>
                </a:solidFill>
                <a:latin typeface="ComicSansMS"/>
              </a:rPr>
              <a:t> </a:t>
            </a:r>
            <a:r>
              <a:rPr lang="en-US" sz="4000" dirty="0">
                <a:solidFill>
                  <a:srgbClr val="009997"/>
                </a:solidFill>
                <a:latin typeface="Comic Sans MS" panose="030F0702030302020204" pitchFamily="66" charset="0"/>
              </a:rPr>
              <a:t>of a web services</a:t>
            </a:r>
          </a:p>
        </p:txBody>
      </p:sp>
      <p:sp>
        <p:nvSpPr>
          <p:cNvPr id="3" name="Rectangle 2"/>
          <p:cNvSpPr/>
          <p:nvPr/>
        </p:nvSpPr>
        <p:spPr>
          <a:xfrm>
            <a:off x="0" y="944848"/>
            <a:ext cx="9144000" cy="1477328"/>
          </a:xfrm>
          <a:prstGeom prst="rect">
            <a:avLst/>
          </a:prstGeom>
        </p:spPr>
        <p:txBody>
          <a:bodyPr wrap="square">
            <a:spAutoFit/>
          </a:bodyPr>
          <a:lstStyle/>
          <a:p>
            <a:r>
              <a:rPr lang="en-US" dirty="0" smtClean="0">
                <a:solidFill>
                  <a:srgbClr val="000000"/>
                </a:solidFill>
                <a:latin typeface="open sans"/>
              </a:rPr>
              <a:t>A web </a:t>
            </a:r>
            <a:r>
              <a:rPr lang="en-US" dirty="0">
                <a:solidFill>
                  <a:srgbClr val="000000"/>
                </a:solidFill>
                <a:latin typeface="open sans"/>
              </a:rPr>
              <a:t>service as </a:t>
            </a:r>
            <a:r>
              <a:rPr lang="en-US" b="1" dirty="0">
                <a:solidFill>
                  <a:srgbClr val="000000"/>
                </a:solidFill>
                <a:latin typeface="open sans"/>
              </a:rPr>
              <a:t>a focused task that a specialized computer (the server) knows how to do and allows other computers to invoke</a:t>
            </a:r>
            <a:r>
              <a:rPr lang="en-US" dirty="0">
                <a:solidFill>
                  <a:srgbClr val="000000"/>
                </a:solidFill>
                <a:latin typeface="open sans"/>
              </a:rPr>
              <a:t>. </a:t>
            </a:r>
            <a:endParaRPr lang="en-US" dirty="0" smtClean="0">
              <a:solidFill>
                <a:srgbClr val="000000"/>
              </a:solidFill>
              <a:latin typeface="open sans"/>
            </a:endParaRPr>
          </a:p>
          <a:p>
            <a:endParaRPr lang="en-US" dirty="0">
              <a:solidFill>
                <a:srgbClr val="000000"/>
              </a:solidFill>
              <a:latin typeface="open sans"/>
            </a:endParaRPr>
          </a:p>
          <a:p>
            <a:endParaRPr lang="en-US" dirty="0" smtClean="0">
              <a:solidFill>
                <a:srgbClr val="000000"/>
              </a:solidFill>
              <a:latin typeface="open sans"/>
            </a:endParaRPr>
          </a:p>
          <a:p>
            <a:r>
              <a:rPr lang="en-US" u="sng" dirty="0" smtClean="0">
                <a:solidFill>
                  <a:srgbClr val="000000"/>
                </a:solidFill>
                <a:latin typeface="open sans"/>
              </a:rPr>
              <a:t>You </a:t>
            </a:r>
            <a:r>
              <a:rPr lang="en-US" u="sng" dirty="0">
                <a:solidFill>
                  <a:srgbClr val="000000"/>
                </a:solidFill>
                <a:latin typeface="open sans"/>
              </a:rPr>
              <a:t>work with the web service like this:</a:t>
            </a:r>
            <a:endParaRPr lang="en-US" u="sng" dirty="0"/>
          </a:p>
        </p:txBody>
      </p:sp>
      <p:sp>
        <p:nvSpPr>
          <p:cNvPr id="4" name="Rectangle 3"/>
          <p:cNvSpPr/>
          <p:nvPr/>
        </p:nvSpPr>
        <p:spPr>
          <a:xfrm>
            <a:off x="59960" y="2514509"/>
            <a:ext cx="9144000" cy="3139321"/>
          </a:xfrm>
          <a:prstGeom prst="rect">
            <a:avLst/>
          </a:prstGeom>
        </p:spPr>
        <p:txBody>
          <a:bodyPr wrap="square">
            <a:spAutoFit/>
          </a:bodyPr>
          <a:lstStyle/>
          <a:p>
            <a:pPr marL="342900" indent="-342900" algn="just" fontAlgn="base">
              <a:buFont typeface="+mj-lt"/>
              <a:buAutoNum type="arabicPeriod"/>
            </a:pPr>
            <a:r>
              <a:rPr lang="en-US" dirty="0">
                <a:solidFill>
                  <a:srgbClr val="000000"/>
                </a:solidFill>
                <a:latin typeface="open sans"/>
              </a:rPr>
              <a:t>You invoke the web service by making a request from an application (the client). To make this request, you use HTTP, a standard protocol that web browsers use for communicating between clients and servers. The request contains structured pieces of information called parameters. These give specific instructions about how the task should be executed</a:t>
            </a:r>
            <a:r>
              <a:rPr lang="en-US" dirty="0" smtClean="0">
                <a:solidFill>
                  <a:srgbClr val="000000"/>
                </a:solidFill>
                <a:latin typeface="open sans"/>
              </a:rPr>
              <a:t>.</a:t>
            </a:r>
          </a:p>
          <a:p>
            <a:pPr marL="342900" indent="-342900" algn="just" fontAlgn="base">
              <a:buFont typeface="+mj-lt"/>
              <a:buAutoNum type="arabicPeriod"/>
            </a:pPr>
            <a:endParaRPr lang="en-US" dirty="0">
              <a:solidFill>
                <a:srgbClr val="000000"/>
              </a:solidFill>
              <a:latin typeface="open sans"/>
            </a:endParaRPr>
          </a:p>
          <a:p>
            <a:pPr marL="342900" indent="-342900" algn="just" fontAlgn="base">
              <a:buFont typeface="+mj-lt"/>
              <a:buAutoNum type="arabicPeriod"/>
            </a:pPr>
            <a:r>
              <a:rPr lang="en-US" dirty="0">
                <a:solidFill>
                  <a:srgbClr val="000000"/>
                </a:solidFill>
                <a:latin typeface="open sans"/>
              </a:rPr>
              <a:t>The server reads the request and runs its web service code, considering all the parameters while doing so. This produces a response, which is usually a string of information or an image</a:t>
            </a:r>
            <a:r>
              <a:rPr lang="en-US" dirty="0" smtClean="0">
                <a:solidFill>
                  <a:srgbClr val="000000"/>
                </a:solidFill>
                <a:latin typeface="open sans"/>
              </a:rPr>
              <a:t>.</a:t>
            </a:r>
          </a:p>
          <a:p>
            <a:pPr marL="342900" indent="-342900" algn="just" fontAlgn="base">
              <a:buFont typeface="+mj-lt"/>
              <a:buAutoNum type="arabicPeriod"/>
            </a:pPr>
            <a:endParaRPr lang="en-US" dirty="0">
              <a:solidFill>
                <a:srgbClr val="000000"/>
              </a:solidFill>
              <a:latin typeface="open sans"/>
            </a:endParaRPr>
          </a:p>
          <a:p>
            <a:pPr marL="342900" indent="-342900" algn="just" fontAlgn="base">
              <a:buFont typeface="+mj-lt"/>
              <a:buAutoNum type="arabicPeriod"/>
            </a:pPr>
            <a:r>
              <a:rPr lang="en-US" dirty="0">
                <a:solidFill>
                  <a:srgbClr val="000000"/>
                </a:solidFill>
                <a:latin typeface="open sans"/>
              </a:rPr>
              <a:t>The server sends you the response, and your application uses it.</a:t>
            </a:r>
            <a:endParaRPr lang="en-US" b="0" i="0" dirty="0">
              <a:solidFill>
                <a:srgbClr val="000000"/>
              </a:solidFill>
              <a:effectLst/>
              <a:latin typeface="open sans"/>
            </a:endParaRPr>
          </a:p>
        </p:txBody>
      </p:sp>
    </p:spTree>
    <p:extLst>
      <p:ext uri="{BB962C8B-B14F-4D97-AF65-F5344CB8AC3E}">
        <p14:creationId xmlns:p14="http://schemas.microsoft.com/office/powerpoint/2010/main" val="4372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3282949"/>
            <a:ext cx="3817175" cy="369332"/>
          </a:xfrm>
          <a:prstGeom prst="rect">
            <a:avLst/>
          </a:prstGeom>
        </p:spPr>
        <p:txBody>
          <a:bodyPr wrap="square">
            <a:spAutoFit/>
          </a:bodyPr>
          <a:lstStyle/>
          <a:p>
            <a:r>
              <a:rPr lang="en-US" dirty="0" smtClean="0">
                <a:solidFill>
                  <a:srgbClr val="009997"/>
                </a:solidFill>
                <a:latin typeface="ComicSansMS"/>
              </a:rPr>
              <a:t>Sample web services Request</a:t>
            </a:r>
            <a:endParaRPr lang="en-US" dirty="0"/>
          </a:p>
        </p:txBody>
      </p:sp>
      <p:pic>
        <p:nvPicPr>
          <p:cNvPr id="4" name="Picture 3"/>
          <p:cNvPicPr>
            <a:picLocks noChangeAspect="1"/>
          </p:cNvPicPr>
          <p:nvPr/>
        </p:nvPicPr>
        <p:blipFill>
          <a:blip r:embed="rId2"/>
          <a:stretch>
            <a:fillRect/>
          </a:stretch>
        </p:blipFill>
        <p:spPr>
          <a:xfrm>
            <a:off x="1505663" y="13370"/>
            <a:ext cx="6861344" cy="3269579"/>
          </a:xfrm>
          <a:prstGeom prst="rect">
            <a:avLst/>
          </a:prstGeom>
        </p:spPr>
      </p:pic>
      <p:sp>
        <p:nvSpPr>
          <p:cNvPr id="6" name="Rectangle 5"/>
          <p:cNvSpPr/>
          <p:nvPr/>
        </p:nvSpPr>
        <p:spPr>
          <a:xfrm>
            <a:off x="0" y="3610939"/>
            <a:ext cx="9144000" cy="1200329"/>
          </a:xfrm>
          <a:prstGeom prst="rect">
            <a:avLst/>
          </a:prstGeom>
          <a:ln>
            <a:solidFill>
              <a:schemeClr val="tx1"/>
            </a:solidFill>
          </a:ln>
        </p:spPr>
        <p:txBody>
          <a:bodyPr wrap="square">
            <a:spAutoFit/>
          </a:bodyPr>
          <a:lstStyle/>
          <a:p>
            <a:r>
              <a:rPr lang="en-US" altLang="en-US" dirty="0">
                <a:latin typeface="Courier New" panose="02070309020205020404" pitchFamily="49" charset="0"/>
                <a:hlinkClick r:id="rId3"/>
              </a:rPr>
              <a:t>http://</a:t>
            </a:r>
            <a:r>
              <a:rPr lang="en-US" altLang="en-US" dirty="0" smtClean="0">
                <a:latin typeface="Courier New" panose="02070309020205020404" pitchFamily="49" charset="0"/>
                <a:hlinkClick r:id="rId3"/>
              </a:rPr>
              <a:t>bhuvan3.nrsc.gov.in/cgi-bin/bhuvan_intsat.exe?SERVICE=WMS&amp;REQUEST=GetMap&amp;FORMAT=image/jpeg&amp;Version=1.3.0&amp;LAYERS=Bhuvan_L4&amp;WIDTH=877&amp;HEIGHT=276&amp;CRS=EPSG:4326&amp;BBOX=75.00,30.00,79.00,50.00</a:t>
            </a:r>
            <a:endParaRPr lang="en-US" altLang="en-US" dirty="0" smtClean="0">
              <a:latin typeface="Courier New" panose="02070309020205020404" pitchFamily="49" charset="0"/>
            </a:endParaRPr>
          </a:p>
        </p:txBody>
      </p:sp>
      <p:sp>
        <p:nvSpPr>
          <p:cNvPr id="7" name="Rectangle 6"/>
          <p:cNvSpPr/>
          <p:nvPr/>
        </p:nvSpPr>
        <p:spPr>
          <a:xfrm>
            <a:off x="0" y="4940708"/>
            <a:ext cx="9144000" cy="1754326"/>
          </a:xfrm>
          <a:prstGeom prst="rect">
            <a:avLst/>
          </a:prstGeom>
          <a:ln>
            <a:solidFill>
              <a:schemeClr val="tx1"/>
            </a:solidFill>
          </a:ln>
        </p:spPr>
        <p:txBody>
          <a:bodyPr wrap="square">
            <a:spAutoFit/>
          </a:bodyPr>
          <a:lstStyle/>
          <a:p>
            <a:r>
              <a:rPr lang="en-US" dirty="0">
                <a:latin typeface="Courier New" panose="02070309020205020404" pitchFamily="49" charset="0"/>
                <a:hlinkClick r:id="rId4"/>
              </a:rPr>
              <a:t>http://mesonet.agron.iastate.edu/cgi-bin/wms/nexrad/n0r.cgi?SERVICE=WMS&amp;REQUEST=GetMap&amp;FORMAT=image/png&amp;TRANSPARENT=TRUE&amp;STYLES=&amp;VERSION=1.3.0&amp;LAYERS=nexrad-n0r&amp;WIDTH=877&amp;HEIGHT=276&amp;CRS=EPSG:900913&amp;BBOX=-15252263.28954773,2902486.4758432545,-</a:t>
            </a:r>
            <a:r>
              <a:rPr lang="en-US" dirty="0" smtClean="0">
                <a:latin typeface="Courier New" panose="02070309020205020404" pitchFamily="49" charset="0"/>
                <a:hlinkClick r:id="rId4"/>
              </a:rPr>
              <a:t>6671748.242369267,5602853.811101243</a:t>
            </a:r>
            <a:r>
              <a:rPr lang="en-US" dirty="0" smtClean="0">
                <a:latin typeface="Courier New" panose="02070309020205020404" pitchFamily="49" charset="0"/>
              </a:rPr>
              <a:t>  </a:t>
            </a:r>
            <a:endParaRPr lang="en-US" dirty="0">
              <a:latin typeface="Courier New" panose="02070309020205020404" pitchFamily="49" charset="0"/>
            </a:endParaRPr>
          </a:p>
        </p:txBody>
      </p:sp>
    </p:spTree>
    <p:extLst>
      <p:ext uri="{BB962C8B-B14F-4D97-AF65-F5344CB8AC3E}">
        <p14:creationId xmlns:p14="http://schemas.microsoft.com/office/powerpoint/2010/main" val="38398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 System architecture for GIS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20" y="1151229"/>
            <a:ext cx="7400832" cy="52422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71584" y="270663"/>
            <a:ext cx="7661635" cy="584775"/>
          </a:xfrm>
          <a:prstGeom prst="rect">
            <a:avLst/>
          </a:prstGeom>
        </p:spPr>
        <p:txBody>
          <a:bodyPr wrap="square">
            <a:spAutoFit/>
          </a:bodyPr>
          <a:lstStyle/>
          <a:p>
            <a:r>
              <a:rPr lang="en-US" sz="3200" dirty="0">
                <a:solidFill>
                  <a:srgbClr val="009997"/>
                </a:solidFill>
                <a:latin typeface="Comic Sans MS" panose="030F0702030302020204" pitchFamily="66" charset="0"/>
              </a:rPr>
              <a:t>System architecture for web mapping</a:t>
            </a:r>
          </a:p>
        </p:txBody>
      </p:sp>
    </p:spTree>
    <p:extLst>
      <p:ext uri="{BB962C8B-B14F-4D97-AF65-F5344CB8AC3E}">
        <p14:creationId xmlns:p14="http://schemas.microsoft.com/office/powerpoint/2010/main" val="1483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30855" y="252418"/>
            <a:ext cx="6447692" cy="584775"/>
          </a:xfrm>
          <a:prstGeom prst="rect">
            <a:avLst/>
          </a:prstGeom>
        </p:spPr>
        <p:txBody>
          <a:bodyPr wrap="square">
            <a:spAutoFit/>
          </a:bodyPr>
          <a:lstStyle/>
          <a:p>
            <a:r>
              <a:rPr lang="en-US" sz="3200" dirty="0" smtClean="0">
                <a:solidFill>
                  <a:srgbClr val="009997"/>
                </a:solidFill>
                <a:latin typeface="Comic Sans MS" panose="030F0702030302020204" pitchFamily="66" charset="0"/>
              </a:rPr>
              <a:t>Basic Elements </a:t>
            </a:r>
            <a:r>
              <a:rPr lang="en-US" sz="3200" dirty="0">
                <a:solidFill>
                  <a:srgbClr val="009997"/>
                </a:solidFill>
                <a:latin typeface="Comic Sans MS" panose="030F0702030302020204" pitchFamily="66" charset="0"/>
              </a:rPr>
              <a:t>of a web map</a:t>
            </a:r>
          </a:p>
        </p:txBody>
      </p:sp>
      <p:sp>
        <p:nvSpPr>
          <p:cNvPr id="3" name="Rectangle 2"/>
          <p:cNvSpPr/>
          <p:nvPr/>
        </p:nvSpPr>
        <p:spPr>
          <a:xfrm>
            <a:off x="694012" y="1079035"/>
            <a:ext cx="4312399" cy="1569660"/>
          </a:xfrm>
          <a:prstGeom prst="rect">
            <a:avLst/>
          </a:prstGeom>
          <a:ln>
            <a:solidFill>
              <a:schemeClr val="accent1"/>
            </a:solidFill>
          </a:ln>
        </p:spPr>
        <p:txBody>
          <a:bodyPr wrap="none">
            <a:spAutoFit/>
          </a:bodyPr>
          <a:lstStyle/>
          <a:p>
            <a:pPr marL="457200" indent="-457200" fontAlgn="base">
              <a:buFont typeface="Arial" panose="020B0604020202020204" pitchFamily="34" charset="0"/>
              <a:buChar char="•"/>
            </a:pPr>
            <a:r>
              <a:rPr lang="en-US" sz="3200" dirty="0" err="1" smtClean="0">
                <a:solidFill>
                  <a:srgbClr val="444444"/>
                </a:solidFill>
                <a:latin typeface="Arial" panose="020B0604020202020204" pitchFamily="34" charset="0"/>
                <a:cs typeface="Arial" panose="020B0604020202020204" pitchFamily="34" charset="0"/>
              </a:rPr>
              <a:t>Basemaps</a:t>
            </a:r>
            <a:endParaRPr lang="en-US" sz="3200" dirty="0" smtClean="0">
              <a:solidFill>
                <a:srgbClr val="444444"/>
              </a:solidFill>
              <a:latin typeface="Arial" panose="020B0604020202020204" pitchFamily="34" charset="0"/>
              <a:cs typeface="Arial" panose="020B0604020202020204" pitchFamily="34" charset="0"/>
            </a:endParaRPr>
          </a:p>
          <a:p>
            <a:pPr marL="457200" indent="-457200" fontAlgn="base">
              <a:buFont typeface="Arial" panose="020B0604020202020204" pitchFamily="34" charset="0"/>
              <a:buChar char="•"/>
            </a:pPr>
            <a:r>
              <a:rPr lang="en-US" sz="3200" dirty="0">
                <a:latin typeface="Arial" panose="020B0604020202020204" pitchFamily="34" charset="0"/>
                <a:cs typeface="Arial" panose="020B0604020202020204" pitchFamily="34" charset="0"/>
              </a:rPr>
              <a:t>Thematic layers</a:t>
            </a:r>
          </a:p>
          <a:p>
            <a:pPr marL="457200" indent="-457200" fontAlgn="base">
              <a:buFont typeface="Arial" panose="020B0604020202020204" pitchFamily="34" charset="0"/>
              <a:buChar char="•"/>
            </a:pPr>
            <a:r>
              <a:rPr lang="en-US" sz="3200" dirty="0">
                <a:latin typeface="Arial" panose="020B0604020202020204" pitchFamily="34" charset="0"/>
                <a:cs typeface="Arial" panose="020B0604020202020204" pitchFamily="34" charset="0"/>
              </a:rPr>
              <a:t>Interactive </a:t>
            </a:r>
            <a:r>
              <a:rPr lang="en-US" sz="3200" dirty="0" smtClean="0">
                <a:latin typeface="Arial" panose="020B0604020202020204" pitchFamily="34" charset="0"/>
                <a:cs typeface="Arial" panose="020B0604020202020204" pitchFamily="34" charset="0"/>
              </a:rPr>
              <a:t>elements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58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1688" y="411508"/>
            <a:ext cx="8676007" cy="523220"/>
          </a:xfrm>
          <a:prstGeom prst="rect">
            <a:avLst/>
          </a:prstGeom>
        </p:spPr>
        <p:txBody>
          <a:bodyPr wrap="square">
            <a:spAutoFit/>
          </a:bodyPr>
          <a:lstStyle/>
          <a:p>
            <a:r>
              <a:rPr lang="en-US" sz="2800" b="1" dirty="0">
                <a:solidFill>
                  <a:srgbClr val="009997"/>
                </a:solidFill>
                <a:latin typeface="Comic Sans MS" panose="030F0702030302020204" pitchFamily="66" charset="0"/>
              </a:rPr>
              <a:t>Basic Requirement Before Learning </a:t>
            </a:r>
            <a:r>
              <a:rPr lang="en-US" sz="2800" b="1" dirty="0" err="1">
                <a:solidFill>
                  <a:srgbClr val="009997"/>
                </a:solidFill>
                <a:latin typeface="Comic Sans MS" panose="030F0702030302020204" pitchFamily="66" charset="0"/>
              </a:rPr>
              <a:t>WebMapping</a:t>
            </a:r>
            <a:endParaRPr lang="en-US" sz="2800" b="1" dirty="0">
              <a:solidFill>
                <a:srgbClr val="009997"/>
              </a:solidFill>
              <a:latin typeface="Comic Sans MS" panose="030F0702030302020204" pitchFamily="66" charset="0"/>
            </a:endParaRPr>
          </a:p>
        </p:txBody>
      </p:sp>
      <p:sp>
        <p:nvSpPr>
          <p:cNvPr id="3" name="TextBox 2"/>
          <p:cNvSpPr txBox="1"/>
          <p:nvPr/>
        </p:nvSpPr>
        <p:spPr>
          <a:xfrm>
            <a:off x="0" y="1116767"/>
            <a:ext cx="9144000" cy="3539430"/>
          </a:xfrm>
          <a:prstGeom prst="rect">
            <a:avLst/>
          </a:prstGeom>
          <a:noFill/>
        </p:spPr>
        <p:txBody>
          <a:bodyPr wrap="square" rtlCol="0">
            <a:spAutoFit/>
          </a:bodyPr>
          <a:lstStyle/>
          <a:p>
            <a:pPr algn="just"/>
            <a:r>
              <a:rPr lang="en-US" sz="3200" dirty="0" smtClean="0"/>
              <a:t>Familiarity with </a:t>
            </a:r>
            <a:r>
              <a:rPr lang="en-US" sz="3200" b="1" dirty="0" smtClean="0"/>
              <a:t>HTML</a:t>
            </a:r>
            <a:r>
              <a:rPr lang="en-US" sz="3200" dirty="0" smtClean="0"/>
              <a:t>, </a:t>
            </a:r>
            <a:r>
              <a:rPr lang="en-US" sz="3200" b="1" dirty="0" smtClean="0"/>
              <a:t>CSS &amp; </a:t>
            </a:r>
            <a:r>
              <a:rPr lang="en-US" sz="3200" b="1" dirty="0" err="1" smtClean="0"/>
              <a:t>Javascript</a:t>
            </a:r>
            <a:endParaRPr lang="en-US" sz="3200" dirty="0" smtClean="0"/>
          </a:p>
          <a:p>
            <a:pPr algn="just"/>
            <a:endParaRPr lang="en-US" sz="3200" dirty="0" smtClean="0"/>
          </a:p>
          <a:p>
            <a:pPr algn="just"/>
            <a:r>
              <a:rPr lang="en-US" sz="3200" dirty="0"/>
              <a:t>I</a:t>
            </a:r>
            <a:r>
              <a:rPr lang="en-US" sz="3200" dirty="0" smtClean="0"/>
              <a:t>t </a:t>
            </a:r>
            <a:r>
              <a:rPr lang="en-US" sz="3200" dirty="0"/>
              <a:t>is expected </a:t>
            </a:r>
            <a:r>
              <a:rPr lang="en-US" sz="3200" dirty="0" smtClean="0"/>
              <a:t>that </a:t>
            </a:r>
            <a:r>
              <a:rPr lang="en-US" sz="3200" dirty="0"/>
              <a:t>you apply this familiarity to understanding the JavaScript syntax for </a:t>
            </a:r>
            <a:endParaRPr lang="en-US" sz="3200" dirty="0" smtClean="0"/>
          </a:p>
          <a:p>
            <a:pPr marL="742950" lvl="1" indent="-285750" algn="just">
              <a:buFont typeface="Arial" panose="020B0604020202020204" pitchFamily="34" charset="0"/>
              <a:buChar char="•"/>
            </a:pPr>
            <a:r>
              <a:rPr lang="en-US" sz="3200" dirty="0" smtClean="0"/>
              <a:t>loops,</a:t>
            </a:r>
          </a:p>
          <a:p>
            <a:pPr marL="742950" lvl="1" indent="-285750" algn="just">
              <a:buFont typeface="Arial" panose="020B0604020202020204" pitchFamily="34" charset="0"/>
              <a:buChar char="•"/>
            </a:pPr>
            <a:r>
              <a:rPr lang="en-US" sz="3200" dirty="0" smtClean="0"/>
              <a:t> </a:t>
            </a:r>
            <a:r>
              <a:rPr lang="en-US" sz="3200" dirty="0"/>
              <a:t>functions, </a:t>
            </a:r>
            <a:endParaRPr lang="en-US" sz="3200" dirty="0" smtClean="0"/>
          </a:p>
          <a:p>
            <a:pPr marL="742950" lvl="1" indent="-285750" algn="just">
              <a:buFont typeface="Arial" panose="020B0604020202020204" pitchFamily="34" charset="0"/>
              <a:buChar char="•"/>
            </a:pPr>
            <a:r>
              <a:rPr lang="en-US" sz="3200" dirty="0" smtClean="0"/>
              <a:t>decision </a:t>
            </a:r>
            <a:r>
              <a:rPr lang="en-US" sz="3200" dirty="0"/>
              <a:t>structures, and so forth. </a:t>
            </a:r>
          </a:p>
        </p:txBody>
      </p:sp>
    </p:spTree>
    <p:extLst>
      <p:ext uri="{BB962C8B-B14F-4D97-AF65-F5344CB8AC3E}">
        <p14:creationId xmlns:p14="http://schemas.microsoft.com/office/powerpoint/2010/main" val="364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278948"/>
            <a:ext cx="8968435" cy="4524315"/>
          </a:xfrm>
          <a:prstGeom prst="rect">
            <a:avLst/>
          </a:prstGeom>
        </p:spPr>
        <p:txBody>
          <a:bodyPr wrap="square">
            <a:spAutoFit/>
          </a:bodyPr>
          <a:lstStyle/>
          <a:p>
            <a:pPr marL="285750" indent="-285750" algn="just" fontAlgn="base">
              <a:buFont typeface="Arial" panose="020B0604020202020204" pitchFamily="34" charset="0"/>
              <a:buChar char="•"/>
            </a:pPr>
            <a:r>
              <a:rPr lang="en-US" sz="2400" dirty="0" smtClean="0">
                <a:solidFill>
                  <a:srgbClr val="000000"/>
                </a:solidFill>
                <a:latin typeface="open sans"/>
              </a:rPr>
              <a:t>Identify </a:t>
            </a:r>
            <a:r>
              <a:rPr lang="en-US" sz="2400" dirty="0">
                <a:solidFill>
                  <a:srgbClr val="000000"/>
                </a:solidFill>
                <a:latin typeface="open sans"/>
              </a:rPr>
              <a:t>commonly-used web mapping APIs (both proprietary and FOSS) and recognize programming patterns that are common to each</a:t>
            </a:r>
            <a:r>
              <a:rPr lang="en-US" sz="2400" dirty="0" smtClean="0">
                <a:solidFill>
                  <a:srgbClr val="000000"/>
                </a:solidFill>
                <a:latin typeface="open sans"/>
              </a:rPr>
              <a:t>.</a:t>
            </a:r>
          </a:p>
          <a:p>
            <a:pPr marL="285750" indent="-285750" algn="just" fontAlgn="base">
              <a:buFont typeface="Arial" panose="020B0604020202020204" pitchFamily="34" charset="0"/>
              <a:buChar char="•"/>
            </a:pPr>
            <a:endParaRPr lang="en-US" sz="2400" dirty="0">
              <a:solidFill>
                <a:srgbClr val="000000"/>
              </a:solidFill>
              <a:latin typeface="open sans"/>
            </a:endParaRPr>
          </a:p>
          <a:p>
            <a:pPr marL="285750" indent="-285750" algn="just" fontAlgn="base">
              <a:buFont typeface="Arial" panose="020B0604020202020204" pitchFamily="34" charset="0"/>
              <a:buChar char="•"/>
            </a:pPr>
            <a:r>
              <a:rPr lang="en-US" sz="2400" dirty="0">
                <a:solidFill>
                  <a:srgbClr val="000000"/>
                </a:solidFill>
                <a:latin typeface="open sans"/>
              </a:rPr>
              <a:t>Choose developer examples that relate to your web mapping task and adjust the code to meet the needs of your own application</a:t>
            </a:r>
            <a:r>
              <a:rPr lang="en-US" sz="2400" dirty="0" smtClean="0">
                <a:solidFill>
                  <a:srgbClr val="000000"/>
                </a:solidFill>
                <a:latin typeface="open sans"/>
              </a:rPr>
              <a:t>.</a:t>
            </a:r>
          </a:p>
          <a:p>
            <a:pPr marL="285750" indent="-285750" algn="just" fontAlgn="base">
              <a:buFont typeface="Arial" panose="020B0604020202020204" pitchFamily="34" charset="0"/>
              <a:buChar char="•"/>
            </a:pPr>
            <a:endParaRPr lang="en-US" sz="2400" dirty="0">
              <a:solidFill>
                <a:srgbClr val="000000"/>
              </a:solidFill>
              <a:latin typeface="open sans"/>
            </a:endParaRPr>
          </a:p>
          <a:p>
            <a:pPr marL="285750" indent="-285750" algn="just" fontAlgn="base">
              <a:buFont typeface="Arial" panose="020B0604020202020204" pitchFamily="34" charset="0"/>
              <a:buChar char="•"/>
            </a:pPr>
            <a:r>
              <a:rPr lang="en-US" sz="2400" dirty="0">
                <a:solidFill>
                  <a:srgbClr val="000000"/>
                </a:solidFill>
                <a:latin typeface="open sans"/>
              </a:rPr>
              <a:t>Use </a:t>
            </a:r>
            <a:r>
              <a:rPr lang="en-US" sz="2400" dirty="0" err="1">
                <a:solidFill>
                  <a:srgbClr val="000000"/>
                </a:solidFill>
                <a:latin typeface="open sans"/>
              </a:rPr>
              <a:t>OpenLayers</a:t>
            </a:r>
            <a:r>
              <a:rPr lang="en-US" sz="2400" dirty="0">
                <a:solidFill>
                  <a:srgbClr val="000000"/>
                </a:solidFill>
                <a:latin typeface="open sans"/>
              </a:rPr>
              <a:t> to create a mashup from a tiled </a:t>
            </a:r>
            <a:r>
              <a:rPr lang="en-US" sz="2400" dirty="0" err="1">
                <a:solidFill>
                  <a:srgbClr val="000000"/>
                </a:solidFill>
                <a:latin typeface="open sans"/>
              </a:rPr>
              <a:t>basemap</a:t>
            </a:r>
            <a:r>
              <a:rPr lang="en-US" sz="2400" dirty="0">
                <a:solidFill>
                  <a:srgbClr val="000000"/>
                </a:solidFill>
                <a:latin typeface="open sans"/>
              </a:rPr>
              <a:t> and a WMS thematic layer.</a:t>
            </a:r>
          </a:p>
          <a:p>
            <a:pPr marL="285750" indent="-285750" algn="just" fontAlgn="base">
              <a:buFont typeface="Arial" panose="020B0604020202020204" pitchFamily="34" charset="0"/>
              <a:buChar char="•"/>
            </a:pPr>
            <a:r>
              <a:rPr lang="en-US" sz="2400" dirty="0">
                <a:solidFill>
                  <a:srgbClr val="000000"/>
                </a:solidFill>
                <a:latin typeface="open sans"/>
              </a:rPr>
              <a:t>Create informational popups for your web map features using </a:t>
            </a:r>
            <a:r>
              <a:rPr lang="en-US" sz="2400" dirty="0" err="1">
                <a:solidFill>
                  <a:srgbClr val="000000"/>
                </a:solidFill>
                <a:latin typeface="open sans"/>
              </a:rPr>
              <a:t>OpenLayers</a:t>
            </a:r>
            <a:r>
              <a:rPr lang="en-US" sz="2400" dirty="0">
                <a:solidFill>
                  <a:srgbClr val="000000"/>
                </a:solidFill>
                <a:latin typeface="open sans"/>
              </a:rPr>
              <a:t>.</a:t>
            </a:r>
            <a:endParaRPr lang="en-US" sz="2400" b="0" i="0" dirty="0">
              <a:solidFill>
                <a:srgbClr val="000000"/>
              </a:solidFill>
              <a:effectLst/>
              <a:latin typeface="open sans"/>
            </a:endParaRPr>
          </a:p>
        </p:txBody>
      </p:sp>
      <p:sp>
        <p:nvSpPr>
          <p:cNvPr id="3" name="Rectangle 2"/>
          <p:cNvSpPr/>
          <p:nvPr/>
        </p:nvSpPr>
        <p:spPr>
          <a:xfrm>
            <a:off x="1598116" y="93941"/>
            <a:ext cx="5947767" cy="584775"/>
          </a:xfrm>
          <a:prstGeom prst="rect">
            <a:avLst/>
          </a:prstGeom>
        </p:spPr>
        <p:txBody>
          <a:bodyPr wrap="square">
            <a:spAutoFit/>
          </a:bodyPr>
          <a:lstStyle/>
          <a:p>
            <a:r>
              <a:rPr lang="en-US" sz="3200" b="1" dirty="0">
                <a:solidFill>
                  <a:srgbClr val="009997"/>
                </a:solidFill>
                <a:latin typeface="Comic Sans MS" panose="030F0702030302020204" pitchFamily="66" charset="0"/>
              </a:rPr>
              <a:t>Objectives of this Lecture </a:t>
            </a:r>
          </a:p>
        </p:txBody>
      </p:sp>
    </p:spTree>
    <p:extLst>
      <p:ext uri="{BB962C8B-B14F-4D97-AF65-F5344CB8AC3E}">
        <p14:creationId xmlns:p14="http://schemas.microsoft.com/office/powerpoint/2010/main" val="22632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9452" y="118008"/>
            <a:ext cx="5965095" cy="584775"/>
          </a:xfrm>
          <a:prstGeom prst="rect">
            <a:avLst/>
          </a:prstGeom>
        </p:spPr>
        <p:txBody>
          <a:bodyPr wrap="square">
            <a:spAutoFit/>
          </a:bodyPr>
          <a:lstStyle/>
          <a:p>
            <a:r>
              <a:rPr lang="en-US" sz="3200" b="1" dirty="0">
                <a:solidFill>
                  <a:srgbClr val="009997"/>
                </a:solidFill>
                <a:latin typeface="Comic Sans MS" panose="030F0702030302020204" pitchFamily="66" charset="0"/>
              </a:rPr>
              <a:t>What is a web mapping API?</a:t>
            </a:r>
          </a:p>
        </p:txBody>
      </p:sp>
      <p:sp>
        <p:nvSpPr>
          <p:cNvPr id="3" name="Rectangle 2"/>
          <p:cNvSpPr/>
          <p:nvPr/>
        </p:nvSpPr>
        <p:spPr>
          <a:xfrm>
            <a:off x="0" y="994136"/>
            <a:ext cx="9144000" cy="344709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open sans"/>
              </a:rPr>
              <a:t>An API (Application Program Interface) is a framework that you can use to write a program. </a:t>
            </a:r>
            <a:endParaRPr lang="en-US" dirty="0" smtClean="0">
              <a:solidFill>
                <a:srgbClr val="000000"/>
              </a:solidFill>
              <a:latin typeface="open sans"/>
            </a:endParaRPr>
          </a:p>
          <a:p>
            <a:pPr marL="285750" indent="-285750" algn="just">
              <a:buFont typeface="Arial" panose="020B0604020202020204" pitchFamily="34" charset="0"/>
              <a:buChar char="•"/>
            </a:pPr>
            <a:endParaRPr lang="en-US" dirty="0" smtClean="0">
              <a:solidFill>
                <a:srgbClr val="000000"/>
              </a:solidFill>
              <a:latin typeface="open sans"/>
            </a:endParaRPr>
          </a:p>
          <a:p>
            <a:pPr marL="285750" indent="-285750" algn="just">
              <a:buFont typeface="Arial" panose="020B0604020202020204" pitchFamily="34" charset="0"/>
              <a:buChar char="•"/>
            </a:pPr>
            <a:r>
              <a:rPr lang="en-US" dirty="0" smtClean="0">
                <a:solidFill>
                  <a:srgbClr val="000000"/>
                </a:solidFill>
                <a:latin typeface="open sans"/>
              </a:rPr>
              <a:t>It </a:t>
            </a:r>
            <a:r>
              <a:rPr lang="en-US" dirty="0">
                <a:solidFill>
                  <a:srgbClr val="000000"/>
                </a:solidFill>
                <a:latin typeface="open sans"/>
              </a:rPr>
              <a:t>provides a set of </a:t>
            </a:r>
            <a:r>
              <a:rPr lang="en-US" b="1" dirty="0">
                <a:solidFill>
                  <a:srgbClr val="000000"/>
                </a:solidFill>
                <a:latin typeface="open sans"/>
              </a:rPr>
              <a:t>classes and functions </a:t>
            </a:r>
            <a:r>
              <a:rPr lang="en-US" dirty="0">
                <a:solidFill>
                  <a:srgbClr val="000000"/>
                </a:solidFill>
                <a:latin typeface="open sans"/>
              </a:rPr>
              <a:t>that help you avoid writing all the low-level code to perform specific actions. </a:t>
            </a:r>
            <a:endParaRPr lang="en-US" dirty="0" smtClean="0">
              <a:solidFill>
                <a:srgbClr val="000000"/>
              </a:solidFill>
              <a:latin typeface="open sans"/>
            </a:endParaRPr>
          </a:p>
          <a:p>
            <a:pPr marL="285750" indent="-285750" algn="just">
              <a:buFont typeface="Arial" panose="020B0604020202020204" pitchFamily="34" charset="0"/>
              <a:buChar char="•"/>
            </a:pPr>
            <a:endParaRPr lang="en-US" dirty="0">
              <a:solidFill>
                <a:srgbClr val="000000"/>
              </a:solidFill>
              <a:latin typeface="open sans"/>
            </a:endParaRPr>
          </a:p>
          <a:p>
            <a:pPr marL="285750" indent="-285750" algn="just">
              <a:buFont typeface="Arial" panose="020B0604020202020204" pitchFamily="34" charset="0"/>
              <a:buChar char="•"/>
            </a:pPr>
            <a:r>
              <a:rPr lang="en-US" dirty="0" smtClean="0">
                <a:solidFill>
                  <a:srgbClr val="000000"/>
                </a:solidFill>
                <a:latin typeface="open sans"/>
              </a:rPr>
              <a:t>For </a:t>
            </a:r>
            <a:r>
              <a:rPr lang="en-US" dirty="0">
                <a:solidFill>
                  <a:srgbClr val="000000"/>
                </a:solidFill>
                <a:latin typeface="open sans"/>
              </a:rPr>
              <a:t>example, web mapping APIs typically include classes for maps and layers so that you don't have to write all the low-level code for displaying an interactive map image and drawing a new layer on it. </a:t>
            </a:r>
            <a:endParaRPr lang="en-US" dirty="0" smtClean="0">
              <a:solidFill>
                <a:srgbClr val="000000"/>
              </a:solidFill>
              <a:latin typeface="open sans"/>
            </a:endParaRPr>
          </a:p>
          <a:p>
            <a:pPr marL="285750" indent="-285750" algn="just">
              <a:buFont typeface="Arial" panose="020B0604020202020204" pitchFamily="34" charset="0"/>
              <a:buChar char="•"/>
            </a:pPr>
            <a:endParaRPr lang="en-US" dirty="0">
              <a:solidFill>
                <a:srgbClr val="000000"/>
              </a:solidFill>
              <a:latin typeface="open sans"/>
            </a:endParaRPr>
          </a:p>
          <a:p>
            <a:pPr marL="285750" indent="-285750" algn="just">
              <a:buFont typeface="Arial" panose="020B0604020202020204" pitchFamily="34" charset="0"/>
              <a:buChar char="•"/>
            </a:pPr>
            <a:r>
              <a:rPr lang="en-US" dirty="0" smtClean="0">
                <a:solidFill>
                  <a:srgbClr val="000000"/>
                </a:solidFill>
                <a:latin typeface="open sans"/>
              </a:rPr>
              <a:t>Instead</a:t>
            </a:r>
            <a:r>
              <a:rPr lang="en-US" dirty="0">
                <a:solidFill>
                  <a:srgbClr val="000000"/>
                </a:solidFill>
                <a:latin typeface="open sans"/>
              </a:rPr>
              <a:t>, you can just create a new map object, create a new layer object, and call some method such as </a:t>
            </a:r>
            <a:r>
              <a:rPr lang="en-US" sz="2000" b="1" dirty="0" err="1">
                <a:solidFill>
                  <a:srgbClr val="000000"/>
                </a:solidFill>
                <a:latin typeface="open sans"/>
              </a:rPr>
              <a:t>map.addLayer</a:t>
            </a:r>
            <a:r>
              <a:rPr lang="en-US" sz="2000" b="1" dirty="0">
                <a:solidFill>
                  <a:srgbClr val="000000"/>
                </a:solidFill>
                <a:latin typeface="open sans"/>
              </a:rPr>
              <a:t>(layer). </a:t>
            </a:r>
            <a:endParaRPr lang="en-US" sz="2000" b="1" dirty="0"/>
          </a:p>
        </p:txBody>
      </p:sp>
      <p:sp>
        <p:nvSpPr>
          <p:cNvPr id="4" name="Rectangle 3"/>
          <p:cNvSpPr/>
          <p:nvPr/>
        </p:nvSpPr>
        <p:spPr>
          <a:xfrm>
            <a:off x="0" y="4732587"/>
            <a:ext cx="9144000" cy="1477328"/>
          </a:xfrm>
          <a:prstGeom prst="rect">
            <a:avLst/>
          </a:prstGeom>
          <a:ln>
            <a:solidFill>
              <a:schemeClr val="tx1"/>
            </a:solidFill>
          </a:ln>
        </p:spPr>
        <p:txBody>
          <a:bodyPr wrap="square">
            <a:spAutoFit/>
          </a:bodyPr>
          <a:lstStyle/>
          <a:p>
            <a:r>
              <a:rPr lang="en-US" b="1" dirty="0">
                <a:solidFill>
                  <a:srgbClr val="000000"/>
                </a:solidFill>
                <a:latin typeface="open sans"/>
              </a:rPr>
              <a:t>APIs</a:t>
            </a:r>
            <a:r>
              <a:rPr lang="en-US" dirty="0">
                <a:solidFill>
                  <a:srgbClr val="000000"/>
                </a:solidFill>
                <a:latin typeface="open sans"/>
              </a:rPr>
              <a:t> designed specifically for the purpose of making </a:t>
            </a:r>
            <a:r>
              <a:rPr lang="en-US" b="1" dirty="0">
                <a:solidFill>
                  <a:srgbClr val="000000"/>
                </a:solidFill>
                <a:latin typeface="open sans"/>
              </a:rPr>
              <a:t>web maps </a:t>
            </a:r>
            <a:r>
              <a:rPr lang="en-US" dirty="0" smtClean="0">
                <a:solidFill>
                  <a:srgbClr val="000000"/>
                </a:solidFill>
                <a:latin typeface="open sans"/>
              </a:rPr>
              <a:t>include </a:t>
            </a:r>
          </a:p>
          <a:p>
            <a:pPr marL="742950" lvl="1" indent="-285750">
              <a:buFont typeface="Arial" panose="020B0604020202020204" pitchFamily="34" charset="0"/>
              <a:buChar char="•"/>
            </a:pPr>
            <a:r>
              <a:rPr lang="en-US" dirty="0" err="1" smtClean="0">
                <a:solidFill>
                  <a:srgbClr val="000000"/>
                </a:solidFill>
                <a:latin typeface="open sans"/>
              </a:rPr>
              <a:t>OpenLayers</a:t>
            </a:r>
            <a:r>
              <a:rPr lang="en-US" dirty="0">
                <a:solidFill>
                  <a:srgbClr val="000000"/>
                </a:solidFill>
                <a:latin typeface="open sans"/>
              </a:rPr>
              <a:t>, </a:t>
            </a:r>
            <a:endParaRPr lang="en-US" dirty="0" smtClean="0">
              <a:solidFill>
                <a:srgbClr val="000000"/>
              </a:solidFill>
              <a:latin typeface="open sans"/>
            </a:endParaRPr>
          </a:p>
          <a:p>
            <a:pPr marL="742950" lvl="1" indent="-285750">
              <a:buFont typeface="Arial" panose="020B0604020202020204" pitchFamily="34" charset="0"/>
              <a:buChar char="•"/>
            </a:pPr>
            <a:r>
              <a:rPr lang="en-US" dirty="0" smtClean="0">
                <a:solidFill>
                  <a:srgbClr val="000000"/>
                </a:solidFill>
                <a:latin typeface="open sans"/>
              </a:rPr>
              <a:t>Leaflet</a:t>
            </a:r>
            <a:r>
              <a:rPr lang="en-US" dirty="0">
                <a:solidFill>
                  <a:srgbClr val="000000"/>
                </a:solidFill>
                <a:latin typeface="open sans"/>
              </a:rPr>
              <a:t>, </a:t>
            </a:r>
            <a:endParaRPr lang="en-US" dirty="0" smtClean="0">
              <a:solidFill>
                <a:srgbClr val="000000"/>
              </a:solidFill>
              <a:latin typeface="open sans"/>
            </a:endParaRPr>
          </a:p>
          <a:p>
            <a:pPr marL="742950" lvl="1" indent="-285750">
              <a:buFont typeface="Arial" panose="020B0604020202020204" pitchFamily="34" charset="0"/>
              <a:buChar char="•"/>
            </a:pPr>
            <a:r>
              <a:rPr lang="en-US" dirty="0" smtClean="0">
                <a:solidFill>
                  <a:srgbClr val="000000"/>
                </a:solidFill>
                <a:latin typeface="open sans"/>
              </a:rPr>
              <a:t>Google </a:t>
            </a:r>
            <a:r>
              <a:rPr lang="en-US" dirty="0">
                <a:solidFill>
                  <a:srgbClr val="000000"/>
                </a:solidFill>
                <a:latin typeface="open sans"/>
              </a:rPr>
              <a:t>Maps </a:t>
            </a:r>
            <a:r>
              <a:rPr lang="en-US" dirty="0" smtClean="0">
                <a:solidFill>
                  <a:srgbClr val="000000"/>
                </a:solidFill>
                <a:latin typeface="open sans"/>
              </a:rPr>
              <a:t>API, and </a:t>
            </a:r>
          </a:p>
          <a:p>
            <a:pPr marL="742950" lvl="1" indent="-285750">
              <a:buFont typeface="Arial" panose="020B0604020202020204" pitchFamily="34" charset="0"/>
              <a:buChar char="•"/>
            </a:pPr>
            <a:r>
              <a:rPr lang="en-US" dirty="0" smtClean="0">
                <a:solidFill>
                  <a:srgbClr val="000000"/>
                </a:solidFill>
                <a:latin typeface="open sans"/>
              </a:rPr>
              <a:t>ArcGIS </a:t>
            </a:r>
            <a:r>
              <a:rPr lang="en-US" dirty="0">
                <a:solidFill>
                  <a:srgbClr val="000000"/>
                </a:solidFill>
                <a:latin typeface="open sans"/>
              </a:rPr>
              <a:t>API for JavaScript.</a:t>
            </a:r>
            <a:endParaRPr lang="en-US" dirty="0"/>
          </a:p>
        </p:txBody>
      </p:sp>
    </p:spTree>
    <p:extLst>
      <p:ext uri="{BB962C8B-B14F-4D97-AF65-F5344CB8AC3E}">
        <p14:creationId xmlns:p14="http://schemas.microsoft.com/office/powerpoint/2010/main" val="401187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2591</TotalTime>
  <Words>2005</Words>
  <Application>Microsoft Office PowerPoint</Application>
  <PresentationFormat>On-screen Show (4:3)</PresentationFormat>
  <Paragraphs>308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Kamal Pandey</dc:creator>
  <cp:lastModifiedBy>puyam-z210</cp:lastModifiedBy>
  <cp:revision>62</cp:revision>
  <cp:lastPrinted>2017-04-02T11:11:34Z</cp:lastPrinted>
  <dcterms:created xsi:type="dcterms:W3CDTF">2017-03-30T00:45:43Z</dcterms:created>
  <dcterms:modified xsi:type="dcterms:W3CDTF">2019-06-07T03:55:00Z</dcterms:modified>
</cp:coreProperties>
</file>