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88" r:id="rId4"/>
    <p:sldId id="289" r:id="rId5"/>
    <p:sldId id="298" r:id="rId6"/>
    <p:sldId id="299" r:id="rId7"/>
    <p:sldId id="290" r:id="rId8"/>
    <p:sldId id="291" r:id="rId9"/>
    <p:sldId id="292" r:id="rId10"/>
    <p:sldId id="293" r:id="rId11"/>
    <p:sldId id="294" r:id="rId12"/>
    <p:sldId id="256" r:id="rId13"/>
    <p:sldId id="295" r:id="rId14"/>
    <p:sldId id="258" r:id="rId15"/>
    <p:sldId id="261" r:id="rId16"/>
    <p:sldId id="280" r:id="rId17"/>
    <p:sldId id="263" r:id="rId18"/>
    <p:sldId id="281" r:id="rId19"/>
    <p:sldId id="282" r:id="rId20"/>
    <p:sldId id="283" r:id="rId21"/>
    <p:sldId id="284" r:id="rId22"/>
    <p:sldId id="286" r:id="rId23"/>
    <p:sldId id="287" r:id="rId24"/>
    <p:sldId id="296" r:id="rId25"/>
    <p:sldId id="302" r:id="rId26"/>
    <p:sldId id="300" r:id="rId27"/>
    <p:sldId id="303" r:id="rId28"/>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70" d="100"/>
          <a:sy n="70" d="100"/>
        </p:scale>
        <p:origin x="-2814" y="-14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27305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344745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58578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90194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74047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412541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56A5AF-FCA9-4D5D-9F37-B216FC564A4C}"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46710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56A5AF-FCA9-4D5D-9F37-B216FC564A4C}"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79217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6A5AF-FCA9-4D5D-9F37-B216FC564A4C}"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61925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676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4586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6A5AF-FCA9-4D5D-9F37-B216FC564A4C}" type="datetimeFigureOut">
              <a:rPr lang="en-US" smtClean="0"/>
              <a:t>6/12/2019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55506-DC45-48A6-9898-C32C37487325}"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4608"/>
            <a:ext cx="575235" cy="555964"/>
          </a:xfrm>
          <a:prstGeom prst="rect">
            <a:avLst/>
          </a:prstGeom>
        </p:spPr>
      </p:pic>
      <p:sp>
        <p:nvSpPr>
          <p:cNvPr id="8" name="TextBox 7"/>
          <p:cNvSpPr txBox="1"/>
          <p:nvPr userDrawn="1"/>
        </p:nvSpPr>
        <p:spPr>
          <a:xfrm>
            <a:off x="8294914" y="0"/>
            <a:ext cx="849086" cy="461665"/>
          </a:xfrm>
          <a:prstGeom prst="rect">
            <a:avLst/>
          </a:prstGeom>
          <a:noFill/>
        </p:spPr>
        <p:txBody>
          <a:bodyPr wrap="square" rtlCol="0">
            <a:spAutoFit/>
          </a:bodyPr>
          <a:lstStyle/>
          <a:p>
            <a:r>
              <a:rPr lang="en-US" sz="2400" b="1" i="1" dirty="0" err="1" smtClean="0">
                <a:solidFill>
                  <a:srgbClr val="0070C0"/>
                </a:solidFill>
                <a:latin typeface="Bookman Old Style" panose="02050604050505020204" pitchFamily="18" charset="0"/>
              </a:rPr>
              <a:t>iirs</a:t>
            </a:r>
            <a:endParaRPr lang="en-US" sz="2400" b="1" i="1" dirty="0" smtClean="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393780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leafletjs.com/examples.html" TargetMode="External"/><Relationship Id="rId2" Type="http://schemas.openxmlformats.org/officeDocument/2006/relationships/hyperlink" Target="https://openlayers.org/en/latest/examples/"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huvan-app1.nrsc.gov.in/state/AS"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mesonet.agron.iastate.edu/cgi-bin/wms/nexrad/n0r.cgi?SERVICE=WMS&amp;REQUEST=GetMap&amp;FORMAT=image/png&amp;TRANSPARENT=TRUE&amp;STYLES=&amp;VERSION=1.3.0&amp;LAYERS=nexrad-n0r&amp;WIDTH=877&amp;HEIGHT=276&amp;CRS=EPSG:900913&amp;BBOX=-15252263.28954773,2902486.4758432545,-6671748.242369267,5602853.81110124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479649"/>
            <a:ext cx="9144000" cy="1569660"/>
          </a:xfrm>
          <a:prstGeom prst="rect">
            <a:avLst/>
          </a:prstGeom>
        </p:spPr>
        <p:txBody>
          <a:bodyPr wrap="square">
            <a:spAutoFit/>
          </a:bodyPr>
          <a:lstStyle/>
          <a:p>
            <a:pPr algn="ct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 </a:t>
            </a:r>
          </a:p>
          <a:p>
            <a:pPr algn="ctr"/>
            <a:r>
              <a:rPr lang="en-US" sz="48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Using </a:t>
            </a:r>
            <a:r>
              <a:rPr lang="en-US" sz="4800" b="0" i="0" u="none" strike="noStrike" baseline="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2651760" y="4017526"/>
            <a:ext cx="3840480" cy="769441"/>
          </a:xfrm>
          <a:prstGeom prst="rect">
            <a:avLst/>
          </a:prstGeom>
          <a:noFill/>
        </p:spPr>
        <p:txBody>
          <a:bodyPr wrap="square" rtlCol="0">
            <a:spAutoFit/>
          </a:bodyPr>
          <a:lstStyle/>
          <a:p>
            <a:pPr algn="ctr"/>
            <a:r>
              <a:rPr lang="en-US" sz="2800" b="1" dirty="0" smtClean="0"/>
              <a:t>PS Singh</a:t>
            </a:r>
            <a:br>
              <a:rPr lang="en-US" sz="2800" b="1" dirty="0" smtClean="0"/>
            </a:br>
            <a:r>
              <a:rPr lang="en-US" sz="1600" b="1" dirty="0" smtClean="0"/>
              <a:t>Scientist/Engineer-SE</a:t>
            </a:r>
            <a:endParaRPr lang="en-US" sz="1600" b="1" dirty="0"/>
          </a:p>
        </p:txBody>
      </p:sp>
    </p:spTree>
    <p:extLst>
      <p:ext uri="{BB962C8B-B14F-4D97-AF65-F5344CB8AC3E}">
        <p14:creationId xmlns:p14="http://schemas.microsoft.com/office/powerpoint/2010/main" val="44960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58368" y="287446"/>
            <a:ext cx="7681911"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Open Source web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mapping APIs</a:t>
            </a:r>
          </a:p>
        </p:txBody>
      </p:sp>
      <p:sp>
        <p:nvSpPr>
          <p:cNvPr id="3" name="Rectangle 2"/>
          <p:cNvSpPr/>
          <p:nvPr/>
        </p:nvSpPr>
        <p:spPr>
          <a:xfrm>
            <a:off x="1103868" y="1379455"/>
            <a:ext cx="6929175" cy="584775"/>
          </a:xfrm>
          <a:prstGeom prst="rect">
            <a:avLst/>
          </a:prstGeom>
        </p:spPr>
        <p:txBody>
          <a:bodyPr wrap="square">
            <a:spAutoFit/>
          </a:bodyPr>
          <a:lstStyle/>
          <a:p>
            <a:pPr algn="ct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FOSS Based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mapping APIs for building browser-based apps with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HTML and JavaScript.</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23014" y="2258497"/>
            <a:ext cx="7690884" cy="3539430"/>
          </a:xfrm>
          <a:prstGeom prst="rect">
            <a:avLst/>
          </a:prstGeom>
          <a:ln>
            <a:solidFill>
              <a:schemeClr val="accent1"/>
            </a:solidFill>
          </a:ln>
        </p:spPr>
        <p:txBody>
          <a:bodyPr wrap="square">
            <a:spAutoFit/>
          </a:bodyPr>
          <a:lstStyle/>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OpenLayers</a:t>
            </a:r>
            <a:r>
              <a:rPr lang="en-US" sz="1600" dirty="0" smtClean="0">
                <a:latin typeface="Segoe UI" panose="020B0502040204020203" pitchFamily="34" charset="0"/>
                <a:ea typeface="Segoe UI" panose="020B0502040204020203" pitchFamily="34" charset="0"/>
                <a:cs typeface="Segoe UI" panose="020B0502040204020203" pitchFamily="34" charset="0"/>
              </a:rPr>
              <a:t> :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Most Matured with extensive documentation and samples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Leaflet: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Light Weight and Mobile Friendliness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D3</a:t>
            </a:r>
            <a:r>
              <a:rPr lang="en-US" sz="1600" dirty="0" smtClean="0">
                <a:latin typeface="Segoe UI" panose="020B0502040204020203" pitchFamily="34" charset="0"/>
                <a:ea typeface="Segoe UI" panose="020B0502040204020203" pitchFamily="34" charset="0"/>
                <a:cs typeface="Segoe UI" panose="020B0502040204020203" pitchFamily="34" charset="0"/>
              </a:rPr>
              <a: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app with interactive maps and </a:t>
            </a:r>
            <a:r>
              <a:rPr lang="en-US" sz="1600" dirty="0" smtClean="0">
                <a:latin typeface="Segoe UI" panose="020B0502040204020203" pitchFamily="34" charset="0"/>
                <a:ea typeface="Segoe UI" panose="020B0502040204020203" pitchFamily="34" charset="0"/>
                <a:cs typeface="Segoe UI" panose="020B0502040204020203" pitchFamily="34" charset="0"/>
              </a:rPr>
              <a:t>charts</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Polymaps</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Mashing </a:t>
            </a:r>
            <a:r>
              <a:rPr lang="en-US" sz="1600" dirty="0">
                <a:latin typeface="Segoe UI" panose="020B0502040204020203" pitchFamily="34" charset="0"/>
                <a:ea typeface="Segoe UI" panose="020B0502040204020203" pitchFamily="34" charset="0"/>
                <a:cs typeface="Segoe UI" panose="020B0502040204020203" pitchFamily="34" charset="0"/>
              </a:rPr>
              <a:t>up map tiles with vector features drawn from </a:t>
            </a:r>
            <a:r>
              <a:rPr lang="en-US" sz="1600" dirty="0" err="1">
                <a:latin typeface="Segoe UI" panose="020B0502040204020203" pitchFamily="34" charset="0"/>
                <a:ea typeface="Segoe UI" panose="020B0502040204020203" pitchFamily="34" charset="0"/>
                <a:cs typeface="Segoe UI" panose="020B0502040204020203" pitchFamily="34" charset="0"/>
              </a:rPr>
              <a:t>GeoJSON</a:t>
            </a:r>
            <a:r>
              <a:rPr lang="en-US" sz="1600" dirty="0">
                <a:latin typeface="Segoe UI" panose="020B0502040204020203" pitchFamily="34" charset="0"/>
                <a:ea typeface="Segoe UI" panose="020B0502040204020203" pitchFamily="34" charset="0"/>
                <a:cs typeface="Segoe UI" panose="020B0502040204020203" pitchFamily="34" charset="0"/>
              </a:rPr>
              <a:t> and other sources</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ModestMaps</a:t>
            </a:r>
            <a:endParaRPr lang="en-US" sz="1600" b="1"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a:latin typeface="Segoe UI" panose="020B0502040204020203" pitchFamily="34" charset="0"/>
                <a:ea typeface="Segoe UI" panose="020B0502040204020203" pitchFamily="34" charset="0"/>
                <a:cs typeface="Segoe UI" panose="020B0502040204020203" pitchFamily="34" charset="0"/>
              </a:rPr>
              <a:t>L</a:t>
            </a:r>
            <a:r>
              <a:rPr lang="en-US" sz="1600" dirty="0" smtClean="0">
                <a:latin typeface="Segoe UI" panose="020B0502040204020203" pitchFamily="34" charset="0"/>
                <a:ea typeface="Segoe UI" panose="020B0502040204020203" pitchFamily="34" charset="0"/>
                <a:cs typeface="Segoe UI" panose="020B0502040204020203" pitchFamily="34" charset="0"/>
              </a:rPr>
              <a:t>ightweight </a:t>
            </a:r>
            <a:r>
              <a:rPr lang="en-US" sz="1600" dirty="0">
                <a:latin typeface="Segoe UI" panose="020B0502040204020203" pitchFamily="34" charset="0"/>
                <a:ea typeface="Segoe UI" panose="020B0502040204020203" pitchFamily="34" charset="0"/>
                <a:cs typeface="Segoe UI" panose="020B0502040204020203" pitchFamily="34" charset="0"/>
              </a:rPr>
              <a:t>FOSS API for displaying tiled </a:t>
            </a:r>
            <a:r>
              <a:rPr lang="en-US" sz="1600" dirty="0" smtClean="0">
                <a:latin typeface="Segoe UI" panose="020B0502040204020203" pitchFamily="34" charset="0"/>
                <a:ea typeface="Segoe UI" panose="020B0502040204020203" pitchFamily="34" charset="0"/>
                <a:cs typeface="Segoe UI" panose="020B0502040204020203" pitchFamily="34" charset="0"/>
              </a:rPr>
              <a:t>maps</a:t>
            </a:r>
          </a:p>
        </p:txBody>
      </p:sp>
    </p:spTree>
    <p:extLst>
      <p:ext uri="{BB962C8B-B14F-4D97-AF65-F5344CB8AC3E}">
        <p14:creationId xmlns:p14="http://schemas.microsoft.com/office/powerpoint/2010/main" val="56633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 y="524656"/>
            <a:ext cx="8776762"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proprietary web mapping APIs</a:t>
            </a:r>
          </a:p>
        </p:txBody>
      </p:sp>
      <p:sp>
        <p:nvSpPr>
          <p:cNvPr id="3" name="Rectangle 2"/>
          <p:cNvSpPr/>
          <p:nvPr/>
        </p:nvSpPr>
        <p:spPr>
          <a:xfrm>
            <a:off x="148575" y="1385553"/>
            <a:ext cx="6338811" cy="1077218"/>
          </a:xfrm>
          <a:prstGeom prst="rect">
            <a:avLst/>
          </a:prstGeom>
        </p:spPr>
        <p:txBody>
          <a:bodyPr wrap="square">
            <a:spAutoFit/>
          </a:bodyPr>
          <a:lstStyle/>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Google Maps and Bing Maps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ArcGIS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Yahoo Map API's</a:t>
            </a:r>
          </a:p>
          <a:p>
            <a:pPr marL="285750" indent="-285750" fontAlgn="base">
              <a:buFont typeface="Arial" panose="020B0604020202020204" pitchFamily="34" charset="0"/>
              <a:buChar char="•"/>
            </a:pPr>
            <a:endParaRPr lang="en-US" sz="1600" b="0" i="0" dirty="0">
              <a:solidFill>
                <a:srgbClr val="444444"/>
              </a:solidFill>
              <a:effectLst/>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469" y="1488558"/>
            <a:ext cx="2936524" cy="25577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08" y="2978689"/>
            <a:ext cx="4946564" cy="33606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51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192120" y="160528"/>
            <a:ext cx="444764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a:t>
            </a:r>
          </a:p>
        </p:txBody>
      </p:sp>
      <p:sp>
        <p:nvSpPr>
          <p:cNvPr id="6" name="Rectangle 5"/>
          <p:cNvSpPr/>
          <p:nvPr/>
        </p:nvSpPr>
        <p:spPr>
          <a:xfrm>
            <a:off x="630864" y="1133178"/>
            <a:ext cx="7768857" cy="3046988"/>
          </a:xfrm>
          <a:prstGeom prst="rect">
            <a:avLst/>
          </a:prstGeom>
        </p:spPr>
        <p:txBody>
          <a:bodyPr wrap="square">
            <a:spAutoFit/>
          </a:bodyPr>
          <a:lstStyle/>
          <a:p>
            <a:pPr marL="342900" indent="-342900" algn="just">
              <a:buFont typeface="Arial" panose="020B0604020202020204" pitchFamily="34" charset="0"/>
              <a:buChar char="•"/>
            </a:pPr>
            <a:r>
              <a:rPr lang="en-US" sz="1600" b="1"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is a library for building mapping applications in a </a:t>
            </a:r>
            <a:r>
              <a:rPr lang="en-US" sz="1600" dirty="0" smtClean="0">
                <a:latin typeface="Segoe UI" panose="020B0502040204020203" pitchFamily="34" charset="0"/>
                <a:ea typeface="Segoe UI" panose="020B0502040204020203" pitchFamily="34" charset="0"/>
                <a:cs typeface="Segoe UI" panose="020B0502040204020203" pitchFamily="34" charset="0"/>
              </a:rPr>
              <a:t>browser</a:t>
            </a: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An API for building web map applications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Pure client-side JavaScript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Web 2.0 and AJAX </a:t>
            </a:r>
            <a:r>
              <a:rPr lang="en-US" sz="1600" dirty="0" smtClean="0">
                <a:latin typeface="Segoe UI" panose="020B0502040204020203" pitchFamily="34" charset="0"/>
                <a:ea typeface="Segoe UI" panose="020B0502040204020203" pitchFamily="34" charset="0"/>
                <a:cs typeface="Segoe UI" panose="020B0502040204020203" pitchFamily="34" charset="0"/>
              </a:rPr>
              <a:t>compliant – Interoperable &amp; Fast/Responsive</a:t>
            </a: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Supports open </a:t>
            </a:r>
            <a:r>
              <a:rPr lang="en-US" sz="1600" dirty="0" smtClean="0">
                <a:latin typeface="Segoe UI" panose="020B0502040204020203" pitchFamily="34" charset="0"/>
                <a:ea typeface="Segoe UI" panose="020B0502040204020203" pitchFamily="34" charset="0"/>
                <a:cs typeface="Segoe UI" panose="020B0502040204020203" pitchFamily="34" charset="0"/>
              </a:rPr>
              <a:t>standards.</a:t>
            </a:r>
          </a:p>
          <a:p>
            <a:pPr marL="342900" indent="-342900" algn="just">
              <a:buFont typeface="Arial" panose="020B0604020202020204" pitchFamily="34" charset="0"/>
              <a:buChar char="•"/>
            </a:pP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BSD licensed                                                                                                       </a:t>
            </a:r>
          </a:p>
          <a:p>
            <a:pPr algn="just"/>
            <a:r>
              <a:rPr lang="en-US" sz="1600" i="1" dirty="0">
                <a:latin typeface="Segoe UI" panose="020B0502040204020203" pitchFamily="34" charset="0"/>
                <a:ea typeface="Segoe UI" panose="020B0502040204020203" pitchFamily="34" charset="0"/>
                <a:cs typeface="Segoe UI" panose="020B0502040204020203" pitchFamily="34" charset="0"/>
              </a:rPr>
              <a:t> </a:t>
            </a:r>
            <a:r>
              <a:rPr lang="en-US" sz="1600" i="1" dirty="0" smtClean="0">
                <a:latin typeface="Segoe UI" panose="020B0502040204020203" pitchFamily="34" charset="0"/>
                <a:ea typeface="Segoe UI" panose="020B0502040204020203" pitchFamily="34" charset="0"/>
                <a:cs typeface="Segoe UI" panose="020B0502040204020203" pitchFamily="34" charset="0"/>
              </a:rPr>
              <a:t>     (</a:t>
            </a:r>
            <a:r>
              <a:rPr lang="en-US" sz="1600" i="1" dirty="0">
                <a:latin typeface="Segoe UI" panose="020B0502040204020203" pitchFamily="34" charset="0"/>
                <a:ea typeface="Segoe UI" panose="020B0502040204020203" pitchFamily="34" charset="0"/>
                <a:cs typeface="Segoe UI" panose="020B0502040204020203" pitchFamily="34" charset="0"/>
              </a:rPr>
              <a:t>implies minimum restriction on </a:t>
            </a:r>
            <a:r>
              <a:rPr lang="en-US" sz="1600" i="1" dirty="0" smtClean="0">
                <a:latin typeface="Segoe UI" panose="020B0502040204020203" pitchFamily="34" charset="0"/>
                <a:ea typeface="Segoe UI" panose="020B0502040204020203" pitchFamily="34" charset="0"/>
                <a:cs typeface="Segoe UI" panose="020B0502040204020203" pitchFamily="34" charset="0"/>
              </a:rPr>
              <a:t>redistribution) </a:t>
            </a:r>
            <a:r>
              <a:rPr lang="en-US" sz="1600" dirty="0">
                <a:latin typeface="Segoe UI" panose="020B0502040204020203" pitchFamily="34" charset="0"/>
                <a:ea typeface="Segoe UI" panose="020B0502040204020203" pitchFamily="34" charset="0"/>
                <a:cs typeface="Segoe UI" panose="020B0502040204020203" pitchFamily="34" charset="0"/>
              </a:rPr>
              <a:t>(</a:t>
            </a:r>
            <a:r>
              <a:rPr lang="en-US" sz="1600" i="1" dirty="0" smtClean="0">
                <a:latin typeface="Segoe UI" panose="020B0502040204020203" pitchFamily="34" charset="0"/>
                <a:ea typeface="Segoe UI" panose="020B0502040204020203" pitchFamily="34" charset="0"/>
                <a:cs typeface="Segoe UI" panose="020B0502040204020203" pitchFamily="34" charset="0"/>
              </a:rPr>
              <a:t>Berkeley Software Distribution)</a:t>
            </a:r>
            <a:endParaRPr lang="en-US" sz="1600" i="1" dirty="0">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p:nvSpPr>
        <p:spPr>
          <a:xfrm>
            <a:off x="557117" y="5279088"/>
            <a:ext cx="8029763" cy="738664"/>
          </a:xfrm>
          <a:prstGeom prst="rect">
            <a:avLst/>
          </a:prstGeom>
        </p:spPr>
        <p:txBody>
          <a:bodyPr wrap="square">
            <a:spAutoFit/>
          </a:bodyPr>
          <a:lstStyle/>
          <a:p>
            <a:pPr algn="just"/>
            <a:r>
              <a:rPr lang="en-US" sz="1400" i="1" dirty="0" err="1">
                <a:latin typeface="Segoe UI" panose="020B0502040204020203" pitchFamily="34" charset="0"/>
                <a:ea typeface="Segoe UI" panose="020B0502040204020203" pitchFamily="34" charset="0"/>
                <a:cs typeface="Segoe UI" panose="020B0502040204020203" pitchFamily="34" charset="0"/>
              </a:rPr>
              <a:t>OpenLayers</a:t>
            </a:r>
            <a:r>
              <a:rPr lang="en-US" sz="1400" i="1" dirty="0">
                <a:latin typeface="Segoe UI" panose="020B0502040204020203" pitchFamily="34" charset="0"/>
                <a:ea typeface="Segoe UI" panose="020B0502040204020203" pitchFamily="34" charset="0"/>
                <a:cs typeface="Segoe UI" panose="020B0502040204020203" pitchFamily="34" charset="0"/>
              </a:rPr>
              <a:t> </a:t>
            </a:r>
            <a:r>
              <a:rPr lang="en-US" sz="1400" i="1" dirty="0" smtClean="0">
                <a:latin typeface="Segoe UI" panose="020B0502040204020203" pitchFamily="34" charset="0"/>
                <a:ea typeface="Segoe UI" panose="020B0502040204020203" pitchFamily="34" charset="0"/>
                <a:cs typeface="Segoe UI" panose="020B0502040204020203" pitchFamily="34" charset="0"/>
              </a:rPr>
              <a:t>appeared </a:t>
            </a:r>
            <a:r>
              <a:rPr lang="en-US" sz="1400" i="1" dirty="0">
                <a:latin typeface="Segoe UI" panose="020B0502040204020203" pitchFamily="34" charset="0"/>
                <a:ea typeface="Segoe UI" panose="020B0502040204020203" pitchFamily="34" charset="0"/>
                <a:cs typeface="Segoe UI" panose="020B0502040204020203" pitchFamily="34" charset="0"/>
              </a:rPr>
              <a:t>in the middle of 2006 as an open source alternative to Google Maps and other proprietary API providers, but it </a:t>
            </a:r>
            <a:r>
              <a:rPr lang="en-US" sz="1400" i="1" dirty="0" smtClean="0">
                <a:latin typeface="Segoe UI" panose="020B0502040204020203" pitchFamily="34" charset="0"/>
                <a:ea typeface="Segoe UI" panose="020B0502040204020203" pitchFamily="34" charset="0"/>
                <a:cs typeface="Segoe UI" panose="020B0502040204020203" pitchFamily="34" charset="0"/>
              </a:rPr>
              <a:t>started </a:t>
            </a:r>
            <a:r>
              <a:rPr lang="en-US" sz="1400" i="1" dirty="0">
                <a:latin typeface="Segoe UI" panose="020B0502040204020203" pitchFamily="34" charset="0"/>
                <a:ea typeface="Segoe UI" panose="020B0502040204020203" pitchFamily="34" charset="0"/>
                <a:cs typeface="Segoe UI" panose="020B0502040204020203" pitchFamily="34" charset="0"/>
              </a:rPr>
              <a:t>gaining more attention in 2007, when the growing </a:t>
            </a:r>
            <a:r>
              <a:rPr lang="en-US" sz="1400" i="1" dirty="0" err="1">
                <a:latin typeface="Segoe UI" panose="020B0502040204020203" pitchFamily="34" charset="0"/>
                <a:ea typeface="Segoe UI" panose="020B0502040204020203" pitchFamily="34" charset="0"/>
                <a:cs typeface="Segoe UI" panose="020B0502040204020203" pitchFamily="34" charset="0"/>
              </a:rPr>
              <a:t>OpenStreetMap</a:t>
            </a:r>
            <a:r>
              <a:rPr lang="en-US" sz="1400" i="1" dirty="0">
                <a:latin typeface="Segoe UI" panose="020B0502040204020203" pitchFamily="34" charset="0"/>
                <a:ea typeface="Segoe UI" panose="020B0502040204020203" pitchFamily="34" charset="0"/>
                <a:cs typeface="Segoe UI" panose="020B0502040204020203" pitchFamily="34" charset="0"/>
              </a:rPr>
              <a:t> project </a:t>
            </a:r>
            <a:r>
              <a:rPr lang="en-US" sz="1400" i="1" dirty="0" smtClean="0">
                <a:latin typeface="Segoe UI" panose="020B0502040204020203" pitchFamily="34" charset="0"/>
                <a:ea typeface="Segoe UI" panose="020B0502040204020203" pitchFamily="34" charset="0"/>
                <a:cs typeface="Segoe UI" panose="020B0502040204020203" pitchFamily="34" charset="0"/>
              </a:rPr>
              <a:t>adopted </a:t>
            </a:r>
            <a:r>
              <a:rPr lang="en-US" sz="1400" i="1" dirty="0">
                <a:latin typeface="Segoe UI" panose="020B0502040204020203" pitchFamily="34" charset="0"/>
                <a:ea typeface="Segoe UI" panose="020B0502040204020203" pitchFamily="34" charset="0"/>
                <a:cs typeface="Segoe UI" panose="020B0502040204020203" pitchFamily="34" charset="0"/>
              </a:rPr>
              <a:t>it for its website</a:t>
            </a:r>
            <a:r>
              <a:rPr lang="en-US" sz="1400" i="1" dirty="0" smtClean="0">
                <a:latin typeface="Segoe UI" panose="020B0502040204020203" pitchFamily="34" charset="0"/>
                <a:ea typeface="Segoe UI" panose="020B0502040204020203" pitchFamily="34" charset="0"/>
                <a:cs typeface="Segoe UI" panose="020B0502040204020203" pitchFamily="34" charset="0"/>
              </a:rPr>
              <a:t>. Latest version : </a:t>
            </a:r>
            <a:r>
              <a:rPr lang="en-US" sz="1400" b="1" dirty="0" smtClean="0"/>
              <a:t>v5.3.0</a:t>
            </a:r>
            <a:endParaRPr lang="en-US" sz="1400" b="1" dirty="0"/>
          </a:p>
        </p:txBody>
      </p:sp>
      <p:sp>
        <p:nvSpPr>
          <p:cNvPr id="7" name="Rectangle 6"/>
          <p:cNvSpPr/>
          <p:nvPr/>
        </p:nvSpPr>
        <p:spPr>
          <a:xfrm>
            <a:off x="557118" y="4725458"/>
            <a:ext cx="8029763"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smtClean="0">
                <a:solidFill>
                  <a:srgbClr val="FF0000"/>
                </a:solidFill>
              </a:rPr>
              <a:t>OpenLayers</a:t>
            </a:r>
            <a:r>
              <a:rPr lang="en-US" b="1" dirty="0" smtClean="0">
                <a:solidFill>
                  <a:srgbClr val="FF0000"/>
                </a:solidFill>
              </a:rPr>
              <a:t> History</a:t>
            </a:r>
            <a:endParaRPr lang="en-US" b="1" dirty="0">
              <a:solidFill>
                <a:srgbClr val="FF0000"/>
              </a:solidFill>
            </a:endParaRPr>
          </a:p>
        </p:txBody>
      </p:sp>
    </p:spTree>
    <p:extLst>
      <p:ext uri="{BB962C8B-B14F-4D97-AF65-F5344CB8AC3E}">
        <p14:creationId xmlns:p14="http://schemas.microsoft.com/office/powerpoint/2010/main" val="202182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1917" y="287525"/>
            <a:ext cx="9048903"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Programming patterns with web mapping APIs</a:t>
            </a:r>
          </a:p>
        </p:txBody>
      </p:sp>
      <p:sp>
        <p:nvSpPr>
          <p:cNvPr id="3" name="Rectangle 2"/>
          <p:cNvSpPr/>
          <p:nvPr/>
        </p:nvSpPr>
        <p:spPr>
          <a:xfrm>
            <a:off x="252952" y="1144356"/>
            <a:ext cx="7768217"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Nearly all pages that use web mapping APIs include the following: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882001" y="1546705"/>
            <a:ext cx="4411400" cy="338554"/>
          </a:xfrm>
          <a:prstGeom prst="rect">
            <a:avLst/>
          </a:prstGeom>
        </p:spPr>
        <p:txBody>
          <a:bodyPr wrap="non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1. References </a:t>
            </a:r>
            <a:r>
              <a:rPr lang="en-US" sz="1600" dirty="0">
                <a:latin typeface="Segoe UI" panose="020B0502040204020203" pitchFamily="34" charset="0"/>
                <a:ea typeface="Segoe UI" panose="020B0502040204020203" pitchFamily="34" charset="0"/>
                <a:cs typeface="Segoe UI" panose="020B0502040204020203" pitchFamily="34" charset="0"/>
              </a:rPr>
              <a:t>to JavaScript files and stylesheets</a:t>
            </a:r>
          </a:p>
        </p:txBody>
      </p:sp>
      <p:sp>
        <p:nvSpPr>
          <p:cNvPr id="9" name="Rectangle 8"/>
          <p:cNvSpPr/>
          <p:nvPr/>
        </p:nvSpPr>
        <p:spPr>
          <a:xfrm>
            <a:off x="1419297" y="1885011"/>
            <a:ext cx="6329916" cy="1277273"/>
          </a:xfrm>
          <a:prstGeom prst="rect">
            <a:avLst/>
          </a:prstGeom>
        </p:spPr>
        <p:txBody>
          <a:bodyPr wrap="square">
            <a:spAutoFit/>
          </a:bodyPr>
          <a:lstStyle/>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endParaRPr lang="en-US" sz="11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a:t>
            </a:r>
            <a:r>
              <a:rPr lang="en-US" sz="1100" b="1" dirty="0" smtClean="0">
                <a:solidFill>
                  <a:srgbClr val="8000FF"/>
                </a:solidFill>
                <a:latin typeface="Courier New" panose="02070309020205020404" pitchFamily="49" charset="0"/>
              </a:rPr>
              <a:t>stylesheet“ </a:t>
            </a:r>
            <a:r>
              <a:rPr lang="en-US" sz="1100" dirty="0" err="1" smtClean="0">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endParaRPr lang="en-US" sz="1100" dirty="0">
              <a:effectLst/>
            </a:endParaRPr>
          </a:p>
        </p:txBody>
      </p:sp>
      <p:sp>
        <p:nvSpPr>
          <p:cNvPr id="10" name="Rectangle 9"/>
          <p:cNvSpPr/>
          <p:nvPr/>
        </p:nvSpPr>
        <p:spPr>
          <a:xfrm>
            <a:off x="882001" y="3165846"/>
            <a:ext cx="2520242" cy="338554"/>
          </a:xfrm>
          <a:prstGeom prst="rect">
            <a:avLst/>
          </a:prstGeom>
        </p:spPr>
        <p:txBody>
          <a:bodyPr wrap="none">
            <a:spAutoFit/>
          </a:bodyPr>
          <a:lstStyle/>
          <a:p>
            <a:pPr fontAlgn="base"/>
            <a:r>
              <a:rPr lang="en-US" sz="1600" dirty="0">
                <a:latin typeface="Segoe UI" panose="020B0502040204020203" pitchFamily="34" charset="0"/>
                <a:ea typeface="Segoe UI" panose="020B0502040204020203" pitchFamily="34" charset="0"/>
                <a:cs typeface="Segoe UI" panose="020B0502040204020203" pitchFamily="34" charset="0"/>
              </a:rPr>
              <a:t>2. The map div and object</a:t>
            </a:r>
          </a:p>
        </p:txBody>
      </p:sp>
      <p:sp>
        <p:nvSpPr>
          <p:cNvPr id="11" name="Rectangle 10"/>
          <p:cNvSpPr/>
          <p:nvPr/>
        </p:nvSpPr>
        <p:spPr>
          <a:xfrm>
            <a:off x="1419297" y="3540264"/>
            <a:ext cx="2653290" cy="338554"/>
          </a:xfrm>
          <a:prstGeom prst="rect">
            <a:avLst/>
          </a:prstGeom>
        </p:spPr>
        <p:txBody>
          <a:bodyPr wrap="none">
            <a:spAutoFit/>
          </a:bodyPr>
          <a:lstStyle/>
          <a:p>
            <a:r>
              <a:rPr lang="en-US" sz="1600" dirty="0">
                <a:solidFill>
                  <a:srgbClr val="0000FF"/>
                </a:solidFill>
                <a:latin typeface="Courier New" panose="02070309020205020404" pitchFamily="49" charset="0"/>
              </a:rPr>
              <a:t>&lt;div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a:t>
            </a:r>
            <a:r>
              <a:rPr lang="en-US" sz="1600" dirty="0">
                <a:solidFill>
                  <a:srgbClr val="0000FF"/>
                </a:solidFill>
                <a:latin typeface="Courier New" panose="02070309020205020404" pitchFamily="49" charset="0"/>
              </a:rPr>
              <a:t>&gt;&lt;/div&gt;</a:t>
            </a:r>
            <a:endParaRPr lang="en-US" sz="1600" dirty="0">
              <a:effectLst/>
            </a:endParaRPr>
          </a:p>
        </p:txBody>
      </p:sp>
      <p:sp>
        <p:nvSpPr>
          <p:cNvPr id="12" name="Rectangle 11"/>
          <p:cNvSpPr/>
          <p:nvPr/>
        </p:nvSpPr>
        <p:spPr>
          <a:xfrm>
            <a:off x="1221341" y="5253545"/>
            <a:ext cx="6260274" cy="1077218"/>
          </a:xfrm>
          <a:prstGeom prst="rect">
            <a:avLst/>
          </a:prstGeom>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myMap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myMap</a:t>
            </a:r>
            <a:r>
              <a:rPr lang="en-US" sz="1600"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endParaRPr lang="en-US" sz="1600" dirty="0">
              <a:effectLst/>
            </a:endParaRPr>
          </a:p>
        </p:txBody>
      </p:sp>
      <p:sp>
        <p:nvSpPr>
          <p:cNvPr id="13" name="Rectangle 12"/>
          <p:cNvSpPr/>
          <p:nvPr/>
        </p:nvSpPr>
        <p:spPr>
          <a:xfrm>
            <a:off x="715926" y="4064090"/>
            <a:ext cx="7690884" cy="1138773"/>
          </a:xfrm>
          <a:prstGeom prst="rect">
            <a:avLst/>
          </a:prstGeom>
        </p:spPr>
        <p:txBody>
          <a:bodyPr wrap="square">
            <a:spAutoFit/>
          </a:bodyPr>
          <a:lstStyle/>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Elsewhere in your page, in your JavaScript code, you can create an </a:t>
            </a:r>
            <a:r>
              <a:rPr lang="en-US" sz="1600" dirty="0" err="1">
                <a:solidFill>
                  <a:srgbClr val="000000"/>
                </a:solidFill>
                <a:latin typeface="Courier New" panose="02070309020205020404" pitchFamily="49" charset="0"/>
                <a:ea typeface="Segoe UI" panose="020B0502040204020203" pitchFamily="34" charset="0"/>
                <a:cs typeface="Courier New" panose="02070309020205020404" pitchFamily="49"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object and relate it to the html </a:t>
            </a:r>
            <a:r>
              <a:rPr lang="en-US" sz="1600" dirty="0">
                <a:solidFill>
                  <a:srgbClr val="000000"/>
                </a:solidFill>
                <a:latin typeface="Courier New" panose="02070309020205020404" pitchFamily="49" charset="0"/>
                <a:ea typeface="Segoe UI" panose="020B0502040204020203" pitchFamily="34" charset="0"/>
                <a:cs typeface="Courier New" panose="02070309020205020404" pitchFamily="49" charset="0"/>
              </a:rPr>
              <a:t>div.</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p>
          <a:p>
            <a:pPr algn="just"/>
            <a:endParaRPr lang="en-US" dirty="0">
              <a:solidFill>
                <a:srgbClr val="000000"/>
              </a:solidFill>
              <a:latin typeface="open sans"/>
            </a:endParaRPr>
          </a:p>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a:t>
            </a:r>
            <a:r>
              <a:rPr lang="en-US" sz="1600" dirty="0" err="1">
                <a:solidFill>
                  <a:srgbClr val="000000"/>
                </a:solidFill>
                <a:latin typeface="Courier New" panose="02070309020205020404" pitchFamily="49" charset="0"/>
                <a:ea typeface="Segoe UI" panose="020B0502040204020203" pitchFamily="34" charset="0"/>
                <a:cs typeface="Courier New" panose="02070309020205020404" pitchFamily="49"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constructor takes the </a:t>
            </a:r>
            <a:r>
              <a:rPr lang="en-US" sz="1600" dirty="0">
                <a:solidFill>
                  <a:srgbClr val="000000"/>
                </a:solidFill>
                <a:latin typeface="Courier New" panose="02070309020205020404" pitchFamily="49" charset="0"/>
                <a:ea typeface="Segoe UI" panose="020B0502040204020203" pitchFamily="34" charset="0"/>
                <a:cs typeface="Courier New" panose="02070309020205020404" pitchFamily="49" charset="0"/>
              </a:rPr>
              <a:t>div</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name as an argument.</a:t>
            </a:r>
          </a:p>
        </p:txBody>
      </p:sp>
    </p:spTree>
    <p:extLst>
      <p:ext uri="{BB962C8B-B14F-4D97-AF65-F5344CB8AC3E}">
        <p14:creationId xmlns:p14="http://schemas.microsoft.com/office/powerpoint/2010/main" val="61240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45776" y="198475"/>
            <a:ext cx="6247180"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Components of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rotWithShape="1">
          <a:blip r:embed="rId2"/>
          <a:srcRect l="3087" t="14444" r="2191" b="9675"/>
          <a:stretch/>
        </p:blipFill>
        <p:spPr>
          <a:xfrm>
            <a:off x="487249" y="1499030"/>
            <a:ext cx="8096925" cy="39164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9221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99846" y="215146"/>
            <a:ext cx="7944307" cy="584775"/>
          </a:xfrm>
          <a:prstGeom prst="rect">
            <a:avLst/>
          </a:prstGeom>
        </p:spPr>
        <p:txBody>
          <a:bodyPr wrap="square">
            <a:spAutoFit/>
          </a:bodyPr>
          <a:lstStyle/>
          <a:p>
            <a:pPr algn="ct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 Data Source Support</a:t>
            </a:r>
          </a:p>
        </p:txBody>
      </p:sp>
      <p:sp>
        <p:nvSpPr>
          <p:cNvPr id="8" name="Rectangle 7"/>
          <p:cNvSpPr/>
          <p:nvPr/>
        </p:nvSpPr>
        <p:spPr>
          <a:xfrm>
            <a:off x="1691639" y="1281325"/>
            <a:ext cx="5760720" cy="3046988"/>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OGC WMS</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OGC </a:t>
            </a:r>
            <a:r>
              <a:rPr lang="en-US" sz="1600" dirty="0">
                <a:latin typeface="Segoe UI" panose="020B0502040204020203" pitchFamily="34" charset="0"/>
                <a:ea typeface="Segoe UI" panose="020B0502040204020203" pitchFamily="34" charset="0"/>
                <a:cs typeface="Segoe UI" panose="020B0502040204020203" pitchFamily="34" charset="0"/>
              </a:rPr>
              <a:t>WFS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GeoRSS</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CSV</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ka</a:t>
            </a:r>
            <a:r>
              <a:rPr lang="en-US" sz="1600" dirty="0" smtClean="0">
                <a:latin typeface="Segoe UI" panose="020B0502040204020203" pitchFamily="34" charset="0"/>
                <a:ea typeface="Segoe UI" panose="020B0502040204020203" pitchFamily="34" charset="0"/>
                <a:cs typeface="Segoe UI" panose="020B0502040204020203" pitchFamily="34" charset="0"/>
              </a:rPr>
              <a:t>-Map</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WorldWind</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Canvas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WebGL</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Google Maps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MSN </a:t>
            </a:r>
            <a:r>
              <a:rPr lang="en-US" sz="1600" dirty="0">
                <a:latin typeface="Segoe UI" panose="020B0502040204020203" pitchFamily="34" charset="0"/>
                <a:ea typeface="Segoe UI" panose="020B0502040204020203" pitchFamily="34" charset="0"/>
                <a:cs typeface="Segoe UI" panose="020B0502040204020203" pitchFamily="34" charset="0"/>
              </a:rPr>
              <a:t>Virtual Earth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Yahoo</a:t>
            </a:r>
            <a:r>
              <a:rPr lang="en-US" sz="1600" dirty="0">
                <a:latin typeface="Segoe UI" panose="020B0502040204020203" pitchFamily="34" charset="0"/>
                <a:ea typeface="Segoe UI" panose="020B0502040204020203" pitchFamily="34" charset="0"/>
                <a:cs typeface="Segoe UI" panose="020B0502040204020203" pitchFamily="34" charset="0"/>
              </a:rPr>
              <a:t>! Maps </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Multimap</a:t>
            </a:r>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075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342339" y="95098"/>
            <a:ext cx="6459322"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Your First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 Code</a:t>
            </a:r>
          </a:p>
        </p:txBody>
      </p:sp>
      <p:sp>
        <p:nvSpPr>
          <p:cNvPr id="2" name="Rectangle 1"/>
          <p:cNvSpPr/>
          <p:nvPr/>
        </p:nvSpPr>
        <p:spPr>
          <a:xfrm>
            <a:off x="91440" y="610136"/>
            <a:ext cx="8961119" cy="5262979"/>
          </a:xfrm>
          <a:prstGeom prst="rect">
            <a:avLst/>
          </a:prstGeom>
          <a:ln>
            <a:solidFill>
              <a:schemeClr val="accent1"/>
            </a:solidFill>
          </a:ln>
        </p:spPr>
        <p:txBody>
          <a:bodyPr wrap="square">
            <a:spAutoFit/>
          </a:bodyPr>
          <a:lstStyle/>
          <a:p>
            <a:r>
              <a:rPr lang="en-US" sz="1400" dirty="0">
                <a:solidFill>
                  <a:srgbClr val="0000FF"/>
                </a:solidFill>
                <a:highlight>
                  <a:srgbClr val="FFFFFF"/>
                </a:highlight>
                <a:latin typeface="Courier New" panose="02070309020205020404" pitchFamily="49" charset="0"/>
              </a:rPr>
              <a:t>&lt;html&gt;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&lt;script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src</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/2.13.1/OpenLayers.js"</a:t>
            </a:r>
            <a:r>
              <a:rPr lang="en-US" sz="1400" dirty="0">
                <a:solidFill>
                  <a:srgbClr val="0000FF"/>
                </a:solidFill>
                <a:highlight>
                  <a:srgbClr val="FFFFFF"/>
                </a:highlight>
                <a:latin typeface="Courier New" panose="02070309020205020404" pitchFamily="49" charset="0"/>
              </a:rPr>
              <a:t>&gt;&lt;/script&gt;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&lt;link</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rel</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"stylesheet"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href</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/2.13.1/theme/default/style.css"</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b="1" dirty="0" err="1">
                <a:solidFill>
                  <a:srgbClr val="8000FF"/>
                </a:solidFill>
                <a:highlight>
                  <a:srgbClr val="FFFFFF"/>
                </a:highlight>
                <a:latin typeface="Courier New" panose="02070309020205020404" pitchFamily="49" charset="0"/>
              </a:rPr>
              <a:t>css</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&lt;body&gt;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&lt;div</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id</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"map-id"</a:t>
            </a:r>
            <a:r>
              <a:rPr lang="en-US" sz="1400" dirty="0">
                <a:solidFill>
                  <a:srgbClr val="0000FF"/>
                </a:solidFill>
                <a:highlight>
                  <a:srgbClr val="FFFFFF"/>
                </a:highlight>
                <a:latin typeface="Courier New" panose="02070309020205020404" pitchFamily="49" charset="0"/>
              </a:rPr>
              <a:t>&gt;&lt;/div&gt;</a:t>
            </a:r>
            <a:r>
              <a:rPr lang="en-US" sz="1400" b="1" dirty="0">
                <a:solidFill>
                  <a:srgbClr val="000000"/>
                </a:solidFill>
                <a:highlight>
                  <a:srgbClr val="FFFFFF"/>
                </a:highlight>
                <a:latin typeface="Courier New" panose="02070309020205020404" pitchFamily="49" charset="0"/>
              </a:rPr>
              <a:t> </a:t>
            </a: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bounds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808080"/>
                </a:solidFill>
                <a:highlight>
                  <a:srgbClr val="F2F4FF"/>
                </a:highlight>
                <a:latin typeface="Courier New" panose="02070309020205020404" pitchFamily="49" charset="0"/>
              </a:rPr>
              <a:t>OpenLayers.Bounds</a:t>
            </a:r>
            <a:r>
              <a:rPr lang="en-US" sz="1400" dirty="0">
                <a:solidFill>
                  <a:srgbClr val="808080"/>
                </a:solidFill>
                <a:highlight>
                  <a:srgbClr val="F2F4FF"/>
                </a:highlight>
                <a:latin typeface="Courier New" panose="02070309020205020404" pitchFamily="49" charset="0"/>
              </a:rPr>
              <a:t>(89.701,24.135,96.021,27.977)</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000000"/>
                </a:solidFill>
                <a:highlight>
                  <a:srgbClr val="F2F4FF"/>
                </a:highlight>
                <a:latin typeface="Courier New" panose="02070309020205020404" pitchFamily="49" charset="0"/>
              </a:rPr>
              <a:t> </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map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OpenLayers.Map</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"map-id"</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imagery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smtClean="0">
                <a:solidFill>
                  <a:srgbClr val="000000"/>
                </a:solidFill>
                <a:highlight>
                  <a:srgbClr val="F2F4FF"/>
                </a:highlight>
                <a:latin typeface="Courier New" panose="02070309020205020404" pitchFamily="49" charset="0"/>
              </a:rPr>
              <a:t>OpenLayers.Layer.WMS</a:t>
            </a:r>
            <a:r>
              <a:rPr lang="en-US" sz="1400" b="1" dirty="0">
                <a:solidFill>
                  <a:srgbClr val="000000"/>
                </a:solidFill>
                <a:highlight>
                  <a:srgbClr val="F2F4FF"/>
                </a:highlight>
                <a:latin typeface="Courier New" panose="02070309020205020404" pitchFamily="49" charset="0"/>
              </a:rPr>
              <a:t>("</a:t>
            </a:r>
            <a:r>
              <a:rPr lang="en-US" sz="1400" b="1" dirty="0" err="1">
                <a:solidFill>
                  <a:srgbClr val="000000"/>
                </a:solidFill>
                <a:highlight>
                  <a:srgbClr val="F2F4FF"/>
                </a:highlight>
                <a:latin typeface="Courier New" panose="02070309020205020404" pitchFamily="49" charset="0"/>
              </a:rPr>
              <a:t>Wastelands","https</a:t>
            </a:r>
            <a:r>
              <a:rPr lang="en-US" sz="1400" b="1" dirty="0">
                <a:solidFill>
                  <a:srgbClr val="000000"/>
                </a:solidFill>
                <a:highlight>
                  <a:srgbClr val="F2F4FF"/>
                </a:highlight>
                <a:latin typeface="Courier New" panose="02070309020205020404" pitchFamily="49" charset="0"/>
              </a:rPr>
              <a:t>://bhuvan-vec2.nrsc.gov.in/</a:t>
            </a:r>
            <a:r>
              <a:rPr lang="en-US" sz="1400" b="1" dirty="0" err="1">
                <a:solidFill>
                  <a:srgbClr val="000000"/>
                </a:solidFill>
                <a:highlight>
                  <a:srgbClr val="F2F4FF"/>
                </a:highlight>
                <a:latin typeface="Courier New" panose="02070309020205020404" pitchFamily="49" charset="0"/>
              </a:rPr>
              <a:t>bhuvan</a:t>
            </a:r>
            <a:r>
              <a:rPr lang="en-US" sz="1400" b="1" dirty="0">
                <a:solidFill>
                  <a:srgbClr val="000000"/>
                </a:solidFill>
                <a:highlight>
                  <a:srgbClr val="F2F4FF"/>
                </a:highlight>
                <a:latin typeface="Courier New" panose="02070309020205020404" pitchFamily="49" charset="0"/>
              </a:rPr>
              <a:t>/</a:t>
            </a:r>
            <a:r>
              <a:rPr lang="en-US" sz="1400" b="1" dirty="0" err="1">
                <a:solidFill>
                  <a:srgbClr val="000000"/>
                </a:solidFill>
                <a:highlight>
                  <a:srgbClr val="F2F4FF"/>
                </a:highlight>
                <a:latin typeface="Courier New" panose="02070309020205020404" pitchFamily="49" charset="0"/>
              </a:rPr>
              <a:t>wms</a:t>
            </a:r>
            <a:r>
              <a:rPr lang="en-US" sz="1400" b="1" dirty="0">
                <a:solidFill>
                  <a:srgbClr val="000000"/>
                </a:solidFill>
                <a:highlight>
                  <a:srgbClr val="F2F4FF"/>
                </a:highlight>
                <a:latin typeface="Courier New" panose="02070309020205020404" pitchFamily="49" charset="0"/>
              </a:rPr>
              <a:t>", {layers: "wasteland:AS_WL50K_0809", format: "image/</a:t>
            </a:r>
            <a:r>
              <a:rPr lang="en-US" sz="1400" b="1" dirty="0" err="1">
                <a:solidFill>
                  <a:srgbClr val="000000"/>
                </a:solidFill>
                <a:highlight>
                  <a:srgbClr val="F2F4FF"/>
                </a:highlight>
                <a:latin typeface="Courier New" panose="02070309020205020404" pitchFamily="49" charset="0"/>
              </a:rPr>
              <a:t>png</a:t>
            </a:r>
            <a:r>
              <a:rPr lang="en-US" sz="1400" b="1" dirty="0">
                <a:solidFill>
                  <a:srgbClr val="000000"/>
                </a:solidFill>
                <a:highlight>
                  <a:srgbClr val="F2F4FF"/>
                </a:highlight>
                <a:latin typeface="Courier New" panose="02070309020205020404" pitchFamily="49" charset="0"/>
              </a:rPr>
              <a:t>"}); </a:t>
            </a:r>
            <a:endParaRPr lang="en-US" sz="1400" b="1" dirty="0" smtClean="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map.addLayer</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imagery</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map.zoomToExtent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bounds</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&lt;/body&gt;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&lt;/html&gt;</a:t>
            </a:r>
            <a:endParaRPr lang="en-US" sz="1400" dirty="0"/>
          </a:p>
        </p:txBody>
      </p:sp>
      <p:sp>
        <p:nvSpPr>
          <p:cNvPr id="3" name="TextBox 2"/>
          <p:cNvSpPr txBox="1"/>
          <p:nvPr/>
        </p:nvSpPr>
        <p:spPr>
          <a:xfrm>
            <a:off x="1342339" y="6177544"/>
            <a:ext cx="6923690" cy="261610"/>
          </a:xfrm>
          <a:prstGeom prst="rect">
            <a:avLst/>
          </a:prstGeom>
          <a:solidFill>
            <a:schemeClr val="accent1">
              <a:lumMod val="40000"/>
              <a:lumOff val="60000"/>
            </a:schemeClr>
          </a:solidFill>
        </p:spPr>
        <p:txBody>
          <a:bodyPr wrap="none" rtlCol="0">
            <a:spAutoFit/>
          </a:body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Task 1</a:t>
            </a:r>
            <a:r>
              <a:rPr lang="en-US" sz="1100" dirty="0" smtClean="0">
                <a:latin typeface="Segoe UI" panose="020B0502040204020203" pitchFamily="34" charset="0"/>
                <a:ea typeface="Segoe UI" panose="020B0502040204020203" pitchFamily="34" charset="0"/>
                <a:cs typeface="Segoe UI" panose="020B0502040204020203" pitchFamily="34" charset="0"/>
              </a:rPr>
              <a:t> : Create an html page (use Notepad/Notepad++). Insert these code and open it using a web browser </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512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10136" y="199356"/>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694660" y="1025432"/>
            <a:ext cx="7556205" cy="1569660"/>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In </a:t>
            </a:r>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a map is a collection of layers and various controls for dealing with user interaction.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A map </a:t>
            </a:r>
            <a:r>
              <a:rPr lang="en-US" sz="1600" dirty="0">
                <a:latin typeface="Segoe UI" panose="020B0502040204020203" pitchFamily="34" charset="0"/>
                <a:ea typeface="Segoe UI" panose="020B0502040204020203" pitchFamily="34" charset="0"/>
                <a:cs typeface="Segoe UI" panose="020B0502040204020203" pitchFamily="34" charset="0"/>
              </a:rPr>
              <a:t>is generated with three basic ingredients:</a:t>
            </a:r>
          </a:p>
          <a:p>
            <a:pPr marL="285750" indent="-285750" algn="just">
              <a:buFont typeface="Arial" panose="020B0604020202020204" pitchFamily="34" charset="0"/>
              <a:buChar char="•"/>
            </a:pPr>
            <a:r>
              <a:rPr lang="en-US" sz="1600"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markup</a:t>
            </a:r>
            <a:endPar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style declarations</a:t>
            </a: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initialization code</a:t>
            </a:r>
          </a:p>
        </p:txBody>
      </p:sp>
      <p:sp>
        <p:nvSpPr>
          <p:cNvPr id="6" name="Rectangle 5"/>
          <p:cNvSpPr/>
          <p:nvPr/>
        </p:nvSpPr>
        <p:spPr>
          <a:xfrm>
            <a:off x="694660" y="2931192"/>
            <a:ext cx="7258493" cy="830997"/>
          </a:xfrm>
          <a:prstGeom prst="rect">
            <a:avLst/>
          </a:prstGeom>
        </p:spPr>
        <p:txBody>
          <a:bodyPr wrap="square">
            <a:spAutoFit/>
          </a:bodyPr>
          <a:lstStyle/>
          <a:p>
            <a:r>
              <a:rPr lang="en-US" sz="1600" b="1" u="sng" dirty="0">
                <a:latin typeface="Segoe UI" panose="020B0502040204020203" pitchFamily="34" charset="0"/>
                <a:ea typeface="Segoe UI" panose="020B0502040204020203" pitchFamily="34" charset="0"/>
                <a:cs typeface="Segoe UI" panose="020B0502040204020203" pitchFamily="34" charset="0"/>
              </a:rPr>
              <a:t>Map Markup</a:t>
            </a:r>
          </a:p>
          <a:p>
            <a:r>
              <a:rPr lang="en-US" sz="1600" dirty="0">
                <a:latin typeface="Segoe UI" panose="020B0502040204020203" pitchFamily="34" charset="0"/>
                <a:ea typeface="Segoe UI" panose="020B0502040204020203" pitchFamily="34" charset="0"/>
                <a:cs typeface="Segoe UI" panose="020B0502040204020203" pitchFamily="34" charset="0"/>
              </a:rPr>
              <a:t>The markup for the map in </a:t>
            </a:r>
            <a:r>
              <a:rPr lang="en-US" sz="1600" dirty="0" smtClean="0">
                <a:latin typeface="Segoe UI" panose="020B0502040204020203" pitchFamily="34" charset="0"/>
                <a:ea typeface="Segoe UI" panose="020B0502040204020203" pitchFamily="34" charset="0"/>
                <a:cs typeface="Segoe UI" panose="020B0502040204020203" pitchFamily="34" charset="0"/>
              </a:rPr>
              <a:t>the previous example generates </a:t>
            </a:r>
            <a:r>
              <a:rPr lang="en-US" sz="1600" dirty="0">
                <a:latin typeface="Segoe UI" panose="020B0502040204020203" pitchFamily="34" charset="0"/>
                <a:ea typeface="Segoe UI" panose="020B0502040204020203" pitchFamily="34" charset="0"/>
                <a:cs typeface="Segoe UI" panose="020B0502040204020203" pitchFamily="34" charset="0"/>
              </a:rPr>
              <a:t>a single document element:</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694660" y="3839793"/>
            <a:ext cx="3493264" cy="369332"/>
          </a:xfrm>
          <a:prstGeom prst="rect">
            <a:avLst/>
          </a:prstGeom>
          <a:ln>
            <a:solidFill>
              <a:schemeClr val="tx1"/>
            </a:solidFill>
          </a:ln>
        </p:spPr>
        <p:txBody>
          <a:bodyPr wrap="none">
            <a:spAutoFit/>
          </a:bodyPr>
          <a:lstStyle/>
          <a:p>
            <a:r>
              <a:rPr lang="en-US" dirty="0">
                <a:solidFill>
                  <a:srgbClr val="0000FF"/>
                </a:solidFill>
                <a:latin typeface="Courier New" panose="02070309020205020404" pitchFamily="49" charset="0"/>
              </a:rPr>
              <a:t>&lt;div</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id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"map-id"</a:t>
            </a:r>
            <a:r>
              <a:rPr lang="en-US" dirty="0">
                <a:solidFill>
                  <a:srgbClr val="0000FF"/>
                </a:solidFill>
                <a:latin typeface="Courier New" panose="02070309020205020404" pitchFamily="49" charset="0"/>
              </a:rPr>
              <a:t>&gt;&lt;/div&gt;</a:t>
            </a:r>
            <a:r>
              <a:rPr lang="en-US" b="1" dirty="0">
                <a:solidFill>
                  <a:srgbClr val="000000"/>
                </a:solidFill>
                <a:latin typeface="Courier New" panose="02070309020205020404" pitchFamily="49" charset="0"/>
              </a:rPr>
              <a:t> </a:t>
            </a:r>
          </a:p>
        </p:txBody>
      </p:sp>
      <p:sp>
        <p:nvSpPr>
          <p:cNvPr id="8" name="Rectangle 7"/>
          <p:cNvSpPr/>
          <p:nvPr/>
        </p:nvSpPr>
        <p:spPr>
          <a:xfrm>
            <a:off x="694660" y="4634755"/>
            <a:ext cx="6989135" cy="1138773"/>
          </a:xfrm>
          <a:prstGeom prst="rect">
            <a:avLst/>
          </a:prstGeom>
        </p:spPr>
        <p:txBody>
          <a:bodyPr wrap="squar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This </a:t>
            </a:r>
            <a:r>
              <a:rPr lang="en-US" dirty="0">
                <a:solidFill>
                  <a:srgbClr val="0000FF"/>
                </a:solidFill>
                <a:latin typeface="Courier New" panose="02070309020205020404" pitchFamily="49" charset="0"/>
              </a:rPr>
              <a:t>&lt;div&gt;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a:t>
            </a:r>
            <a:r>
              <a:rPr lang="en-US" sz="1600" dirty="0">
                <a:latin typeface="Segoe UI" panose="020B0502040204020203" pitchFamily="34" charset="0"/>
                <a:ea typeface="Segoe UI" panose="020B0502040204020203" pitchFamily="34" charset="0"/>
                <a:cs typeface="Segoe UI" panose="020B0502040204020203" pitchFamily="34" charset="0"/>
              </a:rPr>
              <a:t>will serve as the container for our map viewport.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600" dirty="0" smtClean="0">
                <a:latin typeface="Segoe UI" panose="020B0502040204020203" pitchFamily="34" charset="0"/>
                <a:ea typeface="Segoe UI" panose="020B0502040204020203" pitchFamily="34" charset="0"/>
                <a:cs typeface="Segoe UI" panose="020B0502040204020203" pitchFamily="34" charset="0"/>
              </a:rPr>
              <a:t>Here </a:t>
            </a:r>
            <a:r>
              <a:rPr lang="en-US" sz="1600" dirty="0">
                <a:latin typeface="Segoe UI" panose="020B0502040204020203" pitchFamily="34" charset="0"/>
                <a:ea typeface="Segoe UI" panose="020B0502040204020203" pitchFamily="34" charset="0"/>
                <a:cs typeface="Segoe UI" panose="020B0502040204020203" pitchFamily="34" charset="0"/>
              </a:rPr>
              <a:t>we use </a:t>
            </a:r>
            <a:r>
              <a:rPr lang="en-US" sz="1600" dirty="0" smtClean="0">
                <a:latin typeface="Segoe UI" panose="020B0502040204020203" pitchFamily="34" charset="0"/>
                <a:ea typeface="Segoe UI" panose="020B0502040204020203" pitchFamily="34" charset="0"/>
                <a:cs typeface="Segoe UI" panose="020B0502040204020203" pitchFamily="34" charset="0"/>
              </a:rPr>
              <a:t>a </a:t>
            </a:r>
            <a:r>
              <a:rPr lang="en-US" dirty="0">
                <a:solidFill>
                  <a:srgbClr val="0000FF"/>
                </a:solidFill>
                <a:latin typeface="Courier New" panose="02070309020205020404" pitchFamily="49" charset="0"/>
              </a:rPr>
              <a:t>&lt;div&gt;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but </a:t>
            </a:r>
            <a:r>
              <a:rPr lang="en-US" sz="1600" dirty="0">
                <a:latin typeface="Segoe UI" panose="020B0502040204020203" pitchFamily="34" charset="0"/>
                <a:ea typeface="Segoe UI" panose="020B0502040204020203" pitchFamily="34" charset="0"/>
                <a:cs typeface="Segoe UI" panose="020B0502040204020203" pitchFamily="34" charset="0"/>
              </a:rPr>
              <a:t>the container for the viewport can be any block-level element</a:t>
            </a:r>
            <a:r>
              <a:rPr lang="en-US" sz="1600" dirty="0" smtClean="0">
                <a:latin typeface="Segoe UI" panose="020B0502040204020203" pitchFamily="34" charset="0"/>
                <a:ea typeface="Segoe UI" panose="020B0502040204020203" pitchFamily="34" charset="0"/>
                <a:cs typeface="Segoe UI" panose="020B0502040204020203" pitchFamily="34" charset="0"/>
              </a:rPr>
              <a:t>. In </a:t>
            </a:r>
            <a:r>
              <a:rPr lang="en-US" sz="1600" dirty="0">
                <a:latin typeface="Segoe UI" panose="020B0502040204020203" pitchFamily="34" charset="0"/>
                <a:ea typeface="Segoe UI" panose="020B0502040204020203" pitchFamily="34" charset="0"/>
                <a:cs typeface="Segoe UI" panose="020B0502040204020203" pitchFamily="34" charset="0"/>
              </a:rPr>
              <a:t>this case, we give the container </a:t>
            </a:r>
            <a:r>
              <a:rPr lang="en-US" sz="1600" dirty="0" smtClean="0">
                <a:latin typeface="Segoe UI" panose="020B0502040204020203" pitchFamily="34" charset="0"/>
                <a:ea typeface="Segoe UI" panose="020B0502040204020203" pitchFamily="34" charset="0"/>
                <a:cs typeface="Segoe UI" panose="020B0502040204020203" pitchFamily="34" charset="0"/>
              </a:rPr>
              <a:t>an id attribute </a:t>
            </a:r>
            <a:r>
              <a:rPr lang="en-US" sz="1600" dirty="0">
                <a:latin typeface="Segoe UI" panose="020B0502040204020203" pitchFamily="34" charset="0"/>
                <a:ea typeface="Segoe UI" panose="020B0502040204020203" pitchFamily="34" charset="0"/>
                <a:cs typeface="Segoe UI" panose="020B0502040204020203" pitchFamily="34" charset="0"/>
              </a:rPr>
              <a:t>so we can reference it easily elsewhere.</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815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59981" y="1090036"/>
            <a:ext cx="1261884" cy="369332"/>
          </a:xfrm>
          <a:prstGeom prst="rect">
            <a:avLst/>
          </a:prstGeom>
        </p:spPr>
        <p:txBody>
          <a:bodyPr wrap="square">
            <a:spAutoFit/>
          </a:bodyPr>
          <a:lstStyle/>
          <a:p>
            <a:r>
              <a:rPr lang="en-US" b="1" u="sng" dirty="0">
                <a:latin typeface="Arial" panose="020B0604020202020204" pitchFamily="34" charset="0"/>
              </a:rPr>
              <a:t>Map Style</a:t>
            </a:r>
          </a:p>
        </p:txBody>
      </p:sp>
      <p:sp>
        <p:nvSpPr>
          <p:cNvPr id="4" name="Rectangle 3"/>
          <p:cNvSpPr/>
          <p:nvPr/>
        </p:nvSpPr>
        <p:spPr>
          <a:xfrm>
            <a:off x="496186" y="1523574"/>
            <a:ext cx="8236688" cy="2308324"/>
          </a:xfrm>
          <a:prstGeom prst="rect">
            <a:avLst/>
          </a:prstGeom>
        </p:spPr>
        <p:txBody>
          <a:bodyPr wrap="square">
            <a:spAutoFit/>
          </a:bodyPr>
          <a:lstStyle/>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comes with a default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that specifies how map-related elements should </a:t>
            </a:r>
            <a:r>
              <a:rPr lang="en-US" sz="1600" dirty="0" smtClean="0">
                <a:latin typeface="Segoe UI" panose="020B0502040204020203" pitchFamily="34" charset="0"/>
                <a:ea typeface="Segoe UI" panose="020B0502040204020203" pitchFamily="34" charset="0"/>
                <a:cs typeface="Segoe UI" panose="020B0502040204020203" pitchFamily="34" charset="0"/>
              </a:rPr>
              <a:t>be styled</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We’ve </a:t>
            </a:r>
            <a:r>
              <a:rPr lang="en-US" sz="1600" dirty="0">
                <a:latin typeface="Segoe UI" panose="020B0502040204020203" pitchFamily="34" charset="0"/>
                <a:ea typeface="Segoe UI" panose="020B0502040204020203" pitchFamily="34" charset="0"/>
                <a:cs typeface="Segoe UI" panose="020B0502040204020203" pitchFamily="34" charset="0"/>
              </a:rPr>
              <a:t>explicitly included this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in </a:t>
            </a:r>
            <a:r>
              <a:rPr lang="en-US" sz="1600" dirty="0" smtClean="0">
                <a:latin typeface="Segoe UI" panose="020B0502040204020203" pitchFamily="34" charset="0"/>
                <a:ea typeface="Segoe UI" panose="020B0502040204020203" pitchFamily="34" charset="0"/>
                <a:cs typeface="Segoe UI" panose="020B0502040204020203" pitchFamily="34" charset="0"/>
              </a:rPr>
              <a:t>the </a:t>
            </a:r>
            <a:r>
              <a:rPr lang="en-US" sz="1600" dirty="0">
                <a:latin typeface="Segoe UI" panose="020B0502040204020203" pitchFamily="34" charset="0"/>
                <a:ea typeface="Segoe UI" panose="020B0502040204020203" pitchFamily="34" charset="0"/>
                <a:cs typeface="Segoe UI" panose="020B0502040204020203" pitchFamily="34" charset="0"/>
              </a:rPr>
              <a:t>first.html</a:t>
            </a:r>
            <a:r>
              <a:rPr lang="en-US" sz="1600" dirty="0" smtClean="0">
                <a:latin typeface="Segoe UI" panose="020B0502040204020203" pitchFamily="34" charset="0"/>
                <a:ea typeface="Segoe UI" panose="020B0502040204020203" pitchFamily="34" charset="0"/>
                <a:cs typeface="Segoe UI" panose="020B0502040204020203" pitchFamily="34" charset="0"/>
              </a:rPr>
              <a:t> page </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(&lt;</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link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rel</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stylesheet</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href</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/theme/default/style.css" type="text/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css</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"&gt;</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doesn’t make any guesses about the size of your map. Because of this, following the </a:t>
            </a:r>
            <a:r>
              <a:rPr lang="en-US" sz="1600" dirty="0" smtClean="0">
                <a:latin typeface="Segoe UI" panose="020B0502040204020203" pitchFamily="34" charset="0"/>
                <a:ea typeface="Segoe UI" panose="020B0502040204020203" pitchFamily="34" charset="0"/>
                <a:cs typeface="Segoe UI" panose="020B0502040204020203" pitchFamily="34" charset="0"/>
              </a:rPr>
              <a:t>default </a:t>
            </a:r>
            <a:r>
              <a:rPr lang="en-US" sz="1600" dirty="0" err="1" smtClean="0">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we need to include at least one custom style declaration to give the map some room on </a:t>
            </a:r>
            <a:r>
              <a:rPr lang="en-US" sz="1600" dirty="0" smtClean="0">
                <a:latin typeface="Segoe UI" panose="020B0502040204020203" pitchFamily="34" charset="0"/>
                <a:ea typeface="Segoe UI" panose="020B0502040204020203" pitchFamily="34" charset="0"/>
                <a:cs typeface="Segoe UI" panose="020B0502040204020203" pitchFamily="34" charset="0"/>
              </a:rPr>
              <a:t>the page</a:t>
            </a:r>
            <a:r>
              <a:rPr lang="en-US" sz="1600" dirty="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559981" y="4563517"/>
            <a:ext cx="8052392" cy="923330"/>
          </a:xfrm>
          <a:prstGeom prst="rect">
            <a:avLst/>
          </a:prstGeom>
          <a:ln>
            <a:solidFill>
              <a:schemeClr val="tx1"/>
            </a:solidFill>
          </a:ln>
        </p:spPr>
        <p:txBody>
          <a:bodyPr wrap="square">
            <a:spAutoFit/>
          </a:bodyPr>
          <a:lstStyle/>
          <a:p>
            <a:r>
              <a:rPr lang="en-US" dirty="0">
                <a:solidFill>
                  <a:srgbClr val="0000FF"/>
                </a:solidFill>
                <a:latin typeface="Courier New" panose="02070309020205020404" pitchFamily="49" charset="0"/>
              </a:rPr>
              <a:t>&lt;link</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rel</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stylesheet</a:t>
            </a:r>
            <a:r>
              <a:rPr lang="en-US" b="1"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href</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"OpenLayers-2.13.1/theme/default/style.css"</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b="1" dirty="0" err="1">
                <a:solidFill>
                  <a:srgbClr val="8000FF"/>
                </a:solidFill>
                <a:latin typeface="Courier New" panose="02070309020205020404" pitchFamily="49" charset="0"/>
              </a:rPr>
              <a:t>css</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#map-id { width: 512px; height: 256px; } </a:t>
            </a:r>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a:t>
            </a:r>
          </a:p>
        </p:txBody>
      </p:sp>
      <p:sp>
        <p:nvSpPr>
          <p:cNvPr id="6" name="Rectangle 5"/>
          <p:cNvSpPr/>
          <p:nvPr/>
        </p:nvSpPr>
        <p:spPr>
          <a:xfrm>
            <a:off x="425196" y="206004"/>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589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88335" y="1256282"/>
            <a:ext cx="2044149" cy="369332"/>
          </a:xfrm>
          <a:prstGeom prst="rect">
            <a:avLst/>
          </a:prstGeom>
        </p:spPr>
        <p:txBody>
          <a:bodyPr wrap="square">
            <a:spAutoFit/>
          </a:bodyPr>
          <a:lstStyle/>
          <a:p>
            <a:r>
              <a:rPr lang="en-US" b="1" u="sng" dirty="0">
                <a:latin typeface="Arial" panose="020B0604020202020204" pitchFamily="34" charset="0"/>
              </a:rPr>
              <a:t>Map Initialization</a:t>
            </a:r>
          </a:p>
        </p:txBody>
      </p:sp>
      <p:sp>
        <p:nvSpPr>
          <p:cNvPr id="4" name="Rectangle 3"/>
          <p:cNvSpPr/>
          <p:nvPr/>
        </p:nvSpPr>
        <p:spPr>
          <a:xfrm>
            <a:off x="524540" y="1625614"/>
            <a:ext cx="7903534" cy="830997"/>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The next step in generating your map is to include some initialization code. In our case, we </a:t>
            </a:r>
            <a:r>
              <a:rPr lang="en-US" sz="1600" dirty="0" smtClean="0">
                <a:latin typeface="Segoe UI" panose="020B0502040204020203" pitchFamily="34" charset="0"/>
                <a:ea typeface="Segoe UI" panose="020B0502040204020203" pitchFamily="34" charset="0"/>
                <a:cs typeface="Segoe UI" panose="020B0502040204020203" pitchFamily="34" charset="0"/>
              </a:rPr>
              <a:t>have included a &lt;</a:t>
            </a:r>
            <a:r>
              <a:rPr lang="en-US" sz="1600" dirty="0">
                <a:latin typeface="Segoe UI" panose="020B0502040204020203" pitchFamily="34" charset="0"/>
                <a:ea typeface="Segoe UI" panose="020B0502040204020203" pitchFamily="34" charset="0"/>
                <a:cs typeface="Segoe UI" panose="020B0502040204020203" pitchFamily="34" charset="0"/>
              </a:rPr>
              <a:t>script</a:t>
            </a:r>
            <a:r>
              <a:rPr lang="en-US" sz="1600" dirty="0" smtClean="0">
                <a:latin typeface="Segoe UI" panose="020B0502040204020203" pitchFamily="34" charset="0"/>
                <a:ea typeface="Segoe UI" panose="020B0502040204020203" pitchFamily="34" charset="0"/>
                <a:cs typeface="Segoe UI" panose="020B0502040204020203" pitchFamily="34" charset="0"/>
              </a:rPr>
              <a:t>&gt; element </a:t>
            </a:r>
            <a:r>
              <a:rPr lang="en-US" sz="1600" dirty="0">
                <a:latin typeface="Segoe UI" panose="020B0502040204020203" pitchFamily="34" charset="0"/>
                <a:ea typeface="Segoe UI" panose="020B0502040204020203" pitchFamily="34" charset="0"/>
                <a:cs typeface="Segoe UI" panose="020B0502040204020203" pitchFamily="34" charset="0"/>
              </a:rPr>
              <a:t>at the bottom of our </a:t>
            </a:r>
            <a:r>
              <a:rPr lang="en-US" sz="1600" dirty="0" smtClean="0">
                <a:latin typeface="Segoe UI" panose="020B0502040204020203" pitchFamily="34" charset="0"/>
                <a:ea typeface="Segoe UI" panose="020B0502040204020203" pitchFamily="34" charset="0"/>
                <a:cs typeface="Segoe UI" panose="020B0502040204020203" pitchFamily="34" charset="0"/>
              </a:rPr>
              <a:t>document &lt;</a:t>
            </a:r>
            <a:r>
              <a:rPr lang="en-US" sz="1600" dirty="0">
                <a:latin typeface="Segoe UI" panose="020B0502040204020203" pitchFamily="34" charset="0"/>
                <a:ea typeface="Segoe UI" panose="020B0502040204020203" pitchFamily="34" charset="0"/>
                <a:cs typeface="Segoe UI" panose="020B0502040204020203" pitchFamily="34" charset="0"/>
              </a:rPr>
              <a:t>body</a:t>
            </a:r>
            <a:r>
              <a:rPr lang="en-US" sz="1600" dirty="0" smtClean="0">
                <a:latin typeface="Segoe UI" panose="020B0502040204020203" pitchFamily="34" charset="0"/>
                <a:ea typeface="Segoe UI" panose="020B0502040204020203" pitchFamily="34" charset="0"/>
                <a:cs typeface="Segoe UI" panose="020B0502040204020203" pitchFamily="34" charset="0"/>
              </a:rPr>
              <a:t>&gt; to </a:t>
            </a:r>
            <a:r>
              <a:rPr lang="en-US" sz="1600" dirty="0">
                <a:latin typeface="Segoe UI" panose="020B0502040204020203" pitchFamily="34" charset="0"/>
                <a:ea typeface="Segoe UI" panose="020B0502040204020203" pitchFamily="34" charset="0"/>
                <a:cs typeface="Segoe UI" panose="020B0502040204020203" pitchFamily="34" charset="0"/>
              </a:rPr>
              <a:t>do the work:</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74694" y="2895059"/>
            <a:ext cx="8187297" cy="2554545"/>
          </a:xfrm>
          <a:prstGeom prst="rect">
            <a:avLst/>
          </a:prstGeom>
          <a:ln>
            <a:solidFill>
              <a:schemeClr val="tx1"/>
            </a:solidFill>
          </a:ln>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bounds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OpenLayers.Bounds</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68.1061</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6.7604</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97.4152</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37.0783</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imagery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OpenLayers.Layer.WMS</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"Global </a:t>
            </a:r>
            <a:r>
              <a:rPr lang="en-US" sz="1600" dirty="0" err="1">
                <a:solidFill>
                  <a:srgbClr val="808080"/>
                </a:solidFill>
                <a:latin typeface="Courier New" panose="02070309020205020404" pitchFamily="49" charset="0"/>
              </a:rPr>
              <a:t>Imagery"</a:t>
            </a:r>
            <a:r>
              <a:rPr lang="en-US" sz="1600" b="1" dirty="0" err="1">
                <a:solidFill>
                  <a:srgbClr val="000000"/>
                </a:solidFill>
                <a:latin typeface="Courier New" panose="02070309020205020404" pitchFamily="49" charset="0"/>
              </a:rPr>
              <a:t>,</a:t>
            </a:r>
            <a:r>
              <a:rPr lang="en-US" sz="1600" dirty="0" err="1">
                <a:solidFill>
                  <a:srgbClr val="808080"/>
                </a:solidFill>
                <a:latin typeface="Courier New" panose="02070309020205020404" pitchFamily="49" charset="0"/>
              </a:rPr>
              <a:t>"http</a:t>
            </a:r>
            <a:r>
              <a:rPr lang="en-US" sz="1600" dirty="0">
                <a:solidFill>
                  <a:srgbClr val="808080"/>
                </a:solidFill>
                <a:latin typeface="Courier New" panose="02070309020205020404" pitchFamily="49" charset="0"/>
              </a:rPr>
              <a:t>://bhuvan3.nrsc.gov.in/</a:t>
            </a:r>
            <a:r>
              <a:rPr lang="en-US" sz="1600" dirty="0" err="1">
                <a:solidFill>
                  <a:srgbClr val="808080"/>
                </a:solidFill>
                <a:latin typeface="Courier New" panose="02070309020205020404" pitchFamily="49" charset="0"/>
              </a:rPr>
              <a:t>cgi</a:t>
            </a:r>
            <a:r>
              <a:rPr lang="en-US" sz="1600" dirty="0">
                <a:solidFill>
                  <a:srgbClr val="808080"/>
                </a:solidFill>
                <a:latin typeface="Courier New" panose="02070309020205020404" pitchFamily="49" charset="0"/>
              </a:rPr>
              <a:t>-bin/bhuvan_satdata.exe"</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layers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Bhuvan_satellite</a:t>
            </a:r>
            <a:r>
              <a:rPr lang="en-US" sz="1600" dirty="0">
                <a:solidFill>
                  <a:srgbClr val="808080"/>
                </a:solidFill>
                <a:latin typeface="Courier New" panose="02070309020205020404" pitchFamily="49" charset="0"/>
              </a:rPr>
              <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format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"image/jpeg"</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map.addLayer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imagery</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map.zoomToExtent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bounds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FF"/>
                </a:solidFill>
                <a:latin typeface="Courier New" panose="02070309020205020404" pitchFamily="49" charset="0"/>
              </a:rPr>
              <a:t>&lt;/script&gt;</a:t>
            </a:r>
            <a:r>
              <a:rPr lang="en-US" sz="1600" b="1" dirty="0">
                <a:solidFill>
                  <a:srgbClr val="000000"/>
                </a:solidFill>
                <a:latin typeface="Courier New" panose="02070309020205020404" pitchFamily="49" charset="0"/>
              </a:rPr>
              <a:t> </a:t>
            </a:r>
          </a:p>
        </p:txBody>
      </p:sp>
      <p:sp>
        <p:nvSpPr>
          <p:cNvPr id="6" name="Rectangle 5"/>
          <p:cNvSpPr/>
          <p:nvPr/>
        </p:nvSpPr>
        <p:spPr>
          <a:xfrm>
            <a:off x="474694" y="5732274"/>
            <a:ext cx="8187297" cy="646331"/>
          </a:xfrm>
          <a:prstGeom prst="rect">
            <a:avLst/>
          </a:prstGeom>
        </p:spPr>
        <p:txBody>
          <a:bodyPr wrap="square">
            <a:spAutoFit/>
          </a:bodyPr>
          <a:lstStyle/>
          <a:p>
            <a:pPr algn="just"/>
            <a:r>
              <a:rPr lang="en-US" i="1" dirty="0" smtClean="0">
                <a:solidFill>
                  <a:srgbClr val="FF0000"/>
                </a:solidFill>
                <a:latin typeface="Arial" panose="020B0604020202020204" pitchFamily="34" charset="0"/>
              </a:rPr>
              <a:t>Note</a:t>
            </a:r>
            <a:r>
              <a:rPr lang="en-US" i="1" dirty="0" smtClean="0">
                <a:latin typeface="Arial" panose="020B0604020202020204" pitchFamily="34" charset="0"/>
              </a:rPr>
              <a:t>: The </a:t>
            </a:r>
            <a:r>
              <a:rPr lang="en-US" i="1" dirty="0" err="1" smtClean="0">
                <a:latin typeface="Courier New" panose="02070309020205020404" pitchFamily="49" charset="0"/>
              </a:rPr>
              <a:t>OpenLayers.Layer.WMS</a:t>
            </a:r>
            <a:r>
              <a:rPr lang="en-US" i="1" dirty="0" smtClean="0">
                <a:latin typeface="Courier New" panose="02070309020205020404" pitchFamily="49" charset="0"/>
              </a:rPr>
              <a:t> </a:t>
            </a:r>
            <a:r>
              <a:rPr lang="en-US" i="1" dirty="0" smtClean="0">
                <a:latin typeface="Arial" panose="020B0604020202020204" pitchFamily="34" charset="0"/>
              </a:rPr>
              <a:t>constructor </a:t>
            </a:r>
            <a:r>
              <a:rPr lang="en-US" i="1" dirty="0">
                <a:latin typeface="Arial" panose="020B0604020202020204" pitchFamily="34" charset="0"/>
              </a:rPr>
              <a:t>requires 3 arguments and an optional fourth. </a:t>
            </a:r>
            <a:endParaRPr lang="en-US" i="1" dirty="0">
              <a:effectLst/>
              <a:latin typeface="Arial" panose="020B0604020202020204" pitchFamily="34" charset="0"/>
            </a:endParaRPr>
          </a:p>
        </p:txBody>
      </p:sp>
      <p:sp>
        <p:nvSpPr>
          <p:cNvPr id="7" name="Rectangle 6"/>
          <p:cNvSpPr/>
          <p:nvPr/>
        </p:nvSpPr>
        <p:spPr>
          <a:xfrm>
            <a:off x="474694" y="213093"/>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337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85421" y="113408"/>
            <a:ext cx="697870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738552" y="2234155"/>
            <a:ext cx="7666896" cy="1815882"/>
          </a:xfrm>
          <a:prstGeom prst="rect">
            <a:avLst/>
          </a:prstGeom>
          <a:noFill/>
          <a:ln>
            <a:solidFill>
              <a:schemeClr val="accent1"/>
            </a:solidFill>
          </a:ln>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The two matrices on which dynamically </a:t>
            </a:r>
            <a:r>
              <a:rPr lang="en-US" sz="1600" dirty="0">
                <a:latin typeface="Segoe UI" panose="020B0502040204020203" pitchFamily="34" charset="0"/>
                <a:ea typeface="Segoe UI" panose="020B0502040204020203" pitchFamily="34" charset="0"/>
                <a:cs typeface="Segoe UI" panose="020B0502040204020203" pitchFamily="34" charset="0"/>
              </a:rPr>
              <a:t>drawn web maps </a:t>
            </a:r>
            <a:r>
              <a:rPr lang="en-US" sz="1600" dirty="0" smtClean="0">
                <a:latin typeface="Segoe UI" panose="020B0502040204020203" pitchFamily="34" charset="0"/>
                <a:ea typeface="Segoe UI" panose="020B0502040204020203" pitchFamily="34" charset="0"/>
                <a:cs typeface="Segoe UI" panose="020B0502040204020203" pitchFamily="34" charset="0"/>
              </a:rPr>
              <a:t>have challenges are:</a:t>
            </a:r>
          </a:p>
          <a:p>
            <a:pPr marL="285750" indent="-28575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a:t>
            </a:r>
            <a:r>
              <a:rPr lang="en-US" sz="1600" dirty="0" smtClean="0">
                <a:latin typeface="Segoe UI" panose="020B0502040204020203" pitchFamily="34" charset="0"/>
                <a:ea typeface="Segoe UI" panose="020B0502040204020203" pitchFamily="34" charset="0"/>
                <a:cs typeface="Segoe UI" panose="020B0502040204020203" pitchFamily="34" charset="0"/>
              </a:rPr>
              <a:t>peed and</a:t>
            </a:r>
          </a:p>
          <a:p>
            <a:pPr marL="285750"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Scalability </a:t>
            </a:r>
            <a:r>
              <a:rPr lang="en-US" sz="1600" dirty="0">
                <a:latin typeface="Segoe UI" panose="020B0502040204020203" pitchFamily="34" charset="0"/>
                <a:ea typeface="Segoe UI" panose="020B0502040204020203" pitchFamily="34" charset="0"/>
                <a:cs typeface="Segoe UI" panose="020B0502040204020203" pitchFamily="34" charset="0"/>
              </a:rPr>
              <a:t>(the ability to handle many simultaneous </a:t>
            </a:r>
            <a:r>
              <a:rPr lang="en-US" sz="1600" dirty="0" smtClean="0">
                <a:latin typeface="Segoe UI" panose="020B0502040204020203" pitchFamily="34" charset="0"/>
                <a:ea typeface="Segoe UI" panose="020B0502040204020203" pitchFamily="34" charset="0"/>
                <a:cs typeface="Segoe UI" panose="020B0502040204020203" pitchFamily="34" charset="0"/>
              </a:rPr>
              <a:t>users/adapt or extend application based on future requirements).</a:t>
            </a:r>
          </a:p>
          <a:p>
            <a:pPr marL="285750" indent="-285750" algn="just">
              <a:buFont typeface="Arial" panose="020B0604020202020204" pitchFamily="34" charset="0"/>
              <a:buChar char="•"/>
            </a:pPr>
            <a:endParaRPr lang="en-US" sz="1600" b="1" u="sng" dirty="0">
              <a:latin typeface="Segoe UI" panose="020B0502040204020203" pitchFamily="34" charset="0"/>
              <a:ea typeface="Segoe UI" panose="020B0502040204020203" pitchFamily="34" charset="0"/>
              <a:cs typeface="Segoe UI" panose="020B0502040204020203" pitchFamily="34" charset="0"/>
            </a:endParaRPr>
          </a:p>
          <a:p>
            <a:pPr algn="just"/>
            <a:r>
              <a:rPr lang="en-US" sz="1600" b="1" u="sng" dirty="0" smtClean="0">
                <a:latin typeface="Segoe UI" panose="020B0502040204020203" pitchFamily="34" charset="0"/>
                <a:ea typeface="Segoe UI" panose="020B0502040204020203" pitchFamily="34" charset="0"/>
                <a:cs typeface="Segoe UI" panose="020B0502040204020203" pitchFamily="34" charset="0"/>
              </a:rPr>
              <a:t>Example Solution</a:t>
            </a:r>
            <a:r>
              <a:rPr lang="en-US" sz="1600" dirty="0" smtClean="0">
                <a:latin typeface="Segoe UI" panose="020B0502040204020203" pitchFamily="34" charset="0"/>
                <a:ea typeface="Segoe UI" panose="020B0502040204020203" pitchFamily="34" charset="0"/>
                <a:cs typeface="Segoe UI" panose="020B0502040204020203" pitchFamily="34" charset="0"/>
              </a:rPr>
              <a:t>: Tiling and Caching </a:t>
            </a:r>
            <a:r>
              <a:rPr lang="en-US" sz="1600" dirty="0">
                <a:latin typeface="Segoe UI" panose="020B0502040204020203" pitchFamily="34" charset="0"/>
                <a:ea typeface="Segoe UI" panose="020B0502040204020203" pitchFamily="34" charset="0"/>
                <a:cs typeface="Segoe UI" panose="020B0502040204020203" pitchFamily="34" charset="0"/>
              </a:rPr>
              <a:t>using Asynchronous JavaScript and XML (AJAX) </a:t>
            </a:r>
          </a:p>
        </p:txBody>
      </p:sp>
      <p:sp>
        <p:nvSpPr>
          <p:cNvPr id="5" name="TextBox 4"/>
          <p:cNvSpPr txBox="1"/>
          <p:nvPr/>
        </p:nvSpPr>
        <p:spPr>
          <a:xfrm>
            <a:off x="775411" y="1005535"/>
            <a:ext cx="7630037" cy="830997"/>
          </a:xfrm>
          <a:prstGeom prst="rect">
            <a:avLst/>
          </a:prstGeom>
          <a:noFill/>
          <a:ln>
            <a:solidFill>
              <a:schemeClr val="accent1"/>
            </a:solidFill>
          </a:ln>
        </p:spPr>
        <p:txBody>
          <a:bodyPr wrap="square" rtlCol="0">
            <a:spAutoFit/>
          </a:bodyPr>
          <a:lstStyle>
            <a:defPPr>
              <a:defRPr lang="en-US"/>
            </a:defPPr>
            <a:lvl1pPr algn="just">
              <a:defRPr sz="2400"/>
            </a:lvl1pPr>
            <a:lvl5pPr marL="2114550" lvl="4" indent="-285750">
              <a:buFont typeface="Arial" panose="020B0604020202020204" pitchFamily="34" charset="0"/>
              <a:buChar char="•"/>
              <a:defRPr sz="2400" b="1" u="sng"/>
            </a:lvl5pPr>
          </a:lstStyle>
          <a:p>
            <a:r>
              <a:rPr lang="en-US" sz="1600" dirty="0">
                <a:latin typeface="Segoe UI" panose="020B0502040204020203" pitchFamily="34" charset="0"/>
                <a:ea typeface="Segoe UI" panose="020B0502040204020203" pitchFamily="34" charset="0"/>
                <a:cs typeface="Segoe UI" panose="020B0502040204020203" pitchFamily="34" charset="0"/>
              </a:rPr>
              <a:t>Initial </a:t>
            </a:r>
            <a:r>
              <a:rPr lang="en-US" sz="1600" dirty="0" smtClean="0">
                <a:latin typeface="Segoe UI" panose="020B0502040204020203" pitchFamily="34" charset="0"/>
                <a:ea typeface="Segoe UI" panose="020B0502040204020203" pitchFamily="34" charset="0"/>
                <a:cs typeface="Segoe UI" panose="020B0502040204020203" pitchFamily="34" charset="0"/>
              </a:rPr>
              <a:t>Attempts on web mapping:</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a:latin typeface="Segoe UI" panose="020B0502040204020203" pitchFamily="34" charset="0"/>
                <a:ea typeface="Segoe UI" panose="020B0502040204020203" pitchFamily="34" charset="0"/>
                <a:cs typeface="Segoe UI" panose="020B0502040204020203" pitchFamily="34" charset="0"/>
              </a:rPr>
              <a:t>Mapserver</a:t>
            </a:r>
            <a:r>
              <a:rPr lang="en-US" sz="1600" dirty="0">
                <a:latin typeface="Segoe UI" panose="020B0502040204020203" pitchFamily="34" charset="0"/>
                <a:ea typeface="Segoe UI" panose="020B0502040204020203" pitchFamily="34" charset="0"/>
                <a:cs typeface="Segoe UI" panose="020B0502040204020203" pitchFamily="34" charset="0"/>
              </a:rPr>
              <a:t> and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ArcIMS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738550" y="6404939"/>
            <a:ext cx="7834579" cy="338554"/>
          </a:xfrm>
          <a:prstGeom prst="rect">
            <a:avLst/>
          </a:prstGeom>
          <a:solidFill>
            <a:schemeClr val="accent4">
              <a:lumMod val="20000"/>
              <a:lumOff val="80000"/>
            </a:schemeClr>
          </a:solidFill>
        </p:spPr>
        <p:txBody>
          <a:bodyPr wrap="square" rtlCol="0">
            <a:spAutoFit/>
          </a:bodyPr>
          <a:lstStyle/>
          <a:p>
            <a:r>
              <a:rPr lang="en-US" sz="1600" b="1" dirty="0" smtClean="0"/>
              <a:t>Presently most of the </a:t>
            </a:r>
            <a:r>
              <a:rPr lang="en-US" sz="1600" b="1" dirty="0" err="1" smtClean="0"/>
              <a:t>webmaping</a:t>
            </a:r>
            <a:r>
              <a:rPr lang="en-US" sz="1600" b="1" dirty="0" smtClean="0"/>
              <a:t> scenarios are based on the concept of Web Service</a:t>
            </a:r>
            <a:endParaRPr lang="en-US" sz="1600" b="1" dirty="0"/>
          </a:p>
        </p:txBody>
      </p:sp>
      <p:pic>
        <p:nvPicPr>
          <p:cNvPr id="1026" name="Picture 2" descr=" Tile Pyramid: map is drawn at a progressive series of scale levels, with the smallest scales use fewer t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837" y="4180065"/>
            <a:ext cx="2467124" cy="1891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Tiles from OpenStreetMap data, rendered by MapQu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6364" y="4247923"/>
            <a:ext cx="1659638" cy="1653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68139" y="5902427"/>
            <a:ext cx="2037908" cy="338554"/>
          </a:xfrm>
          <a:prstGeom prst="rect">
            <a:avLst/>
          </a:prstGeom>
        </p:spPr>
        <p:txBody>
          <a:bodyPr wrap="square">
            <a:spAutoFit/>
          </a:bodyPr>
          <a:lstStyle/>
          <a:p>
            <a:pPr algn="ctr"/>
            <a:r>
              <a:rPr lang="en-US" sz="800" dirty="0"/>
              <a:t>Tiles from </a:t>
            </a:r>
            <a:r>
              <a:rPr lang="en-US" sz="800" dirty="0" err="1"/>
              <a:t>OpenStreetMap</a:t>
            </a:r>
            <a:r>
              <a:rPr lang="en-US" sz="800" dirty="0"/>
              <a:t> data, rendered by MapQuest</a:t>
            </a:r>
          </a:p>
        </p:txBody>
      </p:sp>
      <p:sp>
        <p:nvSpPr>
          <p:cNvPr id="8" name="TextBox 7"/>
          <p:cNvSpPr txBox="1"/>
          <p:nvPr/>
        </p:nvSpPr>
        <p:spPr>
          <a:xfrm>
            <a:off x="4862623" y="6025537"/>
            <a:ext cx="740908" cy="215444"/>
          </a:xfrm>
          <a:prstGeom prst="rect">
            <a:avLst/>
          </a:prstGeom>
          <a:noFill/>
        </p:spPr>
        <p:txBody>
          <a:bodyPr wrap="none" rtlCol="0">
            <a:spAutoFit/>
          </a:bodyPr>
          <a:lstStyle/>
          <a:p>
            <a:r>
              <a:rPr lang="en-US" sz="800" dirty="0"/>
              <a:t>Pyramid Tiles</a:t>
            </a:r>
          </a:p>
        </p:txBody>
      </p:sp>
    </p:spTree>
    <p:extLst>
      <p:ext uri="{BB962C8B-B14F-4D97-AF65-F5344CB8AC3E}">
        <p14:creationId xmlns:p14="http://schemas.microsoft.com/office/powerpoint/2010/main" val="202182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446932" y="205563"/>
            <a:ext cx="4250131"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04036" y="974635"/>
            <a:ext cx="8335925" cy="5262979"/>
          </a:xfrm>
          <a:prstGeom prst="rect">
            <a:avLst/>
          </a:prstGeom>
          <a:ln>
            <a:solidFill>
              <a:schemeClr val="accent1"/>
            </a:solidFill>
          </a:ln>
        </p:spPr>
        <p:txBody>
          <a:bodyPr wrap="square">
            <a:spAutoFit/>
          </a:bodyPr>
          <a:lstStyle/>
          <a:p>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My </a:t>
            </a:r>
            <a:r>
              <a:rPr lang="en-US" sz="1600" b="1" dirty="0" smtClean="0">
                <a:solidFill>
                  <a:srgbClr val="000000"/>
                </a:solidFill>
                <a:latin typeface="Courier New" panose="02070309020205020404" pitchFamily="49" charset="0"/>
              </a:rPr>
              <a:t>NE Map</a:t>
            </a:r>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&lt;script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src</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/2.13.1/OpenLayers.js"</a:t>
            </a:r>
            <a:r>
              <a:rPr lang="en-US" sz="1600" dirty="0" smtClean="0">
                <a:solidFill>
                  <a:srgbClr val="0000FF"/>
                </a:solidFill>
                <a:latin typeface="Courier New" panose="02070309020205020404" pitchFamily="49" charset="0"/>
              </a:rPr>
              <a:t>&gt;&lt;/script&gt;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&lt;link</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rel</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"stylesheet"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href</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/2.13.1/theme/default/style.css"</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type</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"text/</a:t>
            </a:r>
            <a:r>
              <a:rPr lang="en-US" sz="1600" b="1" dirty="0" err="1" smtClean="0">
                <a:solidFill>
                  <a:srgbClr val="8000FF"/>
                </a:solidFill>
                <a:latin typeface="Courier New" panose="02070309020205020404" pitchFamily="49" charset="0"/>
              </a:rPr>
              <a:t>css</a:t>
            </a:r>
            <a:r>
              <a:rPr lang="en-US" sz="1600" b="1" dirty="0" smtClean="0">
                <a:solidFill>
                  <a:srgbClr val="8000FF"/>
                </a:solidFill>
                <a:latin typeface="Courier New" panose="02070309020205020404" pitchFamily="49" charset="0"/>
              </a:rPr>
              <a:t>"</a:t>
            </a:r>
            <a:r>
              <a:rPr lang="en-US" sz="1600" dirty="0" smtClean="0">
                <a:solidFill>
                  <a:srgbClr val="0000FF"/>
                </a:solidFill>
                <a:latin typeface="Courier New" panose="02070309020205020404" pitchFamily="49" charset="0"/>
              </a:rPr>
              <a: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body&gt;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h1&gt;</a:t>
            </a:r>
            <a:r>
              <a:rPr lang="en-US" sz="1600" b="1" dirty="0">
                <a:solidFill>
                  <a:srgbClr val="000000"/>
                </a:solidFill>
                <a:latin typeface="Courier New" panose="02070309020205020404" pitchFamily="49" charset="0"/>
              </a:rPr>
              <a:t>My Map</a:t>
            </a:r>
            <a:r>
              <a:rPr lang="en-US" sz="1600" dirty="0">
                <a:solidFill>
                  <a:srgbClr val="0000FF"/>
                </a:solidFill>
                <a:latin typeface="Courier New" panose="02070309020205020404" pitchFamily="49" charset="0"/>
              </a:rPr>
              <a:t>&lt;/h1&gt;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"map-id"</a:t>
            </a:r>
            <a:r>
              <a:rPr lang="en-US" sz="1600" dirty="0">
                <a:solidFill>
                  <a:srgbClr val="0000FF"/>
                </a:solidFill>
                <a:latin typeface="Courier New" panose="02070309020205020404" pitchFamily="49" charset="0"/>
              </a:rPr>
              <a:t>&gt;&lt;/div&gt;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center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smtClean="0">
                <a:solidFill>
                  <a:srgbClr val="000000"/>
                </a:solidFill>
                <a:latin typeface="Courier New" panose="02070309020205020404" pitchFamily="49" charset="0"/>
              </a:rPr>
              <a:t>OpenLayers.LonLat</a:t>
            </a:r>
            <a:r>
              <a:rPr lang="en-US" sz="1600" b="1" dirty="0" smtClean="0">
                <a:solidFill>
                  <a:srgbClr val="000000"/>
                </a:solidFill>
                <a:latin typeface="Courier New" panose="02070309020205020404" pitchFamily="49" charset="0"/>
              </a:rPr>
              <a:t>(</a:t>
            </a:r>
            <a:r>
              <a:rPr lang="en-US" sz="1600" dirty="0" smtClean="0">
                <a:solidFill>
                  <a:srgbClr val="FF0000"/>
                </a:solidFill>
                <a:latin typeface="Courier New" panose="02070309020205020404" pitchFamily="49" charset="0"/>
              </a:rPr>
              <a:t>94.0441</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25.3408</a:t>
            </a:r>
            <a:r>
              <a:rPr lang="en-US" sz="1600" b="1" dirty="0" smtClean="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transform</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'EPSG:4326'</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projection</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osm</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map.addLayer</a:t>
            </a:r>
            <a:r>
              <a:rPr lang="en-US" sz="1600" b="1" dirty="0" smtClean="0">
                <a:solidFill>
                  <a:srgbClr val="000000"/>
                </a:solidFill>
                <a:latin typeface="Courier New" panose="02070309020205020404" pitchFamily="49" charset="0"/>
              </a:rPr>
              <a:t>(</a:t>
            </a:r>
            <a:r>
              <a:rPr lang="en-US" sz="1600" dirty="0" err="1" smtClean="0">
                <a:solidFill>
                  <a:srgbClr val="000000"/>
                </a:solidFill>
                <a:latin typeface="Courier New" panose="02070309020205020404" pitchFamily="49" charset="0"/>
              </a:rPr>
              <a:t>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map.setCenter</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center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9</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&lt;/body&gt;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dirty="0">
              <a:effectLst/>
            </a:endParaRPr>
          </a:p>
        </p:txBody>
      </p:sp>
      <p:sp>
        <p:nvSpPr>
          <p:cNvPr id="4" name="TextBox 3"/>
          <p:cNvSpPr txBox="1"/>
          <p:nvPr/>
        </p:nvSpPr>
        <p:spPr>
          <a:xfrm>
            <a:off x="1342339" y="6311921"/>
            <a:ext cx="3642344" cy="261610"/>
          </a:xfrm>
          <a:prstGeom prst="rect">
            <a:avLst/>
          </a:prstGeom>
          <a:solidFill>
            <a:schemeClr val="accent1">
              <a:lumMod val="40000"/>
              <a:lumOff val="60000"/>
            </a:schemeClr>
          </a:solidFill>
        </p:spPr>
        <p:txBody>
          <a:bodyPr wrap="none" rtlCol="0">
            <a:spAutoFit/>
          </a:body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Task 2</a:t>
            </a:r>
            <a:r>
              <a:rPr lang="en-US" sz="1100" dirty="0" smtClean="0">
                <a:latin typeface="Segoe UI" panose="020B0502040204020203" pitchFamily="34" charset="0"/>
                <a:ea typeface="Segoe UI" panose="020B0502040204020203" pitchFamily="34" charset="0"/>
                <a:cs typeface="Segoe UI" panose="020B0502040204020203" pitchFamily="34" charset="0"/>
              </a:rPr>
              <a:t> : Create second html page and repeat as before </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9455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49989" y="206871"/>
            <a:ext cx="498165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Bing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6305638" y="4988174"/>
            <a:ext cx="189738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Adding Control to Map</a:t>
            </a:r>
            <a:endParaRPr lang="en-US" sz="1400" dirty="0">
              <a:solidFill>
                <a:srgbClr val="FF0000"/>
              </a:solidFill>
            </a:endParaRPr>
          </a:p>
        </p:txBody>
      </p:sp>
      <p:sp>
        <p:nvSpPr>
          <p:cNvPr id="4" name="Rectangle 3"/>
          <p:cNvSpPr/>
          <p:nvPr/>
        </p:nvSpPr>
        <p:spPr>
          <a:xfrm>
            <a:off x="659219" y="928551"/>
            <a:ext cx="7825562" cy="5078313"/>
          </a:xfrm>
          <a:prstGeom prst="rect">
            <a:avLst/>
          </a:prstGeom>
        </p:spPr>
        <p:txBody>
          <a:bodyPr wrap="square">
            <a:spAutoFit/>
          </a:bodyPr>
          <a:lstStyle/>
          <a:p>
            <a:r>
              <a:rPr lang="en-US" sz="1200" dirty="0">
                <a:solidFill>
                  <a:srgbClr val="0000FF"/>
                </a:solidFill>
                <a:latin typeface="Courier New" panose="02070309020205020404" pitchFamily="49" charset="0"/>
              </a:rPr>
              <a:t>&lt;html&gt;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title&gt;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&lt;/title&gt;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a:solidFill>
                  <a:srgbClr val="0000FF"/>
                </a:solidFill>
                <a:latin typeface="Courier New" panose="02070309020205020404" pitchFamily="49" charset="0"/>
              </a:rPr>
              <a:t>&lt;script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src</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/2.13.1/OpenLayers.js"</a:t>
            </a:r>
            <a:r>
              <a:rPr lang="en-US" sz="1200" dirty="0">
                <a:solidFill>
                  <a:srgbClr val="0000FF"/>
                </a:solidFill>
                <a:latin typeface="Courier New" panose="02070309020205020404" pitchFamily="49" charset="0"/>
              </a:rPr>
              <a:t>&gt;&lt;/script&gt;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&lt;link</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rel</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"stylesheet"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/2.13.1/theme/default/style.css"</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type</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"text/</a:t>
            </a:r>
            <a:r>
              <a:rPr lang="en-US" sz="1200" b="1" dirty="0" err="1">
                <a:solidFill>
                  <a:srgbClr val="8000FF"/>
                </a:solidFill>
                <a:latin typeface="Courier New" panose="02070309020205020404" pitchFamily="49" charset="0"/>
              </a:rPr>
              <a:t>css</a:t>
            </a:r>
            <a:r>
              <a:rPr lang="en-US" sz="1200" b="1" dirty="0">
                <a:solidFill>
                  <a:srgbClr val="8000FF"/>
                </a:solidFill>
                <a:latin typeface="Courier New" panose="02070309020205020404" pitchFamily="49" charset="0"/>
              </a:rPr>
              <a:t>"</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endParaRPr lang="en-US" sz="1050" b="1" dirty="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h1&gt;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&lt;/h1&gt;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"map-id</a:t>
            </a:r>
            <a:r>
              <a:rPr lang="en-US" sz="1200" b="1" dirty="0" smtClean="0">
                <a:solidFill>
                  <a:srgbClr val="8000FF"/>
                </a:solidFill>
                <a:latin typeface="Courier New" panose="02070309020205020404" pitchFamily="49" charset="0"/>
              </a:rPr>
              <a:t>"</a:t>
            </a:r>
            <a:r>
              <a:rPr lang="en-US" sz="1200" dirty="0" smtClean="0">
                <a:solidFill>
                  <a:srgbClr val="0000FF"/>
                </a:solidFill>
                <a:latin typeface="Courier New" panose="02070309020205020404" pitchFamily="49" charset="0"/>
              </a:rPr>
              <a:t>&gt;&lt;/</a:t>
            </a:r>
            <a:r>
              <a:rPr lang="en-US" sz="1200" dirty="0">
                <a:solidFill>
                  <a:srgbClr val="0000FF"/>
                </a:solidFill>
                <a:latin typeface="Courier New" panose="02070309020205020404" pitchFamily="49" charset="0"/>
              </a:rPr>
              <a:t>div&gt;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center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OpenLayers.LonLat</a:t>
            </a:r>
            <a:r>
              <a:rPr lang="en-US" sz="1200" b="1" dirty="0" smtClean="0">
                <a:solidFill>
                  <a:srgbClr val="000000"/>
                </a:solidFill>
                <a:latin typeface="Courier New" panose="02070309020205020404" pitchFamily="49" charset="0"/>
              </a:rPr>
              <a:t>(</a:t>
            </a:r>
            <a:r>
              <a:rPr lang="en-US" sz="1200" dirty="0" smtClean="0">
                <a:solidFill>
                  <a:srgbClr val="FF0000"/>
                </a:solidFill>
                <a:latin typeface="Courier New" panose="02070309020205020404" pitchFamily="49" charset="0"/>
              </a:rPr>
              <a:t>94.0441</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FF0000"/>
                </a:solidFill>
                <a:latin typeface="Courier New" panose="02070309020205020404" pitchFamily="49" charset="0"/>
              </a:rPr>
              <a:t>25.3408</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transform</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'EPSG:4326'</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map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OpenLayers.Map</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"map-id"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projection</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osm</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map.addLayer</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bing</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key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"cIOrzqir2awTVsM9SjjW~T8BBXo4E_enRaCFUdXvsGg~ArMNRFEJHx4LuNlhBbaGxzdY7zKQIJda7N4iyTrVWObFpYQk6saPPV-CDoF8PcLh"</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type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"Road"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map.addLayer</a:t>
            </a:r>
            <a:r>
              <a:rPr lang="en-US" sz="1200" b="1"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b="1" i="1" dirty="0" smtClean="0">
                <a:solidFill>
                  <a:srgbClr val="000080"/>
                </a:solidFill>
                <a:latin typeface="Courier New" panose="02070309020205020404" pitchFamily="49" charset="0"/>
              </a:rPr>
              <a:t>new</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OpenLayers.Control.LayerSwitcher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map.setCenter</a:t>
            </a:r>
            <a:r>
              <a:rPr lang="en-US" sz="1200" b="1" dirty="0" smtClean="0">
                <a:solidFill>
                  <a:srgbClr val="000000"/>
                </a:solidFill>
                <a:latin typeface="Courier New" panose="02070309020205020404" pitchFamily="49" charset="0"/>
              </a:rPr>
              <a:t>(</a:t>
            </a:r>
            <a:r>
              <a:rPr lang="en-US" sz="1200" dirty="0" smtClean="0">
                <a:solidFill>
                  <a:srgbClr val="000000"/>
                </a:solidFill>
                <a:latin typeface="Courier New" panose="02070309020205020404" pitchFamily="49" charset="0"/>
              </a:rPr>
              <a:t>center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9</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html&gt;</a:t>
            </a:r>
            <a:r>
              <a:rPr lang="en-US" sz="1200" b="1" dirty="0">
                <a:solidFill>
                  <a:srgbClr val="000000"/>
                </a:solidFill>
                <a:latin typeface="Courier New" panose="02070309020205020404" pitchFamily="49" charset="0"/>
              </a:rPr>
              <a:t> </a:t>
            </a:r>
            <a:endParaRPr lang="en-US" sz="1200" dirty="0">
              <a:effectLst/>
            </a:endParaRPr>
          </a:p>
        </p:txBody>
      </p:sp>
      <p:sp>
        <p:nvSpPr>
          <p:cNvPr id="5" name="Rectangle 4"/>
          <p:cNvSpPr/>
          <p:nvPr/>
        </p:nvSpPr>
        <p:spPr>
          <a:xfrm>
            <a:off x="469410" y="499259"/>
            <a:ext cx="1880579" cy="369332"/>
          </a:xfrm>
          <a:prstGeom prst="rect">
            <a:avLst/>
          </a:prstGeom>
        </p:spPr>
        <p:txBody>
          <a:bodyPr wrap="none">
            <a:spAutoFit/>
          </a:bodyPr>
          <a:lstStyle/>
          <a:p>
            <a:r>
              <a:rPr lang="en-US" u="sng" dirty="0">
                <a:solidFill>
                  <a:srgbClr val="0070C0"/>
                </a:solidFill>
              </a:rPr>
              <a:t>Proprietary Layers</a:t>
            </a:r>
          </a:p>
        </p:txBody>
      </p:sp>
      <p:sp>
        <p:nvSpPr>
          <p:cNvPr id="6" name="TextBox 5"/>
          <p:cNvSpPr txBox="1"/>
          <p:nvPr/>
        </p:nvSpPr>
        <p:spPr>
          <a:xfrm>
            <a:off x="2263828" y="6301014"/>
            <a:ext cx="4198585" cy="261610"/>
          </a:xfrm>
          <a:prstGeom prst="rect">
            <a:avLst/>
          </a:prstGeom>
          <a:solidFill>
            <a:schemeClr val="accent1">
              <a:lumMod val="40000"/>
              <a:lumOff val="60000"/>
            </a:schemeClr>
          </a:solidFill>
        </p:spPr>
        <p:txBody>
          <a:bodyPr wrap="none" rtlCol="0">
            <a:spAutoFit/>
          </a:body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Task 3</a:t>
            </a:r>
            <a:r>
              <a:rPr lang="en-US" sz="1100" dirty="0" smtClean="0">
                <a:latin typeface="Segoe UI" panose="020B0502040204020203" pitchFamily="34" charset="0"/>
                <a:ea typeface="Segoe UI" panose="020B0502040204020203" pitchFamily="34" charset="0"/>
                <a:cs typeface="Segoe UI" panose="020B0502040204020203" pitchFamily="34" charset="0"/>
              </a:rPr>
              <a:t> : Using </a:t>
            </a:r>
            <a:r>
              <a:rPr lang="en-US" sz="1100" dirty="0" err="1" smtClean="0">
                <a:latin typeface="Segoe UI" panose="020B0502040204020203" pitchFamily="34" charset="0"/>
                <a:ea typeface="Segoe UI" panose="020B0502040204020203" pitchFamily="34" charset="0"/>
                <a:cs typeface="Segoe UI" panose="020B0502040204020203" pitchFamily="34" charset="0"/>
              </a:rPr>
              <a:t>Bingmap</a:t>
            </a:r>
            <a:r>
              <a:rPr lang="en-US" sz="1100" dirty="0" smtClean="0">
                <a:latin typeface="Segoe UI" panose="020B0502040204020203" pitchFamily="34" charset="0"/>
                <a:ea typeface="Segoe UI" panose="020B0502040204020203" pitchFamily="34" charset="0"/>
                <a:cs typeface="Segoe UI" panose="020B0502040204020203" pitchFamily="34" charset="0"/>
              </a:rPr>
              <a:t> on your application and adding controls</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884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00435" y="122318"/>
            <a:ext cx="4895309"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3" name="Rectangle 2"/>
          <p:cNvSpPr/>
          <p:nvPr/>
        </p:nvSpPr>
        <p:spPr>
          <a:xfrm>
            <a:off x="2590800" y="914132"/>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Task 4: Creating </a:t>
            </a:r>
            <a:r>
              <a:rPr lang="en-US" dirty="0">
                <a:solidFill>
                  <a:srgbClr val="FF0000"/>
                </a:solidFill>
              </a:rPr>
              <a:t>an Overview Map</a:t>
            </a:r>
          </a:p>
        </p:txBody>
      </p:sp>
      <p:sp>
        <p:nvSpPr>
          <p:cNvPr id="4" name="Rectangle 3"/>
          <p:cNvSpPr/>
          <p:nvPr/>
        </p:nvSpPr>
        <p:spPr>
          <a:xfrm>
            <a:off x="467832" y="1386483"/>
            <a:ext cx="8279219" cy="4662815"/>
          </a:xfrm>
          <a:prstGeom prst="rect">
            <a:avLst/>
          </a:prstGeom>
          <a:ln>
            <a:solidFill>
              <a:schemeClr val="tx1"/>
            </a:solidFill>
          </a:ln>
        </p:spPr>
        <p:txBody>
          <a:bodyPr wrap="square">
            <a:spAutoFit/>
          </a:bodyPr>
          <a:lstStyle/>
          <a:p>
            <a:r>
              <a:rPr lang="en-US" sz="1100" dirty="0">
                <a:solidFill>
                  <a:srgbClr val="0000FF"/>
                </a:solidFill>
                <a:latin typeface="Courier New" panose="02070309020205020404" pitchFamily="49" charset="0"/>
              </a:rPr>
              <a:t>&lt;html&gt;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title&gt;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&lt;/title&gt;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&lt;link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"stylesheet"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r>
              <a:rPr lang="en-US" sz="1100" b="1" dirty="0">
                <a:solidFill>
                  <a:srgbClr val="000000"/>
                </a:solidFill>
                <a:latin typeface="Courier New" panose="02070309020205020404" pitchFamily="49" charset="0"/>
              </a:rPr>
              <a:t> </a:t>
            </a:r>
            <a:endParaRPr lang="en-US" sz="10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h1&gt;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&lt;/h1&gt;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div</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id</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"map-id"</a:t>
            </a:r>
            <a:r>
              <a:rPr lang="en-US" sz="1100" dirty="0">
                <a:solidFill>
                  <a:srgbClr val="0000FF"/>
                </a:solidFill>
                <a:latin typeface="Courier New" panose="02070309020205020404" pitchFamily="49" charset="0"/>
              </a:rPr>
              <a:t>&gt;&lt;/div&gt;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bounds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OpenLayers.Bounds</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68.1061</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6.7604</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97.4152</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37.0783</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center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OpenLayers.LonLat</a:t>
            </a:r>
            <a:r>
              <a:rPr lang="en-US" sz="1100" b="1" dirty="0">
                <a:solidFill>
                  <a:srgbClr val="000000"/>
                </a:solidFill>
                <a:latin typeface="Courier New" panose="02070309020205020404" pitchFamily="49" charset="0"/>
              </a:rPr>
              <a:t>(</a:t>
            </a:r>
            <a:r>
              <a:rPr lang="en-US" sz="1100" dirty="0">
                <a:solidFill>
                  <a:schemeClr val="accent2"/>
                </a:solidFill>
                <a:latin typeface="Courier New" panose="02070309020205020404" pitchFamily="49" charset="0"/>
              </a:rPr>
              <a:t>91.882754,  25.576002</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map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OpenLayers.Map</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"map-id"</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"EPSG:3857"</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0.0005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osm</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OpenLayers.Layer.OSM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overview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OpenLayers.Control.OverviewMap</a:t>
            </a:r>
            <a:r>
              <a:rPr lang="en-US" sz="1100" b="1"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mapOptions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0.0015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map.addControl</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overview</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map.addLayer</a:t>
            </a:r>
            <a:r>
              <a:rPr lang="en-US" sz="1100" b="1" dirty="0" smtClean="0">
                <a:solidFill>
                  <a:srgbClr val="000000"/>
                </a:solidFill>
                <a:latin typeface="Courier New" panose="02070309020205020404" pitchFamily="49" charset="0"/>
              </a:rPr>
              <a:t>(</a:t>
            </a:r>
            <a:r>
              <a:rPr lang="en-US" sz="1100" dirty="0" err="1" smtClean="0">
                <a:solidFill>
                  <a:srgbClr val="000000"/>
                </a:solidFill>
                <a:latin typeface="Courier New" panose="02070309020205020404" pitchFamily="49" charset="0"/>
              </a:rPr>
              <a:t>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map.zoomToExtent</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bounds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map.setCenter</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center</a:t>
            </a:r>
            <a:r>
              <a:rPr lang="en-US" sz="1100" b="1" dirty="0" smtClean="0">
                <a:solidFill>
                  <a:srgbClr val="000000"/>
                </a:solidFill>
                <a:latin typeface="Courier New" panose="02070309020205020404" pitchFamily="49" charset="0"/>
              </a:rPr>
              <a:t>,</a:t>
            </a:r>
            <a:r>
              <a:rPr lang="en-US" sz="1100" dirty="0" smtClean="0">
                <a:solidFill>
                  <a:srgbClr val="FF0000"/>
                </a:solidFill>
                <a:latin typeface="Courier New" panose="02070309020205020404" pitchFamily="49" charset="0"/>
              </a:rPr>
              <a:t>17</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 </a:t>
            </a: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html&gt;</a:t>
            </a:r>
            <a:r>
              <a:rPr lang="en-US" sz="1100" b="1" dirty="0">
                <a:solidFill>
                  <a:srgbClr val="000000"/>
                </a:solidFill>
                <a:latin typeface="Courier New" panose="02070309020205020404" pitchFamily="49" charset="0"/>
              </a:rPr>
              <a:t> </a:t>
            </a:r>
            <a:endParaRPr lang="en-US" sz="1100" dirty="0">
              <a:effectLst/>
            </a:endParaRPr>
          </a:p>
        </p:txBody>
      </p:sp>
    </p:spTree>
    <p:extLst>
      <p:ext uri="{BB962C8B-B14F-4D97-AF65-F5344CB8AC3E}">
        <p14:creationId xmlns:p14="http://schemas.microsoft.com/office/powerpoint/2010/main" val="68481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106658" y="1042154"/>
            <a:ext cx="3012202"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Creating a </a:t>
            </a:r>
            <a:r>
              <a:rPr lang="en-US" dirty="0" err="1">
                <a:solidFill>
                  <a:srgbClr val="FF0000"/>
                </a:solidFill>
              </a:rPr>
              <a:t>ScaleLine</a:t>
            </a:r>
            <a:r>
              <a:rPr lang="en-US" dirty="0">
                <a:solidFill>
                  <a:srgbClr val="FF0000"/>
                </a:solidFill>
              </a:rPr>
              <a:t> </a:t>
            </a:r>
            <a:r>
              <a:rPr lang="en-US" dirty="0" smtClean="0">
                <a:solidFill>
                  <a:srgbClr val="FF0000"/>
                </a:solidFill>
              </a:rPr>
              <a:t>Control</a:t>
            </a:r>
            <a:endParaRPr lang="en-US" dirty="0">
              <a:solidFill>
                <a:srgbClr val="FF0000"/>
              </a:solidFill>
            </a:endParaRPr>
          </a:p>
        </p:txBody>
      </p:sp>
      <p:sp>
        <p:nvSpPr>
          <p:cNvPr id="3" name="Rectangle 2"/>
          <p:cNvSpPr/>
          <p:nvPr/>
        </p:nvSpPr>
        <p:spPr>
          <a:xfrm>
            <a:off x="2331457" y="213997"/>
            <a:ext cx="4778266"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4" name="Rectangle 3"/>
          <p:cNvSpPr/>
          <p:nvPr/>
        </p:nvSpPr>
        <p:spPr>
          <a:xfrm>
            <a:off x="922020" y="2020878"/>
            <a:ext cx="7597140" cy="646331"/>
          </a:xfrm>
          <a:prstGeom prst="rect">
            <a:avLst/>
          </a:prstGeom>
          <a:ln>
            <a:solidFill>
              <a:schemeClr val="tx1"/>
            </a:solidFill>
          </a:ln>
        </p:spPr>
        <p:txBody>
          <a:bodyPr wrap="square">
            <a:spAutoFit/>
          </a:bodyPr>
          <a:lstStyle/>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scaleline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OpenLayers.Control.ScaleLine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map.addControl</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
        <p:nvSpPr>
          <p:cNvPr id="5" name="Rectangle 4"/>
          <p:cNvSpPr/>
          <p:nvPr/>
        </p:nvSpPr>
        <p:spPr>
          <a:xfrm>
            <a:off x="922020" y="3276601"/>
            <a:ext cx="7703820" cy="954107"/>
          </a:xfrm>
          <a:prstGeom prst="rect">
            <a:avLst/>
          </a:prstGeom>
          <a:ln>
            <a:solidFill>
              <a:schemeClr val="tx1"/>
            </a:solidFill>
          </a:ln>
        </p:spPr>
        <p:txBody>
          <a:bodyPr wrap="square">
            <a:spAutoFit/>
          </a:bodyPr>
          <a:lstStyle/>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map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OpenLayers.Map</a:t>
            </a:r>
            <a:r>
              <a:rPr lang="en-US" sz="1400" b="1" dirty="0">
                <a:solidFill>
                  <a:srgbClr val="000000"/>
                </a:solidFill>
                <a:latin typeface="Courier New" panose="02070309020205020404" pitchFamily="49" charset="0"/>
              </a:rPr>
              <a:t>(</a:t>
            </a:r>
            <a:r>
              <a:rPr lang="en-US" sz="1400" dirty="0">
                <a:solidFill>
                  <a:srgbClr val="808080"/>
                </a:solidFill>
                <a:latin typeface="Courier New" panose="02070309020205020404" pitchFamily="49" charset="0"/>
              </a:rPr>
              <a:t>"map-id"</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projection</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'EPSG:3857'</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osm</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OpenLayers.Layer.OSM</a:t>
            </a:r>
            <a:r>
              <a:rPr lang="en-US" sz="1400" b="1" dirty="0" smtClean="0">
                <a:solidFill>
                  <a:srgbClr val="000000"/>
                </a:solidFill>
                <a:latin typeface="Courier New" panose="02070309020205020404" pitchFamily="49" charset="0"/>
              </a:rPr>
              <a:t>();</a:t>
            </a:r>
          </a:p>
          <a:p>
            <a:r>
              <a:rPr lang="en-US" sz="1400" dirty="0" err="1" smtClean="0">
                <a:solidFill>
                  <a:srgbClr val="000000"/>
                </a:solidFill>
                <a:latin typeface="Courier New" panose="02070309020205020404" pitchFamily="49" charset="0"/>
              </a:rPr>
              <a:t>map.addControl</a:t>
            </a:r>
            <a:r>
              <a:rPr lang="en-US" sz="1400" b="1" dirty="0" smtClean="0">
                <a:solidFill>
                  <a:srgbClr val="000000"/>
                </a:solidFill>
                <a:latin typeface="Courier New" panose="02070309020205020404" pitchFamily="49" charset="0"/>
              </a:rPr>
              <a:t>(</a:t>
            </a:r>
            <a:r>
              <a:rPr lang="en-US" sz="1400" b="1" i="1" dirty="0" smtClean="0">
                <a:solidFill>
                  <a:srgbClr val="000080"/>
                </a:solidFill>
                <a:latin typeface="Courier New" panose="02070309020205020404" pitchFamily="49" charset="0"/>
              </a:rPr>
              <a:t>new</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OpenLayers.Control.EditingToolbar</a:t>
            </a:r>
            <a:r>
              <a:rPr lang="en-US" sz="1400" b="1"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dirty="0" err="1" smtClean="0">
                <a:solidFill>
                  <a:srgbClr val="000000"/>
                </a:solidFill>
                <a:latin typeface="Courier New" panose="02070309020205020404" pitchFamily="49" charset="0"/>
              </a:rPr>
              <a:t>map.addLayer</a:t>
            </a:r>
            <a:r>
              <a:rPr lang="en-US" sz="1400" b="1" dirty="0" smtClean="0">
                <a:solidFill>
                  <a:srgbClr val="000000"/>
                </a:solidFill>
                <a:latin typeface="Courier New" panose="02070309020205020404" pitchFamily="49" charset="0"/>
              </a:rPr>
              <a:t>(</a:t>
            </a:r>
            <a:r>
              <a:rPr lang="en-US" sz="1400" dirty="0" err="1" smtClean="0">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a:effectLst/>
            </a:endParaRPr>
          </a:p>
        </p:txBody>
      </p:sp>
      <p:sp>
        <p:nvSpPr>
          <p:cNvPr id="6" name="Rectangle 5"/>
          <p:cNvSpPr/>
          <p:nvPr/>
        </p:nvSpPr>
        <p:spPr>
          <a:xfrm>
            <a:off x="3007598" y="2764275"/>
            <a:ext cx="274780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FF0000"/>
                </a:solidFill>
              </a:rPr>
              <a:t>Editing Toolbar</a:t>
            </a:r>
            <a:endParaRPr lang="en-US" dirty="0">
              <a:solidFill>
                <a:srgbClr val="FF0000"/>
              </a:solidFill>
            </a:endParaRPr>
          </a:p>
        </p:txBody>
      </p:sp>
    </p:spTree>
    <p:extLst>
      <p:ext uri="{BB962C8B-B14F-4D97-AF65-F5344CB8AC3E}">
        <p14:creationId xmlns:p14="http://schemas.microsoft.com/office/powerpoint/2010/main" val="363254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58092" y="262471"/>
            <a:ext cx="3490058"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Overlay Example</a:t>
            </a:r>
          </a:p>
        </p:txBody>
      </p:sp>
      <p:sp>
        <p:nvSpPr>
          <p:cNvPr id="3" name="Rectangle 2"/>
          <p:cNvSpPr/>
          <p:nvPr/>
        </p:nvSpPr>
        <p:spPr>
          <a:xfrm>
            <a:off x="418213" y="864489"/>
            <a:ext cx="8300485" cy="4524315"/>
          </a:xfrm>
          <a:prstGeom prst="rect">
            <a:avLst/>
          </a:prstGeom>
        </p:spPr>
        <p:txBody>
          <a:bodyPr wrap="square">
            <a:spAutoFit/>
          </a:bodyPr>
          <a:lstStyle/>
          <a:p>
            <a:r>
              <a:rPr lang="en-US" sz="900" dirty="0" smtClean="0">
                <a:solidFill>
                  <a:srgbClr val="0000FF"/>
                </a:solidFill>
                <a:latin typeface="Courier New" panose="02070309020205020404" pitchFamily="49" charset="0"/>
              </a:rPr>
              <a:t>&lt;html&gt;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Assam Map</a:t>
            </a:r>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&lt;link</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rel</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a:t>
            </a:r>
            <a:r>
              <a:rPr lang="en-US" sz="900" b="1" dirty="0" err="1" smtClean="0">
                <a:solidFill>
                  <a:srgbClr val="8000FF"/>
                </a:solidFill>
                <a:latin typeface="Courier New" panose="02070309020205020404" pitchFamily="49" charset="0"/>
              </a:rPr>
              <a:t>stylesheet"</a:t>
            </a:r>
            <a:r>
              <a:rPr lang="en-US" sz="900" dirty="0" err="1" smtClean="0">
                <a:solidFill>
                  <a:srgbClr val="FF0000"/>
                </a:solidFill>
                <a:latin typeface="Courier New" panose="02070309020205020404" pitchFamily="49" charset="0"/>
              </a:rPr>
              <a:t>href</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"http://dev.openlayers.org/theme/default/style.css"</a:t>
            </a:r>
            <a:r>
              <a:rPr lang="en-US" sz="900" dirty="0" smtClean="0">
                <a:solidFill>
                  <a:srgbClr val="0000FF"/>
                </a:solidFill>
                <a:latin typeface="Courier New" panose="02070309020205020404" pitchFamily="49" charset="0"/>
              </a:rPr>
              <a: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#map-id { width: 100%; height:100%; } </a:t>
            </a:r>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src</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a:t>
            </a:r>
            <a:r>
              <a:rPr lang="en-US" sz="900" b="1" dirty="0" err="1" smtClean="0">
                <a:solidFill>
                  <a:srgbClr val="8000FF"/>
                </a:solidFill>
                <a:latin typeface="Courier New" panose="02070309020205020404" pitchFamily="49" charset="0"/>
              </a:rPr>
              <a:t>OpenLayers.js"</a:t>
            </a:r>
            <a:r>
              <a:rPr lang="en-US" sz="900" dirty="0" err="1" smtClean="0">
                <a:solidFill>
                  <a:srgbClr val="FF0000"/>
                </a:solidFill>
                <a:latin typeface="Courier New" panose="02070309020205020404" pitchFamily="49" charset="0"/>
              </a:rPr>
              <a:t>type</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"text/</a:t>
            </a:r>
            <a:r>
              <a:rPr lang="en-US" sz="900" b="1" dirty="0" err="1" smtClean="0">
                <a:solidFill>
                  <a:srgbClr val="8000FF"/>
                </a:solidFill>
                <a:latin typeface="Courier New" panose="02070309020205020404" pitchFamily="49" charset="0"/>
              </a:rPr>
              <a:t>javascript</a:t>
            </a:r>
            <a:r>
              <a:rPr lang="en-US" sz="900" b="1" dirty="0" smtClean="0">
                <a:solidFill>
                  <a:srgbClr val="8000FF"/>
                </a:solidFill>
                <a:latin typeface="Courier New" panose="02070309020205020404" pitchFamily="49" charset="0"/>
              </a:rPr>
              <a:t>"</a:t>
            </a:r>
            <a:r>
              <a:rPr lang="en-US" sz="900" dirty="0" smtClean="0">
                <a:solidFill>
                  <a:srgbClr val="0000FF"/>
                </a:solidFill>
                <a:latin typeface="Courier New" panose="02070309020205020404" pitchFamily="49" charset="0"/>
              </a:rPr>
              <a:t>&gt;</a:t>
            </a:r>
            <a:r>
              <a:rPr lang="en-US" sz="900" dirty="0" smtClean="0">
                <a:solidFill>
                  <a:srgbClr val="000000"/>
                </a:solidFill>
                <a:latin typeface="Courier New" panose="02070309020205020404" pitchFamily="49" charset="0"/>
              </a:rPr>
              <a:t> </a:t>
            </a:r>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Land Use Map</a:t>
            </a:r>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&lt;div</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id</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"map-id"</a:t>
            </a:r>
            <a:r>
              <a:rPr lang="en-US" sz="900" dirty="0" smtClean="0">
                <a:solidFill>
                  <a:srgbClr val="0000FF"/>
                </a:solidFill>
                <a:latin typeface="Courier New" panose="02070309020205020404" pitchFamily="49" charset="0"/>
              </a:rPr>
              <a:t>&gt;&lt;/div&gt;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bounds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OpenLayers.Bounds</a:t>
            </a:r>
            <a:r>
              <a:rPr lang="en-US" sz="900" b="1" dirty="0" smtClean="0">
                <a:solidFill>
                  <a:srgbClr val="000000"/>
                </a:solidFill>
                <a:latin typeface="Courier New" panose="02070309020205020404" pitchFamily="49" charset="0"/>
              </a:rPr>
              <a:t>(</a:t>
            </a:r>
            <a:r>
              <a:rPr lang="en-US" sz="900" dirty="0" smtClean="0">
                <a:solidFill>
                  <a:srgbClr val="FF0000"/>
                </a:solidFill>
                <a:latin typeface="Courier New" panose="02070309020205020404" pitchFamily="49" charset="0"/>
              </a:rPr>
              <a:t>87.577066, 20.400794</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97.863033</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29.773545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map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OpenLayers.Map</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"map-id"</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imagery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fi-FI" sz="900" dirty="0">
                <a:solidFill>
                  <a:srgbClr val="808080"/>
                </a:solidFill>
                <a:latin typeface="Courier New" panose="02070309020205020404" pitchFamily="49" charset="0"/>
              </a:rPr>
              <a:t>"Bhuvan Base","https://bhuvan-ras2.nrsc.gov.in/tilecache/tilecache.py",{layers:"bhuvan_img",format:"image/png"}</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transparent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"Assam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layers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"lulc:AS_LULC50K_1112"</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format</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"image/</a:t>
            </a:r>
            <a:r>
              <a:rPr lang="en-US" sz="900" dirty="0" err="1" smtClean="0">
                <a:solidFill>
                  <a:srgbClr val="808080"/>
                </a:solidFill>
                <a:latin typeface="Courier New" panose="02070309020205020404" pitchFamily="49" charset="0"/>
              </a:rPr>
              <a:t>png</a:t>
            </a:r>
            <a:r>
              <a:rPr lang="en-US" sz="900" dirty="0" smtClean="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opacity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0.5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new</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Megh</a:t>
            </a:r>
            <a:r>
              <a:rPr lang="en-US" sz="900" dirty="0">
                <a:solidFill>
                  <a:srgbClr val="808080"/>
                </a:solidFill>
                <a:latin typeface="Courier New" panose="02070309020205020404" pitchFamily="49" charset="0"/>
              </a:rPr>
              <a:t>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",{layers:"lulc:ML_LULC50K_1112",format:"image/</a:t>
            </a:r>
            <a:r>
              <a:rPr lang="en-US" sz="900" dirty="0" err="1">
                <a:solidFill>
                  <a:srgbClr val="808080"/>
                </a:solidFill>
                <a:latin typeface="Courier New" panose="02070309020205020404" pitchFamily="49" charset="0"/>
              </a:rPr>
              <a:t>png</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isBaseLayer</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false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opacity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a:solidFill>
                  <a:srgbClr val="FF0000"/>
                </a:solidFill>
                <a:latin typeface="Courier New" panose="02070309020205020404" pitchFamily="49" charset="0"/>
              </a:rPr>
              <a:t>0.5</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singleTile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true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visibility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projection</a:t>
            </a:r>
            <a:r>
              <a:rPr lang="en-US" sz="900" b="1" dirty="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'EPSG:4326'</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p>
          <a:p>
            <a:endParaRPr lang="en-US" sz="900" dirty="0" smtClean="0">
              <a:solidFill>
                <a:srgbClr val="000000"/>
              </a:solidFill>
              <a:latin typeface="Courier New" panose="02070309020205020404" pitchFamily="49" charset="0"/>
            </a:endParaRPr>
          </a:p>
          <a:p>
            <a:r>
              <a:rPr lang="en-US" sz="900" dirty="0" err="1" smtClean="0">
                <a:solidFill>
                  <a:srgbClr val="000000"/>
                </a:solidFill>
                <a:latin typeface="Courier New" panose="02070309020205020404" pitchFamily="49" charset="0"/>
              </a:rPr>
              <a:t>map.addLayers</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b="1" dirty="0" err="1"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imagery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008000"/>
                </a:solidFill>
                <a:latin typeface="Courier New" panose="02070309020205020404" pitchFamily="49" charset="0"/>
              </a:rPr>
              <a:t>//</a:t>
            </a:r>
            <a:r>
              <a:rPr lang="en-US" sz="900" dirty="0" err="1" smtClean="0">
                <a:solidFill>
                  <a:srgbClr val="008000"/>
                </a:solidFill>
                <a:latin typeface="Courier New" panose="02070309020205020404" pitchFamily="49" charset="0"/>
              </a:rPr>
              <a:t>map.addLayer</a:t>
            </a:r>
            <a:r>
              <a:rPr lang="en-US" sz="900" dirty="0" smtClean="0">
                <a:solidFill>
                  <a:srgbClr val="008000"/>
                </a:solidFill>
                <a:latin typeface="Courier New" panose="02070309020205020404" pitchFamily="49" charset="0"/>
              </a:rPr>
              <a:t>(imagery);</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map.zoomToExtent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bounds</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OpenLayers.Control.LayerSwitcher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OpenLayers.Control.EditingToolbar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map</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&lt;/html&gt;</a:t>
            </a:r>
            <a:endParaRPr lang="en-US" sz="900" dirty="0">
              <a:effectLst/>
            </a:endParaRPr>
          </a:p>
        </p:txBody>
      </p:sp>
      <p:sp>
        <p:nvSpPr>
          <p:cNvPr id="4" name="TextBox 3"/>
          <p:cNvSpPr txBox="1"/>
          <p:nvPr/>
        </p:nvSpPr>
        <p:spPr>
          <a:xfrm>
            <a:off x="1460204" y="5829858"/>
            <a:ext cx="5250155" cy="261610"/>
          </a:xfrm>
          <a:prstGeom prst="rect">
            <a:avLst/>
          </a:prstGeom>
          <a:solidFill>
            <a:schemeClr val="accent1">
              <a:lumMod val="40000"/>
              <a:lumOff val="60000"/>
            </a:schemeClr>
          </a:solidFill>
        </p:spPr>
        <p:txBody>
          <a:bodyPr wrap="none" rtlCol="0">
            <a:spAutoFit/>
          </a:bodyPr>
          <a:lstStyle/>
          <a:p>
            <a:r>
              <a:rPr lang="en-US" sz="1100" dirty="0">
                <a:latin typeface="Segoe UI" panose="020B0502040204020203" pitchFamily="34" charset="0"/>
                <a:ea typeface="Segoe UI" panose="020B0502040204020203" pitchFamily="34" charset="0"/>
                <a:cs typeface="Segoe UI" panose="020B0502040204020203" pitchFamily="34" charset="0"/>
              </a:rPr>
              <a:t>Adding </a:t>
            </a:r>
            <a:r>
              <a:rPr lang="en-US" sz="1100" dirty="0" err="1">
                <a:latin typeface="Segoe UI" panose="020B0502040204020203" pitchFamily="34" charset="0"/>
                <a:ea typeface="Segoe UI" panose="020B0502040204020203" pitchFamily="34" charset="0"/>
                <a:cs typeface="Segoe UI" panose="020B0502040204020203" pitchFamily="34" charset="0"/>
              </a:rPr>
              <a:t>Bhuvan</a:t>
            </a:r>
            <a:r>
              <a:rPr lang="en-US" sz="1100" dirty="0">
                <a:latin typeface="Segoe UI" panose="020B0502040204020203" pitchFamily="34" charset="0"/>
                <a:ea typeface="Segoe UI" panose="020B0502040204020203" pitchFamily="34" charset="0"/>
                <a:cs typeface="Segoe UI" panose="020B0502040204020203" pitchFamily="34" charset="0"/>
              </a:rPr>
              <a:t> Satellite imagery as Base Map and </a:t>
            </a:r>
            <a:r>
              <a:rPr lang="en-US" sz="1100" dirty="0" err="1">
                <a:latin typeface="Segoe UI" panose="020B0502040204020203" pitchFamily="34" charset="0"/>
                <a:ea typeface="Segoe UI" panose="020B0502040204020203" pitchFamily="34" charset="0"/>
                <a:cs typeface="Segoe UI" panose="020B0502040204020203" pitchFamily="34" charset="0"/>
              </a:rPr>
              <a:t>overlayed</a:t>
            </a:r>
            <a:r>
              <a:rPr lang="en-US" sz="1100" dirty="0">
                <a:latin typeface="Segoe UI" panose="020B0502040204020203" pitchFamily="34" charset="0"/>
                <a:ea typeface="Segoe UI" panose="020B0502040204020203" pitchFamily="34" charset="0"/>
                <a:cs typeface="Segoe UI" panose="020B0502040204020203" pitchFamily="34" charset="0"/>
              </a:rPr>
              <a:t> with Thematic layers</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667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440" y="198474"/>
            <a:ext cx="4572000"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2606040" y="967740"/>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Exercise</a:t>
            </a:r>
            <a:endParaRPr lang="en-US" b="1" dirty="0">
              <a:solidFill>
                <a:srgbClr val="FF0000"/>
              </a:solidFill>
            </a:endParaRPr>
          </a:p>
        </p:txBody>
      </p:sp>
      <p:sp>
        <p:nvSpPr>
          <p:cNvPr id="4" name="Rectangle 3"/>
          <p:cNvSpPr/>
          <p:nvPr/>
        </p:nvSpPr>
        <p:spPr>
          <a:xfrm>
            <a:off x="730102" y="1580495"/>
            <a:ext cx="7733414" cy="923330"/>
          </a:xfrm>
          <a:prstGeom prst="rect">
            <a:avLst/>
          </a:prstGeom>
        </p:spPr>
        <p:txBody>
          <a:bodyPr wrap="square">
            <a:spAutoFit/>
          </a:bodyPr>
          <a:lstStyle/>
          <a:p>
            <a:pPr marL="342900" indent="-342900">
              <a:buFont typeface="+mj-lt"/>
              <a:buAutoNum type="arabicPeriod"/>
            </a:pPr>
            <a:r>
              <a:rPr lang="en-US" dirty="0">
                <a:latin typeface="Segoe UI" panose="020B0502040204020203" pitchFamily="34" charset="0"/>
                <a:ea typeface="Segoe UI" panose="020B0502040204020203" pitchFamily="34" charset="0"/>
                <a:cs typeface="Segoe UI" panose="020B0502040204020203" pitchFamily="34" charset="0"/>
              </a:rPr>
              <a:t>Review the OSM layer API documentation to how to load other OSM layers</a:t>
            </a:r>
          </a:p>
          <a:p>
            <a:pPr marL="342900" indent="-342900">
              <a:buFont typeface="+mj-lt"/>
              <a:buAutoNum type="arabicPeriod"/>
            </a:pPr>
            <a:r>
              <a:rPr lang="en-US" dirty="0" smtClean="0">
                <a:latin typeface="Segoe UI" panose="020B0502040204020203" pitchFamily="34" charset="0"/>
                <a:ea typeface="Segoe UI" panose="020B0502040204020203" pitchFamily="34" charset="0"/>
                <a:cs typeface="Segoe UI" panose="020B0502040204020203" pitchFamily="34" charset="0"/>
              </a:rPr>
              <a:t>Modify </a:t>
            </a:r>
            <a:r>
              <a:rPr lang="en-US" dirty="0">
                <a:latin typeface="Segoe UI" panose="020B0502040204020203" pitchFamily="34" charset="0"/>
                <a:ea typeface="Segoe UI" panose="020B0502040204020203" pitchFamily="34" charset="0"/>
                <a:cs typeface="Segoe UI" panose="020B0502040204020203" pitchFamily="34" charset="0"/>
              </a:rPr>
              <a:t>your layer initialization according</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86810" y="2551837"/>
            <a:ext cx="7775944" cy="1200329"/>
          </a:xfrm>
          <a:prstGeom prst="rect">
            <a:avLst/>
          </a:prstGeom>
        </p:spPr>
        <p:txBody>
          <a:bodyPr wrap="square">
            <a:spAutoFit/>
          </a:bodyPr>
          <a:lstStyle/>
          <a:p>
            <a:pPr algn="just"/>
            <a:r>
              <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rPr>
              <a:t>Hint:</a:t>
            </a:r>
          </a:p>
          <a:p>
            <a:pPr algn="just"/>
            <a:r>
              <a:rPr lang="en-US" dirty="0">
                <a:latin typeface="Segoe UI" panose="020B0502040204020203" pitchFamily="34" charset="0"/>
                <a:ea typeface="Segoe UI" panose="020B0502040204020203" pitchFamily="34" charset="0"/>
                <a:cs typeface="Segoe UI" panose="020B0502040204020203" pitchFamily="34" charset="0"/>
              </a:rPr>
              <a:t>You can go to the official OSM site to view the layers available, change to any of them and </a:t>
            </a:r>
            <a:r>
              <a:rPr lang="en-US" dirty="0" smtClean="0">
                <a:latin typeface="Segoe UI" panose="020B0502040204020203" pitchFamily="34" charset="0"/>
                <a:ea typeface="Segoe UI" panose="020B0502040204020203" pitchFamily="34" charset="0"/>
                <a:cs typeface="Segoe UI" panose="020B0502040204020203" pitchFamily="34" charset="0"/>
              </a:rPr>
              <a:t>use the </a:t>
            </a:r>
            <a:r>
              <a:rPr lang="en-US" dirty="0">
                <a:latin typeface="Segoe UI" panose="020B0502040204020203" pitchFamily="34" charset="0"/>
                <a:ea typeface="Segoe UI" panose="020B0502040204020203" pitchFamily="34" charset="0"/>
                <a:cs typeface="Segoe UI" panose="020B0502040204020203" pitchFamily="34" charset="0"/>
              </a:rPr>
              <a:t>browser tools to look for the </a:t>
            </a:r>
            <a:r>
              <a:rPr lang="en-US" dirty="0" err="1">
                <a:latin typeface="Segoe UI" panose="020B0502040204020203" pitchFamily="34" charset="0"/>
                <a:ea typeface="Segoe UI" panose="020B0502040204020203" pitchFamily="34" charset="0"/>
                <a:cs typeface="Segoe UI" panose="020B0502040204020203" pitchFamily="34" charset="0"/>
              </a:rPr>
              <a:t>url</a:t>
            </a:r>
            <a:r>
              <a:rPr lang="en-US" dirty="0">
                <a:latin typeface="Segoe UI" panose="020B0502040204020203" pitchFamily="34" charset="0"/>
                <a:ea typeface="Segoe UI" panose="020B0502040204020203" pitchFamily="34" charset="0"/>
                <a:cs typeface="Segoe UI" panose="020B0502040204020203" pitchFamily="34" charset="0"/>
              </a:rPr>
              <a:t> pattern of those tiles.</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057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7161" y="502414"/>
            <a:ext cx="7891797" cy="5632311"/>
          </a:xfrm>
          <a:prstGeom prst="rect">
            <a:avLst/>
          </a:prstGeom>
          <a:ln>
            <a:solidFill>
              <a:schemeClr val="accent1"/>
            </a:solidFill>
          </a:ln>
        </p:spPr>
        <p:txBody>
          <a:bodyPr wrap="square">
            <a:spAutoFit/>
          </a:bodyPr>
          <a:lstStyle/>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a:t>
            </a:r>
            <a:r>
              <a:rPr lang="en-US" sz="1000" dirty="0" smtClean="0">
                <a:solidFill>
                  <a:srgbClr val="0000FF"/>
                </a:solidFill>
                <a:highlight>
                  <a:srgbClr val="FFFFFF"/>
                </a:highlight>
                <a:latin typeface="Courier New" panose="02070309020205020404" pitchFamily="49" charset="0"/>
              </a:rPr>
              <a:t>&gt;</a:t>
            </a:r>
            <a:r>
              <a:rPr lang="en-US" sz="1000" b="1" dirty="0" smtClean="0">
                <a:solidFill>
                  <a:srgbClr val="000000"/>
                </a:solidFill>
                <a:highlight>
                  <a:srgbClr val="FFFFFF"/>
                </a:highlight>
                <a:latin typeface="Courier New" panose="02070309020205020404" pitchFamily="49" charset="0"/>
              </a:rPr>
              <a:t>    </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&lt;link</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rel</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"stylesheet"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href</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/leaflet.css"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"sha512-puBpdR0798OZvTTbP4A8Ix/l+A4dHDD0DGqYW6RQ+9jxkRFclaxxQb/SJAWZfWAkuyeQUytO7+7N4QKrDh+drA=="</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src</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/leaflet.js"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"sha512-QVftwZFqvtRNi0ZyCtsznlKSWOStnDORoefr1enyq5mVL4tmKB3S/EnC3rRJcxCPavG10IcrVGSmPh6Qw5lwrg=="</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a:t>
            </a:r>
            <a:r>
              <a:rPr lang="en-US" sz="1000" b="1" dirty="0" err="1">
                <a:solidFill>
                  <a:srgbClr val="000000"/>
                </a:solidFill>
                <a:highlight>
                  <a:srgbClr val="FFFFFF"/>
                </a:highlight>
                <a:latin typeface="Courier New" panose="02070309020205020404" pitchFamily="49" charset="0"/>
              </a:rPr>
              <a:t>mapid</a:t>
            </a:r>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width: 100%; </a:t>
            </a:r>
          </a:p>
          <a:p>
            <a:r>
              <a:rPr lang="en-US" sz="1000" b="1" dirty="0">
                <a:solidFill>
                  <a:srgbClr val="000000"/>
                </a:solidFill>
                <a:highlight>
                  <a:srgbClr val="FFFFFF"/>
                </a:highlight>
                <a:latin typeface="Courier New" panose="02070309020205020404" pitchFamily="49" charset="0"/>
              </a:rPr>
              <a:t>      height:100%;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 </a:t>
            </a:r>
          </a:p>
          <a:p>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&lt;div</a:t>
            </a:r>
            <a:r>
              <a:rPr lang="en-US" sz="1000" dirty="0">
                <a:solidFill>
                  <a:srgbClr val="000000"/>
                </a:solidFill>
                <a:highlight>
                  <a:srgbClr val="FFFFFF"/>
                </a:highlight>
                <a:latin typeface="Courier New" panose="02070309020205020404" pitchFamily="49" charset="0"/>
              </a:rPr>
              <a:t> </a:t>
            </a:r>
            <a:r>
              <a:rPr lang="en-US" sz="1000" dirty="0">
                <a:solidFill>
                  <a:srgbClr val="FF0000"/>
                </a:solidFill>
                <a:highlight>
                  <a:srgbClr val="FFFFFF"/>
                </a:highlight>
                <a:latin typeface="Courier New" panose="02070309020205020404" pitchFamily="49" charset="0"/>
              </a:rPr>
              <a:t>id</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b="1" dirty="0" err="1">
                <a:solidFill>
                  <a:srgbClr val="8000FF"/>
                </a:solidFill>
                <a:highlight>
                  <a:srgbClr val="FFFFFF"/>
                </a:highlight>
                <a:latin typeface="Courier New" panose="02070309020205020404" pitchFamily="49" charset="0"/>
              </a:rPr>
              <a:t>mapid</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&gt;&lt;/div&gt;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a:t>
            </a:r>
            <a:r>
              <a:rPr lang="en-US" sz="1000" dirty="0">
                <a:solidFill>
                  <a:srgbClr val="000000"/>
                </a:solidFill>
                <a:highlight>
                  <a:srgbClr val="F2F4FF"/>
                </a:highlight>
                <a:latin typeface="Courier New" panose="02070309020205020404" pitchFamily="49" charset="0"/>
              </a:rPr>
              <a:t>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L.map</a:t>
            </a:r>
            <a:r>
              <a:rPr lang="en-US" sz="1000" b="1" dirty="0">
                <a:solidFill>
                  <a:srgbClr val="000000"/>
                </a:solidFill>
                <a:highlight>
                  <a:srgbClr val="F2F4FF"/>
                </a:highlight>
                <a:latin typeface="Courier New" panose="02070309020205020404" pitchFamily="49" charset="0"/>
              </a:rPr>
              <a:t>(</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mapid</a:t>
            </a:r>
            <a:r>
              <a:rPr lang="en-US" sz="1000" dirty="0" smtClean="0">
                <a:solidFill>
                  <a:srgbClr val="808080"/>
                </a:solidFill>
                <a:highlight>
                  <a:srgbClr val="F2F4FF"/>
                </a:highlight>
                <a:latin typeface="Courier New" panose="02070309020205020404" pitchFamily="49" charset="0"/>
              </a:rPr>
              <a:t>'</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3</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nb-NO" sz="1000" b="1" dirty="0" smtClean="0">
                <a:solidFill>
                  <a:srgbClr val="000080"/>
                </a:solidFill>
                <a:highlight>
                  <a:srgbClr val="F2F4FF"/>
                </a:highlight>
                <a:latin typeface="Courier New" panose="02070309020205020404" pitchFamily="49" charset="0"/>
              </a:rPr>
              <a:t>      var</a:t>
            </a:r>
            <a:r>
              <a:rPr lang="nb-NO" sz="1000" dirty="0" smtClean="0">
                <a:solidFill>
                  <a:srgbClr val="000000"/>
                </a:solidFill>
                <a:highlight>
                  <a:srgbClr val="F2F4FF"/>
                </a:highlight>
                <a:latin typeface="Courier New" panose="02070309020205020404" pitchFamily="49" charset="0"/>
              </a:rPr>
              <a:t> wmsLayer </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L.tileLayer.wms</a:t>
            </a:r>
            <a:r>
              <a:rPr lang="nb-NO" sz="1000" b="1" dirty="0" smtClean="0">
                <a:solidFill>
                  <a:srgbClr val="000000"/>
                </a:solidFill>
                <a:highlight>
                  <a:srgbClr val="F2F4FF"/>
                </a:highlight>
                <a:latin typeface="Courier New" panose="02070309020205020404" pitchFamily="49" charset="0"/>
              </a:rPr>
              <a:t>(</a:t>
            </a:r>
            <a:r>
              <a:rPr lang="nb-NO" sz="1000" dirty="0">
                <a:solidFill>
                  <a:srgbClr val="808080"/>
                </a:solidFill>
                <a:highlight>
                  <a:srgbClr val="F2F4FF"/>
                </a:highlight>
                <a:latin typeface="Courier New" panose="02070309020205020404" pitchFamily="49" charset="0"/>
              </a:rPr>
              <a:t>'https://bhuvan-vec2.nrsc.gov.in/bhuvan/wms'</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a:t>
            </a:r>
            <a:r>
              <a:rPr lang="nb-NO" sz="1000" b="1" dirty="0" smtClean="0">
                <a:solidFill>
                  <a:srgbClr val="000000"/>
                </a:solidFill>
                <a:highlight>
                  <a:srgbClr val="F2F4FF"/>
                </a:highlight>
                <a:latin typeface="Courier New" panose="02070309020205020404" pitchFamily="49" charset="0"/>
              </a:rPr>
              <a:t>{</a:t>
            </a:r>
            <a:endParaRPr lang="nb-NO" sz="1000" dirty="0" smtClean="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layers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'lulc:MN_LULC50K_1112'</a:t>
            </a:r>
            <a:r>
              <a:rPr lang="en-US" sz="1000" b="1" dirty="0" smtClean="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transparent</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b="1" dirty="0">
                <a:solidFill>
                  <a:srgbClr val="000080"/>
                </a:solidFill>
                <a:highlight>
                  <a:srgbClr val="F2F4FF"/>
                </a:highlight>
                <a:latin typeface="Courier New" panose="02070309020205020404" pitchFamily="49" charset="0"/>
              </a:rPr>
              <a:t>true</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maxZoom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14</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minZoom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0</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format</a:t>
            </a:r>
            <a:r>
              <a:rPr lang="en-US" sz="1000" b="1" dirty="0" err="1">
                <a:solidFill>
                  <a:srgbClr val="00000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'image</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png</a:t>
            </a:r>
            <a:r>
              <a:rPr lang="en-US" sz="1000" dirty="0">
                <a:solidFill>
                  <a:srgbClr val="808080"/>
                </a:solidFill>
                <a:highlight>
                  <a:srgbClr val="F2F4FF"/>
                </a:highlight>
                <a:latin typeface="Courier New" panose="02070309020205020404" pitchFamily="49" charset="0"/>
              </a:rPr>
              <a:t>'</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version</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'1.1.1'</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attribution</a:t>
            </a:r>
            <a:r>
              <a:rPr lang="en-US" sz="1000" b="1" dirty="0" smtClean="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“NESAC”</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addTo</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mymap</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corner1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25.768523, 92.778660</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corner2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smtClean="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23.491038, 94.468081</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bounds </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L.latLngBounds</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corner1</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corner2</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mymap.fitBounds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bounds</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p:txBody>
      </p:sp>
      <p:sp>
        <p:nvSpPr>
          <p:cNvPr id="3" name="TextBox 2"/>
          <p:cNvSpPr txBox="1"/>
          <p:nvPr/>
        </p:nvSpPr>
        <p:spPr>
          <a:xfrm>
            <a:off x="2542031" y="0"/>
            <a:ext cx="4667098" cy="584775"/>
          </a:xfrm>
          <a:prstGeom prst="rect">
            <a:avLst/>
          </a:prstGeom>
        </p:spPr>
        <p:txBody>
          <a:bodyPr wrap="square">
            <a:spAutoFit/>
          </a:bodyPr>
          <a:lstStyle>
            <a:defPPr>
              <a:defRPr lang="en-US"/>
            </a:defPPr>
            <a:lvl1pPr>
              <a:defRPr sz="3200" b="1">
                <a:solidFill>
                  <a:srgbClr val="009997"/>
                </a:solidFill>
                <a:latin typeface="Comic Sans MS" panose="030F0702030302020204" pitchFamily="66" charset="0"/>
              </a:defRPr>
            </a:lvl1pPr>
          </a:lstStyle>
          <a:p>
            <a:pPr algn="ctr"/>
            <a:r>
              <a:rPr lang="en-US" b="0" dirty="0">
                <a:latin typeface="Segoe UI" panose="020B0502040204020203" pitchFamily="34" charset="0"/>
                <a:ea typeface="Segoe UI" panose="020B0502040204020203" pitchFamily="34" charset="0"/>
                <a:cs typeface="Segoe UI" panose="020B0502040204020203" pitchFamily="34" charset="0"/>
              </a:rPr>
              <a:t>Leaflet Example</a:t>
            </a:r>
          </a:p>
        </p:txBody>
      </p:sp>
    </p:spTree>
    <p:extLst>
      <p:ext uri="{BB962C8B-B14F-4D97-AF65-F5344CB8AC3E}">
        <p14:creationId xmlns:p14="http://schemas.microsoft.com/office/powerpoint/2010/main" val="1757848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265" y="436728"/>
            <a:ext cx="8212472" cy="584775"/>
          </a:xfrm>
          <a:prstGeom prst="rect">
            <a:avLst/>
          </a:prstGeom>
        </p:spPr>
        <p:txBody>
          <a:bodyPr wrap="square">
            <a:spAutoFit/>
          </a:bodyPr>
          <a:lstStyle>
            <a:defPPr>
              <a:defRPr lang="en-US"/>
            </a:defPPr>
            <a:lvl1pPr>
              <a:defRPr sz="3200" b="1">
                <a:solidFill>
                  <a:srgbClr val="009997"/>
                </a:solidFill>
                <a:latin typeface="Comic Sans MS" panose="030F0702030302020204" pitchFamily="66" charset="0"/>
              </a:defRPr>
            </a:lvl1pPr>
          </a:lstStyle>
          <a:p>
            <a:pPr algn="ctr"/>
            <a:r>
              <a:rPr lang="en-US" b="0" dirty="0" smtClean="0">
                <a:latin typeface="Segoe UI" panose="020B0502040204020203" pitchFamily="34" charset="0"/>
                <a:ea typeface="Segoe UI" panose="020B0502040204020203" pitchFamily="34" charset="0"/>
                <a:cs typeface="Segoe UI" panose="020B0502040204020203" pitchFamily="34" charset="0"/>
              </a:rPr>
              <a:t>More </a:t>
            </a:r>
            <a:r>
              <a:rPr lang="en-US" b="0" dirty="0" err="1" smtClean="0">
                <a:latin typeface="Segoe UI" panose="020B0502040204020203" pitchFamily="34" charset="0"/>
                <a:ea typeface="Segoe UI" panose="020B0502040204020203" pitchFamily="34" charset="0"/>
                <a:cs typeface="Segoe UI" panose="020B0502040204020203" pitchFamily="34" charset="0"/>
              </a:rPr>
              <a:t>OpenLayers</a:t>
            </a:r>
            <a:r>
              <a:rPr lang="en-US" b="0" dirty="0" smtClean="0">
                <a:latin typeface="Segoe UI" panose="020B0502040204020203" pitchFamily="34" charset="0"/>
                <a:ea typeface="Segoe UI" panose="020B0502040204020203" pitchFamily="34" charset="0"/>
                <a:cs typeface="Segoe UI" panose="020B0502040204020203" pitchFamily="34" charset="0"/>
              </a:rPr>
              <a:t> / Leaflet Examples</a:t>
            </a:r>
            <a:endParaRPr lang="en-US"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99265" y="2098954"/>
            <a:ext cx="4414157" cy="369332"/>
          </a:xfrm>
          <a:prstGeom prst="rect">
            <a:avLst/>
          </a:prstGeom>
          <a:noFill/>
        </p:spPr>
        <p:txBody>
          <a:bodyPr wrap="none" rtlCol="0">
            <a:spAutoFit/>
          </a:bodyPr>
          <a:lstStyle/>
          <a:p>
            <a:r>
              <a:rPr lang="en-US" b="1" dirty="0">
                <a:hlinkClick r:id="rId2"/>
              </a:rPr>
              <a:t>https://openlayers.org/en/latest/examples/</a:t>
            </a:r>
            <a:endParaRPr lang="en-US" b="1" dirty="0"/>
          </a:p>
        </p:txBody>
      </p:sp>
      <p:sp>
        <p:nvSpPr>
          <p:cNvPr id="5" name="Rectangle 4"/>
          <p:cNvSpPr/>
          <p:nvPr/>
        </p:nvSpPr>
        <p:spPr>
          <a:xfrm>
            <a:off x="5342365" y="1681647"/>
            <a:ext cx="3667158" cy="369332"/>
          </a:xfrm>
          <a:prstGeom prst="rect">
            <a:avLst/>
          </a:prstGeom>
        </p:spPr>
        <p:txBody>
          <a:bodyPr wrap="none">
            <a:spAutoFit/>
          </a:bodyPr>
          <a:lstStyle/>
          <a:p>
            <a:r>
              <a:rPr lang="en-US" b="1" dirty="0">
                <a:hlinkClick r:id="rId3"/>
              </a:rPr>
              <a:t>https://leafletjs.com/examples.html</a:t>
            </a:r>
            <a:endParaRPr lang="en-US" b="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8396" y="2118527"/>
            <a:ext cx="3256406" cy="39584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212" y="2697766"/>
            <a:ext cx="4654368" cy="2799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5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15308" y="148855"/>
            <a:ext cx="6978701" cy="584775"/>
          </a:xfrm>
          <a:prstGeom prst="rect">
            <a:avLst/>
          </a:prstGeom>
        </p:spPr>
        <p:txBody>
          <a:bodyPr wrap="square">
            <a:spAutoFit/>
          </a:bodyPr>
          <a:lstStyle/>
          <a:p>
            <a:pPr lvl="1"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services</a:t>
            </a:r>
          </a:p>
        </p:txBody>
      </p:sp>
      <p:sp>
        <p:nvSpPr>
          <p:cNvPr id="3" name="Rectangle 2"/>
          <p:cNvSpPr/>
          <p:nvPr/>
        </p:nvSpPr>
        <p:spPr>
          <a:xfrm>
            <a:off x="517451" y="944848"/>
            <a:ext cx="8080744" cy="1323439"/>
          </a:xfrm>
          <a:prstGeom prst="rect">
            <a:avLst/>
          </a:prstGeom>
        </p:spPr>
        <p:txBody>
          <a:bodyPr wrap="square">
            <a:spAutoFit/>
          </a:bodyPr>
          <a:lstStyle/>
          <a:p>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service as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 focused task that a specialized computer (the server) knows how to do and allows other computers to invoke</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r>
              <a:rPr lang="en-US" sz="1600"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You </a:t>
            </a:r>
            <a:r>
              <a:rPr lang="en-US" sz="1600" u="sng" dirty="0">
                <a:solidFill>
                  <a:srgbClr val="000000"/>
                </a:solidFill>
                <a:latin typeface="Segoe UI" panose="020B0502040204020203" pitchFamily="34" charset="0"/>
                <a:ea typeface="Segoe UI" panose="020B0502040204020203" pitchFamily="34" charset="0"/>
                <a:cs typeface="Segoe UI" panose="020B0502040204020203" pitchFamily="34" charset="0"/>
              </a:rPr>
              <a:t>work with the web service like this:</a:t>
            </a:r>
            <a:endParaRPr lang="en-US" sz="1600" u="sng"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5422" y="2514509"/>
            <a:ext cx="7712149" cy="2800767"/>
          </a:xfrm>
          <a:prstGeom prst="rect">
            <a:avLst/>
          </a:prstGeom>
        </p:spPr>
        <p:txBody>
          <a:bodyPr wrap="square">
            <a:spAutoFit/>
          </a:bodyPr>
          <a:lstStyle/>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You invoke the web service by making a request from an application (the client). To make this request, you use HTTP, a standard protocol that web browsers use for communicating between clients and servers. The request contains structured pieces of information called parameters. These give specific instructions about how the task should be executed</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reads the request and runs its web service code, considering all the parameters while doing so. This produces a response, which is usually a string of information or an image</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sends you the response, and your application uses it.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721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900223" y="3241607"/>
            <a:ext cx="3817175" cy="369332"/>
          </a:xfrm>
          <a:prstGeom prst="rect">
            <a:avLst/>
          </a:prstGeom>
        </p:spPr>
        <p:txBody>
          <a:bodyPr wrap="square">
            <a:spAutoFit/>
          </a:bodyPr>
          <a:lstStyle/>
          <a:p>
            <a:r>
              <a:rPr lang="en-US" dirty="0" smtClean="0">
                <a:solidFill>
                  <a:srgbClr val="009997"/>
                </a:solidFill>
                <a:latin typeface="ComicSansMS"/>
              </a:rPr>
              <a:t>Sample web services Request</a:t>
            </a:r>
            <a:endParaRPr lang="en-US" dirty="0"/>
          </a:p>
        </p:txBody>
      </p:sp>
      <p:pic>
        <p:nvPicPr>
          <p:cNvPr id="4" name="Picture 3"/>
          <p:cNvPicPr>
            <a:picLocks noChangeAspect="1"/>
          </p:cNvPicPr>
          <p:nvPr/>
        </p:nvPicPr>
        <p:blipFill>
          <a:blip r:embed="rId2"/>
          <a:stretch>
            <a:fillRect/>
          </a:stretch>
        </p:blipFill>
        <p:spPr>
          <a:xfrm>
            <a:off x="1689962" y="368595"/>
            <a:ext cx="5476255" cy="2609554"/>
          </a:xfrm>
          <a:prstGeom prst="rect">
            <a:avLst/>
          </a:prstGeom>
        </p:spPr>
      </p:pic>
      <p:sp>
        <p:nvSpPr>
          <p:cNvPr id="6" name="Rectangle 5"/>
          <p:cNvSpPr/>
          <p:nvPr/>
        </p:nvSpPr>
        <p:spPr>
          <a:xfrm>
            <a:off x="900223" y="3610939"/>
            <a:ext cx="7336465" cy="584775"/>
          </a:xfrm>
          <a:prstGeom prst="rect">
            <a:avLst/>
          </a:prstGeom>
          <a:ln>
            <a:solidFill>
              <a:schemeClr val="tx1"/>
            </a:solidFill>
          </a:ln>
        </p:spPr>
        <p:txBody>
          <a:bodyPr wrap="square">
            <a:spAutoFit/>
          </a:bodyPr>
          <a:lstStyle/>
          <a:p>
            <a:r>
              <a:rPr lang="en-US" altLang="en-US" sz="1600" dirty="0" smtClean="0">
                <a:latin typeface="Courier New" panose="02070309020205020404" pitchFamily="49" charset="0"/>
              </a:rPr>
              <a:t>NEDRP Layers on ISRO </a:t>
            </a:r>
            <a:r>
              <a:rPr lang="en-US" altLang="en-US" sz="1600" dirty="0" err="1" smtClean="0">
                <a:latin typeface="Courier New" panose="02070309020205020404" pitchFamily="49" charset="0"/>
              </a:rPr>
              <a:t>Bhuvan</a:t>
            </a:r>
            <a:r>
              <a:rPr lang="en-US" altLang="en-US" sz="1600" dirty="0" smtClean="0">
                <a:latin typeface="Courier New" panose="02070309020205020404" pitchFamily="49" charset="0"/>
              </a:rPr>
              <a:t> Portal : </a:t>
            </a:r>
            <a:r>
              <a:rPr lang="en-US" sz="1600" dirty="0">
                <a:hlinkClick r:id="rId3"/>
              </a:rPr>
              <a:t>https://bhuvan-app1.nrsc.gov.in/state/AS</a:t>
            </a:r>
            <a:endParaRPr lang="en-US" altLang="en-US" sz="1600" dirty="0" smtClean="0">
              <a:latin typeface="Courier New" panose="02070309020205020404" pitchFamily="49" charset="0"/>
            </a:endParaRPr>
          </a:p>
        </p:txBody>
      </p:sp>
      <p:sp>
        <p:nvSpPr>
          <p:cNvPr id="7" name="Rectangle 6"/>
          <p:cNvSpPr/>
          <p:nvPr/>
        </p:nvSpPr>
        <p:spPr>
          <a:xfrm>
            <a:off x="868411" y="4557936"/>
            <a:ext cx="7336466" cy="1569660"/>
          </a:xfrm>
          <a:prstGeom prst="rect">
            <a:avLst/>
          </a:prstGeom>
          <a:ln>
            <a:solidFill>
              <a:schemeClr val="tx1"/>
            </a:solidFill>
          </a:ln>
        </p:spPr>
        <p:txBody>
          <a:bodyPr wrap="square">
            <a:spAutoFit/>
          </a:bodyPr>
          <a:lstStyle/>
          <a:p>
            <a:r>
              <a:rPr lang="en-US" sz="1600" dirty="0">
                <a:latin typeface="Courier New" panose="02070309020205020404" pitchFamily="49" charset="0"/>
                <a:hlinkClick r:id="rId4"/>
              </a:rPr>
              <a:t>http://mesonet.agron.iastate.edu/cgi-bin/wms/nexrad/n0r.cgi?SERVICE=WMS&amp;REQUEST=GetMap&amp;FORMAT=image/png&amp;TRANSPARENT=TRUE&amp;STYLES=&amp;VERSION=1.3.0&amp;LAYERS=nexrad-n0r&amp;WIDTH=877&amp;HEIGHT=276&amp;CRS=EPSG:900913&amp;BBOX=-15252263.28954773,2902486.4758432545,-</a:t>
            </a:r>
            <a:r>
              <a:rPr lang="en-US" sz="1600" dirty="0" smtClean="0">
                <a:latin typeface="Courier New" panose="02070309020205020404" pitchFamily="49" charset="0"/>
                <a:hlinkClick r:id="rId4"/>
              </a:rPr>
              <a:t>6671748.242369267,5602853.811101243</a:t>
            </a:r>
            <a:r>
              <a:rPr lang="en-US" sz="1600" dirty="0" smtClean="0">
                <a:latin typeface="Courier New" panose="02070309020205020404" pitchFamily="49" charset="0"/>
              </a:rPr>
              <a:t>  </a:t>
            </a:r>
            <a:endParaRPr lang="en-US" sz="1600" dirty="0">
              <a:latin typeface="Courier New" panose="02070309020205020404" pitchFamily="49" charset="0"/>
            </a:endParaRPr>
          </a:p>
        </p:txBody>
      </p:sp>
    </p:spTree>
    <p:extLst>
      <p:ext uri="{BB962C8B-B14F-4D97-AF65-F5344CB8AC3E}">
        <p14:creationId xmlns:p14="http://schemas.microsoft.com/office/powerpoint/2010/main" val="383988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 System architecture for GIS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20" y="1151229"/>
            <a:ext cx="7400832" cy="52422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871584" y="270663"/>
            <a:ext cx="766163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System architecture for web mapping</a:t>
            </a:r>
          </a:p>
        </p:txBody>
      </p:sp>
    </p:spTree>
    <p:extLst>
      <p:ext uri="{BB962C8B-B14F-4D97-AF65-F5344CB8AC3E}">
        <p14:creationId xmlns:p14="http://schemas.microsoft.com/office/powerpoint/2010/main" val="14831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30855" y="252418"/>
            <a:ext cx="6447692" cy="584775"/>
          </a:xfrm>
          <a:prstGeom prst="rect">
            <a:avLst/>
          </a:prstGeom>
        </p:spPr>
        <p:txBody>
          <a:bodyPr wrap="square">
            <a:spAutoFit/>
          </a:bodyPr>
          <a:lstStyle/>
          <a:p>
            <a:pPr algn="ct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Basic Elements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map</a:t>
            </a:r>
          </a:p>
        </p:txBody>
      </p:sp>
      <p:sp>
        <p:nvSpPr>
          <p:cNvPr id="3" name="Rectangle 2"/>
          <p:cNvSpPr/>
          <p:nvPr/>
        </p:nvSpPr>
        <p:spPr>
          <a:xfrm>
            <a:off x="3244204" y="1079035"/>
            <a:ext cx="2459712" cy="830997"/>
          </a:xfrm>
          <a:prstGeom prst="rect">
            <a:avLst/>
          </a:prstGeom>
          <a:ln>
            <a:solidFill>
              <a:schemeClr val="accent1"/>
            </a:solidFill>
          </a:ln>
        </p:spPr>
        <p:txBody>
          <a:bodyPr wrap="none">
            <a:spAutoFit/>
          </a:bodyPr>
          <a:lstStyle/>
          <a:p>
            <a:pPr marL="457200" indent="-457200" fontAlgn="base">
              <a:buFont typeface="Arial" panose="020B0604020202020204" pitchFamily="34" charset="0"/>
              <a:buChar char="•"/>
            </a:pPr>
            <a:r>
              <a:rPr lang="en-US" sz="1600" dirty="0" err="1" smtClean="0">
                <a:solidFill>
                  <a:srgbClr val="444444"/>
                </a:solidFill>
                <a:latin typeface="Segoe UI" panose="020B0502040204020203" pitchFamily="34" charset="0"/>
                <a:ea typeface="Segoe UI" panose="020B0502040204020203" pitchFamily="34" charset="0"/>
                <a:cs typeface="Segoe UI" panose="020B0502040204020203" pitchFamily="34" charset="0"/>
              </a:rPr>
              <a:t>Basemaps</a:t>
            </a:r>
            <a:endPar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endParaRP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Thematic layers</a:t>
            </a: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Interactive </a:t>
            </a:r>
            <a:r>
              <a:rPr lang="en-US" sz="1600" dirty="0" smtClean="0">
                <a:latin typeface="Segoe UI" panose="020B0502040204020203" pitchFamily="34" charset="0"/>
                <a:ea typeface="Segoe UI" panose="020B0502040204020203" pitchFamily="34" charset="0"/>
                <a:cs typeface="Segoe UI" panose="020B0502040204020203" pitchFamily="34" charset="0"/>
              </a:rPr>
              <a:t>elements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8378" y="2785505"/>
            <a:ext cx="2350385" cy="1200329"/>
          </a:xfrm>
          <a:prstGeom prst="rect">
            <a:avLst/>
          </a:prstGeom>
        </p:spPr>
        <p:txBody>
          <a:bodyPr wrap="square">
            <a:spAutoFit/>
          </a:bodyPr>
          <a:lstStyle/>
          <a:p>
            <a:pPr algn="just"/>
            <a:r>
              <a:rPr lang="en-US" sz="1200" dirty="0" smtClean="0">
                <a:latin typeface="Segoe UI" panose="020B0502040204020203" pitchFamily="34" charset="0"/>
                <a:ea typeface="Segoe UI" panose="020B0502040204020203" pitchFamily="34" charset="0"/>
                <a:cs typeface="Segoe UI" panose="020B0502040204020203" pitchFamily="34" charset="0"/>
              </a:rPr>
              <a:t>The </a:t>
            </a:r>
            <a:r>
              <a:rPr lang="en-US" sz="1200" dirty="0">
                <a:latin typeface="Segoe UI" panose="020B0502040204020203" pitchFamily="34" charset="0"/>
                <a:ea typeface="Segoe UI" panose="020B0502040204020203" pitchFamily="34" charset="0"/>
                <a:cs typeface="Segoe UI" panose="020B0502040204020203" pitchFamily="34" charset="0"/>
              </a:rPr>
              <a:t>background setting for a </a:t>
            </a:r>
            <a:r>
              <a:rPr lang="en-US" sz="1200" dirty="0" smtClean="0">
                <a:latin typeface="Segoe UI" panose="020B0502040204020203" pitchFamily="34" charset="0"/>
                <a:ea typeface="Segoe UI" panose="020B0502040204020203" pitchFamily="34" charset="0"/>
                <a:cs typeface="Segoe UI" panose="020B0502040204020203" pitchFamily="34" charset="0"/>
              </a:rPr>
              <a:t>map that </a:t>
            </a:r>
            <a:r>
              <a:rPr lang="en-US" sz="1200" dirty="0">
                <a:latin typeface="Segoe UI" panose="020B0502040204020203" pitchFamily="34" charset="0"/>
                <a:ea typeface="Segoe UI" panose="020B0502040204020203" pitchFamily="34" charset="0"/>
                <a:cs typeface="Segoe UI" panose="020B0502040204020203" pitchFamily="34" charset="0"/>
              </a:rPr>
              <a:t>provide background detail necessary to orient the location of the map.  </a:t>
            </a:r>
            <a:r>
              <a:rPr lang="en-US" sz="1200" dirty="0" err="1">
                <a:latin typeface="Segoe UI" panose="020B0502040204020203" pitchFamily="34" charset="0"/>
                <a:ea typeface="Segoe UI" panose="020B0502040204020203" pitchFamily="34" charset="0"/>
                <a:cs typeface="Segoe UI" panose="020B0502040204020203" pitchFamily="34" charset="0"/>
              </a:rPr>
              <a:t>Basemaps</a:t>
            </a:r>
            <a:r>
              <a:rPr lang="en-US" sz="1200" dirty="0">
                <a:latin typeface="Segoe UI" panose="020B0502040204020203" pitchFamily="34" charset="0"/>
                <a:ea typeface="Segoe UI" panose="020B0502040204020203" pitchFamily="34" charset="0"/>
                <a:cs typeface="Segoe UI" panose="020B0502040204020203" pitchFamily="34" charset="0"/>
              </a:rPr>
              <a:t> also add to the aesthetic appeal of a map</a:t>
            </a:r>
          </a:p>
        </p:txBody>
      </p:sp>
      <p:sp>
        <p:nvSpPr>
          <p:cNvPr id="5" name="TextBox 4"/>
          <p:cNvSpPr txBox="1"/>
          <p:nvPr/>
        </p:nvSpPr>
        <p:spPr>
          <a:xfrm>
            <a:off x="574159" y="2415058"/>
            <a:ext cx="1555682" cy="369332"/>
          </a:xfrm>
          <a:prstGeom prst="rect">
            <a:avLst/>
          </a:prstGeom>
          <a:noFill/>
        </p:spPr>
        <p:txBody>
          <a:bodyPr wrap="none" rtlCol="0">
            <a:spAutoFit/>
          </a:bodyPr>
          <a:lstStyle/>
          <a:p>
            <a:r>
              <a:rPr lang="en-US" b="1" dirty="0" smtClean="0"/>
              <a:t>The </a:t>
            </a:r>
            <a:r>
              <a:rPr lang="en-US" b="1" dirty="0" err="1" smtClean="0"/>
              <a:t>Basemaps</a:t>
            </a:r>
            <a:endParaRPr lang="en-US" b="1" dirty="0"/>
          </a:p>
        </p:txBody>
      </p:sp>
      <p:pic>
        <p:nvPicPr>
          <p:cNvPr id="2050" name="Picture 2" descr="Select of basemaps from Esri's ArcGI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12" y="4079854"/>
            <a:ext cx="1588247" cy="2010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76859" y="2415058"/>
            <a:ext cx="2127057" cy="369332"/>
          </a:xfrm>
          <a:prstGeom prst="rect">
            <a:avLst/>
          </a:prstGeom>
          <a:noFill/>
        </p:spPr>
        <p:txBody>
          <a:bodyPr wrap="none" rtlCol="0">
            <a:spAutoFit/>
          </a:bodyPr>
          <a:lstStyle/>
          <a:p>
            <a:r>
              <a:rPr lang="en-US" b="1" dirty="0" smtClean="0"/>
              <a:t>The Thematic Layers</a:t>
            </a:r>
            <a:endParaRPr lang="en-US" b="1" dirty="0"/>
          </a:p>
        </p:txBody>
      </p:sp>
      <p:sp>
        <p:nvSpPr>
          <p:cNvPr id="6" name="Rectangle 5"/>
          <p:cNvSpPr/>
          <p:nvPr/>
        </p:nvSpPr>
        <p:spPr>
          <a:xfrm>
            <a:off x="3508744" y="2786633"/>
            <a:ext cx="2310810" cy="646331"/>
          </a:xfrm>
          <a:prstGeom prst="rect">
            <a:avLst/>
          </a:prstGeom>
        </p:spPr>
        <p:txBody>
          <a:bodyPr wrap="square">
            <a:spAutoFit/>
          </a:bodyPr>
          <a:lstStyle/>
          <a:p>
            <a:r>
              <a:rPr lang="en-US" sz="1200" dirty="0">
                <a:latin typeface="Segoe UI" panose="020B0502040204020203" pitchFamily="34" charset="0"/>
                <a:ea typeface="Segoe UI" panose="020B0502040204020203" pitchFamily="34" charset="0"/>
                <a:cs typeface="Segoe UI" panose="020B0502040204020203" pitchFamily="34" charset="0"/>
              </a:rPr>
              <a:t>A GIS is a collection of geographic data presented </a:t>
            </a:r>
            <a:r>
              <a:rPr lang="en-US" sz="1200" dirty="0" smtClean="0">
                <a:latin typeface="Segoe UI" panose="020B0502040204020203" pitchFamily="34" charset="0"/>
                <a:ea typeface="Segoe UI" panose="020B0502040204020203" pitchFamily="34" charset="0"/>
                <a:cs typeface="Segoe UI" panose="020B0502040204020203" pitchFamily="34" charset="0"/>
              </a:rPr>
              <a:t>as thematic </a:t>
            </a:r>
            <a:r>
              <a:rPr lang="en-US" sz="1200" dirty="0">
                <a:latin typeface="Segoe UI" panose="020B0502040204020203" pitchFamily="34" charset="0"/>
                <a:ea typeface="Segoe UI" panose="020B0502040204020203" pitchFamily="34" charset="0"/>
                <a:cs typeface="Segoe UI" panose="020B0502040204020203" pitchFamily="34" charset="0"/>
              </a:rPr>
              <a:t>layers on a map</a:t>
            </a:r>
          </a:p>
        </p:txBody>
      </p:sp>
      <p:pic>
        <p:nvPicPr>
          <p:cNvPr id="2052" name="Picture 4" descr="Image result for thematic lay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6859" y="3871908"/>
            <a:ext cx="1994200" cy="22183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07109" y="2417301"/>
            <a:ext cx="2542876" cy="369332"/>
          </a:xfrm>
          <a:prstGeom prst="rect">
            <a:avLst/>
          </a:prstGeom>
          <a:noFill/>
        </p:spPr>
        <p:txBody>
          <a:bodyPr wrap="none" rtlCol="0">
            <a:spAutoFit/>
          </a:bodyPr>
          <a:lstStyle/>
          <a:p>
            <a:r>
              <a:rPr lang="en-US" b="1" dirty="0"/>
              <a:t>The Interactive Elements</a:t>
            </a:r>
          </a:p>
        </p:txBody>
      </p:sp>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3142" y="3669653"/>
            <a:ext cx="2260688" cy="2901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423142" y="2786633"/>
            <a:ext cx="2310810" cy="646331"/>
          </a:xfrm>
          <a:prstGeom prst="rect">
            <a:avLst/>
          </a:prstGeom>
        </p:spPr>
        <p:txBody>
          <a:bodyPr wrap="square">
            <a:sp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Dynamic Visualize, Interact, </a:t>
            </a:r>
            <a:r>
              <a:rPr lang="en-US" sz="1200" dirty="0" err="1" smtClean="0">
                <a:latin typeface="Segoe UI" panose="020B0502040204020203" pitchFamily="34" charset="0"/>
                <a:ea typeface="Segoe UI" panose="020B0502040204020203" pitchFamily="34" charset="0"/>
                <a:cs typeface="Segoe UI" panose="020B0502040204020203" pitchFamily="34" charset="0"/>
              </a:rPr>
              <a:t>Analyse</a:t>
            </a:r>
            <a:r>
              <a:rPr lang="en-US" sz="1200" dirty="0" smtClean="0">
                <a:latin typeface="Segoe UI" panose="020B0502040204020203" pitchFamily="34" charset="0"/>
                <a:ea typeface="Segoe UI" panose="020B0502040204020203" pitchFamily="34" charset="0"/>
                <a:cs typeface="Segoe UI" panose="020B0502040204020203" pitchFamily="34" charset="0"/>
              </a:rPr>
              <a:t>, Extract and Export Map Info</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85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21688" y="333535"/>
            <a:ext cx="867600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Basic Requirement Before Learning </a:t>
            </a:r>
            <a:r>
              <a:rPr lang="en-US" sz="320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WebMapping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1318436" y="1598761"/>
            <a:ext cx="6741043" cy="1815882"/>
          </a:xfrm>
          <a:prstGeom prst="rect">
            <a:avLst/>
          </a:prstGeom>
          <a:noFill/>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Familiarity with </a:t>
            </a:r>
            <a:r>
              <a:rPr lang="en-US" sz="1600" b="1" dirty="0" smtClean="0">
                <a:latin typeface="Segoe UI" panose="020B0502040204020203" pitchFamily="34" charset="0"/>
                <a:ea typeface="Segoe UI" panose="020B0502040204020203" pitchFamily="34" charset="0"/>
                <a:cs typeface="Segoe UI" panose="020B0502040204020203" pitchFamily="34" charset="0"/>
              </a:rPr>
              <a:t>HTML</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b="1" dirty="0" smtClean="0">
                <a:latin typeface="Segoe UI" panose="020B0502040204020203" pitchFamily="34" charset="0"/>
                <a:ea typeface="Segoe UI" panose="020B0502040204020203" pitchFamily="34" charset="0"/>
                <a:cs typeface="Segoe UI" panose="020B0502040204020203" pitchFamily="34" charset="0"/>
              </a:rPr>
              <a:t>CSS &amp; </a:t>
            </a:r>
            <a:r>
              <a:rPr lang="en-US" sz="1600" b="1" dirty="0" err="1" smtClean="0">
                <a:latin typeface="Segoe UI" panose="020B0502040204020203" pitchFamily="34" charset="0"/>
                <a:ea typeface="Segoe UI" panose="020B0502040204020203" pitchFamily="34" charset="0"/>
                <a:cs typeface="Segoe UI" panose="020B0502040204020203" pitchFamily="34" charset="0"/>
              </a:rPr>
              <a:t>Javascript</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It is expected that you apply this familiarity to understanding the JavaScript syntax for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loops,</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functions,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decision structures, and so forth.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893" y="3491345"/>
            <a:ext cx="3687900" cy="184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7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72633" y="1278948"/>
            <a:ext cx="7839739" cy="2308324"/>
          </a:xfrm>
          <a:prstGeom prst="rect">
            <a:avLst/>
          </a:prstGeom>
        </p:spPr>
        <p:txBody>
          <a:bodyPr wrap="square">
            <a:spAutoFit/>
          </a:bodyPr>
          <a:lstStyle/>
          <a:p>
            <a:pPr marL="285750" indent="-285750" algn="just" fontAlgn="base">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Identify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commonly-used web mapping APIs (both proprietary and FOSS) and recognize programming patterns that are common to each</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Choose developer examples that relate to your web mapping task and adjust the code to meet the needs of your own application</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Use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to create a mashup from a tiled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basemap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and a WMS thematic layer.</a:t>
            </a: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Create informational popups for your web map features using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1598116" y="136469"/>
            <a:ext cx="594776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Objectives of this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Hands-On Tutorial</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32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89452" y="118008"/>
            <a:ext cx="596509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 web mapping API?</a:t>
            </a:r>
          </a:p>
        </p:txBody>
      </p:sp>
      <p:sp>
        <p:nvSpPr>
          <p:cNvPr id="3" name="Rectangle 2"/>
          <p:cNvSpPr/>
          <p:nvPr/>
        </p:nvSpPr>
        <p:spPr>
          <a:xfrm>
            <a:off x="531628" y="994136"/>
            <a:ext cx="7946065" cy="3046988"/>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An API (Application Program Interface) is a framework that you can use to write a program.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It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provides a set of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classes and functions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that help you avoid writing all the low-level code to perform specific actions.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For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example, web mapping APIs typically include classes for maps and layers so that you don't have to write all the low-level code for displaying an interactive map image and drawing a new layer on it.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Instead</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you can just create a new map object, create a new layer object, and call some method such as </a:t>
            </a:r>
            <a:r>
              <a:rPr lang="en-US" sz="1600" b="1" dirty="0" err="1">
                <a:solidFill>
                  <a:srgbClr val="000000"/>
                </a:solidFill>
                <a:latin typeface="Segoe UI" panose="020B0502040204020203" pitchFamily="34" charset="0"/>
                <a:ea typeface="Segoe UI" panose="020B0502040204020203" pitchFamily="34" charset="0"/>
                <a:cs typeface="Segoe UI" panose="020B0502040204020203" pitchFamily="34" charset="0"/>
              </a:rPr>
              <a:t>map.addLayer</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(layer). </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637952" y="4732587"/>
            <a:ext cx="7719239" cy="1323439"/>
          </a:xfrm>
          <a:prstGeom prst="rect">
            <a:avLst/>
          </a:prstGeom>
          <a:ln>
            <a:solidFill>
              <a:schemeClr val="tx1"/>
            </a:solidFill>
          </a:ln>
        </p:spPr>
        <p:txBody>
          <a:bodyPr wrap="square">
            <a:spAutoFit/>
          </a:bodyPr>
          <a:lstStyle/>
          <a:p>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APIs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designed specifically for the purpose of making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include </a:t>
            </a:r>
          </a:p>
          <a:p>
            <a:pPr marL="742950" lvl="1" indent="-285750">
              <a:buFont typeface="Arial" panose="020B0604020202020204" pitchFamily="34" charset="0"/>
              <a:buChar char="•"/>
            </a:pPr>
            <a:r>
              <a:rPr lang="en-US" sz="1600" dirty="0" err="1" smtClean="0">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Leaflet</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Google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API, and </a:t>
            </a: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ArcGIS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API for JavaScript.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187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3077</TotalTime>
  <Words>2204</Words>
  <Application>Microsoft Office PowerPoint</Application>
  <PresentationFormat>On-screen Show (4:3)</PresentationFormat>
  <Paragraphs>321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Kamal Pandey</dc:creator>
  <cp:lastModifiedBy>puyam-z210</cp:lastModifiedBy>
  <cp:revision>116</cp:revision>
  <cp:lastPrinted>2017-04-02T11:11:34Z</cp:lastPrinted>
  <dcterms:created xsi:type="dcterms:W3CDTF">2017-03-30T00:45:43Z</dcterms:created>
  <dcterms:modified xsi:type="dcterms:W3CDTF">2019-06-12T10:07:38Z</dcterms:modified>
</cp:coreProperties>
</file>