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97" r:id="rId3"/>
    <p:sldId id="288" r:id="rId4"/>
    <p:sldId id="289" r:id="rId5"/>
    <p:sldId id="298" r:id="rId6"/>
    <p:sldId id="299" r:id="rId7"/>
    <p:sldId id="290" r:id="rId8"/>
    <p:sldId id="291" r:id="rId9"/>
    <p:sldId id="292" r:id="rId10"/>
    <p:sldId id="293" r:id="rId11"/>
    <p:sldId id="294" r:id="rId12"/>
    <p:sldId id="256" r:id="rId13"/>
    <p:sldId id="295" r:id="rId14"/>
    <p:sldId id="258" r:id="rId15"/>
    <p:sldId id="261" r:id="rId16"/>
    <p:sldId id="280" r:id="rId17"/>
    <p:sldId id="263" r:id="rId18"/>
    <p:sldId id="281" r:id="rId19"/>
    <p:sldId id="282" r:id="rId20"/>
    <p:sldId id="283" r:id="rId21"/>
    <p:sldId id="284" r:id="rId22"/>
    <p:sldId id="286" r:id="rId23"/>
    <p:sldId id="287" r:id="rId24"/>
    <p:sldId id="296" r:id="rId25"/>
    <p:sldId id="302" r:id="rId26"/>
    <p:sldId id="300" r:id="rId27"/>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varScale="1">
        <p:scale>
          <a:sx n="134" d="100"/>
          <a:sy n="134" d="100"/>
        </p:scale>
        <p:origin x="-95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F56A5AF-FCA9-4D5D-9F37-B216FC564A4C}"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1273057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56A5AF-FCA9-4D5D-9F37-B216FC564A4C}"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3447457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56A5AF-FCA9-4D5D-9F37-B216FC564A4C}"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585781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56A5AF-FCA9-4D5D-9F37-B216FC564A4C}"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901945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56A5AF-FCA9-4D5D-9F37-B216FC564A4C}"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1740475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56A5AF-FCA9-4D5D-9F37-B216FC564A4C}" type="datetimeFigureOut">
              <a:rPr lang="en-US" smtClean="0"/>
              <a:t>6/12/2019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4125418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F56A5AF-FCA9-4D5D-9F37-B216FC564A4C}" type="datetimeFigureOut">
              <a:rPr lang="en-US" smtClean="0"/>
              <a:t>6/12/2019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2467103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F56A5AF-FCA9-4D5D-9F37-B216FC564A4C}" type="datetimeFigureOut">
              <a:rPr lang="en-US" smtClean="0"/>
              <a:t>6/12/2019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2792173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6A5AF-FCA9-4D5D-9F37-B216FC564A4C}" type="datetimeFigureOut">
              <a:rPr lang="en-US" smtClean="0"/>
              <a:t>6/12/2019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1619251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56A5AF-FCA9-4D5D-9F37-B216FC564A4C}" type="datetimeFigureOut">
              <a:rPr lang="en-US" smtClean="0"/>
              <a:t>6/12/2019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206765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56A5AF-FCA9-4D5D-9F37-B216FC564A4C}" type="datetimeFigureOut">
              <a:rPr lang="en-US" smtClean="0"/>
              <a:t>6/12/2019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2045866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6A5AF-FCA9-4D5D-9F37-B216FC564A4C}" type="datetimeFigureOut">
              <a:rPr lang="en-US" smtClean="0"/>
              <a:t>6/12/2019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B55506-DC45-48A6-9898-C32C37487325}" type="slidenum">
              <a:rPr lang="en-US" smtClean="0"/>
              <a:t>‹#›</a:t>
            </a:fld>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24608"/>
            <a:ext cx="575235" cy="555964"/>
          </a:xfrm>
          <a:prstGeom prst="rect">
            <a:avLst/>
          </a:prstGeom>
        </p:spPr>
      </p:pic>
      <p:sp>
        <p:nvSpPr>
          <p:cNvPr id="8" name="TextBox 7"/>
          <p:cNvSpPr txBox="1"/>
          <p:nvPr userDrawn="1"/>
        </p:nvSpPr>
        <p:spPr>
          <a:xfrm>
            <a:off x="8294914" y="0"/>
            <a:ext cx="849086" cy="461665"/>
          </a:xfrm>
          <a:prstGeom prst="rect">
            <a:avLst/>
          </a:prstGeom>
          <a:noFill/>
        </p:spPr>
        <p:txBody>
          <a:bodyPr wrap="square" rtlCol="0">
            <a:spAutoFit/>
          </a:bodyPr>
          <a:lstStyle/>
          <a:p>
            <a:r>
              <a:rPr lang="en-US" sz="2400" b="1" i="1" dirty="0" err="1" smtClean="0">
                <a:solidFill>
                  <a:srgbClr val="0070C0"/>
                </a:solidFill>
                <a:latin typeface="Bookman Old Style" panose="02050604050505020204" pitchFamily="18" charset="0"/>
              </a:rPr>
              <a:t>iirs</a:t>
            </a:r>
            <a:endParaRPr lang="en-US" sz="2400" b="1" i="1" dirty="0" smtClean="0">
              <a:solidFill>
                <a:srgbClr val="0070C0"/>
              </a:solidFill>
              <a:latin typeface="Bookman Old Style" panose="02050604050505020204" pitchFamily="18" charset="0"/>
            </a:endParaRPr>
          </a:p>
        </p:txBody>
      </p:sp>
    </p:spTree>
    <p:extLst>
      <p:ext uri="{BB962C8B-B14F-4D97-AF65-F5344CB8AC3E}">
        <p14:creationId xmlns:p14="http://schemas.microsoft.com/office/powerpoint/2010/main" val="3393780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bhuvan-app1.nrsc.gov.in/state/AS" TargetMode="External"/><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http://mesonet.agron.iastate.edu/cgi-bin/wms/nexrad/n0r.cgi?SERVICE=WMS&amp;REQUEST=GetMap&amp;FORMAT=image/png&amp;TRANSPARENT=TRUE&amp;STYLES=&amp;VERSION=1.3.0&amp;LAYERS=nexrad-n0r&amp;WIDTH=877&amp;HEIGHT=276&amp;CRS=EPSG:900913&amp;BBOX=-15252263.28954773,2902486.4758432545,-6671748.242369267,5602853.811101243"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1479649"/>
            <a:ext cx="9144000" cy="1569660"/>
          </a:xfrm>
          <a:prstGeom prst="rect">
            <a:avLst/>
          </a:prstGeom>
        </p:spPr>
        <p:txBody>
          <a:bodyPr wrap="square">
            <a:spAutoFit/>
          </a:bodyPr>
          <a:lstStyle/>
          <a:p>
            <a:pPr algn="ctr"/>
            <a:r>
              <a:rPr lang="en-US" sz="4800" b="0" i="0" u="none" strike="noStrike" baseline="0" dirty="0" smtClean="0">
                <a:solidFill>
                  <a:srgbClr val="009997"/>
                </a:solidFill>
                <a:latin typeface="Segoe UI" panose="020B0502040204020203" pitchFamily="34" charset="0"/>
                <a:ea typeface="Segoe UI" panose="020B0502040204020203" pitchFamily="34" charset="0"/>
                <a:cs typeface="Segoe UI" panose="020B0502040204020203" pitchFamily="34" charset="0"/>
              </a:rPr>
              <a:t>Web Mapping </a:t>
            </a:r>
          </a:p>
          <a:p>
            <a:pPr algn="ctr"/>
            <a:r>
              <a:rPr lang="en-US" sz="4800" dirty="0" smtClean="0">
                <a:solidFill>
                  <a:srgbClr val="009997"/>
                </a:solidFill>
                <a:latin typeface="Segoe UI" panose="020B0502040204020203" pitchFamily="34" charset="0"/>
                <a:ea typeface="Segoe UI" panose="020B0502040204020203" pitchFamily="34" charset="0"/>
                <a:cs typeface="Segoe UI" panose="020B0502040204020203" pitchFamily="34" charset="0"/>
              </a:rPr>
              <a:t>Using </a:t>
            </a:r>
            <a:r>
              <a:rPr lang="en-US" sz="4800" b="0" i="0" u="none" strike="noStrike" baseline="0" dirty="0" err="1" smtClean="0">
                <a:solidFill>
                  <a:srgbClr val="009997"/>
                </a:solidFill>
                <a:latin typeface="Segoe UI" panose="020B0502040204020203" pitchFamily="34" charset="0"/>
                <a:ea typeface="Segoe UI" panose="020B0502040204020203" pitchFamily="34" charset="0"/>
                <a:cs typeface="Segoe UI" panose="020B0502040204020203" pitchFamily="34" charset="0"/>
              </a:rPr>
              <a:t>OpenLayers</a:t>
            </a:r>
            <a:r>
              <a:rPr lang="en-US" sz="4800" b="0" i="0" u="none" strike="noStrike" baseline="0" dirty="0" smtClean="0">
                <a:solidFill>
                  <a:srgbClr val="009997"/>
                </a:solidFill>
                <a:latin typeface="Segoe UI" panose="020B0502040204020203" pitchFamily="34" charset="0"/>
                <a:ea typeface="Segoe UI" panose="020B0502040204020203" pitchFamily="34" charset="0"/>
                <a:cs typeface="Segoe UI" panose="020B0502040204020203" pitchFamily="34" charset="0"/>
              </a:rPr>
              <a:t> </a:t>
            </a:r>
            <a:endParaRPr lang="en-US" sz="4800" dirty="0">
              <a:latin typeface="Segoe UI" panose="020B0502040204020203" pitchFamily="34" charset="0"/>
              <a:ea typeface="Segoe UI" panose="020B0502040204020203" pitchFamily="34" charset="0"/>
              <a:cs typeface="Segoe UI" panose="020B0502040204020203" pitchFamily="34" charset="0"/>
            </a:endParaRPr>
          </a:p>
        </p:txBody>
      </p:sp>
      <p:sp>
        <p:nvSpPr>
          <p:cNvPr id="3" name="TextBox 2"/>
          <p:cNvSpPr txBox="1"/>
          <p:nvPr/>
        </p:nvSpPr>
        <p:spPr>
          <a:xfrm>
            <a:off x="2651760" y="4017526"/>
            <a:ext cx="3840480" cy="769441"/>
          </a:xfrm>
          <a:prstGeom prst="rect">
            <a:avLst/>
          </a:prstGeom>
          <a:noFill/>
        </p:spPr>
        <p:txBody>
          <a:bodyPr wrap="square" rtlCol="0">
            <a:spAutoFit/>
          </a:bodyPr>
          <a:lstStyle/>
          <a:p>
            <a:pPr algn="ctr"/>
            <a:r>
              <a:rPr lang="en-US" sz="2800" b="1" dirty="0" smtClean="0"/>
              <a:t>PS Singh</a:t>
            </a:r>
            <a:br>
              <a:rPr lang="en-US" sz="2800" b="1" dirty="0" smtClean="0"/>
            </a:br>
            <a:r>
              <a:rPr lang="en-US" sz="1600" b="1" dirty="0" smtClean="0"/>
              <a:t>Scientist/Engineer-SE</a:t>
            </a:r>
            <a:endParaRPr lang="en-US" sz="1600" b="1" dirty="0"/>
          </a:p>
        </p:txBody>
      </p:sp>
    </p:spTree>
    <p:extLst>
      <p:ext uri="{BB962C8B-B14F-4D97-AF65-F5344CB8AC3E}">
        <p14:creationId xmlns:p14="http://schemas.microsoft.com/office/powerpoint/2010/main" val="449605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658368" y="287446"/>
            <a:ext cx="7681911" cy="1077218"/>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Examples of </a:t>
            </a:r>
            <a:r>
              <a:rPr lang="en-US" sz="3200" dirty="0" smtClean="0">
                <a:solidFill>
                  <a:srgbClr val="009997"/>
                </a:solidFill>
                <a:latin typeface="Segoe UI" panose="020B0502040204020203" pitchFamily="34" charset="0"/>
                <a:ea typeface="Segoe UI" panose="020B0502040204020203" pitchFamily="34" charset="0"/>
                <a:cs typeface="Segoe UI" panose="020B0502040204020203" pitchFamily="34" charset="0"/>
              </a:rPr>
              <a:t>Open Source web </a:t>
            </a: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mapping APIs</a:t>
            </a:r>
          </a:p>
        </p:txBody>
      </p:sp>
      <p:sp>
        <p:nvSpPr>
          <p:cNvPr id="3" name="Rectangle 2"/>
          <p:cNvSpPr/>
          <p:nvPr/>
        </p:nvSpPr>
        <p:spPr>
          <a:xfrm>
            <a:off x="1103868" y="1379455"/>
            <a:ext cx="6929175" cy="584775"/>
          </a:xfrm>
          <a:prstGeom prst="rect">
            <a:avLst/>
          </a:prstGeom>
        </p:spPr>
        <p:txBody>
          <a:bodyPr wrap="square">
            <a:spAutoFit/>
          </a:bodyPr>
          <a:lstStyle/>
          <a:p>
            <a:pPr algn="ct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FOSS Based web </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mapping APIs for building browser-based apps with </a:t>
            </a: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HTML and JavaScript.</a:t>
            </a:r>
            <a:endParaRPr lang="en-US" sz="1600" b="1" dirty="0">
              <a:latin typeface="Segoe UI" panose="020B0502040204020203" pitchFamily="34" charset="0"/>
              <a:ea typeface="Segoe UI" panose="020B0502040204020203" pitchFamily="34" charset="0"/>
              <a:cs typeface="Segoe UI" panose="020B0502040204020203" pitchFamily="34" charset="0"/>
            </a:endParaRPr>
          </a:p>
        </p:txBody>
      </p:sp>
      <p:sp>
        <p:nvSpPr>
          <p:cNvPr id="5" name="Rectangle 4"/>
          <p:cNvSpPr/>
          <p:nvPr/>
        </p:nvSpPr>
        <p:spPr>
          <a:xfrm>
            <a:off x="723014" y="2258497"/>
            <a:ext cx="7690884" cy="3539430"/>
          </a:xfrm>
          <a:prstGeom prst="rect">
            <a:avLst/>
          </a:prstGeom>
          <a:ln>
            <a:solidFill>
              <a:schemeClr val="accent1"/>
            </a:solidFill>
          </a:ln>
        </p:spPr>
        <p:txBody>
          <a:bodyPr wrap="square">
            <a:spAutoFit/>
          </a:bodyPr>
          <a:lstStyle/>
          <a:p>
            <a:pPr marL="285750" indent="-285750" fontAlgn="base">
              <a:buFont typeface="Arial" panose="020B0604020202020204" pitchFamily="34" charset="0"/>
              <a:buChar char="•"/>
            </a:pPr>
            <a:r>
              <a:rPr lang="en-US" sz="1600" b="1" dirty="0" err="1" smtClean="0">
                <a:latin typeface="Segoe UI" panose="020B0502040204020203" pitchFamily="34" charset="0"/>
                <a:ea typeface="Segoe UI" panose="020B0502040204020203" pitchFamily="34" charset="0"/>
                <a:cs typeface="Segoe UI" panose="020B0502040204020203" pitchFamily="34" charset="0"/>
              </a:rPr>
              <a:t>OpenLayers</a:t>
            </a:r>
            <a:r>
              <a:rPr lang="en-US" sz="1600" dirty="0" smtClean="0">
                <a:latin typeface="Segoe UI" panose="020B0502040204020203" pitchFamily="34" charset="0"/>
                <a:ea typeface="Segoe UI" panose="020B0502040204020203" pitchFamily="34" charset="0"/>
                <a:cs typeface="Segoe UI" panose="020B0502040204020203" pitchFamily="34" charset="0"/>
              </a:rPr>
              <a:t> : </a:t>
            </a:r>
          </a:p>
          <a:p>
            <a:pPr fontAlgn="base"/>
            <a:r>
              <a:rPr lang="en-US" sz="1600" dirty="0" smtClean="0">
                <a:latin typeface="Segoe UI" panose="020B0502040204020203" pitchFamily="34" charset="0"/>
                <a:ea typeface="Segoe UI" panose="020B0502040204020203" pitchFamily="34" charset="0"/>
                <a:cs typeface="Segoe UI" panose="020B0502040204020203" pitchFamily="34" charset="0"/>
              </a:rPr>
              <a:t>Most Matured with extensive documentation and samples </a:t>
            </a:r>
          </a:p>
          <a:p>
            <a:pPr fontAlgn="base"/>
            <a:endParaRPr lang="en-US" sz="1600" dirty="0">
              <a:latin typeface="Segoe UI" panose="020B0502040204020203" pitchFamily="34" charset="0"/>
              <a:ea typeface="Segoe UI" panose="020B0502040204020203" pitchFamily="34" charset="0"/>
              <a:cs typeface="Segoe UI" panose="020B0502040204020203" pitchFamily="34" charset="0"/>
            </a:endParaRPr>
          </a:p>
          <a:p>
            <a:pPr marL="285750" indent="-285750" fontAlgn="base">
              <a:buFont typeface="Arial" panose="020B0604020202020204" pitchFamily="34" charset="0"/>
              <a:buChar char="•"/>
            </a:pPr>
            <a:r>
              <a:rPr lang="en-US" sz="1600" b="1" dirty="0" smtClean="0">
                <a:latin typeface="Segoe UI" panose="020B0502040204020203" pitchFamily="34" charset="0"/>
                <a:ea typeface="Segoe UI" panose="020B0502040204020203" pitchFamily="34" charset="0"/>
                <a:cs typeface="Segoe UI" panose="020B0502040204020203" pitchFamily="34" charset="0"/>
              </a:rPr>
              <a:t>Leaflet: </a:t>
            </a:r>
          </a:p>
          <a:p>
            <a:pPr fontAlgn="base"/>
            <a:r>
              <a:rPr lang="en-US" sz="1600" dirty="0" smtClean="0">
                <a:latin typeface="Segoe UI" panose="020B0502040204020203" pitchFamily="34" charset="0"/>
                <a:ea typeface="Segoe UI" panose="020B0502040204020203" pitchFamily="34" charset="0"/>
                <a:cs typeface="Segoe UI" panose="020B0502040204020203" pitchFamily="34" charset="0"/>
              </a:rPr>
              <a:t>Light Weight and Mobile Friendliness </a:t>
            </a:r>
          </a:p>
          <a:p>
            <a:pPr fontAlgn="base"/>
            <a:endParaRPr lang="en-US" sz="1600" dirty="0">
              <a:latin typeface="Segoe UI" panose="020B0502040204020203" pitchFamily="34" charset="0"/>
              <a:ea typeface="Segoe UI" panose="020B0502040204020203" pitchFamily="34" charset="0"/>
              <a:cs typeface="Segoe UI" panose="020B0502040204020203" pitchFamily="34" charset="0"/>
            </a:endParaRPr>
          </a:p>
          <a:p>
            <a:pPr marL="285750" indent="-285750" fontAlgn="base">
              <a:buFont typeface="Arial" panose="020B0604020202020204" pitchFamily="34" charset="0"/>
              <a:buChar char="•"/>
            </a:pPr>
            <a:r>
              <a:rPr lang="en-US" sz="1600" b="1" dirty="0" smtClean="0">
                <a:latin typeface="Segoe UI" panose="020B0502040204020203" pitchFamily="34" charset="0"/>
                <a:ea typeface="Segoe UI" panose="020B0502040204020203" pitchFamily="34" charset="0"/>
                <a:cs typeface="Segoe UI" panose="020B0502040204020203" pitchFamily="34" charset="0"/>
              </a:rPr>
              <a:t>D3</a:t>
            </a:r>
            <a:r>
              <a:rPr lang="en-US" sz="1600" dirty="0" smtClean="0">
                <a:latin typeface="Segoe UI" panose="020B0502040204020203" pitchFamily="34" charset="0"/>
                <a:ea typeface="Segoe UI" panose="020B0502040204020203" pitchFamily="34" charset="0"/>
                <a:cs typeface="Segoe UI" panose="020B0502040204020203" pitchFamily="34" charset="0"/>
              </a:rPr>
              <a:t>:  </a:t>
            </a:r>
          </a:p>
          <a:p>
            <a:pPr fontAlgn="base"/>
            <a:r>
              <a:rPr lang="en-US" sz="1600" dirty="0" smtClean="0">
                <a:latin typeface="Segoe UI" panose="020B0502040204020203" pitchFamily="34" charset="0"/>
                <a:ea typeface="Segoe UI" panose="020B0502040204020203" pitchFamily="34" charset="0"/>
                <a:cs typeface="Segoe UI" panose="020B0502040204020203" pitchFamily="34" charset="0"/>
              </a:rPr>
              <a:t>Web </a:t>
            </a:r>
            <a:r>
              <a:rPr lang="en-US" sz="1600" dirty="0">
                <a:latin typeface="Segoe UI" panose="020B0502040204020203" pitchFamily="34" charset="0"/>
                <a:ea typeface="Segoe UI" panose="020B0502040204020203" pitchFamily="34" charset="0"/>
                <a:cs typeface="Segoe UI" panose="020B0502040204020203" pitchFamily="34" charset="0"/>
              </a:rPr>
              <a:t>app with interactive maps and </a:t>
            </a:r>
            <a:r>
              <a:rPr lang="en-US" sz="1600" dirty="0" smtClean="0">
                <a:latin typeface="Segoe UI" panose="020B0502040204020203" pitchFamily="34" charset="0"/>
                <a:ea typeface="Segoe UI" panose="020B0502040204020203" pitchFamily="34" charset="0"/>
                <a:cs typeface="Segoe UI" panose="020B0502040204020203" pitchFamily="34" charset="0"/>
              </a:rPr>
              <a:t>charts</a:t>
            </a:r>
          </a:p>
          <a:p>
            <a:pPr fontAlgn="base"/>
            <a:endParaRPr lang="en-US" sz="1600" dirty="0">
              <a:latin typeface="Segoe UI" panose="020B0502040204020203" pitchFamily="34" charset="0"/>
              <a:ea typeface="Segoe UI" panose="020B0502040204020203" pitchFamily="34" charset="0"/>
              <a:cs typeface="Segoe UI" panose="020B0502040204020203" pitchFamily="34" charset="0"/>
            </a:endParaRPr>
          </a:p>
          <a:p>
            <a:pPr marL="285750" indent="-285750" fontAlgn="base">
              <a:buFont typeface="Arial" panose="020B0604020202020204" pitchFamily="34" charset="0"/>
              <a:buChar char="•"/>
            </a:pPr>
            <a:r>
              <a:rPr lang="en-US" sz="1600" b="1" dirty="0" err="1" smtClean="0">
                <a:latin typeface="Segoe UI" panose="020B0502040204020203" pitchFamily="34" charset="0"/>
                <a:ea typeface="Segoe UI" panose="020B0502040204020203" pitchFamily="34" charset="0"/>
                <a:cs typeface="Segoe UI" panose="020B0502040204020203" pitchFamily="34" charset="0"/>
              </a:rPr>
              <a:t>Polymaps</a:t>
            </a:r>
            <a:r>
              <a:rPr lang="en-US" sz="1600" dirty="0" smtClean="0">
                <a:latin typeface="Segoe UI" panose="020B0502040204020203" pitchFamily="34" charset="0"/>
                <a:ea typeface="Segoe UI" panose="020B0502040204020203" pitchFamily="34" charset="0"/>
                <a:cs typeface="Segoe UI" panose="020B0502040204020203" pitchFamily="34" charset="0"/>
              </a:rPr>
              <a:t>: </a:t>
            </a:r>
            <a:r>
              <a:rPr lang="en-US" sz="1600" dirty="0">
                <a:latin typeface="Segoe UI" panose="020B0502040204020203" pitchFamily="34" charset="0"/>
                <a:ea typeface="Segoe UI" panose="020B0502040204020203" pitchFamily="34" charset="0"/>
                <a:cs typeface="Segoe UI" panose="020B0502040204020203" pitchFamily="34" charset="0"/>
              </a:rPr>
              <a:t> </a:t>
            </a:r>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pPr fontAlgn="base"/>
            <a:r>
              <a:rPr lang="en-US" sz="1600" dirty="0" smtClean="0">
                <a:latin typeface="Segoe UI" panose="020B0502040204020203" pitchFamily="34" charset="0"/>
                <a:ea typeface="Segoe UI" panose="020B0502040204020203" pitchFamily="34" charset="0"/>
                <a:cs typeface="Segoe UI" panose="020B0502040204020203" pitchFamily="34" charset="0"/>
              </a:rPr>
              <a:t>Mashing </a:t>
            </a:r>
            <a:r>
              <a:rPr lang="en-US" sz="1600" dirty="0">
                <a:latin typeface="Segoe UI" panose="020B0502040204020203" pitchFamily="34" charset="0"/>
                <a:ea typeface="Segoe UI" panose="020B0502040204020203" pitchFamily="34" charset="0"/>
                <a:cs typeface="Segoe UI" panose="020B0502040204020203" pitchFamily="34" charset="0"/>
              </a:rPr>
              <a:t>up map tiles with vector features drawn from </a:t>
            </a:r>
            <a:r>
              <a:rPr lang="en-US" sz="1600" dirty="0" err="1">
                <a:latin typeface="Segoe UI" panose="020B0502040204020203" pitchFamily="34" charset="0"/>
                <a:ea typeface="Segoe UI" panose="020B0502040204020203" pitchFamily="34" charset="0"/>
                <a:cs typeface="Segoe UI" panose="020B0502040204020203" pitchFamily="34" charset="0"/>
              </a:rPr>
              <a:t>GeoJSON</a:t>
            </a:r>
            <a:r>
              <a:rPr lang="en-US" sz="1600" dirty="0">
                <a:latin typeface="Segoe UI" panose="020B0502040204020203" pitchFamily="34" charset="0"/>
                <a:ea typeface="Segoe UI" panose="020B0502040204020203" pitchFamily="34" charset="0"/>
                <a:cs typeface="Segoe UI" panose="020B0502040204020203" pitchFamily="34" charset="0"/>
              </a:rPr>
              <a:t> and other sources</a:t>
            </a:r>
            <a:r>
              <a:rPr lang="en-US" sz="1600" dirty="0" smtClean="0">
                <a:latin typeface="Segoe UI" panose="020B0502040204020203" pitchFamily="34" charset="0"/>
                <a:ea typeface="Segoe UI" panose="020B0502040204020203" pitchFamily="34" charset="0"/>
                <a:cs typeface="Segoe UI" panose="020B0502040204020203" pitchFamily="34" charset="0"/>
              </a:rPr>
              <a:t>.</a:t>
            </a:r>
          </a:p>
          <a:p>
            <a:pPr fontAlgn="base"/>
            <a:endParaRPr lang="en-US" sz="1600" dirty="0">
              <a:latin typeface="Segoe UI" panose="020B0502040204020203" pitchFamily="34" charset="0"/>
              <a:ea typeface="Segoe UI" panose="020B0502040204020203" pitchFamily="34" charset="0"/>
              <a:cs typeface="Segoe UI" panose="020B0502040204020203" pitchFamily="34" charset="0"/>
            </a:endParaRPr>
          </a:p>
          <a:p>
            <a:pPr marL="285750" indent="-285750" fontAlgn="base">
              <a:buFont typeface="Arial" panose="020B0604020202020204" pitchFamily="34" charset="0"/>
              <a:buChar char="•"/>
            </a:pPr>
            <a:r>
              <a:rPr lang="en-US" sz="1600" b="1" dirty="0" err="1" smtClean="0">
                <a:latin typeface="Segoe UI" panose="020B0502040204020203" pitchFamily="34" charset="0"/>
                <a:ea typeface="Segoe UI" panose="020B0502040204020203" pitchFamily="34" charset="0"/>
                <a:cs typeface="Segoe UI" panose="020B0502040204020203" pitchFamily="34" charset="0"/>
              </a:rPr>
              <a:t>ModestMaps</a:t>
            </a:r>
            <a:endParaRPr lang="en-US" sz="1600" b="1" dirty="0" smtClean="0">
              <a:latin typeface="Segoe UI" panose="020B0502040204020203" pitchFamily="34" charset="0"/>
              <a:ea typeface="Segoe UI" panose="020B0502040204020203" pitchFamily="34" charset="0"/>
              <a:cs typeface="Segoe UI" panose="020B0502040204020203" pitchFamily="34" charset="0"/>
            </a:endParaRPr>
          </a:p>
          <a:p>
            <a:pPr fontAlgn="base"/>
            <a:r>
              <a:rPr lang="en-US" sz="1600" dirty="0">
                <a:latin typeface="Segoe UI" panose="020B0502040204020203" pitchFamily="34" charset="0"/>
                <a:ea typeface="Segoe UI" panose="020B0502040204020203" pitchFamily="34" charset="0"/>
                <a:cs typeface="Segoe UI" panose="020B0502040204020203" pitchFamily="34" charset="0"/>
              </a:rPr>
              <a:t>L</a:t>
            </a:r>
            <a:r>
              <a:rPr lang="en-US" sz="1600" dirty="0" smtClean="0">
                <a:latin typeface="Segoe UI" panose="020B0502040204020203" pitchFamily="34" charset="0"/>
                <a:ea typeface="Segoe UI" panose="020B0502040204020203" pitchFamily="34" charset="0"/>
                <a:cs typeface="Segoe UI" panose="020B0502040204020203" pitchFamily="34" charset="0"/>
              </a:rPr>
              <a:t>ightweight </a:t>
            </a:r>
            <a:r>
              <a:rPr lang="en-US" sz="1600" dirty="0">
                <a:latin typeface="Segoe UI" panose="020B0502040204020203" pitchFamily="34" charset="0"/>
                <a:ea typeface="Segoe UI" panose="020B0502040204020203" pitchFamily="34" charset="0"/>
                <a:cs typeface="Segoe UI" panose="020B0502040204020203" pitchFamily="34" charset="0"/>
              </a:rPr>
              <a:t>FOSS API for displaying tiled </a:t>
            </a:r>
            <a:r>
              <a:rPr lang="en-US" sz="1600" dirty="0" smtClean="0">
                <a:latin typeface="Segoe UI" panose="020B0502040204020203" pitchFamily="34" charset="0"/>
                <a:ea typeface="Segoe UI" panose="020B0502040204020203" pitchFamily="34" charset="0"/>
                <a:cs typeface="Segoe UI" panose="020B0502040204020203" pitchFamily="34" charset="0"/>
              </a:rPr>
              <a:t>maps</a:t>
            </a:r>
          </a:p>
        </p:txBody>
      </p:sp>
    </p:spTree>
    <p:extLst>
      <p:ext uri="{BB962C8B-B14F-4D97-AF65-F5344CB8AC3E}">
        <p14:creationId xmlns:p14="http://schemas.microsoft.com/office/powerpoint/2010/main" val="566332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 y="524656"/>
            <a:ext cx="8776762"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Examples of proprietary web mapping APIs</a:t>
            </a:r>
          </a:p>
        </p:txBody>
      </p:sp>
      <p:sp>
        <p:nvSpPr>
          <p:cNvPr id="3" name="Rectangle 2"/>
          <p:cNvSpPr/>
          <p:nvPr/>
        </p:nvSpPr>
        <p:spPr>
          <a:xfrm>
            <a:off x="148575" y="1385553"/>
            <a:ext cx="6338811" cy="1077218"/>
          </a:xfrm>
          <a:prstGeom prst="rect">
            <a:avLst/>
          </a:prstGeom>
        </p:spPr>
        <p:txBody>
          <a:bodyPr wrap="square">
            <a:spAutoFit/>
          </a:bodyPr>
          <a:lstStyle/>
          <a:p>
            <a:pPr marL="285750" indent="-285750" fontAlgn="base">
              <a:buFont typeface="Arial" panose="020B0604020202020204" pitchFamily="34" charset="0"/>
              <a:buChar char="•"/>
            </a:pPr>
            <a:r>
              <a:rPr lang="en-US" sz="1600" dirty="0">
                <a:solidFill>
                  <a:srgbClr val="444444"/>
                </a:solidFill>
                <a:latin typeface="Segoe UI" panose="020B0502040204020203" pitchFamily="34" charset="0"/>
                <a:ea typeface="Segoe UI" panose="020B0502040204020203" pitchFamily="34" charset="0"/>
                <a:cs typeface="Segoe UI" panose="020B0502040204020203" pitchFamily="34" charset="0"/>
              </a:rPr>
              <a:t>Google Maps and Bing Maps </a:t>
            </a:r>
            <a:r>
              <a:rPr lang="en-US" sz="1600" dirty="0" smtClean="0">
                <a:solidFill>
                  <a:srgbClr val="444444"/>
                </a:solidFill>
                <a:latin typeface="Segoe UI" panose="020B0502040204020203" pitchFamily="34" charset="0"/>
                <a:ea typeface="Segoe UI" panose="020B0502040204020203" pitchFamily="34" charset="0"/>
                <a:cs typeface="Segoe UI" panose="020B0502040204020203" pitchFamily="34" charset="0"/>
              </a:rPr>
              <a:t>APIs</a:t>
            </a:r>
          </a:p>
          <a:p>
            <a:pPr marL="285750" indent="-285750" fontAlgn="base">
              <a:buFont typeface="Arial" panose="020B0604020202020204" pitchFamily="34" charset="0"/>
              <a:buChar char="•"/>
            </a:pPr>
            <a:r>
              <a:rPr lang="en-US" sz="1600" dirty="0">
                <a:solidFill>
                  <a:srgbClr val="444444"/>
                </a:solidFill>
                <a:latin typeface="Segoe UI" panose="020B0502040204020203" pitchFamily="34" charset="0"/>
                <a:ea typeface="Segoe UI" panose="020B0502040204020203" pitchFamily="34" charset="0"/>
                <a:cs typeface="Segoe UI" panose="020B0502040204020203" pitchFamily="34" charset="0"/>
              </a:rPr>
              <a:t>ArcGIS </a:t>
            </a:r>
            <a:r>
              <a:rPr lang="en-US" sz="1600" dirty="0" smtClean="0">
                <a:solidFill>
                  <a:srgbClr val="444444"/>
                </a:solidFill>
                <a:latin typeface="Segoe UI" panose="020B0502040204020203" pitchFamily="34" charset="0"/>
                <a:ea typeface="Segoe UI" panose="020B0502040204020203" pitchFamily="34" charset="0"/>
                <a:cs typeface="Segoe UI" panose="020B0502040204020203" pitchFamily="34" charset="0"/>
              </a:rPr>
              <a:t>APIs</a:t>
            </a:r>
          </a:p>
          <a:p>
            <a:pPr marL="285750" indent="-285750" fontAlgn="base">
              <a:buFont typeface="Arial" panose="020B0604020202020204" pitchFamily="34" charset="0"/>
              <a:buChar char="•"/>
            </a:pPr>
            <a:r>
              <a:rPr lang="en-US" sz="1600" dirty="0">
                <a:solidFill>
                  <a:srgbClr val="444444"/>
                </a:solidFill>
                <a:latin typeface="Segoe UI" panose="020B0502040204020203" pitchFamily="34" charset="0"/>
                <a:ea typeface="Segoe UI" panose="020B0502040204020203" pitchFamily="34" charset="0"/>
                <a:cs typeface="Segoe UI" panose="020B0502040204020203" pitchFamily="34" charset="0"/>
              </a:rPr>
              <a:t>Yahoo Map API's</a:t>
            </a:r>
          </a:p>
          <a:p>
            <a:pPr marL="285750" indent="-285750" fontAlgn="base">
              <a:buFont typeface="Arial" panose="020B0604020202020204" pitchFamily="34" charset="0"/>
              <a:buChar char="•"/>
            </a:pPr>
            <a:endParaRPr lang="en-US" sz="1600" b="0" i="0" dirty="0">
              <a:solidFill>
                <a:srgbClr val="444444"/>
              </a:solidFill>
              <a:effectLst/>
              <a:latin typeface="Segoe UI" panose="020B0502040204020203" pitchFamily="34" charset="0"/>
              <a:ea typeface="Segoe UI" panose="020B0502040204020203" pitchFamily="34" charset="0"/>
              <a:cs typeface="Segoe UI" panose="020B0502040204020203"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1469" y="1488558"/>
            <a:ext cx="2936524" cy="255779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08" y="2978689"/>
            <a:ext cx="4946564" cy="336064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05145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2192120" y="160528"/>
            <a:ext cx="4447641"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What is </a:t>
            </a:r>
            <a:r>
              <a:rPr lang="en-US" sz="3200" dirty="0" err="1">
                <a:solidFill>
                  <a:srgbClr val="009997"/>
                </a:solidFill>
                <a:latin typeface="Segoe UI" panose="020B0502040204020203" pitchFamily="34" charset="0"/>
                <a:ea typeface="Segoe UI" panose="020B0502040204020203" pitchFamily="34" charset="0"/>
                <a:cs typeface="Segoe UI" panose="020B0502040204020203" pitchFamily="34" charset="0"/>
              </a:rPr>
              <a:t>OpenLayers</a:t>
            </a: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a:t>
            </a:r>
          </a:p>
        </p:txBody>
      </p:sp>
      <p:sp>
        <p:nvSpPr>
          <p:cNvPr id="6" name="Rectangle 5"/>
          <p:cNvSpPr/>
          <p:nvPr/>
        </p:nvSpPr>
        <p:spPr>
          <a:xfrm>
            <a:off x="630864" y="1133178"/>
            <a:ext cx="7768857" cy="3046988"/>
          </a:xfrm>
          <a:prstGeom prst="rect">
            <a:avLst/>
          </a:prstGeom>
        </p:spPr>
        <p:txBody>
          <a:bodyPr wrap="square">
            <a:spAutoFit/>
          </a:bodyPr>
          <a:lstStyle/>
          <a:p>
            <a:pPr marL="342900" indent="-342900" algn="just">
              <a:buFont typeface="Arial" panose="020B0604020202020204" pitchFamily="34" charset="0"/>
              <a:buChar char="•"/>
            </a:pPr>
            <a:r>
              <a:rPr lang="en-US" sz="1600" b="1" dirty="0" err="1">
                <a:latin typeface="Segoe UI" panose="020B0502040204020203" pitchFamily="34" charset="0"/>
                <a:ea typeface="Segoe UI" panose="020B0502040204020203" pitchFamily="34" charset="0"/>
                <a:cs typeface="Segoe UI" panose="020B0502040204020203" pitchFamily="34" charset="0"/>
              </a:rPr>
              <a:t>OpenLayers</a:t>
            </a:r>
            <a:r>
              <a:rPr lang="en-US" sz="1600" dirty="0">
                <a:latin typeface="Segoe UI" panose="020B0502040204020203" pitchFamily="34" charset="0"/>
                <a:ea typeface="Segoe UI" panose="020B0502040204020203" pitchFamily="34" charset="0"/>
                <a:cs typeface="Segoe UI" panose="020B0502040204020203" pitchFamily="34" charset="0"/>
              </a:rPr>
              <a:t> is a library for building mapping applications in a </a:t>
            </a:r>
            <a:r>
              <a:rPr lang="en-US" sz="1600" dirty="0" smtClean="0">
                <a:latin typeface="Segoe UI" panose="020B0502040204020203" pitchFamily="34" charset="0"/>
                <a:ea typeface="Segoe UI" panose="020B0502040204020203" pitchFamily="34" charset="0"/>
                <a:cs typeface="Segoe UI" panose="020B0502040204020203" pitchFamily="34" charset="0"/>
              </a:rPr>
              <a:t>browser</a:t>
            </a:r>
          </a:p>
          <a:p>
            <a:pPr algn="just"/>
            <a:r>
              <a:rPr lang="en-US" sz="1600" dirty="0" smtClean="0">
                <a:latin typeface="Segoe UI" panose="020B0502040204020203" pitchFamily="34" charset="0"/>
                <a:ea typeface="Segoe UI" panose="020B0502040204020203" pitchFamily="34" charset="0"/>
                <a:cs typeface="Segoe UI" panose="020B0502040204020203" pitchFamily="34" charset="0"/>
              </a:rPr>
              <a:t> </a:t>
            </a:r>
            <a:endParaRPr lang="en-US" sz="1600" dirty="0">
              <a:latin typeface="Segoe UI" panose="020B0502040204020203" pitchFamily="34" charset="0"/>
              <a:ea typeface="Segoe UI" panose="020B0502040204020203" pitchFamily="34" charset="0"/>
              <a:cs typeface="Segoe UI" panose="020B0502040204020203" pitchFamily="34" charset="0"/>
            </a:endParaRPr>
          </a:p>
          <a:p>
            <a:pPr marL="342900" indent="-342900" algn="just">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An API for building web map applications </a:t>
            </a:r>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pPr algn="just"/>
            <a:endParaRPr lang="en-US" sz="1600" dirty="0">
              <a:latin typeface="Segoe UI" panose="020B0502040204020203" pitchFamily="34" charset="0"/>
              <a:ea typeface="Segoe UI" panose="020B0502040204020203" pitchFamily="34" charset="0"/>
              <a:cs typeface="Segoe UI" panose="020B0502040204020203" pitchFamily="34" charset="0"/>
            </a:endParaRPr>
          </a:p>
          <a:p>
            <a:pPr marL="342900" indent="-342900" algn="just">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Pure client-side JavaScript </a:t>
            </a:r>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pPr algn="just"/>
            <a:endParaRPr lang="en-US" sz="1600" dirty="0">
              <a:latin typeface="Segoe UI" panose="020B0502040204020203" pitchFamily="34" charset="0"/>
              <a:ea typeface="Segoe UI" panose="020B0502040204020203" pitchFamily="34" charset="0"/>
              <a:cs typeface="Segoe UI" panose="020B0502040204020203" pitchFamily="34" charset="0"/>
            </a:endParaRPr>
          </a:p>
          <a:p>
            <a:pPr marL="342900" indent="-342900" algn="just">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Web 2.0 and AJAX </a:t>
            </a:r>
            <a:r>
              <a:rPr lang="en-US" sz="1600" dirty="0" smtClean="0">
                <a:latin typeface="Segoe UI" panose="020B0502040204020203" pitchFamily="34" charset="0"/>
                <a:ea typeface="Segoe UI" panose="020B0502040204020203" pitchFamily="34" charset="0"/>
                <a:cs typeface="Segoe UI" panose="020B0502040204020203" pitchFamily="34" charset="0"/>
              </a:rPr>
              <a:t>compliant – Interoperable &amp; Fast/Responsive</a:t>
            </a:r>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pPr algn="just"/>
            <a:endParaRPr lang="en-US" sz="1600" dirty="0">
              <a:latin typeface="Segoe UI" panose="020B0502040204020203" pitchFamily="34" charset="0"/>
              <a:ea typeface="Segoe UI" panose="020B0502040204020203" pitchFamily="34" charset="0"/>
              <a:cs typeface="Segoe UI" panose="020B0502040204020203" pitchFamily="34" charset="0"/>
            </a:endParaRPr>
          </a:p>
          <a:p>
            <a:pPr marL="342900" indent="-342900" algn="just">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Supports open </a:t>
            </a:r>
            <a:r>
              <a:rPr lang="en-US" sz="1600" dirty="0" smtClean="0">
                <a:latin typeface="Segoe UI" panose="020B0502040204020203" pitchFamily="34" charset="0"/>
                <a:ea typeface="Segoe UI" panose="020B0502040204020203" pitchFamily="34" charset="0"/>
                <a:cs typeface="Segoe UI" panose="020B0502040204020203" pitchFamily="34" charset="0"/>
              </a:rPr>
              <a:t>standards.</a:t>
            </a:r>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pPr marL="342900" indent="-342900" algn="just">
              <a:buFont typeface="Arial" panose="020B0604020202020204" pitchFamily="34" charset="0"/>
              <a:buChar char="•"/>
            </a:pPr>
            <a:endParaRPr lang="en-US" sz="1600" dirty="0">
              <a:latin typeface="Segoe UI" panose="020B0502040204020203" pitchFamily="34" charset="0"/>
              <a:ea typeface="Segoe UI" panose="020B0502040204020203" pitchFamily="34" charset="0"/>
              <a:cs typeface="Segoe UI" panose="020B0502040204020203" pitchFamily="34" charset="0"/>
            </a:endParaRPr>
          </a:p>
          <a:p>
            <a:pPr marL="342900" indent="-342900" algn="just">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BSD licensed                                                                                                       </a:t>
            </a:r>
          </a:p>
          <a:p>
            <a:pPr algn="just"/>
            <a:r>
              <a:rPr lang="en-US" sz="1600" i="1" dirty="0">
                <a:latin typeface="Segoe UI" panose="020B0502040204020203" pitchFamily="34" charset="0"/>
                <a:ea typeface="Segoe UI" panose="020B0502040204020203" pitchFamily="34" charset="0"/>
                <a:cs typeface="Segoe UI" panose="020B0502040204020203" pitchFamily="34" charset="0"/>
              </a:rPr>
              <a:t> </a:t>
            </a:r>
            <a:r>
              <a:rPr lang="en-US" sz="1600" i="1" dirty="0" smtClean="0">
                <a:latin typeface="Segoe UI" panose="020B0502040204020203" pitchFamily="34" charset="0"/>
                <a:ea typeface="Segoe UI" panose="020B0502040204020203" pitchFamily="34" charset="0"/>
                <a:cs typeface="Segoe UI" panose="020B0502040204020203" pitchFamily="34" charset="0"/>
              </a:rPr>
              <a:t>     (</a:t>
            </a:r>
            <a:r>
              <a:rPr lang="en-US" sz="1600" i="1" dirty="0">
                <a:latin typeface="Segoe UI" panose="020B0502040204020203" pitchFamily="34" charset="0"/>
                <a:ea typeface="Segoe UI" panose="020B0502040204020203" pitchFamily="34" charset="0"/>
                <a:cs typeface="Segoe UI" panose="020B0502040204020203" pitchFamily="34" charset="0"/>
              </a:rPr>
              <a:t>implies minimum restriction on </a:t>
            </a:r>
            <a:r>
              <a:rPr lang="en-US" sz="1600" i="1" dirty="0" smtClean="0">
                <a:latin typeface="Segoe UI" panose="020B0502040204020203" pitchFamily="34" charset="0"/>
                <a:ea typeface="Segoe UI" panose="020B0502040204020203" pitchFamily="34" charset="0"/>
                <a:cs typeface="Segoe UI" panose="020B0502040204020203" pitchFamily="34" charset="0"/>
              </a:rPr>
              <a:t>redistribution) </a:t>
            </a:r>
            <a:r>
              <a:rPr lang="en-US" sz="1600" dirty="0">
                <a:latin typeface="Segoe UI" panose="020B0502040204020203" pitchFamily="34" charset="0"/>
                <a:ea typeface="Segoe UI" panose="020B0502040204020203" pitchFamily="34" charset="0"/>
                <a:cs typeface="Segoe UI" panose="020B0502040204020203" pitchFamily="34" charset="0"/>
              </a:rPr>
              <a:t>(</a:t>
            </a:r>
            <a:r>
              <a:rPr lang="en-US" sz="1600" i="1" dirty="0" smtClean="0">
                <a:latin typeface="Segoe UI" panose="020B0502040204020203" pitchFamily="34" charset="0"/>
                <a:ea typeface="Segoe UI" panose="020B0502040204020203" pitchFamily="34" charset="0"/>
                <a:cs typeface="Segoe UI" panose="020B0502040204020203" pitchFamily="34" charset="0"/>
              </a:rPr>
              <a:t>Berkeley Software Distribution)</a:t>
            </a:r>
            <a:endParaRPr lang="en-US" sz="1600" i="1" dirty="0">
              <a:latin typeface="Segoe UI" panose="020B0502040204020203" pitchFamily="34" charset="0"/>
              <a:ea typeface="Segoe UI" panose="020B0502040204020203" pitchFamily="34" charset="0"/>
              <a:cs typeface="Segoe UI" panose="020B0502040204020203" pitchFamily="34" charset="0"/>
            </a:endParaRPr>
          </a:p>
        </p:txBody>
      </p:sp>
      <p:sp>
        <p:nvSpPr>
          <p:cNvPr id="2" name="Rectangle 1"/>
          <p:cNvSpPr/>
          <p:nvPr/>
        </p:nvSpPr>
        <p:spPr>
          <a:xfrm>
            <a:off x="557117" y="5279088"/>
            <a:ext cx="8029763" cy="738664"/>
          </a:xfrm>
          <a:prstGeom prst="rect">
            <a:avLst/>
          </a:prstGeom>
        </p:spPr>
        <p:txBody>
          <a:bodyPr wrap="square">
            <a:spAutoFit/>
          </a:bodyPr>
          <a:lstStyle/>
          <a:p>
            <a:pPr algn="just"/>
            <a:r>
              <a:rPr lang="en-US" sz="1400" i="1" dirty="0" err="1">
                <a:latin typeface="Segoe UI" panose="020B0502040204020203" pitchFamily="34" charset="0"/>
                <a:ea typeface="Segoe UI" panose="020B0502040204020203" pitchFamily="34" charset="0"/>
                <a:cs typeface="Segoe UI" panose="020B0502040204020203" pitchFamily="34" charset="0"/>
              </a:rPr>
              <a:t>OpenLayers</a:t>
            </a:r>
            <a:r>
              <a:rPr lang="en-US" sz="1400" i="1" dirty="0">
                <a:latin typeface="Segoe UI" panose="020B0502040204020203" pitchFamily="34" charset="0"/>
                <a:ea typeface="Segoe UI" panose="020B0502040204020203" pitchFamily="34" charset="0"/>
                <a:cs typeface="Segoe UI" panose="020B0502040204020203" pitchFamily="34" charset="0"/>
              </a:rPr>
              <a:t> </a:t>
            </a:r>
            <a:r>
              <a:rPr lang="en-US" sz="1400" i="1" dirty="0" smtClean="0">
                <a:latin typeface="Segoe UI" panose="020B0502040204020203" pitchFamily="34" charset="0"/>
                <a:ea typeface="Segoe UI" panose="020B0502040204020203" pitchFamily="34" charset="0"/>
                <a:cs typeface="Segoe UI" panose="020B0502040204020203" pitchFamily="34" charset="0"/>
              </a:rPr>
              <a:t>appeared </a:t>
            </a:r>
            <a:r>
              <a:rPr lang="en-US" sz="1400" i="1" dirty="0">
                <a:latin typeface="Segoe UI" panose="020B0502040204020203" pitchFamily="34" charset="0"/>
                <a:ea typeface="Segoe UI" panose="020B0502040204020203" pitchFamily="34" charset="0"/>
                <a:cs typeface="Segoe UI" panose="020B0502040204020203" pitchFamily="34" charset="0"/>
              </a:rPr>
              <a:t>in the middle of 2006 as an open source alternative to Google Maps and other proprietary API providers, but it </a:t>
            </a:r>
            <a:r>
              <a:rPr lang="en-US" sz="1400" i="1" dirty="0" smtClean="0">
                <a:latin typeface="Segoe UI" panose="020B0502040204020203" pitchFamily="34" charset="0"/>
                <a:ea typeface="Segoe UI" panose="020B0502040204020203" pitchFamily="34" charset="0"/>
                <a:cs typeface="Segoe UI" panose="020B0502040204020203" pitchFamily="34" charset="0"/>
              </a:rPr>
              <a:t>started </a:t>
            </a:r>
            <a:r>
              <a:rPr lang="en-US" sz="1400" i="1" dirty="0">
                <a:latin typeface="Segoe UI" panose="020B0502040204020203" pitchFamily="34" charset="0"/>
                <a:ea typeface="Segoe UI" panose="020B0502040204020203" pitchFamily="34" charset="0"/>
                <a:cs typeface="Segoe UI" panose="020B0502040204020203" pitchFamily="34" charset="0"/>
              </a:rPr>
              <a:t>gaining more attention in 2007, when the growing </a:t>
            </a:r>
            <a:r>
              <a:rPr lang="en-US" sz="1400" i="1" dirty="0" err="1">
                <a:latin typeface="Segoe UI" panose="020B0502040204020203" pitchFamily="34" charset="0"/>
                <a:ea typeface="Segoe UI" panose="020B0502040204020203" pitchFamily="34" charset="0"/>
                <a:cs typeface="Segoe UI" panose="020B0502040204020203" pitchFamily="34" charset="0"/>
              </a:rPr>
              <a:t>OpenStreetMap</a:t>
            </a:r>
            <a:r>
              <a:rPr lang="en-US" sz="1400" i="1" dirty="0">
                <a:latin typeface="Segoe UI" panose="020B0502040204020203" pitchFamily="34" charset="0"/>
                <a:ea typeface="Segoe UI" panose="020B0502040204020203" pitchFamily="34" charset="0"/>
                <a:cs typeface="Segoe UI" panose="020B0502040204020203" pitchFamily="34" charset="0"/>
              </a:rPr>
              <a:t> project </a:t>
            </a:r>
            <a:r>
              <a:rPr lang="en-US" sz="1400" i="1" dirty="0" smtClean="0">
                <a:latin typeface="Segoe UI" panose="020B0502040204020203" pitchFamily="34" charset="0"/>
                <a:ea typeface="Segoe UI" panose="020B0502040204020203" pitchFamily="34" charset="0"/>
                <a:cs typeface="Segoe UI" panose="020B0502040204020203" pitchFamily="34" charset="0"/>
              </a:rPr>
              <a:t>adopted </a:t>
            </a:r>
            <a:r>
              <a:rPr lang="en-US" sz="1400" i="1" dirty="0">
                <a:latin typeface="Segoe UI" panose="020B0502040204020203" pitchFamily="34" charset="0"/>
                <a:ea typeface="Segoe UI" panose="020B0502040204020203" pitchFamily="34" charset="0"/>
                <a:cs typeface="Segoe UI" panose="020B0502040204020203" pitchFamily="34" charset="0"/>
              </a:rPr>
              <a:t>it for its website</a:t>
            </a:r>
            <a:r>
              <a:rPr lang="en-US" sz="1400" i="1" dirty="0" smtClean="0">
                <a:latin typeface="Segoe UI" panose="020B0502040204020203" pitchFamily="34" charset="0"/>
                <a:ea typeface="Segoe UI" panose="020B0502040204020203" pitchFamily="34" charset="0"/>
                <a:cs typeface="Segoe UI" panose="020B0502040204020203" pitchFamily="34" charset="0"/>
              </a:rPr>
              <a:t>. Latest version : </a:t>
            </a:r>
            <a:r>
              <a:rPr lang="en-US" sz="1400" b="1" dirty="0" smtClean="0"/>
              <a:t>v5.3.0</a:t>
            </a:r>
            <a:endParaRPr lang="en-US" sz="1400" b="1" dirty="0"/>
          </a:p>
        </p:txBody>
      </p:sp>
      <p:sp>
        <p:nvSpPr>
          <p:cNvPr id="7" name="Rectangle 6"/>
          <p:cNvSpPr/>
          <p:nvPr/>
        </p:nvSpPr>
        <p:spPr>
          <a:xfrm>
            <a:off x="557118" y="4725458"/>
            <a:ext cx="8029763" cy="369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err="1" smtClean="0">
                <a:solidFill>
                  <a:srgbClr val="FF0000"/>
                </a:solidFill>
              </a:rPr>
              <a:t>OpenLayers</a:t>
            </a:r>
            <a:r>
              <a:rPr lang="en-US" b="1" dirty="0" smtClean="0">
                <a:solidFill>
                  <a:srgbClr val="FF0000"/>
                </a:solidFill>
              </a:rPr>
              <a:t> History</a:t>
            </a:r>
            <a:endParaRPr lang="en-US" b="1" dirty="0">
              <a:solidFill>
                <a:srgbClr val="FF0000"/>
              </a:solidFill>
            </a:endParaRPr>
          </a:p>
        </p:txBody>
      </p:sp>
    </p:spTree>
    <p:extLst>
      <p:ext uri="{BB962C8B-B14F-4D97-AF65-F5344CB8AC3E}">
        <p14:creationId xmlns:p14="http://schemas.microsoft.com/office/powerpoint/2010/main" val="2021825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51917" y="287525"/>
            <a:ext cx="9048903"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Programming patterns with web mapping APIs</a:t>
            </a:r>
          </a:p>
        </p:txBody>
      </p:sp>
      <p:sp>
        <p:nvSpPr>
          <p:cNvPr id="3" name="Rectangle 2"/>
          <p:cNvSpPr/>
          <p:nvPr/>
        </p:nvSpPr>
        <p:spPr>
          <a:xfrm>
            <a:off x="252952" y="1144356"/>
            <a:ext cx="7768217" cy="338554"/>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Nearly all pages that use web mapping APIs include the following:</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
        <p:nvSpPr>
          <p:cNvPr id="5" name="Rectangle 4"/>
          <p:cNvSpPr/>
          <p:nvPr/>
        </p:nvSpPr>
        <p:spPr>
          <a:xfrm>
            <a:off x="882001" y="1546705"/>
            <a:ext cx="4411400" cy="338554"/>
          </a:xfrm>
          <a:prstGeom prst="rect">
            <a:avLst/>
          </a:prstGeom>
        </p:spPr>
        <p:txBody>
          <a:bodyPr wrap="none">
            <a:spAutoFit/>
          </a:bodyPr>
          <a:lstStyle/>
          <a:p>
            <a:r>
              <a:rPr lang="en-US" sz="1600" dirty="0" smtClean="0">
                <a:latin typeface="Segoe UI" panose="020B0502040204020203" pitchFamily="34" charset="0"/>
                <a:ea typeface="Segoe UI" panose="020B0502040204020203" pitchFamily="34" charset="0"/>
                <a:cs typeface="Segoe UI" panose="020B0502040204020203" pitchFamily="34" charset="0"/>
              </a:rPr>
              <a:t>1. References </a:t>
            </a:r>
            <a:r>
              <a:rPr lang="en-US" sz="1600" dirty="0">
                <a:latin typeface="Segoe UI" panose="020B0502040204020203" pitchFamily="34" charset="0"/>
                <a:ea typeface="Segoe UI" panose="020B0502040204020203" pitchFamily="34" charset="0"/>
                <a:cs typeface="Segoe UI" panose="020B0502040204020203" pitchFamily="34" charset="0"/>
              </a:rPr>
              <a:t>to JavaScript files and stylesheets</a:t>
            </a:r>
          </a:p>
        </p:txBody>
      </p:sp>
      <p:sp>
        <p:nvSpPr>
          <p:cNvPr id="9" name="Rectangle 8"/>
          <p:cNvSpPr/>
          <p:nvPr/>
        </p:nvSpPr>
        <p:spPr>
          <a:xfrm>
            <a:off x="1419297" y="1885011"/>
            <a:ext cx="6329916" cy="1277273"/>
          </a:xfrm>
          <a:prstGeom prst="rect">
            <a:avLst/>
          </a:prstGeom>
        </p:spPr>
        <p:txBody>
          <a:bodyPr wrap="square">
            <a:spAutoFit/>
          </a:bodyPr>
          <a:lstStyle/>
          <a:p>
            <a:r>
              <a:rPr lang="en-US" sz="1100" dirty="0">
                <a:solidFill>
                  <a:srgbClr val="0000FF"/>
                </a:solidFill>
                <a:latin typeface="Courier New" panose="02070309020205020404" pitchFamily="49" charset="0"/>
              </a:rPr>
              <a:t>&lt;script</a:t>
            </a:r>
            <a:r>
              <a:rPr lang="en-US" sz="1100" dirty="0">
                <a:solidFill>
                  <a:srgbClr val="000000"/>
                </a:solidFill>
                <a:latin typeface="Courier New" panose="02070309020205020404" pitchFamily="49" charset="0"/>
              </a:rPr>
              <a:t> </a:t>
            </a:r>
            <a:r>
              <a:rPr lang="en-US" sz="1100" dirty="0" err="1">
                <a:solidFill>
                  <a:srgbClr val="FF0000"/>
                </a:solidFill>
                <a:latin typeface="Courier New" panose="02070309020205020404" pitchFamily="49" charset="0"/>
              </a:rPr>
              <a:t>src</a:t>
            </a:r>
            <a:r>
              <a:rPr lang="en-US" sz="1100" dirty="0">
                <a:solidFill>
                  <a:srgbClr val="000000"/>
                </a:solidFill>
                <a:latin typeface="Courier New" panose="02070309020205020404" pitchFamily="49" charset="0"/>
              </a:rPr>
              <a:t>=</a:t>
            </a:r>
            <a:r>
              <a:rPr lang="en-US" sz="1100" b="1" dirty="0">
                <a:solidFill>
                  <a:srgbClr val="8000FF"/>
                </a:solidFill>
                <a:latin typeface="Courier New" panose="02070309020205020404" pitchFamily="49" charset="0"/>
              </a:rPr>
              <a:t>"http://cdnjs.cloudflare.com/ajax/libs/</a:t>
            </a:r>
            <a:r>
              <a:rPr lang="en-US" sz="1100" b="1" dirty="0" err="1">
                <a:solidFill>
                  <a:srgbClr val="8000FF"/>
                </a:solidFill>
                <a:latin typeface="Courier New" panose="02070309020205020404" pitchFamily="49" charset="0"/>
              </a:rPr>
              <a:t>openlayers</a:t>
            </a:r>
            <a:r>
              <a:rPr lang="en-US" sz="1100" b="1" dirty="0">
                <a:solidFill>
                  <a:srgbClr val="8000FF"/>
                </a:solidFill>
                <a:latin typeface="Courier New" panose="02070309020205020404" pitchFamily="49" charset="0"/>
              </a:rPr>
              <a:t>/2.12/OpenLayers.js"</a:t>
            </a:r>
            <a:r>
              <a:rPr lang="en-US" sz="1100" dirty="0">
                <a:solidFill>
                  <a:srgbClr val="0000FF"/>
                </a:solidFill>
                <a:latin typeface="Courier New" panose="02070309020205020404" pitchFamily="49" charset="0"/>
              </a:rPr>
              <a:t>&gt;&lt;/script&gt;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endParaRPr lang="en-US" sz="1100" b="1" dirty="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link</a:t>
            </a:r>
            <a:r>
              <a:rPr lang="en-US" sz="1100" dirty="0">
                <a:solidFill>
                  <a:srgbClr val="000000"/>
                </a:solidFill>
                <a:latin typeface="Courier New" panose="02070309020205020404" pitchFamily="49" charset="0"/>
              </a:rPr>
              <a:t> </a:t>
            </a:r>
            <a:r>
              <a:rPr lang="en-US" sz="1100" dirty="0" err="1">
                <a:solidFill>
                  <a:srgbClr val="FF0000"/>
                </a:solidFill>
                <a:latin typeface="Courier New" panose="02070309020205020404" pitchFamily="49" charset="0"/>
              </a:rPr>
              <a:t>rel</a:t>
            </a:r>
            <a:r>
              <a:rPr lang="en-US" sz="1100" dirty="0">
                <a:solidFill>
                  <a:srgbClr val="000000"/>
                </a:solidFill>
                <a:latin typeface="Courier New" panose="02070309020205020404" pitchFamily="49" charset="0"/>
              </a:rPr>
              <a:t>=</a:t>
            </a:r>
            <a:r>
              <a:rPr lang="en-US" sz="1100" b="1" dirty="0">
                <a:solidFill>
                  <a:srgbClr val="8000FF"/>
                </a:solidFill>
                <a:latin typeface="Courier New" panose="02070309020205020404" pitchFamily="49" charset="0"/>
              </a:rPr>
              <a:t>"</a:t>
            </a:r>
            <a:r>
              <a:rPr lang="en-US" sz="1100" b="1" dirty="0" smtClean="0">
                <a:solidFill>
                  <a:srgbClr val="8000FF"/>
                </a:solidFill>
                <a:latin typeface="Courier New" panose="02070309020205020404" pitchFamily="49" charset="0"/>
              </a:rPr>
              <a:t>stylesheet“ </a:t>
            </a:r>
            <a:r>
              <a:rPr lang="en-US" sz="1100" dirty="0" err="1" smtClean="0">
                <a:solidFill>
                  <a:srgbClr val="FF0000"/>
                </a:solidFill>
                <a:latin typeface="Courier New" panose="02070309020205020404" pitchFamily="49" charset="0"/>
              </a:rPr>
              <a:t>href</a:t>
            </a:r>
            <a:r>
              <a:rPr lang="en-US" sz="1100" dirty="0">
                <a:solidFill>
                  <a:srgbClr val="000000"/>
                </a:solidFill>
                <a:latin typeface="Courier New" panose="02070309020205020404" pitchFamily="49" charset="0"/>
              </a:rPr>
              <a:t>=</a:t>
            </a:r>
            <a:r>
              <a:rPr lang="en-US" sz="1100" b="1" dirty="0">
                <a:solidFill>
                  <a:srgbClr val="8000FF"/>
                </a:solidFill>
                <a:latin typeface="Courier New" panose="02070309020205020404" pitchFamily="49" charset="0"/>
              </a:rPr>
              <a:t>"http://cdnjs.cloudflare.com/ajax/libs/</a:t>
            </a:r>
            <a:r>
              <a:rPr lang="en-US" sz="1100" b="1" dirty="0" err="1">
                <a:solidFill>
                  <a:srgbClr val="8000FF"/>
                </a:solidFill>
                <a:latin typeface="Courier New" panose="02070309020205020404" pitchFamily="49" charset="0"/>
              </a:rPr>
              <a:t>openlayers</a:t>
            </a:r>
            <a:r>
              <a:rPr lang="en-US" sz="1100" b="1" dirty="0">
                <a:solidFill>
                  <a:srgbClr val="8000FF"/>
                </a:solidFill>
                <a:latin typeface="Courier New" panose="02070309020205020404" pitchFamily="49" charset="0"/>
              </a:rPr>
              <a:t>/2.12/theme/default/style.css"</a:t>
            </a:r>
            <a:r>
              <a:rPr lang="en-US" sz="1100" dirty="0">
                <a:solidFill>
                  <a:srgbClr val="000000"/>
                </a:solidFill>
                <a:latin typeface="Courier New" panose="02070309020205020404" pitchFamily="49" charset="0"/>
              </a:rPr>
              <a:t> </a:t>
            </a:r>
            <a:r>
              <a:rPr lang="en-US" sz="1100" dirty="0">
                <a:solidFill>
                  <a:srgbClr val="FF0000"/>
                </a:solidFill>
                <a:latin typeface="Courier New" panose="02070309020205020404" pitchFamily="49" charset="0"/>
              </a:rPr>
              <a:t>type</a:t>
            </a:r>
            <a:r>
              <a:rPr lang="en-US" sz="1100" dirty="0">
                <a:solidFill>
                  <a:srgbClr val="000000"/>
                </a:solidFill>
                <a:latin typeface="Courier New" panose="02070309020205020404" pitchFamily="49" charset="0"/>
              </a:rPr>
              <a:t>=</a:t>
            </a:r>
            <a:r>
              <a:rPr lang="en-US" sz="1100" b="1" dirty="0">
                <a:solidFill>
                  <a:srgbClr val="8000FF"/>
                </a:solidFill>
                <a:latin typeface="Courier New" panose="02070309020205020404" pitchFamily="49" charset="0"/>
              </a:rPr>
              <a:t>"text/</a:t>
            </a:r>
            <a:r>
              <a:rPr lang="en-US" sz="1100" b="1" dirty="0" err="1">
                <a:solidFill>
                  <a:srgbClr val="8000FF"/>
                </a:solidFill>
                <a:latin typeface="Courier New" panose="02070309020205020404" pitchFamily="49" charset="0"/>
              </a:rPr>
              <a:t>css</a:t>
            </a:r>
            <a:r>
              <a:rPr lang="en-US" sz="1100" b="1" dirty="0">
                <a:solidFill>
                  <a:srgbClr val="8000FF"/>
                </a:solidFill>
                <a:latin typeface="Courier New" panose="02070309020205020404" pitchFamily="49" charset="0"/>
              </a:rPr>
              <a:t>"</a:t>
            </a:r>
            <a:r>
              <a:rPr lang="en-US" sz="1100" dirty="0">
                <a:solidFill>
                  <a:srgbClr val="0000FF"/>
                </a:solidFill>
                <a:latin typeface="Courier New" panose="02070309020205020404" pitchFamily="49" charset="0"/>
              </a:rPr>
              <a:t>&gt;</a:t>
            </a:r>
            <a:endParaRPr lang="en-US" sz="1100" dirty="0">
              <a:effectLst/>
            </a:endParaRPr>
          </a:p>
        </p:txBody>
      </p:sp>
      <p:sp>
        <p:nvSpPr>
          <p:cNvPr id="10" name="Rectangle 9"/>
          <p:cNvSpPr/>
          <p:nvPr/>
        </p:nvSpPr>
        <p:spPr>
          <a:xfrm>
            <a:off x="882001" y="3165846"/>
            <a:ext cx="2520242" cy="338554"/>
          </a:xfrm>
          <a:prstGeom prst="rect">
            <a:avLst/>
          </a:prstGeom>
        </p:spPr>
        <p:txBody>
          <a:bodyPr wrap="none">
            <a:spAutoFit/>
          </a:bodyPr>
          <a:lstStyle/>
          <a:p>
            <a:pPr fontAlgn="base"/>
            <a:r>
              <a:rPr lang="en-US" sz="1600" dirty="0">
                <a:latin typeface="Segoe UI" panose="020B0502040204020203" pitchFamily="34" charset="0"/>
                <a:ea typeface="Segoe UI" panose="020B0502040204020203" pitchFamily="34" charset="0"/>
                <a:cs typeface="Segoe UI" panose="020B0502040204020203" pitchFamily="34" charset="0"/>
              </a:rPr>
              <a:t>2. The map div and object</a:t>
            </a:r>
          </a:p>
        </p:txBody>
      </p:sp>
      <p:sp>
        <p:nvSpPr>
          <p:cNvPr id="11" name="Rectangle 10"/>
          <p:cNvSpPr/>
          <p:nvPr/>
        </p:nvSpPr>
        <p:spPr>
          <a:xfrm>
            <a:off x="1419297" y="3540264"/>
            <a:ext cx="2653290" cy="338554"/>
          </a:xfrm>
          <a:prstGeom prst="rect">
            <a:avLst/>
          </a:prstGeom>
        </p:spPr>
        <p:txBody>
          <a:bodyPr wrap="none">
            <a:spAutoFit/>
          </a:bodyPr>
          <a:lstStyle/>
          <a:p>
            <a:r>
              <a:rPr lang="en-US" sz="1600" dirty="0">
                <a:solidFill>
                  <a:srgbClr val="0000FF"/>
                </a:solidFill>
                <a:latin typeface="Courier New" panose="02070309020205020404" pitchFamily="49" charset="0"/>
              </a:rPr>
              <a:t>&lt;div</a:t>
            </a:r>
            <a:r>
              <a:rPr lang="en-US" sz="1600" dirty="0">
                <a:solidFill>
                  <a:srgbClr val="000000"/>
                </a:solidFill>
                <a:latin typeface="Courier New" panose="02070309020205020404" pitchFamily="49" charset="0"/>
              </a:rPr>
              <a:t> </a:t>
            </a:r>
            <a:r>
              <a:rPr lang="en-US" sz="1600" dirty="0">
                <a:solidFill>
                  <a:srgbClr val="FF0000"/>
                </a:solidFill>
                <a:latin typeface="Courier New" panose="02070309020205020404" pitchFamily="49" charset="0"/>
              </a:rPr>
              <a:t>id</a:t>
            </a:r>
            <a:r>
              <a:rPr lang="en-US" sz="1600" dirty="0">
                <a:solidFill>
                  <a:srgbClr val="000000"/>
                </a:solidFill>
                <a:latin typeface="Courier New" panose="02070309020205020404" pitchFamily="49" charset="0"/>
              </a:rPr>
              <a:t>=</a:t>
            </a:r>
            <a:r>
              <a:rPr lang="en-US" sz="1600" b="1" dirty="0">
                <a:solidFill>
                  <a:srgbClr val="8000FF"/>
                </a:solidFill>
                <a:latin typeface="Courier New" panose="02070309020205020404" pitchFamily="49" charset="0"/>
              </a:rPr>
              <a:t>"map"</a:t>
            </a:r>
            <a:r>
              <a:rPr lang="en-US" sz="1600" dirty="0">
                <a:solidFill>
                  <a:srgbClr val="0000FF"/>
                </a:solidFill>
                <a:latin typeface="Courier New" panose="02070309020205020404" pitchFamily="49" charset="0"/>
              </a:rPr>
              <a:t>&gt;&lt;/div&gt;</a:t>
            </a:r>
            <a:endParaRPr lang="en-US" sz="1600" dirty="0">
              <a:effectLst/>
            </a:endParaRPr>
          </a:p>
        </p:txBody>
      </p:sp>
      <p:sp>
        <p:nvSpPr>
          <p:cNvPr id="12" name="Rectangle 11"/>
          <p:cNvSpPr/>
          <p:nvPr/>
        </p:nvSpPr>
        <p:spPr>
          <a:xfrm>
            <a:off x="1221341" y="5253545"/>
            <a:ext cx="6260274" cy="1077218"/>
          </a:xfrm>
          <a:prstGeom prst="rect">
            <a:avLst/>
          </a:prstGeom>
        </p:spPr>
        <p:txBody>
          <a:bodyPr wrap="square">
            <a:spAutoFit/>
          </a:bodyPr>
          <a:lstStyle/>
          <a:p>
            <a:r>
              <a:rPr lang="en-US" sz="1600" dirty="0">
                <a:solidFill>
                  <a:srgbClr val="0000FF"/>
                </a:solidFill>
                <a:latin typeface="Courier New" panose="02070309020205020404" pitchFamily="49" charset="0"/>
              </a:rPr>
              <a:t>&lt;script&gt;</a:t>
            </a:r>
            <a:r>
              <a:rPr lang="en-US" sz="1600" dirty="0">
                <a:solidFill>
                  <a:srgbClr val="000000"/>
                </a:solidFill>
                <a:latin typeface="Courier New" panose="02070309020205020404" pitchFamily="49" charset="0"/>
              </a:rPr>
              <a:t> </a:t>
            </a:r>
            <a:endParaRPr lang="en-US" sz="1600" dirty="0" smtClean="0">
              <a:solidFill>
                <a:srgbClr val="000000"/>
              </a:solidFill>
              <a:latin typeface="Courier New" panose="02070309020205020404" pitchFamily="49" charset="0"/>
            </a:endParaRPr>
          </a:p>
          <a:p>
            <a:r>
              <a:rPr lang="en-US" sz="1600" b="1" i="1" dirty="0" err="1" smtClean="0">
                <a:solidFill>
                  <a:srgbClr val="000080"/>
                </a:solidFill>
                <a:latin typeface="Courier New" panose="02070309020205020404" pitchFamily="49" charset="0"/>
              </a:rPr>
              <a:t>var</a:t>
            </a:r>
            <a:r>
              <a:rPr lang="en-US" sz="1600" dirty="0" smtClean="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myMap</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endParaRPr lang="en-US" sz="1600" dirty="0" smtClean="0">
              <a:solidFill>
                <a:srgbClr val="000000"/>
              </a:solidFill>
              <a:latin typeface="Courier New" panose="02070309020205020404" pitchFamily="49" charset="0"/>
            </a:endParaRPr>
          </a:p>
          <a:p>
            <a:r>
              <a:rPr lang="en-US" sz="1600" dirty="0" err="1" smtClean="0">
                <a:solidFill>
                  <a:srgbClr val="000000"/>
                </a:solidFill>
                <a:latin typeface="Courier New" panose="02070309020205020404" pitchFamily="49" charset="0"/>
              </a:rPr>
              <a:t>myMap</a:t>
            </a:r>
            <a:r>
              <a:rPr lang="en-US" sz="1600" dirty="0" smtClean="0">
                <a:solidFill>
                  <a:srgbClr val="000000"/>
                </a:solidFill>
                <a:latin typeface="Courier New" panose="02070309020205020404" pitchFamily="49" charset="0"/>
              </a:rPr>
              <a:t> </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i="1" dirty="0">
                <a:solidFill>
                  <a:srgbClr val="000080"/>
                </a:solidFill>
                <a:latin typeface="Courier New" panose="02070309020205020404" pitchFamily="49" charset="0"/>
              </a:rPr>
              <a:t>new</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OpenLayers.Map</a:t>
            </a:r>
            <a:r>
              <a:rPr lang="en-US" sz="1600" b="1" dirty="0">
                <a:solidFill>
                  <a:srgbClr val="000000"/>
                </a:solidFill>
                <a:latin typeface="Courier New" panose="02070309020205020404" pitchFamily="49" charset="0"/>
              </a:rPr>
              <a:t>(</a:t>
            </a:r>
            <a:r>
              <a:rPr lang="en-US" sz="1600" dirty="0">
                <a:solidFill>
                  <a:srgbClr val="808080"/>
                </a:solidFill>
                <a:latin typeface="Courier New" panose="02070309020205020404" pitchFamily="49" charset="0"/>
              </a:rPr>
              <a:t>"map"</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endParaRPr lang="en-US" sz="1600" dirty="0" smtClean="0">
              <a:solidFill>
                <a:srgbClr val="000000"/>
              </a:solidFill>
              <a:latin typeface="Courier New" panose="02070309020205020404" pitchFamily="49" charset="0"/>
            </a:endParaRPr>
          </a:p>
          <a:p>
            <a:r>
              <a:rPr lang="en-US" sz="1600" dirty="0" smtClean="0">
                <a:solidFill>
                  <a:srgbClr val="0000FF"/>
                </a:solidFill>
                <a:latin typeface="Courier New" panose="02070309020205020404" pitchFamily="49" charset="0"/>
              </a:rPr>
              <a:t>&lt;/</a:t>
            </a:r>
            <a:r>
              <a:rPr lang="en-US" sz="1600" dirty="0">
                <a:solidFill>
                  <a:srgbClr val="0000FF"/>
                </a:solidFill>
                <a:latin typeface="Courier New" panose="02070309020205020404" pitchFamily="49" charset="0"/>
              </a:rPr>
              <a:t>script&gt;</a:t>
            </a:r>
            <a:endParaRPr lang="en-US" sz="1600" dirty="0">
              <a:effectLst/>
            </a:endParaRPr>
          </a:p>
        </p:txBody>
      </p:sp>
      <p:sp>
        <p:nvSpPr>
          <p:cNvPr id="13" name="Rectangle 12"/>
          <p:cNvSpPr/>
          <p:nvPr/>
        </p:nvSpPr>
        <p:spPr>
          <a:xfrm>
            <a:off x="715926" y="4064090"/>
            <a:ext cx="7690884" cy="1138773"/>
          </a:xfrm>
          <a:prstGeom prst="rect">
            <a:avLst/>
          </a:prstGeom>
        </p:spPr>
        <p:txBody>
          <a:bodyPr wrap="square">
            <a:spAutoFit/>
          </a:bodyPr>
          <a:lstStyle/>
          <a:p>
            <a:pPr algn="just"/>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Elsewhere in your page, in your JavaScript code, you can create an </a:t>
            </a:r>
            <a:r>
              <a:rPr lang="en-US" sz="1600" dirty="0" err="1">
                <a:solidFill>
                  <a:srgbClr val="000000"/>
                </a:solidFill>
                <a:latin typeface="Courier New" panose="02070309020205020404" pitchFamily="49" charset="0"/>
                <a:ea typeface="Segoe UI" panose="020B0502040204020203" pitchFamily="34" charset="0"/>
                <a:cs typeface="Courier New" panose="02070309020205020404" pitchFamily="49" charset="0"/>
              </a:rPr>
              <a:t>OpenLayers.Map</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 object and relate it to the html </a:t>
            </a:r>
            <a:r>
              <a:rPr lang="en-US" sz="1600" dirty="0">
                <a:solidFill>
                  <a:srgbClr val="000000"/>
                </a:solidFill>
                <a:latin typeface="Courier New" panose="02070309020205020404" pitchFamily="49" charset="0"/>
                <a:ea typeface="Segoe UI" panose="020B0502040204020203" pitchFamily="34" charset="0"/>
                <a:cs typeface="Courier New" panose="02070309020205020404" pitchFamily="49" charset="0"/>
              </a:rPr>
              <a:t>div.</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 </a:t>
            </a:r>
          </a:p>
          <a:p>
            <a:pPr algn="just"/>
            <a:endParaRPr lang="en-US" dirty="0">
              <a:solidFill>
                <a:srgbClr val="000000"/>
              </a:solidFill>
              <a:latin typeface="open sans"/>
            </a:endParaRPr>
          </a:p>
          <a:p>
            <a:pPr algn="just"/>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The </a:t>
            </a:r>
            <a:r>
              <a:rPr lang="en-US" sz="1600" dirty="0" err="1">
                <a:solidFill>
                  <a:srgbClr val="000000"/>
                </a:solidFill>
                <a:latin typeface="Courier New" panose="02070309020205020404" pitchFamily="49" charset="0"/>
                <a:ea typeface="Segoe UI" panose="020B0502040204020203" pitchFamily="34" charset="0"/>
                <a:cs typeface="Courier New" panose="02070309020205020404" pitchFamily="49" charset="0"/>
              </a:rPr>
              <a:t>OpenLayers.Map</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 constructor takes the </a:t>
            </a:r>
            <a:r>
              <a:rPr lang="en-US" sz="1600" dirty="0">
                <a:solidFill>
                  <a:srgbClr val="000000"/>
                </a:solidFill>
                <a:latin typeface="Courier New" panose="02070309020205020404" pitchFamily="49" charset="0"/>
                <a:ea typeface="Segoe UI" panose="020B0502040204020203" pitchFamily="34" charset="0"/>
                <a:cs typeface="Courier New" panose="02070309020205020404" pitchFamily="49" charset="0"/>
              </a:rPr>
              <a:t>div</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 name as an argument.</a:t>
            </a:r>
          </a:p>
        </p:txBody>
      </p:sp>
    </p:spTree>
    <p:extLst>
      <p:ext uri="{BB962C8B-B14F-4D97-AF65-F5344CB8AC3E}">
        <p14:creationId xmlns:p14="http://schemas.microsoft.com/office/powerpoint/2010/main" val="612405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545776" y="198475"/>
            <a:ext cx="6247180"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Components of </a:t>
            </a:r>
            <a:r>
              <a:rPr lang="en-US" sz="3200" dirty="0" err="1">
                <a:solidFill>
                  <a:srgbClr val="009997"/>
                </a:solidFill>
                <a:latin typeface="Segoe UI" panose="020B0502040204020203" pitchFamily="34" charset="0"/>
                <a:ea typeface="Segoe UI" panose="020B0502040204020203" pitchFamily="34" charset="0"/>
                <a:cs typeface="Segoe UI" panose="020B0502040204020203" pitchFamily="34" charset="0"/>
              </a:rPr>
              <a:t>OpenLayers</a:t>
            </a:r>
            <a:endPar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p:cNvPicPr>
            <a:picLocks noChangeAspect="1"/>
          </p:cNvPicPr>
          <p:nvPr/>
        </p:nvPicPr>
        <p:blipFill rotWithShape="1">
          <a:blip r:embed="rId2"/>
          <a:srcRect l="3087" t="14444" r="2191" b="9675"/>
          <a:stretch/>
        </p:blipFill>
        <p:spPr>
          <a:xfrm>
            <a:off x="487249" y="1499030"/>
            <a:ext cx="8096925" cy="391648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92216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599846" y="215146"/>
            <a:ext cx="7944307" cy="584775"/>
          </a:xfrm>
          <a:prstGeom prst="rect">
            <a:avLst/>
          </a:prstGeom>
        </p:spPr>
        <p:txBody>
          <a:bodyPr wrap="square">
            <a:spAutoFit/>
          </a:bodyPr>
          <a:lstStyle/>
          <a:p>
            <a:pPr algn="ctr"/>
            <a:r>
              <a:rPr lang="en-US" sz="3200" dirty="0" err="1">
                <a:solidFill>
                  <a:srgbClr val="009997"/>
                </a:solidFill>
                <a:latin typeface="Segoe UI" panose="020B0502040204020203" pitchFamily="34" charset="0"/>
                <a:ea typeface="Segoe UI" panose="020B0502040204020203" pitchFamily="34" charset="0"/>
                <a:cs typeface="Segoe UI" panose="020B0502040204020203" pitchFamily="34" charset="0"/>
              </a:rPr>
              <a:t>OpenLayers</a:t>
            </a: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 Data Source Support</a:t>
            </a:r>
          </a:p>
        </p:txBody>
      </p:sp>
      <p:sp>
        <p:nvSpPr>
          <p:cNvPr id="8" name="Rectangle 7"/>
          <p:cNvSpPr/>
          <p:nvPr/>
        </p:nvSpPr>
        <p:spPr>
          <a:xfrm>
            <a:off x="1691639" y="1281325"/>
            <a:ext cx="5760720" cy="3046988"/>
          </a:xfrm>
          <a:prstGeom prst="rect">
            <a:avLst/>
          </a:prstGeom>
          <a:ln>
            <a:solidFill>
              <a:schemeClr val="tx1"/>
            </a:solidFill>
          </a:ln>
        </p:spPr>
        <p:txBody>
          <a:bodyPr wrap="square">
            <a:spAutoFit/>
          </a:bodyPr>
          <a:lstStyle/>
          <a:p>
            <a:pPr marL="285750" indent="-285750">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OGC WMS</a:t>
            </a:r>
          </a:p>
          <a:p>
            <a:pPr marL="285750" indent="-285750">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OGC </a:t>
            </a:r>
            <a:r>
              <a:rPr lang="en-US" sz="1600" dirty="0">
                <a:latin typeface="Segoe UI" panose="020B0502040204020203" pitchFamily="34" charset="0"/>
                <a:ea typeface="Segoe UI" panose="020B0502040204020203" pitchFamily="34" charset="0"/>
                <a:cs typeface="Segoe UI" panose="020B0502040204020203" pitchFamily="34" charset="0"/>
              </a:rPr>
              <a:t>WFS</a:t>
            </a:r>
          </a:p>
          <a:p>
            <a:pPr marL="285750" indent="-285750">
              <a:buFont typeface="Arial" panose="020B0604020202020204" pitchFamily="34" charset="0"/>
              <a:buChar char="•"/>
            </a:pPr>
            <a:r>
              <a:rPr lang="en-US" sz="1600" dirty="0" err="1" smtClean="0">
                <a:latin typeface="Segoe UI" panose="020B0502040204020203" pitchFamily="34" charset="0"/>
                <a:ea typeface="Segoe UI" panose="020B0502040204020203" pitchFamily="34" charset="0"/>
                <a:cs typeface="Segoe UI" panose="020B0502040204020203" pitchFamily="34" charset="0"/>
              </a:rPr>
              <a:t>GeoRSS</a:t>
            </a:r>
            <a:endParaRPr lang="en-US" sz="1600" dirty="0">
              <a:latin typeface="Segoe UI"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CSV</a:t>
            </a:r>
            <a:endParaRPr lang="en-US" sz="1600" dirty="0">
              <a:latin typeface="Segoe UI"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dirty="0" err="1" smtClean="0">
                <a:latin typeface="Segoe UI" panose="020B0502040204020203" pitchFamily="34" charset="0"/>
                <a:ea typeface="Segoe UI" panose="020B0502040204020203" pitchFamily="34" charset="0"/>
                <a:cs typeface="Segoe UI" panose="020B0502040204020203" pitchFamily="34" charset="0"/>
              </a:rPr>
              <a:t>ka</a:t>
            </a:r>
            <a:r>
              <a:rPr lang="en-US" sz="1600" dirty="0" smtClean="0">
                <a:latin typeface="Segoe UI" panose="020B0502040204020203" pitchFamily="34" charset="0"/>
                <a:ea typeface="Segoe UI" panose="020B0502040204020203" pitchFamily="34" charset="0"/>
                <a:cs typeface="Segoe UI" panose="020B0502040204020203" pitchFamily="34" charset="0"/>
              </a:rPr>
              <a:t>-Map</a:t>
            </a:r>
            <a:endParaRPr lang="en-US" sz="1600" dirty="0">
              <a:latin typeface="Segoe UI"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dirty="0" err="1" smtClean="0">
                <a:latin typeface="Segoe UI" panose="020B0502040204020203" pitchFamily="34" charset="0"/>
                <a:ea typeface="Segoe UI" panose="020B0502040204020203" pitchFamily="34" charset="0"/>
                <a:cs typeface="Segoe UI" panose="020B0502040204020203" pitchFamily="34" charset="0"/>
              </a:rPr>
              <a:t>WorldWind</a:t>
            </a:r>
            <a:endParaRPr lang="en-US" sz="1600" dirty="0">
              <a:latin typeface="Segoe UI"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Canvas</a:t>
            </a:r>
          </a:p>
          <a:p>
            <a:pPr marL="285750" indent="-285750">
              <a:buFont typeface="Arial" panose="020B0604020202020204" pitchFamily="34" charset="0"/>
              <a:buChar char="•"/>
            </a:pPr>
            <a:r>
              <a:rPr lang="en-US" sz="1600" dirty="0" err="1" smtClean="0">
                <a:latin typeface="Segoe UI" panose="020B0502040204020203" pitchFamily="34" charset="0"/>
                <a:ea typeface="Segoe UI" panose="020B0502040204020203" pitchFamily="34" charset="0"/>
                <a:cs typeface="Segoe UI" panose="020B0502040204020203" pitchFamily="34" charset="0"/>
              </a:rPr>
              <a:t>WebGL</a:t>
            </a:r>
            <a:endParaRPr lang="en-US" sz="1600" dirty="0">
              <a:latin typeface="Segoe UI"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Google Maps </a:t>
            </a:r>
          </a:p>
          <a:p>
            <a:pPr marL="285750" indent="-285750">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MSN </a:t>
            </a:r>
            <a:r>
              <a:rPr lang="en-US" sz="1600" dirty="0">
                <a:latin typeface="Segoe UI" panose="020B0502040204020203" pitchFamily="34" charset="0"/>
                <a:ea typeface="Segoe UI" panose="020B0502040204020203" pitchFamily="34" charset="0"/>
                <a:cs typeface="Segoe UI" panose="020B0502040204020203" pitchFamily="34" charset="0"/>
              </a:rPr>
              <a:t>Virtual Earth </a:t>
            </a:r>
          </a:p>
          <a:p>
            <a:pPr marL="285750" indent="-285750">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Yahoo</a:t>
            </a:r>
            <a:r>
              <a:rPr lang="en-US" sz="1600" dirty="0">
                <a:latin typeface="Segoe UI" panose="020B0502040204020203" pitchFamily="34" charset="0"/>
                <a:ea typeface="Segoe UI" panose="020B0502040204020203" pitchFamily="34" charset="0"/>
                <a:cs typeface="Segoe UI" panose="020B0502040204020203" pitchFamily="34" charset="0"/>
              </a:rPr>
              <a:t>! Maps </a:t>
            </a:r>
          </a:p>
          <a:p>
            <a:pPr marL="285750" indent="-285750">
              <a:buFont typeface="Arial" panose="020B0604020202020204" pitchFamily="34" charset="0"/>
              <a:buChar char="•"/>
            </a:pPr>
            <a:r>
              <a:rPr lang="en-US" sz="1600" dirty="0" err="1" smtClean="0">
                <a:latin typeface="Segoe UI" panose="020B0502040204020203" pitchFamily="34" charset="0"/>
                <a:ea typeface="Segoe UI" panose="020B0502040204020203" pitchFamily="34" charset="0"/>
                <a:cs typeface="Segoe UI" panose="020B0502040204020203" pitchFamily="34" charset="0"/>
              </a:rPr>
              <a:t>Multimap</a:t>
            </a:r>
            <a:r>
              <a:rPr lang="en-US" sz="1600" dirty="0" smtClean="0">
                <a:latin typeface="Segoe UI" panose="020B0502040204020203" pitchFamily="34" charset="0"/>
                <a:ea typeface="Segoe UI" panose="020B0502040204020203" pitchFamily="34" charset="0"/>
                <a:cs typeface="Segoe UI" panose="020B0502040204020203" pitchFamily="34" charset="0"/>
              </a:rPr>
              <a:t> </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20752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342339" y="95098"/>
            <a:ext cx="6459322"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Your First </a:t>
            </a:r>
            <a:r>
              <a:rPr lang="en-US" sz="3200" dirty="0" err="1">
                <a:solidFill>
                  <a:srgbClr val="009997"/>
                </a:solidFill>
                <a:latin typeface="Segoe UI" panose="020B0502040204020203" pitchFamily="34" charset="0"/>
                <a:ea typeface="Segoe UI" panose="020B0502040204020203" pitchFamily="34" charset="0"/>
                <a:cs typeface="Segoe UI" panose="020B0502040204020203" pitchFamily="34" charset="0"/>
              </a:rPr>
              <a:t>Openlayers</a:t>
            </a: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 Code</a:t>
            </a:r>
          </a:p>
        </p:txBody>
      </p:sp>
      <p:sp>
        <p:nvSpPr>
          <p:cNvPr id="2" name="Rectangle 1"/>
          <p:cNvSpPr/>
          <p:nvPr/>
        </p:nvSpPr>
        <p:spPr>
          <a:xfrm>
            <a:off x="91440" y="610136"/>
            <a:ext cx="8961119" cy="5262979"/>
          </a:xfrm>
          <a:prstGeom prst="rect">
            <a:avLst/>
          </a:prstGeom>
          <a:ln>
            <a:solidFill>
              <a:schemeClr val="accent1"/>
            </a:solidFill>
          </a:ln>
        </p:spPr>
        <p:txBody>
          <a:bodyPr wrap="square">
            <a:spAutoFit/>
          </a:bodyPr>
          <a:lstStyle/>
          <a:p>
            <a:r>
              <a:rPr lang="en-US" sz="1400" dirty="0">
                <a:solidFill>
                  <a:srgbClr val="0000FF"/>
                </a:solidFill>
                <a:highlight>
                  <a:srgbClr val="FFFFFF"/>
                </a:highlight>
                <a:latin typeface="Courier New" panose="02070309020205020404" pitchFamily="49" charset="0"/>
              </a:rPr>
              <a:t>&lt;html&gt;</a:t>
            </a:r>
            <a:r>
              <a:rPr lang="en-US" sz="1400" b="1" dirty="0">
                <a:solidFill>
                  <a:srgbClr val="000000"/>
                </a:solidFill>
                <a:highlight>
                  <a:srgbClr val="FFFFFF"/>
                </a:highlight>
                <a:latin typeface="Courier New" panose="02070309020205020404" pitchFamily="49" charset="0"/>
              </a:rPr>
              <a:t> </a:t>
            </a:r>
          </a:p>
          <a:p>
            <a:r>
              <a:rPr lang="en-US" sz="1400" dirty="0">
                <a:solidFill>
                  <a:srgbClr val="0000FF"/>
                </a:solidFill>
                <a:highlight>
                  <a:srgbClr val="FFFFFF"/>
                </a:highlight>
                <a:latin typeface="Courier New" panose="02070309020205020404" pitchFamily="49" charset="0"/>
              </a:rPr>
              <a:t>&lt;head&gt;</a:t>
            </a:r>
            <a:r>
              <a:rPr lang="en-US" sz="1400" b="1" dirty="0">
                <a:solidFill>
                  <a:srgbClr val="000000"/>
                </a:solidFill>
                <a:highlight>
                  <a:srgbClr val="FFFFFF"/>
                </a:highlight>
                <a:latin typeface="Courier New" panose="02070309020205020404" pitchFamily="49" charset="0"/>
              </a:rPr>
              <a:t> </a:t>
            </a:r>
          </a:p>
          <a:p>
            <a:r>
              <a:rPr lang="en-US" sz="1400" dirty="0">
                <a:solidFill>
                  <a:srgbClr val="0000FF"/>
                </a:solidFill>
                <a:highlight>
                  <a:srgbClr val="FFFFFF"/>
                </a:highlight>
                <a:latin typeface="Courier New" panose="02070309020205020404" pitchFamily="49" charset="0"/>
              </a:rPr>
              <a:t>&lt;title&gt;</a:t>
            </a:r>
            <a:r>
              <a:rPr lang="en-US" sz="1400" b="1" dirty="0">
                <a:solidFill>
                  <a:srgbClr val="000000"/>
                </a:solidFill>
                <a:highlight>
                  <a:srgbClr val="FFFFFF"/>
                </a:highlight>
                <a:latin typeface="Courier New" panose="02070309020205020404" pitchFamily="49" charset="0"/>
              </a:rPr>
              <a:t>My Map</a:t>
            </a:r>
            <a:r>
              <a:rPr lang="en-US" sz="1400" dirty="0">
                <a:solidFill>
                  <a:srgbClr val="0000FF"/>
                </a:solidFill>
                <a:highlight>
                  <a:srgbClr val="FFFFFF"/>
                </a:highlight>
                <a:latin typeface="Courier New" panose="02070309020205020404" pitchFamily="49" charset="0"/>
              </a:rPr>
              <a:t>&lt;/title&gt;</a:t>
            </a:r>
            <a:r>
              <a:rPr lang="en-US" sz="1400" b="1" dirty="0">
                <a:solidFill>
                  <a:srgbClr val="000000"/>
                </a:solidFill>
                <a:highlight>
                  <a:srgbClr val="FFFFFF"/>
                </a:highlight>
                <a:latin typeface="Courier New" panose="02070309020205020404" pitchFamily="49" charset="0"/>
              </a:rPr>
              <a:t> </a:t>
            </a:r>
          </a:p>
          <a:p>
            <a:r>
              <a:rPr lang="en-US" sz="1400" dirty="0">
                <a:solidFill>
                  <a:srgbClr val="0000FF"/>
                </a:solidFill>
                <a:highlight>
                  <a:srgbClr val="FFFFFF"/>
                </a:highlight>
                <a:latin typeface="Courier New" panose="02070309020205020404" pitchFamily="49" charset="0"/>
              </a:rPr>
              <a:t>&lt;script</a:t>
            </a:r>
            <a:r>
              <a:rPr lang="en-US" sz="1400" dirty="0">
                <a:solidFill>
                  <a:srgbClr val="000000"/>
                </a:solidFill>
                <a:highlight>
                  <a:srgbClr val="FFFFFF"/>
                </a:highlight>
                <a:latin typeface="Courier New" panose="02070309020205020404" pitchFamily="49" charset="0"/>
              </a:rPr>
              <a:t> </a:t>
            </a:r>
            <a:r>
              <a:rPr lang="en-US" sz="1400" dirty="0" err="1">
                <a:solidFill>
                  <a:srgbClr val="FF0000"/>
                </a:solidFill>
                <a:highlight>
                  <a:srgbClr val="FFFFFF"/>
                </a:highlight>
                <a:latin typeface="Courier New" panose="02070309020205020404" pitchFamily="49" charset="0"/>
              </a:rPr>
              <a:t>src</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"https://cdnjs.cloudflare.com/ajax/libs/</a:t>
            </a:r>
            <a:r>
              <a:rPr lang="en-US" sz="1400" b="1" dirty="0" err="1">
                <a:solidFill>
                  <a:srgbClr val="8000FF"/>
                </a:solidFill>
                <a:highlight>
                  <a:srgbClr val="FFFFFF"/>
                </a:highlight>
                <a:latin typeface="Courier New" panose="02070309020205020404" pitchFamily="49" charset="0"/>
              </a:rPr>
              <a:t>openlayers</a:t>
            </a:r>
            <a:r>
              <a:rPr lang="en-US" sz="1400" b="1" dirty="0">
                <a:solidFill>
                  <a:srgbClr val="8000FF"/>
                </a:solidFill>
                <a:highlight>
                  <a:srgbClr val="FFFFFF"/>
                </a:highlight>
                <a:latin typeface="Courier New" panose="02070309020205020404" pitchFamily="49" charset="0"/>
              </a:rPr>
              <a:t>/2.13.1/OpenLayers.js"</a:t>
            </a:r>
            <a:r>
              <a:rPr lang="en-US" sz="1400" dirty="0">
                <a:solidFill>
                  <a:srgbClr val="0000FF"/>
                </a:solidFill>
                <a:highlight>
                  <a:srgbClr val="FFFFFF"/>
                </a:highlight>
                <a:latin typeface="Courier New" panose="02070309020205020404" pitchFamily="49" charset="0"/>
              </a:rPr>
              <a:t>&gt;&lt;/script&gt;</a:t>
            </a:r>
            <a:r>
              <a:rPr lang="en-US" sz="1400" b="1" dirty="0">
                <a:solidFill>
                  <a:srgbClr val="000000"/>
                </a:solidFill>
                <a:highlight>
                  <a:srgbClr val="FFFFFF"/>
                </a:highlight>
                <a:latin typeface="Courier New" panose="02070309020205020404" pitchFamily="49" charset="0"/>
              </a:rPr>
              <a:t> </a:t>
            </a:r>
          </a:p>
          <a:p>
            <a:r>
              <a:rPr lang="en-US" sz="1400" dirty="0">
                <a:solidFill>
                  <a:srgbClr val="0000FF"/>
                </a:solidFill>
                <a:highlight>
                  <a:srgbClr val="FFFFFF"/>
                </a:highlight>
                <a:latin typeface="Courier New" panose="02070309020205020404" pitchFamily="49" charset="0"/>
              </a:rPr>
              <a:t>&lt;link</a:t>
            </a:r>
            <a:r>
              <a:rPr lang="en-US" sz="1400" dirty="0">
                <a:solidFill>
                  <a:srgbClr val="000000"/>
                </a:solidFill>
                <a:highlight>
                  <a:srgbClr val="FFFFFF"/>
                </a:highlight>
                <a:latin typeface="Courier New" panose="02070309020205020404" pitchFamily="49" charset="0"/>
              </a:rPr>
              <a:t> </a:t>
            </a:r>
            <a:r>
              <a:rPr lang="en-US" sz="1400" dirty="0" err="1">
                <a:solidFill>
                  <a:srgbClr val="FF0000"/>
                </a:solidFill>
                <a:highlight>
                  <a:srgbClr val="FFFFFF"/>
                </a:highlight>
                <a:latin typeface="Courier New" panose="02070309020205020404" pitchFamily="49" charset="0"/>
              </a:rPr>
              <a:t>rel</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"stylesheet"</a:t>
            </a:r>
            <a:r>
              <a:rPr lang="en-US" sz="1400" dirty="0">
                <a:solidFill>
                  <a:srgbClr val="000000"/>
                </a:solidFill>
                <a:highlight>
                  <a:srgbClr val="FFFFFF"/>
                </a:highlight>
                <a:latin typeface="Courier New" panose="02070309020205020404" pitchFamily="49" charset="0"/>
              </a:rPr>
              <a:t> </a:t>
            </a:r>
            <a:r>
              <a:rPr lang="en-US" sz="1400" dirty="0" err="1">
                <a:solidFill>
                  <a:srgbClr val="FF0000"/>
                </a:solidFill>
                <a:highlight>
                  <a:srgbClr val="FFFFFF"/>
                </a:highlight>
                <a:latin typeface="Courier New" panose="02070309020205020404" pitchFamily="49" charset="0"/>
              </a:rPr>
              <a:t>href</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"https://cdnjs.cloudflare.com/ajax/libs/</a:t>
            </a:r>
            <a:r>
              <a:rPr lang="en-US" sz="1400" b="1" dirty="0" err="1">
                <a:solidFill>
                  <a:srgbClr val="8000FF"/>
                </a:solidFill>
                <a:highlight>
                  <a:srgbClr val="FFFFFF"/>
                </a:highlight>
                <a:latin typeface="Courier New" panose="02070309020205020404" pitchFamily="49" charset="0"/>
              </a:rPr>
              <a:t>openlayers</a:t>
            </a:r>
            <a:r>
              <a:rPr lang="en-US" sz="1400" b="1" dirty="0">
                <a:solidFill>
                  <a:srgbClr val="8000FF"/>
                </a:solidFill>
                <a:highlight>
                  <a:srgbClr val="FFFFFF"/>
                </a:highlight>
                <a:latin typeface="Courier New" panose="02070309020205020404" pitchFamily="49" charset="0"/>
              </a:rPr>
              <a:t>/2.13.1/theme/default/style.css"</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type</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"text/</a:t>
            </a:r>
            <a:r>
              <a:rPr lang="en-US" sz="1400" b="1" dirty="0" err="1">
                <a:solidFill>
                  <a:srgbClr val="8000FF"/>
                </a:solidFill>
                <a:highlight>
                  <a:srgbClr val="FFFFFF"/>
                </a:highlight>
                <a:latin typeface="Courier New" panose="02070309020205020404" pitchFamily="49" charset="0"/>
              </a:rPr>
              <a:t>css</a:t>
            </a:r>
            <a:r>
              <a:rPr lang="en-US" sz="1400" b="1" dirty="0">
                <a:solidFill>
                  <a:srgbClr val="8000FF"/>
                </a:solidFill>
                <a:highlight>
                  <a:srgbClr val="FFFFFF"/>
                </a:highlight>
                <a:latin typeface="Courier New" panose="02070309020205020404" pitchFamily="49" charset="0"/>
              </a:rPr>
              <a:t>"</a:t>
            </a:r>
            <a:r>
              <a:rPr lang="en-US" sz="1400" dirty="0">
                <a:solidFill>
                  <a:srgbClr val="0000FF"/>
                </a:solidFill>
                <a:highlight>
                  <a:srgbClr val="FFFFFF"/>
                </a:highlight>
                <a:latin typeface="Courier New" panose="02070309020205020404" pitchFamily="49" charset="0"/>
              </a:rPr>
              <a:t>&gt;</a:t>
            </a:r>
            <a:endParaRPr lang="en-US" sz="1400" b="1" dirty="0">
              <a:solidFill>
                <a:srgbClr val="000000"/>
              </a:solidFill>
              <a:highlight>
                <a:srgbClr val="FFFFFF"/>
              </a:highlight>
              <a:latin typeface="Courier New" panose="02070309020205020404" pitchFamily="49" charset="0"/>
            </a:endParaRPr>
          </a:p>
          <a:p>
            <a:r>
              <a:rPr lang="en-US" sz="1400" dirty="0">
                <a:solidFill>
                  <a:srgbClr val="0000FF"/>
                </a:solidFill>
                <a:highlight>
                  <a:srgbClr val="FFFFFF"/>
                </a:highlight>
                <a:latin typeface="Courier New" panose="02070309020205020404" pitchFamily="49" charset="0"/>
              </a:rPr>
              <a:t>&lt;/head&gt;</a:t>
            </a:r>
            <a:r>
              <a:rPr lang="en-US" sz="1400" b="1" dirty="0">
                <a:solidFill>
                  <a:srgbClr val="000000"/>
                </a:solidFill>
                <a:highlight>
                  <a:srgbClr val="FFFFFF"/>
                </a:highlight>
                <a:latin typeface="Courier New" panose="02070309020205020404" pitchFamily="49" charset="0"/>
              </a:rPr>
              <a:t> </a:t>
            </a:r>
          </a:p>
          <a:p>
            <a:r>
              <a:rPr lang="en-US" sz="1400" dirty="0">
                <a:solidFill>
                  <a:srgbClr val="0000FF"/>
                </a:solidFill>
                <a:highlight>
                  <a:srgbClr val="FFFFFF"/>
                </a:highlight>
                <a:latin typeface="Courier New" panose="02070309020205020404" pitchFamily="49" charset="0"/>
              </a:rPr>
              <a:t>&lt;body&gt;</a:t>
            </a:r>
            <a:r>
              <a:rPr lang="en-US" sz="1400" b="1" dirty="0">
                <a:solidFill>
                  <a:srgbClr val="000000"/>
                </a:solidFill>
                <a:highlight>
                  <a:srgbClr val="FFFFFF"/>
                </a:highlight>
                <a:latin typeface="Courier New" panose="02070309020205020404" pitchFamily="49" charset="0"/>
              </a:rPr>
              <a:t> </a:t>
            </a:r>
          </a:p>
          <a:p>
            <a:r>
              <a:rPr lang="en-US" sz="1400" dirty="0">
                <a:solidFill>
                  <a:srgbClr val="0000FF"/>
                </a:solidFill>
                <a:highlight>
                  <a:srgbClr val="FFFFFF"/>
                </a:highlight>
                <a:latin typeface="Courier New" panose="02070309020205020404" pitchFamily="49" charset="0"/>
              </a:rPr>
              <a:t>&lt;h1&gt;</a:t>
            </a:r>
            <a:r>
              <a:rPr lang="en-US" sz="1400" b="1" dirty="0">
                <a:solidFill>
                  <a:srgbClr val="000000"/>
                </a:solidFill>
                <a:highlight>
                  <a:srgbClr val="FFFFFF"/>
                </a:highlight>
                <a:latin typeface="Courier New" panose="02070309020205020404" pitchFamily="49" charset="0"/>
              </a:rPr>
              <a:t>My Map</a:t>
            </a:r>
            <a:r>
              <a:rPr lang="en-US" sz="1400" dirty="0">
                <a:solidFill>
                  <a:srgbClr val="0000FF"/>
                </a:solidFill>
                <a:highlight>
                  <a:srgbClr val="FFFFFF"/>
                </a:highlight>
                <a:latin typeface="Courier New" panose="02070309020205020404" pitchFamily="49" charset="0"/>
              </a:rPr>
              <a:t>&lt;/h1&gt;</a:t>
            </a:r>
            <a:r>
              <a:rPr lang="en-US" sz="1400" b="1" dirty="0">
                <a:solidFill>
                  <a:srgbClr val="000000"/>
                </a:solidFill>
                <a:highlight>
                  <a:srgbClr val="FFFFFF"/>
                </a:highlight>
                <a:latin typeface="Courier New" panose="02070309020205020404" pitchFamily="49" charset="0"/>
              </a:rPr>
              <a:t> </a:t>
            </a:r>
          </a:p>
          <a:p>
            <a:r>
              <a:rPr lang="en-US" sz="1400" dirty="0">
                <a:solidFill>
                  <a:srgbClr val="0000FF"/>
                </a:solidFill>
                <a:highlight>
                  <a:srgbClr val="FFFFFF"/>
                </a:highlight>
                <a:latin typeface="Courier New" panose="02070309020205020404" pitchFamily="49" charset="0"/>
              </a:rPr>
              <a:t>&lt;div</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id</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"map-id"</a:t>
            </a:r>
            <a:r>
              <a:rPr lang="en-US" sz="1400" dirty="0">
                <a:solidFill>
                  <a:srgbClr val="0000FF"/>
                </a:solidFill>
                <a:highlight>
                  <a:srgbClr val="FFFFFF"/>
                </a:highlight>
                <a:latin typeface="Courier New" panose="02070309020205020404" pitchFamily="49" charset="0"/>
              </a:rPr>
              <a:t>&gt;&lt;/div&gt;</a:t>
            </a:r>
            <a:r>
              <a:rPr lang="en-US" sz="1400" b="1" dirty="0">
                <a:solidFill>
                  <a:srgbClr val="000000"/>
                </a:solidFill>
                <a:highlight>
                  <a:srgbClr val="FFFFFF"/>
                </a:highlight>
                <a:latin typeface="Courier New" panose="02070309020205020404" pitchFamily="49" charset="0"/>
              </a:rPr>
              <a:t> </a:t>
            </a:r>
          </a:p>
          <a:p>
            <a:r>
              <a:rPr lang="en-US" sz="1400" b="1" dirty="0">
                <a:solidFill>
                  <a:srgbClr val="000000"/>
                </a:solidFill>
                <a:highlight>
                  <a:srgbClr val="FFFFFF"/>
                </a:highlight>
                <a:latin typeface="Courier New" panose="02070309020205020404" pitchFamily="49" charset="0"/>
              </a:rPr>
              <a:t>  </a:t>
            </a:r>
            <a:r>
              <a:rPr lang="en-US" sz="1400" dirty="0">
                <a:solidFill>
                  <a:srgbClr val="0000FF"/>
                </a:solidFill>
                <a:highlight>
                  <a:srgbClr val="FFFFFF"/>
                </a:highlight>
                <a:latin typeface="Courier New" panose="02070309020205020404" pitchFamily="49" charset="0"/>
              </a:rPr>
              <a:t>&lt;script&gt;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2F4FF"/>
                </a:highlight>
                <a:latin typeface="Courier New" panose="02070309020205020404" pitchFamily="49" charset="0"/>
              </a:rPr>
              <a:t>	</a:t>
            </a:r>
            <a:r>
              <a:rPr lang="en-US" sz="1400" b="1" dirty="0" err="1">
                <a:solidFill>
                  <a:srgbClr val="000080"/>
                </a:solidFill>
                <a:highlight>
                  <a:srgbClr val="F2F4FF"/>
                </a:highlight>
                <a:latin typeface="Courier New" panose="02070309020205020404" pitchFamily="49" charset="0"/>
              </a:rPr>
              <a:t>var</a:t>
            </a:r>
            <a:r>
              <a:rPr lang="en-US" sz="1400" dirty="0">
                <a:solidFill>
                  <a:srgbClr val="000000"/>
                </a:solidFill>
                <a:highlight>
                  <a:srgbClr val="F2F4FF"/>
                </a:highlight>
                <a:latin typeface="Courier New" panose="02070309020205020404" pitchFamily="49" charset="0"/>
              </a:rPr>
              <a:t> bounds </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b="1" dirty="0">
                <a:solidFill>
                  <a:srgbClr val="000080"/>
                </a:solidFill>
                <a:highlight>
                  <a:srgbClr val="F2F4FF"/>
                </a:highlight>
                <a:latin typeface="Courier New" panose="02070309020205020404" pitchFamily="49" charset="0"/>
              </a:rPr>
              <a:t>new</a:t>
            </a:r>
            <a:r>
              <a:rPr lang="en-US" sz="1400" dirty="0">
                <a:solidFill>
                  <a:srgbClr val="000000"/>
                </a:solidFill>
                <a:highlight>
                  <a:srgbClr val="F2F4FF"/>
                </a:highlight>
                <a:latin typeface="Courier New" panose="02070309020205020404" pitchFamily="49" charset="0"/>
              </a:rPr>
              <a:t> </a:t>
            </a:r>
            <a:r>
              <a:rPr lang="en-US" sz="1400" dirty="0" err="1">
                <a:solidFill>
                  <a:srgbClr val="808080"/>
                </a:solidFill>
                <a:highlight>
                  <a:srgbClr val="F2F4FF"/>
                </a:highlight>
                <a:latin typeface="Courier New" panose="02070309020205020404" pitchFamily="49" charset="0"/>
              </a:rPr>
              <a:t>OpenLayers.Bounds</a:t>
            </a:r>
            <a:r>
              <a:rPr lang="en-US" sz="1400" dirty="0">
                <a:solidFill>
                  <a:srgbClr val="808080"/>
                </a:solidFill>
                <a:highlight>
                  <a:srgbClr val="F2F4FF"/>
                </a:highlight>
                <a:latin typeface="Courier New" panose="02070309020205020404" pitchFamily="49" charset="0"/>
              </a:rPr>
              <a:t>(</a:t>
            </a:r>
            <a:r>
              <a:rPr lang="en-US" sz="1400" dirty="0">
                <a:solidFill>
                  <a:srgbClr val="808080"/>
                </a:solidFill>
                <a:highlight>
                  <a:srgbClr val="F2F4FF"/>
                </a:highlight>
                <a:latin typeface="Courier New" panose="02070309020205020404" pitchFamily="49" charset="0"/>
              </a:rPr>
              <a:t>89.701,24.135,96.021,27.977</a:t>
            </a:r>
            <a:r>
              <a:rPr lang="en-US" sz="1400" dirty="0">
                <a:solidFill>
                  <a:srgbClr val="808080"/>
                </a:solidFill>
                <a:highlight>
                  <a:srgbClr val="F2F4FF"/>
                </a:highlight>
                <a:latin typeface="Courier New" panose="02070309020205020404" pitchFamily="49" charset="0"/>
              </a:rPr>
              <a:t>)</a:t>
            </a:r>
            <a:r>
              <a:rPr lang="en-US" sz="1400" b="1" dirty="0" smtClean="0">
                <a:solidFill>
                  <a:srgbClr val="000000"/>
                </a:solidFill>
                <a:highlight>
                  <a:srgbClr val="F2F4FF"/>
                </a:highlight>
                <a:latin typeface="Courier New" panose="02070309020205020404" pitchFamily="49" charset="0"/>
              </a:rPr>
              <a:t>;</a:t>
            </a:r>
            <a:r>
              <a:rPr lang="en-US" sz="1400" dirty="0" smtClean="0">
                <a:solidFill>
                  <a:srgbClr val="000000"/>
                </a:solidFill>
                <a:highlight>
                  <a:srgbClr val="F2F4FF"/>
                </a:highlight>
                <a:latin typeface="Courier New" panose="02070309020205020404" pitchFamily="49" charset="0"/>
              </a:rPr>
              <a:t> </a:t>
            </a:r>
            <a:endParaRPr lang="en-US" sz="1400" dirty="0">
              <a:solidFill>
                <a:srgbClr val="000000"/>
              </a:solidFill>
              <a:highlight>
                <a:srgbClr val="F2F4FF"/>
              </a:highlight>
              <a:latin typeface="Courier New" panose="02070309020205020404" pitchFamily="49" charset="0"/>
            </a:endParaRPr>
          </a:p>
          <a:p>
            <a:r>
              <a:rPr lang="en-US" sz="1400" dirty="0">
                <a:solidFill>
                  <a:srgbClr val="000000"/>
                </a:solidFill>
                <a:highlight>
                  <a:srgbClr val="F2F4FF"/>
                </a:highlight>
                <a:latin typeface="Courier New" panose="02070309020205020404" pitchFamily="49" charset="0"/>
              </a:rPr>
              <a:t>	</a:t>
            </a:r>
            <a:r>
              <a:rPr lang="en-US" sz="1400" b="1" dirty="0" err="1">
                <a:solidFill>
                  <a:srgbClr val="000080"/>
                </a:solidFill>
                <a:highlight>
                  <a:srgbClr val="F2F4FF"/>
                </a:highlight>
                <a:latin typeface="Courier New" panose="02070309020205020404" pitchFamily="49" charset="0"/>
              </a:rPr>
              <a:t>var</a:t>
            </a:r>
            <a:r>
              <a:rPr lang="en-US" sz="1400" dirty="0">
                <a:solidFill>
                  <a:srgbClr val="000000"/>
                </a:solidFill>
                <a:highlight>
                  <a:srgbClr val="F2F4FF"/>
                </a:highlight>
                <a:latin typeface="Courier New" panose="02070309020205020404" pitchFamily="49" charset="0"/>
              </a:rPr>
              <a:t> map </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b="1" dirty="0">
                <a:solidFill>
                  <a:srgbClr val="000080"/>
                </a:solidFill>
                <a:highlight>
                  <a:srgbClr val="F2F4FF"/>
                </a:highlight>
                <a:latin typeface="Courier New" panose="02070309020205020404" pitchFamily="49" charset="0"/>
              </a:rPr>
              <a:t>new</a:t>
            </a:r>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OpenLayers.Map</a:t>
            </a:r>
            <a:r>
              <a:rPr lang="en-US" sz="1400" b="1" dirty="0">
                <a:solidFill>
                  <a:srgbClr val="000000"/>
                </a:solidFill>
                <a:highlight>
                  <a:srgbClr val="F2F4FF"/>
                </a:highlight>
                <a:latin typeface="Courier New" panose="02070309020205020404" pitchFamily="49" charset="0"/>
              </a:rPr>
              <a:t>(</a:t>
            </a:r>
            <a:r>
              <a:rPr lang="en-US" sz="1400" dirty="0">
                <a:solidFill>
                  <a:srgbClr val="808080"/>
                </a:solidFill>
                <a:highlight>
                  <a:srgbClr val="F2F4FF"/>
                </a:highlight>
                <a:latin typeface="Courier New" panose="02070309020205020404" pitchFamily="49" charset="0"/>
              </a:rPr>
              <a:t>"map-id"</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p>
          <a:p>
            <a:r>
              <a:rPr lang="en-US" sz="1400" dirty="0">
                <a:solidFill>
                  <a:srgbClr val="000000"/>
                </a:solidFill>
                <a:highlight>
                  <a:srgbClr val="F2F4FF"/>
                </a:highlight>
                <a:latin typeface="Courier New" panose="02070309020205020404" pitchFamily="49" charset="0"/>
              </a:rPr>
              <a:t>	</a:t>
            </a:r>
            <a:r>
              <a:rPr lang="en-US" sz="1400" b="1" dirty="0" err="1">
                <a:solidFill>
                  <a:srgbClr val="000080"/>
                </a:solidFill>
                <a:highlight>
                  <a:srgbClr val="F2F4FF"/>
                </a:highlight>
                <a:latin typeface="Courier New" panose="02070309020205020404" pitchFamily="49" charset="0"/>
              </a:rPr>
              <a:t>var</a:t>
            </a:r>
            <a:r>
              <a:rPr lang="en-US" sz="1400" dirty="0">
                <a:solidFill>
                  <a:srgbClr val="000000"/>
                </a:solidFill>
                <a:highlight>
                  <a:srgbClr val="F2F4FF"/>
                </a:highlight>
                <a:latin typeface="Courier New" panose="02070309020205020404" pitchFamily="49" charset="0"/>
              </a:rPr>
              <a:t> imagery </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b="1" dirty="0">
                <a:solidFill>
                  <a:srgbClr val="000080"/>
                </a:solidFill>
                <a:highlight>
                  <a:srgbClr val="F2F4FF"/>
                </a:highlight>
                <a:latin typeface="Courier New" panose="02070309020205020404" pitchFamily="49" charset="0"/>
              </a:rPr>
              <a:t>new</a:t>
            </a:r>
            <a:r>
              <a:rPr lang="en-US" sz="1400" dirty="0">
                <a:solidFill>
                  <a:srgbClr val="000000"/>
                </a:solidFill>
                <a:highlight>
                  <a:srgbClr val="F2F4FF"/>
                </a:highlight>
                <a:latin typeface="Courier New" panose="02070309020205020404" pitchFamily="49" charset="0"/>
              </a:rPr>
              <a:t> </a:t>
            </a:r>
            <a:r>
              <a:rPr lang="en-US" sz="1400" dirty="0" err="1" smtClean="0">
                <a:solidFill>
                  <a:srgbClr val="000000"/>
                </a:solidFill>
                <a:highlight>
                  <a:srgbClr val="F2F4FF"/>
                </a:highlight>
                <a:latin typeface="Courier New" panose="02070309020205020404" pitchFamily="49" charset="0"/>
              </a:rPr>
              <a:t>OpenLayers.Layer.WMS</a:t>
            </a:r>
            <a:r>
              <a:rPr lang="en-US" sz="1400" b="1" dirty="0">
                <a:solidFill>
                  <a:srgbClr val="000000"/>
                </a:solidFill>
                <a:highlight>
                  <a:srgbClr val="F2F4FF"/>
                </a:highlight>
                <a:latin typeface="Courier New" panose="02070309020205020404" pitchFamily="49" charset="0"/>
              </a:rPr>
              <a:t>("</a:t>
            </a:r>
            <a:r>
              <a:rPr lang="en-US" sz="1400" b="1" dirty="0" err="1">
                <a:solidFill>
                  <a:srgbClr val="000000"/>
                </a:solidFill>
                <a:highlight>
                  <a:srgbClr val="F2F4FF"/>
                </a:highlight>
                <a:latin typeface="Courier New" panose="02070309020205020404" pitchFamily="49" charset="0"/>
              </a:rPr>
              <a:t>Wastelands","https</a:t>
            </a:r>
            <a:r>
              <a:rPr lang="en-US" sz="1400" b="1" dirty="0">
                <a:solidFill>
                  <a:srgbClr val="000000"/>
                </a:solidFill>
                <a:highlight>
                  <a:srgbClr val="F2F4FF"/>
                </a:highlight>
                <a:latin typeface="Courier New" panose="02070309020205020404" pitchFamily="49" charset="0"/>
              </a:rPr>
              <a:t>://bhuvan-vec2.nrsc.gov.in/</a:t>
            </a:r>
            <a:r>
              <a:rPr lang="en-US" sz="1400" b="1" dirty="0" err="1">
                <a:solidFill>
                  <a:srgbClr val="000000"/>
                </a:solidFill>
                <a:highlight>
                  <a:srgbClr val="F2F4FF"/>
                </a:highlight>
                <a:latin typeface="Courier New" panose="02070309020205020404" pitchFamily="49" charset="0"/>
              </a:rPr>
              <a:t>bhuvan</a:t>
            </a:r>
            <a:r>
              <a:rPr lang="en-US" sz="1400" b="1" dirty="0">
                <a:solidFill>
                  <a:srgbClr val="000000"/>
                </a:solidFill>
                <a:highlight>
                  <a:srgbClr val="F2F4FF"/>
                </a:highlight>
                <a:latin typeface="Courier New" panose="02070309020205020404" pitchFamily="49" charset="0"/>
              </a:rPr>
              <a:t>/</a:t>
            </a:r>
            <a:r>
              <a:rPr lang="en-US" sz="1400" b="1" dirty="0" err="1">
                <a:solidFill>
                  <a:srgbClr val="000000"/>
                </a:solidFill>
                <a:highlight>
                  <a:srgbClr val="F2F4FF"/>
                </a:highlight>
                <a:latin typeface="Courier New" panose="02070309020205020404" pitchFamily="49" charset="0"/>
              </a:rPr>
              <a:t>wms</a:t>
            </a:r>
            <a:r>
              <a:rPr lang="en-US" sz="1400" b="1" dirty="0">
                <a:solidFill>
                  <a:srgbClr val="000000"/>
                </a:solidFill>
                <a:highlight>
                  <a:srgbClr val="F2F4FF"/>
                </a:highlight>
                <a:latin typeface="Courier New" panose="02070309020205020404" pitchFamily="49" charset="0"/>
              </a:rPr>
              <a:t>", {layers: "wasteland:AS_WL50K_0809", format: "image/</a:t>
            </a:r>
            <a:r>
              <a:rPr lang="en-US" sz="1400" b="1" dirty="0" err="1">
                <a:solidFill>
                  <a:srgbClr val="000000"/>
                </a:solidFill>
                <a:highlight>
                  <a:srgbClr val="F2F4FF"/>
                </a:highlight>
                <a:latin typeface="Courier New" panose="02070309020205020404" pitchFamily="49" charset="0"/>
              </a:rPr>
              <a:t>png</a:t>
            </a:r>
            <a:r>
              <a:rPr lang="en-US" sz="1400" b="1" dirty="0">
                <a:solidFill>
                  <a:srgbClr val="000000"/>
                </a:solidFill>
                <a:highlight>
                  <a:srgbClr val="F2F4FF"/>
                </a:highlight>
                <a:latin typeface="Courier New" panose="02070309020205020404" pitchFamily="49" charset="0"/>
              </a:rPr>
              <a:t>"}); </a:t>
            </a:r>
            <a:endParaRPr lang="en-US" sz="1400" b="1" dirty="0" smtClean="0">
              <a:solidFill>
                <a:srgbClr val="000000"/>
              </a:solidFill>
              <a:highlight>
                <a:srgbClr val="F2F4FF"/>
              </a:highlight>
              <a:latin typeface="Courier New" panose="02070309020205020404" pitchFamily="49" charset="0"/>
            </a:endParaRPr>
          </a:p>
          <a:p>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map.addLayer</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imagery</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p>
          <a:p>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map.zoomToExtent</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bounds</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p>
          <a:p>
            <a:r>
              <a:rPr lang="en-US" sz="1400" dirty="0">
                <a:solidFill>
                  <a:srgbClr val="000000"/>
                </a:solidFill>
                <a:highlight>
                  <a:srgbClr val="F2F4FF"/>
                </a:highlight>
                <a:latin typeface="Courier New" panose="02070309020205020404" pitchFamily="49" charset="0"/>
              </a:rPr>
              <a:t>  </a:t>
            </a:r>
            <a:r>
              <a:rPr lang="en-US" sz="1400" dirty="0">
                <a:solidFill>
                  <a:srgbClr val="0000FF"/>
                </a:solidFill>
                <a:highlight>
                  <a:srgbClr val="FFFFFF"/>
                </a:highlight>
                <a:latin typeface="Courier New" panose="02070309020205020404" pitchFamily="49" charset="0"/>
              </a:rPr>
              <a:t>&lt;/script&gt;</a:t>
            </a:r>
            <a:endParaRPr lang="en-US" sz="1400" b="1" dirty="0">
              <a:solidFill>
                <a:srgbClr val="000000"/>
              </a:solidFill>
              <a:highlight>
                <a:srgbClr val="FFFFFF"/>
              </a:highlight>
              <a:latin typeface="Courier New" panose="02070309020205020404" pitchFamily="49" charset="0"/>
            </a:endParaRPr>
          </a:p>
          <a:p>
            <a:r>
              <a:rPr lang="en-US" sz="1400" dirty="0">
                <a:solidFill>
                  <a:srgbClr val="0000FF"/>
                </a:solidFill>
                <a:highlight>
                  <a:srgbClr val="FFFFFF"/>
                </a:highlight>
                <a:latin typeface="Courier New" panose="02070309020205020404" pitchFamily="49" charset="0"/>
              </a:rPr>
              <a:t>&lt;/body&gt;</a:t>
            </a:r>
            <a:endParaRPr lang="en-US" sz="1400" b="1" dirty="0">
              <a:solidFill>
                <a:srgbClr val="000000"/>
              </a:solidFill>
              <a:highlight>
                <a:srgbClr val="FFFFFF"/>
              </a:highlight>
              <a:latin typeface="Courier New" panose="02070309020205020404" pitchFamily="49" charset="0"/>
            </a:endParaRPr>
          </a:p>
          <a:p>
            <a:r>
              <a:rPr lang="en-US" sz="1400" dirty="0">
                <a:solidFill>
                  <a:srgbClr val="0000FF"/>
                </a:solidFill>
                <a:highlight>
                  <a:srgbClr val="FFFFFF"/>
                </a:highlight>
                <a:latin typeface="Courier New" panose="02070309020205020404" pitchFamily="49" charset="0"/>
              </a:rPr>
              <a:t>&lt;/html&gt;</a:t>
            </a:r>
            <a:endParaRPr lang="en-US" sz="1400" dirty="0"/>
          </a:p>
        </p:txBody>
      </p:sp>
    </p:spTree>
    <p:extLst>
      <p:ext uri="{BB962C8B-B14F-4D97-AF65-F5344CB8AC3E}">
        <p14:creationId xmlns:p14="http://schemas.microsoft.com/office/powerpoint/2010/main" val="1995123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510136" y="199356"/>
            <a:ext cx="8375904"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Ingredients of a map in </a:t>
            </a:r>
            <a:r>
              <a:rPr lang="en-US" sz="3200" dirty="0" err="1">
                <a:solidFill>
                  <a:srgbClr val="009997"/>
                </a:solidFill>
                <a:latin typeface="Segoe UI" panose="020B0502040204020203" pitchFamily="34" charset="0"/>
                <a:ea typeface="Segoe UI" panose="020B0502040204020203" pitchFamily="34" charset="0"/>
                <a:cs typeface="Segoe UI" panose="020B0502040204020203" pitchFamily="34" charset="0"/>
              </a:rPr>
              <a:t>OpenLayers</a:t>
            </a:r>
            <a:endPar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endParaRPr>
          </a:p>
        </p:txBody>
      </p:sp>
      <p:sp>
        <p:nvSpPr>
          <p:cNvPr id="5" name="Rectangle 4"/>
          <p:cNvSpPr/>
          <p:nvPr/>
        </p:nvSpPr>
        <p:spPr>
          <a:xfrm>
            <a:off x="694660" y="1025432"/>
            <a:ext cx="7556205" cy="1569660"/>
          </a:xfrm>
          <a:prstGeom prst="rect">
            <a:avLst/>
          </a:prstGeom>
        </p:spPr>
        <p:txBody>
          <a:bodyPr wrap="square">
            <a:spAutoFit/>
          </a:bodyPr>
          <a:lstStyle/>
          <a:p>
            <a:pPr algn="just"/>
            <a:r>
              <a:rPr lang="en-US" sz="1600" dirty="0">
                <a:latin typeface="Segoe UI" panose="020B0502040204020203" pitchFamily="34" charset="0"/>
                <a:ea typeface="Segoe UI" panose="020B0502040204020203" pitchFamily="34" charset="0"/>
                <a:cs typeface="Segoe UI" panose="020B0502040204020203" pitchFamily="34" charset="0"/>
              </a:rPr>
              <a:t>In </a:t>
            </a:r>
            <a:r>
              <a:rPr lang="en-US" sz="1600" dirty="0" err="1">
                <a:latin typeface="Segoe UI" panose="020B0502040204020203" pitchFamily="34" charset="0"/>
                <a:ea typeface="Segoe UI" panose="020B0502040204020203" pitchFamily="34" charset="0"/>
                <a:cs typeface="Segoe UI" panose="020B0502040204020203" pitchFamily="34" charset="0"/>
              </a:rPr>
              <a:t>OpenLayers</a:t>
            </a:r>
            <a:r>
              <a:rPr lang="en-US" sz="1600" dirty="0">
                <a:latin typeface="Segoe UI" panose="020B0502040204020203" pitchFamily="34" charset="0"/>
                <a:ea typeface="Segoe UI" panose="020B0502040204020203" pitchFamily="34" charset="0"/>
                <a:cs typeface="Segoe UI" panose="020B0502040204020203" pitchFamily="34" charset="0"/>
              </a:rPr>
              <a:t>, a map is a collection of layers and various controls for dealing with user interaction. </a:t>
            </a:r>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pPr algn="just"/>
            <a:r>
              <a:rPr lang="en-US" sz="1600" dirty="0" smtClean="0">
                <a:latin typeface="Segoe UI" panose="020B0502040204020203" pitchFamily="34" charset="0"/>
                <a:ea typeface="Segoe UI" panose="020B0502040204020203" pitchFamily="34" charset="0"/>
                <a:cs typeface="Segoe UI" panose="020B0502040204020203" pitchFamily="34" charset="0"/>
              </a:rPr>
              <a:t>A map </a:t>
            </a:r>
            <a:r>
              <a:rPr lang="en-US" sz="1600" dirty="0">
                <a:latin typeface="Segoe UI" panose="020B0502040204020203" pitchFamily="34" charset="0"/>
                <a:ea typeface="Segoe UI" panose="020B0502040204020203" pitchFamily="34" charset="0"/>
                <a:cs typeface="Segoe UI" panose="020B0502040204020203" pitchFamily="34" charset="0"/>
              </a:rPr>
              <a:t>is generated with three basic ingredients:</a:t>
            </a:r>
          </a:p>
          <a:p>
            <a:pPr marL="285750" indent="-285750" algn="just">
              <a:buFont typeface="Arial" panose="020B0604020202020204" pitchFamily="34" charset="0"/>
              <a:buChar char="•"/>
            </a:pPr>
            <a:r>
              <a:rPr lang="en-US" sz="1600" dirty="0" smtClean="0">
                <a:solidFill>
                  <a:schemeClr val="accent1">
                    <a:lumMod val="75000"/>
                  </a:schemeClr>
                </a:solidFill>
                <a:latin typeface="Segoe UI" panose="020B0502040204020203" pitchFamily="34" charset="0"/>
                <a:ea typeface="Segoe UI" panose="020B0502040204020203" pitchFamily="34" charset="0"/>
                <a:cs typeface="Segoe UI" panose="020B0502040204020203" pitchFamily="34" charset="0"/>
              </a:rPr>
              <a:t>markup</a:t>
            </a:r>
            <a:endParaRPr lang="en-US" sz="1600" dirty="0">
              <a:solidFill>
                <a:schemeClr val="accent1">
                  <a:lumMod val="75000"/>
                </a:schemeClr>
              </a:solidFill>
              <a:latin typeface="Segoe UI" panose="020B0502040204020203" pitchFamily="34" charset="0"/>
              <a:ea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1600" dirty="0">
                <a:solidFill>
                  <a:schemeClr val="accent1">
                    <a:lumMod val="75000"/>
                  </a:schemeClr>
                </a:solidFill>
                <a:latin typeface="Segoe UI" panose="020B0502040204020203" pitchFamily="34" charset="0"/>
                <a:ea typeface="Segoe UI" panose="020B0502040204020203" pitchFamily="34" charset="0"/>
                <a:cs typeface="Segoe UI" panose="020B0502040204020203" pitchFamily="34" charset="0"/>
              </a:rPr>
              <a:t>style declarations</a:t>
            </a:r>
          </a:p>
          <a:p>
            <a:pPr marL="285750" indent="-285750" algn="just">
              <a:buFont typeface="Arial" panose="020B0604020202020204" pitchFamily="34" charset="0"/>
              <a:buChar char="•"/>
            </a:pPr>
            <a:r>
              <a:rPr lang="en-US" sz="1600" dirty="0">
                <a:solidFill>
                  <a:schemeClr val="accent1">
                    <a:lumMod val="75000"/>
                  </a:schemeClr>
                </a:solidFill>
                <a:latin typeface="Segoe UI" panose="020B0502040204020203" pitchFamily="34" charset="0"/>
                <a:ea typeface="Segoe UI" panose="020B0502040204020203" pitchFamily="34" charset="0"/>
                <a:cs typeface="Segoe UI" panose="020B0502040204020203" pitchFamily="34" charset="0"/>
              </a:rPr>
              <a:t>initialization code</a:t>
            </a:r>
          </a:p>
        </p:txBody>
      </p:sp>
      <p:sp>
        <p:nvSpPr>
          <p:cNvPr id="6" name="Rectangle 5"/>
          <p:cNvSpPr/>
          <p:nvPr/>
        </p:nvSpPr>
        <p:spPr>
          <a:xfrm>
            <a:off x="694660" y="2931192"/>
            <a:ext cx="7258493" cy="830997"/>
          </a:xfrm>
          <a:prstGeom prst="rect">
            <a:avLst/>
          </a:prstGeom>
        </p:spPr>
        <p:txBody>
          <a:bodyPr wrap="square">
            <a:spAutoFit/>
          </a:bodyPr>
          <a:lstStyle/>
          <a:p>
            <a:r>
              <a:rPr lang="en-US" sz="1600" b="1" u="sng" dirty="0">
                <a:latin typeface="Segoe UI" panose="020B0502040204020203" pitchFamily="34" charset="0"/>
                <a:ea typeface="Segoe UI" panose="020B0502040204020203" pitchFamily="34" charset="0"/>
                <a:cs typeface="Segoe UI" panose="020B0502040204020203" pitchFamily="34" charset="0"/>
              </a:rPr>
              <a:t>Map Markup</a:t>
            </a:r>
          </a:p>
          <a:p>
            <a:r>
              <a:rPr lang="en-US" sz="1600" dirty="0">
                <a:latin typeface="Segoe UI" panose="020B0502040204020203" pitchFamily="34" charset="0"/>
                <a:ea typeface="Segoe UI" panose="020B0502040204020203" pitchFamily="34" charset="0"/>
                <a:cs typeface="Segoe UI" panose="020B0502040204020203" pitchFamily="34" charset="0"/>
              </a:rPr>
              <a:t>The markup for the map in </a:t>
            </a:r>
            <a:r>
              <a:rPr lang="en-US" sz="1600" dirty="0" smtClean="0">
                <a:latin typeface="Segoe UI" panose="020B0502040204020203" pitchFamily="34" charset="0"/>
                <a:ea typeface="Segoe UI" panose="020B0502040204020203" pitchFamily="34" charset="0"/>
                <a:cs typeface="Segoe UI" panose="020B0502040204020203" pitchFamily="34" charset="0"/>
              </a:rPr>
              <a:t>the previous example generates </a:t>
            </a:r>
            <a:r>
              <a:rPr lang="en-US" sz="1600" dirty="0">
                <a:latin typeface="Segoe UI" panose="020B0502040204020203" pitchFamily="34" charset="0"/>
                <a:ea typeface="Segoe UI" panose="020B0502040204020203" pitchFamily="34" charset="0"/>
                <a:cs typeface="Segoe UI" panose="020B0502040204020203" pitchFamily="34" charset="0"/>
              </a:rPr>
              <a:t>a single document element:</a:t>
            </a:r>
            <a:endParaRPr lang="en-US" sz="1600" dirty="0">
              <a:effectLst/>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6"/>
          <p:cNvSpPr/>
          <p:nvPr/>
        </p:nvSpPr>
        <p:spPr>
          <a:xfrm>
            <a:off x="694660" y="3839793"/>
            <a:ext cx="3493264" cy="369332"/>
          </a:xfrm>
          <a:prstGeom prst="rect">
            <a:avLst/>
          </a:prstGeom>
          <a:ln>
            <a:solidFill>
              <a:schemeClr val="tx1"/>
            </a:solidFill>
          </a:ln>
        </p:spPr>
        <p:txBody>
          <a:bodyPr wrap="none">
            <a:spAutoFit/>
          </a:bodyPr>
          <a:lstStyle/>
          <a:p>
            <a:r>
              <a:rPr lang="en-US" dirty="0">
                <a:solidFill>
                  <a:srgbClr val="0000FF"/>
                </a:solidFill>
                <a:latin typeface="Courier New" panose="02070309020205020404" pitchFamily="49" charset="0"/>
              </a:rPr>
              <a:t>&lt;div</a:t>
            </a:r>
            <a:r>
              <a:rPr lang="en-US" dirty="0">
                <a:solidFill>
                  <a:srgbClr val="000000"/>
                </a:solidFill>
                <a:latin typeface="Courier New" panose="02070309020205020404" pitchFamily="49" charset="0"/>
              </a:rPr>
              <a:t> </a:t>
            </a:r>
            <a:r>
              <a:rPr lang="en-US" dirty="0">
                <a:solidFill>
                  <a:srgbClr val="FF0000"/>
                </a:solidFill>
                <a:latin typeface="Courier New" panose="02070309020205020404" pitchFamily="49" charset="0"/>
              </a:rPr>
              <a:t>id</a:t>
            </a:r>
            <a:r>
              <a:rPr lang="en-US" dirty="0">
                <a:solidFill>
                  <a:srgbClr val="000000"/>
                </a:solidFill>
                <a:latin typeface="Courier New" panose="02070309020205020404" pitchFamily="49" charset="0"/>
              </a:rPr>
              <a:t>=</a:t>
            </a:r>
            <a:r>
              <a:rPr lang="en-US" b="1" dirty="0">
                <a:solidFill>
                  <a:srgbClr val="8000FF"/>
                </a:solidFill>
                <a:latin typeface="Courier New" panose="02070309020205020404" pitchFamily="49" charset="0"/>
              </a:rPr>
              <a:t>"map-id"</a:t>
            </a:r>
            <a:r>
              <a:rPr lang="en-US" dirty="0">
                <a:solidFill>
                  <a:srgbClr val="0000FF"/>
                </a:solidFill>
                <a:latin typeface="Courier New" panose="02070309020205020404" pitchFamily="49" charset="0"/>
              </a:rPr>
              <a:t>&gt;&lt;/div&gt;</a:t>
            </a:r>
            <a:r>
              <a:rPr lang="en-US" b="1" dirty="0">
                <a:solidFill>
                  <a:srgbClr val="000000"/>
                </a:solidFill>
                <a:latin typeface="Courier New" panose="02070309020205020404" pitchFamily="49" charset="0"/>
              </a:rPr>
              <a:t> </a:t>
            </a:r>
          </a:p>
        </p:txBody>
      </p:sp>
      <p:sp>
        <p:nvSpPr>
          <p:cNvPr id="8" name="Rectangle 7"/>
          <p:cNvSpPr/>
          <p:nvPr/>
        </p:nvSpPr>
        <p:spPr>
          <a:xfrm>
            <a:off x="694660" y="4634755"/>
            <a:ext cx="6989135" cy="1138773"/>
          </a:xfrm>
          <a:prstGeom prst="rect">
            <a:avLst/>
          </a:prstGeom>
        </p:spPr>
        <p:txBody>
          <a:bodyPr wrap="square">
            <a:spAutoFit/>
          </a:bodyPr>
          <a:lstStyle/>
          <a:p>
            <a:r>
              <a:rPr lang="en-US" sz="1600" dirty="0" smtClean="0">
                <a:latin typeface="Segoe UI" panose="020B0502040204020203" pitchFamily="34" charset="0"/>
                <a:ea typeface="Segoe UI" panose="020B0502040204020203" pitchFamily="34" charset="0"/>
                <a:cs typeface="Segoe UI" panose="020B0502040204020203" pitchFamily="34" charset="0"/>
              </a:rPr>
              <a:t>This </a:t>
            </a:r>
            <a:r>
              <a:rPr lang="en-US" dirty="0">
                <a:solidFill>
                  <a:srgbClr val="0000FF"/>
                </a:solidFill>
                <a:latin typeface="Courier New" panose="02070309020205020404" pitchFamily="49" charset="0"/>
              </a:rPr>
              <a:t>&lt;div&gt; </a:t>
            </a:r>
            <a:r>
              <a:rPr lang="en-US" sz="1600" dirty="0" smtClean="0">
                <a:latin typeface="Segoe UI" panose="020B0502040204020203" pitchFamily="34" charset="0"/>
                <a:ea typeface="Segoe UI" panose="020B0502040204020203" pitchFamily="34" charset="0"/>
                <a:cs typeface="Segoe UI" panose="020B0502040204020203" pitchFamily="34" charset="0"/>
              </a:rPr>
              <a:t>element </a:t>
            </a:r>
            <a:r>
              <a:rPr lang="en-US" sz="1600" dirty="0">
                <a:latin typeface="Segoe UI" panose="020B0502040204020203" pitchFamily="34" charset="0"/>
                <a:ea typeface="Segoe UI" panose="020B0502040204020203" pitchFamily="34" charset="0"/>
                <a:cs typeface="Segoe UI" panose="020B0502040204020203" pitchFamily="34" charset="0"/>
              </a:rPr>
              <a:t>will serve as the container for our map viewport. </a:t>
            </a:r>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r>
              <a:rPr lang="en-US" sz="1600" dirty="0" smtClean="0">
                <a:latin typeface="Segoe UI" panose="020B0502040204020203" pitchFamily="34" charset="0"/>
                <a:ea typeface="Segoe UI" panose="020B0502040204020203" pitchFamily="34" charset="0"/>
                <a:cs typeface="Segoe UI" panose="020B0502040204020203" pitchFamily="34" charset="0"/>
              </a:rPr>
              <a:t>Here </a:t>
            </a:r>
            <a:r>
              <a:rPr lang="en-US" sz="1600" dirty="0">
                <a:latin typeface="Segoe UI" panose="020B0502040204020203" pitchFamily="34" charset="0"/>
                <a:ea typeface="Segoe UI" panose="020B0502040204020203" pitchFamily="34" charset="0"/>
                <a:cs typeface="Segoe UI" panose="020B0502040204020203" pitchFamily="34" charset="0"/>
              </a:rPr>
              <a:t>we use </a:t>
            </a:r>
            <a:r>
              <a:rPr lang="en-US" sz="1600" dirty="0" smtClean="0">
                <a:latin typeface="Segoe UI" panose="020B0502040204020203" pitchFamily="34" charset="0"/>
                <a:ea typeface="Segoe UI" panose="020B0502040204020203" pitchFamily="34" charset="0"/>
                <a:cs typeface="Segoe UI" panose="020B0502040204020203" pitchFamily="34" charset="0"/>
              </a:rPr>
              <a:t>a </a:t>
            </a:r>
            <a:r>
              <a:rPr lang="en-US" dirty="0">
                <a:solidFill>
                  <a:srgbClr val="0000FF"/>
                </a:solidFill>
                <a:latin typeface="Courier New" panose="02070309020205020404" pitchFamily="49" charset="0"/>
              </a:rPr>
              <a:t>&lt;div&gt; </a:t>
            </a:r>
            <a:r>
              <a:rPr lang="en-US" sz="1600" dirty="0" smtClean="0">
                <a:latin typeface="Segoe UI" panose="020B0502040204020203" pitchFamily="34" charset="0"/>
                <a:ea typeface="Segoe UI" panose="020B0502040204020203" pitchFamily="34" charset="0"/>
                <a:cs typeface="Segoe UI" panose="020B0502040204020203" pitchFamily="34" charset="0"/>
              </a:rPr>
              <a:t>element, but </a:t>
            </a:r>
            <a:r>
              <a:rPr lang="en-US" sz="1600" dirty="0">
                <a:latin typeface="Segoe UI" panose="020B0502040204020203" pitchFamily="34" charset="0"/>
                <a:ea typeface="Segoe UI" panose="020B0502040204020203" pitchFamily="34" charset="0"/>
                <a:cs typeface="Segoe UI" panose="020B0502040204020203" pitchFamily="34" charset="0"/>
              </a:rPr>
              <a:t>the container for the viewport can be any block-level element</a:t>
            </a:r>
            <a:r>
              <a:rPr lang="en-US" sz="1600" dirty="0" smtClean="0">
                <a:latin typeface="Segoe UI" panose="020B0502040204020203" pitchFamily="34" charset="0"/>
                <a:ea typeface="Segoe UI" panose="020B0502040204020203" pitchFamily="34" charset="0"/>
                <a:cs typeface="Segoe UI" panose="020B0502040204020203" pitchFamily="34" charset="0"/>
              </a:rPr>
              <a:t>. In </a:t>
            </a:r>
            <a:r>
              <a:rPr lang="en-US" sz="1600" dirty="0">
                <a:latin typeface="Segoe UI" panose="020B0502040204020203" pitchFamily="34" charset="0"/>
                <a:ea typeface="Segoe UI" panose="020B0502040204020203" pitchFamily="34" charset="0"/>
                <a:cs typeface="Segoe UI" panose="020B0502040204020203" pitchFamily="34" charset="0"/>
              </a:rPr>
              <a:t>this case, we give the container </a:t>
            </a:r>
            <a:r>
              <a:rPr lang="en-US" sz="1600" dirty="0" smtClean="0">
                <a:latin typeface="Segoe UI" panose="020B0502040204020203" pitchFamily="34" charset="0"/>
                <a:ea typeface="Segoe UI" panose="020B0502040204020203" pitchFamily="34" charset="0"/>
                <a:cs typeface="Segoe UI" panose="020B0502040204020203" pitchFamily="34" charset="0"/>
              </a:rPr>
              <a:t>an id attribute </a:t>
            </a:r>
            <a:r>
              <a:rPr lang="en-US" sz="1600" dirty="0">
                <a:latin typeface="Segoe UI" panose="020B0502040204020203" pitchFamily="34" charset="0"/>
                <a:ea typeface="Segoe UI" panose="020B0502040204020203" pitchFamily="34" charset="0"/>
                <a:cs typeface="Segoe UI" panose="020B0502040204020203" pitchFamily="34" charset="0"/>
              </a:rPr>
              <a:t>so we can reference it easily elsewhere.</a:t>
            </a:r>
            <a:endParaRPr lang="en-US" sz="1600" dirty="0">
              <a:effectLst/>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88156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559981" y="1090036"/>
            <a:ext cx="1261884" cy="369332"/>
          </a:xfrm>
          <a:prstGeom prst="rect">
            <a:avLst/>
          </a:prstGeom>
        </p:spPr>
        <p:txBody>
          <a:bodyPr wrap="square">
            <a:spAutoFit/>
          </a:bodyPr>
          <a:lstStyle/>
          <a:p>
            <a:r>
              <a:rPr lang="en-US" b="1" u="sng" dirty="0">
                <a:latin typeface="Arial" panose="020B0604020202020204" pitchFamily="34" charset="0"/>
              </a:rPr>
              <a:t>Map Style</a:t>
            </a:r>
          </a:p>
        </p:txBody>
      </p:sp>
      <p:sp>
        <p:nvSpPr>
          <p:cNvPr id="4" name="Rectangle 3"/>
          <p:cNvSpPr/>
          <p:nvPr/>
        </p:nvSpPr>
        <p:spPr>
          <a:xfrm>
            <a:off x="496186" y="1523574"/>
            <a:ext cx="8236688" cy="2308324"/>
          </a:xfrm>
          <a:prstGeom prst="rect">
            <a:avLst/>
          </a:prstGeom>
        </p:spPr>
        <p:txBody>
          <a:bodyPr wrap="square">
            <a:spAutoFit/>
          </a:bodyPr>
          <a:lstStyle/>
          <a:p>
            <a:pPr algn="just"/>
            <a:r>
              <a:rPr lang="en-US" sz="1600" dirty="0" err="1">
                <a:latin typeface="Segoe UI" panose="020B0502040204020203" pitchFamily="34" charset="0"/>
                <a:ea typeface="Segoe UI" panose="020B0502040204020203" pitchFamily="34" charset="0"/>
                <a:cs typeface="Segoe UI" panose="020B0502040204020203" pitchFamily="34" charset="0"/>
              </a:rPr>
              <a:t>OpenLayers</a:t>
            </a:r>
            <a:r>
              <a:rPr lang="en-US" sz="1600" dirty="0">
                <a:latin typeface="Segoe UI" panose="020B0502040204020203" pitchFamily="34" charset="0"/>
                <a:ea typeface="Segoe UI" panose="020B0502040204020203" pitchFamily="34" charset="0"/>
                <a:cs typeface="Segoe UI" panose="020B0502040204020203" pitchFamily="34" charset="0"/>
              </a:rPr>
              <a:t> comes with a default </a:t>
            </a:r>
            <a:r>
              <a:rPr lang="en-US" sz="1600" dirty="0" err="1">
                <a:latin typeface="Segoe UI" panose="020B0502040204020203" pitchFamily="34" charset="0"/>
                <a:ea typeface="Segoe UI" panose="020B0502040204020203" pitchFamily="34" charset="0"/>
                <a:cs typeface="Segoe UI" panose="020B0502040204020203" pitchFamily="34" charset="0"/>
              </a:rPr>
              <a:t>stylesheet</a:t>
            </a:r>
            <a:r>
              <a:rPr lang="en-US" sz="1600" dirty="0">
                <a:latin typeface="Segoe UI" panose="020B0502040204020203" pitchFamily="34" charset="0"/>
                <a:ea typeface="Segoe UI" panose="020B0502040204020203" pitchFamily="34" charset="0"/>
                <a:cs typeface="Segoe UI" panose="020B0502040204020203" pitchFamily="34" charset="0"/>
              </a:rPr>
              <a:t> that specifies how map-related elements should </a:t>
            </a:r>
            <a:r>
              <a:rPr lang="en-US" sz="1600" dirty="0" smtClean="0">
                <a:latin typeface="Segoe UI" panose="020B0502040204020203" pitchFamily="34" charset="0"/>
                <a:ea typeface="Segoe UI" panose="020B0502040204020203" pitchFamily="34" charset="0"/>
                <a:cs typeface="Segoe UI" panose="020B0502040204020203" pitchFamily="34" charset="0"/>
              </a:rPr>
              <a:t>be styled</a:t>
            </a:r>
            <a:r>
              <a:rPr lang="en-US" sz="1600" dirty="0">
                <a:latin typeface="Segoe UI" panose="020B0502040204020203" pitchFamily="34" charset="0"/>
                <a:ea typeface="Segoe UI" panose="020B0502040204020203" pitchFamily="34" charset="0"/>
                <a:cs typeface="Segoe UI" panose="020B0502040204020203" pitchFamily="34" charset="0"/>
              </a:rPr>
              <a:t>. </a:t>
            </a:r>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pPr algn="just"/>
            <a:r>
              <a:rPr lang="en-US" sz="1600" dirty="0" smtClean="0">
                <a:latin typeface="Segoe UI" panose="020B0502040204020203" pitchFamily="34" charset="0"/>
                <a:ea typeface="Segoe UI" panose="020B0502040204020203" pitchFamily="34" charset="0"/>
                <a:cs typeface="Segoe UI" panose="020B0502040204020203" pitchFamily="34" charset="0"/>
              </a:rPr>
              <a:t>We’ve </a:t>
            </a:r>
            <a:r>
              <a:rPr lang="en-US" sz="1600" dirty="0">
                <a:latin typeface="Segoe UI" panose="020B0502040204020203" pitchFamily="34" charset="0"/>
                <a:ea typeface="Segoe UI" panose="020B0502040204020203" pitchFamily="34" charset="0"/>
                <a:cs typeface="Segoe UI" panose="020B0502040204020203" pitchFamily="34" charset="0"/>
              </a:rPr>
              <a:t>explicitly included this </a:t>
            </a:r>
            <a:r>
              <a:rPr lang="en-US" sz="1600" dirty="0" err="1">
                <a:latin typeface="Segoe UI" panose="020B0502040204020203" pitchFamily="34" charset="0"/>
                <a:ea typeface="Segoe UI" panose="020B0502040204020203" pitchFamily="34" charset="0"/>
                <a:cs typeface="Segoe UI" panose="020B0502040204020203" pitchFamily="34" charset="0"/>
              </a:rPr>
              <a:t>stylesheet</a:t>
            </a:r>
            <a:r>
              <a:rPr lang="en-US" sz="1600" dirty="0">
                <a:latin typeface="Segoe UI" panose="020B0502040204020203" pitchFamily="34" charset="0"/>
                <a:ea typeface="Segoe UI" panose="020B0502040204020203" pitchFamily="34" charset="0"/>
                <a:cs typeface="Segoe UI" panose="020B0502040204020203" pitchFamily="34" charset="0"/>
              </a:rPr>
              <a:t> in </a:t>
            </a:r>
            <a:r>
              <a:rPr lang="en-US" sz="1600" dirty="0" smtClean="0">
                <a:latin typeface="Segoe UI" panose="020B0502040204020203" pitchFamily="34" charset="0"/>
                <a:ea typeface="Segoe UI" panose="020B0502040204020203" pitchFamily="34" charset="0"/>
                <a:cs typeface="Segoe UI" panose="020B0502040204020203" pitchFamily="34" charset="0"/>
              </a:rPr>
              <a:t>the </a:t>
            </a:r>
            <a:r>
              <a:rPr lang="en-US" sz="1600" dirty="0">
                <a:latin typeface="Segoe UI" panose="020B0502040204020203" pitchFamily="34" charset="0"/>
                <a:ea typeface="Segoe UI" panose="020B0502040204020203" pitchFamily="34" charset="0"/>
                <a:cs typeface="Segoe UI" panose="020B0502040204020203" pitchFamily="34" charset="0"/>
              </a:rPr>
              <a:t>first.html</a:t>
            </a:r>
            <a:r>
              <a:rPr lang="en-US" sz="1600" dirty="0" smtClean="0">
                <a:latin typeface="Segoe UI" panose="020B0502040204020203" pitchFamily="34" charset="0"/>
                <a:ea typeface="Segoe UI" panose="020B0502040204020203" pitchFamily="34" charset="0"/>
                <a:cs typeface="Segoe UI" panose="020B0502040204020203" pitchFamily="34" charset="0"/>
              </a:rPr>
              <a:t> page </a:t>
            </a:r>
            <a:r>
              <a:rPr lang="en-US" sz="1600" dirty="0" smtClean="0">
                <a:solidFill>
                  <a:srgbClr val="00B0F0"/>
                </a:solidFill>
                <a:latin typeface="Segoe UI" panose="020B0502040204020203" pitchFamily="34" charset="0"/>
                <a:ea typeface="Segoe UI" panose="020B0502040204020203" pitchFamily="34" charset="0"/>
                <a:cs typeface="Segoe UI" panose="020B0502040204020203" pitchFamily="34" charset="0"/>
              </a:rPr>
              <a:t>(&lt;</a:t>
            </a:r>
            <a:r>
              <a:rPr lang="en-US" sz="1600" dirty="0">
                <a:solidFill>
                  <a:srgbClr val="00B0F0"/>
                </a:solidFill>
                <a:latin typeface="Segoe UI" panose="020B0502040204020203" pitchFamily="34" charset="0"/>
                <a:ea typeface="Segoe UI" panose="020B0502040204020203" pitchFamily="34" charset="0"/>
                <a:cs typeface="Segoe UI" panose="020B0502040204020203" pitchFamily="34" charset="0"/>
              </a:rPr>
              <a:t>link </a:t>
            </a:r>
            <a:r>
              <a:rPr lang="en-US" sz="1600" dirty="0" err="1" smtClean="0">
                <a:solidFill>
                  <a:srgbClr val="00B0F0"/>
                </a:solidFill>
                <a:latin typeface="Segoe UI" panose="020B0502040204020203" pitchFamily="34" charset="0"/>
                <a:ea typeface="Segoe UI" panose="020B0502040204020203" pitchFamily="34" charset="0"/>
                <a:cs typeface="Segoe UI" panose="020B0502040204020203" pitchFamily="34" charset="0"/>
              </a:rPr>
              <a:t>rel</a:t>
            </a:r>
            <a:r>
              <a:rPr lang="en-US" sz="1600" dirty="0">
                <a:solidFill>
                  <a:srgbClr val="00B0F0"/>
                </a:solidFill>
                <a:latin typeface="Segoe UI" panose="020B0502040204020203" pitchFamily="34" charset="0"/>
                <a:ea typeface="Segoe UI" panose="020B0502040204020203" pitchFamily="34" charset="0"/>
                <a:cs typeface="Segoe UI" panose="020B0502040204020203" pitchFamily="34" charset="0"/>
              </a:rPr>
              <a:t>="</a:t>
            </a:r>
            <a:r>
              <a:rPr lang="en-US" sz="1600" dirty="0" err="1" smtClean="0">
                <a:solidFill>
                  <a:srgbClr val="00B0F0"/>
                </a:solidFill>
                <a:latin typeface="Segoe UI" panose="020B0502040204020203" pitchFamily="34" charset="0"/>
                <a:ea typeface="Segoe UI" panose="020B0502040204020203" pitchFamily="34" charset="0"/>
                <a:cs typeface="Segoe UI" panose="020B0502040204020203" pitchFamily="34" charset="0"/>
              </a:rPr>
              <a:t>stylesheet</a:t>
            </a:r>
            <a:r>
              <a:rPr lang="en-US" sz="1600" dirty="0" smtClean="0">
                <a:solidFill>
                  <a:srgbClr val="00B0F0"/>
                </a:solidFill>
                <a:latin typeface="Segoe UI" panose="020B0502040204020203" pitchFamily="34" charset="0"/>
                <a:ea typeface="Segoe UI" panose="020B0502040204020203" pitchFamily="34" charset="0"/>
                <a:cs typeface="Segoe UI" panose="020B0502040204020203" pitchFamily="34" charset="0"/>
              </a:rPr>
              <a:t>“ </a:t>
            </a:r>
            <a:r>
              <a:rPr lang="en-US" sz="1600" dirty="0" err="1" smtClean="0">
                <a:solidFill>
                  <a:srgbClr val="00B0F0"/>
                </a:solidFill>
                <a:latin typeface="Segoe UI" panose="020B0502040204020203" pitchFamily="34" charset="0"/>
                <a:ea typeface="Segoe UI" panose="020B0502040204020203" pitchFamily="34" charset="0"/>
                <a:cs typeface="Segoe UI" panose="020B0502040204020203" pitchFamily="34" charset="0"/>
              </a:rPr>
              <a:t>href</a:t>
            </a:r>
            <a:r>
              <a:rPr lang="en-US" sz="1600" dirty="0">
                <a:solidFill>
                  <a:srgbClr val="00B0F0"/>
                </a:solidFill>
                <a:latin typeface="Segoe UI" panose="020B0502040204020203" pitchFamily="34" charset="0"/>
                <a:ea typeface="Segoe UI" panose="020B0502040204020203" pitchFamily="34" charset="0"/>
                <a:cs typeface="Segoe UI" panose="020B0502040204020203" pitchFamily="34" charset="0"/>
              </a:rPr>
              <a:t>="</a:t>
            </a:r>
            <a:r>
              <a:rPr lang="en-US" sz="1600" dirty="0" err="1">
                <a:solidFill>
                  <a:srgbClr val="00B0F0"/>
                </a:solidFill>
                <a:latin typeface="Segoe UI" panose="020B0502040204020203" pitchFamily="34" charset="0"/>
                <a:ea typeface="Segoe UI" panose="020B0502040204020203" pitchFamily="34" charset="0"/>
                <a:cs typeface="Segoe UI" panose="020B0502040204020203" pitchFamily="34" charset="0"/>
              </a:rPr>
              <a:t>openlayers</a:t>
            </a:r>
            <a:r>
              <a:rPr lang="en-US" sz="1600" dirty="0">
                <a:solidFill>
                  <a:srgbClr val="00B0F0"/>
                </a:solidFill>
                <a:latin typeface="Segoe UI" panose="020B0502040204020203" pitchFamily="34" charset="0"/>
                <a:ea typeface="Segoe UI" panose="020B0502040204020203" pitchFamily="34" charset="0"/>
                <a:cs typeface="Segoe UI" panose="020B0502040204020203" pitchFamily="34" charset="0"/>
              </a:rPr>
              <a:t>/theme/default/style.css" type="text/</a:t>
            </a:r>
            <a:r>
              <a:rPr lang="en-US" sz="1600" dirty="0" err="1">
                <a:solidFill>
                  <a:srgbClr val="00B0F0"/>
                </a:solidFill>
                <a:latin typeface="Segoe UI" panose="020B0502040204020203" pitchFamily="34" charset="0"/>
                <a:ea typeface="Segoe UI" panose="020B0502040204020203" pitchFamily="34" charset="0"/>
                <a:cs typeface="Segoe UI" panose="020B0502040204020203" pitchFamily="34" charset="0"/>
              </a:rPr>
              <a:t>css</a:t>
            </a:r>
            <a:r>
              <a:rPr lang="en-US" sz="1600" dirty="0" smtClean="0">
                <a:solidFill>
                  <a:srgbClr val="00B0F0"/>
                </a:solidFill>
                <a:latin typeface="Segoe UI" panose="020B0502040204020203" pitchFamily="34" charset="0"/>
                <a:ea typeface="Segoe UI" panose="020B0502040204020203" pitchFamily="34" charset="0"/>
                <a:cs typeface="Segoe UI" panose="020B0502040204020203" pitchFamily="34" charset="0"/>
              </a:rPr>
              <a:t>"&gt;</a:t>
            </a:r>
            <a:r>
              <a:rPr lang="en-US" sz="1600" dirty="0" smtClean="0">
                <a:latin typeface="Segoe UI" panose="020B0502040204020203" pitchFamily="34" charset="0"/>
                <a:ea typeface="Segoe UI" panose="020B0502040204020203" pitchFamily="34" charset="0"/>
                <a:cs typeface="Segoe UI" panose="020B0502040204020203" pitchFamily="34" charset="0"/>
              </a:rPr>
              <a:t>).</a:t>
            </a:r>
          </a:p>
          <a:p>
            <a:pPr algn="just"/>
            <a:endParaRPr lang="en-US" sz="1600" dirty="0">
              <a:effectLst/>
              <a:latin typeface="Segoe UI" panose="020B0502040204020203" pitchFamily="34" charset="0"/>
              <a:ea typeface="Segoe UI" panose="020B0502040204020203" pitchFamily="34" charset="0"/>
              <a:cs typeface="Segoe UI" panose="020B0502040204020203" pitchFamily="34" charset="0"/>
            </a:endParaRPr>
          </a:p>
          <a:p>
            <a:pPr algn="just"/>
            <a:r>
              <a:rPr lang="en-US" sz="1600" dirty="0" err="1">
                <a:latin typeface="Segoe UI" panose="020B0502040204020203" pitchFamily="34" charset="0"/>
                <a:ea typeface="Segoe UI" panose="020B0502040204020203" pitchFamily="34" charset="0"/>
                <a:cs typeface="Segoe UI" panose="020B0502040204020203" pitchFamily="34" charset="0"/>
              </a:rPr>
              <a:t>OpenLayers</a:t>
            </a:r>
            <a:r>
              <a:rPr lang="en-US" sz="1600" dirty="0">
                <a:latin typeface="Segoe UI" panose="020B0502040204020203" pitchFamily="34" charset="0"/>
                <a:ea typeface="Segoe UI" panose="020B0502040204020203" pitchFamily="34" charset="0"/>
                <a:cs typeface="Segoe UI" panose="020B0502040204020203" pitchFamily="34" charset="0"/>
              </a:rPr>
              <a:t> doesn’t make any guesses about the size of your map. Because of this, following the </a:t>
            </a:r>
            <a:r>
              <a:rPr lang="en-US" sz="1600" dirty="0" smtClean="0">
                <a:latin typeface="Segoe UI" panose="020B0502040204020203" pitchFamily="34" charset="0"/>
                <a:ea typeface="Segoe UI" panose="020B0502040204020203" pitchFamily="34" charset="0"/>
                <a:cs typeface="Segoe UI" panose="020B0502040204020203" pitchFamily="34" charset="0"/>
              </a:rPr>
              <a:t>default </a:t>
            </a:r>
            <a:r>
              <a:rPr lang="en-US" sz="1600" dirty="0" err="1" smtClean="0">
                <a:latin typeface="Segoe UI" panose="020B0502040204020203" pitchFamily="34" charset="0"/>
                <a:ea typeface="Segoe UI" panose="020B0502040204020203" pitchFamily="34" charset="0"/>
                <a:cs typeface="Segoe UI" panose="020B0502040204020203" pitchFamily="34" charset="0"/>
              </a:rPr>
              <a:t>stylesheet</a:t>
            </a:r>
            <a:r>
              <a:rPr lang="en-US" sz="1600" dirty="0">
                <a:latin typeface="Segoe UI" panose="020B0502040204020203" pitchFamily="34" charset="0"/>
                <a:ea typeface="Segoe UI" panose="020B0502040204020203" pitchFamily="34" charset="0"/>
                <a:cs typeface="Segoe UI" panose="020B0502040204020203" pitchFamily="34" charset="0"/>
              </a:rPr>
              <a:t>, we need to include at least one custom style declaration to give the map some room on </a:t>
            </a:r>
            <a:r>
              <a:rPr lang="en-US" sz="1600" dirty="0" smtClean="0">
                <a:latin typeface="Segoe UI" panose="020B0502040204020203" pitchFamily="34" charset="0"/>
                <a:ea typeface="Segoe UI" panose="020B0502040204020203" pitchFamily="34" charset="0"/>
                <a:cs typeface="Segoe UI" panose="020B0502040204020203" pitchFamily="34" charset="0"/>
              </a:rPr>
              <a:t>the page</a:t>
            </a:r>
            <a:r>
              <a:rPr lang="en-US" sz="1600" dirty="0">
                <a:latin typeface="Segoe UI" panose="020B0502040204020203" pitchFamily="34" charset="0"/>
                <a:ea typeface="Segoe UI" panose="020B0502040204020203" pitchFamily="34" charset="0"/>
                <a:cs typeface="Segoe UI" panose="020B0502040204020203" pitchFamily="34" charset="0"/>
              </a:rPr>
              <a:t>.</a:t>
            </a:r>
          </a:p>
          <a:p>
            <a:pPr algn="just"/>
            <a:endParaRPr lang="en-US" sz="1600" dirty="0">
              <a:effectLst/>
              <a:latin typeface="Segoe UI" panose="020B0502040204020203" pitchFamily="34" charset="0"/>
              <a:ea typeface="Segoe UI" panose="020B0502040204020203" pitchFamily="34" charset="0"/>
              <a:cs typeface="Segoe UI" panose="020B0502040204020203" pitchFamily="34" charset="0"/>
            </a:endParaRPr>
          </a:p>
        </p:txBody>
      </p:sp>
      <p:sp>
        <p:nvSpPr>
          <p:cNvPr id="5" name="Rectangle 4"/>
          <p:cNvSpPr/>
          <p:nvPr/>
        </p:nvSpPr>
        <p:spPr>
          <a:xfrm>
            <a:off x="559981" y="4563517"/>
            <a:ext cx="8052392" cy="923330"/>
          </a:xfrm>
          <a:prstGeom prst="rect">
            <a:avLst/>
          </a:prstGeom>
          <a:ln>
            <a:solidFill>
              <a:schemeClr val="tx1"/>
            </a:solidFill>
          </a:ln>
        </p:spPr>
        <p:txBody>
          <a:bodyPr wrap="square">
            <a:spAutoFit/>
          </a:bodyPr>
          <a:lstStyle/>
          <a:p>
            <a:r>
              <a:rPr lang="en-US" dirty="0">
                <a:solidFill>
                  <a:srgbClr val="0000FF"/>
                </a:solidFill>
                <a:latin typeface="Courier New" panose="02070309020205020404" pitchFamily="49" charset="0"/>
              </a:rPr>
              <a:t>&lt;link</a:t>
            </a:r>
            <a:r>
              <a:rPr lang="en-US" dirty="0">
                <a:solidFill>
                  <a:srgbClr val="000000"/>
                </a:solidFill>
                <a:latin typeface="Courier New" panose="02070309020205020404" pitchFamily="49" charset="0"/>
              </a:rPr>
              <a:t> </a:t>
            </a:r>
            <a:r>
              <a:rPr lang="en-US" dirty="0" err="1">
                <a:solidFill>
                  <a:srgbClr val="FF0000"/>
                </a:solidFill>
                <a:latin typeface="Courier New" panose="02070309020205020404" pitchFamily="49" charset="0"/>
              </a:rPr>
              <a:t>rel</a:t>
            </a:r>
            <a:r>
              <a:rPr lang="en-US" dirty="0">
                <a:solidFill>
                  <a:srgbClr val="000000"/>
                </a:solidFill>
                <a:latin typeface="Courier New" panose="02070309020205020404" pitchFamily="49" charset="0"/>
              </a:rPr>
              <a:t>=</a:t>
            </a:r>
            <a:r>
              <a:rPr lang="en-US" b="1" dirty="0">
                <a:solidFill>
                  <a:srgbClr val="8000FF"/>
                </a:solidFill>
                <a:latin typeface="Courier New" panose="02070309020205020404" pitchFamily="49" charset="0"/>
              </a:rPr>
              <a:t>"</a:t>
            </a:r>
            <a:r>
              <a:rPr lang="en-US" b="1" dirty="0" err="1">
                <a:solidFill>
                  <a:srgbClr val="8000FF"/>
                </a:solidFill>
                <a:latin typeface="Courier New" panose="02070309020205020404" pitchFamily="49" charset="0"/>
              </a:rPr>
              <a:t>stylesheet</a:t>
            </a:r>
            <a:r>
              <a:rPr lang="en-US" b="1" dirty="0">
                <a:solidFill>
                  <a:srgbClr val="8000FF"/>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FF0000"/>
                </a:solidFill>
                <a:latin typeface="Courier New" panose="02070309020205020404" pitchFamily="49" charset="0"/>
              </a:rPr>
              <a:t>href</a:t>
            </a:r>
            <a:r>
              <a:rPr lang="en-US" dirty="0">
                <a:solidFill>
                  <a:srgbClr val="000000"/>
                </a:solidFill>
                <a:latin typeface="Courier New" panose="02070309020205020404" pitchFamily="49" charset="0"/>
              </a:rPr>
              <a:t>=</a:t>
            </a:r>
            <a:r>
              <a:rPr lang="en-US" b="1" dirty="0">
                <a:solidFill>
                  <a:srgbClr val="8000FF"/>
                </a:solidFill>
                <a:latin typeface="Courier New" panose="02070309020205020404" pitchFamily="49" charset="0"/>
              </a:rPr>
              <a:t>"OpenLayers-2.13.1/theme/default/style.css"</a:t>
            </a:r>
            <a:r>
              <a:rPr lang="en-US" dirty="0">
                <a:solidFill>
                  <a:srgbClr val="000000"/>
                </a:solidFill>
                <a:latin typeface="Courier New" panose="02070309020205020404" pitchFamily="49" charset="0"/>
              </a:rPr>
              <a:t> </a:t>
            </a:r>
            <a:r>
              <a:rPr lang="en-US" dirty="0">
                <a:solidFill>
                  <a:srgbClr val="FF0000"/>
                </a:solidFill>
                <a:latin typeface="Courier New" panose="02070309020205020404" pitchFamily="49" charset="0"/>
              </a:rPr>
              <a:t>type</a:t>
            </a:r>
            <a:r>
              <a:rPr lang="en-US" dirty="0">
                <a:solidFill>
                  <a:srgbClr val="000000"/>
                </a:solidFill>
                <a:latin typeface="Courier New" panose="02070309020205020404" pitchFamily="49" charset="0"/>
              </a:rPr>
              <a:t>=</a:t>
            </a:r>
            <a:r>
              <a:rPr lang="en-US" b="1" dirty="0">
                <a:solidFill>
                  <a:srgbClr val="8000FF"/>
                </a:solidFill>
                <a:latin typeface="Courier New" panose="02070309020205020404" pitchFamily="49" charset="0"/>
              </a:rPr>
              <a:t>"text/</a:t>
            </a:r>
            <a:r>
              <a:rPr lang="en-US" b="1" dirty="0" err="1">
                <a:solidFill>
                  <a:srgbClr val="8000FF"/>
                </a:solidFill>
                <a:latin typeface="Courier New" panose="02070309020205020404" pitchFamily="49" charset="0"/>
              </a:rPr>
              <a:t>css</a:t>
            </a:r>
            <a:r>
              <a:rPr lang="en-US" b="1" dirty="0">
                <a:solidFill>
                  <a:srgbClr val="8000FF"/>
                </a:solidFill>
                <a:latin typeface="Courier New" panose="02070309020205020404" pitchFamily="49" charset="0"/>
              </a:rPr>
              <a:t>"</a:t>
            </a:r>
            <a:r>
              <a:rPr lang="en-US" dirty="0">
                <a:solidFill>
                  <a:srgbClr val="0000FF"/>
                </a:solidFill>
                <a:latin typeface="Courier New" panose="02070309020205020404" pitchFamily="49" charset="0"/>
              </a:rPr>
              <a:t>&gt;</a:t>
            </a:r>
            <a:r>
              <a:rPr lang="en-US" b="1" dirty="0">
                <a:solidFill>
                  <a:srgbClr val="000000"/>
                </a:solidFill>
                <a:latin typeface="Courier New" panose="02070309020205020404" pitchFamily="49" charset="0"/>
              </a:rPr>
              <a:t> </a:t>
            </a:r>
          </a:p>
          <a:p>
            <a:r>
              <a:rPr lang="en-US" dirty="0">
                <a:solidFill>
                  <a:srgbClr val="0000FF"/>
                </a:solidFill>
                <a:latin typeface="Courier New" panose="02070309020205020404" pitchFamily="49" charset="0"/>
              </a:rPr>
              <a:t>&lt;style&gt;</a:t>
            </a:r>
            <a:r>
              <a:rPr lang="en-US" b="1" dirty="0">
                <a:solidFill>
                  <a:srgbClr val="000000"/>
                </a:solidFill>
                <a:latin typeface="Courier New" panose="02070309020205020404" pitchFamily="49" charset="0"/>
              </a:rPr>
              <a:t> #map-id { width: 512px; height: 256px; } </a:t>
            </a:r>
            <a:r>
              <a:rPr lang="en-US" dirty="0">
                <a:solidFill>
                  <a:srgbClr val="0000FF"/>
                </a:solidFill>
                <a:latin typeface="Courier New" panose="02070309020205020404" pitchFamily="49" charset="0"/>
              </a:rPr>
              <a:t>&lt;/style&gt;</a:t>
            </a:r>
            <a:r>
              <a:rPr lang="en-US" b="1" dirty="0">
                <a:solidFill>
                  <a:srgbClr val="000000"/>
                </a:solidFill>
                <a:latin typeface="Courier New" panose="02070309020205020404" pitchFamily="49" charset="0"/>
              </a:rPr>
              <a:t> </a:t>
            </a:r>
          </a:p>
        </p:txBody>
      </p:sp>
      <p:sp>
        <p:nvSpPr>
          <p:cNvPr id="6" name="Rectangle 5"/>
          <p:cNvSpPr/>
          <p:nvPr/>
        </p:nvSpPr>
        <p:spPr>
          <a:xfrm>
            <a:off x="425196" y="206004"/>
            <a:ext cx="8375904"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Ingredients of a map in </a:t>
            </a:r>
            <a:r>
              <a:rPr lang="en-US" sz="3200" dirty="0" err="1">
                <a:solidFill>
                  <a:srgbClr val="009997"/>
                </a:solidFill>
                <a:latin typeface="Segoe UI" panose="020B0502040204020203" pitchFamily="34" charset="0"/>
                <a:ea typeface="Segoe UI" panose="020B0502040204020203" pitchFamily="34" charset="0"/>
                <a:cs typeface="Segoe UI" panose="020B0502040204020203" pitchFamily="34" charset="0"/>
              </a:rPr>
              <a:t>OpenLayers</a:t>
            </a:r>
            <a:endPar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15896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588335" y="1256282"/>
            <a:ext cx="2044149" cy="369332"/>
          </a:xfrm>
          <a:prstGeom prst="rect">
            <a:avLst/>
          </a:prstGeom>
        </p:spPr>
        <p:txBody>
          <a:bodyPr wrap="square">
            <a:spAutoFit/>
          </a:bodyPr>
          <a:lstStyle/>
          <a:p>
            <a:r>
              <a:rPr lang="en-US" b="1" u="sng" dirty="0">
                <a:latin typeface="Arial" panose="020B0604020202020204" pitchFamily="34" charset="0"/>
              </a:rPr>
              <a:t>Map Initialization</a:t>
            </a:r>
          </a:p>
        </p:txBody>
      </p:sp>
      <p:sp>
        <p:nvSpPr>
          <p:cNvPr id="4" name="Rectangle 3"/>
          <p:cNvSpPr/>
          <p:nvPr/>
        </p:nvSpPr>
        <p:spPr>
          <a:xfrm>
            <a:off x="524540" y="1625614"/>
            <a:ext cx="7903534" cy="830997"/>
          </a:xfrm>
          <a:prstGeom prst="rect">
            <a:avLst/>
          </a:prstGeom>
        </p:spPr>
        <p:txBody>
          <a:bodyPr wrap="square">
            <a:spAutoFit/>
          </a:bodyPr>
          <a:lstStyle/>
          <a:p>
            <a:pPr algn="just"/>
            <a:r>
              <a:rPr lang="en-US" sz="1600" dirty="0">
                <a:latin typeface="Segoe UI" panose="020B0502040204020203" pitchFamily="34" charset="0"/>
                <a:ea typeface="Segoe UI" panose="020B0502040204020203" pitchFamily="34" charset="0"/>
                <a:cs typeface="Segoe UI" panose="020B0502040204020203" pitchFamily="34" charset="0"/>
              </a:rPr>
              <a:t>The next step in generating your map is to include some initialization code. In our case, we </a:t>
            </a:r>
            <a:r>
              <a:rPr lang="en-US" sz="1600" dirty="0" smtClean="0">
                <a:latin typeface="Segoe UI" panose="020B0502040204020203" pitchFamily="34" charset="0"/>
                <a:ea typeface="Segoe UI" panose="020B0502040204020203" pitchFamily="34" charset="0"/>
                <a:cs typeface="Segoe UI" panose="020B0502040204020203" pitchFamily="34" charset="0"/>
              </a:rPr>
              <a:t>have included a &lt;</a:t>
            </a:r>
            <a:r>
              <a:rPr lang="en-US" sz="1600" dirty="0">
                <a:latin typeface="Segoe UI" panose="020B0502040204020203" pitchFamily="34" charset="0"/>
                <a:ea typeface="Segoe UI" panose="020B0502040204020203" pitchFamily="34" charset="0"/>
                <a:cs typeface="Segoe UI" panose="020B0502040204020203" pitchFamily="34" charset="0"/>
              </a:rPr>
              <a:t>script</a:t>
            </a:r>
            <a:r>
              <a:rPr lang="en-US" sz="1600" dirty="0" smtClean="0">
                <a:latin typeface="Segoe UI" panose="020B0502040204020203" pitchFamily="34" charset="0"/>
                <a:ea typeface="Segoe UI" panose="020B0502040204020203" pitchFamily="34" charset="0"/>
                <a:cs typeface="Segoe UI" panose="020B0502040204020203" pitchFamily="34" charset="0"/>
              </a:rPr>
              <a:t>&gt; element </a:t>
            </a:r>
            <a:r>
              <a:rPr lang="en-US" sz="1600" dirty="0">
                <a:latin typeface="Segoe UI" panose="020B0502040204020203" pitchFamily="34" charset="0"/>
                <a:ea typeface="Segoe UI" panose="020B0502040204020203" pitchFamily="34" charset="0"/>
                <a:cs typeface="Segoe UI" panose="020B0502040204020203" pitchFamily="34" charset="0"/>
              </a:rPr>
              <a:t>at the bottom of our </a:t>
            </a:r>
            <a:r>
              <a:rPr lang="en-US" sz="1600" dirty="0" smtClean="0">
                <a:latin typeface="Segoe UI" panose="020B0502040204020203" pitchFamily="34" charset="0"/>
                <a:ea typeface="Segoe UI" panose="020B0502040204020203" pitchFamily="34" charset="0"/>
                <a:cs typeface="Segoe UI" panose="020B0502040204020203" pitchFamily="34" charset="0"/>
              </a:rPr>
              <a:t>document &lt;</a:t>
            </a:r>
            <a:r>
              <a:rPr lang="en-US" sz="1600" dirty="0">
                <a:latin typeface="Segoe UI" panose="020B0502040204020203" pitchFamily="34" charset="0"/>
                <a:ea typeface="Segoe UI" panose="020B0502040204020203" pitchFamily="34" charset="0"/>
                <a:cs typeface="Segoe UI" panose="020B0502040204020203" pitchFamily="34" charset="0"/>
              </a:rPr>
              <a:t>body</a:t>
            </a:r>
            <a:r>
              <a:rPr lang="en-US" sz="1600" dirty="0" smtClean="0">
                <a:latin typeface="Segoe UI" panose="020B0502040204020203" pitchFamily="34" charset="0"/>
                <a:ea typeface="Segoe UI" panose="020B0502040204020203" pitchFamily="34" charset="0"/>
                <a:cs typeface="Segoe UI" panose="020B0502040204020203" pitchFamily="34" charset="0"/>
              </a:rPr>
              <a:t>&gt; to </a:t>
            </a:r>
            <a:r>
              <a:rPr lang="en-US" sz="1600" dirty="0">
                <a:latin typeface="Segoe UI" panose="020B0502040204020203" pitchFamily="34" charset="0"/>
                <a:ea typeface="Segoe UI" panose="020B0502040204020203" pitchFamily="34" charset="0"/>
                <a:cs typeface="Segoe UI" panose="020B0502040204020203" pitchFamily="34" charset="0"/>
              </a:rPr>
              <a:t>do the work:</a:t>
            </a:r>
            <a:endParaRPr lang="en-US" sz="1600" dirty="0">
              <a:effectLst/>
              <a:latin typeface="Segoe UI" panose="020B0502040204020203" pitchFamily="34" charset="0"/>
              <a:ea typeface="Segoe UI" panose="020B0502040204020203" pitchFamily="34" charset="0"/>
              <a:cs typeface="Segoe UI" panose="020B0502040204020203" pitchFamily="34" charset="0"/>
            </a:endParaRPr>
          </a:p>
        </p:txBody>
      </p:sp>
      <p:sp>
        <p:nvSpPr>
          <p:cNvPr id="5" name="Rectangle 4"/>
          <p:cNvSpPr/>
          <p:nvPr/>
        </p:nvSpPr>
        <p:spPr>
          <a:xfrm>
            <a:off x="474694" y="2895059"/>
            <a:ext cx="8187297" cy="2554545"/>
          </a:xfrm>
          <a:prstGeom prst="rect">
            <a:avLst/>
          </a:prstGeom>
          <a:ln>
            <a:solidFill>
              <a:schemeClr val="tx1"/>
            </a:solidFill>
          </a:ln>
        </p:spPr>
        <p:txBody>
          <a:bodyPr wrap="square">
            <a:spAutoFit/>
          </a:bodyPr>
          <a:lstStyle/>
          <a:p>
            <a:r>
              <a:rPr lang="en-US" sz="1600" dirty="0">
                <a:solidFill>
                  <a:srgbClr val="0000FF"/>
                </a:solidFill>
                <a:latin typeface="Courier New" panose="02070309020205020404" pitchFamily="49" charset="0"/>
              </a:rPr>
              <a:t>&lt;script&gt;</a:t>
            </a:r>
            <a:r>
              <a:rPr lang="en-US" sz="1600" dirty="0">
                <a:solidFill>
                  <a:srgbClr val="000000"/>
                </a:solidFill>
                <a:latin typeface="Courier New" panose="02070309020205020404" pitchFamily="49" charset="0"/>
              </a:rPr>
              <a:t> </a:t>
            </a:r>
          </a:p>
          <a:p>
            <a:r>
              <a:rPr lang="en-US" sz="1600" b="1" i="1" dirty="0" err="1">
                <a:solidFill>
                  <a:srgbClr val="000080"/>
                </a:solidFill>
                <a:latin typeface="Courier New" panose="02070309020205020404" pitchFamily="49" charset="0"/>
              </a:rPr>
              <a:t>var</a:t>
            </a:r>
            <a:r>
              <a:rPr lang="en-US" sz="1600" dirty="0">
                <a:solidFill>
                  <a:srgbClr val="000000"/>
                </a:solidFill>
                <a:latin typeface="Courier New" panose="02070309020205020404" pitchFamily="49" charset="0"/>
              </a:rPr>
              <a:t> bounds </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i="1" dirty="0">
                <a:solidFill>
                  <a:srgbClr val="000080"/>
                </a:solidFill>
                <a:latin typeface="Courier New" panose="02070309020205020404" pitchFamily="49" charset="0"/>
              </a:rPr>
              <a:t>new</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OpenLayers.Bounds</a:t>
            </a:r>
            <a:r>
              <a:rPr lang="en-US" sz="1600" b="1" dirty="0">
                <a:solidFill>
                  <a:srgbClr val="000000"/>
                </a:solidFill>
                <a:latin typeface="Courier New" panose="02070309020205020404" pitchFamily="49" charset="0"/>
              </a:rPr>
              <a:t>(</a:t>
            </a:r>
            <a:r>
              <a:rPr lang="en-US" sz="1600" dirty="0">
                <a:solidFill>
                  <a:srgbClr val="FF0000"/>
                </a:solidFill>
                <a:latin typeface="Courier New" panose="02070309020205020404" pitchFamily="49" charset="0"/>
              </a:rPr>
              <a:t>68.1061</a:t>
            </a:r>
            <a:r>
              <a:rPr lang="en-US" sz="1600" b="1" dirty="0">
                <a:solidFill>
                  <a:srgbClr val="000000"/>
                </a:solidFill>
                <a:latin typeface="Courier New" panose="02070309020205020404" pitchFamily="49" charset="0"/>
              </a:rPr>
              <a:t>,</a:t>
            </a:r>
            <a:r>
              <a:rPr lang="en-US" sz="1600" dirty="0">
                <a:solidFill>
                  <a:srgbClr val="FF0000"/>
                </a:solidFill>
                <a:latin typeface="Courier New" panose="02070309020205020404" pitchFamily="49" charset="0"/>
              </a:rPr>
              <a:t>6.7604</a:t>
            </a:r>
            <a:r>
              <a:rPr lang="en-US" sz="1600" b="1" dirty="0">
                <a:solidFill>
                  <a:srgbClr val="000000"/>
                </a:solidFill>
                <a:latin typeface="Courier New" panose="02070309020205020404" pitchFamily="49" charset="0"/>
              </a:rPr>
              <a:t>,</a:t>
            </a:r>
            <a:r>
              <a:rPr lang="en-US" sz="1600" dirty="0">
                <a:solidFill>
                  <a:srgbClr val="FF0000"/>
                </a:solidFill>
                <a:latin typeface="Courier New" panose="02070309020205020404" pitchFamily="49" charset="0"/>
              </a:rPr>
              <a:t>97.4152</a:t>
            </a:r>
            <a:r>
              <a:rPr lang="en-US" sz="1600" b="1" dirty="0">
                <a:solidFill>
                  <a:srgbClr val="000000"/>
                </a:solidFill>
                <a:latin typeface="Courier New" panose="02070309020205020404" pitchFamily="49" charset="0"/>
              </a:rPr>
              <a:t>,</a:t>
            </a:r>
            <a:r>
              <a:rPr lang="en-US" sz="1600" dirty="0">
                <a:solidFill>
                  <a:srgbClr val="FF0000"/>
                </a:solidFill>
                <a:latin typeface="Courier New" panose="02070309020205020404" pitchFamily="49" charset="0"/>
              </a:rPr>
              <a:t>37.0783</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i="1" dirty="0" err="1">
                <a:solidFill>
                  <a:srgbClr val="000080"/>
                </a:solidFill>
                <a:latin typeface="Courier New" panose="02070309020205020404" pitchFamily="49" charset="0"/>
              </a:rPr>
              <a:t>var</a:t>
            </a:r>
            <a:r>
              <a:rPr lang="en-US" sz="1600" dirty="0">
                <a:solidFill>
                  <a:srgbClr val="000000"/>
                </a:solidFill>
                <a:latin typeface="Courier New" panose="02070309020205020404" pitchFamily="49" charset="0"/>
              </a:rPr>
              <a:t> map </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i="1" dirty="0">
                <a:solidFill>
                  <a:srgbClr val="000080"/>
                </a:solidFill>
                <a:latin typeface="Courier New" panose="02070309020205020404" pitchFamily="49" charset="0"/>
              </a:rPr>
              <a:t>new</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OpenLayers.Map</a:t>
            </a:r>
            <a:r>
              <a:rPr lang="en-US" sz="1600" b="1" dirty="0">
                <a:solidFill>
                  <a:srgbClr val="000000"/>
                </a:solidFill>
                <a:latin typeface="Courier New" panose="02070309020205020404" pitchFamily="49" charset="0"/>
              </a:rPr>
              <a:t>(</a:t>
            </a:r>
            <a:r>
              <a:rPr lang="en-US" sz="1600" dirty="0">
                <a:solidFill>
                  <a:srgbClr val="808080"/>
                </a:solidFill>
                <a:latin typeface="Courier New" panose="02070309020205020404" pitchFamily="49" charset="0"/>
              </a:rPr>
              <a:t>"map-id"</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i="1" dirty="0" err="1">
                <a:solidFill>
                  <a:srgbClr val="000080"/>
                </a:solidFill>
                <a:latin typeface="Courier New" panose="02070309020205020404" pitchFamily="49" charset="0"/>
              </a:rPr>
              <a:t>var</a:t>
            </a:r>
            <a:r>
              <a:rPr lang="en-US" sz="1600" dirty="0">
                <a:solidFill>
                  <a:srgbClr val="000000"/>
                </a:solidFill>
                <a:latin typeface="Courier New" panose="02070309020205020404" pitchFamily="49" charset="0"/>
              </a:rPr>
              <a:t> imagery </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i="1" dirty="0">
                <a:solidFill>
                  <a:srgbClr val="000080"/>
                </a:solidFill>
                <a:latin typeface="Courier New" panose="02070309020205020404" pitchFamily="49" charset="0"/>
              </a:rPr>
              <a:t>new</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OpenLayers.Layer.WMS</a:t>
            </a:r>
            <a:r>
              <a:rPr lang="en-US" sz="1600" b="1" dirty="0">
                <a:solidFill>
                  <a:srgbClr val="000000"/>
                </a:solidFill>
                <a:latin typeface="Courier New" panose="02070309020205020404" pitchFamily="49" charset="0"/>
              </a:rPr>
              <a:t>(</a:t>
            </a:r>
            <a:r>
              <a:rPr lang="en-US" sz="1600" dirty="0">
                <a:solidFill>
                  <a:srgbClr val="808080"/>
                </a:solidFill>
                <a:latin typeface="Courier New" panose="02070309020205020404" pitchFamily="49" charset="0"/>
              </a:rPr>
              <a:t>"Global </a:t>
            </a:r>
            <a:r>
              <a:rPr lang="en-US" sz="1600" dirty="0" err="1">
                <a:solidFill>
                  <a:srgbClr val="808080"/>
                </a:solidFill>
                <a:latin typeface="Courier New" panose="02070309020205020404" pitchFamily="49" charset="0"/>
              </a:rPr>
              <a:t>Imagery"</a:t>
            </a:r>
            <a:r>
              <a:rPr lang="en-US" sz="1600" b="1" dirty="0" err="1">
                <a:solidFill>
                  <a:srgbClr val="000000"/>
                </a:solidFill>
                <a:latin typeface="Courier New" panose="02070309020205020404" pitchFamily="49" charset="0"/>
              </a:rPr>
              <a:t>,</a:t>
            </a:r>
            <a:r>
              <a:rPr lang="en-US" sz="1600" dirty="0" err="1">
                <a:solidFill>
                  <a:srgbClr val="808080"/>
                </a:solidFill>
                <a:latin typeface="Courier New" panose="02070309020205020404" pitchFamily="49" charset="0"/>
              </a:rPr>
              <a:t>"http</a:t>
            </a:r>
            <a:r>
              <a:rPr lang="en-US" sz="1600" dirty="0">
                <a:solidFill>
                  <a:srgbClr val="808080"/>
                </a:solidFill>
                <a:latin typeface="Courier New" panose="02070309020205020404" pitchFamily="49" charset="0"/>
              </a:rPr>
              <a:t>://bhuvan3.nrsc.gov.in/</a:t>
            </a:r>
            <a:r>
              <a:rPr lang="en-US" sz="1600" dirty="0" err="1">
                <a:solidFill>
                  <a:srgbClr val="808080"/>
                </a:solidFill>
                <a:latin typeface="Courier New" panose="02070309020205020404" pitchFamily="49" charset="0"/>
              </a:rPr>
              <a:t>cgi</a:t>
            </a:r>
            <a:r>
              <a:rPr lang="en-US" sz="1600" dirty="0">
                <a:solidFill>
                  <a:srgbClr val="808080"/>
                </a:solidFill>
                <a:latin typeface="Courier New" panose="02070309020205020404" pitchFamily="49" charset="0"/>
              </a:rPr>
              <a:t>-bin/bhuvan_satdata.exe"</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layers</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a:t>
            </a:r>
            <a:r>
              <a:rPr lang="en-US" sz="1600" dirty="0" err="1">
                <a:solidFill>
                  <a:srgbClr val="808080"/>
                </a:solidFill>
                <a:latin typeface="Courier New" panose="02070309020205020404" pitchFamily="49" charset="0"/>
              </a:rPr>
              <a:t>Bhuvan_satellite</a:t>
            </a:r>
            <a:r>
              <a:rPr lang="en-US" sz="1600" dirty="0">
                <a:solidFill>
                  <a:srgbClr val="808080"/>
                </a:solidFill>
                <a:latin typeface="Courier New" panose="02070309020205020404" pitchFamily="49" charset="0"/>
              </a:rPr>
              <a:t>"</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format</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"image/jpeg"</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map.addLayer</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imagery</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err="1">
                <a:solidFill>
                  <a:srgbClr val="000000"/>
                </a:solidFill>
                <a:latin typeface="Courier New" panose="02070309020205020404" pitchFamily="49" charset="0"/>
              </a:rPr>
              <a:t>map.zoomToExtent</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bounds</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FF"/>
                </a:solidFill>
                <a:latin typeface="Courier New" panose="02070309020205020404" pitchFamily="49" charset="0"/>
              </a:rPr>
              <a:t>&lt;/script&gt;</a:t>
            </a:r>
            <a:r>
              <a:rPr lang="en-US" sz="1600" b="1" dirty="0">
                <a:solidFill>
                  <a:srgbClr val="000000"/>
                </a:solidFill>
                <a:latin typeface="Courier New" panose="02070309020205020404" pitchFamily="49" charset="0"/>
              </a:rPr>
              <a:t> </a:t>
            </a:r>
          </a:p>
        </p:txBody>
      </p:sp>
      <p:sp>
        <p:nvSpPr>
          <p:cNvPr id="6" name="Rectangle 5"/>
          <p:cNvSpPr/>
          <p:nvPr/>
        </p:nvSpPr>
        <p:spPr>
          <a:xfrm>
            <a:off x="474694" y="5732274"/>
            <a:ext cx="8187297" cy="646331"/>
          </a:xfrm>
          <a:prstGeom prst="rect">
            <a:avLst/>
          </a:prstGeom>
        </p:spPr>
        <p:txBody>
          <a:bodyPr wrap="square">
            <a:spAutoFit/>
          </a:bodyPr>
          <a:lstStyle/>
          <a:p>
            <a:pPr algn="just"/>
            <a:r>
              <a:rPr lang="en-US" i="1" dirty="0" smtClean="0">
                <a:solidFill>
                  <a:srgbClr val="FF0000"/>
                </a:solidFill>
                <a:latin typeface="Arial" panose="020B0604020202020204" pitchFamily="34" charset="0"/>
              </a:rPr>
              <a:t>Note</a:t>
            </a:r>
            <a:r>
              <a:rPr lang="en-US" i="1" dirty="0" smtClean="0">
                <a:latin typeface="Arial" panose="020B0604020202020204" pitchFamily="34" charset="0"/>
              </a:rPr>
              <a:t>: The </a:t>
            </a:r>
            <a:r>
              <a:rPr lang="en-US" i="1" dirty="0" err="1" smtClean="0">
                <a:latin typeface="Courier New" panose="02070309020205020404" pitchFamily="49" charset="0"/>
              </a:rPr>
              <a:t>OpenLayers.Layer.WMS</a:t>
            </a:r>
            <a:r>
              <a:rPr lang="en-US" i="1" dirty="0" smtClean="0">
                <a:latin typeface="Courier New" panose="02070309020205020404" pitchFamily="49" charset="0"/>
              </a:rPr>
              <a:t> </a:t>
            </a:r>
            <a:r>
              <a:rPr lang="en-US" i="1" dirty="0" smtClean="0">
                <a:latin typeface="Arial" panose="020B0604020202020204" pitchFamily="34" charset="0"/>
              </a:rPr>
              <a:t>constructor </a:t>
            </a:r>
            <a:r>
              <a:rPr lang="en-US" i="1" dirty="0">
                <a:latin typeface="Arial" panose="020B0604020202020204" pitchFamily="34" charset="0"/>
              </a:rPr>
              <a:t>requires 3 arguments and an optional fourth. </a:t>
            </a:r>
            <a:endParaRPr lang="en-US" i="1" dirty="0">
              <a:effectLst/>
              <a:latin typeface="Arial" panose="020B0604020202020204" pitchFamily="34" charset="0"/>
            </a:endParaRPr>
          </a:p>
        </p:txBody>
      </p:sp>
      <p:sp>
        <p:nvSpPr>
          <p:cNvPr id="7" name="Rectangle 6"/>
          <p:cNvSpPr/>
          <p:nvPr/>
        </p:nvSpPr>
        <p:spPr>
          <a:xfrm>
            <a:off x="474694" y="213093"/>
            <a:ext cx="8375904"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Ingredients of a map in </a:t>
            </a:r>
            <a:r>
              <a:rPr lang="en-US" sz="3200" dirty="0" err="1">
                <a:solidFill>
                  <a:srgbClr val="009997"/>
                </a:solidFill>
                <a:latin typeface="Segoe UI" panose="020B0502040204020203" pitchFamily="34" charset="0"/>
                <a:ea typeface="Segoe UI" panose="020B0502040204020203" pitchFamily="34" charset="0"/>
                <a:cs typeface="Segoe UI" panose="020B0502040204020203" pitchFamily="34" charset="0"/>
              </a:rPr>
              <a:t>OpenLayers</a:t>
            </a:r>
            <a:endPar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33378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085421" y="113408"/>
            <a:ext cx="6978701"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Definition</a:t>
            </a:r>
            <a:r>
              <a:rPr lang="en-US" sz="3200" dirty="0" smtClean="0">
                <a:solidFill>
                  <a:srgbClr val="009997"/>
                </a:solidFill>
                <a:latin typeface="Segoe UI" panose="020B0502040204020203" pitchFamily="34" charset="0"/>
                <a:ea typeface="Segoe UI" panose="020B0502040204020203" pitchFamily="34" charset="0"/>
                <a:cs typeface="Segoe UI" panose="020B0502040204020203" pitchFamily="34" charset="0"/>
              </a:rPr>
              <a:t> </a:t>
            </a: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of a </a:t>
            </a:r>
            <a:r>
              <a:rPr lang="en-US" sz="3200" dirty="0" smtClean="0">
                <a:solidFill>
                  <a:srgbClr val="009997"/>
                </a:solidFill>
                <a:latin typeface="Segoe UI" panose="020B0502040204020203" pitchFamily="34" charset="0"/>
                <a:ea typeface="Segoe UI" panose="020B0502040204020203" pitchFamily="34" charset="0"/>
                <a:cs typeface="Segoe UI" panose="020B0502040204020203" pitchFamily="34" charset="0"/>
              </a:rPr>
              <a:t>Web Mapping</a:t>
            </a:r>
            <a:endPar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endParaRPr>
          </a:p>
        </p:txBody>
      </p:sp>
      <p:sp>
        <p:nvSpPr>
          <p:cNvPr id="3" name="TextBox 2"/>
          <p:cNvSpPr txBox="1"/>
          <p:nvPr/>
        </p:nvSpPr>
        <p:spPr>
          <a:xfrm>
            <a:off x="738552" y="2234155"/>
            <a:ext cx="7666896" cy="1815882"/>
          </a:xfrm>
          <a:prstGeom prst="rect">
            <a:avLst/>
          </a:prstGeom>
          <a:noFill/>
          <a:ln>
            <a:solidFill>
              <a:schemeClr val="accent1"/>
            </a:solidFill>
          </a:ln>
        </p:spPr>
        <p:txBody>
          <a:bodyPr wrap="square" rtlCol="0">
            <a:spAutoFit/>
          </a:bodyPr>
          <a:lstStyle/>
          <a:p>
            <a:pPr algn="just"/>
            <a:r>
              <a:rPr lang="en-US" sz="1600" dirty="0" smtClean="0">
                <a:latin typeface="Segoe UI" panose="020B0502040204020203" pitchFamily="34" charset="0"/>
                <a:ea typeface="Segoe UI" panose="020B0502040204020203" pitchFamily="34" charset="0"/>
                <a:cs typeface="Segoe UI" panose="020B0502040204020203" pitchFamily="34" charset="0"/>
              </a:rPr>
              <a:t>The two matrices on which dynamically </a:t>
            </a:r>
            <a:r>
              <a:rPr lang="en-US" sz="1600" dirty="0">
                <a:latin typeface="Segoe UI" panose="020B0502040204020203" pitchFamily="34" charset="0"/>
                <a:ea typeface="Segoe UI" panose="020B0502040204020203" pitchFamily="34" charset="0"/>
                <a:cs typeface="Segoe UI" panose="020B0502040204020203" pitchFamily="34" charset="0"/>
              </a:rPr>
              <a:t>drawn web maps </a:t>
            </a:r>
            <a:r>
              <a:rPr lang="en-US" sz="1600" dirty="0" smtClean="0">
                <a:latin typeface="Segoe UI" panose="020B0502040204020203" pitchFamily="34" charset="0"/>
                <a:ea typeface="Segoe UI" panose="020B0502040204020203" pitchFamily="34" charset="0"/>
                <a:cs typeface="Segoe UI" panose="020B0502040204020203" pitchFamily="34" charset="0"/>
              </a:rPr>
              <a:t>have challenges are:</a:t>
            </a:r>
          </a:p>
          <a:p>
            <a:pPr marL="285750" indent="-285750" algn="just">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S</a:t>
            </a:r>
            <a:r>
              <a:rPr lang="en-US" sz="1600" dirty="0" smtClean="0">
                <a:latin typeface="Segoe UI" panose="020B0502040204020203" pitchFamily="34" charset="0"/>
                <a:ea typeface="Segoe UI" panose="020B0502040204020203" pitchFamily="34" charset="0"/>
                <a:cs typeface="Segoe UI" panose="020B0502040204020203" pitchFamily="34" charset="0"/>
              </a:rPr>
              <a:t>peed and</a:t>
            </a:r>
          </a:p>
          <a:p>
            <a:pPr marL="285750" indent="-285750" algn="just">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Scalability </a:t>
            </a:r>
            <a:r>
              <a:rPr lang="en-US" sz="1600" dirty="0">
                <a:latin typeface="Segoe UI" panose="020B0502040204020203" pitchFamily="34" charset="0"/>
                <a:ea typeface="Segoe UI" panose="020B0502040204020203" pitchFamily="34" charset="0"/>
                <a:cs typeface="Segoe UI" panose="020B0502040204020203" pitchFamily="34" charset="0"/>
              </a:rPr>
              <a:t>(the ability to handle many simultaneous </a:t>
            </a:r>
            <a:r>
              <a:rPr lang="en-US" sz="1600" dirty="0" smtClean="0">
                <a:latin typeface="Segoe UI" panose="020B0502040204020203" pitchFamily="34" charset="0"/>
                <a:ea typeface="Segoe UI" panose="020B0502040204020203" pitchFamily="34" charset="0"/>
                <a:cs typeface="Segoe UI" panose="020B0502040204020203" pitchFamily="34" charset="0"/>
              </a:rPr>
              <a:t>users/adapt or extend application based on future requirements).</a:t>
            </a:r>
          </a:p>
          <a:p>
            <a:pPr marL="285750" indent="-285750" algn="just">
              <a:buFont typeface="Arial" panose="020B0604020202020204" pitchFamily="34" charset="0"/>
              <a:buChar char="•"/>
            </a:pPr>
            <a:endParaRPr lang="en-US" sz="1600" b="1" u="sng" dirty="0">
              <a:latin typeface="Segoe UI" panose="020B0502040204020203" pitchFamily="34" charset="0"/>
              <a:ea typeface="Segoe UI" panose="020B0502040204020203" pitchFamily="34" charset="0"/>
              <a:cs typeface="Segoe UI" panose="020B0502040204020203" pitchFamily="34" charset="0"/>
            </a:endParaRPr>
          </a:p>
          <a:p>
            <a:pPr algn="just"/>
            <a:r>
              <a:rPr lang="en-US" sz="1600" b="1" u="sng" dirty="0" smtClean="0">
                <a:latin typeface="Segoe UI" panose="020B0502040204020203" pitchFamily="34" charset="0"/>
                <a:ea typeface="Segoe UI" panose="020B0502040204020203" pitchFamily="34" charset="0"/>
                <a:cs typeface="Segoe UI" panose="020B0502040204020203" pitchFamily="34" charset="0"/>
              </a:rPr>
              <a:t>Example Solution</a:t>
            </a:r>
            <a:r>
              <a:rPr lang="en-US" sz="1600" dirty="0" smtClean="0">
                <a:latin typeface="Segoe UI" panose="020B0502040204020203" pitchFamily="34" charset="0"/>
                <a:ea typeface="Segoe UI" panose="020B0502040204020203" pitchFamily="34" charset="0"/>
                <a:cs typeface="Segoe UI" panose="020B0502040204020203" pitchFamily="34" charset="0"/>
              </a:rPr>
              <a:t>: Tiling and Caching </a:t>
            </a:r>
            <a:r>
              <a:rPr lang="en-US" sz="1600" dirty="0">
                <a:latin typeface="Segoe UI" panose="020B0502040204020203" pitchFamily="34" charset="0"/>
                <a:ea typeface="Segoe UI" panose="020B0502040204020203" pitchFamily="34" charset="0"/>
                <a:cs typeface="Segoe UI" panose="020B0502040204020203" pitchFamily="34" charset="0"/>
              </a:rPr>
              <a:t>using Asynchronous JavaScript and XML (AJAX) </a:t>
            </a:r>
          </a:p>
        </p:txBody>
      </p:sp>
      <p:sp>
        <p:nvSpPr>
          <p:cNvPr id="5" name="TextBox 4"/>
          <p:cNvSpPr txBox="1"/>
          <p:nvPr/>
        </p:nvSpPr>
        <p:spPr>
          <a:xfrm>
            <a:off x="775411" y="1005535"/>
            <a:ext cx="7630037" cy="830997"/>
          </a:xfrm>
          <a:prstGeom prst="rect">
            <a:avLst/>
          </a:prstGeom>
          <a:noFill/>
          <a:ln>
            <a:solidFill>
              <a:schemeClr val="accent1"/>
            </a:solidFill>
          </a:ln>
        </p:spPr>
        <p:txBody>
          <a:bodyPr wrap="square" rtlCol="0">
            <a:spAutoFit/>
          </a:bodyPr>
          <a:lstStyle>
            <a:defPPr>
              <a:defRPr lang="en-US"/>
            </a:defPPr>
            <a:lvl1pPr algn="just">
              <a:defRPr sz="2400"/>
            </a:lvl1pPr>
            <a:lvl5pPr marL="2114550" lvl="4" indent="-285750">
              <a:buFont typeface="Arial" panose="020B0604020202020204" pitchFamily="34" charset="0"/>
              <a:buChar char="•"/>
              <a:defRPr sz="2400" b="1" u="sng"/>
            </a:lvl5pPr>
          </a:lstStyle>
          <a:p>
            <a:r>
              <a:rPr lang="en-US" sz="1600" dirty="0">
                <a:latin typeface="Segoe UI" panose="020B0502040204020203" pitchFamily="34" charset="0"/>
                <a:ea typeface="Segoe UI" panose="020B0502040204020203" pitchFamily="34" charset="0"/>
                <a:cs typeface="Segoe UI" panose="020B0502040204020203" pitchFamily="34" charset="0"/>
              </a:rPr>
              <a:t>Initial </a:t>
            </a:r>
            <a:r>
              <a:rPr lang="en-US" sz="1600" dirty="0" smtClean="0">
                <a:latin typeface="Segoe UI" panose="020B0502040204020203" pitchFamily="34" charset="0"/>
                <a:ea typeface="Segoe UI" panose="020B0502040204020203" pitchFamily="34" charset="0"/>
                <a:cs typeface="Segoe UI" panose="020B0502040204020203" pitchFamily="34" charset="0"/>
              </a:rPr>
              <a:t>Attempts on web mapping:</a:t>
            </a:r>
            <a:endParaRPr lang="en-US" sz="1600" dirty="0">
              <a:latin typeface="Segoe UI" panose="020B0502040204020203" pitchFamily="34" charset="0"/>
              <a:ea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1600" dirty="0" err="1">
                <a:latin typeface="Segoe UI" panose="020B0502040204020203" pitchFamily="34" charset="0"/>
                <a:ea typeface="Segoe UI" panose="020B0502040204020203" pitchFamily="34" charset="0"/>
                <a:cs typeface="Segoe UI" panose="020B0502040204020203" pitchFamily="34" charset="0"/>
              </a:rPr>
              <a:t>Mapserver</a:t>
            </a:r>
            <a:r>
              <a:rPr lang="en-US" sz="1600" dirty="0">
                <a:latin typeface="Segoe UI" panose="020B0502040204020203" pitchFamily="34" charset="0"/>
                <a:ea typeface="Segoe UI" panose="020B0502040204020203" pitchFamily="34" charset="0"/>
                <a:cs typeface="Segoe UI" panose="020B0502040204020203" pitchFamily="34" charset="0"/>
              </a:rPr>
              <a:t> and </a:t>
            </a:r>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1600" dirty="0" err="1" smtClean="0">
                <a:latin typeface="Segoe UI" panose="020B0502040204020203" pitchFamily="34" charset="0"/>
                <a:ea typeface="Segoe UI" panose="020B0502040204020203" pitchFamily="34" charset="0"/>
                <a:cs typeface="Segoe UI" panose="020B0502040204020203" pitchFamily="34" charset="0"/>
              </a:rPr>
              <a:t>ArcIMS</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
        <p:nvSpPr>
          <p:cNvPr id="6" name="TextBox 5"/>
          <p:cNvSpPr txBox="1"/>
          <p:nvPr/>
        </p:nvSpPr>
        <p:spPr>
          <a:xfrm>
            <a:off x="738550" y="6404939"/>
            <a:ext cx="7834579" cy="338554"/>
          </a:xfrm>
          <a:prstGeom prst="rect">
            <a:avLst/>
          </a:prstGeom>
          <a:solidFill>
            <a:schemeClr val="accent4">
              <a:lumMod val="20000"/>
              <a:lumOff val="80000"/>
            </a:schemeClr>
          </a:solidFill>
        </p:spPr>
        <p:txBody>
          <a:bodyPr wrap="square" rtlCol="0">
            <a:spAutoFit/>
          </a:bodyPr>
          <a:lstStyle/>
          <a:p>
            <a:r>
              <a:rPr lang="en-US" sz="1600" b="1" dirty="0" smtClean="0"/>
              <a:t>Presently most of the </a:t>
            </a:r>
            <a:r>
              <a:rPr lang="en-US" sz="1600" b="1" dirty="0" err="1" smtClean="0"/>
              <a:t>webmaping</a:t>
            </a:r>
            <a:r>
              <a:rPr lang="en-US" sz="1600" b="1" dirty="0" smtClean="0"/>
              <a:t> scenarios are based on the concept of Web Service</a:t>
            </a:r>
            <a:endParaRPr lang="en-US" sz="1600" b="1" dirty="0"/>
          </a:p>
        </p:txBody>
      </p:sp>
      <p:pic>
        <p:nvPicPr>
          <p:cNvPr id="1026" name="Picture 2" descr=" Tile Pyramid: map is drawn at a progressive series of scale levels, with the smallest scales use fewer ti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6837" y="4180065"/>
            <a:ext cx="2467124" cy="18916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 Tiles from OpenStreetMap data, rendered by MapQues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06364" y="4247923"/>
            <a:ext cx="1659638" cy="16533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468139" y="5902427"/>
            <a:ext cx="2037908" cy="338554"/>
          </a:xfrm>
          <a:prstGeom prst="rect">
            <a:avLst/>
          </a:prstGeom>
        </p:spPr>
        <p:txBody>
          <a:bodyPr wrap="square">
            <a:spAutoFit/>
          </a:bodyPr>
          <a:lstStyle/>
          <a:p>
            <a:pPr algn="ctr"/>
            <a:r>
              <a:rPr lang="en-US" sz="800" dirty="0"/>
              <a:t>Tiles from </a:t>
            </a:r>
            <a:r>
              <a:rPr lang="en-US" sz="800" dirty="0" err="1"/>
              <a:t>OpenStreetMap</a:t>
            </a:r>
            <a:r>
              <a:rPr lang="en-US" sz="800" dirty="0"/>
              <a:t> data, rendered by MapQuest</a:t>
            </a:r>
          </a:p>
        </p:txBody>
      </p:sp>
      <p:sp>
        <p:nvSpPr>
          <p:cNvPr id="8" name="TextBox 7"/>
          <p:cNvSpPr txBox="1"/>
          <p:nvPr/>
        </p:nvSpPr>
        <p:spPr>
          <a:xfrm>
            <a:off x="4862623" y="6025537"/>
            <a:ext cx="740908" cy="215444"/>
          </a:xfrm>
          <a:prstGeom prst="rect">
            <a:avLst/>
          </a:prstGeom>
          <a:noFill/>
        </p:spPr>
        <p:txBody>
          <a:bodyPr wrap="none" rtlCol="0">
            <a:spAutoFit/>
          </a:bodyPr>
          <a:lstStyle/>
          <a:p>
            <a:r>
              <a:rPr lang="en-US" sz="800" dirty="0"/>
              <a:t>Pyramid Tiles</a:t>
            </a:r>
          </a:p>
        </p:txBody>
      </p:sp>
    </p:spTree>
    <p:extLst>
      <p:ext uri="{BB962C8B-B14F-4D97-AF65-F5344CB8AC3E}">
        <p14:creationId xmlns:p14="http://schemas.microsoft.com/office/powerpoint/2010/main" val="2021822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446932" y="205563"/>
            <a:ext cx="4250131" cy="584775"/>
          </a:xfrm>
          <a:prstGeom prst="rect">
            <a:avLst/>
          </a:prstGeom>
        </p:spPr>
        <p:txBody>
          <a:bodyPr wrap="square">
            <a:spAutoFit/>
          </a:bodyPr>
          <a:lstStyle/>
          <a:p>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OSM in </a:t>
            </a:r>
            <a:r>
              <a:rPr lang="en-US" sz="3200" dirty="0" err="1">
                <a:solidFill>
                  <a:srgbClr val="009997"/>
                </a:solidFill>
                <a:latin typeface="Segoe UI" panose="020B0502040204020203" pitchFamily="34" charset="0"/>
                <a:ea typeface="Segoe UI" panose="020B0502040204020203" pitchFamily="34" charset="0"/>
                <a:cs typeface="Segoe UI" panose="020B0502040204020203" pitchFamily="34" charset="0"/>
              </a:rPr>
              <a:t>OpenLayers</a:t>
            </a:r>
            <a:endPar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endParaRPr>
          </a:p>
        </p:txBody>
      </p:sp>
      <p:sp>
        <p:nvSpPr>
          <p:cNvPr id="5" name="Rectangle 4"/>
          <p:cNvSpPr/>
          <p:nvPr/>
        </p:nvSpPr>
        <p:spPr>
          <a:xfrm>
            <a:off x="404036" y="974635"/>
            <a:ext cx="8335925" cy="5262979"/>
          </a:xfrm>
          <a:prstGeom prst="rect">
            <a:avLst/>
          </a:prstGeom>
          <a:ln>
            <a:solidFill>
              <a:schemeClr val="accent1"/>
            </a:solidFill>
          </a:ln>
        </p:spPr>
        <p:txBody>
          <a:bodyPr wrap="square">
            <a:spAutoFit/>
          </a:bodyPr>
          <a:lstStyle/>
          <a:p>
            <a:r>
              <a:rPr lang="en-US" sz="1600" dirty="0">
                <a:solidFill>
                  <a:srgbClr val="0000FF"/>
                </a:solidFill>
                <a:latin typeface="Courier New" panose="02070309020205020404" pitchFamily="49" charset="0"/>
              </a:rPr>
              <a:t>&lt;html&gt;</a:t>
            </a:r>
            <a:r>
              <a:rPr lang="en-US" sz="1600" b="1" dirty="0">
                <a:solidFill>
                  <a:srgbClr val="000000"/>
                </a:solidFill>
                <a:latin typeface="Courier New" panose="02070309020205020404" pitchFamily="49" charset="0"/>
              </a:rPr>
              <a:t> </a:t>
            </a:r>
            <a:endParaRPr lang="en-US" sz="1600" b="1" dirty="0" smtClean="0">
              <a:solidFill>
                <a:srgbClr val="000000"/>
              </a:solidFill>
              <a:latin typeface="Courier New" panose="02070309020205020404" pitchFamily="49" charset="0"/>
            </a:endParaRPr>
          </a:p>
          <a:p>
            <a:r>
              <a:rPr lang="en-US" sz="1600" dirty="0" smtClean="0">
                <a:solidFill>
                  <a:srgbClr val="0000FF"/>
                </a:solidFill>
                <a:latin typeface="Courier New" panose="02070309020205020404" pitchFamily="49" charset="0"/>
              </a:rPr>
              <a:t>&lt;</a:t>
            </a:r>
            <a:r>
              <a:rPr lang="en-US" sz="1600" dirty="0">
                <a:solidFill>
                  <a:srgbClr val="0000FF"/>
                </a:solidFill>
                <a:latin typeface="Courier New" panose="02070309020205020404" pitchFamily="49" charset="0"/>
              </a:rPr>
              <a:t>head&gt;</a:t>
            </a:r>
            <a:r>
              <a:rPr lang="en-US" sz="1600" b="1" dirty="0">
                <a:solidFill>
                  <a:srgbClr val="000000"/>
                </a:solidFill>
                <a:latin typeface="Courier New" panose="02070309020205020404" pitchFamily="49" charset="0"/>
              </a:rPr>
              <a:t> </a:t>
            </a:r>
            <a:endParaRPr lang="en-US" sz="1600" b="1" dirty="0" smtClean="0">
              <a:solidFill>
                <a:srgbClr val="000000"/>
              </a:solidFill>
              <a:latin typeface="Courier New" panose="02070309020205020404" pitchFamily="49" charset="0"/>
            </a:endParaRPr>
          </a:p>
          <a:p>
            <a:r>
              <a:rPr lang="en-US" sz="1600" dirty="0" smtClean="0">
                <a:solidFill>
                  <a:srgbClr val="0000FF"/>
                </a:solidFill>
                <a:latin typeface="Courier New" panose="02070309020205020404" pitchFamily="49" charset="0"/>
              </a:rPr>
              <a:t>&lt;</a:t>
            </a:r>
            <a:r>
              <a:rPr lang="en-US" sz="1600" dirty="0">
                <a:solidFill>
                  <a:srgbClr val="0000FF"/>
                </a:solidFill>
                <a:latin typeface="Courier New" panose="02070309020205020404" pitchFamily="49" charset="0"/>
              </a:rPr>
              <a:t>title&gt;</a:t>
            </a:r>
            <a:r>
              <a:rPr lang="en-US" sz="1600" b="1" dirty="0">
                <a:solidFill>
                  <a:srgbClr val="000000"/>
                </a:solidFill>
                <a:latin typeface="Courier New" panose="02070309020205020404" pitchFamily="49" charset="0"/>
              </a:rPr>
              <a:t>My </a:t>
            </a:r>
            <a:r>
              <a:rPr lang="en-US" sz="1600" b="1" dirty="0" smtClean="0">
                <a:solidFill>
                  <a:srgbClr val="000000"/>
                </a:solidFill>
                <a:latin typeface="Courier New" panose="02070309020205020404" pitchFamily="49" charset="0"/>
              </a:rPr>
              <a:t>NE Map</a:t>
            </a:r>
            <a:r>
              <a:rPr lang="en-US" sz="1600" dirty="0" smtClean="0">
                <a:solidFill>
                  <a:srgbClr val="0000FF"/>
                </a:solidFill>
                <a:latin typeface="Courier New" panose="02070309020205020404" pitchFamily="49" charset="0"/>
              </a:rPr>
              <a:t>&lt;/</a:t>
            </a:r>
            <a:r>
              <a:rPr lang="en-US" sz="1600" dirty="0">
                <a:solidFill>
                  <a:srgbClr val="0000FF"/>
                </a:solidFill>
                <a:latin typeface="Courier New" panose="02070309020205020404" pitchFamily="49" charset="0"/>
              </a:rPr>
              <a:t>title&gt;</a:t>
            </a:r>
            <a:r>
              <a:rPr lang="en-US" sz="1600" b="1" dirty="0">
                <a:solidFill>
                  <a:srgbClr val="000000"/>
                </a:solidFill>
                <a:latin typeface="Courier New" panose="02070309020205020404" pitchFamily="49" charset="0"/>
              </a:rPr>
              <a:t> </a:t>
            </a:r>
            <a:endParaRPr lang="en-US" sz="1600" b="1" dirty="0" smtClean="0">
              <a:solidFill>
                <a:srgbClr val="000000"/>
              </a:solidFill>
              <a:latin typeface="Courier New" panose="02070309020205020404" pitchFamily="49" charset="0"/>
            </a:endParaRPr>
          </a:p>
          <a:p>
            <a:r>
              <a:rPr lang="en-US" sz="1600" dirty="0" smtClean="0">
                <a:solidFill>
                  <a:srgbClr val="0000FF"/>
                </a:solidFill>
                <a:latin typeface="Courier New" panose="02070309020205020404" pitchFamily="49" charset="0"/>
              </a:rPr>
              <a:t>&lt;script</a:t>
            </a:r>
            <a:r>
              <a:rPr lang="en-US" sz="1600" dirty="0" smtClean="0">
                <a:solidFill>
                  <a:srgbClr val="000000"/>
                </a:solidFill>
                <a:latin typeface="Courier New" panose="02070309020205020404" pitchFamily="49" charset="0"/>
              </a:rPr>
              <a:t> </a:t>
            </a:r>
            <a:r>
              <a:rPr lang="en-US" sz="1600" dirty="0" err="1" smtClean="0">
                <a:solidFill>
                  <a:srgbClr val="FF0000"/>
                </a:solidFill>
                <a:latin typeface="Courier New" panose="02070309020205020404" pitchFamily="49" charset="0"/>
              </a:rPr>
              <a:t>src</a:t>
            </a:r>
            <a:r>
              <a:rPr lang="en-US" sz="1600" dirty="0" smtClean="0">
                <a:solidFill>
                  <a:srgbClr val="000000"/>
                </a:solidFill>
                <a:latin typeface="Courier New" panose="02070309020205020404" pitchFamily="49" charset="0"/>
              </a:rPr>
              <a:t>=</a:t>
            </a:r>
            <a:r>
              <a:rPr lang="en-US" sz="1600" b="1" dirty="0" smtClean="0">
                <a:solidFill>
                  <a:srgbClr val="8000FF"/>
                </a:solidFill>
                <a:latin typeface="Courier New" panose="02070309020205020404" pitchFamily="49" charset="0"/>
              </a:rPr>
              <a:t>"https://cdnjs.cloudflare.com/ajax/libs/</a:t>
            </a:r>
            <a:r>
              <a:rPr lang="en-US" sz="1600" b="1" dirty="0" err="1" smtClean="0">
                <a:solidFill>
                  <a:srgbClr val="8000FF"/>
                </a:solidFill>
                <a:latin typeface="Courier New" panose="02070309020205020404" pitchFamily="49" charset="0"/>
              </a:rPr>
              <a:t>openlayers</a:t>
            </a:r>
            <a:r>
              <a:rPr lang="en-US" sz="1600" b="1" dirty="0" smtClean="0">
                <a:solidFill>
                  <a:srgbClr val="8000FF"/>
                </a:solidFill>
                <a:latin typeface="Courier New" panose="02070309020205020404" pitchFamily="49" charset="0"/>
              </a:rPr>
              <a:t>/2.13.1/OpenLayers.js"</a:t>
            </a:r>
            <a:r>
              <a:rPr lang="en-US" sz="1600" dirty="0" smtClean="0">
                <a:solidFill>
                  <a:srgbClr val="0000FF"/>
                </a:solidFill>
                <a:latin typeface="Courier New" panose="02070309020205020404" pitchFamily="49" charset="0"/>
              </a:rPr>
              <a:t>&gt;&lt;/script&gt;</a:t>
            </a:r>
            <a:r>
              <a:rPr lang="en-US" sz="1600" b="1" dirty="0" smtClean="0">
                <a:solidFill>
                  <a:srgbClr val="000000"/>
                </a:solidFill>
                <a:latin typeface="Courier New" panose="02070309020205020404" pitchFamily="49" charset="0"/>
              </a:rPr>
              <a:t> </a:t>
            </a:r>
          </a:p>
          <a:p>
            <a:r>
              <a:rPr lang="en-US" sz="1600" dirty="0" smtClean="0">
                <a:solidFill>
                  <a:srgbClr val="0000FF"/>
                </a:solidFill>
                <a:latin typeface="Courier New" panose="02070309020205020404" pitchFamily="49" charset="0"/>
              </a:rPr>
              <a:t>&lt;link</a:t>
            </a:r>
            <a:r>
              <a:rPr lang="en-US" sz="1600" dirty="0" smtClean="0">
                <a:solidFill>
                  <a:srgbClr val="000000"/>
                </a:solidFill>
                <a:latin typeface="Courier New" panose="02070309020205020404" pitchFamily="49" charset="0"/>
              </a:rPr>
              <a:t> </a:t>
            </a:r>
            <a:r>
              <a:rPr lang="en-US" sz="1600" dirty="0" err="1" smtClean="0">
                <a:solidFill>
                  <a:srgbClr val="FF0000"/>
                </a:solidFill>
                <a:latin typeface="Courier New" panose="02070309020205020404" pitchFamily="49" charset="0"/>
              </a:rPr>
              <a:t>rel</a:t>
            </a:r>
            <a:r>
              <a:rPr lang="en-US" sz="1600" dirty="0" smtClean="0">
                <a:solidFill>
                  <a:srgbClr val="000000"/>
                </a:solidFill>
                <a:latin typeface="Courier New" panose="02070309020205020404" pitchFamily="49" charset="0"/>
              </a:rPr>
              <a:t>=</a:t>
            </a:r>
            <a:r>
              <a:rPr lang="en-US" sz="1600" b="1" dirty="0" smtClean="0">
                <a:solidFill>
                  <a:srgbClr val="8000FF"/>
                </a:solidFill>
                <a:latin typeface="Courier New" panose="02070309020205020404" pitchFamily="49" charset="0"/>
              </a:rPr>
              <a:t>"stylesheet"</a:t>
            </a:r>
            <a:r>
              <a:rPr lang="en-US" sz="1600" dirty="0" smtClean="0">
                <a:solidFill>
                  <a:srgbClr val="000000"/>
                </a:solidFill>
                <a:latin typeface="Courier New" panose="02070309020205020404" pitchFamily="49" charset="0"/>
              </a:rPr>
              <a:t> </a:t>
            </a:r>
            <a:r>
              <a:rPr lang="en-US" sz="1600" dirty="0" err="1" smtClean="0">
                <a:solidFill>
                  <a:srgbClr val="FF0000"/>
                </a:solidFill>
                <a:latin typeface="Courier New" panose="02070309020205020404" pitchFamily="49" charset="0"/>
              </a:rPr>
              <a:t>href</a:t>
            </a:r>
            <a:r>
              <a:rPr lang="en-US" sz="1600" dirty="0" smtClean="0">
                <a:solidFill>
                  <a:srgbClr val="000000"/>
                </a:solidFill>
                <a:latin typeface="Courier New" panose="02070309020205020404" pitchFamily="49" charset="0"/>
              </a:rPr>
              <a:t>=</a:t>
            </a:r>
            <a:r>
              <a:rPr lang="en-US" sz="1600" b="1" dirty="0" smtClean="0">
                <a:solidFill>
                  <a:srgbClr val="8000FF"/>
                </a:solidFill>
                <a:latin typeface="Courier New" panose="02070309020205020404" pitchFamily="49" charset="0"/>
              </a:rPr>
              <a:t>"https://cdnjs.cloudflare.com/ajax/libs/</a:t>
            </a:r>
            <a:r>
              <a:rPr lang="en-US" sz="1600" b="1" dirty="0" err="1" smtClean="0">
                <a:solidFill>
                  <a:srgbClr val="8000FF"/>
                </a:solidFill>
                <a:latin typeface="Courier New" panose="02070309020205020404" pitchFamily="49" charset="0"/>
              </a:rPr>
              <a:t>openlayers</a:t>
            </a:r>
            <a:r>
              <a:rPr lang="en-US" sz="1600" b="1" dirty="0" smtClean="0">
                <a:solidFill>
                  <a:srgbClr val="8000FF"/>
                </a:solidFill>
                <a:latin typeface="Courier New" panose="02070309020205020404" pitchFamily="49" charset="0"/>
              </a:rPr>
              <a:t>/2.13.1/theme/default/style.css"</a:t>
            </a:r>
            <a:r>
              <a:rPr lang="en-US" sz="1600" dirty="0" smtClean="0">
                <a:solidFill>
                  <a:srgbClr val="000000"/>
                </a:solidFill>
                <a:latin typeface="Courier New" panose="02070309020205020404" pitchFamily="49" charset="0"/>
              </a:rPr>
              <a:t> </a:t>
            </a:r>
            <a:r>
              <a:rPr lang="en-US" sz="1600" dirty="0" smtClean="0">
                <a:solidFill>
                  <a:srgbClr val="FF0000"/>
                </a:solidFill>
                <a:latin typeface="Courier New" panose="02070309020205020404" pitchFamily="49" charset="0"/>
              </a:rPr>
              <a:t>type</a:t>
            </a:r>
            <a:r>
              <a:rPr lang="en-US" sz="1600" dirty="0" smtClean="0">
                <a:solidFill>
                  <a:srgbClr val="000000"/>
                </a:solidFill>
                <a:latin typeface="Courier New" panose="02070309020205020404" pitchFamily="49" charset="0"/>
              </a:rPr>
              <a:t>=</a:t>
            </a:r>
            <a:r>
              <a:rPr lang="en-US" sz="1600" b="1" dirty="0" smtClean="0">
                <a:solidFill>
                  <a:srgbClr val="8000FF"/>
                </a:solidFill>
                <a:latin typeface="Courier New" panose="02070309020205020404" pitchFamily="49" charset="0"/>
              </a:rPr>
              <a:t>"text/</a:t>
            </a:r>
            <a:r>
              <a:rPr lang="en-US" sz="1600" b="1" dirty="0" err="1" smtClean="0">
                <a:solidFill>
                  <a:srgbClr val="8000FF"/>
                </a:solidFill>
                <a:latin typeface="Courier New" panose="02070309020205020404" pitchFamily="49" charset="0"/>
              </a:rPr>
              <a:t>css</a:t>
            </a:r>
            <a:r>
              <a:rPr lang="en-US" sz="1600" b="1" dirty="0" smtClean="0">
                <a:solidFill>
                  <a:srgbClr val="8000FF"/>
                </a:solidFill>
                <a:latin typeface="Courier New" panose="02070309020205020404" pitchFamily="49" charset="0"/>
              </a:rPr>
              <a:t>"</a:t>
            </a:r>
            <a:r>
              <a:rPr lang="en-US" sz="1600" dirty="0" smtClean="0">
                <a:solidFill>
                  <a:srgbClr val="0000FF"/>
                </a:solidFill>
                <a:latin typeface="Courier New" panose="02070309020205020404" pitchFamily="49" charset="0"/>
              </a:rPr>
              <a:t>&gt;</a:t>
            </a:r>
            <a:r>
              <a:rPr lang="en-US" sz="1600" b="1" dirty="0" smtClean="0">
                <a:solidFill>
                  <a:srgbClr val="000000"/>
                </a:solidFill>
                <a:latin typeface="Courier New" panose="02070309020205020404" pitchFamily="49" charset="0"/>
              </a:rPr>
              <a:t> </a:t>
            </a:r>
          </a:p>
          <a:p>
            <a:r>
              <a:rPr lang="en-US" sz="1600" dirty="0" smtClean="0">
                <a:solidFill>
                  <a:srgbClr val="0000FF"/>
                </a:solidFill>
                <a:latin typeface="Courier New" panose="02070309020205020404" pitchFamily="49" charset="0"/>
              </a:rPr>
              <a:t>&lt;/</a:t>
            </a:r>
            <a:r>
              <a:rPr lang="en-US" sz="1600" dirty="0">
                <a:solidFill>
                  <a:srgbClr val="0000FF"/>
                </a:solidFill>
                <a:latin typeface="Courier New" panose="02070309020205020404" pitchFamily="49" charset="0"/>
              </a:rPr>
              <a:t>head&gt;</a:t>
            </a:r>
            <a:r>
              <a:rPr lang="en-US" sz="1600" b="1" dirty="0">
                <a:solidFill>
                  <a:srgbClr val="000000"/>
                </a:solidFill>
                <a:latin typeface="Courier New" panose="02070309020205020404" pitchFamily="49" charset="0"/>
              </a:rPr>
              <a:t> </a:t>
            </a:r>
            <a:endParaRPr lang="en-US" sz="1600" b="1" dirty="0" smtClean="0">
              <a:solidFill>
                <a:srgbClr val="000000"/>
              </a:solidFill>
              <a:latin typeface="Courier New" panose="02070309020205020404" pitchFamily="49" charset="0"/>
            </a:endParaRPr>
          </a:p>
          <a:p>
            <a:r>
              <a:rPr lang="en-US" sz="1600" dirty="0" smtClean="0">
                <a:solidFill>
                  <a:srgbClr val="0000FF"/>
                </a:solidFill>
                <a:latin typeface="Courier New" panose="02070309020205020404" pitchFamily="49" charset="0"/>
              </a:rPr>
              <a:t>&lt;</a:t>
            </a:r>
            <a:r>
              <a:rPr lang="en-US" sz="1600" dirty="0">
                <a:solidFill>
                  <a:srgbClr val="0000FF"/>
                </a:solidFill>
                <a:latin typeface="Courier New" panose="02070309020205020404" pitchFamily="49" charset="0"/>
              </a:rPr>
              <a:t>body&gt;</a:t>
            </a:r>
            <a:r>
              <a:rPr lang="en-US" sz="1600" b="1" dirty="0">
                <a:solidFill>
                  <a:srgbClr val="000000"/>
                </a:solidFill>
                <a:latin typeface="Courier New" panose="02070309020205020404" pitchFamily="49" charset="0"/>
              </a:rPr>
              <a:t> </a:t>
            </a:r>
            <a:endParaRPr lang="en-US" sz="1600" b="1" dirty="0" smtClean="0">
              <a:solidFill>
                <a:srgbClr val="000000"/>
              </a:solidFill>
              <a:latin typeface="Courier New" panose="02070309020205020404" pitchFamily="49" charset="0"/>
            </a:endParaRPr>
          </a:p>
          <a:p>
            <a:r>
              <a:rPr lang="en-US" sz="1600" dirty="0" smtClean="0">
                <a:solidFill>
                  <a:srgbClr val="0000FF"/>
                </a:solidFill>
                <a:latin typeface="Courier New" panose="02070309020205020404" pitchFamily="49" charset="0"/>
              </a:rPr>
              <a:t>&lt;</a:t>
            </a:r>
            <a:r>
              <a:rPr lang="en-US" sz="1600" dirty="0">
                <a:solidFill>
                  <a:srgbClr val="0000FF"/>
                </a:solidFill>
                <a:latin typeface="Courier New" panose="02070309020205020404" pitchFamily="49" charset="0"/>
              </a:rPr>
              <a:t>h1&gt;</a:t>
            </a:r>
            <a:r>
              <a:rPr lang="en-US" sz="1600" b="1" dirty="0">
                <a:solidFill>
                  <a:srgbClr val="000000"/>
                </a:solidFill>
                <a:latin typeface="Courier New" panose="02070309020205020404" pitchFamily="49" charset="0"/>
              </a:rPr>
              <a:t>My Map</a:t>
            </a:r>
            <a:r>
              <a:rPr lang="en-US" sz="1600" dirty="0">
                <a:solidFill>
                  <a:srgbClr val="0000FF"/>
                </a:solidFill>
                <a:latin typeface="Courier New" panose="02070309020205020404" pitchFamily="49" charset="0"/>
              </a:rPr>
              <a:t>&lt;/h1&gt;</a:t>
            </a:r>
            <a:r>
              <a:rPr lang="en-US" sz="1600" b="1" dirty="0">
                <a:solidFill>
                  <a:srgbClr val="000000"/>
                </a:solidFill>
                <a:latin typeface="Courier New" panose="02070309020205020404" pitchFamily="49" charset="0"/>
              </a:rPr>
              <a:t> </a:t>
            </a:r>
            <a:endParaRPr lang="en-US" sz="1600" b="1" dirty="0" smtClean="0">
              <a:solidFill>
                <a:srgbClr val="000000"/>
              </a:solidFill>
              <a:latin typeface="Courier New" panose="02070309020205020404" pitchFamily="49" charset="0"/>
            </a:endParaRPr>
          </a:p>
          <a:p>
            <a:r>
              <a:rPr lang="en-US" sz="1600" dirty="0" smtClean="0">
                <a:solidFill>
                  <a:srgbClr val="0000FF"/>
                </a:solidFill>
                <a:latin typeface="Courier New" panose="02070309020205020404" pitchFamily="49" charset="0"/>
              </a:rPr>
              <a:t>&lt;</a:t>
            </a:r>
            <a:r>
              <a:rPr lang="en-US" sz="1600" dirty="0">
                <a:solidFill>
                  <a:srgbClr val="0000FF"/>
                </a:solidFill>
                <a:latin typeface="Courier New" panose="02070309020205020404" pitchFamily="49" charset="0"/>
              </a:rPr>
              <a:t>div</a:t>
            </a:r>
            <a:r>
              <a:rPr lang="en-US" sz="1600" dirty="0">
                <a:solidFill>
                  <a:srgbClr val="000000"/>
                </a:solidFill>
                <a:latin typeface="Courier New" panose="02070309020205020404" pitchFamily="49" charset="0"/>
              </a:rPr>
              <a:t> </a:t>
            </a:r>
            <a:r>
              <a:rPr lang="en-US" sz="1600" dirty="0">
                <a:solidFill>
                  <a:srgbClr val="FF0000"/>
                </a:solidFill>
                <a:latin typeface="Courier New" panose="02070309020205020404" pitchFamily="49" charset="0"/>
              </a:rPr>
              <a:t>id</a:t>
            </a:r>
            <a:r>
              <a:rPr lang="en-US" sz="1600" dirty="0">
                <a:solidFill>
                  <a:srgbClr val="000000"/>
                </a:solidFill>
                <a:latin typeface="Courier New" panose="02070309020205020404" pitchFamily="49" charset="0"/>
              </a:rPr>
              <a:t>=</a:t>
            </a:r>
            <a:r>
              <a:rPr lang="en-US" sz="1600" b="1" dirty="0">
                <a:solidFill>
                  <a:srgbClr val="8000FF"/>
                </a:solidFill>
                <a:latin typeface="Courier New" panose="02070309020205020404" pitchFamily="49" charset="0"/>
              </a:rPr>
              <a:t>"map-id"</a:t>
            </a:r>
            <a:r>
              <a:rPr lang="en-US" sz="1600" dirty="0">
                <a:solidFill>
                  <a:srgbClr val="0000FF"/>
                </a:solidFill>
                <a:latin typeface="Courier New" panose="02070309020205020404" pitchFamily="49" charset="0"/>
              </a:rPr>
              <a:t>&gt;&lt;/div&gt;</a:t>
            </a:r>
            <a:r>
              <a:rPr lang="en-US" sz="1600" b="1" dirty="0">
                <a:solidFill>
                  <a:srgbClr val="000000"/>
                </a:solidFill>
                <a:latin typeface="Courier New" panose="02070309020205020404" pitchFamily="49" charset="0"/>
              </a:rPr>
              <a:t> </a:t>
            </a:r>
            <a:endParaRPr lang="en-US" sz="1600" b="1" dirty="0" smtClean="0">
              <a:solidFill>
                <a:srgbClr val="000000"/>
              </a:solidFill>
              <a:latin typeface="Courier New" panose="02070309020205020404" pitchFamily="49" charset="0"/>
            </a:endParaRPr>
          </a:p>
          <a:p>
            <a:r>
              <a:rPr lang="en-US" sz="1600" dirty="0" smtClean="0">
                <a:solidFill>
                  <a:srgbClr val="0000FF"/>
                </a:solidFill>
                <a:latin typeface="Courier New" panose="02070309020205020404" pitchFamily="49" charset="0"/>
              </a:rPr>
              <a:t>&lt;</a:t>
            </a:r>
            <a:r>
              <a:rPr lang="en-US" sz="1600" dirty="0">
                <a:solidFill>
                  <a:srgbClr val="0000FF"/>
                </a:solidFill>
                <a:latin typeface="Courier New" panose="02070309020205020404" pitchFamily="49" charset="0"/>
              </a:rPr>
              <a:t>script&gt;</a:t>
            </a:r>
            <a:r>
              <a:rPr lang="en-US" sz="1600" dirty="0">
                <a:solidFill>
                  <a:srgbClr val="000000"/>
                </a:solidFill>
                <a:latin typeface="Courier New" panose="02070309020205020404" pitchFamily="49" charset="0"/>
              </a:rPr>
              <a:t> </a:t>
            </a:r>
            <a:endParaRPr lang="en-US" sz="1600" dirty="0" smtClean="0">
              <a:solidFill>
                <a:srgbClr val="000000"/>
              </a:solidFill>
              <a:latin typeface="Courier New" panose="02070309020205020404" pitchFamily="49" charset="0"/>
            </a:endParaRPr>
          </a:p>
          <a:p>
            <a:r>
              <a:rPr lang="en-US" sz="1600" b="1" i="1" dirty="0" err="1" smtClean="0">
                <a:solidFill>
                  <a:srgbClr val="000080"/>
                </a:solidFill>
                <a:latin typeface="Courier New" panose="02070309020205020404" pitchFamily="49" charset="0"/>
              </a:rPr>
              <a:t>var</a:t>
            </a:r>
            <a:r>
              <a:rPr lang="en-US" sz="1600" dirty="0" smtClean="0">
                <a:solidFill>
                  <a:srgbClr val="000000"/>
                </a:solidFill>
                <a:latin typeface="Courier New" panose="02070309020205020404" pitchFamily="49" charset="0"/>
              </a:rPr>
              <a:t> </a:t>
            </a:r>
            <a:r>
              <a:rPr lang="en-US" sz="1600" dirty="0">
                <a:solidFill>
                  <a:srgbClr val="000000"/>
                </a:solidFill>
                <a:latin typeface="Courier New" panose="02070309020205020404" pitchFamily="49" charset="0"/>
              </a:rPr>
              <a:t>center </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i="1" dirty="0">
                <a:solidFill>
                  <a:srgbClr val="000080"/>
                </a:solidFill>
                <a:latin typeface="Courier New" panose="02070309020205020404" pitchFamily="49" charset="0"/>
              </a:rPr>
              <a:t>new</a:t>
            </a:r>
            <a:r>
              <a:rPr lang="en-US" sz="1600" dirty="0">
                <a:solidFill>
                  <a:srgbClr val="000000"/>
                </a:solidFill>
                <a:latin typeface="Courier New" panose="02070309020205020404" pitchFamily="49" charset="0"/>
              </a:rPr>
              <a:t> </a:t>
            </a:r>
            <a:r>
              <a:rPr lang="en-US" sz="1600" dirty="0" err="1" smtClean="0">
                <a:solidFill>
                  <a:srgbClr val="000000"/>
                </a:solidFill>
                <a:latin typeface="Courier New" panose="02070309020205020404" pitchFamily="49" charset="0"/>
              </a:rPr>
              <a:t>OpenLayers.LonLat</a:t>
            </a:r>
            <a:r>
              <a:rPr lang="en-US" sz="1600" b="1" dirty="0" smtClean="0">
                <a:solidFill>
                  <a:srgbClr val="000000"/>
                </a:solidFill>
                <a:latin typeface="Courier New" panose="02070309020205020404" pitchFamily="49" charset="0"/>
              </a:rPr>
              <a:t>(</a:t>
            </a:r>
            <a:r>
              <a:rPr lang="en-US" sz="1600" dirty="0" smtClean="0">
                <a:solidFill>
                  <a:srgbClr val="FF0000"/>
                </a:solidFill>
                <a:latin typeface="Courier New" panose="02070309020205020404" pitchFamily="49" charset="0"/>
              </a:rPr>
              <a:t>94.0441</a:t>
            </a:r>
            <a:r>
              <a:rPr lang="en-US" sz="1600" b="1" dirty="0" smtClean="0">
                <a:solidFill>
                  <a:srgbClr val="000000"/>
                </a:solidFill>
                <a:latin typeface="Courier New" panose="02070309020205020404" pitchFamily="49" charset="0"/>
              </a:rPr>
              <a:t>,</a:t>
            </a:r>
            <a:r>
              <a:rPr lang="en-US" sz="1600" dirty="0" smtClean="0">
                <a:solidFill>
                  <a:srgbClr val="000000"/>
                </a:solidFill>
                <a:latin typeface="Courier New" panose="02070309020205020404" pitchFamily="49" charset="0"/>
              </a:rPr>
              <a:t> </a:t>
            </a:r>
            <a:r>
              <a:rPr lang="en-US" sz="1600" dirty="0" smtClean="0">
                <a:solidFill>
                  <a:srgbClr val="FF0000"/>
                </a:solidFill>
                <a:latin typeface="Courier New" panose="02070309020205020404" pitchFamily="49" charset="0"/>
              </a:rPr>
              <a:t>25.3408</a:t>
            </a:r>
            <a:r>
              <a:rPr lang="en-US" sz="1600" b="1" dirty="0" smtClean="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transform</a:t>
            </a:r>
            <a:r>
              <a:rPr lang="en-US" sz="1600" b="1" dirty="0">
                <a:solidFill>
                  <a:srgbClr val="000000"/>
                </a:solidFill>
                <a:latin typeface="Courier New" panose="02070309020205020404" pitchFamily="49" charset="0"/>
              </a:rPr>
              <a:t>(</a:t>
            </a:r>
            <a:r>
              <a:rPr lang="en-US" sz="1600" dirty="0">
                <a:solidFill>
                  <a:srgbClr val="808080"/>
                </a:solidFill>
                <a:latin typeface="Courier New" panose="02070309020205020404" pitchFamily="49" charset="0"/>
              </a:rPr>
              <a:t>'EPSG:4326'</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'EPSG:3857'</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endParaRPr lang="en-US" sz="1600" dirty="0" smtClean="0">
              <a:solidFill>
                <a:srgbClr val="000000"/>
              </a:solidFill>
              <a:latin typeface="Courier New" panose="02070309020205020404" pitchFamily="49" charset="0"/>
            </a:endParaRPr>
          </a:p>
          <a:p>
            <a:r>
              <a:rPr lang="en-US" sz="1600" b="1" i="1" dirty="0" err="1" smtClean="0">
                <a:solidFill>
                  <a:srgbClr val="000080"/>
                </a:solidFill>
                <a:latin typeface="Courier New" panose="02070309020205020404" pitchFamily="49" charset="0"/>
              </a:rPr>
              <a:t>var</a:t>
            </a:r>
            <a:r>
              <a:rPr lang="en-US" sz="1600" dirty="0" smtClean="0">
                <a:solidFill>
                  <a:srgbClr val="000000"/>
                </a:solidFill>
                <a:latin typeface="Courier New" panose="02070309020205020404" pitchFamily="49" charset="0"/>
              </a:rPr>
              <a:t> </a:t>
            </a:r>
            <a:r>
              <a:rPr lang="en-US" sz="1600" dirty="0">
                <a:solidFill>
                  <a:srgbClr val="000000"/>
                </a:solidFill>
                <a:latin typeface="Courier New" panose="02070309020205020404" pitchFamily="49" charset="0"/>
              </a:rPr>
              <a:t>map </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i="1" dirty="0">
                <a:solidFill>
                  <a:srgbClr val="000080"/>
                </a:solidFill>
                <a:latin typeface="Courier New" panose="02070309020205020404" pitchFamily="49" charset="0"/>
              </a:rPr>
              <a:t>new</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OpenLayers.Map</a:t>
            </a:r>
            <a:r>
              <a:rPr lang="en-US" sz="1600" b="1" dirty="0">
                <a:solidFill>
                  <a:srgbClr val="000000"/>
                </a:solidFill>
                <a:latin typeface="Courier New" panose="02070309020205020404" pitchFamily="49" charset="0"/>
              </a:rPr>
              <a:t>(</a:t>
            </a:r>
            <a:r>
              <a:rPr lang="en-US" sz="1600" dirty="0">
                <a:solidFill>
                  <a:srgbClr val="808080"/>
                </a:solidFill>
                <a:latin typeface="Courier New" panose="02070309020205020404" pitchFamily="49" charset="0"/>
              </a:rPr>
              <a:t>"map-id"</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projection</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'EPSG:3857'</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endParaRPr lang="en-US" sz="1600" dirty="0" smtClean="0">
              <a:solidFill>
                <a:srgbClr val="000000"/>
              </a:solidFill>
              <a:latin typeface="Courier New" panose="02070309020205020404" pitchFamily="49" charset="0"/>
            </a:endParaRPr>
          </a:p>
          <a:p>
            <a:r>
              <a:rPr lang="en-US" sz="1600" b="1" i="1" dirty="0" err="1" smtClean="0">
                <a:solidFill>
                  <a:srgbClr val="000080"/>
                </a:solidFill>
                <a:latin typeface="Courier New" panose="02070309020205020404" pitchFamily="49" charset="0"/>
              </a:rPr>
              <a:t>var</a:t>
            </a:r>
            <a:r>
              <a:rPr lang="en-US" sz="1600" dirty="0" smtClean="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osm</a:t>
            </a:r>
            <a:r>
              <a:rPr lang="en-US" sz="1600" dirty="0">
                <a:solidFill>
                  <a:srgbClr val="000000"/>
                </a:solidFill>
                <a:latin typeface="Courier New" panose="02070309020205020404" pitchFamily="49" charset="0"/>
              </a:rPr>
              <a:t> </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i="1" dirty="0">
                <a:solidFill>
                  <a:srgbClr val="000080"/>
                </a:solidFill>
                <a:latin typeface="Courier New" panose="02070309020205020404" pitchFamily="49" charset="0"/>
              </a:rPr>
              <a:t>new</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OpenLayers.Layer.OSM</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endParaRPr lang="en-US" sz="1600" dirty="0" smtClean="0">
              <a:solidFill>
                <a:srgbClr val="000000"/>
              </a:solidFill>
              <a:latin typeface="Courier New" panose="02070309020205020404" pitchFamily="49" charset="0"/>
            </a:endParaRPr>
          </a:p>
          <a:p>
            <a:r>
              <a:rPr lang="en-US" sz="1600" dirty="0" err="1" smtClean="0">
                <a:solidFill>
                  <a:srgbClr val="000000"/>
                </a:solidFill>
                <a:latin typeface="Courier New" panose="02070309020205020404" pitchFamily="49" charset="0"/>
              </a:rPr>
              <a:t>map.addLayer</a:t>
            </a:r>
            <a:r>
              <a:rPr lang="en-US" sz="1600" b="1" dirty="0" smtClean="0">
                <a:solidFill>
                  <a:srgbClr val="000000"/>
                </a:solidFill>
                <a:latin typeface="Courier New" panose="02070309020205020404" pitchFamily="49" charset="0"/>
              </a:rPr>
              <a:t>(</a:t>
            </a:r>
            <a:r>
              <a:rPr lang="en-US" sz="1600" dirty="0" err="1" smtClean="0">
                <a:solidFill>
                  <a:srgbClr val="000000"/>
                </a:solidFill>
                <a:latin typeface="Courier New" panose="02070309020205020404" pitchFamily="49" charset="0"/>
              </a:rPr>
              <a:t>osm</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endParaRPr lang="en-US" sz="1600" dirty="0" smtClean="0">
              <a:solidFill>
                <a:srgbClr val="000000"/>
              </a:solidFill>
              <a:latin typeface="Courier New" panose="02070309020205020404" pitchFamily="49" charset="0"/>
            </a:endParaRPr>
          </a:p>
          <a:p>
            <a:r>
              <a:rPr lang="en-US" sz="1600" dirty="0" err="1" smtClean="0">
                <a:solidFill>
                  <a:srgbClr val="000000"/>
                </a:solidFill>
                <a:latin typeface="Courier New" panose="02070309020205020404" pitchFamily="49" charset="0"/>
              </a:rPr>
              <a:t>map.setCenter</a:t>
            </a:r>
            <a:r>
              <a:rPr lang="en-US" sz="1600" b="1" dirty="0" smtClean="0">
                <a:solidFill>
                  <a:srgbClr val="000000"/>
                </a:solidFill>
                <a:latin typeface="Courier New" panose="02070309020205020404" pitchFamily="49" charset="0"/>
              </a:rPr>
              <a:t>(</a:t>
            </a:r>
            <a:r>
              <a:rPr lang="en-US" sz="1600" dirty="0" smtClean="0">
                <a:solidFill>
                  <a:srgbClr val="000000"/>
                </a:solidFill>
                <a:latin typeface="Courier New" panose="02070309020205020404" pitchFamily="49" charset="0"/>
              </a:rPr>
              <a:t>center</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FF0000"/>
                </a:solidFill>
                <a:latin typeface="Courier New" panose="02070309020205020404" pitchFamily="49" charset="0"/>
              </a:rPr>
              <a:t>9</a:t>
            </a:r>
            <a:r>
              <a:rPr lang="en-US" sz="1600" b="1" dirty="0" smtClean="0">
                <a:solidFill>
                  <a:srgbClr val="000000"/>
                </a:solidFill>
                <a:latin typeface="Courier New" panose="02070309020205020404" pitchFamily="49" charset="0"/>
              </a:rPr>
              <a:t>);</a:t>
            </a:r>
            <a:r>
              <a:rPr lang="en-US" sz="1600" dirty="0" smtClean="0">
                <a:solidFill>
                  <a:srgbClr val="000000"/>
                </a:solidFill>
                <a:latin typeface="Courier New" panose="02070309020205020404" pitchFamily="49" charset="0"/>
              </a:rPr>
              <a:t> </a:t>
            </a:r>
          </a:p>
          <a:p>
            <a:r>
              <a:rPr lang="en-US" sz="1600" dirty="0" smtClean="0">
                <a:solidFill>
                  <a:srgbClr val="0000FF"/>
                </a:solidFill>
                <a:latin typeface="Courier New" panose="02070309020205020404" pitchFamily="49" charset="0"/>
              </a:rPr>
              <a:t>&lt;/</a:t>
            </a:r>
            <a:r>
              <a:rPr lang="en-US" sz="1600" dirty="0">
                <a:solidFill>
                  <a:srgbClr val="0000FF"/>
                </a:solidFill>
                <a:latin typeface="Courier New" panose="02070309020205020404" pitchFamily="49" charset="0"/>
              </a:rPr>
              <a:t>script&gt;</a:t>
            </a:r>
            <a:r>
              <a:rPr lang="en-US" sz="1600" b="1" dirty="0">
                <a:solidFill>
                  <a:srgbClr val="000000"/>
                </a:solidFill>
                <a:latin typeface="Courier New" panose="02070309020205020404" pitchFamily="49" charset="0"/>
              </a:rPr>
              <a:t> </a:t>
            </a:r>
            <a:r>
              <a:rPr lang="en-US" sz="1600" dirty="0">
                <a:solidFill>
                  <a:srgbClr val="0000FF"/>
                </a:solidFill>
                <a:latin typeface="Courier New" panose="02070309020205020404" pitchFamily="49" charset="0"/>
              </a:rPr>
              <a:t>&lt;/body&gt;</a:t>
            </a:r>
            <a:r>
              <a:rPr lang="en-US" sz="1600" b="1" dirty="0">
                <a:solidFill>
                  <a:srgbClr val="000000"/>
                </a:solidFill>
                <a:latin typeface="Courier New" panose="02070309020205020404" pitchFamily="49" charset="0"/>
              </a:rPr>
              <a:t> </a:t>
            </a:r>
            <a:r>
              <a:rPr lang="en-US" sz="1600" dirty="0">
                <a:solidFill>
                  <a:srgbClr val="0000FF"/>
                </a:solidFill>
                <a:latin typeface="Courier New" panose="02070309020205020404" pitchFamily="49" charset="0"/>
              </a:rPr>
              <a:t>&lt;/html&gt;</a:t>
            </a:r>
            <a:r>
              <a:rPr lang="en-US" sz="1600" b="1" dirty="0">
                <a:solidFill>
                  <a:srgbClr val="000000"/>
                </a:solidFill>
                <a:latin typeface="Courier New" panose="02070309020205020404" pitchFamily="49" charset="0"/>
              </a:rPr>
              <a:t> </a:t>
            </a:r>
            <a:endParaRPr lang="en-US" sz="1600" dirty="0">
              <a:effectLst/>
            </a:endParaRPr>
          </a:p>
        </p:txBody>
      </p:sp>
    </p:spTree>
    <p:extLst>
      <p:ext uri="{BB962C8B-B14F-4D97-AF65-F5344CB8AC3E}">
        <p14:creationId xmlns:p14="http://schemas.microsoft.com/office/powerpoint/2010/main" val="4194553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349989" y="206871"/>
            <a:ext cx="4981651"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Bing Map in </a:t>
            </a:r>
            <a:r>
              <a:rPr lang="en-US" sz="3200" dirty="0" err="1">
                <a:solidFill>
                  <a:srgbClr val="009997"/>
                </a:solidFill>
                <a:latin typeface="Segoe UI" panose="020B0502040204020203" pitchFamily="34" charset="0"/>
                <a:ea typeface="Segoe UI" panose="020B0502040204020203" pitchFamily="34" charset="0"/>
                <a:cs typeface="Segoe UI" panose="020B0502040204020203" pitchFamily="34" charset="0"/>
              </a:rPr>
              <a:t>OpenLayers</a:t>
            </a:r>
            <a:endPar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endParaRPr>
          </a:p>
        </p:txBody>
      </p:sp>
      <p:sp>
        <p:nvSpPr>
          <p:cNvPr id="3" name="Rectangle 2"/>
          <p:cNvSpPr/>
          <p:nvPr/>
        </p:nvSpPr>
        <p:spPr>
          <a:xfrm>
            <a:off x="6305638" y="4988174"/>
            <a:ext cx="1897380"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Adding Control to Map</a:t>
            </a:r>
            <a:endParaRPr lang="en-US" sz="1400" dirty="0">
              <a:solidFill>
                <a:srgbClr val="FF0000"/>
              </a:solidFill>
            </a:endParaRPr>
          </a:p>
        </p:txBody>
      </p:sp>
      <p:sp>
        <p:nvSpPr>
          <p:cNvPr id="4" name="Rectangle 3"/>
          <p:cNvSpPr/>
          <p:nvPr/>
        </p:nvSpPr>
        <p:spPr>
          <a:xfrm>
            <a:off x="659219" y="928551"/>
            <a:ext cx="7825562" cy="5078313"/>
          </a:xfrm>
          <a:prstGeom prst="rect">
            <a:avLst/>
          </a:prstGeom>
        </p:spPr>
        <p:txBody>
          <a:bodyPr wrap="square">
            <a:spAutoFit/>
          </a:bodyPr>
          <a:lstStyle/>
          <a:p>
            <a:r>
              <a:rPr lang="en-US" sz="1200" dirty="0">
                <a:solidFill>
                  <a:srgbClr val="0000FF"/>
                </a:solidFill>
                <a:latin typeface="Courier New" panose="02070309020205020404" pitchFamily="49" charset="0"/>
              </a:rPr>
              <a:t>&lt;html&gt;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head&gt;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title&gt;</a:t>
            </a:r>
            <a:r>
              <a:rPr lang="en-US" sz="1200" b="1" dirty="0">
                <a:solidFill>
                  <a:srgbClr val="000000"/>
                </a:solidFill>
                <a:latin typeface="Courier New" panose="02070309020205020404" pitchFamily="49" charset="0"/>
              </a:rPr>
              <a:t>My Map</a:t>
            </a:r>
            <a:r>
              <a:rPr lang="en-US" sz="1200" dirty="0">
                <a:solidFill>
                  <a:srgbClr val="0000FF"/>
                </a:solidFill>
                <a:latin typeface="Courier New" panose="02070309020205020404" pitchFamily="49" charset="0"/>
              </a:rPr>
              <a:t>&lt;/title&gt;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a:solidFill>
                  <a:srgbClr val="0000FF"/>
                </a:solidFill>
                <a:latin typeface="Courier New" panose="02070309020205020404" pitchFamily="49" charset="0"/>
              </a:rPr>
              <a:t>&lt;script</a:t>
            </a:r>
            <a:r>
              <a:rPr lang="en-US" sz="1200" dirty="0">
                <a:solidFill>
                  <a:srgbClr val="000000"/>
                </a:solidFill>
                <a:latin typeface="Courier New" panose="02070309020205020404" pitchFamily="49" charset="0"/>
              </a:rPr>
              <a:t> </a:t>
            </a:r>
            <a:r>
              <a:rPr lang="en-US" sz="1200" dirty="0" err="1">
                <a:solidFill>
                  <a:srgbClr val="FF0000"/>
                </a:solidFill>
                <a:latin typeface="Courier New" panose="02070309020205020404" pitchFamily="49" charset="0"/>
              </a:rPr>
              <a:t>src</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"https://cdnjs.cloudflare.com/ajax/libs/</a:t>
            </a:r>
            <a:r>
              <a:rPr lang="en-US" sz="1200" b="1" dirty="0" err="1">
                <a:solidFill>
                  <a:srgbClr val="8000FF"/>
                </a:solidFill>
                <a:latin typeface="Courier New" panose="02070309020205020404" pitchFamily="49" charset="0"/>
              </a:rPr>
              <a:t>openlayers</a:t>
            </a:r>
            <a:r>
              <a:rPr lang="en-US" sz="1200" b="1" dirty="0">
                <a:solidFill>
                  <a:srgbClr val="8000FF"/>
                </a:solidFill>
                <a:latin typeface="Courier New" panose="02070309020205020404" pitchFamily="49" charset="0"/>
              </a:rPr>
              <a:t>/2.13.1/OpenLayers.js"</a:t>
            </a:r>
            <a:r>
              <a:rPr lang="en-US" sz="1200" dirty="0">
                <a:solidFill>
                  <a:srgbClr val="0000FF"/>
                </a:solidFill>
                <a:latin typeface="Courier New" panose="02070309020205020404" pitchFamily="49" charset="0"/>
              </a:rPr>
              <a:t>&gt;&lt;/script&gt;</a:t>
            </a:r>
            <a:r>
              <a:rPr lang="en-US" sz="1200" b="1" dirty="0">
                <a:solidFill>
                  <a:srgbClr val="000000"/>
                </a:solidFill>
                <a:latin typeface="Courier New" panose="02070309020205020404" pitchFamily="49" charset="0"/>
              </a:rPr>
              <a:t> </a:t>
            </a:r>
          </a:p>
          <a:p>
            <a:r>
              <a:rPr lang="en-US" sz="1200" dirty="0">
                <a:solidFill>
                  <a:srgbClr val="0000FF"/>
                </a:solidFill>
                <a:latin typeface="Courier New" panose="02070309020205020404" pitchFamily="49" charset="0"/>
              </a:rPr>
              <a:t>&lt;link</a:t>
            </a:r>
            <a:r>
              <a:rPr lang="en-US" sz="1200" dirty="0">
                <a:solidFill>
                  <a:srgbClr val="000000"/>
                </a:solidFill>
                <a:latin typeface="Courier New" panose="02070309020205020404" pitchFamily="49" charset="0"/>
              </a:rPr>
              <a:t> </a:t>
            </a:r>
            <a:r>
              <a:rPr lang="en-US" sz="1200" dirty="0" err="1">
                <a:solidFill>
                  <a:srgbClr val="FF0000"/>
                </a:solidFill>
                <a:latin typeface="Courier New" panose="02070309020205020404" pitchFamily="49" charset="0"/>
              </a:rPr>
              <a:t>rel</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"stylesheet"</a:t>
            </a:r>
            <a:r>
              <a:rPr lang="en-US" sz="1200" dirty="0">
                <a:solidFill>
                  <a:srgbClr val="000000"/>
                </a:solidFill>
                <a:latin typeface="Courier New" panose="02070309020205020404" pitchFamily="49" charset="0"/>
              </a:rPr>
              <a:t> </a:t>
            </a:r>
            <a:r>
              <a:rPr lang="en-US" sz="1200" dirty="0" err="1">
                <a:solidFill>
                  <a:srgbClr val="FF0000"/>
                </a:solidFill>
                <a:latin typeface="Courier New" panose="02070309020205020404" pitchFamily="49" charset="0"/>
              </a:rPr>
              <a:t>href</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"https://cdnjs.cloudflare.com/ajax/libs/</a:t>
            </a:r>
            <a:r>
              <a:rPr lang="en-US" sz="1200" b="1" dirty="0" err="1">
                <a:solidFill>
                  <a:srgbClr val="8000FF"/>
                </a:solidFill>
                <a:latin typeface="Courier New" panose="02070309020205020404" pitchFamily="49" charset="0"/>
              </a:rPr>
              <a:t>openlayers</a:t>
            </a:r>
            <a:r>
              <a:rPr lang="en-US" sz="1200" b="1" dirty="0">
                <a:solidFill>
                  <a:srgbClr val="8000FF"/>
                </a:solidFill>
                <a:latin typeface="Courier New" panose="02070309020205020404" pitchFamily="49" charset="0"/>
              </a:rPr>
              <a:t>/2.13.1/theme/default/style.css"</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type</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"text/</a:t>
            </a:r>
            <a:r>
              <a:rPr lang="en-US" sz="1200" b="1" dirty="0" err="1">
                <a:solidFill>
                  <a:srgbClr val="8000FF"/>
                </a:solidFill>
                <a:latin typeface="Courier New" panose="02070309020205020404" pitchFamily="49" charset="0"/>
              </a:rPr>
              <a:t>css</a:t>
            </a:r>
            <a:r>
              <a:rPr lang="en-US" sz="1200" b="1" dirty="0">
                <a:solidFill>
                  <a:srgbClr val="8000FF"/>
                </a:solidFill>
                <a:latin typeface="Courier New" panose="02070309020205020404" pitchFamily="49" charset="0"/>
              </a:rPr>
              <a:t>"</a:t>
            </a:r>
            <a:r>
              <a:rPr lang="en-US" sz="1200" dirty="0">
                <a:solidFill>
                  <a:srgbClr val="0000FF"/>
                </a:solidFill>
                <a:latin typeface="Courier New" panose="02070309020205020404" pitchFamily="49" charset="0"/>
              </a:rPr>
              <a:t>&gt;</a:t>
            </a:r>
            <a:r>
              <a:rPr lang="en-US" sz="1200" b="1" dirty="0">
                <a:solidFill>
                  <a:srgbClr val="000000"/>
                </a:solidFill>
                <a:latin typeface="Courier New" panose="02070309020205020404" pitchFamily="49" charset="0"/>
              </a:rPr>
              <a:t> </a:t>
            </a:r>
            <a:endParaRPr lang="en-US" sz="1050" b="1" dirty="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head&gt;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body&gt;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h1&gt;</a:t>
            </a:r>
            <a:r>
              <a:rPr lang="en-US" sz="1200" b="1" dirty="0">
                <a:solidFill>
                  <a:srgbClr val="000000"/>
                </a:solidFill>
                <a:latin typeface="Courier New" panose="02070309020205020404" pitchFamily="49" charset="0"/>
              </a:rPr>
              <a:t>My Map</a:t>
            </a:r>
            <a:r>
              <a:rPr lang="en-US" sz="1200" dirty="0">
                <a:solidFill>
                  <a:srgbClr val="0000FF"/>
                </a:solidFill>
                <a:latin typeface="Courier New" panose="02070309020205020404" pitchFamily="49" charset="0"/>
              </a:rPr>
              <a:t>&lt;/h1&gt;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div</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id</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"map-id</a:t>
            </a:r>
            <a:r>
              <a:rPr lang="en-US" sz="1200" b="1" dirty="0" smtClean="0">
                <a:solidFill>
                  <a:srgbClr val="8000FF"/>
                </a:solidFill>
                <a:latin typeface="Courier New" panose="02070309020205020404" pitchFamily="49" charset="0"/>
              </a:rPr>
              <a:t>"</a:t>
            </a:r>
            <a:r>
              <a:rPr lang="en-US" sz="1200" dirty="0" smtClean="0">
                <a:solidFill>
                  <a:srgbClr val="0000FF"/>
                </a:solidFill>
                <a:latin typeface="Courier New" panose="02070309020205020404" pitchFamily="49" charset="0"/>
              </a:rPr>
              <a:t>&gt;&lt;/</a:t>
            </a:r>
            <a:r>
              <a:rPr lang="en-US" sz="1200" dirty="0">
                <a:solidFill>
                  <a:srgbClr val="0000FF"/>
                </a:solidFill>
                <a:latin typeface="Courier New" panose="02070309020205020404" pitchFamily="49" charset="0"/>
              </a:rPr>
              <a:t>div&gt;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script&gt;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b="1" i="1" dirty="0" err="1" smtClean="0">
                <a:solidFill>
                  <a:srgbClr val="000080"/>
                </a:solidFill>
                <a:latin typeface="Courier New" panose="02070309020205020404" pitchFamily="49" charset="0"/>
              </a:rPr>
              <a:t>var</a:t>
            </a:r>
            <a:r>
              <a:rPr lang="en-US" sz="1200" dirty="0" smtClean="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center </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i="1" dirty="0">
                <a:solidFill>
                  <a:srgbClr val="000080"/>
                </a:solidFill>
                <a:latin typeface="Courier New" panose="02070309020205020404" pitchFamily="49" charset="0"/>
              </a:rPr>
              <a:t>new</a:t>
            </a:r>
            <a:r>
              <a:rPr lang="en-US" sz="1200" dirty="0">
                <a:solidFill>
                  <a:srgbClr val="000000"/>
                </a:solidFill>
                <a:latin typeface="Courier New" panose="02070309020205020404" pitchFamily="49" charset="0"/>
              </a:rPr>
              <a:t> </a:t>
            </a:r>
            <a:r>
              <a:rPr lang="en-US" sz="1200" dirty="0" err="1" smtClean="0">
                <a:solidFill>
                  <a:srgbClr val="000000"/>
                </a:solidFill>
                <a:latin typeface="Courier New" panose="02070309020205020404" pitchFamily="49" charset="0"/>
              </a:rPr>
              <a:t>OpenLayers.LonLat</a:t>
            </a:r>
            <a:r>
              <a:rPr lang="en-US" sz="1200" b="1" dirty="0" smtClean="0">
                <a:solidFill>
                  <a:srgbClr val="000000"/>
                </a:solidFill>
                <a:latin typeface="Courier New" panose="02070309020205020404" pitchFamily="49" charset="0"/>
              </a:rPr>
              <a:t>(</a:t>
            </a:r>
            <a:r>
              <a:rPr lang="en-US" sz="1200" dirty="0" smtClean="0">
                <a:solidFill>
                  <a:srgbClr val="FF0000"/>
                </a:solidFill>
                <a:latin typeface="Courier New" panose="02070309020205020404" pitchFamily="49" charset="0"/>
              </a:rPr>
              <a:t>94.0441</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smtClean="0">
                <a:solidFill>
                  <a:srgbClr val="FF0000"/>
                </a:solidFill>
                <a:latin typeface="Courier New" panose="02070309020205020404" pitchFamily="49" charset="0"/>
              </a:rPr>
              <a:t>25.3408</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transform</a:t>
            </a:r>
            <a:r>
              <a:rPr lang="en-US" sz="1200" b="1" dirty="0">
                <a:solidFill>
                  <a:srgbClr val="000000"/>
                </a:solidFill>
                <a:latin typeface="Courier New" panose="02070309020205020404" pitchFamily="49" charset="0"/>
              </a:rPr>
              <a:t>(</a:t>
            </a:r>
            <a:r>
              <a:rPr lang="en-US" sz="1200" dirty="0">
                <a:solidFill>
                  <a:srgbClr val="808080"/>
                </a:solidFill>
                <a:latin typeface="Courier New" panose="02070309020205020404" pitchFamily="49" charset="0"/>
              </a:rPr>
              <a:t>'EPSG:4326'</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'EPSG:3857'</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b="1" i="1" dirty="0" err="1" smtClean="0">
                <a:solidFill>
                  <a:srgbClr val="000080"/>
                </a:solidFill>
                <a:latin typeface="Courier New" panose="02070309020205020404" pitchFamily="49" charset="0"/>
              </a:rPr>
              <a:t>var</a:t>
            </a:r>
            <a:r>
              <a:rPr lang="en-US" sz="1200" dirty="0" smtClean="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map </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i="1" dirty="0">
                <a:solidFill>
                  <a:srgbClr val="000080"/>
                </a:solidFill>
                <a:latin typeface="Courier New" panose="02070309020205020404" pitchFamily="49" charset="0"/>
              </a:rPr>
              <a:t>new</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OpenLayers.Map</a:t>
            </a:r>
            <a:r>
              <a:rPr lang="en-US" sz="1200" b="1" dirty="0">
                <a:solidFill>
                  <a:srgbClr val="000000"/>
                </a:solidFill>
                <a:latin typeface="Courier New" panose="02070309020205020404" pitchFamily="49" charset="0"/>
              </a:rPr>
              <a:t>(</a:t>
            </a:r>
            <a:r>
              <a:rPr lang="en-US" sz="1200" dirty="0">
                <a:solidFill>
                  <a:srgbClr val="808080"/>
                </a:solidFill>
                <a:latin typeface="Courier New" panose="02070309020205020404" pitchFamily="49" charset="0"/>
              </a:rPr>
              <a:t>"map-id"</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projection</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'EPSG:3857'</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b="1" i="1" dirty="0" err="1" smtClean="0">
                <a:solidFill>
                  <a:srgbClr val="000080"/>
                </a:solidFill>
                <a:latin typeface="Courier New" panose="02070309020205020404" pitchFamily="49" charset="0"/>
              </a:rPr>
              <a:t>var</a:t>
            </a:r>
            <a:r>
              <a:rPr lang="en-US" sz="1200" dirty="0" smtClean="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osm</a:t>
            </a: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i="1" dirty="0">
                <a:solidFill>
                  <a:srgbClr val="000080"/>
                </a:solidFill>
                <a:latin typeface="Courier New" panose="02070309020205020404" pitchFamily="49" charset="0"/>
              </a:rPr>
              <a:t>new</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OpenLayers.Layer.OSM</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map.addLayer</a:t>
            </a:r>
            <a:r>
              <a:rPr lang="en-US" sz="1200" b="1"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osm</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b="1" i="1" dirty="0" err="1" smtClean="0">
                <a:solidFill>
                  <a:srgbClr val="000080"/>
                </a:solidFill>
                <a:latin typeface="Courier New" panose="02070309020205020404" pitchFamily="49" charset="0"/>
              </a:rPr>
              <a:t>var</a:t>
            </a:r>
            <a:r>
              <a:rPr lang="en-US" sz="1200" dirty="0" smtClean="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bing</a:t>
            </a: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i="1" dirty="0">
                <a:solidFill>
                  <a:srgbClr val="000080"/>
                </a:solidFill>
                <a:latin typeface="Courier New" panose="02070309020205020404" pitchFamily="49" charset="0"/>
              </a:rPr>
              <a:t>new</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OpenLayers.Layer.Bing</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key</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"cIOrzqir2awTVsM9SjjW~T8BBXo4E_enRaCFUdXvsGg~ArMNRFEJHx4LuNlhBbaGxzdY7zKQIJda7N4iyTrVWObFpYQk6saPPV-CDoF8PcLh"</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type</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"Road"</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err="1" smtClean="0">
                <a:solidFill>
                  <a:srgbClr val="000000"/>
                </a:solidFill>
                <a:latin typeface="Courier New" panose="02070309020205020404" pitchFamily="49" charset="0"/>
              </a:rPr>
              <a:t>map.addLayer</a:t>
            </a:r>
            <a:r>
              <a:rPr lang="en-US" sz="1200" b="1" dirty="0" smtClean="0">
                <a:solidFill>
                  <a:srgbClr val="000000"/>
                </a:solidFill>
                <a:latin typeface="Courier New" panose="02070309020205020404" pitchFamily="49" charset="0"/>
              </a:rPr>
              <a:t>(</a:t>
            </a:r>
            <a:r>
              <a:rPr lang="en-US" sz="1200" dirty="0" err="1" smtClean="0">
                <a:solidFill>
                  <a:srgbClr val="000000"/>
                </a:solidFill>
                <a:latin typeface="Courier New" panose="02070309020205020404" pitchFamily="49" charset="0"/>
              </a:rPr>
              <a:t>bing</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err="1" smtClean="0">
                <a:solidFill>
                  <a:srgbClr val="000000"/>
                </a:solidFill>
                <a:latin typeface="Courier New" panose="02070309020205020404" pitchFamily="49" charset="0"/>
              </a:rPr>
              <a:t>map.addControl</a:t>
            </a:r>
            <a:r>
              <a:rPr lang="en-US" sz="1200" b="1" dirty="0" smtClean="0">
                <a:solidFill>
                  <a:srgbClr val="000000"/>
                </a:solidFill>
                <a:latin typeface="Courier New" panose="02070309020205020404" pitchFamily="49" charset="0"/>
              </a:rPr>
              <a:t>(</a:t>
            </a:r>
            <a:r>
              <a:rPr lang="en-US" sz="1200" b="1" i="1" dirty="0" smtClean="0">
                <a:solidFill>
                  <a:srgbClr val="000080"/>
                </a:solidFill>
                <a:latin typeface="Courier New" panose="02070309020205020404" pitchFamily="49" charset="0"/>
              </a:rPr>
              <a:t>new</a:t>
            </a:r>
            <a:r>
              <a:rPr lang="en-US" sz="1200" dirty="0" smtClean="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OpenLayers.Control.LayerSwitcher</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err="1" smtClean="0">
                <a:solidFill>
                  <a:srgbClr val="000000"/>
                </a:solidFill>
                <a:latin typeface="Courier New" panose="02070309020205020404" pitchFamily="49" charset="0"/>
              </a:rPr>
              <a:t>map.setCenter</a:t>
            </a:r>
            <a:r>
              <a:rPr lang="en-US" sz="1200" b="1" dirty="0" smtClean="0">
                <a:solidFill>
                  <a:srgbClr val="000000"/>
                </a:solidFill>
                <a:latin typeface="Courier New" panose="02070309020205020404" pitchFamily="49" charset="0"/>
              </a:rPr>
              <a:t>(</a:t>
            </a:r>
            <a:r>
              <a:rPr lang="en-US" sz="1200" dirty="0" smtClean="0">
                <a:solidFill>
                  <a:srgbClr val="000000"/>
                </a:solidFill>
                <a:latin typeface="Courier New" panose="02070309020205020404" pitchFamily="49" charset="0"/>
              </a:rPr>
              <a:t>center</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9</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script&gt;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body&gt;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html&gt;</a:t>
            </a:r>
            <a:r>
              <a:rPr lang="en-US" sz="1200" b="1" dirty="0">
                <a:solidFill>
                  <a:srgbClr val="000000"/>
                </a:solidFill>
                <a:latin typeface="Courier New" panose="02070309020205020404" pitchFamily="49" charset="0"/>
              </a:rPr>
              <a:t> </a:t>
            </a:r>
            <a:endParaRPr lang="en-US" sz="1200" dirty="0">
              <a:effectLst/>
            </a:endParaRPr>
          </a:p>
        </p:txBody>
      </p:sp>
      <p:sp>
        <p:nvSpPr>
          <p:cNvPr id="5" name="Rectangle 4"/>
          <p:cNvSpPr/>
          <p:nvPr/>
        </p:nvSpPr>
        <p:spPr>
          <a:xfrm>
            <a:off x="469410" y="499259"/>
            <a:ext cx="1880579" cy="369332"/>
          </a:xfrm>
          <a:prstGeom prst="rect">
            <a:avLst/>
          </a:prstGeom>
        </p:spPr>
        <p:txBody>
          <a:bodyPr wrap="none">
            <a:spAutoFit/>
          </a:bodyPr>
          <a:lstStyle/>
          <a:p>
            <a:r>
              <a:rPr lang="en-US" u="sng" dirty="0">
                <a:solidFill>
                  <a:srgbClr val="0070C0"/>
                </a:solidFill>
              </a:rPr>
              <a:t>Proprietary Layers</a:t>
            </a:r>
          </a:p>
        </p:txBody>
      </p:sp>
    </p:spTree>
    <p:extLst>
      <p:ext uri="{BB962C8B-B14F-4D97-AF65-F5344CB8AC3E}">
        <p14:creationId xmlns:p14="http://schemas.microsoft.com/office/powerpoint/2010/main" val="1668846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200435" y="122318"/>
            <a:ext cx="4895309" cy="584775"/>
          </a:xfrm>
          <a:prstGeom prst="rect">
            <a:avLst/>
          </a:prstGeom>
        </p:spPr>
        <p:txBody>
          <a:bodyPr wrap="square">
            <a:spAutoFit/>
          </a:bodyPr>
          <a:lstStyle/>
          <a:p>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Working With Controls</a:t>
            </a:r>
          </a:p>
        </p:txBody>
      </p:sp>
      <p:sp>
        <p:nvSpPr>
          <p:cNvPr id="3" name="Rectangle 2"/>
          <p:cNvSpPr/>
          <p:nvPr/>
        </p:nvSpPr>
        <p:spPr>
          <a:xfrm>
            <a:off x="2590800" y="914132"/>
            <a:ext cx="3429000"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Creating an Overview Map</a:t>
            </a:r>
          </a:p>
        </p:txBody>
      </p:sp>
      <p:sp>
        <p:nvSpPr>
          <p:cNvPr id="4" name="Rectangle 3"/>
          <p:cNvSpPr/>
          <p:nvPr/>
        </p:nvSpPr>
        <p:spPr>
          <a:xfrm>
            <a:off x="467832" y="1386483"/>
            <a:ext cx="8279219" cy="4662815"/>
          </a:xfrm>
          <a:prstGeom prst="rect">
            <a:avLst/>
          </a:prstGeom>
          <a:ln>
            <a:solidFill>
              <a:schemeClr val="tx1"/>
            </a:solidFill>
          </a:ln>
        </p:spPr>
        <p:txBody>
          <a:bodyPr wrap="square">
            <a:spAutoFit/>
          </a:bodyPr>
          <a:lstStyle/>
          <a:p>
            <a:r>
              <a:rPr lang="en-US" sz="1100" dirty="0">
                <a:solidFill>
                  <a:srgbClr val="0000FF"/>
                </a:solidFill>
                <a:latin typeface="Courier New" panose="02070309020205020404" pitchFamily="49" charset="0"/>
              </a:rPr>
              <a:t>&lt;html&gt;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head&gt;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title&gt;</a:t>
            </a:r>
            <a:r>
              <a:rPr lang="en-US" sz="1100" b="1" dirty="0">
                <a:solidFill>
                  <a:srgbClr val="000000"/>
                </a:solidFill>
                <a:latin typeface="Courier New" panose="02070309020205020404" pitchFamily="49" charset="0"/>
              </a:rPr>
              <a:t>My Map</a:t>
            </a:r>
            <a:r>
              <a:rPr lang="en-US" sz="1100" dirty="0">
                <a:solidFill>
                  <a:srgbClr val="0000FF"/>
                </a:solidFill>
                <a:latin typeface="Courier New" panose="02070309020205020404" pitchFamily="49" charset="0"/>
              </a:rPr>
              <a:t>&lt;/title&gt;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r>
              <a:rPr lang="en-US" sz="1100" dirty="0">
                <a:solidFill>
                  <a:srgbClr val="0000FF"/>
                </a:solidFill>
                <a:latin typeface="Courier New" panose="02070309020205020404" pitchFamily="49" charset="0"/>
              </a:rPr>
              <a:t>&lt;script</a:t>
            </a:r>
            <a:r>
              <a:rPr lang="en-US" sz="1100" dirty="0">
                <a:solidFill>
                  <a:srgbClr val="000000"/>
                </a:solidFill>
                <a:latin typeface="Courier New" panose="02070309020205020404" pitchFamily="49" charset="0"/>
              </a:rPr>
              <a:t> </a:t>
            </a:r>
            <a:r>
              <a:rPr lang="en-US" sz="1100" dirty="0" err="1">
                <a:solidFill>
                  <a:srgbClr val="FF0000"/>
                </a:solidFill>
                <a:latin typeface="Courier New" panose="02070309020205020404" pitchFamily="49" charset="0"/>
              </a:rPr>
              <a:t>src</a:t>
            </a:r>
            <a:r>
              <a:rPr lang="en-US" sz="1100" dirty="0">
                <a:solidFill>
                  <a:srgbClr val="000000"/>
                </a:solidFill>
                <a:latin typeface="Courier New" panose="02070309020205020404" pitchFamily="49" charset="0"/>
              </a:rPr>
              <a:t>=</a:t>
            </a:r>
            <a:r>
              <a:rPr lang="en-US" sz="1100" b="1" dirty="0">
                <a:solidFill>
                  <a:srgbClr val="8000FF"/>
                </a:solidFill>
                <a:latin typeface="Courier New" panose="02070309020205020404" pitchFamily="49" charset="0"/>
              </a:rPr>
              <a:t>"https://cdnjs.cloudflare.com/ajax/libs/</a:t>
            </a:r>
            <a:r>
              <a:rPr lang="en-US" sz="1100" b="1" dirty="0" err="1">
                <a:solidFill>
                  <a:srgbClr val="8000FF"/>
                </a:solidFill>
                <a:latin typeface="Courier New" panose="02070309020205020404" pitchFamily="49" charset="0"/>
              </a:rPr>
              <a:t>openlayers</a:t>
            </a:r>
            <a:r>
              <a:rPr lang="en-US" sz="1100" b="1" dirty="0">
                <a:solidFill>
                  <a:srgbClr val="8000FF"/>
                </a:solidFill>
                <a:latin typeface="Courier New" panose="02070309020205020404" pitchFamily="49" charset="0"/>
              </a:rPr>
              <a:t>/2.13.1/OpenLayers.js"</a:t>
            </a:r>
            <a:r>
              <a:rPr lang="en-US" sz="1100" dirty="0">
                <a:solidFill>
                  <a:srgbClr val="0000FF"/>
                </a:solidFill>
                <a:latin typeface="Courier New" panose="02070309020205020404" pitchFamily="49" charset="0"/>
              </a:rPr>
              <a:t>&gt;&lt;/script&gt;</a:t>
            </a:r>
            <a:r>
              <a:rPr lang="en-US" sz="1100" b="1" dirty="0">
                <a:solidFill>
                  <a:srgbClr val="000000"/>
                </a:solidFill>
                <a:latin typeface="Courier New" panose="02070309020205020404" pitchFamily="49" charset="0"/>
              </a:rPr>
              <a:t> </a:t>
            </a:r>
          </a:p>
          <a:p>
            <a:r>
              <a:rPr lang="en-US" sz="1100" dirty="0">
                <a:solidFill>
                  <a:srgbClr val="0000FF"/>
                </a:solidFill>
                <a:latin typeface="Courier New" panose="02070309020205020404" pitchFamily="49" charset="0"/>
              </a:rPr>
              <a:t>&lt;link</a:t>
            </a:r>
            <a:r>
              <a:rPr lang="en-US" sz="1100" dirty="0">
                <a:solidFill>
                  <a:srgbClr val="000000"/>
                </a:solidFill>
                <a:latin typeface="Courier New" panose="02070309020205020404" pitchFamily="49" charset="0"/>
              </a:rPr>
              <a:t> </a:t>
            </a:r>
            <a:r>
              <a:rPr lang="en-US" sz="1100" dirty="0" err="1">
                <a:solidFill>
                  <a:srgbClr val="FF0000"/>
                </a:solidFill>
                <a:latin typeface="Courier New" panose="02070309020205020404" pitchFamily="49" charset="0"/>
              </a:rPr>
              <a:t>rel</a:t>
            </a:r>
            <a:r>
              <a:rPr lang="en-US" sz="1100" dirty="0">
                <a:solidFill>
                  <a:srgbClr val="000000"/>
                </a:solidFill>
                <a:latin typeface="Courier New" panose="02070309020205020404" pitchFamily="49" charset="0"/>
              </a:rPr>
              <a:t>=</a:t>
            </a:r>
            <a:r>
              <a:rPr lang="en-US" sz="1100" b="1" dirty="0">
                <a:solidFill>
                  <a:srgbClr val="8000FF"/>
                </a:solidFill>
                <a:latin typeface="Courier New" panose="02070309020205020404" pitchFamily="49" charset="0"/>
              </a:rPr>
              <a:t>"stylesheet"</a:t>
            </a:r>
            <a:r>
              <a:rPr lang="en-US" sz="1100" dirty="0">
                <a:solidFill>
                  <a:srgbClr val="000000"/>
                </a:solidFill>
                <a:latin typeface="Courier New" panose="02070309020205020404" pitchFamily="49" charset="0"/>
              </a:rPr>
              <a:t> </a:t>
            </a:r>
            <a:r>
              <a:rPr lang="en-US" sz="1100" dirty="0" err="1">
                <a:solidFill>
                  <a:srgbClr val="FF0000"/>
                </a:solidFill>
                <a:latin typeface="Courier New" panose="02070309020205020404" pitchFamily="49" charset="0"/>
              </a:rPr>
              <a:t>href</a:t>
            </a:r>
            <a:r>
              <a:rPr lang="en-US" sz="1100" dirty="0">
                <a:solidFill>
                  <a:srgbClr val="000000"/>
                </a:solidFill>
                <a:latin typeface="Courier New" panose="02070309020205020404" pitchFamily="49" charset="0"/>
              </a:rPr>
              <a:t>=</a:t>
            </a:r>
            <a:r>
              <a:rPr lang="en-US" sz="1100" b="1" dirty="0">
                <a:solidFill>
                  <a:srgbClr val="8000FF"/>
                </a:solidFill>
                <a:latin typeface="Courier New" panose="02070309020205020404" pitchFamily="49" charset="0"/>
              </a:rPr>
              <a:t>"https://cdnjs.cloudflare.com/ajax/libs/</a:t>
            </a:r>
            <a:r>
              <a:rPr lang="en-US" sz="1100" b="1" dirty="0" err="1">
                <a:solidFill>
                  <a:srgbClr val="8000FF"/>
                </a:solidFill>
                <a:latin typeface="Courier New" panose="02070309020205020404" pitchFamily="49" charset="0"/>
              </a:rPr>
              <a:t>openlayers</a:t>
            </a:r>
            <a:r>
              <a:rPr lang="en-US" sz="1100" b="1" dirty="0">
                <a:solidFill>
                  <a:srgbClr val="8000FF"/>
                </a:solidFill>
                <a:latin typeface="Courier New" panose="02070309020205020404" pitchFamily="49" charset="0"/>
              </a:rPr>
              <a:t>/2.13.1/theme/default/style.css"</a:t>
            </a:r>
            <a:r>
              <a:rPr lang="en-US" sz="1100" dirty="0">
                <a:solidFill>
                  <a:srgbClr val="000000"/>
                </a:solidFill>
                <a:latin typeface="Courier New" panose="02070309020205020404" pitchFamily="49" charset="0"/>
              </a:rPr>
              <a:t> </a:t>
            </a:r>
            <a:r>
              <a:rPr lang="en-US" sz="1100" dirty="0">
                <a:solidFill>
                  <a:srgbClr val="FF0000"/>
                </a:solidFill>
                <a:latin typeface="Courier New" panose="02070309020205020404" pitchFamily="49" charset="0"/>
              </a:rPr>
              <a:t>type</a:t>
            </a:r>
            <a:r>
              <a:rPr lang="en-US" sz="1100" dirty="0">
                <a:solidFill>
                  <a:srgbClr val="000000"/>
                </a:solidFill>
                <a:latin typeface="Courier New" panose="02070309020205020404" pitchFamily="49" charset="0"/>
              </a:rPr>
              <a:t>=</a:t>
            </a:r>
            <a:r>
              <a:rPr lang="en-US" sz="1100" b="1" dirty="0">
                <a:solidFill>
                  <a:srgbClr val="8000FF"/>
                </a:solidFill>
                <a:latin typeface="Courier New" panose="02070309020205020404" pitchFamily="49" charset="0"/>
              </a:rPr>
              <a:t>"text/</a:t>
            </a:r>
            <a:r>
              <a:rPr lang="en-US" sz="1100" b="1" dirty="0" err="1">
                <a:solidFill>
                  <a:srgbClr val="8000FF"/>
                </a:solidFill>
                <a:latin typeface="Courier New" panose="02070309020205020404" pitchFamily="49" charset="0"/>
              </a:rPr>
              <a:t>css</a:t>
            </a:r>
            <a:r>
              <a:rPr lang="en-US" sz="1100" b="1" dirty="0">
                <a:solidFill>
                  <a:srgbClr val="8000FF"/>
                </a:solidFill>
                <a:latin typeface="Courier New" panose="02070309020205020404" pitchFamily="49" charset="0"/>
              </a:rPr>
              <a:t>"</a:t>
            </a:r>
            <a:r>
              <a:rPr lang="en-US" sz="1100" dirty="0">
                <a:solidFill>
                  <a:srgbClr val="0000FF"/>
                </a:solidFill>
                <a:latin typeface="Courier New" panose="02070309020205020404" pitchFamily="49" charset="0"/>
              </a:rPr>
              <a:t>&gt;</a:t>
            </a:r>
            <a:r>
              <a:rPr lang="en-US" sz="1100" b="1" dirty="0">
                <a:solidFill>
                  <a:srgbClr val="000000"/>
                </a:solidFill>
                <a:latin typeface="Courier New" panose="02070309020205020404" pitchFamily="49" charset="0"/>
              </a:rPr>
              <a:t> </a:t>
            </a:r>
            <a:endParaRPr lang="en-US" sz="1000" b="1" dirty="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head&gt;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body&gt;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h1&gt;</a:t>
            </a:r>
            <a:r>
              <a:rPr lang="en-US" sz="1100" b="1" dirty="0">
                <a:solidFill>
                  <a:srgbClr val="000000"/>
                </a:solidFill>
                <a:latin typeface="Courier New" panose="02070309020205020404" pitchFamily="49" charset="0"/>
              </a:rPr>
              <a:t>My Map</a:t>
            </a:r>
            <a:r>
              <a:rPr lang="en-US" sz="1100" dirty="0">
                <a:solidFill>
                  <a:srgbClr val="0000FF"/>
                </a:solidFill>
                <a:latin typeface="Courier New" panose="02070309020205020404" pitchFamily="49" charset="0"/>
              </a:rPr>
              <a:t>&lt;/h1&gt;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div</a:t>
            </a:r>
            <a:r>
              <a:rPr lang="en-US" sz="1100" dirty="0">
                <a:solidFill>
                  <a:srgbClr val="000000"/>
                </a:solidFill>
                <a:latin typeface="Courier New" panose="02070309020205020404" pitchFamily="49" charset="0"/>
              </a:rPr>
              <a:t> </a:t>
            </a:r>
            <a:r>
              <a:rPr lang="en-US" sz="1100" dirty="0">
                <a:solidFill>
                  <a:srgbClr val="FF0000"/>
                </a:solidFill>
                <a:latin typeface="Courier New" panose="02070309020205020404" pitchFamily="49" charset="0"/>
              </a:rPr>
              <a:t>id</a:t>
            </a:r>
            <a:r>
              <a:rPr lang="en-US" sz="1100" dirty="0">
                <a:solidFill>
                  <a:srgbClr val="000000"/>
                </a:solidFill>
                <a:latin typeface="Courier New" panose="02070309020205020404" pitchFamily="49" charset="0"/>
              </a:rPr>
              <a:t>=</a:t>
            </a:r>
            <a:r>
              <a:rPr lang="en-US" sz="1100" b="1" dirty="0">
                <a:solidFill>
                  <a:srgbClr val="8000FF"/>
                </a:solidFill>
                <a:latin typeface="Courier New" panose="02070309020205020404" pitchFamily="49" charset="0"/>
              </a:rPr>
              <a:t>"map-id"</a:t>
            </a:r>
            <a:r>
              <a:rPr lang="en-US" sz="1100" dirty="0">
                <a:solidFill>
                  <a:srgbClr val="0000FF"/>
                </a:solidFill>
                <a:latin typeface="Courier New" panose="02070309020205020404" pitchFamily="49" charset="0"/>
              </a:rPr>
              <a:t>&gt;&lt;/div&gt;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script&gt;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b="1" i="1" dirty="0" err="1" smtClean="0">
                <a:solidFill>
                  <a:srgbClr val="000080"/>
                </a:solidFill>
                <a:latin typeface="Courier New" panose="02070309020205020404" pitchFamily="49" charset="0"/>
              </a:rPr>
              <a:t>var</a:t>
            </a:r>
            <a:r>
              <a:rPr lang="en-US" sz="1100" dirty="0" smtClean="0">
                <a:solidFill>
                  <a:srgbClr val="000000"/>
                </a:solidFill>
                <a:latin typeface="Courier New" panose="02070309020205020404" pitchFamily="49" charset="0"/>
              </a:rPr>
              <a:t> </a:t>
            </a:r>
            <a:r>
              <a:rPr lang="en-US" sz="1100" dirty="0">
                <a:solidFill>
                  <a:srgbClr val="000000"/>
                </a:solidFill>
                <a:latin typeface="Courier New" panose="02070309020205020404" pitchFamily="49" charset="0"/>
              </a:rPr>
              <a:t>bounds </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i="1" dirty="0">
                <a:solidFill>
                  <a:srgbClr val="000080"/>
                </a:solidFill>
                <a:latin typeface="Courier New" panose="02070309020205020404" pitchFamily="49" charset="0"/>
              </a:rPr>
              <a:t>new</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OpenLayers.Bounds</a:t>
            </a:r>
            <a:r>
              <a:rPr lang="en-US" sz="1100" b="1" dirty="0">
                <a:solidFill>
                  <a:srgbClr val="000000"/>
                </a:solidFill>
                <a:latin typeface="Courier New" panose="02070309020205020404" pitchFamily="49" charset="0"/>
              </a:rPr>
              <a:t>(</a:t>
            </a:r>
            <a:r>
              <a:rPr lang="en-US" sz="1100" dirty="0">
                <a:solidFill>
                  <a:srgbClr val="FF0000"/>
                </a:solidFill>
                <a:latin typeface="Courier New" panose="02070309020205020404" pitchFamily="49" charset="0"/>
              </a:rPr>
              <a:t>68.1061</a:t>
            </a:r>
            <a:r>
              <a:rPr lang="en-US" sz="1100" b="1" dirty="0">
                <a:solidFill>
                  <a:srgbClr val="000000"/>
                </a:solidFill>
                <a:latin typeface="Courier New" panose="02070309020205020404" pitchFamily="49" charset="0"/>
              </a:rPr>
              <a:t>,</a:t>
            </a:r>
            <a:r>
              <a:rPr lang="en-US" sz="1100" dirty="0">
                <a:solidFill>
                  <a:srgbClr val="FF0000"/>
                </a:solidFill>
                <a:latin typeface="Courier New" panose="02070309020205020404" pitchFamily="49" charset="0"/>
              </a:rPr>
              <a:t>6.7604</a:t>
            </a:r>
            <a:r>
              <a:rPr lang="en-US" sz="1100" b="1" dirty="0">
                <a:solidFill>
                  <a:srgbClr val="000000"/>
                </a:solidFill>
                <a:latin typeface="Courier New" panose="02070309020205020404" pitchFamily="49" charset="0"/>
              </a:rPr>
              <a:t>,</a:t>
            </a:r>
            <a:r>
              <a:rPr lang="en-US" sz="1100" dirty="0">
                <a:solidFill>
                  <a:srgbClr val="FF0000"/>
                </a:solidFill>
                <a:latin typeface="Courier New" panose="02070309020205020404" pitchFamily="49" charset="0"/>
              </a:rPr>
              <a:t>97.4152</a:t>
            </a:r>
            <a:r>
              <a:rPr lang="en-US" sz="1100" b="1" dirty="0">
                <a:solidFill>
                  <a:srgbClr val="000000"/>
                </a:solidFill>
                <a:latin typeface="Courier New" panose="02070309020205020404" pitchFamily="49" charset="0"/>
              </a:rPr>
              <a:t>,</a:t>
            </a:r>
            <a:r>
              <a:rPr lang="en-US" sz="1100" dirty="0">
                <a:solidFill>
                  <a:srgbClr val="FF0000"/>
                </a:solidFill>
                <a:latin typeface="Courier New" panose="02070309020205020404" pitchFamily="49" charset="0"/>
              </a:rPr>
              <a:t>37.0783</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transform</a:t>
            </a:r>
            <a:r>
              <a:rPr lang="en-US" sz="1100" b="1" dirty="0">
                <a:solidFill>
                  <a:srgbClr val="000000"/>
                </a:solidFill>
                <a:latin typeface="Courier New" panose="02070309020205020404" pitchFamily="49" charset="0"/>
              </a:rPr>
              <a:t>(</a:t>
            </a:r>
            <a:r>
              <a:rPr lang="en-US" sz="1100" dirty="0">
                <a:solidFill>
                  <a:srgbClr val="808080"/>
                </a:solidFill>
                <a:latin typeface="Courier New" panose="02070309020205020404" pitchFamily="49" charset="0"/>
              </a:rPr>
              <a:t>'EPSG:4326'</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a:solidFill>
                  <a:srgbClr val="808080"/>
                </a:solidFill>
                <a:latin typeface="Courier New" panose="02070309020205020404" pitchFamily="49" charset="0"/>
              </a:rPr>
              <a:t>'EPSG:3857</a:t>
            </a:r>
            <a:r>
              <a:rPr lang="en-US" sz="1100" dirty="0" smtClean="0">
                <a:solidFill>
                  <a:srgbClr val="808080"/>
                </a:solidFill>
                <a:latin typeface="Courier New" panose="02070309020205020404" pitchFamily="49" charset="0"/>
              </a:rPr>
              <a:t>'</a:t>
            </a:r>
            <a:r>
              <a:rPr lang="en-US" sz="1100" b="1" dirty="0" smtClean="0">
                <a:solidFill>
                  <a:srgbClr val="000000"/>
                </a:solidFill>
                <a:latin typeface="Courier New" panose="02070309020205020404" pitchFamily="49" charset="0"/>
              </a:rPr>
              <a:t>);</a:t>
            </a:r>
            <a:endParaRPr lang="en-US" sz="1100" dirty="0" smtClean="0">
              <a:solidFill>
                <a:srgbClr val="000000"/>
              </a:solidFill>
              <a:latin typeface="Courier New" panose="02070309020205020404" pitchFamily="49" charset="0"/>
            </a:endParaRPr>
          </a:p>
          <a:p>
            <a:r>
              <a:rPr lang="en-US" sz="1100" b="1" i="1" dirty="0" err="1" smtClean="0">
                <a:solidFill>
                  <a:srgbClr val="000080"/>
                </a:solidFill>
                <a:latin typeface="Courier New" panose="02070309020205020404" pitchFamily="49" charset="0"/>
              </a:rPr>
              <a:t>var</a:t>
            </a:r>
            <a:r>
              <a:rPr lang="en-US" sz="1100" dirty="0" smtClean="0">
                <a:solidFill>
                  <a:srgbClr val="000000"/>
                </a:solidFill>
                <a:latin typeface="Courier New" panose="02070309020205020404" pitchFamily="49" charset="0"/>
              </a:rPr>
              <a:t> </a:t>
            </a:r>
            <a:r>
              <a:rPr lang="en-US" sz="1100" dirty="0">
                <a:solidFill>
                  <a:srgbClr val="000000"/>
                </a:solidFill>
                <a:latin typeface="Courier New" panose="02070309020205020404" pitchFamily="49" charset="0"/>
              </a:rPr>
              <a:t>center </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i="1" dirty="0">
                <a:solidFill>
                  <a:srgbClr val="000080"/>
                </a:solidFill>
                <a:latin typeface="Courier New" panose="02070309020205020404" pitchFamily="49" charset="0"/>
              </a:rPr>
              <a:t>new</a:t>
            </a:r>
            <a:r>
              <a:rPr lang="en-US" sz="1100" dirty="0">
                <a:solidFill>
                  <a:srgbClr val="000000"/>
                </a:solidFill>
                <a:latin typeface="Courier New" panose="02070309020205020404" pitchFamily="49" charset="0"/>
              </a:rPr>
              <a:t> </a:t>
            </a:r>
            <a:r>
              <a:rPr lang="en-US" sz="1100" dirty="0" err="1" smtClean="0">
                <a:solidFill>
                  <a:srgbClr val="000000"/>
                </a:solidFill>
                <a:latin typeface="Courier New" panose="02070309020205020404" pitchFamily="49" charset="0"/>
              </a:rPr>
              <a:t>OpenLayers.LonLat</a:t>
            </a:r>
            <a:r>
              <a:rPr lang="en-US" sz="1100" b="1" dirty="0">
                <a:solidFill>
                  <a:srgbClr val="000000"/>
                </a:solidFill>
                <a:latin typeface="Courier New" panose="02070309020205020404" pitchFamily="49" charset="0"/>
              </a:rPr>
              <a:t>(</a:t>
            </a:r>
            <a:r>
              <a:rPr lang="en-US" sz="1100" dirty="0">
                <a:solidFill>
                  <a:schemeClr val="accent2"/>
                </a:solidFill>
                <a:latin typeface="Courier New" panose="02070309020205020404" pitchFamily="49" charset="0"/>
              </a:rPr>
              <a:t>91.882754,  25.576002</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transform</a:t>
            </a:r>
            <a:r>
              <a:rPr lang="en-US" sz="1100" b="1" dirty="0">
                <a:solidFill>
                  <a:srgbClr val="000000"/>
                </a:solidFill>
                <a:latin typeface="Courier New" panose="02070309020205020404" pitchFamily="49" charset="0"/>
              </a:rPr>
              <a:t>(</a:t>
            </a:r>
            <a:r>
              <a:rPr lang="en-US" sz="1100" dirty="0">
                <a:solidFill>
                  <a:srgbClr val="808080"/>
                </a:solidFill>
                <a:latin typeface="Courier New" panose="02070309020205020404" pitchFamily="49" charset="0"/>
              </a:rPr>
              <a:t>'EPSG:4326'</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a:solidFill>
                  <a:srgbClr val="808080"/>
                </a:solidFill>
                <a:latin typeface="Courier New" panose="02070309020205020404" pitchFamily="49" charset="0"/>
              </a:rPr>
              <a:t>'EPSG:3857</a:t>
            </a:r>
            <a:r>
              <a:rPr lang="en-US" sz="1100" dirty="0" smtClean="0">
                <a:solidFill>
                  <a:srgbClr val="808080"/>
                </a:solidFill>
                <a:latin typeface="Courier New" panose="02070309020205020404" pitchFamily="49" charset="0"/>
              </a:rPr>
              <a:t>'</a:t>
            </a:r>
            <a:r>
              <a:rPr lang="en-US" sz="1100" b="1" dirty="0" smtClean="0">
                <a:solidFill>
                  <a:srgbClr val="000000"/>
                </a:solidFill>
                <a:latin typeface="Courier New" panose="02070309020205020404" pitchFamily="49" charset="0"/>
              </a:rPr>
              <a:t>);</a:t>
            </a:r>
          </a:p>
          <a:p>
            <a:r>
              <a:rPr lang="en-US" sz="1100" b="1" i="1" dirty="0" err="1" smtClean="0">
                <a:solidFill>
                  <a:srgbClr val="000080"/>
                </a:solidFill>
                <a:latin typeface="Courier New" panose="02070309020205020404" pitchFamily="49" charset="0"/>
              </a:rPr>
              <a:t>var</a:t>
            </a:r>
            <a:r>
              <a:rPr lang="en-US" sz="1100" dirty="0" smtClean="0">
                <a:solidFill>
                  <a:srgbClr val="000000"/>
                </a:solidFill>
                <a:latin typeface="Courier New" panose="02070309020205020404" pitchFamily="49" charset="0"/>
              </a:rPr>
              <a:t> </a:t>
            </a:r>
            <a:r>
              <a:rPr lang="en-US" sz="1100" dirty="0">
                <a:solidFill>
                  <a:srgbClr val="000000"/>
                </a:solidFill>
                <a:latin typeface="Courier New" panose="02070309020205020404" pitchFamily="49" charset="0"/>
              </a:rPr>
              <a:t>map </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i="1" dirty="0">
                <a:solidFill>
                  <a:srgbClr val="000080"/>
                </a:solidFill>
                <a:latin typeface="Courier New" panose="02070309020205020404" pitchFamily="49" charset="0"/>
              </a:rPr>
              <a:t>new</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OpenLayers.Map</a:t>
            </a:r>
            <a:r>
              <a:rPr lang="en-US" sz="1100" b="1" dirty="0">
                <a:solidFill>
                  <a:srgbClr val="000000"/>
                </a:solidFill>
                <a:latin typeface="Courier New" panose="02070309020205020404" pitchFamily="49" charset="0"/>
              </a:rPr>
              <a:t>(</a:t>
            </a:r>
            <a:r>
              <a:rPr lang="en-US" sz="1100" dirty="0">
                <a:solidFill>
                  <a:srgbClr val="808080"/>
                </a:solidFill>
                <a:latin typeface="Courier New" panose="02070309020205020404" pitchFamily="49" charset="0"/>
              </a:rPr>
              <a:t>"map-id"</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projection</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i="1" dirty="0">
                <a:solidFill>
                  <a:srgbClr val="000080"/>
                </a:solidFill>
                <a:latin typeface="Courier New" panose="02070309020205020404" pitchFamily="49" charset="0"/>
              </a:rPr>
              <a:t>new</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OpenLayers.Projection</a:t>
            </a:r>
            <a:r>
              <a:rPr lang="en-US" sz="1100" b="1" dirty="0">
                <a:solidFill>
                  <a:srgbClr val="000000"/>
                </a:solidFill>
                <a:latin typeface="Courier New" panose="02070309020205020404" pitchFamily="49" charset="0"/>
              </a:rPr>
              <a:t>(</a:t>
            </a:r>
            <a:r>
              <a:rPr lang="en-US" sz="1100" dirty="0">
                <a:solidFill>
                  <a:srgbClr val="808080"/>
                </a:solidFill>
                <a:latin typeface="Courier New" panose="02070309020205020404" pitchFamily="49" charset="0"/>
              </a:rPr>
              <a:t>"EPSG:3857"</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maxResolution</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a:solidFill>
                  <a:srgbClr val="FF0000"/>
                </a:solidFill>
                <a:latin typeface="Courier New" panose="02070309020205020404" pitchFamily="49" charset="0"/>
              </a:rPr>
              <a:t>0.0005</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numZoomLevels</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a:solidFill>
                  <a:srgbClr val="FF0000"/>
                </a:solidFill>
                <a:latin typeface="Courier New" panose="02070309020205020404" pitchFamily="49" charset="0"/>
              </a:rPr>
              <a:t>5</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b="1" i="1" dirty="0" err="1" smtClean="0">
                <a:solidFill>
                  <a:srgbClr val="000080"/>
                </a:solidFill>
                <a:latin typeface="Courier New" panose="02070309020205020404" pitchFamily="49" charset="0"/>
              </a:rPr>
              <a:t>var</a:t>
            </a:r>
            <a:r>
              <a:rPr lang="en-US" sz="1100" dirty="0" smtClean="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osm</a:t>
            </a:r>
            <a:r>
              <a:rPr lang="en-US" sz="1100" dirty="0">
                <a:solidFill>
                  <a:srgbClr val="000000"/>
                </a:solidFill>
                <a:latin typeface="Courier New" panose="02070309020205020404" pitchFamily="49" charset="0"/>
              </a:rPr>
              <a:t> </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i="1" dirty="0">
                <a:solidFill>
                  <a:srgbClr val="000080"/>
                </a:solidFill>
                <a:latin typeface="Courier New" panose="02070309020205020404" pitchFamily="49" charset="0"/>
              </a:rPr>
              <a:t>new</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OpenLayers.Layer.OSM</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b="1" i="1" dirty="0" err="1" smtClean="0">
                <a:solidFill>
                  <a:srgbClr val="000080"/>
                </a:solidFill>
                <a:latin typeface="Courier New" panose="02070309020205020404" pitchFamily="49" charset="0"/>
              </a:rPr>
              <a:t>var</a:t>
            </a:r>
            <a:r>
              <a:rPr lang="en-US" sz="1100" dirty="0" smtClean="0">
                <a:solidFill>
                  <a:srgbClr val="000000"/>
                </a:solidFill>
                <a:latin typeface="Courier New" panose="02070309020205020404" pitchFamily="49" charset="0"/>
              </a:rPr>
              <a:t> </a:t>
            </a:r>
            <a:r>
              <a:rPr lang="en-US" sz="1100" dirty="0">
                <a:solidFill>
                  <a:srgbClr val="000000"/>
                </a:solidFill>
                <a:latin typeface="Courier New" panose="02070309020205020404" pitchFamily="49" charset="0"/>
              </a:rPr>
              <a:t>overview </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i="1" dirty="0">
                <a:solidFill>
                  <a:srgbClr val="000080"/>
                </a:solidFill>
                <a:latin typeface="Courier New" panose="02070309020205020404" pitchFamily="49" charset="0"/>
              </a:rPr>
              <a:t>new</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OpenLayers.Control.OverviewMap</a:t>
            </a:r>
            <a:r>
              <a:rPr lang="en-US" sz="1100" b="1" dirty="0">
                <a:solidFill>
                  <a:srgbClr val="000000"/>
                </a:solidFill>
                <a:latin typeface="Courier New" panose="02070309020205020404" pitchFamily="49" charset="0"/>
              </a:rPr>
              <a:t>({</a:t>
            </a:r>
            <a:r>
              <a:rPr lang="en-US" sz="1100" dirty="0" err="1">
                <a:solidFill>
                  <a:srgbClr val="000000"/>
                </a:solidFill>
                <a:latin typeface="Courier New" panose="02070309020205020404" pitchFamily="49" charset="0"/>
              </a:rPr>
              <a:t>mapOptions</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projection</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i="1" dirty="0">
                <a:solidFill>
                  <a:srgbClr val="000080"/>
                </a:solidFill>
                <a:latin typeface="Courier New" panose="02070309020205020404" pitchFamily="49" charset="0"/>
              </a:rPr>
              <a:t>new</a:t>
            </a:r>
            <a:r>
              <a:rPr lang="en-US" sz="1100" dirty="0">
                <a:solidFill>
                  <a:srgbClr val="000000"/>
                </a:solidFill>
                <a:latin typeface="Courier New" panose="02070309020205020404" pitchFamily="49" charset="0"/>
              </a:rPr>
              <a:t> </a:t>
            </a:r>
            <a:r>
              <a:rPr lang="en-US" sz="1100" dirty="0" err="1" smtClean="0">
                <a:solidFill>
                  <a:srgbClr val="000000"/>
                </a:solidFill>
                <a:latin typeface="Courier New" panose="02070309020205020404" pitchFamily="49" charset="0"/>
              </a:rPr>
              <a:t>OpenLayers.Projection</a:t>
            </a:r>
            <a:r>
              <a:rPr lang="en-US" sz="1100" b="1" dirty="0">
                <a:solidFill>
                  <a:srgbClr val="000000"/>
                </a:solidFill>
                <a:latin typeface="Courier New" panose="02070309020205020404" pitchFamily="49" charset="0"/>
              </a:rPr>
              <a:t>(</a:t>
            </a:r>
            <a:r>
              <a:rPr lang="en-US" sz="1100" dirty="0">
                <a:solidFill>
                  <a:srgbClr val="808080"/>
                </a:solidFill>
                <a:latin typeface="Courier New" panose="02070309020205020404" pitchFamily="49" charset="0"/>
              </a:rPr>
              <a:t>"EPSG:4326"</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maxResolution</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a:solidFill>
                  <a:srgbClr val="FF0000"/>
                </a:solidFill>
                <a:latin typeface="Courier New" panose="02070309020205020404" pitchFamily="49" charset="0"/>
              </a:rPr>
              <a:t>0.0015</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numZoomLevels</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a:solidFill>
                  <a:srgbClr val="FF0000"/>
                </a:solidFill>
                <a:latin typeface="Courier New" panose="02070309020205020404" pitchFamily="49" charset="0"/>
              </a:rPr>
              <a:t>5</a:t>
            </a:r>
            <a:r>
              <a:rPr lang="en-US" sz="1100" dirty="0">
                <a:solidFill>
                  <a:srgbClr val="000000"/>
                </a:solidFill>
                <a:latin typeface="Courier New" panose="02070309020205020404" pitchFamily="49" charset="0"/>
              </a:rPr>
              <a:t> </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map.addControl</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overview</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dirty="0" err="1" smtClean="0">
                <a:solidFill>
                  <a:srgbClr val="000000"/>
                </a:solidFill>
                <a:latin typeface="Courier New" panose="02070309020205020404" pitchFamily="49" charset="0"/>
              </a:rPr>
              <a:t>map.addLayer</a:t>
            </a:r>
            <a:r>
              <a:rPr lang="en-US" sz="1100" b="1" dirty="0" smtClean="0">
                <a:solidFill>
                  <a:srgbClr val="000000"/>
                </a:solidFill>
                <a:latin typeface="Courier New" panose="02070309020205020404" pitchFamily="49" charset="0"/>
              </a:rPr>
              <a:t>(</a:t>
            </a:r>
            <a:r>
              <a:rPr lang="en-US" sz="1100" dirty="0" err="1" smtClean="0">
                <a:solidFill>
                  <a:srgbClr val="000000"/>
                </a:solidFill>
                <a:latin typeface="Courier New" panose="02070309020205020404" pitchFamily="49" charset="0"/>
              </a:rPr>
              <a:t>osm</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dirty="0" err="1" smtClean="0">
                <a:solidFill>
                  <a:srgbClr val="000000"/>
                </a:solidFill>
                <a:latin typeface="Courier New" panose="02070309020205020404" pitchFamily="49" charset="0"/>
              </a:rPr>
              <a:t>map.zoomToExtent</a:t>
            </a:r>
            <a:r>
              <a:rPr lang="en-US" sz="1100" b="1" dirty="0" smtClean="0">
                <a:solidFill>
                  <a:srgbClr val="000000"/>
                </a:solidFill>
                <a:latin typeface="Courier New" panose="02070309020205020404" pitchFamily="49" charset="0"/>
              </a:rPr>
              <a:t>(</a:t>
            </a:r>
            <a:r>
              <a:rPr lang="en-US" sz="1100" dirty="0" smtClean="0">
                <a:solidFill>
                  <a:srgbClr val="000000"/>
                </a:solidFill>
                <a:latin typeface="Courier New" panose="02070309020205020404" pitchFamily="49" charset="0"/>
              </a:rPr>
              <a:t>bounds</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dirty="0" err="1" smtClean="0">
                <a:solidFill>
                  <a:srgbClr val="000000"/>
                </a:solidFill>
                <a:latin typeface="Courier New" panose="02070309020205020404" pitchFamily="49" charset="0"/>
              </a:rPr>
              <a:t>map.setCenter</a:t>
            </a:r>
            <a:r>
              <a:rPr lang="en-US" sz="1100" b="1" dirty="0" smtClean="0">
                <a:solidFill>
                  <a:srgbClr val="000000"/>
                </a:solidFill>
                <a:latin typeface="Courier New" panose="02070309020205020404" pitchFamily="49" charset="0"/>
              </a:rPr>
              <a:t>(</a:t>
            </a:r>
            <a:r>
              <a:rPr lang="en-US" sz="1100" dirty="0" smtClean="0">
                <a:solidFill>
                  <a:srgbClr val="000000"/>
                </a:solidFill>
                <a:latin typeface="Courier New" panose="02070309020205020404" pitchFamily="49" charset="0"/>
              </a:rPr>
              <a:t>center</a:t>
            </a:r>
            <a:r>
              <a:rPr lang="en-US" sz="1100" b="1" dirty="0" smtClean="0">
                <a:solidFill>
                  <a:srgbClr val="000000"/>
                </a:solidFill>
                <a:latin typeface="Courier New" panose="02070309020205020404" pitchFamily="49" charset="0"/>
              </a:rPr>
              <a:t>,</a:t>
            </a:r>
            <a:r>
              <a:rPr lang="en-US" sz="1100" dirty="0" smtClean="0">
                <a:solidFill>
                  <a:srgbClr val="FF0000"/>
                </a:solidFill>
                <a:latin typeface="Courier New" panose="02070309020205020404" pitchFamily="49" charset="0"/>
              </a:rPr>
              <a:t>17</a:t>
            </a:r>
            <a:r>
              <a:rPr lang="en-US" sz="1100" b="1" dirty="0" smtClean="0">
                <a:solidFill>
                  <a:srgbClr val="000000"/>
                </a:solidFill>
                <a:latin typeface="Courier New" panose="02070309020205020404" pitchFamily="49" charset="0"/>
              </a:rPr>
              <a:t>);</a:t>
            </a:r>
            <a:r>
              <a:rPr lang="en-US" sz="1100" dirty="0" smtClean="0">
                <a:solidFill>
                  <a:srgbClr val="000000"/>
                </a:solidFill>
                <a:latin typeface="Courier New" panose="02070309020205020404" pitchFamily="49" charset="0"/>
              </a:rPr>
              <a:t> </a:t>
            </a: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script&gt;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body&gt;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html&gt;</a:t>
            </a:r>
            <a:r>
              <a:rPr lang="en-US" sz="1100" b="1" dirty="0">
                <a:solidFill>
                  <a:srgbClr val="000000"/>
                </a:solidFill>
                <a:latin typeface="Courier New" panose="02070309020205020404" pitchFamily="49" charset="0"/>
              </a:rPr>
              <a:t> </a:t>
            </a:r>
            <a:endParaRPr lang="en-US" sz="1100" dirty="0">
              <a:effectLst/>
            </a:endParaRPr>
          </a:p>
        </p:txBody>
      </p:sp>
    </p:spTree>
    <p:extLst>
      <p:ext uri="{BB962C8B-B14F-4D97-AF65-F5344CB8AC3E}">
        <p14:creationId xmlns:p14="http://schemas.microsoft.com/office/powerpoint/2010/main" val="684813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3106658" y="1042154"/>
            <a:ext cx="3012202"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0000"/>
                </a:solidFill>
              </a:rPr>
              <a:t>Creating a </a:t>
            </a:r>
            <a:r>
              <a:rPr lang="en-US" dirty="0" err="1">
                <a:solidFill>
                  <a:srgbClr val="FF0000"/>
                </a:solidFill>
              </a:rPr>
              <a:t>ScaleLine</a:t>
            </a:r>
            <a:r>
              <a:rPr lang="en-US" dirty="0">
                <a:solidFill>
                  <a:srgbClr val="FF0000"/>
                </a:solidFill>
              </a:rPr>
              <a:t> </a:t>
            </a:r>
            <a:r>
              <a:rPr lang="en-US" dirty="0" smtClean="0">
                <a:solidFill>
                  <a:srgbClr val="FF0000"/>
                </a:solidFill>
              </a:rPr>
              <a:t>Control</a:t>
            </a:r>
            <a:endParaRPr lang="en-US" dirty="0">
              <a:solidFill>
                <a:srgbClr val="FF0000"/>
              </a:solidFill>
            </a:endParaRPr>
          </a:p>
        </p:txBody>
      </p:sp>
      <p:sp>
        <p:nvSpPr>
          <p:cNvPr id="3" name="Rectangle 2"/>
          <p:cNvSpPr/>
          <p:nvPr/>
        </p:nvSpPr>
        <p:spPr>
          <a:xfrm>
            <a:off x="2331457" y="213997"/>
            <a:ext cx="4778266" cy="584775"/>
          </a:xfrm>
          <a:prstGeom prst="rect">
            <a:avLst/>
          </a:prstGeom>
        </p:spPr>
        <p:txBody>
          <a:bodyPr wrap="square">
            <a:spAutoFit/>
          </a:bodyPr>
          <a:lstStyle/>
          <a:p>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Working With Controls</a:t>
            </a:r>
          </a:p>
        </p:txBody>
      </p:sp>
      <p:sp>
        <p:nvSpPr>
          <p:cNvPr id="4" name="Rectangle 3"/>
          <p:cNvSpPr/>
          <p:nvPr/>
        </p:nvSpPr>
        <p:spPr>
          <a:xfrm>
            <a:off x="922020" y="2020878"/>
            <a:ext cx="7597140" cy="646331"/>
          </a:xfrm>
          <a:prstGeom prst="rect">
            <a:avLst/>
          </a:prstGeom>
          <a:ln>
            <a:solidFill>
              <a:schemeClr val="tx1"/>
            </a:solidFill>
          </a:ln>
        </p:spPr>
        <p:txBody>
          <a:bodyPr wrap="square">
            <a:spAutoFit/>
          </a:bodyPr>
          <a:lstStyle/>
          <a:p>
            <a:r>
              <a:rPr lang="en-US" b="1" i="1" dirty="0" err="1" smtClean="0">
                <a:solidFill>
                  <a:srgbClr val="000080"/>
                </a:solidFill>
                <a:latin typeface="Courier New" panose="02070309020205020404" pitchFamily="49" charset="0"/>
              </a:rPr>
              <a:t>var</a:t>
            </a:r>
            <a:r>
              <a:rPr lang="en-US" dirty="0" smtClean="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scaleline</a:t>
            </a: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b="1" i="1" dirty="0">
                <a:solidFill>
                  <a:srgbClr val="000080"/>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OpenLayers.Control.ScaleLine</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map.addControl</a:t>
            </a:r>
            <a:r>
              <a:rPr lang="en-US" b="1"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scaleline</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effectLst/>
            </a:endParaRPr>
          </a:p>
        </p:txBody>
      </p:sp>
      <p:sp>
        <p:nvSpPr>
          <p:cNvPr id="5" name="Rectangle 4"/>
          <p:cNvSpPr/>
          <p:nvPr/>
        </p:nvSpPr>
        <p:spPr>
          <a:xfrm>
            <a:off x="922020" y="3276601"/>
            <a:ext cx="7703820" cy="954107"/>
          </a:xfrm>
          <a:prstGeom prst="rect">
            <a:avLst/>
          </a:prstGeom>
          <a:ln>
            <a:solidFill>
              <a:schemeClr val="tx1"/>
            </a:solidFill>
          </a:ln>
        </p:spPr>
        <p:txBody>
          <a:bodyPr wrap="square">
            <a:spAutoFit/>
          </a:bodyPr>
          <a:lstStyle/>
          <a:p>
            <a:r>
              <a:rPr lang="en-US" sz="1400" b="1" i="1" dirty="0" err="1" smtClean="0">
                <a:solidFill>
                  <a:srgbClr val="000080"/>
                </a:solidFill>
                <a:latin typeface="Courier New" panose="02070309020205020404" pitchFamily="49" charset="0"/>
              </a:rPr>
              <a:t>var</a:t>
            </a:r>
            <a:r>
              <a:rPr lang="en-US" sz="1400" dirty="0" smtClean="0">
                <a:solidFill>
                  <a:srgbClr val="000000"/>
                </a:solidFill>
                <a:latin typeface="Courier New" panose="02070309020205020404" pitchFamily="49" charset="0"/>
              </a:rPr>
              <a:t> </a:t>
            </a:r>
            <a:r>
              <a:rPr lang="en-US" sz="1400" dirty="0">
                <a:solidFill>
                  <a:srgbClr val="000000"/>
                </a:solidFill>
                <a:latin typeface="Courier New" panose="02070309020205020404" pitchFamily="49" charset="0"/>
              </a:rPr>
              <a:t>map </a:t>
            </a:r>
            <a:r>
              <a:rPr lang="en-US" sz="1400" b="1" dirty="0">
                <a:solidFill>
                  <a:srgbClr val="00000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b="1" i="1" dirty="0">
                <a:solidFill>
                  <a:srgbClr val="000080"/>
                </a:solidFill>
                <a:latin typeface="Courier New" panose="02070309020205020404" pitchFamily="49" charset="0"/>
              </a:rPr>
              <a:t>new</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OpenLayers.Map</a:t>
            </a:r>
            <a:r>
              <a:rPr lang="en-US" sz="1400" b="1" dirty="0">
                <a:solidFill>
                  <a:srgbClr val="000000"/>
                </a:solidFill>
                <a:latin typeface="Courier New" panose="02070309020205020404" pitchFamily="49" charset="0"/>
              </a:rPr>
              <a:t>(</a:t>
            </a:r>
            <a:r>
              <a:rPr lang="en-US" sz="1400" dirty="0">
                <a:solidFill>
                  <a:srgbClr val="808080"/>
                </a:solidFill>
                <a:latin typeface="Courier New" panose="02070309020205020404" pitchFamily="49" charset="0"/>
              </a:rPr>
              <a:t>"map-id"</a:t>
            </a:r>
            <a:r>
              <a:rPr lang="en-US" sz="1400" b="1" dirty="0">
                <a:solidFill>
                  <a:srgbClr val="00000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b="1" dirty="0">
                <a:solidFill>
                  <a:srgbClr val="000000"/>
                </a:solidFill>
                <a:latin typeface="Courier New" panose="02070309020205020404" pitchFamily="49" charset="0"/>
              </a:rPr>
              <a:t>{</a:t>
            </a:r>
            <a:r>
              <a:rPr lang="en-US" sz="1400" dirty="0">
                <a:solidFill>
                  <a:srgbClr val="000000"/>
                </a:solidFill>
                <a:latin typeface="Courier New" panose="02070309020205020404" pitchFamily="49" charset="0"/>
              </a:rPr>
              <a:t>projection</a:t>
            </a:r>
            <a:r>
              <a:rPr lang="en-US" sz="1400" b="1" dirty="0">
                <a:solidFill>
                  <a:srgbClr val="00000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808080"/>
                </a:solidFill>
                <a:latin typeface="Courier New" panose="02070309020205020404" pitchFamily="49" charset="0"/>
              </a:rPr>
              <a:t>'EPSG:3857'</a:t>
            </a:r>
            <a:r>
              <a:rPr lang="en-US" sz="1400" b="1" dirty="0">
                <a:solidFill>
                  <a:srgbClr val="000000"/>
                </a:solidFill>
                <a:latin typeface="Courier New" panose="02070309020205020404" pitchFamily="49" charset="0"/>
              </a:rPr>
              <a:t>});</a:t>
            </a:r>
            <a:r>
              <a:rPr lang="en-US" sz="1400" dirty="0">
                <a:solidFill>
                  <a:srgbClr val="000000"/>
                </a:solidFill>
                <a:latin typeface="Courier New" panose="02070309020205020404" pitchFamily="49" charset="0"/>
              </a:rPr>
              <a:t> </a:t>
            </a:r>
            <a:endParaRPr lang="en-US" sz="1400" dirty="0" smtClean="0">
              <a:solidFill>
                <a:srgbClr val="000000"/>
              </a:solidFill>
              <a:latin typeface="Courier New" panose="02070309020205020404" pitchFamily="49" charset="0"/>
            </a:endParaRPr>
          </a:p>
          <a:p>
            <a:r>
              <a:rPr lang="en-US" sz="1400" b="1" i="1" dirty="0" err="1" smtClean="0">
                <a:solidFill>
                  <a:srgbClr val="000080"/>
                </a:solidFill>
                <a:latin typeface="Courier New" panose="02070309020205020404" pitchFamily="49" charset="0"/>
              </a:rPr>
              <a:t>var</a:t>
            </a:r>
            <a:r>
              <a:rPr lang="en-US" sz="1400" dirty="0" smtClean="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osm</a:t>
            </a:r>
            <a:r>
              <a:rPr lang="en-US" sz="1400" dirty="0">
                <a:solidFill>
                  <a:srgbClr val="000000"/>
                </a:solidFill>
                <a:latin typeface="Courier New" panose="02070309020205020404" pitchFamily="49" charset="0"/>
              </a:rPr>
              <a:t> </a:t>
            </a:r>
            <a:r>
              <a:rPr lang="en-US" sz="1400" b="1" dirty="0">
                <a:solidFill>
                  <a:srgbClr val="00000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b="1" i="1" dirty="0">
                <a:solidFill>
                  <a:srgbClr val="000080"/>
                </a:solidFill>
                <a:latin typeface="Courier New" panose="02070309020205020404" pitchFamily="49" charset="0"/>
              </a:rPr>
              <a:t>new</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OpenLayers.Layer.OSM</a:t>
            </a:r>
            <a:r>
              <a:rPr lang="en-US" sz="1400" b="1" dirty="0" smtClean="0">
                <a:solidFill>
                  <a:srgbClr val="000000"/>
                </a:solidFill>
                <a:latin typeface="Courier New" panose="02070309020205020404" pitchFamily="49" charset="0"/>
              </a:rPr>
              <a:t>();</a:t>
            </a:r>
          </a:p>
          <a:p>
            <a:r>
              <a:rPr lang="en-US" sz="1400" dirty="0" err="1" smtClean="0">
                <a:solidFill>
                  <a:srgbClr val="000000"/>
                </a:solidFill>
                <a:latin typeface="Courier New" panose="02070309020205020404" pitchFamily="49" charset="0"/>
              </a:rPr>
              <a:t>map.addControl</a:t>
            </a:r>
            <a:r>
              <a:rPr lang="en-US" sz="1400" b="1" dirty="0" smtClean="0">
                <a:solidFill>
                  <a:srgbClr val="000000"/>
                </a:solidFill>
                <a:latin typeface="Courier New" panose="02070309020205020404" pitchFamily="49" charset="0"/>
              </a:rPr>
              <a:t>(</a:t>
            </a:r>
            <a:r>
              <a:rPr lang="en-US" sz="1400" b="1" i="1" dirty="0" smtClean="0">
                <a:solidFill>
                  <a:srgbClr val="000080"/>
                </a:solidFill>
                <a:latin typeface="Courier New" panose="02070309020205020404" pitchFamily="49" charset="0"/>
              </a:rPr>
              <a:t>new</a:t>
            </a:r>
            <a:r>
              <a:rPr lang="en-US" sz="1400" dirty="0" smtClean="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OpenLayers.Control.EditingToolbar</a:t>
            </a:r>
            <a:r>
              <a:rPr lang="en-US" sz="1400" b="1" dirty="0">
                <a:solidFill>
                  <a:srgbClr val="000000"/>
                </a:solidFill>
                <a:latin typeface="Courier New" panose="02070309020205020404" pitchFamily="49" charset="0"/>
              </a:rPr>
              <a:t>(</a:t>
            </a:r>
            <a:r>
              <a:rPr lang="en-US" sz="1400" dirty="0" err="1">
                <a:solidFill>
                  <a:srgbClr val="000000"/>
                </a:solidFill>
                <a:latin typeface="Courier New" panose="02070309020205020404" pitchFamily="49" charset="0"/>
              </a:rPr>
              <a:t>osm</a:t>
            </a:r>
            <a:r>
              <a:rPr lang="en-US" sz="1400" b="1" dirty="0">
                <a:solidFill>
                  <a:srgbClr val="000000"/>
                </a:solidFill>
                <a:latin typeface="Courier New" panose="02070309020205020404" pitchFamily="49" charset="0"/>
              </a:rPr>
              <a:t>));</a:t>
            </a:r>
            <a:r>
              <a:rPr lang="en-US" sz="1400" dirty="0">
                <a:solidFill>
                  <a:srgbClr val="000000"/>
                </a:solidFill>
                <a:latin typeface="Courier New" panose="02070309020205020404" pitchFamily="49" charset="0"/>
              </a:rPr>
              <a:t> </a:t>
            </a:r>
            <a:endParaRPr lang="en-US" sz="1400" dirty="0" smtClean="0">
              <a:solidFill>
                <a:srgbClr val="000000"/>
              </a:solidFill>
              <a:latin typeface="Courier New" panose="02070309020205020404" pitchFamily="49" charset="0"/>
            </a:endParaRPr>
          </a:p>
          <a:p>
            <a:r>
              <a:rPr lang="en-US" sz="1400" dirty="0" err="1" smtClean="0">
                <a:solidFill>
                  <a:srgbClr val="000000"/>
                </a:solidFill>
                <a:latin typeface="Courier New" panose="02070309020205020404" pitchFamily="49" charset="0"/>
              </a:rPr>
              <a:t>map.addLayer</a:t>
            </a:r>
            <a:r>
              <a:rPr lang="en-US" sz="1400" b="1" dirty="0" smtClean="0">
                <a:solidFill>
                  <a:srgbClr val="000000"/>
                </a:solidFill>
                <a:latin typeface="Courier New" panose="02070309020205020404" pitchFamily="49" charset="0"/>
              </a:rPr>
              <a:t>(</a:t>
            </a:r>
            <a:r>
              <a:rPr lang="en-US" sz="1400" dirty="0" err="1" smtClean="0">
                <a:solidFill>
                  <a:srgbClr val="000000"/>
                </a:solidFill>
                <a:latin typeface="Courier New" panose="02070309020205020404" pitchFamily="49" charset="0"/>
              </a:rPr>
              <a:t>osm</a:t>
            </a:r>
            <a:r>
              <a:rPr lang="en-US" sz="1400" b="1" dirty="0">
                <a:solidFill>
                  <a:srgbClr val="000000"/>
                </a:solidFill>
                <a:latin typeface="Courier New" panose="02070309020205020404" pitchFamily="49" charset="0"/>
              </a:rPr>
              <a:t>);</a:t>
            </a:r>
            <a:r>
              <a:rPr lang="en-US" sz="1400" dirty="0">
                <a:solidFill>
                  <a:srgbClr val="000000"/>
                </a:solidFill>
                <a:latin typeface="Courier New" panose="02070309020205020404" pitchFamily="49" charset="0"/>
              </a:rPr>
              <a:t> </a:t>
            </a:r>
            <a:endParaRPr lang="en-US" sz="1400" dirty="0">
              <a:effectLst/>
            </a:endParaRPr>
          </a:p>
        </p:txBody>
      </p:sp>
      <p:sp>
        <p:nvSpPr>
          <p:cNvPr id="6" name="Rectangle 5"/>
          <p:cNvSpPr/>
          <p:nvPr/>
        </p:nvSpPr>
        <p:spPr>
          <a:xfrm>
            <a:off x="3007598" y="2764275"/>
            <a:ext cx="2747804"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FF0000"/>
                </a:solidFill>
              </a:rPr>
              <a:t>Editing Toolbar</a:t>
            </a:r>
            <a:endParaRPr lang="en-US" dirty="0">
              <a:solidFill>
                <a:srgbClr val="FF0000"/>
              </a:solidFill>
            </a:endParaRPr>
          </a:p>
        </p:txBody>
      </p:sp>
    </p:spTree>
    <p:extLst>
      <p:ext uri="{BB962C8B-B14F-4D97-AF65-F5344CB8AC3E}">
        <p14:creationId xmlns:p14="http://schemas.microsoft.com/office/powerpoint/2010/main" val="3632544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758092" y="262471"/>
            <a:ext cx="3490058" cy="584775"/>
          </a:xfrm>
          <a:prstGeom prst="rect">
            <a:avLst/>
          </a:prstGeom>
        </p:spPr>
        <p:txBody>
          <a:bodyPr wrap="square">
            <a:spAutoFit/>
          </a:bodyPr>
          <a:lstStyle/>
          <a:p>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Overlay Example</a:t>
            </a:r>
          </a:p>
        </p:txBody>
      </p:sp>
      <p:sp>
        <p:nvSpPr>
          <p:cNvPr id="3" name="Rectangle 2"/>
          <p:cNvSpPr/>
          <p:nvPr/>
        </p:nvSpPr>
        <p:spPr>
          <a:xfrm>
            <a:off x="418213" y="864489"/>
            <a:ext cx="8300485" cy="4524315"/>
          </a:xfrm>
          <a:prstGeom prst="rect">
            <a:avLst/>
          </a:prstGeom>
        </p:spPr>
        <p:txBody>
          <a:bodyPr wrap="square">
            <a:spAutoFit/>
          </a:bodyPr>
          <a:lstStyle/>
          <a:p>
            <a:r>
              <a:rPr lang="en-US" sz="900" dirty="0" smtClean="0">
                <a:solidFill>
                  <a:srgbClr val="0000FF"/>
                </a:solidFill>
                <a:latin typeface="Courier New" panose="02070309020205020404" pitchFamily="49" charset="0"/>
              </a:rPr>
              <a:t>&lt;html&gt;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&lt;head&gt;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&lt;title&gt;</a:t>
            </a:r>
            <a:r>
              <a:rPr lang="en-US" sz="900" b="1" dirty="0" smtClean="0">
                <a:solidFill>
                  <a:srgbClr val="000000"/>
                </a:solidFill>
                <a:latin typeface="Courier New" panose="02070309020205020404" pitchFamily="49" charset="0"/>
              </a:rPr>
              <a:t>Assam Map</a:t>
            </a:r>
            <a:r>
              <a:rPr lang="en-US" sz="900" dirty="0" smtClean="0">
                <a:solidFill>
                  <a:srgbClr val="0000FF"/>
                </a:solidFill>
                <a:latin typeface="Courier New" panose="02070309020205020404" pitchFamily="49" charset="0"/>
              </a:rPr>
              <a:t>&lt;/title&gt;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&lt;link</a:t>
            </a:r>
            <a:r>
              <a:rPr lang="en-US" sz="900" dirty="0" smtClean="0">
                <a:solidFill>
                  <a:srgbClr val="000000"/>
                </a:solidFill>
                <a:latin typeface="Courier New" panose="02070309020205020404" pitchFamily="49" charset="0"/>
              </a:rPr>
              <a:t> </a:t>
            </a:r>
            <a:r>
              <a:rPr lang="en-US" sz="900" dirty="0" err="1" smtClean="0">
                <a:solidFill>
                  <a:srgbClr val="FF0000"/>
                </a:solidFill>
                <a:latin typeface="Courier New" panose="02070309020205020404" pitchFamily="49" charset="0"/>
              </a:rPr>
              <a:t>rel</a:t>
            </a:r>
            <a:r>
              <a:rPr lang="en-US" sz="900" dirty="0" smtClean="0">
                <a:solidFill>
                  <a:srgbClr val="000000"/>
                </a:solidFill>
                <a:latin typeface="Courier New" panose="02070309020205020404" pitchFamily="49" charset="0"/>
              </a:rPr>
              <a:t>=</a:t>
            </a:r>
            <a:r>
              <a:rPr lang="en-US" sz="900" b="1" dirty="0" smtClean="0">
                <a:solidFill>
                  <a:srgbClr val="8000FF"/>
                </a:solidFill>
                <a:latin typeface="Courier New" panose="02070309020205020404" pitchFamily="49" charset="0"/>
              </a:rPr>
              <a:t>"</a:t>
            </a:r>
            <a:r>
              <a:rPr lang="en-US" sz="900" b="1" dirty="0" err="1" smtClean="0">
                <a:solidFill>
                  <a:srgbClr val="8000FF"/>
                </a:solidFill>
                <a:latin typeface="Courier New" panose="02070309020205020404" pitchFamily="49" charset="0"/>
              </a:rPr>
              <a:t>stylesheet"</a:t>
            </a:r>
            <a:r>
              <a:rPr lang="en-US" sz="900" dirty="0" err="1" smtClean="0">
                <a:solidFill>
                  <a:srgbClr val="FF0000"/>
                </a:solidFill>
                <a:latin typeface="Courier New" panose="02070309020205020404" pitchFamily="49" charset="0"/>
              </a:rPr>
              <a:t>href</a:t>
            </a:r>
            <a:r>
              <a:rPr lang="en-US" sz="900" dirty="0" smtClean="0">
                <a:solidFill>
                  <a:srgbClr val="000000"/>
                </a:solidFill>
                <a:latin typeface="Courier New" panose="02070309020205020404" pitchFamily="49" charset="0"/>
              </a:rPr>
              <a:t>=</a:t>
            </a:r>
            <a:r>
              <a:rPr lang="en-US" sz="900" b="1" dirty="0" smtClean="0">
                <a:solidFill>
                  <a:srgbClr val="8000FF"/>
                </a:solidFill>
                <a:latin typeface="Courier New" panose="02070309020205020404" pitchFamily="49" charset="0"/>
              </a:rPr>
              <a:t>"http://dev.openlayers.org/theme/default/style.css"</a:t>
            </a:r>
            <a:r>
              <a:rPr lang="en-US" sz="900" dirty="0" smtClean="0">
                <a:solidFill>
                  <a:srgbClr val="0000FF"/>
                </a:solidFill>
                <a:latin typeface="Courier New" panose="02070309020205020404" pitchFamily="49" charset="0"/>
              </a:rPr>
              <a:t>&gt;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&lt;style&gt;</a:t>
            </a:r>
            <a:r>
              <a:rPr lang="en-US" sz="900" b="1" dirty="0" smtClean="0">
                <a:solidFill>
                  <a:srgbClr val="000000"/>
                </a:solidFill>
                <a:latin typeface="Courier New" panose="02070309020205020404" pitchFamily="49" charset="0"/>
              </a:rPr>
              <a:t>#map-id { width: 100%; height:100%; } </a:t>
            </a:r>
            <a:r>
              <a:rPr lang="en-US" sz="900" dirty="0" smtClean="0">
                <a:solidFill>
                  <a:srgbClr val="0000FF"/>
                </a:solidFill>
                <a:latin typeface="Courier New" panose="02070309020205020404" pitchFamily="49" charset="0"/>
              </a:rPr>
              <a:t>&lt;/style&gt;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&lt;script</a:t>
            </a:r>
            <a:r>
              <a:rPr lang="en-US" sz="900" dirty="0" smtClean="0">
                <a:solidFill>
                  <a:srgbClr val="000000"/>
                </a:solidFill>
                <a:latin typeface="Courier New" panose="02070309020205020404" pitchFamily="49" charset="0"/>
              </a:rPr>
              <a:t> </a:t>
            </a:r>
            <a:r>
              <a:rPr lang="en-US" sz="900" dirty="0" err="1" smtClean="0">
                <a:solidFill>
                  <a:srgbClr val="FF0000"/>
                </a:solidFill>
                <a:latin typeface="Courier New" panose="02070309020205020404" pitchFamily="49" charset="0"/>
              </a:rPr>
              <a:t>src</a:t>
            </a:r>
            <a:r>
              <a:rPr lang="en-US" sz="900" dirty="0" smtClean="0">
                <a:solidFill>
                  <a:srgbClr val="000000"/>
                </a:solidFill>
                <a:latin typeface="Courier New" panose="02070309020205020404" pitchFamily="49" charset="0"/>
              </a:rPr>
              <a:t>=</a:t>
            </a:r>
            <a:r>
              <a:rPr lang="en-US" sz="900" b="1" dirty="0" smtClean="0">
                <a:solidFill>
                  <a:srgbClr val="8000FF"/>
                </a:solidFill>
                <a:latin typeface="Courier New" panose="02070309020205020404" pitchFamily="49" charset="0"/>
              </a:rPr>
              <a:t>"http://dev.openlayers.org/</a:t>
            </a:r>
            <a:r>
              <a:rPr lang="en-US" sz="900" b="1" dirty="0" err="1" smtClean="0">
                <a:solidFill>
                  <a:srgbClr val="8000FF"/>
                </a:solidFill>
                <a:latin typeface="Courier New" panose="02070309020205020404" pitchFamily="49" charset="0"/>
              </a:rPr>
              <a:t>OpenLayers.js"</a:t>
            </a:r>
            <a:r>
              <a:rPr lang="en-US" sz="900" dirty="0" err="1" smtClean="0">
                <a:solidFill>
                  <a:srgbClr val="FF0000"/>
                </a:solidFill>
                <a:latin typeface="Courier New" panose="02070309020205020404" pitchFamily="49" charset="0"/>
              </a:rPr>
              <a:t>type</a:t>
            </a:r>
            <a:r>
              <a:rPr lang="en-US" sz="900" dirty="0" smtClean="0">
                <a:solidFill>
                  <a:srgbClr val="000000"/>
                </a:solidFill>
                <a:latin typeface="Courier New" panose="02070309020205020404" pitchFamily="49" charset="0"/>
              </a:rPr>
              <a:t>=</a:t>
            </a:r>
            <a:r>
              <a:rPr lang="en-US" sz="900" b="1" dirty="0" smtClean="0">
                <a:solidFill>
                  <a:srgbClr val="8000FF"/>
                </a:solidFill>
                <a:latin typeface="Courier New" panose="02070309020205020404" pitchFamily="49" charset="0"/>
              </a:rPr>
              <a:t>"text/</a:t>
            </a:r>
            <a:r>
              <a:rPr lang="en-US" sz="900" b="1" dirty="0" err="1" smtClean="0">
                <a:solidFill>
                  <a:srgbClr val="8000FF"/>
                </a:solidFill>
                <a:latin typeface="Courier New" panose="02070309020205020404" pitchFamily="49" charset="0"/>
              </a:rPr>
              <a:t>javascript</a:t>
            </a:r>
            <a:r>
              <a:rPr lang="en-US" sz="900" b="1" dirty="0" smtClean="0">
                <a:solidFill>
                  <a:srgbClr val="8000FF"/>
                </a:solidFill>
                <a:latin typeface="Courier New" panose="02070309020205020404" pitchFamily="49" charset="0"/>
              </a:rPr>
              <a:t>"</a:t>
            </a:r>
            <a:r>
              <a:rPr lang="en-US" sz="900" dirty="0" smtClean="0">
                <a:solidFill>
                  <a:srgbClr val="0000FF"/>
                </a:solidFill>
                <a:latin typeface="Courier New" panose="02070309020205020404" pitchFamily="49" charset="0"/>
              </a:rPr>
              <a:t>&gt;</a:t>
            </a:r>
            <a:r>
              <a:rPr lang="en-US" sz="900" dirty="0" smtClean="0">
                <a:solidFill>
                  <a:srgbClr val="000000"/>
                </a:solidFill>
                <a:latin typeface="Courier New" panose="02070309020205020404" pitchFamily="49" charset="0"/>
              </a:rPr>
              <a:t> </a:t>
            </a:r>
            <a:r>
              <a:rPr lang="en-US" sz="900" dirty="0" smtClean="0">
                <a:solidFill>
                  <a:srgbClr val="0000FF"/>
                </a:solidFill>
                <a:latin typeface="Courier New" panose="02070309020205020404" pitchFamily="49" charset="0"/>
              </a:rPr>
              <a:t>&lt;/script&gt;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&lt;/head&gt;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&lt;body&gt;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&lt;h1&gt;</a:t>
            </a:r>
            <a:r>
              <a:rPr lang="en-US" sz="900" b="1" dirty="0" smtClean="0">
                <a:solidFill>
                  <a:srgbClr val="000000"/>
                </a:solidFill>
                <a:latin typeface="Courier New" panose="02070309020205020404" pitchFamily="49" charset="0"/>
              </a:rPr>
              <a:t>Land Use Map</a:t>
            </a:r>
            <a:r>
              <a:rPr lang="en-US" sz="900" dirty="0" smtClean="0">
                <a:solidFill>
                  <a:srgbClr val="0000FF"/>
                </a:solidFill>
                <a:latin typeface="Courier New" panose="02070309020205020404" pitchFamily="49" charset="0"/>
              </a:rPr>
              <a:t>&lt;/h1&gt;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&lt;div</a:t>
            </a:r>
            <a:r>
              <a:rPr lang="en-US" sz="900" dirty="0" smtClean="0">
                <a:solidFill>
                  <a:srgbClr val="000000"/>
                </a:solidFill>
                <a:latin typeface="Courier New" panose="02070309020205020404" pitchFamily="49" charset="0"/>
              </a:rPr>
              <a:t> </a:t>
            </a:r>
            <a:r>
              <a:rPr lang="en-US" sz="900" dirty="0" smtClean="0">
                <a:solidFill>
                  <a:srgbClr val="FF0000"/>
                </a:solidFill>
                <a:latin typeface="Courier New" panose="02070309020205020404" pitchFamily="49" charset="0"/>
              </a:rPr>
              <a:t>id</a:t>
            </a:r>
            <a:r>
              <a:rPr lang="en-US" sz="900" dirty="0" smtClean="0">
                <a:solidFill>
                  <a:srgbClr val="000000"/>
                </a:solidFill>
                <a:latin typeface="Courier New" panose="02070309020205020404" pitchFamily="49" charset="0"/>
              </a:rPr>
              <a:t>=</a:t>
            </a:r>
            <a:r>
              <a:rPr lang="en-US" sz="900" b="1" dirty="0" smtClean="0">
                <a:solidFill>
                  <a:srgbClr val="8000FF"/>
                </a:solidFill>
                <a:latin typeface="Courier New" panose="02070309020205020404" pitchFamily="49" charset="0"/>
              </a:rPr>
              <a:t>"map-id"</a:t>
            </a:r>
            <a:r>
              <a:rPr lang="en-US" sz="900" dirty="0" smtClean="0">
                <a:solidFill>
                  <a:srgbClr val="0000FF"/>
                </a:solidFill>
                <a:latin typeface="Courier New" panose="02070309020205020404" pitchFamily="49" charset="0"/>
              </a:rPr>
              <a:t>&gt;&lt;/div&gt;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&lt;script&gt;</a:t>
            </a:r>
            <a:r>
              <a:rPr lang="en-US" sz="900" dirty="0" smtClean="0">
                <a:solidFill>
                  <a:srgbClr val="000000"/>
                </a:solidFill>
                <a:latin typeface="Courier New" panose="02070309020205020404" pitchFamily="49" charset="0"/>
              </a:rPr>
              <a:t> </a:t>
            </a:r>
          </a:p>
          <a:p>
            <a:r>
              <a:rPr lang="en-US" sz="900" b="1" i="1" dirty="0" err="1" smtClean="0">
                <a:solidFill>
                  <a:srgbClr val="000080"/>
                </a:solidFill>
                <a:latin typeface="Courier New" panose="02070309020205020404" pitchFamily="49" charset="0"/>
              </a:rPr>
              <a:t>var</a:t>
            </a:r>
            <a:r>
              <a:rPr lang="en-US" sz="900" dirty="0" smtClean="0">
                <a:solidFill>
                  <a:srgbClr val="000000"/>
                </a:solidFill>
                <a:latin typeface="Courier New" panose="02070309020205020404" pitchFamily="49" charset="0"/>
              </a:rPr>
              <a:t> bounds </a:t>
            </a:r>
            <a:r>
              <a:rPr lang="en-US" sz="900" b="1" dirty="0" smtClean="0">
                <a:solidFill>
                  <a:srgbClr val="000000"/>
                </a:solidFill>
                <a:latin typeface="Courier New" panose="02070309020205020404" pitchFamily="49" charset="0"/>
              </a:rPr>
              <a:t>=</a:t>
            </a:r>
            <a:r>
              <a:rPr lang="en-US" sz="900" b="1" i="1" dirty="0" smtClean="0">
                <a:solidFill>
                  <a:srgbClr val="000080"/>
                </a:solidFill>
                <a:latin typeface="Courier New" panose="02070309020205020404" pitchFamily="49" charset="0"/>
              </a:rPr>
              <a:t>new</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OpenLayers.Bounds</a:t>
            </a:r>
            <a:r>
              <a:rPr lang="en-US" sz="900" b="1" dirty="0" smtClean="0">
                <a:solidFill>
                  <a:srgbClr val="000000"/>
                </a:solidFill>
                <a:latin typeface="Courier New" panose="02070309020205020404" pitchFamily="49" charset="0"/>
              </a:rPr>
              <a:t>(</a:t>
            </a:r>
            <a:r>
              <a:rPr lang="en-US" sz="900" dirty="0" smtClean="0">
                <a:solidFill>
                  <a:srgbClr val="FF0000"/>
                </a:solidFill>
                <a:latin typeface="Courier New" panose="02070309020205020404" pitchFamily="49" charset="0"/>
              </a:rPr>
              <a:t>87.577066, 20.400794</a:t>
            </a:r>
            <a:r>
              <a:rPr lang="en-US" sz="900" dirty="0">
                <a:solidFill>
                  <a:srgbClr val="FF0000"/>
                </a:solidFill>
                <a:latin typeface="Courier New" panose="02070309020205020404" pitchFamily="49" charset="0"/>
              </a:rPr>
              <a:t>, </a:t>
            </a:r>
            <a:r>
              <a:rPr lang="en-US" sz="900" dirty="0" smtClean="0">
                <a:solidFill>
                  <a:srgbClr val="FF0000"/>
                </a:solidFill>
                <a:latin typeface="Courier New" panose="02070309020205020404" pitchFamily="49" charset="0"/>
              </a:rPr>
              <a:t>97.863033</a:t>
            </a:r>
            <a:r>
              <a:rPr lang="en-US" sz="900" dirty="0">
                <a:solidFill>
                  <a:srgbClr val="FF0000"/>
                </a:solidFill>
                <a:latin typeface="Courier New" panose="02070309020205020404" pitchFamily="49" charset="0"/>
              </a:rPr>
              <a:t>, </a:t>
            </a:r>
            <a:r>
              <a:rPr lang="en-US" sz="900" dirty="0" smtClean="0">
                <a:solidFill>
                  <a:srgbClr val="FF0000"/>
                </a:solidFill>
                <a:latin typeface="Courier New" panose="02070309020205020404" pitchFamily="49" charset="0"/>
              </a:rPr>
              <a:t>29.773545</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p>
          <a:p>
            <a:r>
              <a:rPr lang="en-US" sz="900" b="1" i="1" dirty="0" err="1" smtClean="0">
                <a:solidFill>
                  <a:srgbClr val="000080"/>
                </a:solidFill>
                <a:latin typeface="Courier New" panose="02070309020205020404" pitchFamily="49" charset="0"/>
              </a:rPr>
              <a:t>var</a:t>
            </a:r>
            <a:r>
              <a:rPr lang="en-US" sz="900" dirty="0" smtClean="0">
                <a:solidFill>
                  <a:srgbClr val="000000"/>
                </a:solidFill>
                <a:latin typeface="Courier New" panose="02070309020205020404" pitchFamily="49" charset="0"/>
              </a:rPr>
              <a:t> map </a:t>
            </a:r>
            <a:r>
              <a:rPr lang="en-US" sz="900" b="1" dirty="0" smtClean="0">
                <a:solidFill>
                  <a:srgbClr val="000000"/>
                </a:solidFill>
                <a:latin typeface="Courier New" panose="02070309020205020404" pitchFamily="49" charset="0"/>
              </a:rPr>
              <a:t>=</a:t>
            </a:r>
            <a:r>
              <a:rPr lang="en-US" sz="900" b="1" i="1" dirty="0" smtClean="0">
                <a:solidFill>
                  <a:srgbClr val="000080"/>
                </a:solidFill>
                <a:latin typeface="Courier New" panose="02070309020205020404" pitchFamily="49" charset="0"/>
              </a:rPr>
              <a:t>new</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OpenLayers.Map</a:t>
            </a:r>
            <a:r>
              <a:rPr lang="en-US" sz="900" b="1" dirty="0" smtClean="0">
                <a:solidFill>
                  <a:srgbClr val="000000"/>
                </a:solidFill>
                <a:latin typeface="Courier New" panose="02070309020205020404" pitchFamily="49" charset="0"/>
              </a:rPr>
              <a:t>(</a:t>
            </a:r>
            <a:r>
              <a:rPr lang="en-US" sz="900" dirty="0" smtClean="0">
                <a:solidFill>
                  <a:srgbClr val="808080"/>
                </a:solidFill>
                <a:latin typeface="Courier New" panose="02070309020205020404" pitchFamily="49" charset="0"/>
              </a:rPr>
              <a:t>"map-id"</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p>
          <a:p>
            <a:r>
              <a:rPr lang="en-US" sz="900" b="1" i="1" dirty="0" err="1" smtClean="0">
                <a:solidFill>
                  <a:srgbClr val="000080"/>
                </a:solidFill>
                <a:latin typeface="Courier New" panose="02070309020205020404" pitchFamily="49" charset="0"/>
              </a:rPr>
              <a:t>var</a:t>
            </a:r>
            <a:r>
              <a:rPr lang="en-US" sz="900" dirty="0" smtClean="0">
                <a:solidFill>
                  <a:srgbClr val="000000"/>
                </a:solidFill>
                <a:latin typeface="Courier New" panose="02070309020205020404" pitchFamily="49" charset="0"/>
              </a:rPr>
              <a:t> imagery </a:t>
            </a:r>
            <a:r>
              <a:rPr lang="en-US" sz="900" b="1" dirty="0" smtClean="0">
                <a:solidFill>
                  <a:srgbClr val="000000"/>
                </a:solidFill>
                <a:latin typeface="Courier New" panose="02070309020205020404" pitchFamily="49" charset="0"/>
              </a:rPr>
              <a:t>=</a:t>
            </a:r>
            <a:r>
              <a:rPr lang="en-US" sz="900" b="1" i="1" dirty="0" smtClean="0">
                <a:solidFill>
                  <a:srgbClr val="000080"/>
                </a:solidFill>
                <a:latin typeface="Courier New" panose="02070309020205020404" pitchFamily="49" charset="0"/>
              </a:rPr>
              <a:t>new</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OpenLayers.Layer.WMS</a:t>
            </a:r>
            <a:r>
              <a:rPr lang="en-US" sz="900" b="1" dirty="0" smtClean="0">
                <a:solidFill>
                  <a:srgbClr val="000000"/>
                </a:solidFill>
                <a:latin typeface="Courier New" panose="02070309020205020404" pitchFamily="49" charset="0"/>
              </a:rPr>
              <a:t>(</a:t>
            </a:r>
            <a:r>
              <a:rPr lang="fi-FI" sz="900" dirty="0">
                <a:solidFill>
                  <a:srgbClr val="808080"/>
                </a:solidFill>
                <a:latin typeface="Courier New" panose="02070309020205020404" pitchFamily="49" charset="0"/>
              </a:rPr>
              <a:t>"Bhuvan Base","https://bhuvan-ras2.nrsc.gov.in/tilecache/tilecache.py",{layers:"bhuvan_img",format:"image/png"}</a:t>
            </a:r>
            <a:r>
              <a:rPr lang="en-US" sz="900" b="1" dirty="0" smtClean="0">
                <a:solidFill>
                  <a:srgbClr val="000000"/>
                </a:solidFill>
                <a:latin typeface="Courier New" panose="02070309020205020404" pitchFamily="49" charset="0"/>
              </a:rPr>
              <a:t>,{</a:t>
            </a:r>
            <a:r>
              <a:rPr lang="en-US" sz="900" dirty="0" err="1" smtClean="0">
                <a:solidFill>
                  <a:srgbClr val="000000"/>
                </a:solidFill>
                <a:latin typeface="Courier New" panose="02070309020205020404" pitchFamily="49" charset="0"/>
              </a:rPr>
              <a:t>isBaseLayer</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b="1" i="1" dirty="0" smtClean="0">
                <a:solidFill>
                  <a:srgbClr val="000080"/>
                </a:solidFill>
                <a:latin typeface="Courier New" panose="02070309020205020404" pitchFamily="49" charset="0"/>
              </a:rPr>
              <a:t>true</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transparent</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b="1" i="1" dirty="0" smtClean="0">
                <a:solidFill>
                  <a:srgbClr val="000080"/>
                </a:solidFill>
                <a:latin typeface="Courier New" panose="02070309020205020404" pitchFamily="49" charset="0"/>
              </a:rPr>
              <a:t>true</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singleTile</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b="1" i="1" dirty="0" smtClean="0">
                <a:solidFill>
                  <a:srgbClr val="000080"/>
                </a:solidFill>
                <a:latin typeface="Courier New" panose="02070309020205020404" pitchFamily="49" charset="0"/>
              </a:rPr>
              <a:t>false</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visibility</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b="1" i="1" dirty="0" smtClean="0">
                <a:solidFill>
                  <a:srgbClr val="000080"/>
                </a:solidFill>
                <a:latin typeface="Courier New" panose="02070309020205020404" pitchFamily="49" charset="0"/>
              </a:rPr>
              <a:t>true</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projection</a:t>
            </a:r>
            <a:r>
              <a:rPr lang="en-US" sz="900" b="1" dirty="0" smtClean="0">
                <a:solidFill>
                  <a:srgbClr val="000000"/>
                </a:solidFill>
                <a:latin typeface="Courier New" panose="02070309020205020404" pitchFamily="49" charset="0"/>
              </a:rPr>
              <a:t>:</a:t>
            </a:r>
            <a:r>
              <a:rPr lang="en-US" sz="900" dirty="0" smtClean="0">
                <a:solidFill>
                  <a:srgbClr val="808080"/>
                </a:solidFill>
                <a:latin typeface="Courier New" panose="02070309020205020404" pitchFamily="49" charset="0"/>
              </a:rPr>
              <a:t>'EPSG:4326'</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p>
          <a:p>
            <a:r>
              <a:rPr lang="en-US" sz="900" b="1" i="1" dirty="0" err="1" smtClean="0">
                <a:solidFill>
                  <a:srgbClr val="000080"/>
                </a:solidFill>
                <a:latin typeface="Courier New" panose="02070309020205020404" pitchFamily="49" charset="0"/>
              </a:rPr>
              <a:t>var</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assam</a:t>
            </a:r>
            <a:r>
              <a:rPr lang="en-US" sz="900" dirty="0" smtClean="0">
                <a:solidFill>
                  <a:srgbClr val="000000"/>
                </a:solidFill>
                <a:latin typeface="Courier New" panose="02070309020205020404" pitchFamily="49" charset="0"/>
              </a:rPr>
              <a:t> </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b="1" i="1" dirty="0" smtClean="0">
                <a:solidFill>
                  <a:srgbClr val="000080"/>
                </a:solidFill>
                <a:latin typeface="Courier New" panose="02070309020205020404" pitchFamily="49" charset="0"/>
              </a:rPr>
              <a:t>new</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OpenLayers.Layer.WMS</a:t>
            </a:r>
            <a:r>
              <a:rPr lang="en-US" sz="900" b="1" dirty="0" smtClean="0">
                <a:solidFill>
                  <a:srgbClr val="000000"/>
                </a:solidFill>
                <a:latin typeface="Courier New" panose="02070309020205020404" pitchFamily="49" charset="0"/>
              </a:rPr>
              <a:t>(</a:t>
            </a:r>
            <a:r>
              <a:rPr lang="en-US" sz="900" dirty="0">
                <a:solidFill>
                  <a:srgbClr val="808080"/>
                </a:solidFill>
                <a:latin typeface="Courier New" panose="02070309020205020404" pitchFamily="49" charset="0"/>
              </a:rPr>
              <a:t>"Assam Land </a:t>
            </a:r>
            <a:r>
              <a:rPr lang="en-US" sz="900" dirty="0" err="1">
                <a:solidFill>
                  <a:srgbClr val="808080"/>
                </a:solidFill>
                <a:latin typeface="Courier New" panose="02070309020205020404" pitchFamily="49" charset="0"/>
              </a:rPr>
              <a:t>Use","https</a:t>
            </a:r>
            <a:r>
              <a:rPr lang="en-US" sz="900" dirty="0">
                <a:solidFill>
                  <a:srgbClr val="808080"/>
                </a:solidFill>
                <a:latin typeface="Courier New" panose="02070309020205020404" pitchFamily="49" charset="0"/>
              </a:rPr>
              <a:t>://bhuvan-vec2.nrsc.gov.in/</a:t>
            </a:r>
            <a:r>
              <a:rPr lang="en-US" sz="900" dirty="0" err="1">
                <a:solidFill>
                  <a:srgbClr val="808080"/>
                </a:solidFill>
                <a:latin typeface="Courier New" panose="02070309020205020404" pitchFamily="49" charset="0"/>
              </a:rPr>
              <a:t>bhuvan</a:t>
            </a:r>
            <a:r>
              <a:rPr lang="en-US" sz="900" dirty="0">
                <a:solidFill>
                  <a:srgbClr val="808080"/>
                </a:solidFill>
                <a:latin typeface="Courier New" panose="02070309020205020404" pitchFamily="49" charset="0"/>
              </a:rPr>
              <a:t>/</a:t>
            </a:r>
            <a:r>
              <a:rPr lang="en-US" sz="900" dirty="0" err="1">
                <a:solidFill>
                  <a:srgbClr val="808080"/>
                </a:solidFill>
                <a:latin typeface="Courier New" panose="02070309020205020404" pitchFamily="49" charset="0"/>
              </a:rPr>
              <a:t>wms</a:t>
            </a:r>
            <a:r>
              <a:rPr lang="en-US" sz="900" dirty="0">
                <a:solidFill>
                  <a:srgbClr val="808080"/>
                </a:solidFill>
                <a:latin typeface="Courier New" panose="02070309020205020404" pitchFamily="49" charset="0"/>
              </a:rPr>
              <a:t>"</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layers</a:t>
            </a:r>
            <a:r>
              <a:rPr lang="en-US" sz="900" b="1" dirty="0" smtClean="0">
                <a:solidFill>
                  <a:srgbClr val="000000"/>
                </a:solidFill>
                <a:latin typeface="Courier New" panose="02070309020205020404" pitchFamily="49" charset="0"/>
              </a:rPr>
              <a:t>:</a:t>
            </a:r>
            <a:r>
              <a:rPr lang="en-US" sz="900" dirty="0">
                <a:solidFill>
                  <a:srgbClr val="808080"/>
                </a:solidFill>
                <a:latin typeface="Courier New" panose="02070309020205020404" pitchFamily="49" charset="0"/>
              </a:rPr>
              <a:t>"lulc:AS_LULC50K_1112"</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format</a:t>
            </a:r>
            <a:r>
              <a:rPr lang="en-US" sz="900" b="1" dirty="0" smtClean="0">
                <a:solidFill>
                  <a:srgbClr val="000000"/>
                </a:solidFill>
                <a:latin typeface="Courier New" panose="02070309020205020404" pitchFamily="49" charset="0"/>
              </a:rPr>
              <a:t>:</a:t>
            </a:r>
            <a:r>
              <a:rPr lang="en-US" sz="900" dirty="0" smtClean="0">
                <a:solidFill>
                  <a:srgbClr val="808080"/>
                </a:solidFill>
                <a:latin typeface="Courier New" panose="02070309020205020404" pitchFamily="49" charset="0"/>
              </a:rPr>
              <a:t>"image/</a:t>
            </a:r>
            <a:r>
              <a:rPr lang="en-US" sz="900" dirty="0" err="1" smtClean="0">
                <a:solidFill>
                  <a:srgbClr val="808080"/>
                </a:solidFill>
                <a:latin typeface="Courier New" panose="02070309020205020404" pitchFamily="49" charset="0"/>
              </a:rPr>
              <a:t>png</a:t>
            </a:r>
            <a:r>
              <a:rPr lang="en-US" sz="900" dirty="0" smtClean="0">
                <a:solidFill>
                  <a:srgbClr val="808080"/>
                </a:solidFill>
                <a:latin typeface="Courier New" panose="02070309020205020404" pitchFamily="49" charset="0"/>
              </a:rPr>
              <a:t>"</a:t>
            </a:r>
            <a:r>
              <a:rPr lang="en-US" sz="900" b="1" dirty="0" smtClean="0">
                <a:solidFill>
                  <a:srgbClr val="000000"/>
                </a:solidFill>
                <a:latin typeface="Courier New" panose="02070309020205020404" pitchFamily="49" charset="0"/>
              </a:rPr>
              <a:t>},{</a:t>
            </a:r>
            <a:r>
              <a:rPr lang="en-US" sz="900" dirty="0" err="1" smtClean="0">
                <a:solidFill>
                  <a:srgbClr val="000000"/>
                </a:solidFill>
                <a:latin typeface="Courier New" panose="02070309020205020404" pitchFamily="49" charset="0"/>
              </a:rPr>
              <a:t>isBaseLayer</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b="1" i="1" dirty="0" smtClean="0">
                <a:solidFill>
                  <a:srgbClr val="000080"/>
                </a:solidFill>
                <a:latin typeface="Courier New" panose="02070309020205020404" pitchFamily="49" charset="0"/>
              </a:rPr>
              <a:t>false</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opacity</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dirty="0" smtClean="0">
                <a:solidFill>
                  <a:srgbClr val="FF0000"/>
                </a:solidFill>
                <a:latin typeface="Courier New" panose="02070309020205020404" pitchFamily="49" charset="0"/>
              </a:rPr>
              <a:t>0.5</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singleTile</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b="1" i="1" dirty="0" smtClean="0">
                <a:solidFill>
                  <a:srgbClr val="000080"/>
                </a:solidFill>
                <a:latin typeface="Courier New" panose="02070309020205020404" pitchFamily="49" charset="0"/>
              </a:rPr>
              <a:t>true</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visibility</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b="1" i="1" dirty="0" smtClean="0">
                <a:solidFill>
                  <a:srgbClr val="000080"/>
                </a:solidFill>
                <a:latin typeface="Courier New" panose="02070309020205020404" pitchFamily="49" charset="0"/>
              </a:rPr>
              <a:t>false</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projection</a:t>
            </a:r>
            <a:r>
              <a:rPr lang="en-US" sz="900" b="1" dirty="0" smtClean="0">
                <a:solidFill>
                  <a:srgbClr val="000000"/>
                </a:solidFill>
                <a:latin typeface="Courier New" panose="02070309020205020404" pitchFamily="49" charset="0"/>
              </a:rPr>
              <a:t>:</a:t>
            </a:r>
            <a:r>
              <a:rPr lang="en-US" sz="900" dirty="0" smtClean="0">
                <a:solidFill>
                  <a:srgbClr val="808080"/>
                </a:solidFill>
                <a:latin typeface="Courier New" panose="02070309020205020404" pitchFamily="49" charset="0"/>
              </a:rPr>
              <a:t>'EPSG:4326'</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p>
          <a:p>
            <a:r>
              <a:rPr lang="en-US" sz="900" b="1" i="1" dirty="0" err="1" smtClean="0">
                <a:solidFill>
                  <a:srgbClr val="000080"/>
                </a:solidFill>
                <a:latin typeface="Courier New" panose="02070309020205020404" pitchFamily="49" charset="0"/>
              </a:rPr>
              <a:t>var</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megh</a:t>
            </a:r>
            <a:r>
              <a:rPr lang="en-US" sz="900" dirty="0" smtClean="0">
                <a:solidFill>
                  <a:srgbClr val="000000"/>
                </a:solidFill>
                <a:latin typeface="Courier New" panose="02070309020205020404" pitchFamily="49" charset="0"/>
              </a:rPr>
              <a:t> </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b="1" i="1" dirty="0">
                <a:solidFill>
                  <a:srgbClr val="000080"/>
                </a:solidFill>
                <a:latin typeface="Courier New" panose="02070309020205020404" pitchFamily="49" charset="0"/>
              </a:rPr>
              <a:t>new</a:t>
            </a:r>
            <a:r>
              <a:rPr lang="en-US" sz="900" dirty="0">
                <a:solidFill>
                  <a:srgbClr val="000000"/>
                </a:solidFill>
                <a:latin typeface="Courier New" panose="02070309020205020404" pitchFamily="49" charset="0"/>
              </a:rPr>
              <a:t> </a:t>
            </a:r>
            <a:r>
              <a:rPr lang="en-US" sz="900" dirty="0" err="1">
                <a:solidFill>
                  <a:srgbClr val="000000"/>
                </a:solidFill>
                <a:latin typeface="Courier New" panose="02070309020205020404" pitchFamily="49" charset="0"/>
              </a:rPr>
              <a:t>OpenLayers.Layer.WMS</a:t>
            </a:r>
            <a:r>
              <a:rPr lang="en-US" sz="900" b="1" dirty="0" smtClean="0">
                <a:solidFill>
                  <a:srgbClr val="000000"/>
                </a:solidFill>
                <a:latin typeface="Courier New" panose="02070309020205020404" pitchFamily="49" charset="0"/>
              </a:rPr>
              <a:t>(</a:t>
            </a:r>
            <a:r>
              <a:rPr lang="en-US" sz="900" dirty="0">
                <a:solidFill>
                  <a:srgbClr val="808080"/>
                </a:solidFill>
                <a:latin typeface="Courier New" panose="02070309020205020404" pitchFamily="49" charset="0"/>
              </a:rPr>
              <a:t>"</a:t>
            </a:r>
            <a:r>
              <a:rPr lang="en-US" sz="900" dirty="0" err="1">
                <a:solidFill>
                  <a:srgbClr val="808080"/>
                </a:solidFill>
                <a:latin typeface="Courier New" panose="02070309020205020404" pitchFamily="49" charset="0"/>
              </a:rPr>
              <a:t>Megh</a:t>
            </a:r>
            <a:r>
              <a:rPr lang="en-US" sz="900" dirty="0">
                <a:solidFill>
                  <a:srgbClr val="808080"/>
                </a:solidFill>
                <a:latin typeface="Courier New" panose="02070309020205020404" pitchFamily="49" charset="0"/>
              </a:rPr>
              <a:t> Land </a:t>
            </a:r>
            <a:r>
              <a:rPr lang="en-US" sz="900" dirty="0" err="1">
                <a:solidFill>
                  <a:srgbClr val="808080"/>
                </a:solidFill>
                <a:latin typeface="Courier New" panose="02070309020205020404" pitchFamily="49" charset="0"/>
              </a:rPr>
              <a:t>Use","https</a:t>
            </a:r>
            <a:r>
              <a:rPr lang="en-US" sz="900" dirty="0">
                <a:solidFill>
                  <a:srgbClr val="808080"/>
                </a:solidFill>
                <a:latin typeface="Courier New" panose="02070309020205020404" pitchFamily="49" charset="0"/>
              </a:rPr>
              <a:t>://bhuvan-vec2.nrsc.gov.in/</a:t>
            </a:r>
            <a:r>
              <a:rPr lang="en-US" sz="900" dirty="0" err="1">
                <a:solidFill>
                  <a:srgbClr val="808080"/>
                </a:solidFill>
                <a:latin typeface="Courier New" panose="02070309020205020404" pitchFamily="49" charset="0"/>
              </a:rPr>
              <a:t>bhuvan</a:t>
            </a:r>
            <a:r>
              <a:rPr lang="en-US" sz="900" dirty="0">
                <a:solidFill>
                  <a:srgbClr val="808080"/>
                </a:solidFill>
                <a:latin typeface="Courier New" panose="02070309020205020404" pitchFamily="49" charset="0"/>
              </a:rPr>
              <a:t>/</a:t>
            </a:r>
            <a:r>
              <a:rPr lang="en-US" sz="900" dirty="0" err="1">
                <a:solidFill>
                  <a:srgbClr val="808080"/>
                </a:solidFill>
                <a:latin typeface="Courier New" panose="02070309020205020404" pitchFamily="49" charset="0"/>
              </a:rPr>
              <a:t>wms</a:t>
            </a:r>
            <a:r>
              <a:rPr lang="en-US" sz="900" dirty="0">
                <a:solidFill>
                  <a:srgbClr val="808080"/>
                </a:solidFill>
                <a:latin typeface="Courier New" panose="02070309020205020404" pitchFamily="49" charset="0"/>
              </a:rPr>
              <a:t>",{layers:"lulc:ML_LULC50K_1112",format:"image/</a:t>
            </a:r>
            <a:r>
              <a:rPr lang="en-US" sz="900" dirty="0" err="1">
                <a:solidFill>
                  <a:srgbClr val="808080"/>
                </a:solidFill>
                <a:latin typeface="Courier New" panose="02070309020205020404" pitchFamily="49" charset="0"/>
              </a:rPr>
              <a:t>png</a:t>
            </a:r>
            <a:r>
              <a:rPr lang="en-US" sz="900" dirty="0">
                <a:solidFill>
                  <a:srgbClr val="808080"/>
                </a:solidFill>
                <a:latin typeface="Courier New" panose="02070309020205020404" pitchFamily="49" charset="0"/>
              </a:rPr>
              <a:t>"}</a:t>
            </a:r>
            <a:r>
              <a:rPr lang="en-US" sz="900" b="1" dirty="0" smtClean="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isBaseLayer</a:t>
            </a:r>
            <a:r>
              <a:rPr lang="en-US" sz="900" b="1" dirty="0">
                <a:solidFill>
                  <a:srgbClr val="000000"/>
                </a:solidFill>
                <a:latin typeface="Courier New" panose="02070309020205020404" pitchFamily="49" charset="0"/>
              </a:rPr>
              <a:t>:</a:t>
            </a:r>
            <a:r>
              <a:rPr lang="en-US" sz="900" dirty="0">
                <a:solidFill>
                  <a:srgbClr val="000000"/>
                </a:solidFill>
                <a:latin typeface="Courier New" panose="02070309020205020404" pitchFamily="49" charset="0"/>
              </a:rPr>
              <a:t> </a:t>
            </a:r>
            <a:r>
              <a:rPr lang="en-US" sz="900" b="1" i="1" dirty="0">
                <a:solidFill>
                  <a:srgbClr val="000080"/>
                </a:solidFill>
                <a:latin typeface="Courier New" panose="02070309020205020404" pitchFamily="49" charset="0"/>
              </a:rPr>
              <a:t>false</a:t>
            </a:r>
            <a:r>
              <a:rPr lang="en-US" sz="900" b="1" dirty="0">
                <a:solidFill>
                  <a:srgbClr val="000000"/>
                </a:solidFill>
                <a:latin typeface="Courier New" panose="02070309020205020404" pitchFamily="49" charset="0"/>
              </a:rPr>
              <a:t>,</a:t>
            </a:r>
            <a:r>
              <a:rPr lang="en-US" sz="900" dirty="0">
                <a:solidFill>
                  <a:srgbClr val="000000"/>
                </a:solidFill>
                <a:latin typeface="Courier New" panose="02070309020205020404" pitchFamily="49" charset="0"/>
              </a:rPr>
              <a:t> opacity</a:t>
            </a:r>
            <a:r>
              <a:rPr lang="en-US" sz="900" b="1" dirty="0">
                <a:solidFill>
                  <a:srgbClr val="000000"/>
                </a:solidFill>
                <a:latin typeface="Courier New" panose="02070309020205020404" pitchFamily="49" charset="0"/>
              </a:rPr>
              <a:t>:</a:t>
            </a:r>
            <a:r>
              <a:rPr lang="en-US" sz="900" dirty="0">
                <a:solidFill>
                  <a:srgbClr val="000000"/>
                </a:solidFill>
                <a:latin typeface="Courier New" panose="02070309020205020404" pitchFamily="49" charset="0"/>
              </a:rPr>
              <a:t> </a:t>
            </a:r>
            <a:r>
              <a:rPr lang="en-US" sz="900" dirty="0">
                <a:solidFill>
                  <a:srgbClr val="FF0000"/>
                </a:solidFill>
                <a:latin typeface="Courier New" panose="02070309020205020404" pitchFamily="49" charset="0"/>
              </a:rPr>
              <a:t>0.5</a:t>
            </a:r>
            <a:r>
              <a:rPr lang="en-US" sz="900" b="1" dirty="0">
                <a:solidFill>
                  <a:srgbClr val="000000"/>
                </a:solidFill>
                <a:latin typeface="Courier New" panose="02070309020205020404" pitchFamily="49" charset="0"/>
              </a:rPr>
              <a:t>,</a:t>
            </a:r>
            <a:r>
              <a:rPr lang="en-US" sz="900" dirty="0">
                <a:solidFill>
                  <a:srgbClr val="000000"/>
                </a:solidFill>
                <a:latin typeface="Courier New" panose="02070309020205020404" pitchFamily="49" charset="0"/>
              </a:rPr>
              <a:t> </a:t>
            </a:r>
            <a:r>
              <a:rPr lang="en-US" sz="900" dirty="0" err="1">
                <a:solidFill>
                  <a:srgbClr val="000000"/>
                </a:solidFill>
                <a:latin typeface="Courier New" panose="02070309020205020404" pitchFamily="49" charset="0"/>
              </a:rPr>
              <a:t>singleTile</a:t>
            </a:r>
            <a:r>
              <a:rPr lang="en-US" sz="900" b="1" dirty="0">
                <a:solidFill>
                  <a:srgbClr val="000000"/>
                </a:solidFill>
                <a:latin typeface="Courier New" panose="02070309020205020404" pitchFamily="49" charset="0"/>
              </a:rPr>
              <a:t>:</a:t>
            </a:r>
            <a:r>
              <a:rPr lang="en-US" sz="900" dirty="0">
                <a:solidFill>
                  <a:srgbClr val="000000"/>
                </a:solidFill>
                <a:latin typeface="Courier New" panose="02070309020205020404" pitchFamily="49" charset="0"/>
              </a:rPr>
              <a:t> </a:t>
            </a:r>
            <a:r>
              <a:rPr lang="en-US" sz="900" b="1" i="1" dirty="0">
                <a:solidFill>
                  <a:srgbClr val="000080"/>
                </a:solidFill>
                <a:latin typeface="Courier New" panose="02070309020205020404" pitchFamily="49" charset="0"/>
              </a:rPr>
              <a:t>true</a:t>
            </a:r>
            <a:r>
              <a:rPr lang="en-US" sz="900" b="1" dirty="0">
                <a:solidFill>
                  <a:srgbClr val="000000"/>
                </a:solidFill>
                <a:latin typeface="Courier New" panose="02070309020205020404" pitchFamily="49" charset="0"/>
              </a:rPr>
              <a:t>,</a:t>
            </a:r>
            <a:r>
              <a:rPr lang="en-US" sz="900" dirty="0">
                <a:solidFill>
                  <a:srgbClr val="000000"/>
                </a:solidFill>
                <a:latin typeface="Courier New" panose="02070309020205020404" pitchFamily="49" charset="0"/>
              </a:rPr>
              <a:t> visibility</a:t>
            </a:r>
            <a:r>
              <a:rPr lang="en-US" sz="900" b="1" dirty="0">
                <a:solidFill>
                  <a:srgbClr val="000000"/>
                </a:solidFill>
                <a:latin typeface="Courier New" panose="02070309020205020404" pitchFamily="49" charset="0"/>
              </a:rPr>
              <a:t>:</a:t>
            </a:r>
            <a:r>
              <a:rPr lang="en-US" sz="900" dirty="0">
                <a:solidFill>
                  <a:srgbClr val="000000"/>
                </a:solidFill>
                <a:latin typeface="Courier New" panose="02070309020205020404" pitchFamily="49" charset="0"/>
              </a:rPr>
              <a:t> </a:t>
            </a:r>
            <a:r>
              <a:rPr lang="en-US" sz="900" b="1" i="1" dirty="0" smtClean="0">
                <a:solidFill>
                  <a:srgbClr val="000080"/>
                </a:solidFill>
                <a:latin typeface="Courier New" panose="02070309020205020404" pitchFamily="49" charset="0"/>
              </a:rPr>
              <a:t>false</a:t>
            </a:r>
            <a:r>
              <a:rPr lang="en-US" sz="900" b="1" dirty="0" smtClean="0">
                <a:solidFill>
                  <a:srgbClr val="000000"/>
                </a:solidFill>
                <a:latin typeface="Courier New" panose="02070309020205020404" pitchFamily="49" charset="0"/>
              </a:rPr>
              <a:t>},{</a:t>
            </a:r>
            <a:r>
              <a:rPr lang="en-US" sz="900" dirty="0">
                <a:solidFill>
                  <a:srgbClr val="000000"/>
                </a:solidFill>
                <a:latin typeface="Courier New" panose="02070309020205020404" pitchFamily="49" charset="0"/>
              </a:rPr>
              <a:t>projection</a:t>
            </a:r>
            <a:r>
              <a:rPr lang="en-US" sz="900" b="1" dirty="0">
                <a:solidFill>
                  <a:srgbClr val="000000"/>
                </a:solidFill>
                <a:latin typeface="Courier New" panose="02070309020205020404" pitchFamily="49" charset="0"/>
              </a:rPr>
              <a:t>:</a:t>
            </a:r>
            <a:r>
              <a:rPr lang="en-US" sz="900" dirty="0">
                <a:solidFill>
                  <a:srgbClr val="808080"/>
                </a:solidFill>
                <a:latin typeface="Courier New" panose="02070309020205020404" pitchFamily="49" charset="0"/>
              </a:rPr>
              <a:t>'EPSG:4326'</a:t>
            </a:r>
            <a:r>
              <a:rPr lang="en-US" sz="900" b="1" dirty="0">
                <a:solidFill>
                  <a:srgbClr val="000000"/>
                </a:solidFill>
                <a:latin typeface="Courier New" panose="02070309020205020404" pitchFamily="49" charset="0"/>
              </a:rPr>
              <a:t>});</a:t>
            </a:r>
            <a:r>
              <a:rPr lang="en-US" sz="900" dirty="0">
                <a:solidFill>
                  <a:srgbClr val="000000"/>
                </a:solidFill>
                <a:latin typeface="Courier New" panose="02070309020205020404" pitchFamily="49" charset="0"/>
              </a:rPr>
              <a:t> </a:t>
            </a:r>
          </a:p>
          <a:p>
            <a:endParaRPr lang="en-US" sz="900" dirty="0" smtClean="0">
              <a:solidFill>
                <a:srgbClr val="000000"/>
              </a:solidFill>
              <a:latin typeface="Courier New" panose="02070309020205020404" pitchFamily="49" charset="0"/>
            </a:endParaRPr>
          </a:p>
          <a:p>
            <a:r>
              <a:rPr lang="en-US" sz="900" dirty="0" err="1" smtClean="0">
                <a:solidFill>
                  <a:srgbClr val="000000"/>
                </a:solidFill>
                <a:latin typeface="Courier New" panose="02070309020205020404" pitchFamily="49" charset="0"/>
              </a:rPr>
              <a:t>map.addLayers</a:t>
            </a:r>
            <a:r>
              <a:rPr lang="en-US" sz="900" b="1" dirty="0" smtClean="0">
                <a:solidFill>
                  <a:srgbClr val="000000"/>
                </a:solidFill>
                <a:latin typeface="Courier New" panose="02070309020205020404" pitchFamily="49" charset="0"/>
              </a:rPr>
              <a:t>([</a:t>
            </a:r>
            <a:r>
              <a:rPr lang="en-US" sz="900" dirty="0" err="1" smtClean="0">
                <a:solidFill>
                  <a:srgbClr val="000000"/>
                </a:solidFill>
                <a:latin typeface="Courier New" panose="02070309020205020404" pitchFamily="49" charset="0"/>
              </a:rPr>
              <a:t>assam</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megh</a:t>
            </a:r>
            <a:r>
              <a:rPr lang="en-US" sz="900" b="1" dirty="0" err="1" smtClean="0">
                <a:solidFill>
                  <a:srgbClr val="000000"/>
                </a:solidFill>
                <a:latin typeface="Courier New" panose="02070309020205020404" pitchFamily="49" charset="0"/>
              </a:rPr>
              <a:t>,</a:t>
            </a:r>
            <a:r>
              <a:rPr lang="en-US" sz="900" dirty="0" err="1" smtClean="0">
                <a:solidFill>
                  <a:srgbClr val="000000"/>
                </a:solidFill>
                <a:latin typeface="Courier New" panose="02070309020205020404" pitchFamily="49" charset="0"/>
              </a:rPr>
              <a:t>imagery</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dirty="0" smtClean="0">
                <a:solidFill>
                  <a:srgbClr val="008000"/>
                </a:solidFill>
                <a:latin typeface="Courier New" panose="02070309020205020404" pitchFamily="49" charset="0"/>
              </a:rPr>
              <a:t>//</a:t>
            </a:r>
            <a:r>
              <a:rPr lang="en-US" sz="900" dirty="0" err="1" smtClean="0">
                <a:solidFill>
                  <a:srgbClr val="008000"/>
                </a:solidFill>
                <a:latin typeface="Courier New" panose="02070309020205020404" pitchFamily="49" charset="0"/>
              </a:rPr>
              <a:t>map.addLayer</a:t>
            </a:r>
            <a:r>
              <a:rPr lang="en-US" sz="900" dirty="0" smtClean="0">
                <a:solidFill>
                  <a:srgbClr val="008000"/>
                </a:solidFill>
                <a:latin typeface="Courier New" panose="02070309020205020404" pitchFamily="49" charset="0"/>
              </a:rPr>
              <a:t>(imagery);</a:t>
            </a:r>
            <a:r>
              <a:rPr lang="en-US" sz="900" dirty="0" smtClean="0">
                <a:solidFill>
                  <a:srgbClr val="000000"/>
                </a:solidFill>
                <a:latin typeface="Courier New" panose="02070309020205020404" pitchFamily="49" charset="0"/>
              </a:rPr>
              <a:t> </a:t>
            </a:r>
          </a:p>
          <a:p>
            <a:r>
              <a:rPr lang="en-US" sz="900" dirty="0" err="1" smtClean="0">
                <a:solidFill>
                  <a:srgbClr val="000000"/>
                </a:solidFill>
                <a:latin typeface="Courier New" panose="02070309020205020404" pitchFamily="49" charset="0"/>
              </a:rPr>
              <a:t>map.zoomToExtent</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bounds</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p>
          <a:p>
            <a:r>
              <a:rPr lang="en-US" sz="900" dirty="0" err="1" smtClean="0">
                <a:solidFill>
                  <a:srgbClr val="000000"/>
                </a:solidFill>
                <a:latin typeface="Courier New" panose="02070309020205020404" pitchFamily="49" charset="0"/>
              </a:rPr>
              <a:t>map.addControl</a:t>
            </a:r>
            <a:r>
              <a:rPr lang="en-US" sz="900" b="1" dirty="0" smtClean="0">
                <a:solidFill>
                  <a:srgbClr val="000000"/>
                </a:solidFill>
                <a:latin typeface="Courier New" panose="02070309020205020404" pitchFamily="49" charset="0"/>
              </a:rPr>
              <a:t>(</a:t>
            </a:r>
            <a:r>
              <a:rPr lang="en-US" sz="900" b="1" i="1" dirty="0" smtClean="0">
                <a:solidFill>
                  <a:srgbClr val="000080"/>
                </a:solidFill>
                <a:latin typeface="Courier New" panose="02070309020205020404" pitchFamily="49" charset="0"/>
              </a:rPr>
              <a:t>new</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OpenLayers.Control.LayerSwitcher</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p>
          <a:p>
            <a:r>
              <a:rPr lang="en-US" sz="900" b="1" i="1" dirty="0" err="1" smtClean="0">
                <a:solidFill>
                  <a:srgbClr val="000080"/>
                </a:solidFill>
                <a:latin typeface="Courier New" panose="02070309020205020404" pitchFamily="49" charset="0"/>
              </a:rPr>
              <a:t>var</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scaleline</a:t>
            </a:r>
            <a:r>
              <a:rPr lang="en-US" sz="900" b="1" dirty="0" smtClean="0">
                <a:solidFill>
                  <a:srgbClr val="000000"/>
                </a:solidFill>
                <a:latin typeface="Courier New" panose="02070309020205020404" pitchFamily="49" charset="0"/>
              </a:rPr>
              <a:t>=</a:t>
            </a:r>
            <a:r>
              <a:rPr lang="en-US" sz="900" b="1" i="1" dirty="0" smtClean="0">
                <a:solidFill>
                  <a:srgbClr val="000080"/>
                </a:solidFill>
                <a:latin typeface="Courier New" panose="02070309020205020404" pitchFamily="49" charset="0"/>
              </a:rPr>
              <a:t>new</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OpenLayers.Control.ScaleLine</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p>
          <a:p>
            <a:r>
              <a:rPr lang="en-US" sz="900" dirty="0" err="1" smtClean="0">
                <a:solidFill>
                  <a:srgbClr val="000000"/>
                </a:solidFill>
                <a:latin typeface="Courier New" panose="02070309020205020404" pitchFamily="49" charset="0"/>
              </a:rPr>
              <a:t>map.addControl</a:t>
            </a:r>
            <a:r>
              <a:rPr lang="en-US" sz="900" b="1" dirty="0" smtClean="0">
                <a:solidFill>
                  <a:srgbClr val="000000"/>
                </a:solidFill>
                <a:latin typeface="Courier New" panose="02070309020205020404" pitchFamily="49" charset="0"/>
              </a:rPr>
              <a:t>(</a:t>
            </a:r>
            <a:r>
              <a:rPr lang="en-US" sz="900" dirty="0" err="1" smtClean="0">
                <a:solidFill>
                  <a:srgbClr val="000000"/>
                </a:solidFill>
                <a:latin typeface="Courier New" panose="02070309020205020404" pitchFamily="49" charset="0"/>
              </a:rPr>
              <a:t>scaleline</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p>
          <a:p>
            <a:r>
              <a:rPr lang="en-US" sz="900" dirty="0" err="1" smtClean="0">
                <a:solidFill>
                  <a:srgbClr val="000000"/>
                </a:solidFill>
                <a:latin typeface="Courier New" panose="02070309020205020404" pitchFamily="49" charset="0"/>
              </a:rPr>
              <a:t>map.addControl</a:t>
            </a:r>
            <a:r>
              <a:rPr lang="en-US" sz="900" b="1" dirty="0" smtClean="0">
                <a:solidFill>
                  <a:srgbClr val="000000"/>
                </a:solidFill>
                <a:latin typeface="Courier New" panose="02070309020205020404" pitchFamily="49" charset="0"/>
              </a:rPr>
              <a:t>(</a:t>
            </a:r>
            <a:r>
              <a:rPr lang="en-US" sz="900" b="1" i="1" dirty="0" smtClean="0">
                <a:solidFill>
                  <a:srgbClr val="000080"/>
                </a:solidFill>
                <a:latin typeface="Courier New" panose="02070309020205020404" pitchFamily="49" charset="0"/>
              </a:rPr>
              <a:t>new</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OpenLayers.Control.EditingToolbar</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map</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&lt;/script&gt;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&lt;/body&gt;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&lt;/html&gt;</a:t>
            </a:r>
            <a:endParaRPr lang="en-US" sz="900" dirty="0">
              <a:effectLst/>
            </a:endParaRPr>
          </a:p>
        </p:txBody>
      </p:sp>
    </p:spTree>
    <p:extLst>
      <p:ext uri="{BB962C8B-B14F-4D97-AF65-F5344CB8AC3E}">
        <p14:creationId xmlns:p14="http://schemas.microsoft.com/office/powerpoint/2010/main" val="2436677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7440" y="198474"/>
            <a:ext cx="4572000" cy="584775"/>
          </a:xfrm>
          <a:prstGeom prst="rect">
            <a:avLst/>
          </a:prstGeom>
        </p:spPr>
        <p:txBody>
          <a:bodyPr wrap="square">
            <a:spAutoFit/>
          </a:bodyPr>
          <a:lstStyle/>
          <a:p>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OSM in </a:t>
            </a:r>
            <a:r>
              <a:rPr lang="en-US" sz="3200" dirty="0" err="1">
                <a:solidFill>
                  <a:srgbClr val="009997"/>
                </a:solidFill>
                <a:latin typeface="Segoe UI" panose="020B0502040204020203" pitchFamily="34" charset="0"/>
                <a:ea typeface="Segoe UI" panose="020B0502040204020203" pitchFamily="34" charset="0"/>
                <a:cs typeface="Segoe UI" panose="020B0502040204020203" pitchFamily="34" charset="0"/>
              </a:rPr>
              <a:t>OpenLayers</a:t>
            </a:r>
            <a:endPar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endParaRPr>
          </a:p>
        </p:txBody>
      </p:sp>
      <p:sp>
        <p:nvSpPr>
          <p:cNvPr id="3" name="Rectangle 2"/>
          <p:cNvSpPr/>
          <p:nvPr/>
        </p:nvSpPr>
        <p:spPr>
          <a:xfrm>
            <a:off x="2606040" y="967740"/>
            <a:ext cx="3429000"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Exercise</a:t>
            </a:r>
            <a:endParaRPr lang="en-US" b="1" dirty="0">
              <a:solidFill>
                <a:srgbClr val="FF0000"/>
              </a:solidFill>
            </a:endParaRPr>
          </a:p>
        </p:txBody>
      </p:sp>
      <p:sp>
        <p:nvSpPr>
          <p:cNvPr id="4" name="Rectangle 3"/>
          <p:cNvSpPr/>
          <p:nvPr/>
        </p:nvSpPr>
        <p:spPr>
          <a:xfrm>
            <a:off x="730102" y="1580495"/>
            <a:ext cx="7733414" cy="923330"/>
          </a:xfrm>
          <a:prstGeom prst="rect">
            <a:avLst/>
          </a:prstGeom>
        </p:spPr>
        <p:txBody>
          <a:bodyPr wrap="square">
            <a:spAutoFit/>
          </a:bodyPr>
          <a:lstStyle/>
          <a:p>
            <a:pPr marL="342900" indent="-342900">
              <a:buFont typeface="+mj-lt"/>
              <a:buAutoNum type="arabicPeriod"/>
            </a:pPr>
            <a:r>
              <a:rPr lang="en-US" dirty="0">
                <a:latin typeface="Segoe UI" panose="020B0502040204020203" pitchFamily="34" charset="0"/>
                <a:ea typeface="Segoe UI" panose="020B0502040204020203" pitchFamily="34" charset="0"/>
                <a:cs typeface="Segoe UI" panose="020B0502040204020203" pitchFamily="34" charset="0"/>
              </a:rPr>
              <a:t>Review the OSM layer API documentation to how to load other OSM layers</a:t>
            </a:r>
          </a:p>
          <a:p>
            <a:pPr marL="342900" indent="-342900">
              <a:buFont typeface="+mj-lt"/>
              <a:buAutoNum type="arabicPeriod"/>
            </a:pPr>
            <a:r>
              <a:rPr lang="en-US" dirty="0" smtClean="0">
                <a:latin typeface="Segoe UI" panose="020B0502040204020203" pitchFamily="34" charset="0"/>
                <a:ea typeface="Segoe UI" panose="020B0502040204020203" pitchFamily="34" charset="0"/>
                <a:cs typeface="Segoe UI" panose="020B0502040204020203" pitchFamily="34" charset="0"/>
              </a:rPr>
              <a:t>Modify </a:t>
            </a:r>
            <a:r>
              <a:rPr lang="en-US" dirty="0">
                <a:latin typeface="Segoe UI" panose="020B0502040204020203" pitchFamily="34" charset="0"/>
                <a:ea typeface="Segoe UI" panose="020B0502040204020203" pitchFamily="34" charset="0"/>
                <a:cs typeface="Segoe UI" panose="020B0502040204020203" pitchFamily="34" charset="0"/>
              </a:rPr>
              <a:t>your layer initialization according</a:t>
            </a:r>
            <a:endParaRPr lang="en-US" dirty="0">
              <a:effectLst/>
              <a:latin typeface="Segoe UI" panose="020B0502040204020203" pitchFamily="34" charset="0"/>
              <a:ea typeface="Segoe UI" panose="020B0502040204020203" pitchFamily="34" charset="0"/>
              <a:cs typeface="Segoe UI" panose="020B0502040204020203" pitchFamily="34" charset="0"/>
            </a:endParaRPr>
          </a:p>
        </p:txBody>
      </p:sp>
      <p:sp>
        <p:nvSpPr>
          <p:cNvPr id="5" name="Rectangle 4"/>
          <p:cNvSpPr/>
          <p:nvPr/>
        </p:nvSpPr>
        <p:spPr>
          <a:xfrm>
            <a:off x="786810" y="2551837"/>
            <a:ext cx="7775944" cy="1200329"/>
          </a:xfrm>
          <a:prstGeom prst="rect">
            <a:avLst/>
          </a:prstGeom>
        </p:spPr>
        <p:txBody>
          <a:bodyPr wrap="square">
            <a:spAutoFit/>
          </a:bodyPr>
          <a:lstStyle/>
          <a:p>
            <a:pPr algn="just"/>
            <a:r>
              <a:rPr lang="en-US" b="1" dirty="0">
                <a:solidFill>
                  <a:srgbClr val="FF0000"/>
                </a:solidFill>
                <a:latin typeface="Segoe UI" panose="020B0502040204020203" pitchFamily="34" charset="0"/>
                <a:ea typeface="Segoe UI" panose="020B0502040204020203" pitchFamily="34" charset="0"/>
                <a:cs typeface="Segoe UI" panose="020B0502040204020203" pitchFamily="34" charset="0"/>
              </a:rPr>
              <a:t>Hint:</a:t>
            </a:r>
          </a:p>
          <a:p>
            <a:pPr algn="just"/>
            <a:r>
              <a:rPr lang="en-US" dirty="0">
                <a:latin typeface="Segoe UI" panose="020B0502040204020203" pitchFamily="34" charset="0"/>
                <a:ea typeface="Segoe UI" panose="020B0502040204020203" pitchFamily="34" charset="0"/>
                <a:cs typeface="Segoe UI" panose="020B0502040204020203" pitchFamily="34" charset="0"/>
              </a:rPr>
              <a:t>You can go to the official OSM site to view the layers available, change to any of them and </a:t>
            </a:r>
            <a:r>
              <a:rPr lang="en-US" dirty="0" smtClean="0">
                <a:latin typeface="Segoe UI" panose="020B0502040204020203" pitchFamily="34" charset="0"/>
                <a:ea typeface="Segoe UI" panose="020B0502040204020203" pitchFamily="34" charset="0"/>
                <a:cs typeface="Segoe UI" panose="020B0502040204020203" pitchFamily="34" charset="0"/>
              </a:rPr>
              <a:t>use the </a:t>
            </a:r>
            <a:r>
              <a:rPr lang="en-US" dirty="0">
                <a:latin typeface="Segoe UI" panose="020B0502040204020203" pitchFamily="34" charset="0"/>
                <a:ea typeface="Segoe UI" panose="020B0502040204020203" pitchFamily="34" charset="0"/>
                <a:cs typeface="Segoe UI" panose="020B0502040204020203" pitchFamily="34" charset="0"/>
              </a:rPr>
              <a:t>browser tools to look for the </a:t>
            </a:r>
            <a:r>
              <a:rPr lang="en-US" dirty="0" err="1">
                <a:latin typeface="Segoe UI" panose="020B0502040204020203" pitchFamily="34" charset="0"/>
                <a:ea typeface="Segoe UI" panose="020B0502040204020203" pitchFamily="34" charset="0"/>
                <a:cs typeface="Segoe UI" panose="020B0502040204020203" pitchFamily="34" charset="0"/>
              </a:rPr>
              <a:t>url</a:t>
            </a:r>
            <a:r>
              <a:rPr lang="en-US" dirty="0">
                <a:latin typeface="Segoe UI" panose="020B0502040204020203" pitchFamily="34" charset="0"/>
                <a:ea typeface="Segoe UI" panose="020B0502040204020203" pitchFamily="34" charset="0"/>
                <a:cs typeface="Segoe UI" panose="020B0502040204020203" pitchFamily="34" charset="0"/>
              </a:rPr>
              <a:t> pattern of those tiles.</a:t>
            </a:r>
            <a:endParaRPr lang="en-US" dirty="0">
              <a:effectLst/>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80576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607161" y="502414"/>
            <a:ext cx="7891797" cy="5632311"/>
          </a:xfrm>
          <a:prstGeom prst="rect">
            <a:avLst/>
          </a:prstGeom>
          <a:ln>
            <a:solidFill>
              <a:schemeClr val="accent1"/>
            </a:solidFill>
          </a:ln>
        </p:spPr>
        <p:txBody>
          <a:bodyPr wrap="square">
            <a:spAutoFit/>
          </a:bodyPr>
          <a:lstStyle/>
          <a:p>
            <a:r>
              <a:rPr lang="en-US" sz="1000" dirty="0">
                <a:solidFill>
                  <a:srgbClr val="0000FF"/>
                </a:solidFill>
                <a:highlight>
                  <a:srgbClr val="FFFFFF"/>
                </a:highlight>
                <a:latin typeface="Courier New" panose="02070309020205020404" pitchFamily="49" charset="0"/>
              </a:rPr>
              <a:t>&lt;html&gt;</a:t>
            </a:r>
            <a:endParaRPr lang="en-US" sz="1000" b="1" dirty="0">
              <a:solidFill>
                <a:srgbClr val="000000"/>
              </a:solidFill>
              <a:highlight>
                <a:srgbClr val="FFFFFF"/>
              </a:highlight>
              <a:latin typeface="Courier New" panose="02070309020205020404" pitchFamily="49" charset="0"/>
            </a:endParaRPr>
          </a:p>
          <a:p>
            <a:r>
              <a:rPr lang="en-US" sz="1000" b="1" dirty="0">
                <a:solidFill>
                  <a:srgbClr val="000000"/>
                </a:solidFill>
                <a:highlight>
                  <a:srgbClr val="FFFFFF"/>
                </a:highlight>
                <a:latin typeface="Courier New" panose="02070309020205020404" pitchFamily="49" charset="0"/>
              </a:rPr>
              <a:t>  </a:t>
            </a:r>
            <a:r>
              <a:rPr lang="en-US" sz="1000" dirty="0">
                <a:solidFill>
                  <a:srgbClr val="0000FF"/>
                </a:solidFill>
                <a:highlight>
                  <a:srgbClr val="FFFFFF"/>
                </a:highlight>
                <a:latin typeface="Courier New" panose="02070309020205020404" pitchFamily="49" charset="0"/>
              </a:rPr>
              <a:t>&lt;head</a:t>
            </a:r>
            <a:r>
              <a:rPr lang="en-US" sz="1000" dirty="0" smtClean="0">
                <a:solidFill>
                  <a:srgbClr val="0000FF"/>
                </a:solidFill>
                <a:highlight>
                  <a:srgbClr val="FFFFFF"/>
                </a:highlight>
                <a:latin typeface="Courier New" panose="02070309020205020404" pitchFamily="49" charset="0"/>
              </a:rPr>
              <a:t>&gt;</a:t>
            </a:r>
            <a:r>
              <a:rPr lang="en-US" sz="1000" b="1" dirty="0" smtClean="0">
                <a:solidFill>
                  <a:srgbClr val="000000"/>
                </a:solidFill>
                <a:highlight>
                  <a:srgbClr val="FFFFFF"/>
                </a:highlight>
                <a:latin typeface="Courier New" panose="02070309020205020404" pitchFamily="49" charset="0"/>
              </a:rPr>
              <a:t>    </a:t>
            </a:r>
            <a:endParaRPr lang="en-US" sz="1000" b="1" dirty="0">
              <a:solidFill>
                <a:srgbClr val="000000"/>
              </a:solidFill>
              <a:highlight>
                <a:srgbClr val="FFFFFF"/>
              </a:highlight>
              <a:latin typeface="Courier New" panose="02070309020205020404" pitchFamily="49" charset="0"/>
            </a:endParaRPr>
          </a:p>
          <a:p>
            <a:r>
              <a:rPr lang="en-US" sz="1000" b="1" dirty="0">
                <a:solidFill>
                  <a:srgbClr val="000000"/>
                </a:solidFill>
                <a:highlight>
                  <a:srgbClr val="FFFFFF"/>
                </a:highlight>
                <a:latin typeface="Courier New" panose="02070309020205020404" pitchFamily="49" charset="0"/>
              </a:rPr>
              <a:t>    </a:t>
            </a:r>
            <a:r>
              <a:rPr lang="en-US" sz="1000" dirty="0">
                <a:solidFill>
                  <a:srgbClr val="0000FF"/>
                </a:solidFill>
                <a:highlight>
                  <a:srgbClr val="FFFFFF"/>
                </a:highlight>
                <a:latin typeface="Courier New" panose="02070309020205020404" pitchFamily="49" charset="0"/>
              </a:rPr>
              <a:t>&lt;link</a:t>
            </a:r>
            <a:r>
              <a:rPr lang="en-US" sz="1000" dirty="0">
                <a:solidFill>
                  <a:srgbClr val="000000"/>
                </a:solidFill>
                <a:highlight>
                  <a:srgbClr val="FFFFFF"/>
                </a:highlight>
                <a:latin typeface="Courier New" panose="02070309020205020404" pitchFamily="49" charset="0"/>
              </a:rPr>
              <a:t> </a:t>
            </a:r>
            <a:r>
              <a:rPr lang="en-US" sz="1000" dirty="0" err="1">
                <a:solidFill>
                  <a:srgbClr val="FF0000"/>
                </a:solidFill>
                <a:highlight>
                  <a:srgbClr val="FFFFFF"/>
                </a:highlight>
                <a:latin typeface="Courier New" panose="02070309020205020404" pitchFamily="49" charset="0"/>
              </a:rPr>
              <a:t>rel</a:t>
            </a:r>
            <a:r>
              <a:rPr lang="en-US" sz="1000" dirty="0">
                <a:solidFill>
                  <a:srgbClr val="000000"/>
                </a:solidFill>
                <a:highlight>
                  <a:srgbClr val="FFFFFF"/>
                </a:highlight>
                <a:latin typeface="Courier New" panose="02070309020205020404" pitchFamily="49" charset="0"/>
              </a:rPr>
              <a:t>=</a:t>
            </a:r>
            <a:r>
              <a:rPr lang="en-US" sz="1000" b="1" dirty="0">
                <a:solidFill>
                  <a:srgbClr val="8000FF"/>
                </a:solidFill>
                <a:highlight>
                  <a:srgbClr val="FFFFFF"/>
                </a:highlight>
                <a:latin typeface="Courier New" panose="02070309020205020404" pitchFamily="49" charset="0"/>
              </a:rPr>
              <a:t>"stylesheet"</a:t>
            </a:r>
            <a:r>
              <a:rPr lang="en-US" sz="1000" dirty="0">
                <a:solidFill>
                  <a:srgbClr val="000000"/>
                </a:solidFill>
                <a:highlight>
                  <a:srgbClr val="FFFFFF"/>
                </a:highlight>
                <a:latin typeface="Courier New" panose="02070309020205020404" pitchFamily="49" charset="0"/>
              </a:rPr>
              <a:t> </a:t>
            </a:r>
            <a:r>
              <a:rPr lang="en-US" sz="1000" dirty="0" err="1">
                <a:solidFill>
                  <a:srgbClr val="FF0000"/>
                </a:solidFill>
                <a:highlight>
                  <a:srgbClr val="FFFFFF"/>
                </a:highlight>
                <a:latin typeface="Courier New" panose="02070309020205020404" pitchFamily="49" charset="0"/>
              </a:rPr>
              <a:t>href</a:t>
            </a:r>
            <a:r>
              <a:rPr lang="en-US" sz="1000" dirty="0">
                <a:solidFill>
                  <a:srgbClr val="000000"/>
                </a:solidFill>
                <a:highlight>
                  <a:srgbClr val="FFFFFF"/>
                </a:highlight>
                <a:latin typeface="Courier New" panose="02070309020205020404" pitchFamily="49" charset="0"/>
              </a:rPr>
              <a:t>=</a:t>
            </a:r>
            <a:r>
              <a:rPr lang="en-US" sz="1000" b="1" dirty="0">
                <a:solidFill>
                  <a:srgbClr val="8000FF"/>
                </a:solidFill>
                <a:highlight>
                  <a:srgbClr val="FFFFFF"/>
                </a:highlight>
                <a:latin typeface="Courier New" panose="02070309020205020404" pitchFamily="49" charset="0"/>
              </a:rPr>
              <a:t>"https://unpkg.com/leaflet@1.4.0/</a:t>
            </a:r>
            <a:r>
              <a:rPr lang="en-US" sz="1000" b="1" dirty="0" err="1">
                <a:solidFill>
                  <a:srgbClr val="8000FF"/>
                </a:solidFill>
                <a:highlight>
                  <a:srgbClr val="FFFFFF"/>
                </a:highlight>
                <a:latin typeface="Courier New" panose="02070309020205020404" pitchFamily="49" charset="0"/>
              </a:rPr>
              <a:t>dist</a:t>
            </a:r>
            <a:r>
              <a:rPr lang="en-US" sz="1000" b="1" dirty="0">
                <a:solidFill>
                  <a:srgbClr val="8000FF"/>
                </a:solidFill>
                <a:highlight>
                  <a:srgbClr val="FFFFFF"/>
                </a:highlight>
                <a:latin typeface="Courier New" panose="02070309020205020404" pitchFamily="49" charset="0"/>
              </a:rPr>
              <a:t>/leaflet.css"</a:t>
            </a:r>
            <a:r>
              <a:rPr lang="en-US" sz="1000" dirty="0">
                <a:solidFill>
                  <a:srgbClr val="000000"/>
                </a:solidFill>
                <a:highlight>
                  <a:srgbClr val="FFFFFF"/>
                </a:highlight>
                <a:latin typeface="Courier New" panose="02070309020205020404" pitchFamily="49" charset="0"/>
              </a:rPr>
              <a:t> integrity=</a:t>
            </a:r>
            <a:r>
              <a:rPr lang="en-US" sz="1000" b="1" dirty="0">
                <a:solidFill>
                  <a:srgbClr val="8000FF"/>
                </a:solidFill>
                <a:highlight>
                  <a:srgbClr val="FFFFFF"/>
                </a:highlight>
                <a:latin typeface="Courier New" panose="02070309020205020404" pitchFamily="49" charset="0"/>
              </a:rPr>
              <a:t>"sha512-puBpdR0798OZvTTbP4A8Ix/l+A4dHDD0DGqYW6RQ+9jxkRFclaxxQb/SJAWZfWAkuyeQUytO7+7N4QKrDh+drA=="</a:t>
            </a:r>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crossorigin</a:t>
            </a:r>
            <a:r>
              <a:rPr lang="en-US" sz="1000" dirty="0">
                <a:solidFill>
                  <a:srgbClr val="000000"/>
                </a:solidFill>
                <a:highlight>
                  <a:srgbClr val="FFFFFF"/>
                </a:highlight>
                <a:latin typeface="Courier New" panose="02070309020205020404" pitchFamily="49" charset="0"/>
              </a:rPr>
              <a:t>=</a:t>
            </a:r>
            <a:r>
              <a:rPr lang="en-US" sz="1000" b="1" dirty="0">
                <a:solidFill>
                  <a:srgbClr val="8000FF"/>
                </a:solidFill>
                <a:highlight>
                  <a:srgbClr val="FFFFFF"/>
                </a:highlight>
                <a:latin typeface="Courier New" panose="02070309020205020404" pitchFamily="49" charset="0"/>
              </a:rPr>
              <a:t>""</a:t>
            </a:r>
            <a:r>
              <a:rPr lang="en-US" sz="1000" dirty="0">
                <a:solidFill>
                  <a:srgbClr val="0000FF"/>
                </a:solidFill>
                <a:highlight>
                  <a:srgbClr val="FFFFFF"/>
                </a:highlight>
                <a:latin typeface="Courier New" panose="02070309020205020404" pitchFamily="49" charset="0"/>
              </a:rPr>
              <a:t>/&gt;</a:t>
            </a:r>
            <a:endParaRPr lang="en-US" sz="1000" b="1" dirty="0">
              <a:solidFill>
                <a:srgbClr val="000000"/>
              </a:solidFill>
              <a:highlight>
                <a:srgbClr val="FFFFFF"/>
              </a:highlight>
              <a:latin typeface="Courier New" panose="02070309020205020404" pitchFamily="49" charset="0"/>
            </a:endParaRPr>
          </a:p>
          <a:p>
            <a:r>
              <a:rPr lang="en-US" sz="1000" b="1" dirty="0">
                <a:solidFill>
                  <a:srgbClr val="000000"/>
                </a:solidFill>
                <a:highlight>
                  <a:srgbClr val="FFFFFF"/>
                </a:highlight>
                <a:latin typeface="Courier New" panose="02070309020205020404" pitchFamily="49" charset="0"/>
              </a:rPr>
              <a:t>    </a:t>
            </a:r>
            <a:r>
              <a:rPr lang="en-US" sz="1000" dirty="0">
                <a:solidFill>
                  <a:srgbClr val="0000FF"/>
                </a:solidFill>
                <a:highlight>
                  <a:srgbClr val="FFFFFF"/>
                </a:highlight>
                <a:latin typeface="Courier New" panose="02070309020205020404" pitchFamily="49" charset="0"/>
              </a:rPr>
              <a:t>&lt;script</a:t>
            </a:r>
            <a:r>
              <a:rPr lang="en-US" sz="1000" dirty="0">
                <a:solidFill>
                  <a:srgbClr val="000000"/>
                </a:solidFill>
                <a:highlight>
                  <a:srgbClr val="FFFFFF"/>
                </a:highlight>
                <a:latin typeface="Courier New" panose="02070309020205020404" pitchFamily="49" charset="0"/>
              </a:rPr>
              <a:t> </a:t>
            </a:r>
            <a:r>
              <a:rPr lang="en-US" sz="1000" dirty="0" err="1">
                <a:solidFill>
                  <a:srgbClr val="FF0000"/>
                </a:solidFill>
                <a:highlight>
                  <a:srgbClr val="FFFFFF"/>
                </a:highlight>
                <a:latin typeface="Courier New" panose="02070309020205020404" pitchFamily="49" charset="0"/>
              </a:rPr>
              <a:t>src</a:t>
            </a:r>
            <a:r>
              <a:rPr lang="en-US" sz="1000" dirty="0">
                <a:solidFill>
                  <a:srgbClr val="000000"/>
                </a:solidFill>
                <a:highlight>
                  <a:srgbClr val="FFFFFF"/>
                </a:highlight>
                <a:latin typeface="Courier New" panose="02070309020205020404" pitchFamily="49" charset="0"/>
              </a:rPr>
              <a:t>=</a:t>
            </a:r>
            <a:r>
              <a:rPr lang="en-US" sz="1000" b="1" dirty="0">
                <a:solidFill>
                  <a:srgbClr val="8000FF"/>
                </a:solidFill>
                <a:highlight>
                  <a:srgbClr val="FFFFFF"/>
                </a:highlight>
                <a:latin typeface="Courier New" panose="02070309020205020404" pitchFamily="49" charset="0"/>
              </a:rPr>
              <a:t>"https://unpkg.com/leaflet@1.4.0/</a:t>
            </a:r>
            <a:r>
              <a:rPr lang="en-US" sz="1000" b="1" dirty="0" err="1">
                <a:solidFill>
                  <a:srgbClr val="8000FF"/>
                </a:solidFill>
                <a:highlight>
                  <a:srgbClr val="FFFFFF"/>
                </a:highlight>
                <a:latin typeface="Courier New" panose="02070309020205020404" pitchFamily="49" charset="0"/>
              </a:rPr>
              <a:t>dist</a:t>
            </a:r>
            <a:r>
              <a:rPr lang="en-US" sz="1000" b="1" dirty="0">
                <a:solidFill>
                  <a:srgbClr val="8000FF"/>
                </a:solidFill>
                <a:highlight>
                  <a:srgbClr val="FFFFFF"/>
                </a:highlight>
                <a:latin typeface="Courier New" panose="02070309020205020404" pitchFamily="49" charset="0"/>
              </a:rPr>
              <a:t>/leaflet.js"</a:t>
            </a:r>
            <a:r>
              <a:rPr lang="en-US" sz="1000" dirty="0">
                <a:solidFill>
                  <a:srgbClr val="000000"/>
                </a:solidFill>
                <a:highlight>
                  <a:srgbClr val="FFFFFF"/>
                </a:highlight>
                <a:latin typeface="Courier New" panose="02070309020205020404" pitchFamily="49" charset="0"/>
              </a:rPr>
              <a:t> integrity=</a:t>
            </a:r>
            <a:r>
              <a:rPr lang="en-US" sz="1000" b="1" dirty="0">
                <a:solidFill>
                  <a:srgbClr val="8000FF"/>
                </a:solidFill>
                <a:highlight>
                  <a:srgbClr val="FFFFFF"/>
                </a:highlight>
                <a:latin typeface="Courier New" panose="02070309020205020404" pitchFamily="49" charset="0"/>
              </a:rPr>
              <a:t>"sha512-QVftwZFqvtRNi0ZyCtsznlKSWOStnDORoefr1enyq5mVL4tmKB3S/EnC3rRJcxCPavG10IcrVGSmPh6Qw5lwrg=="</a:t>
            </a:r>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crossorigin</a:t>
            </a:r>
            <a:r>
              <a:rPr lang="en-US" sz="1000" dirty="0">
                <a:solidFill>
                  <a:srgbClr val="000000"/>
                </a:solidFill>
                <a:highlight>
                  <a:srgbClr val="FFFFFF"/>
                </a:highlight>
                <a:latin typeface="Courier New" panose="02070309020205020404" pitchFamily="49" charset="0"/>
              </a:rPr>
              <a:t>=</a:t>
            </a:r>
            <a:r>
              <a:rPr lang="en-US" sz="1000" b="1" dirty="0">
                <a:solidFill>
                  <a:srgbClr val="8000FF"/>
                </a:solidFill>
                <a:highlight>
                  <a:srgbClr val="FFFFFF"/>
                </a:highlight>
                <a:latin typeface="Courier New" panose="02070309020205020404" pitchFamily="49" charset="0"/>
              </a:rPr>
              <a:t>""</a:t>
            </a:r>
            <a:r>
              <a:rPr lang="en-US" sz="1000" dirty="0">
                <a:solidFill>
                  <a:srgbClr val="0000FF"/>
                </a:solidFill>
                <a:highlight>
                  <a:srgbClr val="FFFFFF"/>
                </a:highlight>
                <a:latin typeface="Courier New" panose="02070309020205020404" pitchFamily="49" charset="0"/>
              </a:rPr>
              <a:t>&gt;&lt;/script&gt;</a:t>
            </a:r>
            <a:endParaRPr lang="en-US" sz="1000" b="1" dirty="0">
              <a:solidFill>
                <a:srgbClr val="000000"/>
              </a:solidFill>
              <a:highlight>
                <a:srgbClr val="FFFFFF"/>
              </a:highlight>
              <a:latin typeface="Courier New" panose="02070309020205020404" pitchFamily="49" charset="0"/>
            </a:endParaRPr>
          </a:p>
          <a:p>
            <a:r>
              <a:rPr lang="en-US" sz="1000" b="1" dirty="0">
                <a:solidFill>
                  <a:srgbClr val="000000"/>
                </a:solidFill>
                <a:highlight>
                  <a:srgbClr val="FFFFFF"/>
                </a:highlight>
                <a:latin typeface="Courier New" panose="02070309020205020404" pitchFamily="49" charset="0"/>
              </a:rPr>
              <a:t>    </a:t>
            </a:r>
            <a:r>
              <a:rPr lang="en-US" sz="1000" dirty="0">
                <a:solidFill>
                  <a:srgbClr val="0000FF"/>
                </a:solidFill>
                <a:highlight>
                  <a:srgbClr val="FFFFFF"/>
                </a:highlight>
                <a:latin typeface="Courier New" panose="02070309020205020404" pitchFamily="49" charset="0"/>
              </a:rPr>
              <a:t>&lt;/head&gt;</a:t>
            </a:r>
            <a:endParaRPr lang="en-US" sz="1000" b="1" dirty="0">
              <a:solidFill>
                <a:srgbClr val="000000"/>
              </a:solidFill>
              <a:highlight>
                <a:srgbClr val="FFFFFF"/>
              </a:highlight>
              <a:latin typeface="Courier New" panose="02070309020205020404" pitchFamily="49" charset="0"/>
            </a:endParaRPr>
          </a:p>
          <a:p>
            <a:r>
              <a:rPr lang="en-US" sz="1000" b="1" dirty="0">
                <a:solidFill>
                  <a:srgbClr val="000000"/>
                </a:solidFill>
                <a:highlight>
                  <a:srgbClr val="FFFFFF"/>
                </a:highlight>
                <a:latin typeface="Courier New" panose="02070309020205020404" pitchFamily="49" charset="0"/>
              </a:rPr>
              <a:t>  </a:t>
            </a:r>
            <a:r>
              <a:rPr lang="en-US" sz="1000" dirty="0">
                <a:solidFill>
                  <a:srgbClr val="0000FF"/>
                </a:solidFill>
                <a:highlight>
                  <a:srgbClr val="FFFFFF"/>
                </a:highlight>
                <a:latin typeface="Courier New" panose="02070309020205020404" pitchFamily="49" charset="0"/>
              </a:rPr>
              <a:t>&lt;style&gt;</a:t>
            </a:r>
            <a:r>
              <a:rPr lang="en-US" sz="1000" b="1" dirty="0">
                <a:solidFill>
                  <a:srgbClr val="000000"/>
                </a:solidFill>
                <a:highlight>
                  <a:srgbClr val="FFFFFF"/>
                </a:highlight>
                <a:latin typeface="Courier New" panose="02070309020205020404" pitchFamily="49" charset="0"/>
              </a:rPr>
              <a:t>#</a:t>
            </a:r>
            <a:r>
              <a:rPr lang="en-US" sz="1000" b="1" dirty="0" err="1">
                <a:solidFill>
                  <a:srgbClr val="000000"/>
                </a:solidFill>
                <a:highlight>
                  <a:srgbClr val="FFFFFF"/>
                </a:highlight>
                <a:latin typeface="Courier New" panose="02070309020205020404" pitchFamily="49" charset="0"/>
              </a:rPr>
              <a:t>mapid</a:t>
            </a:r>
            <a:r>
              <a:rPr lang="en-US" sz="1000" b="1" dirty="0">
                <a:solidFill>
                  <a:srgbClr val="000000"/>
                </a:solidFill>
                <a:highlight>
                  <a:srgbClr val="FFFFFF"/>
                </a:highlight>
                <a:latin typeface="Courier New" panose="02070309020205020404" pitchFamily="49" charset="0"/>
              </a:rPr>
              <a:t> </a:t>
            </a:r>
          </a:p>
          <a:p>
            <a:r>
              <a:rPr lang="en-US" sz="1000" b="1" dirty="0">
                <a:solidFill>
                  <a:srgbClr val="000000"/>
                </a:solidFill>
                <a:highlight>
                  <a:srgbClr val="FFFFFF"/>
                </a:highlight>
                <a:latin typeface="Courier New" panose="02070309020205020404" pitchFamily="49" charset="0"/>
              </a:rPr>
              <a:t>    { </a:t>
            </a:r>
          </a:p>
          <a:p>
            <a:r>
              <a:rPr lang="en-US" sz="1000" b="1" dirty="0">
                <a:solidFill>
                  <a:srgbClr val="000000"/>
                </a:solidFill>
                <a:highlight>
                  <a:srgbClr val="FFFFFF"/>
                </a:highlight>
                <a:latin typeface="Courier New" panose="02070309020205020404" pitchFamily="49" charset="0"/>
              </a:rPr>
              <a:t>      width: 100%; </a:t>
            </a:r>
          </a:p>
          <a:p>
            <a:r>
              <a:rPr lang="en-US" sz="1000" b="1" dirty="0">
                <a:solidFill>
                  <a:srgbClr val="000000"/>
                </a:solidFill>
                <a:highlight>
                  <a:srgbClr val="FFFFFF"/>
                </a:highlight>
                <a:latin typeface="Courier New" panose="02070309020205020404" pitchFamily="49" charset="0"/>
              </a:rPr>
              <a:t>      height:100%; </a:t>
            </a:r>
          </a:p>
          <a:p>
            <a:r>
              <a:rPr lang="en-US" sz="1000" b="1" dirty="0">
                <a:solidFill>
                  <a:srgbClr val="000000"/>
                </a:solidFill>
                <a:highlight>
                  <a:srgbClr val="FFFFFF"/>
                </a:highlight>
                <a:latin typeface="Courier New" panose="02070309020205020404" pitchFamily="49" charset="0"/>
              </a:rPr>
              <a:t>    } </a:t>
            </a:r>
          </a:p>
          <a:p>
            <a:r>
              <a:rPr lang="en-US" sz="1000" b="1" dirty="0">
                <a:solidFill>
                  <a:srgbClr val="000000"/>
                </a:solidFill>
                <a:highlight>
                  <a:srgbClr val="FFFFFF"/>
                </a:highlight>
                <a:latin typeface="Courier New" panose="02070309020205020404" pitchFamily="49" charset="0"/>
              </a:rPr>
              <a:t>  </a:t>
            </a:r>
            <a:r>
              <a:rPr lang="en-US" sz="1000" dirty="0">
                <a:solidFill>
                  <a:srgbClr val="0000FF"/>
                </a:solidFill>
                <a:highlight>
                  <a:srgbClr val="FFFFFF"/>
                </a:highlight>
                <a:latin typeface="Courier New" panose="02070309020205020404" pitchFamily="49" charset="0"/>
              </a:rPr>
              <a:t>&lt;/style&gt;</a:t>
            </a:r>
            <a:r>
              <a:rPr lang="en-US" sz="1000" b="1" dirty="0">
                <a:solidFill>
                  <a:srgbClr val="000000"/>
                </a:solidFill>
                <a:highlight>
                  <a:srgbClr val="FFFFFF"/>
                </a:highlight>
                <a:latin typeface="Courier New" panose="02070309020205020404" pitchFamily="49" charset="0"/>
              </a:rPr>
              <a:t> </a:t>
            </a:r>
          </a:p>
          <a:p>
            <a:endParaRPr lang="en-US" sz="1000" b="1" dirty="0">
              <a:solidFill>
                <a:srgbClr val="000000"/>
              </a:solidFill>
              <a:highlight>
                <a:srgbClr val="FFFFFF"/>
              </a:highlight>
              <a:latin typeface="Courier New" panose="02070309020205020404" pitchFamily="49" charset="0"/>
            </a:endParaRPr>
          </a:p>
          <a:p>
            <a:r>
              <a:rPr lang="en-US" sz="1000" b="1" dirty="0">
                <a:solidFill>
                  <a:srgbClr val="000000"/>
                </a:solidFill>
                <a:highlight>
                  <a:srgbClr val="FFFFFF"/>
                </a:highlight>
                <a:latin typeface="Courier New" panose="02070309020205020404" pitchFamily="49" charset="0"/>
              </a:rPr>
              <a:t>  </a:t>
            </a:r>
            <a:r>
              <a:rPr lang="en-US" sz="1000" dirty="0">
                <a:solidFill>
                  <a:srgbClr val="0000FF"/>
                </a:solidFill>
                <a:highlight>
                  <a:srgbClr val="FFFFFF"/>
                </a:highlight>
                <a:latin typeface="Courier New" panose="02070309020205020404" pitchFamily="49" charset="0"/>
              </a:rPr>
              <a:t>&lt;body&gt;</a:t>
            </a:r>
            <a:endParaRPr lang="en-US" sz="1000" b="1" dirty="0">
              <a:solidFill>
                <a:srgbClr val="000000"/>
              </a:solidFill>
              <a:highlight>
                <a:srgbClr val="FFFFFF"/>
              </a:highlight>
              <a:latin typeface="Courier New" panose="02070309020205020404" pitchFamily="49" charset="0"/>
            </a:endParaRPr>
          </a:p>
          <a:p>
            <a:r>
              <a:rPr lang="en-US" sz="1000" b="1" dirty="0">
                <a:solidFill>
                  <a:srgbClr val="000000"/>
                </a:solidFill>
                <a:highlight>
                  <a:srgbClr val="FFFFFF"/>
                </a:highlight>
                <a:latin typeface="Courier New" panose="02070309020205020404" pitchFamily="49" charset="0"/>
              </a:rPr>
              <a:t>    </a:t>
            </a:r>
            <a:r>
              <a:rPr lang="en-US" sz="1000" dirty="0">
                <a:solidFill>
                  <a:srgbClr val="0000FF"/>
                </a:solidFill>
                <a:highlight>
                  <a:srgbClr val="FFFFFF"/>
                </a:highlight>
                <a:latin typeface="Courier New" panose="02070309020205020404" pitchFamily="49" charset="0"/>
              </a:rPr>
              <a:t>&lt;div</a:t>
            </a:r>
            <a:r>
              <a:rPr lang="en-US" sz="1000" dirty="0">
                <a:solidFill>
                  <a:srgbClr val="000000"/>
                </a:solidFill>
                <a:highlight>
                  <a:srgbClr val="FFFFFF"/>
                </a:highlight>
                <a:latin typeface="Courier New" panose="02070309020205020404" pitchFamily="49" charset="0"/>
              </a:rPr>
              <a:t> </a:t>
            </a:r>
            <a:r>
              <a:rPr lang="en-US" sz="1000" dirty="0">
                <a:solidFill>
                  <a:srgbClr val="FF0000"/>
                </a:solidFill>
                <a:highlight>
                  <a:srgbClr val="FFFFFF"/>
                </a:highlight>
                <a:latin typeface="Courier New" panose="02070309020205020404" pitchFamily="49" charset="0"/>
              </a:rPr>
              <a:t>id</a:t>
            </a:r>
            <a:r>
              <a:rPr lang="en-US" sz="1000" dirty="0">
                <a:solidFill>
                  <a:srgbClr val="000000"/>
                </a:solidFill>
                <a:highlight>
                  <a:srgbClr val="FFFFFF"/>
                </a:highlight>
                <a:latin typeface="Courier New" panose="02070309020205020404" pitchFamily="49" charset="0"/>
              </a:rPr>
              <a:t>=</a:t>
            </a:r>
            <a:r>
              <a:rPr lang="en-US" sz="1000" b="1" dirty="0">
                <a:solidFill>
                  <a:srgbClr val="8000FF"/>
                </a:solidFill>
                <a:highlight>
                  <a:srgbClr val="FFFFFF"/>
                </a:highlight>
                <a:latin typeface="Courier New" panose="02070309020205020404" pitchFamily="49" charset="0"/>
              </a:rPr>
              <a:t>"</a:t>
            </a:r>
            <a:r>
              <a:rPr lang="en-US" sz="1000" b="1" dirty="0" err="1">
                <a:solidFill>
                  <a:srgbClr val="8000FF"/>
                </a:solidFill>
                <a:highlight>
                  <a:srgbClr val="FFFFFF"/>
                </a:highlight>
                <a:latin typeface="Courier New" panose="02070309020205020404" pitchFamily="49" charset="0"/>
              </a:rPr>
              <a:t>mapid</a:t>
            </a:r>
            <a:r>
              <a:rPr lang="en-US" sz="1000" b="1" dirty="0">
                <a:solidFill>
                  <a:srgbClr val="8000FF"/>
                </a:solidFill>
                <a:highlight>
                  <a:srgbClr val="FFFFFF"/>
                </a:highlight>
                <a:latin typeface="Courier New" panose="02070309020205020404" pitchFamily="49" charset="0"/>
              </a:rPr>
              <a:t>"</a:t>
            </a:r>
            <a:r>
              <a:rPr lang="en-US" sz="1000" dirty="0">
                <a:solidFill>
                  <a:srgbClr val="0000FF"/>
                </a:solidFill>
                <a:highlight>
                  <a:srgbClr val="FFFFFF"/>
                </a:highlight>
                <a:latin typeface="Courier New" panose="02070309020205020404" pitchFamily="49" charset="0"/>
              </a:rPr>
              <a:t>&gt;&lt;/div&gt;</a:t>
            </a:r>
            <a:endParaRPr lang="en-US" sz="1000" b="1" dirty="0">
              <a:solidFill>
                <a:srgbClr val="000000"/>
              </a:solidFill>
              <a:highlight>
                <a:srgbClr val="FFFFFF"/>
              </a:highlight>
              <a:latin typeface="Courier New" panose="02070309020205020404" pitchFamily="49" charset="0"/>
            </a:endParaRPr>
          </a:p>
          <a:p>
            <a:r>
              <a:rPr lang="en-US" sz="1000" b="1" dirty="0">
                <a:solidFill>
                  <a:srgbClr val="000000"/>
                </a:solidFill>
                <a:highlight>
                  <a:srgbClr val="FFFFFF"/>
                </a:highlight>
                <a:latin typeface="Courier New" panose="02070309020205020404" pitchFamily="49" charset="0"/>
              </a:rPr>
              <a:t>    </a:t>
            </a:r>
            <a:r>
              <a:rPr lang="en-US" sz="1000" dirty="0">
                <a:solidFill>
                  <a:srgbClr val="0000FF"/>
                </a:solidFill>
                <a:highlight>
                  <a:srgbClr val="FFFFFF"/>
                </a:highlight>
                <a:latin typeface="Courier New" panose="02070309020205020404" pitchFamily="49" charset="0"/>
              </a:rPr>
              <a:t>&lt;script&gt;</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2F4FF"/>
                </a:highlight>
                <a:latin typeface="Courier New" panose="02070309020205020404" pitchFamily="49" charset="0"/>
              </a:rPr>
              <a:t>   </a:t>
            </a:r>
            <a:r>
              <a:rPr lang="en-US" sz="1000" dirty="0" smtClean="0">
                <a:solidFill>
                  <a:srgbClr val="000000"/>
                </a:solidFill>
                <a:highlight>
                  <a:srgbClr val="F2F4FF"/>
                </a:highlight>
                <a:latin typeface="Courier New" panose="02070309020205020404" pitchFamily="49" charset="0"/>
              </a:rPr>
              <a:t>   </a:t>
            </a:r>
            <a:r>
              <a:rPr lang="en-US" sz="1000" b="1" dirty="0" err="1" smtClean="0">
                <a:solidFill>
                  <a:srgbClr val="000080"/>
                </a:solidFill>
                <a:highlight>
                  <a:srgbClr val="F2F4FF"/>
                </a:highlight>
                <a:latin typeface="Courier New" panose="02070309020205020404" pitchFamily="49" charset="0"/>
              </a:rPr>
              <a:t>var</a:t>
            </a:r>
            <a:r>
              <a:rPr lang="en-US" sz="1000" dirty="0" smtClean="0">
                <a:solidFill>
                  <a:srgbClr val="000000"/>
                </a:solidFill>
                <a:highlight>
                  <a:srgbClr val="F2F4FF"/>
                </a:highlight>
                <a:latin typeface="Courier New" panose="02070309020205020404" pitchFamily="49" charset="0"/>
              </a:rPr>
              <a:t> </a:t>
            </a:r>
            <a:r>
              <a:rPr lang="en-US" sz="1000" dirty="0" err="1">
                <a:solidFill>
                  <a:srgbClr val="000000"/>
                </a:solidFill>
                <a:highlight>
                  <a:srgbClr val="F2F4FF"/>
                </a:highlight>
                <a:latin typeface="Courier New" panose="02070309020205020404" pitchFamily="49" charset="0"/>
              </a:rPr>
              <a:t>mymap</a:t>
            </a:r>
            <a:r>
              <a:rPr lang="en-US" sz="1000" dirty="0">
                <a:solidFill>
                  <a:srgbClr val="000000"/>
                </a:solidFill>
                <a:highlight>
                  <a:srgbClr val="F2F4FF"/>
                </a:highlight>
                <a:latin typeface="Courier New" panose="02070309020205020404" pitchFamily="49" charset="0"/>
              </a:rPr>
              <a:t> </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 </a:t>
            </a:r>
            <a:r>
              <a:rPr lang="en-US" sz="1000" dirty="0" err="1">
                <a:solidFill>
                  <a:srgbClr val="000000"/>
                </a:solidFill>
                <a:highlight>
                  <a:srgbClr val="F2F4FF"/>
                </a:highlight>
                <a:latin typeface="Courier New" panose="02070309020205020404" pitchFamily="49" charset="0"/>
              </a:rPr>
              <a:t>L.map</a:t>
            </a:r>
            <a:r>
              <a:rPr lang="en-US" sz="1000" b="1" dirty="0">
                <a:solidFill>
                  <a:srgbClr val="000000"/>
                </a:solidFill>
                <a:highlight>
                  <a:srgbClr val="F2F4FF"/>
                </a:highlight>
                <a:latin typeface="Courier New" panose="02070309020205020404" pitchFamily="49" charset="0"/>
              </a:rPr>
              <a:t>(</a:t>
            </a:r>
            <a:r>
              <a:rPr lang="en-US" sz="1000" dirty="0">
                <a:solidFill>
                  <a:srgbClr val="808080"/>
                </a:solidFill>
                <a:highlight>
                  <a:srgbClr val="F2F4FF"/>
                </a:highlight>
                <a:latin typeface="Courier New" panose="02070309020205020404" pitchFamily="49" charset="0"/>
              </a:rPr>
              <a:t>'</a:t>
            </a:r>
            <a:r>
              <a:rPr lang="en-US" sz="1000" dirty="0" err="1">
                <a:solidFill>
                  <a:srgbClr val="808080"/>
                </a:solidFill>
                <a:highlight>
                  <a:srgbClr val="F2F4FF"/>
                </a:highlight>
                <a:latin typeface="Courier New" panose="02070309020205020404" pitchFamily="49" charset="0"/>
              </a:rPr>
              <a:t>mapid</a:t>
            </a:r>
            <a:r>
              <a:rPr lang="en-US" sz="1000" dirty="0" smtClean="0">
                <a:solidFill>
                  <a:srgbClr val="808080"/>
                </a:solidFill>
                <a:highlight>
                  <a:srgbClr val="F2F4FF"/>
                </a:highlight>
                <a:latin typeface="Courier New" panose="02070309020205020404" pitchFamily="49" charset="0"/>
              </a:rPr>
              <a:t>'</a:t>
            </a:r>
            <a:r>
              <a:rPr lang="en-US" sz="1000" b="1" dirty="0" smtClean="0">
                <a:solidFill>
                  <a:srgbClr val="000000"/>
                </a:solidFill>
                <a:highlight>
                  <a:srgbClr val="F2F4FF"/>
                </a:highlight>
                <a:latin typeface="Courier New" panose="02070309020205020404" pitchFamily="49" charset="0"/>
              </a:rPr>
              <a:t>,{</a:t>
            </a:r>
            <a:r>
              <a:rPr lang="en-US" sz="1000" dirty="0" smtClean="0">
                <a:solidFill>
                  <a:srgbClr val="000000"/>
                </a:solidFill>
                <a:highlight>
                  <a:srgbClr val="F2F4FF"/>
                </a:highlight>
                <a:latin typeface="Courier New" panose="02070309020205020404" pitchFamily="49" charset="0"/>
              </a:rPr>
              <a:t>zoom</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 </a:t>
            </a:r>
            <a:r>
              <a:rPr lang="en-US" sz="1000" dirty="0">
                <a:solidFill>
                  <a:srgbClr val="FF0000"/>
                </a:solidFill>
                <a:highlight>
                  <a:srgbClr val="F2F4FF"/>
                </a:highlight>
                <a:latin typeface="Courier New" panose="02070309020205020404" pitchFamily="49" charset="0"/>
              </a:rPr>
              <a:t>3</a:t>
            </a:r>
            <a:r>
              <a:rPr lang="en-US" sz="1000" b="1" dirty="0" smtClean="0">
                <a:solidFill>
                  <a:srgbClr val="000000"/>
                </a:solidFill>
                <a:highlight>
                  <a:srgbClr val="F2F4FF"/>
                </a:highlight>
                <a:latin typeface="Courier New" panose="02070309020205020404" pitchFamily="49" charset="0"/>
              </a:rPr>
              <a:t>});</a:t>
            </a:r>
            <a:endParaRPr lang="en-US" sz="1000" dirty="0" smtClean="0">
              <a:solidFill>
                <a:srgbClr val="000000"/>
              </a:solidFill>
              <a:highlight>
                <a:srgbClr val="F2F4FF"/>
              </a:highlight>
              <a:latin typeface="Courier New" panose="02070309020205020404" pitchFamily="49" charset="0"/>
            </a:endParaRPr>
          </a:p>
          <a:p>
            <a:r>
              <a:rPr lang="nb-NO" sz="1000" b="1" dirty="0" smtClean="0">
                <a:solidFill>
                  <a:srgbClr val="000080"/>
                </a:solidFill>
                <a:highlight>
                  <a:srgbClr val="F2F4FF"/>
                </a:highlight>
                <a:latin typeface="Courier New" panose="02070309020205020404" pitchFamily="49" charset="0"/>
              </a:rPr>
              <a:t>      var</a:t>
            </a:r>
            <a:r>
              <a:rPr lang="nb-NO" sz="1000" dirty="0" smtClean="0">
                <a:solidFill>
                  <a:srgbClr val="000000"/>
                </a:solidFill>
                <a:highlight>
                  <a:srgbClr val="F2F4FF"/>
                </a:highlight>
                <a:latin typeface="Courier New" panose="02070309020205020404" pitchFamily="49" charset="0"/>
              </a:rPr>
              <a:t> wmsLayer </a:t>
            </a:r>
            <a:r>
              <a:rPr lang="nb-NO" sz="1000" b="1" dirty="0" smtClean="0">
                <a:solidFill>
                  <a:srgbClr val="000000"/>
                </a:solidFill>
                <a:highlight>
                  <a:srgbClr val="F2F4FF"/>
                </a:highlight>
                <a:latin typeface="Courier New" panose="02070309020205020404" pitchFamily="49" charset="0"/>
              </a:rPr>
              <a:t>=</a:t>
            </a:r>
            <a:r>
              <a:rPr lang="nb-NO" sz="1000" dirty="0" smtClean="0">
                <a:solidFill>
                  <a:srgbClr val="000000"/>
                </a:solidFill>
                <a:highlight>
                  <a:srgbClr val="F2F4FF"/>
                </a:highlight>
                <a:latin typeface="Courier New" panose="02070309020205020404" pitchFamily="49" charset="0"/>
              </a:rPr>
              <a:t> L.tileLayer.wms</a:t>
            </a:r>
            <a:r>
              <a:rPr lang="nb-NO" sz="1000" b="1" dirty="0" smtClean="0">
                <a:solidFill>
                  <a:srgbClr val="000000"/>
                </a:solidFill>
                <a:highlight>
                  <a:srgbClr val="F2F4FF"/>
                </a:highlight>
                <a:latin typeface="Courier New" panose="02070309020205020404" pitchFamily="49" charset="0"/>
              </a:rPr>
              <a:t>(</a:t>
            </a:r>
            <a:r>
              <a:rPr lang="nb-NO" sz="1000" dirty="0">
                <a:solidFill>
                  <a:srgbClr val="808080"/>
                </a:solidFill>
                <a:highlight>
                  <a:srgbClr val="F2F4FF"/>
                </a:highlight>
                <a:latin typeface="Courier New" panose="02070309020205020404" pitchFamily="49" charset="0"/>
              </a:rPr>
              <a:t>'https://bhuvan-vec2.nrsc.gov.in/bhuvan/wms'</a:t>
            </a:r>
            <a:r>
              <a:rPr lang="nb-NO" sz="1000" b="1" dirty="0" smtClean="0">
                <a:solidFill>
                  <a:srgbClr val="000000"/>
                </a:solidFill>
                <a:highlight>
                  <a:srgbClr val="F2F4FF"/>
                </a:highlight>
                <a:latin typeface="Courier New" panose="02070309020205020404" pitchFamily="49" charset="0"/>
              </a:rPr>
              <a:t>,</a:t>
            </a:r>
            <a:r>
              <a:rPr lang="nb-NO" sz="1000" dirty="0" smtClean="0">
                <a:solidFill>
                  <a:srgbClr val="000000"/>
                </a:solidFill>
                <a:highlight>
                  <a:srgbClr val="F2F4FF"/>
                </a:highlight>
                <a:latin typeface="Courier New" panose="02070309020205020404" pitchFamily="49" charset="0"/>
              </a:rPr>
              <a:t> </a:t>
            </a:r>
            <a:r>
              <a:rPr lang="nb-NO" sz="1000" b="1" dirty="0" smtClean="0">
                <a:solidFill>
                  <a:srgbClr val="000000"/>
                </a:solidFill>
                <a:highlight>
                  <a:srgbClr val="F2F4FF"/>
                </a:highlight>
                <a:latin typeface="Courier New" panose="02070309020205020404" pitchFamily="49" charset="0"/>
              </a:rPr>
              <a:t>{</a:t>
            </a:r>
            <a:endParaRPr lang="nb-NO" sz="1000" dirty="0" smtClean="0">
              <a:solidFill>
                <a:srgbClr val="000000"/>
              </a:solidFill>
              <a:highlight>
                <a:srgbClr val="F2F4FF"/>
              </a:highlight>
              <a:latin typeface="Courier New" panose="02070309020205020404" pitchFamily="49" charset="0"/>
            </a:endParaRPr>
          </a:p>
          <a:p>
            <a:r>
              <a:rPr lang="en-US" sz="1000" dirty="0">
                <a:solidFill>
                  <a:srgbClr val="000000"/>
                </a:solidFill>
                <a:highlight>
                  <a:srgbClr val="F2F4FF"/>
                </a:highlight>
                <a:latin typeface="Courier New" panose="02070309020205020404" pitchFamily="49" charset="0"/>
              </a:rPr>
              <a:t>		layers</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 </a:t>
            </a:r>
            <a:r>
              <a:rPr lang="en-US" sz="1000" dirty="0">
                <a:solidFill>
                  <a:srgbClr val="808080"/>
                </a:solidFill>
                <a:highlight>
                  <a:srgbClr val="F2F4FF"/>
                </a:highlight>
                <a:latin typeface="Courier New" panose="02070309020205020404" pitchFamily="49" charset="0"/>
              </a:rPr>
              <a:t>'lulc:MN_LULC50K_1112'</a:t>
            </a:r>
            <a:r>
              <a:rPr lang="en-US" sz="1000" b="1" dirty="0" smtClean="0">
                <a:solidFill>
                  <a:srgbClr val="000000"/>
                </a:solidFill>
                <a:highlight>
                  <a:srgbClr val="F2F4FF"/>
                </a:highlight>
                <a:latin typeface="Courier New" panose="02070309020205020404" pitchFamily="49" charset="0"/>
              </a:rPr>
              <a:t>,</a:t>
            </a:r>
            <a:endParaRPr lang="en-US" sz="1000" dirty="0">
              <a:solidFill>
                <a:srgbClr val="000000"/>
              </a:solidFill>
              <a:highlight>
                <a:srgbClr val="F2F4FF"/>
              </a:highlight>
              <a:latin typeface="Courier New" panose="02070309020205020404" pitchFamily="49" charset="0"/>
            </a:endParaRPr>
          </a:p>
          <a:p>
            <a:r>
              <a:rPr lang="en-US" sz="1000" dirty="0">
                <a:solidFill>
                  <a:srgbClr val="000000"/>
                </a:solidFill>
                <a:highlight>
                  <a:srgbClr val="F2F4FF"/>
                </a:highlight>
                <a:latin typeface="Courier New" panose="02070309020205020404" pitchFamily="49" charset="0"/>
              </a:rPr>
              <a:t>		transparent</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 </a:t>
            </a:r>
            <a:r>
              <a:rPr lang="en-US" sz="1000" b="1" dirty="0">
                <a:solidFill>
                  <a:srgbClr val="000080"/>
                </a:solidFill>
                <a:highlight>
                  <a:srgbClr val="F2F4FF"/>
                </a:highlight>
                <a:latin typeface="Courier New" panose="02070309020205020404" pitchFamily="49" charset="0"/>
              </a:rPr>
              <a:t>true</a:t>
            </a:r>
            <a:r>
              <a:rPr lang="en-US" sz="1000" b="1" dirty="0">
                <a:solidFill>
                  <a:srgbClr val="000000"/>
                </a:solidFill>
                <a:highlight>
                  <a:srgbClr val="F2F4FF"/>
                </a:highlight>
                <a:latin typeface="Courier New" panose="02070309020205020404" pitchFamily="49" charset="0"/>
              </a:rPr>
              <a:t>,</a:t>
            </a:r>
            <a:endParaRPr lang="en-US" sz="1000" dirty="0">
              <a:solidFill>
                <a:srgbClr val="000000"/>
              </a:solidFill>
              <a:highlight>
                <a:srgbClr val="F2F4FF"/>
              </a:highlight>
              <a:latin typeface="Courier New" panose="02070309020205020404" pitchFamily="49" charset="0"/>
            </a:endParaRPr>
          </a:p>
          <a:p>
            <a:r>
              <a:rPr lang="en-US" sz="1000" dirty="0">
                <a:solidFill>
                  <a:srgbClr val="000000"/>
                </a:solidFill>
                <a:highlight>
                  <a:srgbClr val="F2F4FF"/>
                </a:highlight>
                <a:latin typeface="Courier New" panose="02070309020205020404" pitchFamily="49" charset="0"/>
              </a:rPr>
              <a:t>		</a:t>
            </a:r>
            <a:r>
              <a:rPr lang="en-US" sz="1000" dirty="0" err="1">
                <a:solidFill>
                  <a:srgbClr val="000000"/>
                </a:solidFill>
                <a:highlight>
                  <a:srgbClr val="F2F4FF"/>
                </a:highlight>
                <a:latin typeface="Courier New" panose="02070309020205020404" pitchFamily="49" charset="0"/>
              </a:rPr>
              <a:t>maxZoom</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 </a:t>
            </a:r>
            <a:r>
              <a:rPr lang="en-US" sz="1000" dirty="0">
                <a:solidFill>
                  <a:srgbClr val="FF0000"/>
                </a:solidFill>
                <a:highlight>
                  <a:srgbClr val="F2F4FF"/>
                </a:highlight>
                <a:latin typeface="Courier New" panose="02070309020205020404" pitchFamily="49" charset="0"/>
              </a:rPr>
              <a:t>14</a:t>
            </a:r>
            <a:r>
              <a:rPr lang="en-US" sz="1000" b="1" dirty="0">
                <a:solidFill>
                  <a:srgbClr val="000000"/>
                </a:solidFill>
                <a:highlight>
                  <a:srgbClr val="F2F4FF"/>
                </a:highlight>
                <a:latin typeface="Courier New" panose="02070309020205020404" pitchFamily="49" charset="0"/>
              </a:rPr>
              <a:t>,</a:t>
            </a:r>
            <a:endParaRPr lang="en-US" sz="1000" dirty="0">
              <a:solidFill>
                <a:srgbClr val="000000"/>
              </a:solidFill>
              <a:highlight>
                <a:srgbClr val="F2F4FF"/>
              </a:highlight>
              <a:latin typeface="Courier New" panose="02070309020205020404" pitchFamily="49" charset="0"/>
            </a:endParaRPr>
          </a:p>
          <a:p>
            <a:r>
              <a:rPr lang="en-US" sz="1000" dirty="0">
                <a:solidFill>
                  <a:srgbClr val="000000"/>
                </a:solidFill>
                <a:highlight>
                  <a:srgbClr val="F2F4FF"/>
                </a:highlight>
                <a:latin typeface="Courier New" panose="02070309020205020404" pitchFamily="49" charset="0"/>
              </a:rPr>
              <a:t>		</a:t>
            </a:r>
            <a:r>
              <a:rPr lang="en-US" sz="1000" dirty="0" err="1">
                <a:solidFill>
                  <a:srgbClr val="000000"/>
                </a:solidFill>
                <a:highlight>
                  <a:srgbClr val="F2F4FF"/>
                </a:highlight>
                <a:latin typeface="Courier New" panose="02070309020205020404" pitchFamily="49" charset="0"/>
              </a:rPr>
              <a:t>minZoom</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 </a:t>
            </a:r>
            <a:r>
              <a:rPr lang="en-US" sz="1000" dirty="0">
                <a:solidFill>
                  <a:srgbClr val="FF0000"/>
                </a:solidFill>
                <a:highlight>
                  <a:srgbClr val="F2F4FF"/>
                </a:highlight>
                <a:latin typeface="Courier New" panose="02070309020205020404" pitchFamily="49" charset="0"/>
              </a:rPr>
              <a:t>0</a:t>
            </a:r>
            <a:r>
              <a:rPr lang="en-US" sz="1000" b="1" dirty="0">
                <a:solidFill>
                  <a:srgbClr val="000000"/>
                </a:solidFill>
                <a:highlight>
                  <a:srgbClr val="F2F4FF"/>
                </a:highlight>
                <a:latin typeface="Courier New" panose="02070309020205020404" pitchFamily="49" charset="0"/>
              </a:rPr>
              <a:t>,</a:t>
            </a:r>
            <a:endParaRPr lang="en-US" sz="1000" dirty="0">
              <a:solidFill>
                <a:srgbClr val="000000"/>
              </a:solidFill>
              <a:highlight>
                <a:srgbClr val="F2F4FF"/>
              </a:highlight>
              <a:latin typeface="Courier New" panose="02070309020205020404" pitchFamily="49" charset="0"/>
            </a:endParaRPr>
          </a:p>
          <a:p>
            <a:r>
              <a:rPr lang="en-US" sz="1000" dirty="0">
                <a:solidFill>
                  <a:srgbClr val="000000"/>
                </a:solidFill>
                <a:highlight>
                  <a:srgbClr val="F2F4FF"/>
                </a:highlight>
                <a:latin typeface="Courier New" panose="02070309020205020404" pitchFamily="49" charset="0"/>
              </a:rPr>
              <a:t>		</a:t>
            </a:r>
            <a:r>
              <a:rPr lang="en-US" sz="1000" dirty="0" err="1">
                <a:solidFill>
                  <a:srgbClr val="000000"/>
                </a:solidFill>
                <a:highlight>
                  <a:srgbClr val="F2F4FF"/>
                </a:highlight>
                <a:latin typeface="Courier New" panose="02070309020205020404" pitchFamily="49" charset="0"/>
              </a:rPr>
              <a:t>format</a:t>
            </a:r>
            <a:r>
              <a:rPr lang="en-US" sz="1000" b="1" dirty="0" err="1">
                <a:solidFill>
                  <a:srgbClr val="000000"/>
                </a:solidFill>
                <a:highlight>
                  <a:srgbClr val="F2F4FF"/>
                </a:highlight>
                <a:latin typeface="Courier New" panose="02070309020205020404" pitchFamily="49" charset="0"/>
              </a:rPr>
              <a:t>:</a:t>
            </a:r>
            <a:r>
              <a:rPr lang="en-US" sz="1000" dirty="0" err="1">
                <a:solidFill>
                  <a:srgbClr val="808080"/>
                </a:solidFill>
                <a:highlight>
                  <a:srgbClr val="F2F4FF"/>
                </a:highlight>
                <a:latin typeface="Courier New" panose="02070309020205020404" pitchFamily="49" charset="0"/>
              </a:rPr>
              <a:t>'image</a:t>
            </a:r>
            <a:r>
              <a:rPr lang="en-US" sz="1000" dirty="0">
                <a:solidFill>
                  <a:srgbClr val="808080"/>
                </a:solidFill>
                <a:highlight>
                  <a:srgbClr val="F2F4FF"/>
                </a:highlight>
                <a:latin typeface="Courier New" panose="02070309020205020404" pitchFamily="49" charset="0"/>
              </a:rPr>
              <a:t>/</a:t>
            </a:r>
            <a:r>
              <a:rPr lang="en-US" sz="1000" dirty="0" err="1">
                <a:solidFill>
                  <a:srgbClr val="808080"/>
                </a:solidFill>
                <a:highlight>
                  <a:srgbClr val="F2F4FF"/>
                </a:highlight>
                <a:latin typeface="Courier New" panose="02070309020205020404" pitchFamily="49" charset="0"/>
              </a:rPr>
              <a:t>png</a:t>
            </a:r>
            <a:r>
              <a:rPr lang="en-US" sz="1000" dirty="0">
                <a:solidFill>
                  <a:srgbClr val="808080"/>
                </a:solidFill>
                <a:highlight>
                  <a:srgbClr val="F2F4FF"/>
                </a:highlight>
                <a:latin typeface="Courier New" panose="02070309020205020404" pitchFamily="49" charset="0"/>
              </a:rPr>
              <a:t>'</a:t>
            </a:r>
            <a:r>
              <a:rPr lang="en-US" sz="1000" b="1" dirty="0">
                <a:solidFill>
                  <a:srgbClr val="000000"/>
                </a:solidFill>
                <a:highlight>
                  <a:srgbClr val="F2F4FF"/>
                </a:highlight>
                <a:latin typeface="Courier New" panose="02070309020205020404" pitchFamily="49" charset="0"/>
              </a:rPr>
              <a:t>,</a:t>
            </a:r>
            <a:endParaRPr lang="en-US" sz="1000" dirty="0">
              <a:solidFill>
                <a:srgbClr val="000000"/>
              </a:solidFill>
              <a:highlight>
                <a:srgbClr val="F2F4FF"/>
              </a:highlight>
              <a:latin typeface="Courier New" panose="02070309020205020404" pitchFamily="49" charset="0"/>
            </a:endParaRPr>
          </a:p>
          <a:p>
            <a:r>
              <a:rPr lang="en-US" sz="1000" dirty="0">
                <a:solidFill>
                  <a:srgbClr val="000000"/>
                </a:solidFill>
                <a:highlight>
                  <a:srgbClr val="F2F4FF"/>
                </a:highlight>
                <a:latin typeface="Courier New" panose="02070309020205020404" pitchFamily="49" charset="0"/>
              </a:rPr>
              <a:t>		version</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 </a:t>
            </a:r>
            <a:r>
              <a:rPr lang="en-US" sz="1000" dirty="0">
                <a:solidFill>
                  <a:srgbClr val="808080"/>
                </a:solidFill>
                <a:highlight>
                  <a:srgbClr val="F2F4FF"/>
                </a:highlight>
                <a:latin typeface="Courier New" panose="02070309020205020404" pitchFamily="49" charset="0"/>
              </a:rPr>
              <a:t>'1.1.1'</a:t>
            </a:r>
            <a:r>
              <a:rPr lang="en-US" sz="1000" b="1" dirty="0">
                <a:solidFill>
                  <a:srgbClr val="000000"/>
                </a:solidFill>
                <a:highlight>
                  <a:srgbClr val="F2F4FF"/>
                </a:highlight>
                <a:latin typeface="Courier New" panose="02070309020205020404" pitchFamily="49" charset="0"/>
              </a:rPr>
              <a:t>,</a:t>
            </a:r>
            <a:endParaRPr lang="en-US" sz="1000" dirty="0">
              <a:solidFill>
                <a:srgbClr val="000000"/>
              </a:solidFill>
              <a:highlight>
                <a:srgbClr val="F2F4FF"/>
              </a:highlight>
              <a:latin typeface="Courier New" panose="02070309020205020404" pitchFamily="49" charset="0"/>
            </a:endParaRPr>
          </a:p>
          <a:p>
            <a:r>
              <a:rPr lang="en-US" sz="1000" dirty="0">
                <a:solidFill>
                  <a:srgbClr val="000000"/>
                </a:solidFill>
                <a:highlight>
                  <a:srgbClr val="F2F4FF"/>
                </a:highlight>
                <a:latin typeface="Courier New" panose="02070309020205020404" pitchFamily="49" charset="0"/>
              </a:rPr>
              <a:t>		attribution</a:t>
            </a:r>
            <a:r>
              <a:rPr lang="en-US" sz="1000" b="1" dirty="0" smtClean="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 “NESAC”</a:t>
            </a:r>
            <a:endParaRPr lang="en-US" sz="1000" dirty="0" smtClean="0">
              <a:solidFill>
                <a:srgbClr val="000000"/>
              </a:solidFill>
              <a:highlight>
                <a:srgbClr val="F2F4FF"/>
              </a:highlight>
              <a:latin typeface="Courier New" panose="02070309020205020404" pitchFamily="49" charset="0"/>
            </a:endParaRPr>
          </a:p>
          <a:p>
            <a:r>
              <a:rPr lang="en-US" sz="1000" dirty="0" smtClean="0">
                <a:solidFill>
                  <a:srgbClr val="000000"/>
                </a:solidFill>
                <a:highlight>
                  <a:srgbClr val="F2F4FF"/>
                </a:highlight>
                <a:latin typeface="Courier New" panose="02070309020205020404" pitchFamily="49" charset="0"/>
              </a:rPr>
              <a:t>	</a:t>
            </a:r>
            <a:r>
              <a:rPr lang="en-US" sz="1000" b="1" dirty="0" smtClean="0">
                <a:solidFill>
                  <a:srgbClr val="000000"/>
                </a:solidFill>
                <a:highlight>
                  <a:srgbClr val="F2F4FF"/>
                </a:highlight>
                <a:latin typeface="Courier New" panose="02070309020205020404" pitchFamily="49" charset="0"/>
              </a:rPr>
              <a:t>}).</a:t>
            </a:r>
            <a:r>
              <a:rPr lang="en-US" sz="1000" dirty="0" err="1" smtClean="0">
                <a:solidFill>
                  <a:srgbClr val="000000"/>
                </a:solidFill>
                <a:highlight>
                  <a:srgbClr val="F2F4FF"/>
                </a:highlight>
                <a:latin typeface="Courier New" panose="02070309020205020404" pitchFamily="49" charset="0"/>
              </a:rPr>
              <a:t>addTo</a:t>
            </a:r>
            <a:r>
              <a:rPr lang="en-US" sz="1000" b="1" dirty="0" smtClean="0">
                <a:solidFill>
                  <a:srgbClr val="000000"/>
                </a:solidFill>
                <a:highlight>
                  <a:srgbClr val="F2F4FF"/>
                </a:highlight>
                <a:latin typeface="Courier New" panose="02070309020205020404" pitchFamily="49" charset="0"/>
              </a:rPr>
              <a:t>(</a:t>
            </a:r>
            <a:r>
              <a:rPr lang="en-US" sz="1000" dirty="0" err="1" smtClean="0">
                <a:solidFill>
                  <a:srgbClr val="000000"/>
                </a:solidFill>
                <a:highlight>
                  <a:srgbClr val="F2F4FF"/>
                </a:highlight>
                <a:latin typeface="Courier New" panose="02070309020205020404" pitchFamily="49" charset="0"/>
              </a:rPr>
              <a:t>mymap</a:t>
            </a:r>
            <a:r>
              <a:rPr lang="en-US" sz="1000" b="1" dirty="0" smtClean="0">
                <a:solidFill>
                  <a:srgbClr val="000000"/>
                </a:solidFill>
                <a:highlight>
                  <a:srgbClr val="F2F4FF"/>
                </a:highlight>
                <a:latin typeface="Courier New" panose="02070309020205020404" pitchFamily="49" charset="0"/>
              </a:rPr>
              <a:t>);</a:t>
            </a:r>
            <a:endParaRPr lang="en-US" sz="1000" dirty="0" smtClean="0">
              <a:solidFill>
                <a:srgbClr val="000000"/>
              </a:solidFill>
              <a:highlight>
                <a:srgbClr val="F2F4FF"/>
              </a:highlight>
              <a:latin typeface="Courier New" panose="02070309020205020404" pitchFamily="49" charset="0"/>
            </a:endParaRPr>
          </a:p>
          <a:p>
            <a:r>
              <a:rPr lang="en-US" sz="1000" dirty="0" smtClean="0">
                <a:solidFill>
                  <a:srgbClr val="000000"/>
                </a:solidFill>
                <a:highlight>
                  <a:srgbClr val="F2F4FF"/>
                </a:highlight>
                <a:latin typeface="Courier New" panose="02070309020205020404" pitchFamily="49" charset="0"/>
              </a:rPr>
              <a:t>     </a:t>
            </a:r>
            <a:r>
              <a:rPr lang="en-US" sz="1000" b="1" dirty="0" err="1" smtClean="0">
                <a:solidFill>
                  <a:srgbClr val="000080"/>
                </a:solidFill>
                <a:highlight>
                  <a:srgbClr val="F2F4FF"/>
                </a:highlight>
                <a:latin typeface="Courier New" panose="02070309020205020404" pitchFamily="49" charset="0"/>
              </a:rPr>
              <a:t>var</a:t>
            </a:r>
            <a:r>
              <a:rPr lang="en-US" sz="1000" dirty="0" smtClean="0">
                <a:solidFill>
                  <a:srgbClr val="000000"/>
                </a:solidFill>
                <a:highlight>
                  <a:srgbClr val="F2F4FF"/>
                </a:highlight>
                <a:latin typeface="Courier New" panose="02070309020205020404" pitchFamily="49" charset="0"/>
              </a:rPr>
              <a:t> </a:t>
            </a:r>
            <a:r>
              <a:rPr lang="en-US" sz="1000" dirty="0">
                <a:solidFill>
                  <a:srgbClr val="000000"/>
                </a:solidFill>
                <a:highlight>
                  <a:srgbClr val="F2F4FF"/>
                </a:highlight>
                <a:latin typeface="Courier New" panose="02070309020205020404" pitchFamily="49" charset="0"/>
              </a:rPr>
              <a:t>corner1 </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 </a:t>
            </a:r>
            <a:r>
              <a:rPr lang="en-US" sz="1000" dirty="0" err="1" smtClean="0">
                <a:solidFill>
                  <a:srgbClr val="000000"/>
                </a:solidFill>
                <a:highlight>
                  <a:srgbClr val="F2F4FF"/>
                </a:highlight>
                <a:latin typeface="Courier New" panose="02070309020205020404" pitchFamily="49" charset="0"/>
              </a:rPr>
              <a:t>L.latLng</a:t>
            </a:r>
            <a:r>
              <a:rPr lang="en-US" sz="1000" b="1" dirty="0">
                <a:solidFill>
                  <a:srgbClr val="000000"/>
                </a:solidFill>
                <a:highlight>
                  <a:srgbClr val="F2F4FF"/>
                </a:highlight>
                <a:latin typeface="Courier New" panose="02070309020205020404" pitchFamily="49" charset="0"/>
              </a:rPr>
              <a:t>(</a:t>
            </a:r>
            <a:r>
              <a:rPr lang="en-US" sz="1000" dirty="0">
                <a:solidFill>
                  <a:srgbClr val="FF0000"/>
                </a:solidFill>
                <a:highlight>
                  <a:srgbClr val="F2F4FF"/>
                </a:highlight>
                <a:latin typeface="Courier New" panose="02070309020205020404" pitchFamily="49" charset="0"/>
              </a:rPr>
              <a:t>25.768523, 92.778660</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corner2 </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 </a:t>
            </a:r>
            <a:r>
              <a:rPr lang="en-US" sz="1000" dirty="0" err="1" smtClean="0">
                <a:solidFill>
                  <a:srgbClr val="000000"/>
                </a:solidFill>
                <a:highlight>
                  <a:srgbClr val="F2F4FF"/>
                </a:highlight>
                <a:latin typeface="Courier New" panose="02070309020205020404" pitchFamily="49" charset="0"/>
              </a:rPr>
              <a:t>L.latLng</a:t>
            </a:r>
            <a:r>
              <a:rPr lang="en-US" sz="1000" b="1" dirty="0" smtClean="0">
                <a:solidFill>
                  <a:srgbClr val="000000"/>
                </a:solidFill>
                <a:highlight>
                  <a:srgbClr val="F2F4FF"/>
                </a:highlight>
                <a:latin typeface="Courier New" panose="02070309020205020404" pitchFamily="49" charset="0"/>
              </a:rPr>
              <a:t>(</a:t>
            </a:r>
            <a:r>
              <a:rPr lang="en-US" sz="1000" dirty="0">
                <a:solidFill>
                  <a:srgbClr val="FF0000"/>
                </a:solidFill>
                <a:highlight>
                  <a:srgbClr val="F2F4FF"/>
                </a:highlight>
                <a:latin typeface="Courier New" panose="02070309020205020404" pitchFamily="49" charset="0"/>
              </a:rPr>
              <a:t>23.491038, 94.468081</a:t>
            </a:r>
            <a:r>
              <a:rPr lang="en-US" sz="1000" b="1" dirty="0" smtClean="0">
                <a:solidFill>
                  <a:srgbClr val="000000"/>
                </a:solidFill>
                <a:highlight>
                  <a:srgbClr val="F2F4FF"/>
                </a:highlight>
                <a:latin typeface="Courier New" panose="02070309020205020404" pitchFamily="49" charset="0"/>
              </a:rPr>
              <a:t>),</a:t>
            </a:r>
            <a:r>
              <a:rPr lang="en-US" sz="1000" dirty="0" smtClean="0">
                <a:solidFill>
                  <a:srgbClr val="000000"/>
                </a:solidFill>
                <a:highlight>
                  <a:srgbClr val="F2F4FF"/>
                </a:highlight>
                <a:latin typeface="Courier New" panose="02070309020205020404" pitchFamily="49" charset="0"/>
              </a:rPr>
              <a:t> </a:t>
            </a:r>
            <a:r>
              <a:rPr lang="en-US" sz="1000" dirty="0">
                <a:solidFill>
                  <a:srgbClr val="000000"/>
                </a:solidFill>
                <a:highlight>
                  <a:srgbClr val="F2F4FF"/>
                </a:highlight>
                <a:latin typeface="Courier New" panose="02070309020205020404" pitchFamily="49" charset="0"/>
              </a:rPr>
              <a:t>bounds </a:t>
            </a:r>
            <a:r>
              <a:rPr lang="en-US" sz="1000" b="1" dirty="0" smtClean="0">
                <a:solidFill>
                  <a:srgbClr val="000000"/>
                </a:solidFill>
                <a:highlight>
                  <a:srgbClr val="F2F4FF"/>
                </a:highlight>
                <a:latin typeface="Courier New" panose="02070309020205020404" pitchFamily="49" charset="0"/>
              </a:rPr>
              <a:t>=</a:t>
            </a:r>
            <a:r>
              <a:rPr lang="en-US" sz="1000" dirty="0" smtClean="0">
                <a:solidFill>
                  <a:srgbClr val="000000"/>
                </a:solidFill>
                <a:highlight>
                  <a:srgbClr val="F2F4FF"/>
                </a:highlight>
                <a:latin typeface="Courier New" panose="02070309020205020404" pitchFamily="49" charset="0"/>
              </a:rPr>
              <a:t> </a:t>
            </a:r>
            <a:r>
              <a:rPr lang="en-US" sz="1000" dirty="0" err="1" smtClean="0">
                <a:solidFill>
                  <a:srgbClr val="000000"/>
                </a:solidFill>
                <a:highlight>
                  <a:srgbClr val="F2F4FF"/>
                </a:highlight>
                <a:latin typeface="Courier New" panose="02070309020205020404" pitchFamily="49" charset="0"/>
              </a:rPr>
              <a:t>L.latLngBounds</a:t>
            </a:r>
            <a:r>
              <a:rPr lang="en-US" sz="1000" b="1" dirty="0" smtClean="0">
                <a:solidFill>
                  <a:srgbClr val="000000"/>
                </a:solidFill>
                <a:highlight>
                  <a:srgbClr val="F2F4FF"/>
                </a:highlight>
                <a:latin typeface="Courier New" panose="02070309020205020404" pitchFamily="49" charset="0"/>
              </a:rPr>
              <a:t>(</a:t>
            </a:r>
            <a:r>
              <a:rPr lang="en-US" sz="1000" dirty="0" smtClean="0">
                <a:solidFill>
                  <a:srgbClr val="000000"/>
                </a:solidFill>
                <a:highlight>
                  <a:srgbClr val="F2F4FF"/>
                </a:highlight>
                <a:latin typeface="Courier New" panose="02070309020205020404" pitchFamily="49" charset="0"/>
              </a:rPr>
              <a:t>corner1</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 corner2</a:t>
            </a:r>
            <a:r>
              <a:rPr lang="en-US" sz="1000" b="1" dirty="0">
                <a:solidFill>
                  <a:srgbClr val="000000"/>
                </a:solidFill>
                <a:highlight>
                  <a:srgbClr val="F2F4FF"/>
                </a:highlight>
                <a:latin typeface="Courier New" panose="02070309020205020404" pitchFamily="49" charset="0"/>
              </a:rPr>
              <a:t>);</a:t>
            </a:r>
            <a:endParaRPr lang="en-US" sz="1000" dirty="0">
              <a:solidFill>
                <a:srgbClr val="000000"/>
              </a:solidFill>
              <a:highlight>
                <a:srgbClr val="F2F4FF"/>
              </a:highlight>
              <a:latin typeface="Courier New" panose="02070309020205020404" pitchFamily="49" charset="0"/>
            </a:endParaRPr>
          </a:p>
          <a:p>
            <a:r>
              <a:rPr lang="en-US" sz="1000" dirty="0">
                <a:solidFill>
                  <a:srgbClr val="000000"/>
                </a:solidFill>
                <a:highlight>
                  <a:srgbClr val="F2F4FF"/>
                </a:highlight>
                <a:latin typeface="Courier New" panose="02070309020205020404" pitchFamily="49" charset="0"/>
              </a:rPr>
              <a:t>	</a:t>
            </a:r>
            <a:r>
              <a:rPr lang="en-US" sz="1000" dirty="0" err="1">
                <a:solidFill>
                  <a:srgbClr val="000000"/>
                </a:solidFill>
                <a:highlight>
                  <a:srgbClr val="F2F4FF"/>
                </a:highlight>
                <a:latin typeface="Courier New" panose="02070309020205020404" pitchFamily="49" charset="0"/>
              </a:rPr>
              <a:t>mymap.fitBounds</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bounds</a:t>
            </a:r>
            <a:r>
              <a:rPr lang="en-US" sz="1000" b="1" dirty="0">
                <a:solidFill>
                  <a:srgbClr val="000000"/>
                </a:solidFill>
                <a:highlight>
                  <a:srgbClr val="F2F4FF"/>
                </a:highlight>
                <a:latin typeface="Courier New" panose="02070309020205020404" pitchFamily="49" charset="0"/>
              </a:rPr>
              <a:t>);</a:t>
            </a:r>
            <a:endParaRPr lang="en-US" sz="1000" dirty="0">
              <a:solidFill>
                <a:srgbClr val="000000"/>
              </a:solidFill>
              <a:highlight>
                <a:srgbClr val="F2F4FF"/>
              </a:highlight>
              <a:latin typeface="Courier New" panose="02070309020205020404" pitchFamily="49" charset="0"/>
            </a:endParaRPr>
          </a:p>
          <a:p>
            <a:r>
              <a:rPr lang="en-US" sz="1000" dirty="0">
                <a:solidFill>
                  <a:srgbClr val="000000"/>
                </a:solidFill>
                <a:highlight>
                  <a:srgbClr val="F2F4FF"/>
                </a:highlight>
                <a:latin typeface="Courier New" panose="02070309020205020404" pitchFamily="49" charset="0"/>
              </a:rPr>
              <a:t>    </a:t>
            </a:r>
            <a:r>
              <a:rPr lang="en-US" sz="1000" dirty="0">
                <a:solidFill>
                  <a:srgbClr val="0000FF"/>
                </a:solidFill>
                <a:highlight>
                  <a:srgbClr val="FFFFFF"/>
                </a:highlight>
                <a:latin typeface="Courier New" panose="02070309020205020404" pitchFamily="49" charset="0"/>
              </a:rPr>
              <a:t>&lt;/script&gt;</a:t>
            </a:r>
            <a:endParaRPr lang="en-US" sz="1000" b="1" dirty="0">
              <a:solidFill>
                <a:srgbClr val="000000"/>
              </a:solidFill>
              <a:highlight>
                <a:srgbClr val="FFFFFF"/>
              </a:highlight>
              <a:latin typeface="Courier New" panose="02070309020205020404" pitchFamily="49" charset="0"/>
            </a:endParaRPr>
          </a:p>
          <a:p>
            <a:r>
              <a:rPr lang="en-US" sz="1000" b="1" dirty="0">
                <a:solidFill>
                  <a:srgbClr val="000000"/>
                </a:solidFill>
                <a:highlight>
                  <a:srgbClr val="FFFFFF"/>
                </a:highlight>
                <a:latin typeface="Courier New" panose="02070309020205020404" pitchFamily="49" charset="0"/>
              </a:rPr>
              <a:t>    </a:t>
            </a:r>
          </a:p>
          <a:p>
            <a:r>
              <a:rPr lang="en-US" sz="1000" b="1" dirty="0">
                <a:solidFill>
                  <a:srgbClr val="000000"/>
                </a:solidFill>
                <a:highlight>
                  <a:srgbClr val="FFFFFF"/>
                </a:highlight>
                <a:latin typeface="Courier New" panose="02070309020205020404" pitchFamily="49" charset="0"/>
              </a:rPr>
              <a:t>  </a:t>
            </a:r>
            <a:r>
              <a:rPr lang="en-US" sz="1000" dirty="0">
                <a:solidFill>
                  <a:srgbClr val="0000FF"/>
                </a:solidFill>
                <a:highlight>
                  <a:srgbClr val="FFFFFF"/>
                </a:highlight>
                <a:latin typeface="Courier New" panose="02070309020205020404" pitchFamily="49" charset="0"/>
              </a:rPr>
              <a:t>&lt;/body&gt;</a:t>
            </a:r>
            <a:endParaRPr lang="en-US" sz="1000" b="1" dirty="0">
              <a:solidFill>
                <a:srgbClr val="000000"/>
              </a:solidFill>
              <a:highlight>
                <a:srgbClr val="FFFFFF"/>
              </a:highlight>
              <a:latin typeface="Courier New" panose="02070309020205020404" pitchFamily="49" charset="0"/>
            </a:endParaRPr>
          </a:p>
          <a:p>
            <a:r>
              <a:rPr lang="en-US" sz="1000" dirty="0">
                <a:solidFill>
                  <a:srgbClr val="0000FF"/>
                </a:solidFill>
                <a:highlight>
                  <a:srgbClr val="FFFFFF"/>
                </a:highlight>
                <a:latin typeface="Courier New" panose="02070309020205020404" pitchFamily="49" charset="0"/>
              </a:rPr>
              <a:t>&lt;/html&gt;</a:t>
            </a:r>
            <a:endParaRPr lang="en-US" sz="1000" b="1" dirty="0">
              <a:solidFill>
                <a:srgbClr val="000000"/>
              </a:solidFill>
              <a:highlight>
                <a:srgbClr val="FFFFFF"/>
              </a:highlight>
              <a:latin typeface="Courier New" panose="02070309020205020404" pitchFamily="49" charset="0"/>
            </a:endParaRPr>
          </a:p>
        </p:txBody>
      </p:sp>
      <p:sp>
        <p:nvSpPr>
          <p:cNvPr id="3" name="TextBox 2"/>
          <p:cNvSpPr txBox="1"/>
          <p:nvPr/>
        </p:nvSpPr>
        <p:spPr>
          <a:xfrm>
            <a:off x="2542031" y="0"/>
            <a:ext cx="4667098" cy="584775"/>
          </a:xfrm>
          <a:prstGeom prst="rect">
            <a:avLst/>
          </a:prstGeom>
        </p:spPr>
        <p:txBody>
          <a:bodyPr wrap="square">
            <a:spAutoFit/>
          </a:bodyPr>
          <a:lstStyle>
            <a:defPPr>
              <a:defRPr lang="en-US"/>
            </a:defPPr>
            <a:lvl1pPr>
              <a:defRPr sz="3200" b="1">
                <a:solidFill>
                  <a:srgbClr val="009997"/>
                </a:solidFill>
                <a:latin typeface="Comic Sans MS" panose="030F0702030302020204" pitchFamily="66" charset="0"/>
              </a:defRPr>
            </a:lvl1pPr>
          </a:lstStyle>
          <a:p>
            <a:pPr algn="ctr"/>
            <a:r>
              <a:rPr lang="en-US" b="0" dirty="0">
                <a:latin typeface="Segoe UI" panose="020B0502040204020203" pitchFamily="34" charset="0"/>
                <a:ea typeface="Segoe UI" panose="020B0502040204020203" pitchFamily="34" charset="0"/>
                <a:cs typeface="Segoe UI" panose="020B0502040204020203" pitchFamily="34" charset="0"/>
              </a:rPr>
              <a:t>Leaflet Example</a:t>
            </a:r>
          </a:p>
        </p:txBody>
      </p:sp>
    </p:spTree>
    <p:extLst>
      <p:ext uri="{BB962C8B-B14F-4D97-AF65-F5344CB8AC3E}">
        <p14:creationId xmlns:p14="http://schemas.microsoft.com/office/powerpoint/2010/main" val="1757848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915308" y="148855"/>
            <a:ext cx="6978701" cy="584775"/>
          </a:xfrm>
          <a:prstGeom prst="rect">
            <a:avLst/>
          </a:prstGeom>
        </p:spPr>
        <p:txBody>
          <a:bodyPr wrap="square">
            <a:spAutoFit/>
          </a:bodyPr>
          <a:lstStyle/>
          <a:p>
            <a:pPr lvl="1"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Definition</a:t>
            </a:r>
            <a:r>
              <a:rPr lang="en-US" sz="3200" dirty="0" smtClean="0">
                <a:solidFill>
                  <a:srgbClr val="009997"/>
                </a:solidFill>
                <a:latin typeface="Segoe UI" panose="020B0502040204020203" pitchFamily="34" charset="0"/>
                <a:ea typeface="Segoe UI" panose="020B0502040204020203" pitchFamily="34" charset="0"/>
                <a:cs typeface="Segoe UI" panose="020B0502040204020203" pitchFamily="34" charset="0"/>
              </a:rPr>
              <a:t> </a:t>
            </a: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of a web services</a:t>
            </a:r>
          </a:p>
        </p:txBody>
      </p:sp>
      <p:sp>
        <p:nvSpPr>
          <p:cNvPr id="3" name="Rectangle 2"/>
          <p:cNvSpPr/>
          <p:nvPr/>
        </p:nvSpPr>
        <p:spPr>
          <a:xfrm>
            <a:off x="517451" y="944848"/>
            <a:ext cx="8080744" cy="1323439"/>
          </a:xfrm>
          <a:prstGeom prst="rect">
            <a:avLst/>
          </a:prstGeom>
        </p:spPr>
        <p:txBody>
          <a:bodyPr wrap="square">
            <a:spAutoFit/>
          </a:bodyPr>
          <a:lstStyle/>
          <a:p>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A web </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service as </a:t>
            </a: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a focused task that a specialized computer (the server) knows how to do and allows other computers to invoke</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 </a:t>
            </a:r>
            <a:endPar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endParaRPr>
          </a:p>
          <a:p>
            <a:endPar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endPar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endParaRPr>
          </a:p>
          <a:p>
            <a:r>
              <a:rPr lang="en-US" sz="1600" u="sng"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You </a:t>
            </a:r>
            <a:r>
              <a:rPr lang="en-US" sz="1600" u="sng" dirty="0">
                <a:solidFill>
                  <a:srgbClr val="000000"/>
                </a:solidFill>
                <a:latin typeface="Segoe UI" panose="020B0502040204020203" pitchFamily="34" charset="0"/>
                <a:ea typeface="Segoe UI" panose="020B0502040204020203" pitchFamily="34" charset="0"/>
                <a:cs typeface="Segoe UI" panose="020B0502040204020203" pitchFamily="34" charset="0"/>
              </a:rPr>
              <a:t>work with the web service like this:</a:t>
            </a:r>
            <a:endParaRPr lang="en-US" sz="1600" u="sng" dirty="0">
              <a:latin typeface="Segoe UI" panose="020B0502040204020203" pitchFamily="34" charset="0"/>
              <a:ea typeface="Segoe UI" panose="020B0502040204020203" pitchFamily="34" charset="0"/>
              <a:cs typeface="Segoe UI" panose="020B0502040204020203" pitchFamily="34" charset="0"/>
            </a:endParaRPr>
          </a:p>
        </p:txBody>
      </p:sp>
      <p:sp>
        <p:nvSpPr>
          <p:cNvPr id="4" name="Rectangle 3"/>
          <p:cNvSpPr/>
          <p:nvPr/>
        </p:nvSpPr>
        <p:spPr>
          <a:xfrm>
            <a:off x="595422" y="2514509"/>
            <a:ext cx="7712149" cy="2800767"/>
          </a:xfrm>
          <a:prstGeom prst="rect">
            <a:avLst/>
          </a:prstGeom>
        </p:spPr>
        <p:txBody>
          <a:bodyPr wrap="square">
            <a:spAutoFit/>
          </a:bodyPr>
          <a:lstStyle/>
          <a:p>
            <a:pPr marL="342900" indent="-342900" algn="just" fontAlgn="base">
              <a:buFont typeface="+mj-lt"/>
              <a:buAutoNum type="arabicPeriod"/>
            </a:pP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You invoke the web service by making a request from an application (the client). To make this request, you use HTTP, a standard protocol that web browsers use for communicating between clients and servers. The request contains structured pieces of information called parameters. These give specific instructions about how the task should be executed</a:t>
            </a: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a:t>
            </a:r>
          </a:p>
          <a:p>
            <a:pPr marL="342900" indent="-342900" algn="just" fontAlgn="base">
              <a:buFont typeface="+mj-lt"/>
              <a:buAutoNum type="arabicPeriod"/>
            </a:pPr>
            <a:endPar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342900" indent="-342900" algn="just" fontAlgn="base">
              <a:buFont typeface="+mj-lt"/>
              <a:buAutoNum type="arabicPeriod"/>
            </a:pP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The server reads the request and runs its web service code, considering all the parameters while doing so. This produces a response, which is usually a string of information or an image</a:t>
            </a: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a:t>
            </a:r>
          </a:p>
          <a:p>
            <a:pPr marL="342900" indent="-342900" algn="just" fontAlgn="base">
              <a:buFont typeface="+mj-lt"/>
              <a:buAutoNum type="arabicPeriod"/>
            </a:pPr>
            <a:endPar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342900" indent="-342900" algn="just" fontAlgn="base">
              <a:buFont typeface="+mj-lt"/>
              <a:buAutoNum type="arabicPeriod"/>
            </a:pP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The server sends you the response, and your application uses it.</a:t>
            </a:r>
            <a:endParaRPr lang="en-US" sz="1600" b="0" i="0"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37214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900223" y="3241607"/>
            <a:ext cx="3817175" cy="369332"/>
          </a:xfrm>
          <a:prstGeom prst="rect">
            <a:avLst/>
          </a:prstGeom>
        </p:spPr>
        <p:txBody>
          <a:bodyPr wrap="square">
            <a:spAutoFit/>
          </a:bodyPr>
          <a:lstStyle/>
          <a:p>
            <a:r>
              <a:rPr lang="en-US" dirty="0" smtClean="0">
                <a:solidFill>
                  <a:srgbClr val="009997"/>
                </a:solidFill>
                <a:latin typeface="ComicSansMS"/>
              </a:rPr>
              <a:t>Sample web services Request</a:t>
            </a:r>
            <a:endParaRPr lang="en-US" dirty="0"/>
          </a:p>
        </p:txBody>
      </p:sp>
      <p:pic>
        <p:nvPicPr>
          <p:cNvPr id="4" name="Picture 3"/>
          <p:cNvPicPr>
            <a:picLocks noChangeAspect="1"/>
          </p:cNvPicPr>
          <p:nvPr/>
        </p:nvPicPr>
        <p:blipFill>
          <a:blip r:embed="rId2"/>
          <a:stretch>
            <a:fillRect/>
          </a:stretch>
        </p:blipFill>
        <p:spPr>
          <a:xfrm>
            <a:off x="1689962" y="368595"/>
            <a:ext cx="5476255" cy="2609554"/>
          </a:xfrm>
          <a:prstGeom prst="rect">
            <a:avLst/>
          </a:prstGeom>
        </p:spPr>
      </p:pic>
      <p:sp>
        <p:nvSpPr>
          <p:cNvPr id="6" name="Rectangle 5"/>
          <p:cNvSpPr/>
          <p:nvPr/>
        </p:nvSpPr>
        <p:spPr>
          <a:xfrm>
            <a:off x="900223" y="3610939"/>
            <a:ext cx="7336465" cy="584775"/>
          </a:xfrm>
          <a:prstGeom prst="rect">
            <a:avLst/>
          </a:prstGeom>
          <a:ln>
            <a:solidFill>
              <a:schemeClr val="tx1"/>
            </a:solidFill>
          </a:ln>
        </p:spPr>
        <p:txBody>
          <a:bodyPr wrap="square">
            <a:spAutoFit/>
          </a:bodyPr>
          <a:lstStyle/>
          <a:p>
            <a:r>
              <a:rPr lang="en-US" altLang="en-US" sz="1600" dirty="0" smtClean="0">
                <a:latin typeface="Courier New" panose="02070309020205020404" pitchFamily="49" charset="0"/>
              </a:rPr>
              <a:t>NEDRP Layers on ISRO </a:t>
            </a:r>
            <a:r>
              <a:rPr lang="en-US" altLang="en-US" sz="1600" dirty="0" err="1" smtClean="0">
                <a:latin typeface="Courier New" panose="02070309020205020404" pitchFamily="49" charset="0"/>
              </a:rPr>
              <a:t>Bhuvan</a:t>
            </a:r>
            <a:r>
              <a:rPr lang="en-US" altLang="en-US" sz="1600" dirty="0" smtClean="0">
                <a:latin typeface="Courier New" panose="02070309020205020404" pitchFamily="49" charset="0"/>
              </a:rPr>
              <a:t> Portal : </a:t>
            </a:r>
            <a:r>
              <a:rPr lang="en-US" sz="1600" dirty="0">
                <a:hlinkClick r:id="rId3"/>
              </a:rPr>
              <a:t>https://bhuvan-app1.nrsc.gov.in/state/AS</a:t>
            </a:r>
            <a:endParaRPr lang="en-US" altLang="en-US" sz="1600" dirty="0" smtClean="0">
              <a:latin typeface="Courier New" panose="02070309020205020404" pitchFamily="49" charset="0"/>
            </a:endParaRPr>
          </a:p>
        </p:txBody>
      </p:sp>
      <p:sp>
        <p:nvSpPr>
          <p:cNvPr id="7" name="Rectangle 6"/>
          <p:cNvSpPr/>
          <p:nvPr/>
        </p:nvSpPr>
        <p:spPr>
          <a:xfrm>
            <a:off x="868411" y="4557936"/>
            <a:ext cx="7336466" cy="1569660"/>
          </a:xfrm>
          <a:prstGeom prst="rect">
            <a:avLst/>
          </a:prstGeom>
          <a:ln>
            <a:solidFill>
              <a:schemeClr val="tx1"/>
            </a:solidFill>
          </a:ln>
        </p:spPr>
        <p:txBody>
          <a:bodyPr wrap="square">
            <a:spAutoFit/>
          </a:bodyPr>
          <a:lstStyle/>
          <a:p>
            <a:r>
              <a:rPr lang="en-US" sz="1600" dirty="0">
                <a:latin typeface="Courier New" panose="02070309020205020404" pitchFamily="49" charset="0"/>
                <a:hlinkClick r:id="rId4"/>
              </a:rPr>
              <a:t>http://mesonet.agron.iastate.edu/cgi-bin/wms/nexrad/n0r.cgi?SERVICE=WMS&amp;REQUEST=GetMap&amp;FORMAT=image/png&amp;TRANSPARENT=TRUE&amp;STYLES=&amp;VERSION=1.3.0&amp;LAYERS=nexrad-n0r&amp;WIDTH=877&amp;HEIGHT=276&amp;CRS=EPSG:900913&amp;BBOX=-15252263.28954773,2902486.4758432545,-</a:t>
            </a:r>
            <a:r>
              <a:rPr lang="en-US" sz="1600" dirty="0" smtClean="0">
                <a:latin typeface="Courier New" panose="02070309020205020404" pitchFamily="49" charset="0"/>
                <a:hlinkClick r:id="rId4"/>
              </a:rPr>
              <a:t>6671748.242369267,5602853.811101243</a:t>
            </a:r>
            <a:r>
              <a:rPr lang="en-US" sz="1600" dirty="0" smtClean="0">
                <a:latin typeface="Courier New" panose="02070309020205020404" pitchFamily="49" charset="0"/>
              </a:rPr>
              <a:t>  </a:t>
            </a:r>
            <a:endParaRPr lang="en-US" sz="1600" dirty="0">
              <a:latin typeface="Courier New" panose="02070309020205020404" pitchFamily="49" charset="0"/>
            </a:endParaRPr>
          </a:p>
        </p:txBody>
      </p:sp>
    </p:spTree>
    <p:extLst>
      <p:ext uri="{BB962C8B-B14F-4D97-AF65-F5344CB8AC3E}">
        <p14:creationId xmlns:p14="http://schemas.microsoft.com/office/powerpoint/2010/main" val="3839883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 System architecture for GIS web serv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420" y="1151229"/>
            <a:ext cx="7400832" cy="524225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2" name="Rectangle 1"/>
          <p:cNvSpPr/>
          <p:nvPr/>
        </p:nvSpPr>
        <p:spPr>
          <a:xfrm>
            <a:off x="871584" y="270663"/>
            <a:ext cx="7661635"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System architecture for web mapping</a:t>
            </a:r>
          </a:p>
        </p:txBody>
      </p:sp>
    </p:spTree>
    <p:extLst>
      <p:ext uri="{BB962C8B-B14F-4D97-AF65-F5344CB8AC3E}">
        <p14:creationId xmlns:p14="http://schemas.microsoft.com/office/powerpoint/2010/main" val="1483120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130855" y="252418"/>
            <a:ext cx="6447692" cy="584775"/>
          </a:xfrm>
          <a:prstGeom prst="rect">
            <a:avLst/>
          </a:prstGeom>
        </p:spPr>
        <p:txBody>
          <a:bodyPr wrap="square">
            <a:spAutoFit/>
          </a:bodyPr>
          <a:lstStyle/>
          <a:p>
            <a:pPr algn="ctr"/>
            <a:r>
              <a:rPr lang="en-US" sz="3200" dirty="0" smtClean="0">
                <a:solidFill>
                  <a:srgbClr val="009997"/>
                </a:solidFill>
                <a:latin typeface="Segoe UI" panose="020B0502040204020203" pitchFamily="34" charset="0"/>
                <a:ea typeface="Segoe UI" panose="020B0502040204020203" pitchFamily="34" charset="0"/>
                <a:cs typeface="Segoe UI" panose="020B0502040204020203" pitchFamily="34" charset="0"/>
              </a:rPr>
              <a:t>Basic Elements </a:t>
            </a: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of a web map</a:t>
            </a:r>
          </a:p>
        </p:txBody>
      </p:sp>
      <p:sp>
        <p:nvSpPr>
          <p:cNvPr id="3" name="Rectangle 2"/>
          <p:cNvSpPr/>
          <p:nvPr/>
        </p:nvSpPr>
        <p:spPr>
          <a:xfrm>
            <a:off x="3244204" y="1079035"/>
            <a:ext cx="2459712" cy="830997"/>
          </a:xfrm>
          <a:prstGeom prst="rect">
            <a:avLst/>
          </a:prstGeom>
          <a:ln>
            <a:solidFill>
              <a:schemeClr val="accent1"/>
            </a:solidFill>
          </a:ln>
        </p:spPr>
        <p:txBody>
          <a:bodyPr wrap="none">
            <a:spAutoFit/>
          </a:bodyPr>
          <a:lstStyle/>
          <a:p>
            <a:pPr marL="457200" indent="-457200" fontAlgn="base">
              <a:buFont typeface="Arial" panose="020B0604020202020204" pitchFamily="34" charset="0"/>
              <a:buChar char="•"/>
            </a:pPr>
            <a:r>
              <a:rPr lang="en-US" sz="1600" dirty="0" err="1" smtClean="0">
                <a:solidFill>
                  <a:srgbClr val="444444"/>
                </a:solidFill>
                <a:latin typeface="Segoe UI" panose="020B0502040204020203" pitchFamily="34" charset="0"/>
                <a:ea typeface="Segoe UI" panose="020B0502040204020203" pitchFamily="34" charset="0"/>
                <a:cs typeface="Segoe UI" panose="020B0502040204020203" pitchFamily="34" charset="0"/>
              </a:rPr>
              <a:t>Basemaps</a:t>
            </a:r>
            <a:endParaRPr lang="en-US" sz="1600" dirty="0" smtClean="0">
              <a:solidFill>
                <a:srgbClr val="444444"/>
              </a:solidFill>
              <a:latin typeface="Segoe UI" panose="020B0502040204020203" pitchFamily="34" charset="0"/>
              <a:ea typeface="Segoe UI" panose="020B0502040204020203" pitchFamily="34" charset="0"/>
              <a:cs typeface="Segoe UI" panose="020B0502040204020203" pitchFamily="34" charset="0"/>
            </a:endParaRPr>
          </a:p>
          <a:p>
            <a:pPr marL="457200" indent="-457200" fontAlgn="base">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Thematic layers</a:t>
            </a:r>
          </a:p>
          <a:p>
            <a:pPr marL="457200" indent="-457200" fontAlgn="base">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Interactive </a:t>
            </a:r>
            <a:r>
              <a:rPr lang="en-US" sz="1600" dirty="0" smtClean="0">
                <a:latin typeface="Segoe UI" panose="020B0502040204020203" pitchFamily="34" charset="0"/>
                <a:ea typeface="Segoe UI" panose="020B0502040204020203" pitchFamily="34" charset="0"/>
                <a:cs typeface="Segoe UI" panose="020B0502040204020203" pitchFamily="34" charset="0"/>
              </a:rPr>
              <a:t>elements</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
        <p:nvSpPr>
          <p:cNvPr id="4" name="Rectangle 3"/>
          <p:cNvSpPr/>
          <p:nvPr/>
        </p:nvSpPr>
        <p:spPr>
          <a:xfrm>
            <a:off x="598378" y="2785505"/>
            <a:ext cx="2350385" cy="1200329"/>
          </a:xfrm>
          <a:prstGeom prst="rect">
            <a:avLst/>
          </a:prstGeom>
        </p:spPr>
        <p:txBody>
          <a:bodyPr wrap="square">
            <a:spAutoFit/>
          </a:bodyPr>
          <a:lstStyle/>
          <a:p>
            <a:pPr algn="just"/>
            <a:r>
              <a:rPr lang="en-US" sz="1200" dirty="0" smtClean="0">
                <a:latin typeface="Segoe UI" panose="020B0502040204020203" pitchFamily="34" charset="0"/>
                <a:ea typeface="Segoe UI" panose="020B0502040204020203" pitchFamily="34" charset="0"/>
                <a:cs typeface="Segoe UI" panose="020B0502040204020203" pitchFamily="34" charset="0"/>
              </a:rPr>
              <a:t>The </a:t>
            </a:r>
            <a:r>
              <a:rPr lang="en-US" sz="1200" dirty="0">
                <a:latin typeface="Segoe UI" panose="020B0502040204020203" pitchFamily="34" charset="0"/>
                <a:ea typeface="Segoe UI" panose="020B0502040204020203" pitchFamily="34" charset="0"/>
                <a:cs typeface="Segoe UI" panose="020B0502040204020203" pitchFamily="34" charset="0"/>
              </a:rPr>
              <a:t>background setting for a </a:t>
            </a:r>
            <a:r>
              <a:rPr lang="en-US" sz="1200" dirty="0" smtClean="0">
                <a:latin typeface="Segoe UI" panose="020B0502040204020203" pitchFamily="34" charset="0"/>
                <a:ea typeface="Segoe UI" panose="020B0502040204020203" pitchFamily="34" charset="0"/>
                <a:cs typeface="Segoe UI" panose="020B0502040204020203" pitchFamily="34" charset="0"/>
              </a:rPr>
              <a:t>map that </a:t>
            </a:r>
            <a:r>
              <a:rPr lang="en-US" sz="1200" dirty="0">
                <a:latin typeface="Segoe UI" panose="020B0502040204020203" pitchFamily="34" charset="0"/>
                <a:ea typeface="Segoe UI" panose="020B0502040204020203" pitchFamily="34" charset="0"/>
                <a:cs typeface="Segoe UI" panose="020B0502040204020203" pitchFamily="34" charset="0"/>
              </a:rPr>
              <a:t>provide background detail necessary to orient the location of the map.  </a:t>
            </a:r>
            <a:r>
              <a:rPr lang="en-US" sz="1200" dirty="0" err="1">
                <a:latin typeface="Segoe UI" panose="020B0502040204020203" pitchFamily="34" charset="0"/>
                <a:ea typeface="Segoe UI" panose="020B0502040204020203" pitchFamily="34" charset="0"/>
                <a:cs typeface="Segoe UI" panose="020B0502040204020203" pitchFamily="34" charset="0"/>
              </a:rPr>
              <a:t>Basemaps</a:t>
            </a:r>
            <a:r>
              <a:rPr lang="en-US" sz="1200" dirty="0">
                <a:latin typeface="Segoe UI" panose="020B0502040204020203" pitchFamily="34" charset="0"/>
                <a:ea typeface="Segoe UI" panose="020B0502040204020203" pitchFamily="34" charset="0"/>
                <a:cs typeface="Segoe UI" panose="020B0502040204020203" pitchFamily="34" charset="0"/>
              </a:rPr>
              <a:t> also add to the aesthetic appeal of a map</a:t>
            </a:r>
          </a:p>
        </p:txBody>
      </p:sp>
      <p:sp>
        <p:nvSpPr>
          <p:cNvPr id="5" name="TextBox 4"/>
          <p:cNvSpPr txBox="1"/>
          <p:nvPr/>
        </p:nvSpPr>
        <p:spPr>
          <a:xfrm>
            <a:off x="574159" y="2415058"/>
            <a:ext cx="1555682" cy="369332"/>
          </a:xfrm>
          <a:prstGeom prst="rect">
            <a:avLst/>
          </a:prstGeom>
          <a:noFill/>
        </p:spPr>
        <p:txBody>
          <a:bodyPr wrap="none" rtlCol="0">
            <a:spAutoFit/>
          </a:bodyPr>
          <a:lstStyle/>
          <a:p>
            <a:r>
              <a:rPr lang="en-US" b="1" dirty="0" smtClean="0"/>
              <a:t>The </a:t>
            </a:r>
            <a:r>
              <a:rPr lang="en-US" b="1" dirty="0" err="1" smtClean="0"/>
              <a:t>Basemaps</a:t>
            </a:r>
            <a:endParaRPr lang="en-US" b="1" dirty="0"/>
          </a:p>
        </p:txBody>
      </p:sp>
      <p:pic>
        <p:nvPicPr>
          <p:cNvPr id="2050" name="Picture 2" descr="Select of basemaps from Esri's ArcGIS On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012" y="4079854"/>
            <a:ext cx="1588247" cy="201043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576859" y="2415058"/>
            <a:ext cx="2127057" cy="369332"/>
          </a:xfrm>
          <a:prstGeom prst="rect">
            <a:avLst/>
          </a:prstGeom>
          <a:noFill/>
        </p:spPr>
        <p:txBody>
          <a:bodyPr wrap="none" rtlCol="0">
            <a:spAutoFit/>
          </a:bodyPr>
          <a:lstStyle/>
          <a:p>
            <a:r>
              <a:rPr lang="en-US" b="1" dirty="0" smtClean="0"/>
              <a:t>The Thematic Layers</a:t>
            </a:r>
            <a:endParaRPr lang="en-US" b="1" dirty="0"/>
          </a:p>
        </p:txBody>
      </p:sp>
      <p:sp>
        <p:nvSpPr>
          <p:cNvPr id="6" name="Rectangle 5"/>
          <p:cNvSpPr/>
          <p:nvPr/>
        </p:nvSpPr>
        <p:spPr>
          <a:xfrm>
            <a:off x="3508744" y="2786633"/>
            <a:ext cx="2310810" cy="646331"/>
          </a:xfrm>
          <a:prstGeom prst="rect">
            <a:avLst/>
          </a:prstGeom>
        </p:spPr>
        <p:txBody>
          <a:bodyPr wrap="square">
            <a:spAutoFit/>
          </a:bodyPr>
          <a:lstStyle/>
          <a:p>
            <a:r>
              <a:rPr lang="en-US" sz="1200" dirty="0">
                <a:latin typeface="Segoe UI" panose="020B0502040204020203" pitchFamily="34" charset="0"/>
                <a:ea typeface="Segoe UI" panose="020B0502040204020203" pitchFamily="34" charset="0"/>
                <a:cs typeface="Segoe UI" panose="020B0502040204020203" pitchFamily="34" charset="0"/>
              </a:rPr>
              <a:t>A GIS is a collection of geographic data presented </a:t>
            </a:r>
            <a:r>
              <a:rPr lang="en-US" sz="1200" dirty="0" smtClean="0">
                <a:latin typeface="Segoe UI" panose="020B0502040204020203" pitchFamily="34" charset="0"/>
                <a:ea typeface="Segoe UI" panose="020B0502040204020203" pitchFamily="34" charset="0"/>
                <a:cs typeface="Segoe UI" panose="020B0502040204020203" pitchFamily="34" charset="0"/>
              </a:rPr>
              <a:t>as thematic </a:t>
            </a:r>
            <a:r>
              <a:rPr lang="en-US" sz="1200" dirty="0">
                <a:latin typeface="Segoe UI" panose="020B0502040204020203" pitchFamily="34" charset="0"/>
                <a:ea typeface="Segoe UI" panose="020B0502040204020203" pitchFamily="34" charset="0"/>
                <a:cs typeface="Segoe UI" panose="020B0502040204020203" pitchFamily="34" charset="0"/>
              </a:rPr>
              <a:t>layers on a map</a:t>
            </a:r>
          </a:p>
        </p:txBody>
      </p:sp>
      <p:pic>
        <p:nvPicPr>
          <p:cNvPr id="2052" name="Picture 4" descr="Image result for thematic layer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6859" y="3871908"/>
            <a:ext cx="1994200" cy="221838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307109" y="2417301"/>
            <a:ext cx="2542876" cy="369332"/>
          </a:xfrm>
          <a:prstGeom prst="rect">
            <a:avLst/>
          </a:prstGeom>
          <a:noFill/>
        </p:spPr>
        <p:txBody>
          <a:bodyPr wrap="none" rtlCol="0">
            <a:spAutoFit/>
          </a:bodyPr>
          <a:lstStyle/>
          <a:p>
            <a:r>
              <a:rPr lang="en-US" b="1" dirty="0"/>
              <a:t>The Interactive Elements</a:t>
            </a:r>
          </a:p>
        </p:txBody>
      </p:sp>
      <p:pic>
        <p:nvPicPr>
          <p:cNvPr id="205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3142" y="3669653"/>
            <a:ext cx="2260688" cy="2901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6423142" y="2786633"/>
            <a:ext cx="2310810" cy="646331"/>
          </a:xfrm>
          <a:prstGeom prst="rect">
            <a:avLst/>
          </a:prstGeom>
        </p:spPr>
        <p:txBody>
          <a:bodyPr wrap="square">
            <a:spAutoFit/>
          </a:bodyPr>
          <a:lstStyle/>
          <a:p>
            <a:r>
              <a:rPr lang="en-US" sz="1200" dirty="0" smtClean="0">
                <a:latin typeface="Segoe UI" panose="020B0502040204020203" pitchFamily="34" charset="0"/>
                <a:ea typeface="Segoe UI" panose="020B0502040204020203" pitchFamily="34" charset="0"/>
                <a:cs typeface="Segoe UI" panose="020B0502040204020203" pitchFamily="34" charset="0"/>
              </a:rPr>
              <a:t>Dynamic Visualize, Interact, </a:t>
            </a:r>
            <a:r>
              <a:rPr lang="en-US" sz="1200" dirty="0" err="1" smtClean="0">
                <a:latin typeface="Segoe UI" panose="020B0502040204020203" pitchFamily="34" charset="0"/>
                <a:ea typeface="Segoe UI" panose="020B0502040204020203" pitchFamily="34" charset="0"/>
                <a:cs typeface="Segoe UI" panose="020B0502040204020203" pitchFamily="34" charset="0"/>
              </a:rPr>
              <a:t>Analyse</a:t>
            </a:r>
            <a:r>
              <a:rPr lang="en-US" sz="1200" dirty="0" smtClean="0">
                <a:latin typeface="Segoe UI" panose="020B0502040204020203" pitchFamily="34" charset="0"/>
                <a:ea typeface="Segoe UI" panose="020B0502040204020203" pitchFamily="34" charset="0"/>
                <a:cs typeface="Segoe UI" panose="020B0502040204020203" pitchFamily="34" charset="0"/>
              </a:rPr>
              <a:t>, Extract and Export Map Info</a:t>
            </a:r>
            <a:endParaRPr lang="en-US" sz="12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05852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321688" y="333535"/>
            <a:ext cx="8676007" cy="1077218"/>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Basic Requirement Before Learning </a:t>
            </a:r>
            <a:r>
              <a:rPr lang="en-US" sz="3200" dirty="0" err="1" smtClean="0">
                <a:solidFill>
                  <a:srgbClr val="009997"/>
                </a:solidFill>
                <a:latin typeface="Segoe UI" panose="020B0502040204020203" pitchFamily="34" charset="0"/>
                <a:ea typeface="Segoe UI" panose="020B0502040204020203" pitchFamily="34" charset="0"/>
                <a:cs typeface="Segoe UI" panose="020B0502040204020203" pitchFamily="34" charset="0"/>
              </a:rPr>
              <a:t>WebMapping</a:t>
            </a:r>
            <a:endPar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endParaRPr>
          </a:p>
        </p:txBody>
      </p:sp>
      <p:sp>
        <p:nvSpPr>
          <p:cNvPr id="3" name="TextBox 2"/>
          <p:cNvSpPr txBox="1"/>
          <p:nvPr/>
        </p:nvSpPr>
        <p:spPr>
          <a:xfrm>
            <a:off x="1318436" y="1598761"/>
            <a:ext cx="6741043" cy="1815882"/>
          </a:xfrm>
          <a:prstGeom prst="rect">
            <a:avLst/>
          </a:prstGeom>
          <a:noFill/>
        </p:spPr>
        <p:txBody>
          <a:bodyPr wrap="square" rtlCol="0">
            <a:spAutoFit/>
          </a:bodyPr>
          <a:lstStyle/>
          <a:p>
            <a:pPr algn="just"/>
            <a:r>
              <a:rPr lang="en-US" sz="1600" dirty="0" smtClean="0">
                <a:latin typeface="Segoe UI" panose="020B0502040204020203" pitchFamily="34" charset="0"/>
                <a:ea typeface="Segoe UI" panose="020B0502040204020203" pitchFamily="34" charset="0"/>
                <a:cs typeface="Segoe UI" panose="020B0502040204020203" pitchFamily="34" charset="0"/>
              </a:rPr>
              <a:t>Familiarity with </a:t>
            </a:r>
            <a:r>
              <a:rPr lang="en-US" sz="1600" b="1" dirty="0" smtClean="0">
                <a:latin typeface="Segoe UI" panose="020B0502040204020203" pitchFamily="34" charset="0"/>
                <a:ea typeface="Segoe UI" panose="020B0502040204020203" pitchFamily="34" charset="0"/>
                <a:cs typeface="Segoe UI" panose="020B0502040204020203" pitchFamily="34" charset="0"/>
              </a:rPr>
              <a:t>HTML</a:t>
            </a:r>
            <a:r>
              <a:rPr lang="en-US" sz="1600" dirty="0" smtClean="0">
                <a:latin typeface="Segoe UI" panose="020B0502040204020203" pitchFamily="34" charset="0"/>
                <a:ea typeface="Segoe UI" panose="020B0502040204020203" pitchFamily="34" charset="0"/>
                <a:cs typeface="Segoe UI" panose="020B0502040204020203" pitchFamily="34" charset="0"/>
              </a:rPr>
              <a:t>, </a:t>
            </a:r>
            <a:r>
              <a:rPr lang="en-US" sz="1600" b="1" dirty="0" smtClean="0">
                <a:latin typeface="Segoe UI" panose="020B0502040204020203" pitchFamily="34" charset="0"/>
                <a:ea typeface="Segoe UI" panose="020B0502040204020203" pitchFamily="34" charset="0"/>
                <a:cs typeface="Segoe UI" panose="020B0502040204020203" pitchFamily="34" charset="0"/>
              </a:rPr>
              <a:t>CSS &amp; </a:t>
            </a:r>
            <a:r>
              <a:rPr lang="en-US" sz="1600" b="1" dirty="0" err="1" smtClean="0">
                <a:latin typeface="Segoe UI" panose="020B0502040204020203" pitchFamily="34" charset="0"/>
                <a:ea typeface="Segoe UI" panose="020B0502040204020203" pitchFamily="34" charset="0"/>
                <a:cs typeface="Segoe UI" panose="020B0502040204020203" pitchFamily="34" charset="0"/>
              </a:rPr>
              <a:t>Javascript</a:t>
            </a:r>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pPr algn="just"/>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pPr algn="just"/>
            <a:r>
              <a:rPr lang="en-US" sz="1600" dirty="0" smtClean="0">
                <a:latin typeface="Segoe UI" panose="020B0502040204020203" pitchFamily="34" charset="0"/>
                <a:ea typeface="Segoe UI" panose="020B0502040204020203" pitchFamily="34" charset="0"/>
                <a:cs typeface="Segoe UI" panose="020B0502040204020203" pitchFamily="34" charset="0"/>
              </a:rPr>
              <a:t>It is expected that you apply this familiarity to understanding the JavaScript syntax for </a:t>
            </a:r>
          </a:p>
          <a:p>
            <a:pPr marL="742950" lvl="1" indent="-285750" algn="just">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loops,</a:t>
            </a:r>
          </a:p>
          <a:p>
            <a:pPr marL="742950" lvl="1" indent="-285750" algn="just">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functions, </a:t>
            </a:r>
          </a:p>
          <a:p>
            <a:pPr marL="742950" lvl="1" indent="-285750" algn="just">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decision structures, and so forth. </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4893" y="3491345"/>
            <a:ext cx="3687900" cy="184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573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772633" y="1278948"/>
            <a:ext cx="7839739" cy="2308324"/>
          </a:xfrm>
          <a:prstGeom prst="rect">
            <a:avLst/>
          </a:prstGeom>
        </p:spPr>
        <p:txBody>
          <a:bodyPr wrap="square">
            <a:spAutoFit/>
          </a:bodyPr>
          <a:lstStyle/>
          <a:p>
            <a:pPr marL="285750" indent="-285750" algn="just" fontAlgn="base">
              <a:buFont typeface="Arial" panose="020B0604020202020204" pitchFamily="34" charset="0"/>
              <a:buChar char="•"/>
            </a:pP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Identify </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commonly-used web mapping APIs (both proprietary and FOSS) and recognize programming patterns that are common to each</a:t>
            </a: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a:t>
            </a:r>
          </a:p>
          <a:p>
            <a:pPr marL="285750" indent="-285750" algn="just" fontAlgn="base">
              <a:buFont typeface="Arial" panose="020B0604020202020204" pitchFamily="34" charset="0"/>
              <a:buChar char="•"/>
            </a:pPr>
            <a:endPar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285750" indent="-285750" algn="just" fontAlgn="base">
              <a:buFont typeface="Arial" panose="020B0604020202020204" pitchFamily="34" charset="0"/>
              <a:buChar char="•"/>
            </a:pP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Choose developer examples that relate to your web mapping task and adjust the code to meet the needs of your own application</a:t>
            </a: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a:t>
            </a:r>
          </a:p>
          <a:p>
            <a:pPr marL="285750" indent="-285750" algn="just" fontAlgn="base">
              <a:buFont typeface="Arial" panose="020B0604020202020204" pitchFamily="34" charset="0"/>
              <a:buChar char="•"/>
            </a:pPr>
            <a:endPar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285750" indent="-285750" algn="just" fontAlgn="base">
              <a:buFont typeface="Arial" panose="020B0604020202020204" pitchFamily="34" charset="0"/>
              <a:buChar char="•"/>
            </a:pP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Use </a:t>
            </a:r>
            <a:r>
              <a:rPr lang="en-US" sz="1600" dirty="0" err="1">
                <a:solidFill>
                  <a:srgbClr val="000000"/>
                </a:solidFill>
                <a:latin typeface="Segoe UI" panose="020B0502040204020203" pitchFamily="34" charset="0"/>
                <a:ea typeface="Segoe UI" panose="020B0502040204020203" pitchFamily="34" charset="0"/>
                <a:cs typeface="Segoe UI" panose="020B0502040204020203" pitchFamily="34" charset="0"/>
              </a:rPr>
              <a:t>OpenLayers</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 to create a mashup from a tiled </a:t>
            </a:r>
            <a:r>
              <a:rPr lang="en-US" sz="1600" dirty="0" err="1">
                <a:solidFill>
                  <a:srgbClr val="000000"/>
                </a:solidFill>
                <a:latin typeface="Segoe UI" panose="020B0502040204020203" pitchFamily="34" charset="0"/>
                <a:ea typeface="Segoe UI" panose="020B0502040204020203" pitchFamily="34" charset="0"/>
                <a:cs typeface="Segoe UI" panose="020B0502040204020203" pitchFamily="34" charset="0"/>
              </a:rPr>
              <a:t>basemap</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 and a WMS thematic layer.</a:t>
            </a:r>
          </a:p>
          <a:p>
            <a:pPr marL="285750" indent="-285750" algn="just" fontAlgn="base">
              <a:buFont typeface="Arial" panose="020B0604020202020204" pitchFamily="34" charset="0"/>
              <a:buChar char="•"/>
            </a:pP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Create informational popups for your web map features using </a:t>
            </a:r>
            <a:r>
              <a:rPr lang="en-US" sz="1600" dirty="0" err="1">
                <a:solidFill>
                  <a:srgbClr val="000000"/>
                </a:solidFill>
                <a:latin typeface="Segoe UI" panose="020B0502040204020203" pitchFamily="34" charset="0"/>
                <a:ea typeface="Segoe UI" panose="020B0502040204020203" pitchFamily="34" charset="0"/>
                <a:cs typeface="Segoe UI" panose="020B0502040204020203" pitchFamily="34" charset="0"/>
              </a:rPr>
              <a:t>OpenLayers</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a:t>
            </a:r>
            <a:endParaRPr lang="en-US" sz="1600" b="0" i="0"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p:txBody>
      </p:sp>
      <p:sp>
        <p:nvSpPr>
          <p:cNvPr id="3" name="Rectangle 2"/>
          <p:cNvSpPr/>
          <p:nvPr/>
        </p:nvSpPr>
        <p:spPr>
          <a:xfrm>
            <a:off x="1598116" y="136469"/>
            <a:ext cx="5947767" cy="1077218"/>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Objectives of this </a:t>
            </a:r>
            <a:r>
              <a:rPr lang="en-US" sz="3200" dirty="0" smtClean="0">
                <a:solidFill>
                  <a:srgbClr val="009997"/>
                </a:solidFill>
                <a:latin typeface="Segoe UI" panose="020B0502040204020203" pitchFamily="34" charset="0"/>
                <a:ea typeface="Segoe UI" panose="020B0502040204020203" pitchFamily="34" charset="0"/>
                <a:cs typeface="Segoe UI" panose="020B0502040204020203" pitchFamily="34" charset="0"/>
              </a:rPr>
              <a:t>Hands-On Tutorial</a:t>
            </a:r>
            <a:endPar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63259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589452" y="118008"/>
            <a:ext cx="5965095"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What is a web mapping API?</a:t>
            </a:r>
          </a:p>
        </p:txBody>
      </p:sp>
      <p:sp>
        <p:nvSpPr>
          <p:cNvPr id="3" name="Rectangle 2"/>
          <p:cNvSpPr/>
          <p:nvPr/>
        </p:nvSpPr>
        <p:spPr>
          <a:xfrm>
            <a:off x="531628" y="994136"/>
            <a:ext cx="7946065" cy="3046988"/>
          </a:xfrm>
          <a:prstGeom prst="rect">
            <a:avLst/>
          </a:prstGeom>
        </p:spPr>
        <p:txBody>
          <a:bodyPr wrap="square">
            <a:spAutoFit/>
          </a:bodyPr>
          <a:lstStyle/>
          <a:p>
            <a:pPr marL="285750" indent="-285750" algn="just">
              <a:buFont typeface="Arial" panose="020B0604020202020204" pitchFamily="34" charset="0"/>
              <a:buChar char="•"/>
            </a:pP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An API (Application Program Interface) is a framework that you can use to write a program. </a:t>
            </a:r>
            <a:endPar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endPar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It </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provides a set of </a:t>
            </a: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classes and functions </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that help you avoid writing all the low-level code to perform specific actions. </a:t>
            </a:r>
            <a:endPar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endPar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For </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example, web mapping APIs typically include classes for maps and layers so that you don't have to write all the low-level code for displaying an interactive map image and drawing a new layer on it. </a:t>
            </a:r>
            <a:endPar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endPar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Instead</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 you can just create a new map object, create a new layer object, and call some method such as </a:t>
            </a:r>
            <a:r>
              <a:rPr lang="en-US" sz="1600" b="1" dirty="0" err="1">
                <a:solidFill>
                  <a:srgbClr val="000000"/>
                </a:solidFill>
                <a:latin typeface="Segoe UI" panose="020B0502040204020203" pitchFamily="34" charset="0"/>
                <a:ea typeface="Segoe UI" panose="020B0502040204020203" pitchFamily="34" charset="0"/>
                <a:cs typeface="Segoe UI" panose="020B0502040204020203" pitchFamily="34" charset="0"/>
              </a:rPr>
              <a:t>map.addLayer</a:t>
            </a: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(layer). </a:t>
            </a:r>
            <a:endParaRPr lang="en-US" sz="1600" b="1" dirty="0">
              <a:latin typeface="Segoe UI" panose="020B0502040204020203" pitchFamily="34" charset="0"/>
              <a:ea typeface="Segoe UI" panose="020B0502040204020203" pitchFamily="34" charset="0"/>
              <a:cs typeface="Segoe UI" panose="020B0502040204020203" pitchFamily="34" charset="0"/>
            </a:endParaRPr>
          </a:p>
        </p:txBody>
      </p:sp>
      <p:sp>
        <p:nvSpPr>
          <p:cNvPr id="4" name="Rectangle 3"/>
          <p:cNvSpPr/>
          <p:nvPr/>
        </p:nvSpPr>
        <p:spPr>
          <a:xfrm>
            <a:off x="637952" y="4732587"/>
            <a:ext cx="7719239" cy="1323439"/>
          </a:xfrm>
          <a:prstGeom prst="rect">
            <a:avLst/>
          </a:prstGeom>
          <a:ln>
            <a:solidFill>
              <a:schemeClr val="tx1"/>
            </a:solidFill>
          </a:ln>
        </p:spPr>
        <p:txBody>
          <a:bodyPr wrap="square">
            <a:spAutoFit/>
          </a:bodyPr>
          <a:lstStyle/>
          <a:p>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APIs</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 designed specifically for the purpose of making </a:t>
            </a: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web maps </a:t>
            </a: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include </a:t>
            </a:r>
          </a:p>
          <a:p>
            <a:pPr marL="742950" lvl="1" indent="-285750">
              <a:buFont typeface="Arial" panose="020B0604020202020204" pitchFamily="34" charset="0"/>
              <a:buChar char="•"/>
            </a:pPr>
            <a:r>
              <a:rPr lang="en-US" sz="1600" dirty="0" err="1" smtClean="0">
                <a:solidFill>
                  <a:srgbClr val="000000"/>
                </a:solidFill>
                <a:latin typeface="Segoe UI" panose="020B0502040204020203" pitchFamily="34" charset="0"/>
                <a:ea typeface="Segoe UI" panose="020B0502040204020203" pitchFamily="34" charset="0"/>
                <a:cs typeface="Segoe UI" panose="020B0502040204020203" pitchFamily="34" charset="0"/>
              </a:rPr>
              <a:t>OpenLayers</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 </a:t>
            </a:r>
            <a:endPar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742950" lvl="1" indent="-285750">
              <a:buFont typeface="Arial" panose="020B0604020202020204" pitchFamily="34" charset="0"/>
              <a:buChar char="•"/>
            </a:pP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Leaflet</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 </a:t>
            </a:r>
            <a:endPar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742950" lvl="1" indent="-285750">
              <a:buFont typeface="Arial" panose="020B0604020202020204" pitchFamily="34" charset="0"/>
              <a:buChar char="•"/>
            </a:pP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Google </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Maps </a:t>
            </a: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API, and </a:t>
            </a:r>
          </a:p>
          <a:p>
            <a:pPr marL="742950" lvl="1" indent="-285750">
              <a:buFont typeface="Arial" panose="020B0604020202020204" pitchFamily="34" charset="0"/>
              <a:buChar char="•"/>
            </a:pP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ArcGIS </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API for JavaScript.</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11879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3063</TotalTime>
  <Words>2134</Words>
  <Application>Microsoft Office PowerPoint</Application>
  <PresentationFormat>On-screen Show (4:3)</PresentationFormat>
  <Paragraphs>314</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 Kamal Pandey</dc:creator>
  <cp:lastModifiedBy>puyam-z210</cp:lastModifiedBy>
  <cp:revision>111</cp:revision>
  <cp:lastPrinted>2017-04-02T11:11:34Z</cp:lastPrinted>
  <dcterms:created xsi:type="dcterms:W3CDTF">2017-03-30T00:45:43Z</dcterms:created>
  <dcterms:modified xsi:type="dcterms:W3CDTF">2019-06-12T08:24:03Z</dcterms:modified>
</cp:coreProperties>
</file>