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5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5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5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5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5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5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6" name="PlaceHolder 2"/>
          <p:cNvSpPr>
            <a:spLocks noGrp="1"/>
          </p:cNvSpPr>
          <p:nvPr>
            <p:ph type="dt"/>
          </p:nvPr>
        </p:nvSpPr>
        <p:spPr>
          <a:xfrm>
            <a:off x="457200" y="6356520"/>
            <a:ext cx="2133360" cy="364680"/>
          </a:xfrm>
          <a:prstGeom prst="rect">
            <a:avLst/>
          </a:prstGeom>
        </p:spPr>
        <p:txBody>
          <a:bodyPr anchor="ctr">
            <a:noAutofit/>
          </a:bodyPr>
          <a:lstStyle/>
          <a:p>
            <a:pPr>
              <a:lnSpc>
                <a:spcPct val="100000"/>
              </a:lnSpc>
            </a:pPr>
            <a:fld id="{02C7D19C-1D9D-4910-8752-9CC69DCCA94F}" type="datetime">
              <a:rPr lang="en-US" sz="1200" b="0" strike="noStrike" spc="-1">
                <a:solidFill>
                  <a:srgbClr val="8B8B8B"/>
                </a:solidFill>
                <a:latin typeface="Calibri"/>
              </a:rPr>
              <a:t>7/22/2019</a:t>
            </a:fld>
            <a:endParaRPr lang="en-US"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42EC0AEC-1B74-48FF-9374-A711288AED78}"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geoserver.org/latest/en/user/datadirectory/index.html"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localhost:8080/geoserver/naga/wm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n.wikipedia.org/wiki/EPS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n.wikipedia.org/wiki/Common_Query_Languag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ocs.geoserver.org/latest/en/user/services/wms/vendor.html"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docs.geoserver.org/latest/en/user/filter/function_reference.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mapserver.org/input/vector/arcsde.html" TargetMode="External"/><Relationship Id="rId3" Type="http://schemas.openxmlformats.org/officeDocument/2006/relationships/hyperlink" Target="http://github.com/mapserver/" TargetMode="External"/><Relationship Id="rId7" Type="http://schemas.openxmlformats.org/officeDocument/2006/relationships/hyperlink" Target="https://mapserver.org/input/vector/sqlite.html" TargetMode="External"/><Relationship Id="rId2" Type="http://schemas.openxmlformats.org/officeDocument/2006/relationships/hyperlink" Target="http://www.osgeo.org/" TargetMode="External"/><Relationship Id="rId1" Type="http://schemas.openxmlformats.org/officeDocument/2006/relationships/slideLayout" Target="../slideLayouts/slideLayout2.xml"/><Relationship Id="rId6" Type="http://schemas.openxmlformats.org/officeDocument/2006/relationships/hyperlink" Target="https://mapserver.org/input/vector/postgis.html" TargetMode="External"/><Relationship Id="rId11" Type="http://schemas.openxmlformats.org/officeDocument/2006/relationships/image" Target="../media/image1.jpeg"/><Relationship Id="rId5" Type="http://schemas.openxmlformats.org/officeDocument/2006/relationships/hyperlink" Target="https://mapserver.org/input/vector/shapefiles.html" TargetMode="External"/><Relationship Id="rId10" Type="http://schemas.openxmlformats.org/officeDocument/2006/relationships/hyperlink" Target="https://mapserver.org/input/vector/mysql.html" TargetMode="External"/><Relationship Id="rId4" Type="http://schemas.openxmlformats.org/officeDocument/2006/relationships/hyperlink" Target="https://mapserver.org/glossary.html" TargetMode="External"/><Relationship Id="rId9" Type="http://schemas.openxmlformats.org/officeDocument/2006/relationships/hyperlink" Target="https://mapserver.org/input/vector/oracle.html"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iki.ubuntu.com/UbuntuGIS" TargetMode="External"/><Relationship Id="rId2" Type="http://schemas.openxmlformats.org/officeDocument/2006/relationships/hyperlink" Target="http://www.ms4w.com/"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hyperlink" Target="http://httpd.apache.org/" TargetMode="External"/><Relationship Id="rId2" Type="http://schemas.openxmlformats.org/officeDocument/2006/relationships/hyperlink" Target="https://www.mapserver.org/cgi/mapserv.html"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mapserver.org/mapfile/layer.html" TargetMode="External"/><Relationship Id="rId2" Type="http://schemas.openxmlformats.org/officeDocument/2006/relationships/hyperlink" Target="https://www.mapserver.org/mapfile/class.html" TargetMode="External"/><Relationship Id="rId1" Type="http://schemas.openxmlformats.org/officeDocument/2006/relationships/slideLayout" Target="../slideLayouts/slideLayout2.xml"/><Relationship Id="rId5" Type="http://schemas.openxmlformats.org/officeDocument/2006/relationships/hyperlink" Target="https://www.mapserver.org/mapfile/expressions.html" TargetMode="External"/><Relationship Id="rId4" Type="http://schemas.openxmlformats.org/officeDocument/2006/relationships/image" Target="../media/image26.jpeg"/></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osgeo-org.1803224.n2.nabble.com/Mapserver-vs-Geoserver-td4905798.html" TargetMode="Externa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www.slideshare.net/gatewaygeomatics.com/wms-performance-shootout" TargetMode="External"/><Relationship Id="rId4" Type="http://schemas.openxmlformats.org/officeDocument/2006/relationships/hyperlink" Target="http://wiki.osgeo.org/wiki/Benchmarking_201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Servlet"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1"/>
          <p:cNvPicPr/>
          <p:nvPr/>
        </p:nvPicPr>
        <p:blipFill>
          <a:blip r:embed="rId2"/>
          <a:stretch/>
        </p:blipFill>
        <p:spPr>
          <a:xfrm>
            <a:off x="0" y="1676520"/>
            <a:ext cx="9143640" cy="1904760"/>
          </a:xfrm>
          <a:prstGeom prst="rect">
            <a:avLst/>
          </a:prstGeom>
          <a:ln>
            <a:noFill/>
          </a:ln>
        </p:spPr>
      </p:pic>
      <p:sp>
        <p:nvSpPr>
          <p:cNvPr id="42" name="CustomShape 1"/>
          <p:cNvSpPr/>
          <p:nvPr/>
        </p:nvSpPr>
        <p:spPr>
          <a:xfrm>
            <a:off x="1020960" y="2286000"/>
            <a:ext cx="7182360" cy="821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1" strike="noStrike" spc="-1" dirty="0">
                <a:solidFill>
                  <a:srgbClr val="FFFFFF"/>
                </a:solidFill>
                <a:latin typeface="Segoe UI"/>
              </a:rPr>
              <a:t>Introduction to Open Source GIS Server </a:t>
            </a:r>
            <a:endParaRPr lang="en-US" sz="2400" b="0" strike="noStrike" spc="-1" dirty="0">
              <a:latin typeface="Arial"/>
            </a:endParaRPr>
          </a:p>
          <a:p>
            <a:pPr algn="ctr">
              <a:lnSpc>
                <a:spcPct val="100000"/>
              </a:lnSpc>
            </a:pPr>
            <a:r>
              <a:rPr lang="en-US" sz="2400" b="1" strike="noStrike" spc="-1" dirty="0">
                <a:solidFill>
                  <a:srgbClr val="FFFFFF"/>
                </a:solidFill>
                <a:latin typeface="Segoe UI"/>
              </a:rPr>
              <a:t>for Web Mapping – </a:t>
            </a:r>
            <a:r>
              <a:rPr lang="en-US" sz="2400" b="1" strike="noStrike" spc="-1" dirty="0">
                <a:solidFill>
                  <a:srgbClr val="FFC000"/>
                </a:solidFill>
                <a:latin typeface="Segoe UI"/>
              </a:rPr>
              <a:t>A Practical Approach </a:t>
            </a:r>
            <a:endParaRPr lang="en-US" sz="2400" b="0" strike="noStrike" spc="-1" dirty="0">
              <a:latin typeface="Arial"/>
            </a:endParaRPr>
          </a:p>
        </p:txBody>
      </p:sp>
      <p:sp>
        <p:nvSpPr>
          <p:cNvPr id="43" name="CustomShape 2"/>
          <p:cNvSpPr/>
          <p:nvPr/>
        </p:nvSpPr>
        <p:spPr>
          <a:xfrm>
            <a:off x="2941920" y="4343400"/>
            <a:ext cx="2933640" cy="730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1" strike="noStrike" spc="-1" dirty="0">
                <a:solidFill>
                  <a:srgbClr val="000000"/>
                </a:solidFill>
                <a:latin typeface="Segoe UI"/>
              </a:rPr>
              <a:t>PS Singh</a:t>
            </a:r>
            <a:endParaRPr lang="en-US" sz="2400" b="0" strike="noStrike" spc="-1" dirty="0">
              <a:latin typeface="Arial"/>
            </a:endParaRPr>
          </a:p>
          <a:p>
            <a:pPr algn="ctr">
              <a:lnSpc>
                <a:spcPct val="100000"/>
              </a:lnSpc>
            </a:pPr>
            <a:r>
              <a:rPr lang="en-US" sz="1800" b="0" strike="noStrike" spc="-1" dirty="0">
                <a:solidFill>
                  <a:srgbClr val="000000"/>
                </a:solidFill>
                <a:latin typeface="Segoe UI"/>
              </a:rPr>
              <a:t>ss.puyam@nesac.gov.in</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Picture 1"/>
          <p:cNvPicPr/>
          <p:nvPr/>
        </p:nvPicPr>
        <p:blipFill>
          <a:blip r:embed="rId2"/>
          <a:stretch/>
        </p:blipFill>
        <p:spPr>
          <a:xfrm>
            <a:off x="0" y="2819520"/>
            <a:ext cx="9143640" cy="990360"/>
          </a:xfrm>
          <a:prstGeom prst="rect">
            <a:avLst/>
          </a:prstGeom>
          <a:ln>
            <a:noFill/>
          </a:ln>
        </p:spPr>
      </p:pic>
      <p:sp>
        <p:nvSpPr>
          <p:cNvPr id="98" name="CustomShape 1"/>
          <p:cNvSpPr/>
          <p:nvPr/>
        </p:nvSpPr>
        <p:spPr>
          <a:xfrm>
            <a:off x="1601280" y="2971800"/>
            <a:ext cx="613548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3200" b="0" strike="noStrike" spc="-1">
                <a:solidFill>
                  <a:srgbClr val="FFFFFF"/>
                </a:solidFill>
                <a:latin typeface="Segoe UI"/>
              </a:rPr>
              <a:t>Publishing Data in GeoServer</a:t>
            </a: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990720" y="1681920"/>
            <a:ext cx="7391160" cy="227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StarSymbol"/>
              <a:buAutoNum type="arabicPeriod"/>
            </a:pPr>
            <a:r>
              <a:rPr lang="en-US" sz="1600" b="0" strike="noStrike" spc="-1">
                <a:solidFill>
                  <a:srgbClr val="000000"/>
                </a:solidFill>
                <a:latin typeface="Segoe UI"/>
              </a:rPr>
              <a:t>Move the shapefile directory, naga_data into &lt;GEOSERVER_DATA_DIR&gt;/data, where &lt;GEOSERVER_DATA_DIR&gt; is the root of the </a:t>
            </a:r>
            <a:r>
              <a:rPr lang="en-US" sz="1600" b="0" u="sng" strike="noStrike" spc="-1">
                <a:solidFill>
                  <a:srgbClr val="0000FF"/>
                </a:solidFill>
                <a:uFillTx/>
                <a:latin typeface="Segoe UI"/>
                <a:hlinkClick r:id="rId2"/>
              </a:rPr>
              <a:t>GeoServer data directory</a:t>
            </a:r>
            <a:r>
              <a:rPr lang="en-US" sz="1600" b="0" strike="noStrike" spc="-1">
                <a:solidFill>
                  <a:srgbClr val="000000"/>
                </a:solidFill>
                <a:latin typeface="Segoe UI"/>
              </a:rPr>
              <a:t>. If no changes have been made to the GeoServer file structure, the path is geoserver/data_dir/data/nagaland_data</a:t>
            </a:r>
            <a:endParaRPr lang="en-US" sz="1600" b="0" strike="noStrike" spc="-1">
              <a:latin typeface="Arial"/>
            </a:endParaRPr>
          </a:p>
          <a:p>
            <a:pPr marL="343080" indent="-342720">
              <a:lnSpc>
                <a:spcPct val="100000"/>
              </a:lnSpc>
              <a:buClr>
                <a:srgbClr val="000000"/>
              </a:buClr>
              <a:buFont typeface="StarSymbol"/>
              <a:buAutoNum type="arabicPeriod"/>
            </a:pPr>
            <a:r>
              <a:rPr lang="en-US" sz="1600" b="0" strike="noStrike" spc="-1">
                <a:solidFill>
                  <a:srgbClr val="000000"/>
                </a:solidFill>
                <a:latin typeface="Segoe UI"/>
              </a:rPr>
              <a:t>Create a new workspace</a:t>
            </a:r>
            <a:endParaRPr lang="en-US" sz="1600" b="0" strike="noStrike" spc="-1">
              <a:latin typeface="Arial"/>
            </a:endParaRPr>
          </a:p>
          <a:p>
            <a:pPr marL="800280" lvl="1" indent="-342720">
              <a:lnSpc>
                <a:spcPct val="100000"/>
              </a:lnSpc>
              <a:buClr>
                <a:srgbClr val="000000"/>
              </a:buClr>
              <a:buFont typeface="StarSymbol"/>
              <a:buAutoNum type="arabicPeriod"/>
            </a:pPr>
            <a:r>
              <a:rPr lang="en-US" sz="1600" b="0" strike="noStrike" spc="-1">
                <a:solidFill>
                  <a:srgbClr val="000000"/>
                </a:solidFill>
                <a:latin typeface="Segoe UI"/>
              </a:rPr>
              <a:t>In a web browser, navigate to http://localhost:8080/geoserver</a:t>
            </a:r>
            <a:endParaRPr lang="en-US" sz="1600" b="0" strike="noStrike" spc="-1">
              <a:latin typeface="Arial"/>
            </a:endParaRPr>
          </a:p>
          <a:p>
            <a:pPr marL="800280" lvl="1" indent="-342720">
              <a:lnSpc>
                <a:spcPct val="100000"/>
              </a:lnSpc>
              <a:buClr>
                <a:srgbClr val="000000"/>
              </a:buClr>
              <a:buFont typeface="StarSymbol"/>
              <a:buAutoNum type="arabicPeriod"/>
            </a:pPr>
            <a:r>
              <a:rPr lang="en-US" sz="1600" b="0" strike="noStrike" spc="-1">
                <a:solidFill>
                  <a:srgbClr val="000000"/>
                </a:solidFill>
                <a:latin typeface="Segoe UI"/>
              </a:rPr>
              <a:t>Login and Navigate to </a:t>
            </a:r>
            <a:r>
              <a:rPr lang="en-US" sz="1600" b="1" strike="noStrike" spc="-1">
                <a:solidFill>
                  <a:srgbClr val="000000"/>
                </a:solidFill>
                <a:latin typeface="Segoe UI"/>
              </a:rPr>
              <a:t>Data ‣ Workspaces</a:t>
            </a:r>
            <a:r>
              <a:rPr lang="en-US" sz="1600" b="0" strike="noStrike" spc="-1">
                <a:solidFill>
                  <a:srgbClr val="000000"/>
                </a:solidFill>
                <a:latin typeface="Segoe UI"/>
              </a:rPr>
              <a:t>.</a:t>
            </a:r>
            <a:endParaRPr lang="en-US" sz="1600" b="0" strike="noStrike" spc="-1">
              <a:latin typeface="Arial"/>
            </a:endParaRPr>
          </a:p>
          <a:p>
            <a:pPr>
              <a:lnSpc>
                <a:spcPct val="100000"/>
              </a:lnSpc>
            </a:pPr>
            <a:endParaRPr lang="en-US" sz="1600" b="0" strike="noStrike" spc="-1">
              <a:latin typeface="Arial"/>
            </a:endParaRPr>
          </a:p>
        </p:txBody>
      </p:sp>
      <p:sp>
        <p:nvSpPr>
          <p:cNvPr id="100" name="CustomShape 2"/>
          <p:cNvSpPr/>
          <p:nvPr/>
        </p:nvSpPr>
        <p:spPr>
          <a:xfrm>
            <a:off x="2948040" y="1219320"/>
            <a:ext cx="3133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Segoe UI"/>
              </a:rPr>
              <a:t>Eg. Publishing a Shapefile</a:t>
            </a:r>
            <a:endParaRPr lang="en-US" sz="1800" b="0" strike="noStrike" spc="-1">
              <a:latin typeface="Arial"/>
            </a:endParaRPr>
          </a:p>
        </p:txBody>
      </p:sp>
      <p:pic>
        <p:nvPicPr>
          <p:cNvPr id="101" name="Picture 2"/>
          <p:cNvPicPr/>
          <p:nvPr/>
        </p:nvPicPr>
        <p:blipFill>
          <a:blip r:embed="rId3"/>
          <a:stretch/>
        </p:blipFill>
        <p:spPr>
          <a:xfrm>
            <a:off x="3657600" y="3657600"/>
            <a:ext cx="4914000" cy="2933280"/>
          </a:xfrm>
          <a:prstGeom prst="rect">
            <a:avLst/>
          </a:prstGeom>
          <a:ln>
            <a:noFill/>
          </a:ln>
          <a:effectLst>
            <a:outerShdw blurRad="292100" dist="139498" dir="2700000" algn="tl" rotWithShape="0">
              <a:srgbClr val="333333">
                <a:alpha val="65000"/>
              </a:srgbClr>
            </a:outerShdw>
          </a:effectLst>
        </p:spPr>
      </p:pic>
      <p:pic>
        <p:nvPicPr>
          <p:cNvPr id="102" name="Picture 1"/>
          <p:cNvPicPr/>
          <p:nvPr/>
        </p:nvPicPr>
        <p:blipFill>
          <a:blip r:embed="rId4"/>
          <a:stretch/>
        </p:blipFill>
        <p:spPr>
          <a:xfrm>
            <a:off x="0" y="0"/>
            <a:ext cx="9143640" cy="990360"/>
          </a:xfrm>
          <a:prstGeom prst="rect">
            <a:avLst/>
          </a:prstGeom>
          <a:ln>
            <a:noFill/>
          </a:ln>
        </p:spPr>
      </p:pic>
      <p:sp>
        <p:nvSpPr>
          <p:cNvPr id="103" name="CustomShape 3"/>
          <p:cNvSpPr/>
          <p:nvPr/>
        </p:nvSpPr>
        <p:spPr>
          <a:xfrm>
            <a:off x="4010400" y="228600"/>
            <a:ext cx="52376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FFFFFF"/>
                </a:solidFill>
                <a:latin typeface="Segoe UI"/>
              </a:rPr>
              <a:t>Publishing Data in GeoServer</a:t>
            </a:r>
            <a:endParaRPr lang="en-US" sz="2400" b="0" strike="noStrike" spc="-1">
              <a:latin typeface="Arial"/>
            </a:endParaRPr>
          </a:p>
        </p:txBody>
      </p:sp>
      <p:sp>
        <p:nvSpPr>
          <p:cNvPr id="104" name="CustomShape 4"/>
          <p:cNvSpPr/>
          <p:nvPr/>
        </p:nvSpPr>
        <p:spPr>
          <a:xfrm>
            <a:off x="457200" y="4267080"/>
            <a:ext cx="2971440" cy="179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600" b="0" strike="noStrike" spc="-1">
                <a:solidFill>
                  <a:srgbClr val="000000"/>
                </a:solidFill>
                <a:latin typeface="Segoe UI"/>
              </a:rPr>
              <a:t>A workspace is often used to group similar layers together. Layers may be referred to by their workspace name, colon, layer name (for example </a:t>
            </a:r>
            <a:r>
              <a:rPr lang="en-US" sz="1600" b="1" strike="noStrike" spc="-1">
                <a:solidFill>
                  <a:srgbClr val="000000"/>
                </a:solidFill>
                <a:latin typeface="Segoe UI"/>
              </a:rPr>
              <a:t>naga</a:t>
            </a:r>
            <a:r>
              <a:rPr lang="en-US" sz="1600" b="0" strike="noStrike" spc="-1">
                <a:solidFill>
                  <a:srgbClr val="000000"/>
                </a:solidFill>
                <a:latin typeface="Segoe UI"/>
              </a:rPr>
              <a:t>:circle_boundary).</a:t>
            </a:r>
            <a:endParaRPr lang="en-US"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685800" y="1600200"/>
            <a:ext cx="7924320" cy="52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StarSymbol"/>
              <a:buAutoNum type="arabicPeriod" startAt="3"/>
            </a:pPr>
            <a:r>
              <a:rPr lang="en-US" sz="1600" b="0" strike="noStrike" spc="-1">
                <a:solidFill>
                  <a:srgbClr val="000000"/>
                </a:solidFill>
                <a:latin typeface="Segoe UI"/>
              </a:rPr>
              <a:t>Create a Store under the workspace. The store tells GeoServer </a:t>
            </a:r>
            <a:r>
              <a:rPr lang="en-US" sz="1600" b="1" strike="noStrike" spc="-1">
                <a:solidFill>
                  <a:srgbClr val="000000"/>
                </a:solidFill>
                <a:latin typeface="Segoe UI"/>
              </a:rPr>
              <a:t>how to connect to the shapefile.</a:t>
            </a:r>
            <a:r>
              <a:rPr lang="en-US" sz="1600" b="0" strike="noStrike" spc="-1">
                <a:solidFill>
                  <a:srgbClr val="000000"/>
                </a:solidFill>
                <a:latin typeface="Segoe UI"/>
              </a:rPr>
              <a:t> </a:t>
            </a:r>
            <a:endParaRPr lang="en-US" sz="1600" b="0" strike="noStrike" spc="-1">
              <a:latin typeface="Arial"/>
            </a:endParaRPr>
          </a:p>
          <a:p>
            <a:pPr marL="800280" lvl="1" indent="-342720">
              <a:lnSpc>
                <a:spcPct val="100000"/>
              </a:lnSpc>
              <a:buClr>
                <a:srgbClr val="000000"/>
              </a:buClr>
              <a:buFont typeface="StarSymbol"/>
              <a:buAutoNum type="arabicPeriod"/>
            </a:pPr>
            <a:r>
              <a:rPr lang="en-US" sz="1600" b="0" strike="noStrike" spc="-1">
                <a:solidFill>
                  <a:srgbClr val="000000"/>
                </a:solidFill>
                <a:latin typeface="Segoe UI"/>
              </a:rPr>
              <a:t>Navigate to </a:t>
            </a:r>
            <a:r>
              <a:rPr lang="en-US" sz="1600" b="1" strike="noStrike" spc="-1">
                <a:solidFill>
                  <a:srgbClr val="000000"/>
                </a:solidFill>
                <a:latin typeface="Segoe UI"/>
              </a:rPr>
              <a:t>Data‣Stores</a:t>
            </a:r>
            <a:r>
              <a:rPr lang="en-US" sz="1600" b="0" strike="noStrike" spc="-1">
                <a:solidFill>
                  <a:srgbClr val="000000"/>
                </a:solidFill>
                <a:latin typeface="Segoe UI"/>
              </a:rPr>
              <a:t>.</a:t>
            </a:r>
            <a:endParaRPr lang="en-US" sz="1600" b="0" strike="noStrike" spc="-1">
              <a:latin typeface="Arial"/>
            </a:endParaRPr>
          </a:p>
          <a:p>
            <a:pPr marL="800280" lvl="1" indent="-342720">
              <a:lnSpc>
                <a:spcPct val="100000"/>
              </a:lnSpc>
              <a:buClr>
                <a:srgbClr val="000000"/>
              </a:buClr>
              <a:buFont typeface="StarSymbol"/>
              <a:buAutoNum type="arabicPeriod"/>
            </a:pPr>
            <a:r>
              <a:rPr lang="en-US" sz="1600" b="0" strike="noStrike" spc="-1">
                <a:solidFill>
                  <a:srgbClr val="000000"/>
                </a:solidFill>
                <a:latin typeface="Segoe UI"/>
              </a:rPr>
              <a:t>You should see a list of stores, including the type of store and the workspace that the store belongs to.</a:t>
            </a:r>
            <a:endParaRPr lang="en-US" sz="1600" b="0" strike="noStrike" spc="-1">
              <a:latin typeface="Arial"/>
            </a:endParaRPr>
          </a:p>
          <a:p>
            <a:pPr marL="800280" lvl="1" indent="-342720">
              <a:lnSpc>
                <a:spcPct val="100000"/>
              </a:lnSpc>
              <a:buClr>
                <a:srgbClr val="000000"/>
              </a:buClr>
              <a:buFont typeface="StarSymbol"/>
              <a:buAutoNum type="arabicPeriod"/>
            </a:pPr>
            <a:r>
              <a:rPr lang="en-US" sz="1600" b="0" strike="noStrike" spc="-1">
                <a:solidFill>
                  <a:srgbClr val="000000"/>
                </a:solidFill>
                <a:latin typeface="Segoe UI"/>
              </a:rPr>
              <a:t>In order to add the shapefile, you need to create a new store. Click the </a:t>
            </a:r>
            <a:r>
              <a:rPr lang="en-US" sz="1600" b="1" strike="noStrike" spc="-1">
                <a:solidFill>
                  <a:srgbClr val="000000"/>
                </a:solidFill>
                <a:latin typeface="Segoe UI"/>
              </a:rPr>
              <a:t>Add new Store</a:t>
            </a:r>
            <a:r>
              <a:rPr lang="en-US" sz="1600" b="0" strike="noStrike" spc="-1">
                <a:solidFill>
                  <a:srgbClr val="000000"/>
                </a:solidFill>
                <a:latin typeface="Segoe UI"/>
              </a:rPr>
              <a:t> button. You will be redirected to a list of the data sources supported by GeoServer. </a:t>
            </a:r>
            <a:endParaRPr lang="en-US" sz="1600" b="0" strike="noStrike" spc="-1">
              <a:latin typeface="Arial"/>
            </a:endParaRPr>
          </a:p>
          <a:p>
            <a:pPr marL="800280" lvl="1" indent="-342720">
              <a:lnSpc>
                <a:spcPct val="100000"/>
              </a:lnSpc>
              <a:buClr>
                <a:srgbClr val="000000"/>
              </a:buClr>
              <a:buFont typeface="StarSymbol"/>
              <a:buAutoNum type="arabicPeriod"/>
            </a:pPr>
            <a:r>
              <a:rPr lang="en-US" sz="1600" b="0" strike="noStrike" spc="-1">
                <a:solidFill>
                  <a:srgbClr val="000000"/>
                </a:solidFill>
                <a:latin typeface="Segoe UI"/>
              </a:rPr>
              <a:t>Click </a:t>
            </a:r>
            <a:r>
              <a:rPr lang="en-US" sz="1600" b="1" strike="noStrike" spc="-1">
                <a:solidFill>
                  <a:srgbClr val="000000"/>
                </a:solidFill>
                <a:latin typeface="Segoe UI"/>
              </a:rPr>
              <a:t>Shapefile</a:t>
            </a:r>
            <a:r>
              <a:rPr lang="en-US" sz="1600" b="0" strike="noStrike" spc="-1">
                <a:solidFill>
                  <a:srgbClr val="000000"/>
                </a:solidFill>
                <a:latin typeface="Segoe UI"/>
              </a:rPr>
              <a:t>. The </a:t>
            </a:r>
            <a:r>
              <a:rPr lang="en-US" sz="1600" b="1" strike="noStrike" spc="-1">
                <a:solidFill>
                  <a:srgbClr val="000000"/>
                </a:solidFill>
                <a:latin typeface="Segoe UI"/>
              </a:rPr>
              <a:t>New Vector Data Source</a:t>
            </a:r>
            <a:r>
              <a:rPr lang="en-US" sz="1600" b="0" strike="noStrike" spc="-1">
                <a:solidFill>
                  <a:srgbClr val="000000"/>
                </a:solidFill>
                <a:latin typeface="Segoe UI"/>
              </a:rPr>
              <a:t> page will display.</a:t>
            </a:r>
            <a:endParaRPr lang="en-US" sz="1600" b="0" strike="noStrike" spc="-1">
              <a:latin typeface="Arial"/>
            </a:endParaRPr>
          </a:p>
          <a:p>
            <a:pPr marL="800280" lvl="1" indent="-342720">
              <a:lnSpc>
                <a:spcPct val="100000"/>
              </a:lnSpc>
              <a:buClr>
                <a:srgbClr val="000000"/>
              </a:buClr>
              <a:buFont typeface="StarSymbol"/>
              <a:buAutoNum type="arabicPeriod"/>
            </a:pPr>
            <a:r>
              <a:rPr lang="en-US" sz="1600" b="0" strike="noStrike" spc="-1">
                <a:solidFill>
                  <a:srgbClr val="000000"/>
                </a:solidFill>
                <a:latin typeface="Segoe UI"/>
              </a:rPr>
              <a:t>Begin by configuring the </a:t>
            </a:r>
            <a:r>
              <a:rPr lang="en-US" sz="1600" b="1" strike="noStrike" spc="-1">
                <a:solidFill>
                  <a:srgbClr val="000000"/>
                </a:solidFill>
                <a:latin typeface="Segoe UI"/>
              </a:rPr>
              <a:t>Basic Store Info</a:t>
            </a:r>
            <a:r>
              <a:rPr lang="en-US" sz="1600" b="0" strike="noStrike" spc="-1">
                <a:solidFill>
                  <a:srgbClr val="000000"/>
                </a:solidFill>
                <a:latin typeface="Segoe UI"/>
              </a:rPr>
              <a:t>.</a:t>
            </a:r>
            <a:endParaRPr lang="en-US" sz="1600" b="0" strike="noStrike" spc="-1">
              <a:latin typeface="Arial"/>
            </a:endParaRPr>
          </a:p>
          <a:p>
            <a:pPr marL="1257480" lvl="2" indent="-342720">
              <a:lnSpc>
                <a:spcPct val="100000"/>
              </a:lnSpc>
              <a:buClr>
                <a:srgbClr val="000000"/>
              </a:buClr>
              <a:buFont typeface="Arial"/>
              <a:buChar char="•"/>
            </a:pPr>
            <a:r>
              <a:rPr lang="en-US" sz="1600" b="0" strike="noStrike" spc="-1">
                <a:solidFill>
                  <a:srgbClr val="000000"/>
                </a:solidFill>
                <a:latin typeface="Segoe UI"/>
              </a:rPr>
              <a:t>Select the workspace </a:t>
            </a:r>
            <a:r>
              <a:rPr lang="en-US" sz="1600" b="1" strike="noStrike" spc="-1">
                <a:solidFill>
                  <a:srgbClr val="000000"/>
                </a:solidFill>
                <a:latin typeface="Segoe UI"/>
              </a:rPr>
              <a:t>naga</a:t>
            </a:r>
            <a:r>
              <a:rPr lang="en-US" sz="1600" b="0" strike="noStrike" spc="-1">
                <a:solidFill>
                  <a:srgbClr val="000000"/>
                </a:solidFill>
                <a:latin typeface="Segoe UI"/>
              </a:rPr>
              <a:t> from the drop down menu.</a:t>
            </a:r>
            <a:endParaRPr lang="en-US" sz="1600" b="0" strike="noStrike" spc="-1">
              <a:latin typeface="Arial"/>
            </a:endParaRPr>
          </a:p>
          <a:p>
            <a:pPr marL="1257480" lvl="2" indent="-342720">
              <a:lnSpc>
                <a:spcPct val="100000"/>
              </a:lnSpc>
              <a:buClr>
                <a:srgbClr val="000000"/>
              </a:buClr>
              <a:buFont typeface="Arial"/>
              <a:buChar char="•"/>
            </a:pPr>
            <a:r>
              <a:rPr lang="en-US" sz="1600" b="0" strike="noStrike" spc="-1">
                <a:solidFill>
                  <a:srgbClr val="000000"/>
                </a:solidFill>
                <a:latin typeface="Segoe UI"/>
              </a:rPr>
              <a:t>Enter the </a:t>
            </a:r>
            <a:r>
              <a:rPr lang="en-US" sz="1600" b="1" strike="noStrike" spc="-1">
                <a:solidFill>
                  <a:srgbClr val="000000"/>
                </a:solidFill>
                <a:latin typeface="Segoe UI"/>
              </a:rPr>
              <a:t>Data Source Name</a:t>
            </a:r>
            <a:r>
              <a:rPr lang="en-US" sz="1600" b="0" strike="noStrike" spc="-1">
                <a:solidFill>
                  <a:srgbClr val="000000"/>
                </a:solidFill>
                <a:latin typeface="Segoe UI"/>
              </a:rPr>
              <a:t> as Nag Boundary</a:t>
            </a:r>
            <a:endParaRPr lang="en-US" sz="1600" b="0" strike="noStrike" spc="-1">
              <a:latin typeface="Arial"/>
            </a:endParaRPr>
          </a:p>
          <a:p>
            <a:pPr marL="1257480" lvl="2" indent="-342720">
              <a:lnSpc>
                <a:spcPct val="100000"/>
              </a:lnSpc>
              <a:buClr>
                <a:srgbClr val="000000"/>
              </a:buClr>
              <a:buFont typeface="Arial"/>
              <a:buChar char="•"/>
            </a:pPr>
            <a:r>
              <a:rPr lang="en-US" sz="1600" b="0" strike="noStrike" spc="-1">
                <a:solidFill>
                  <a:srgbClr val="000000"/>
                </a:solidFill>
                <a:latin typeface="Segoe UI"/>
              </a:rPr>
              <a:t>Enter a brief </a:t>
            </a:r>
            <a:r>
              <a:rPr lang="en-US" sz="1600" b="1" strike="noStrike" spc="-1">
                <a:solidFill>
                  <a:srgbClr val="000000"/>
                </a:solidFill>
                <a:latin typeface="Segoe UI"/>
              </a:rPr>
              <a:t>Description</a:t>
            </a:r>
            <a:r>
              <a:rPr lang="en-US" sz="1600" b="0" strike="noStrike" spc="-1">
                <a:solidFill>
                  <a:srgbClr val="000000"/>
                </a:solidFill>
                <a:latin typeface="Segoe UI"/>
              </a:rPr>
              <a:t> (such as “Nagaland Circle Boundary”).</a:t>
            </a:r>
            <a:endParaRPr lang="en-US" sz="1600" b="0" strike="noStrike" spc="-1">
              <a:latin typeface="Arial"/>
            </a:endParaRPr>
          </a:p>
          <a:p>
            <a:pPr marL="800280" lvl="1" indent="-342720">
              <a:lnSpc>
                <a:spcPct val="100000"/>
              </a:lnSpc>
              <a:buClr>
                <a:srgbClr val="000000"/>
              </a:buClr>
              <a:buFont typeface="StarSymbol"/>
              <a:buAutoNum type="arabicPeriod"/>
            </a:pPr>
            <a:r>
              <a:rPr lang="en-US" sz="1600" b="0" strike="noStrike" spc="-1">
                <a:solidFill>
                  <a:srgbClr val="000000"/>
                </a:solidFill>
                <a:latin typeface="Segoe UI"/>
              </a:rPr>
              <a:t>Under </a:t>
            </a:r>
            <a:r>
              <a:rPr lang="en-US" sz="1600" b="1" strike="noStrike" spc="-1">
                <a:solidFill>
                  <a:srgbClr val="000000"/>
                </a:solidFill>
                <a:latin typeface="Segoe UI"/>
              </a:rPr>
              <a:t>Connection Parameters</a:t>
            </a:r>
            <a:r>
              <a:rPr lang="en-US" sz="1600" b="0" strike="noStrike" spc="-1">
                <a:solidFill>
                  <a:srgbClr val="000000"/>
                </a:solidFill>
                <a:latin typeface="Segoe UI"/>
              </a:rPr>
              <a:t>, browse to the location </a:t>
            </a:r>
            <a:r>
              <a:rPr lang="en-US" sz="1600" b="1" strike="noStrike" spc="-1">
                <a:solidFill>
                  <a:srgbClr val="000000"/>
                </a:solidFill>
                <a:latin typeface="Segoe UI"/>
              </a:rPr>
              <a:t>URL</a:t>
            </a:r>
            <a:r>
              <a:rPr lang="en-US" sz="1600" b="0" strike="noStrike" spc="-1">
                <a:solidFill>
                  <a:srgbClr val="000000"/>
                </a:solidFill>
                <a:latin typeface="Segoe UI"/>
              </a:rPr>
              <a:t> of the shapefile, typically  nagaland_data / Nag_Circle_UTM.shp.</a:t>
            </a:r>
            <a:endParaRPr lang="en-US" sz="1600" b="0" strike="noStrike" spc="-1">
              <a:latin typeface="Arial"/>
            </a:endParaRPr>
          </a:p>
          <a:p>
            <a:pPr marL="800280" lvl="1" indent="-342720">
              <a:lnSpc>
                <a:spcPct val="100000"/>
              </a:lnSpc>
              <a:buClr>
                <a:srgbClr val="000000"/>
              </a:buClr>
              <a:buFont typeface="StarSymbol"/>
              <a:buAutoNum type="arabicPeriod"/>
            </a:pPr>
            <a:r>
              <a:rPr lang="en-US" sz="1600" b="0" strike="noStrike" spc="-1">
                <a:solidFill>
                  <a:srgbClr val="000000"/>
                </a:solidFill>
                <a:latin typeface="Segoe UI"/>
              </a:rPr>
              <a:t>Click </a:t>
            </a:r>
            <a:r>
              <a:rPr lang="en-US" sz="1600" b="1" strike="noStrike" spc="-1">
                <a:solidFill>
                  <a:srgbClr val="000000"/>
                </a:solidFill>
                <a:latin typeface="Segoe UI"/>
              </a:rPr>
              <a:t>Save</a:t>
            </a:r>
            <a:r>
              <a:rPr lang="en-US" sz="1600" b="0" strike="noStrike" spc="-1">
                <a:solidFill>
                  <a:srgbClr val="000000"/>
                </a:solidFill>
                <a:latin typeface="Segoe UI"/>
              </a:rPr>
              <a:t>. You will be redirected to the </a:t>
            </a:r>
            <a:r>
              <a:rPr lang="en-US" sz="1600" b="1" strike="noStrike" spc="-1">
                <a:solidFill>
                  <a:srgbClr val="000000"/>
                </a:solidFill>
                <a:latin typeface="Segoe UI"/>
              </a:rPr>
              <a:t>New Layer</a:t>
            </a:r>
            <a:r>
              <a:rPr lang="en-US" sz="1600" b="0" strike="noStrike" spc="-1">
                <a:solidFill>
                  <a:srgbClr val="000000"/>
                </a:solidFill>
                <a:latin typeface="Segoe UI"/>
              </a:rPr>
              <a:t> page in order to configure the </a:t>
            </a:r>
            <a:r>
              <a:rPr lang="en-US" sz="1600" b="0" strike="noStrike" spc="-1">
                <a:solidFill>
                  <a:srgbClr val="000000"/>
                </a:solidFill>
                <a:latin typeface="Calibri"/>
              </a:rPr>
              <a:t> Nag_Circle_UTM layer</a:t>
            </a: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p:txBody>
      </p:sp>
      <p:pic>
        <p:nvPicPr>
          <p:cNvPr id="106" name="Picture 1"/>
          <p:cNvPicPr/>
          <p:nvPr/>
        </p:nvPicPr>
        <p:blipFill>
          <a:blip r:embed="rId2"/>
          <a:stretch/>
        </p:blipFill>
        <p:spPr>
          <a:xfrm>
            <a:off x="0" y="0"/>
            <a:ext cx="9143640" cy="990360"/>
          </a:xfrm>
          <a:prstGeom prst="rect">
            <a:avLst/>
          </a:prstGeom>
          <a:ln>
            <a:noFill/>
          </a:ln>
        </p:spPr>
      </p:pic>
      <p:sp>
        <p:nvSpPr>
          <p:cNvPr id="107" name="CustomShape 2"/>
          <p:cNvSpPr/>
          <p:nvPr/>
        </p:nvSpPr>
        <p:spPr>
          <a:xfrm>
            <a:off x="1204200" y="228600"/>
            <a:ext cx="83984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FFFFFF"/>
                </a:solidFill>
                <a:latin typeface="Segoe UI"/>
              </a:rPr>
              <a:t>Publishing Data in GeoServer : Creating a Store</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Picture 2"/>
          <p:cNvPicPr/>
          <p:nvPr/>
        </p:nvPicPr>
        <p:blipFill>
          <a:blip r:embed="rId2"/>
          <a:stretch/>
        </p:blipFill>
        <p:spPr>
          <a:xfrm>
            <a:off x="531360" y="1916640"/>
            <a:ext cx="3811680" cy="3276360"/>
          </a:xfrm>
          <a:prstGeom prst="rect">
            <a:avLst/>
          </a:prstGeom>
          <a:ln>
            <a:noFill/>
          </a:ln>
          <a:effectLst>
            <a:outerShdw blurRad="292100" dist="139498" dir="2700000" algn="tl" rotWithShape="0">
              <a:srgbClr val="333333">
                <a:alpha val="65000"/>
              </a:srgbClr>
            </a:outerShdw>
          </a:effectLst>
        </p:spPr>
      </p:pic>
      <p:sp>
        <p:nvSpPr>
          <p:cNvPr id="109" name="CustomShape 1"/>
          <p:cNvSpPr/>
          <p:nvPr/>
        </p:nvSpPr>
        <p:spPr>
          <a:xfrm>
            <a:off x="1451160" y="5334120"/>
            <a:ext cx="1251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i="1" strike="noStrike" spc="-1">
                <a:solidFill>
                  <a:srgbClr val="000000"/>
                </a:solidFill>
                <a:latin typeface="Calibri"/>
              </a:rPr>
              <a:t>Data Stores</a:t>
            </a:r>
            <a:endParaRPr lang="en-US" sz="1800" b="0" strike="noStrike" spc="-1">
              <a:latin typeface="Arial"/>
            </a:endParaRPr>
          </a:p>
        </p:txBody>
      </p:sp>
      <p:pic>
        <p:nvPicPr>
          <p:cNvPr id="110" name="Picture 1"/>
          <p:cNvPicPr/>
          <p:nvPr/>
        </p:nvPicPr>
        <p:blipFill>
          <a:blip r:embed="rId3"/>
          <a:stretch/>
        </p:blipFill>
        <p:spPr>
          <a:xfrm>
            <a:off x="4567680" y="1916640"/>
            <a:ext cx="4195080" cy="3276360"/>
          </a:xfrm>
          <a:prstGeom prst="rect">
            <a:avLst/>
          </a:prstGeom>
          <a:ln>
            <a:noFill/>
          </a:ln>
          <a:effectLst>
            <a:outerShdw blurRad="292100" dist="139498" dir="2700000" algn="tl" rotWithShape="0">
              <a:srgbClr val="333333">
                <a:alpha val="65000"/>
              </a:srgbClr>
            </a:outerShdw>
          </a:effectLst>
        </p:spPr>
      </p:pic>
      <p:sp>
        <p:nvSpPr>
          <p:cNvPr id="111" name="CustomShape 2"/>
          <p:cNvSpPr/>
          <p:nvPr/>
        </p:nvSpPr>
        <p:spPr>
          <a:xfrm>
            <a:off x="4366440" y="5334120"/>
            <a:ext cx="42152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i="1" strike="noStrike" spc="-1">
                <a:solidFill>
                  <a:srgbClr val="000000"/>
                </a:solidFill>
                <a:latin typeface="Calibri"/>
              </a:rPr>
              <a:t>Basic Store Info and Connection Parameters</a:t>
            </a:r>
            <a:endParaRPr lang="en-US" sz="1800" b="0" strike="noStrike" spc="-1">
              <a:latin typeface="Arial"/>
            </a:endParaRPr>
          </a:p>
        </p:txBody>
      </p:sp>
      <p:pic>
        <p:nvPicPr>
          <p:cNvPr id="112" name="Picture 1"/>
          <p:cNvPicPr/>
          <p:nvPr/>
        </p:nvPicPr>
        <p:blipFill>
          <a:blip r:embed="rId4"/>
          <a:stretch/>
        </p:blipFill>
        <p:spPr>
          <a:xfrm>
            <a:off x="0" y="0"/>
            <a:ext cx="9143640" cy="990360"/>
          </a:xfrm>
          <a:prstGeom prst="rect">
            <a:avLst/>
          </a:prstGeom>
          <a:ln>
            <a:noFill/>
          </a:ln>
        </p:spPr>
      </p:pic>
      <p:sp>
        <p:nvSpPr>
          <p:cNvPr id="113" name="CustomShape 3"/>
          <p:cNvSpPr/>
          <p:nvPr/>
        </p:nvSpPr>
        <p:spPr>
          <a:xfrm>
            <a:off x="1204200" y="228600"/>
            <a:ext cx="83984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FFFFFF"/>
                </a:solidFill>
                <a:latin typeface="Segoe UI"/>
              </a:rPr>
              <a:t>Publishing Data in GeoServer : Creating a Store</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34640" y="990720"/>
            <a:ext cx="9882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Segoe UI"/>
              </a:rPr>
              <a:t>1. On the </a:t>
            </a:r>
            <a:r>
              <a:rPr lang="en-US" sz="1800" b="1" strike="noStrike" spc="-1">
                <a:solidFill>
                  <a:srgbClr val="000000"/>
                </a:solidFill>
                <a:latin typeface="Segoe UI"/>
              </a:rPr>
              <a:t>New Layer</a:t>
            </a:r>
            <a:r>
              <a:rPr lang="en-US" sz="1800" b="0" strike="noStrike" spc="-1">
                <a:solidFill>
                  <a:srgbClr val="000000"/>
                </a:solidFill>
                <a:latin typeface="Segoe UI"/>
              </a:rPr>
              <a:t> page, click </a:t>
            </a:r>
            <a:r>
              <a:rPr lang="en-US" sz="1800" b="1" strike="noStrike" spc="-1">
                <a:solidFill>
                  <a:srgbClr val="000000"/>
                </a:solidFill>
                <a:latin typeface="Segoe UI"/>
              </a:rPr>
              <a:t>Publish</a:t>
            </a:r>
            <a:r>
              <a:rPr lang="en-US" sz="1800" b="0" strike="noStrike" spc="-1">
                <a:solidFill>
                  <a:srgbClr val="000000"/>
                </a:solidFill>
                <a:latin typeface="Segoe UI"/>
              </a:rPr>
              <a:t> beside the  </a:t>
            </a:r>
            <a:r>
              <a:rPr lang="en-US" sz="1800" b="1" strike="noStrike" spc="-1">
                <a:solidFill>
                  <a:srgbClr val="000000"/>
                </a:solidFill>
                <a:latin typeface="Segoe UI"/>
              </a:rPr>
              <a:t>Nag_Circle_UTM</a:t>
            </a:r>
            <a:r>
              <a:rPr lang="en-US" sz="1800" b="0" strike="noStrike" spc="-1">
                <a:solidFill>
                  <a:srgbClr val="000000"/>
                </a:solidFill>
                <a:latin typeface="Segoe UI"/>
              </a:rPr>
              <a:t>  layer name</a:t>
            </a:r>
            <a:endParaRPr lang="en-US" sz="1800" b="0" strike="noStrike" spc="-1">
              <a:latin typeface="Arial"/>
            </a:endParaRPr>
          </a:p>
        </p:txBody>
      </p:sp>
      <p:pic>
        <p:nvPicPr>
          <p:cNvPr id="115" name="Picture 1"/>
          <p:cNvPicPr/>
          <p:nvPr/>
        </p:nvPicPr>
        <p:blipFill>
          <a:blip r:embed="rId2"/>
          <a:stretch/>
        </p:blipFill>
        <p:spPr>
          <a:xfrm>
            <a:off x="1600200" y="1447920"/>
            <a:ext cx="5790960" cy="1562040"/>
          </a:xfrm>
          <a:prstGeom prst="rect">
            <a:avLst/>
          </a:prstGeom>
          <a:ln>
            <a:noFill/>
          </a:ln>
          <a:effectLst>
            <a:outerShdw blurRad="292100" dist="139498" dir="2700000" algn="tl" rotWithShape="0">
              <a:srgbClr val="333333">
                <a:alpha val="65000"/>
              </a:srgbClr>
            </a:outerShdw>
          </a:effectLst>
        </p:spPr>
      </p:pic>
      <p:sp>
        <p:nvSpPr>
          <p:cNvPr id="116" name="CustomShape 2"/>
          <p:cNvSpPr/>
          <p:nvPr/>
        </p:nvSpPr>
        <p:spPr>
          <a:xfrm>
            <a:off x="609480" y="3124080"/>
            <a:ext cx="81529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Segoe UI"/>
              </a:rPr>
              <a:t>2. The </a:t>
            </a:r>
            <a:r>
              <a:rPr lang="en-US" sz="1800" b="1" strike="noStrike" spc="-1">
                <a:solidFill>
                  <a:srgbClr val="000000"/>
                </a:solidFill>
                <a:latin typeface="Segoe UI"/>
              </a:rPr>
              <a:t>Edit Layer</a:t>
            </a:r>
            <a:r>
              <a:rPr lang="en-US" sz="1800" b="0" strike="noStrike" spc="-1">
                <a:solidFill>
                  <a:srgbClr val="000000"/>
                </a:solidFill>
                <a:latin typeface="Segoe UI"/>
              </a:rPr>
              <a:t> page defines the data and publishing parameters for a layer. Enter a short </a:t>
            </a:r>
            <a:r>
              <a:rPr lang="en-US" sz="1800" b="1" strike="noStrike" spc="-1">
                <a:solidFill>
                  <a:srgbClr val="000000"/>
                </a:solidFill>
                <a:latin typeface="Segoe UI"/>
              </a:rPr>
              <a:t>Title </a:t>
            </a:r>
            <a:r>
              <a:rPr lang="en-US" sz="1800" b="0" strike="noStrike" spc="-1">
                <a:solidFill>
                  <a:srgbClr val="000000"/>
                </a:solidFill>
                <a:latin typeface="Segoe UI"/>
              </a:rPr>
              <a:t>and an </a:t>
            </a:r>
            <a:r>
              <a:rPr lang="en-US" sz="1800" b="1" strike="noStrike" spc="-1">
                <a:solidFill>
                  <a:srgbClr val="000000"/>
                </a:solidFill>
                <a:latin typeface="Segoe UI"/>
              </a:rPr>
              <a:t>Abstract</a:t>
            </a:r>
            <a:r>
              <a:rPr lang="en-US" sz="1800" b="0" strike="noStrike" spc="-1">
                <a:solidFill>
                  <a:srgbClr val="000000"/>
                </a:solidFill>
                <a:latin typeface="Segoe UI"/>
              </a:rPr>
              <a:t> for the  Nag_Circle_UTM  layer.</a:t>
            </a:r>
            <a:endParaRPr lang="en-US" sz="1800" b="0" strike="noStrike" spc="-1">
              <a:latin typeface="Arial"/>
            </a:endParaRPr>
          </a:p>
        </p:txBody>
      </p:sp>
      <p:pic>
        <p:nvPicPr>
          <p:cNvPr id="117" name="Picture 2"/>
          <p:cNvPicPr/>
          <p:nvPr/>
        </p:nvPicPr>
        <p:blipFill>
          <a:blip r:embed="rId3"/>
          <a:stretch/>
        </p:blipFill>
        <p:spPr>
          <a:xfrm>
            <a:off x="1066680" y="3809880"/>
            <a:ext cx="7314840" cy="2742840"/>
          </a:xfrm>
          <a:prstGeom prst="rect">
            <a:avLst/>
          </a:prstGeom>
          <a:ln>
            <a:noFill/>
          </a:ln>
          <a:effectLst>
            <a:outerShdw blurRad="292100" dist="139498" dir="2700000" algn="tl" rotWithShape="0">
              <a:srgbClr val="333333">
                <a:alpha val="65000"/>
              </a:srgbClr>
            </a:outerShdw>
          </a:effectLst>
        </p:spPr>
      </p:pic>
      <p:sp>
        <p:nvSpPr>
          <p:cNvPr id="118" name="CustomShape 3"/>
          <p:cNvSpPr/>
          <p:nvPr/>
        </p:nvSpPr>
        <p:spPr>
          <a:xfrm>
            <a:off x="7473960" y="1981080"/>
            <a:ext cx="1110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i="1" strike="noStrike" spc="-1">
                <a:solidFill>
                  <a:srgbClr val="000000"/>
                </a:solidFill>
                <a:latin typeface="Calibri"/>
              </a:rPr>
              <a:t>New layer</a:t>
            </a:r>
            <a:endParaRPr lang="en-US" sz="1800" b="0" strike="noStrike" spc="-1">
              <a:latin typeface="Arial"/>
            </a:endParaRPr>
          </a:p>
        </p:txBody>
      </p:sp>
      <p:sp>
        <p:nvSpPr>
          <p:cNvPr id="119" name="CustomShape 4"/>
          <p:cNvSpPr/>
          <p:nvPr/>
        </p:nvSpPr>
        <p:spPr>
          <a:xfrm>
            <a:off x="5349240" y="5181480"/>
            <a:ext cx="26942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i="1" strike="noStrike" spc="-1">
                <a:solidFill>
                  <a:srgbClr val="000000"/>
                </a:solidFill>
                <a:latin typeface="Calibri"/>
              </a:rPr>
              <a:t>Basic Resource Information</a:t>
            </a:r>
            <a:endParaRPr lang="en-US" sz="1800" b="0" strike="noStrike" spc="-1">
              <a:latin typeface="Arial"/>
            </a:endParaRPr>
          </a:p>
        </p:txBody>
      </p:sp>
      <p:pic>
        <p:nvPicPr>
          <p:cNvPr id="120" name="Picture 1"/>
          <p:cNvPicPr/>
          <p:nvPr/>
        </p:nvPicPr>
        <p:blipFill>
          <a:blip r:embed="rId4"/>
          <a:stretch/>
        </p:blipFill>
        <p:spPr>
          <a:xfrm>
            <a:off x="0" y="0"/>
            <a:ext cx="9143640" cy="990360"/>
          </a:xfrm>
          <a:prstGeom prst="rect">
            <a:avLst/>
          </a:prstGeom>
          <a:ln>
            <a:noFill/>
          </a:ln>
        </p:spPr>
      </p:pic>
      <p:sp>
        <p:nvSpPr>
          <p:cNvPr id="121" name="CustomShape 5"/>
          <p:cNvSpPr/>
          <p:nvPr/>
        </p:nvSpPr>
        <p:spPr>
          <a:xfrm>
            <a:off x="1204200" y="228600"/>
            <a:ext cx="84121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FFFFFF"/>
                </a:solidFill>
                <a:latin typeface="Segoe UI"/>
              </a:rPr>
              <a:t>Publishing Data in GeoServer : Creating a Layer</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33520" y="961920"/>
            <a:ext cx="82292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Segoe UI"/>
              </a:rPr>
              <a:t>3. Generate the layer’s bounding boxes by clicking the </a:t>
            </a:r>
            <a:r>
              <a:rPr lang="en-US" sz="1800" b="1" strike="noStrike" spc="-1">
                <a:solidFill>
                  <a:srgbClr val="000000"/>
                </a:solidFill>
                <a:latin typeface="Segoe UI"/>
              </a:rPr>
              <a:t>Compute from data</a:t>
            </a:r>
            <a:r>
              <a:rPr lang="en-US" sz="1800" b="0" strike="noStrike" spc="-1">
                <a:solidFill>
                  <a:srgbClr val="000000"/>
                </a:solidFill>
                <a:latin typeface="Segoe UI"/>
              </a:rPr>
              <a:t> and then </a:t>
            </a:r>
            <a:r>
              <a:rPr lang="en-US" sz="1800" b="1" strike="noStrike" spc="-1">
                <a:solidFill>
                  <a:srgbClr val="000000"/>
                </a:solidFill>
                <a:latin typeface="Segoe UI"/>
              </a:rPr>
              <a:t>Compute from native bounds</a:t>
            </a:r>
            <a:r>
              <a:rPr lang="en-US" sz="1800" b="0" strike="noStrike" spc="-1">
                <a:solidFill>
                  <a:srgbClr val="000000"/>
                </a:solidFill>
                <a:latin typeface="Segoe UI"/>
              </a:rPr>
              <a:t> links</a:t>
            </a:r>
            <a:endParaRPr lang="en-US" sz="1800" b="0" strike="noStrike" spc="-1">
              <a:latin typeface="Arial"/>
            </a:endParaRPr>
          </a:p>
        </p:txBody>
      </p:sp>
      <p:pic>
        <p:nvPicPr>
          <p:cNvPr id="123" name="Picture 1"/>
          <p:cNvPicPr/>
          <p:nvPr/>
        </p:nvPicPr>
        <p:blipFill>
          <a:blip r:embed="rId2"/>
          <a:stretch/>
        </p:blipFill>
        <p:spPr>
          <a:xfrm>
            <a:off x="1295280" y="1800360"/>
            <a:ext cx="6447960" cy="1828440"/>
          </a:xfrm>
          <a:prstGeom prst="rect">
            <a:avLst/>
          </a:prstGeom>
          <a:ln>
            <a:noFill/>
          </a:ln>
          <a:effectLst>
            <a:outerShdw blurRad="292100" dist="139498" dir="2700000" algn="tl" rotWithShape="0">
              <a:srgbClr val="333333">
                <a:alpha val="65000"/>
              </a:srgbClr>
            </a:outerShdw>
          </a:effectLst>
        </p:spPr>
      </p:pic>
      <p:sp>
        <p:nvSpPr>
          <p:cNvPr id="124" name="CustomShape 2"/>
          <p:cNvSpPr/>
          <p:nvPr/>
        </p:nvSpPr>
        <p:spPr>
          <a:xfrm>
            <a:off x="3215520" y="3629160"/>
            <a:ext cx="27201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i="1" strike="noStrike" spc="-1">
                <a:solidFill>
                  <a:srgbClr val="000000"/>
                </a:solidFill>
                <a:latin typeface="Calibri"/>
              </a:rPr>
              <a:t>Generating bounding boxes</a:t>
            </a:r>
            <a:endParaRPr lang="en-US" sz="1800" b="0" strike="noStrike" spc="-1">
              <a:latin typeface="Arial"/>
            </a:endParaRPr>
          </a:p>
        </p:txBody>
      </p:sp>
      <p:sp>
        <p:nvSpPr>
          <p:cNvPr id="125" name="CustomShape 3"/>
          <p:cNvSpPr/>
          <p:nvPr/>
        </p:nvSpPr>
        <p:spPr>
          <a:xfrm>
            <a:off x="300600" y="4086360"/>
            <a:ext cx="5995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Segoe UI"/>
              </a:rPr>
              <a:t>4. Click the </a:t>
            </a:r>
            <a:r>
              <a:rPr lang="en-US" sz="1800" b="1" strike="noStrike" spc="-1">
                <a:solidFill>
                  <a:srgbClr val="000000"/>
                </a:solidFill>
                <a:latin typeface="Segoe UI"/>
              </a:rPr>
              <a:t>Publishing</a:t>
            </a:r>
            <a:r>
              <a:rPr lang="en-US" sz="1800" b="0" strike="noStrike" spc="-1">
                <a:solidFill>
                  <a:srgbClr val="000000"/>
                </a:solidFill>
                <a:latin typeface="Segoe UI"/>
              </a:rPr>
              <a:t> tab at the top of the page.</a:t>
            </a:r>
            <a:endParaRPr lang="en-US" sz="1800" b="0" strike="noStrike" spc="-1">
              <a:latin typeface="Arial"/>
            </a:endParaRPr>
          </a:p>
        </p:txBody>
      </p:sp>
      <p:sp>
        <p:nvSpPr>
          <p:cNvPr id="126" name="CustomShape 4"/>
          <p:cNvSpPr/>
          <p:nvPr/>
        </p:nvSpPr>
        <p:spPr>
          <a:xfrm>
            <a:off x="685800" y="4390920"/>
            <a:ext cx="78483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Segoe UI"/>
              </a:rPr>
              <a:t>5. We can set the layer’s style here. Under </a:t>
            </a:r>
            <a:r>
              <a:rPr lang="en-US" sz="1800" b="1" strike="noStrike" spc="-1">
                <a:solidFill>
                  <a:srgbClr val="000000"/>
                </a:solidFill>
                <a:latin typeface="Segoe UI"/>
              </a:rPr>
              <a:t>WMS Settings</a:t>
            </a:r>
            <a:r>
              <a:rPr lang="en-US" sz="1800" b="0" strike="noStrike" spc="-1">
                <a:solidFill>
                  <a:srgbClr val="000000"/>
                </a:solidFill>
                <a:latin typeface="Segoe UI"/>
              </a:rPr>
              <a:t>, ensure that the </a:t>
            </a:r>
            <a:r>
              <a:rPr lang="en-US" sz="1800" b="1" strike="noStrike" spc="-1">
                <a:solidFill>
                  <a:srgbClr val="000000"/>
                </a:solidFill>
                <a:latin typeface="Segoe UI"/>
              </a:rPr>
              <a:t>Default Style</a:t>
            </a:r>
            <a:r>
              <a:rPr lang="en-US" sz="1800" b="0" strike="noStrike" spc="-1">
                <a:solidFill>
                  <a:srgbClr val="000000"/>
                </a:solidFill>
                <a:latin typeface="Segoe UI"/>
              </a:rPr>
              <a:t> is set to </a:t>
            </a:r>
            <a:r>
              <a:rPr lang="en-US" sz="1800" b="1" strike="noStrike" spc="-1">
                <a:solidFill>
                  <a:srgbClr val="000000"/>
                </a:solidFill>
                <a:latin typeface="Segoe UI"/>
              </a:rPr>
              <a:t>line</a:t>
            </a:r>
            <a:r>
              <a:rPr lang="en-US" sz="1800" b="0" strike="noStrike" spc="-1">
                <a:solidFill>
                  <a:srgbClr val="000000"/>
                </a:solidFill>
                <a:latin typeface="Segoe UI"/>
              </a:rPr>
              <a:t>.</a:t>
            </a:r>
            <a:endParaRPr lang="en-US" sz="1800" b="0" strike="noStrike" spc="-1">
              <a:latin typeface="Arial"/>
            </a:endParaRPr>
          </a:p>
        </p:txBody>
      </p:sp>
      <p:pic>
        <p:nvPicPr>
          <p:cNvPr id="127" name="Picture 3"/>
          <p:cNvPicPr/>
          <p:nvPr/>
        </p:nvPicPr>
        <p:blipFill>
          <a:blip r:embed="rId3"/>
          <a:stretch/>
        </p:blipFill>
        <p:spPr>
          <a:xfrm>
            <a:off x="685800" y="5229360"/>
            <a:ext cx="2418840" cy="1552320"/>
          </a:xfrm>
          <a:prstGeom prst="rect">
            <a:avLst/>
          </a:prstGeom>
          <a:ln>
            <a:noFill/>
          </a:ln>
          <a:effectLst>
            <a:outerShdw blurRad="292100" dist="139498" dir="2700000" algn="tl" rotWithShape="0">
              <a:srgbClr val="333333">
                <a:alpha val="65000"/>
              </a:srgbClr>
            </a:outerShdw>
          </a:effectLst>
        </p:spPr>
      </p:pic>
      <p:pic>
        <p:nvPicPr>
          <p:cNvPr id="128" name="Picture 4"/>
          <p:cNvPicPr/>
          <p:nvPr/>
        </p:nvPicPr>
        <p:blipFill>
          <a:blip r:embed="rId4"/>
          <a:stretch/>
        </p:blipFill>
        <p:spPr>
          <a:xfrm>
            <a:off x="3276720" y="5181480"/>
            <a:ext cx="822960" cy="1599840"/>
          </a:xfrm>
          <a:prstGeom prst="rect">
            <a:avLst/>
          </a:prstGeom>
          <a:ln w="9360">
            <a:noFill/>
          </a:ln>
        </p:spPr>
      </p:pic>
      <p:sp>
        <p:nvSpPr>
          <p:cNvPr id="129" name="CustomShape 5"/>
          <p:cNvSpPr/>
          <p:nvPr/>
        </p:nvSpPr>
        <p:spPr>
          <a:xfrm rot="10800000" flipV="1">
            <a:off x="8763120" y="6370920"/>
            <a:ext cx="40381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Segoe UI"/>
              </a:rPr>
              <a:t>6. Finalize the layer configuration by scrolling to the bottom of the page and clicking </a:t>
            </a:r>
            <a:r>
              <a:rPr lang="en-US" sz="1800" b="1" strike="noStrike" spc="-1">
                <a:solidFill>
                  <a:srgbClr val="000000"/>
                </a:solidFill>
                <a:latin typeface="Segoe UI"/>
              </a:rPr>
              <a:t>Save</a:t>
            </a:r>
            <a:r>
              <a:rPr lang="en-US" sz="1800" b="0" strike="noStrike" spc="-1">
                <a:solidFill>
                  <a:srgbClr val="000000"/>
                </a:solidFill>
                <a:latin typeface="Segoe UI"/>
              </a:rPr>
              <a:t>.</a:t>
            </a:r>
            <a:endParaRPr lang="en-US" sz="1800" b="0" strike="noStrike" spc="-1">
              <a:latin typeface="Arial"/>
            </a:endParaRPr>
          </a:p>
        </p:txBody>
      </p:sp>
      <p:pic>
        <p:nvPicPr>
          <p:cNvPr id="130" name="Picture 1"/>
          <p:cNvPicPr/>
          <p:nvPr/>
        </p:nvPicPr>
        <p:blipFill>
          <a:blip r:embed="rId5"/>
          <a:stretch/>
        </p:blipFill>
        <p:spPr>
          <a:xfrm>
            <a:off x="0" y="0"/>
            <a:ext cx="9143640" cy="990360"/>
          </a:xfrm>
          <a:prstGeom prst="rect">
            <a:avLst/>
          </a:prstGeom>
          <a:ln>
            <a:noFill/>
          </a:ln>
        </p:spPr>
      </p:pic>
      <p:sp>
        <p:nvSpPr>
          <p:cNvPr id="131" name="CustomShape 6"/>
          <p:cNvSpPr/>
          <p:nvPr/>
        </p:nvSpPr>
        <p:spPr>
          <a:xfrm>
            <a:off x="882000" y="228600"/>
            <a:ext cx="874440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FFFFFF"/>
                </a:solidFill>
                <a:latin typeface="Segoe UI"/>
              </a:rPr>
              <a:t>Publishing Data in GeoServer : Publishing a Layer</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762120" y="1143000"/>
            <a:ext cx="76197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Segoe UI"/>
              </a:rPr>
              <a:t>1. In order to verify that the  Nag_Circle_UTM layer is published correctly, we can preview the layer.</a:t>
            </a:r>
            <a:endParaRPr lang="en-US" sz="1800" b="0" strike="noStrike" spc="-1">
              <a:latin typeface="Arial"/>
            </a:endParaRPr>
          </a:p>
        </p:txBody>
      </p:sp>
      <p:pic>
        <p:nvPicPr>
          <p:cNvPr id="133" name="Picture 1"/>
          <p:cNvPicPr/>
          <p:nvPr/>
        </p:nvPicPr>
        <p:blipFill>
          <a:blip r:embed="rId2"/>
          <a:stretch/>
        </p:blipFill>
        <p:spPr>
          <a:xfrm>
            <a:off x="838080" y="1828800"/>
            <a:ext cx="7765560" cy="1663200"/>
          </a:xfrm>
          <a:prstGeom prst="rect">
            <a:avLst/>
          </a:prstGeom>
          <a:ln>
            <a:noFill/>
          </a:ln>
          <a:effectLst>
            <a:outerShdw blurRad="292100" dist="139498" dir="2700000" algn="tl" rotWithShape="0">
              <a:srgbClr val="333333">
                <a:alpha val="65000"/>
              </a:srgbClr>
            </a:outerShdw>
          </a:effectLst>
        </p:spPr>
      </p:pic>
      <p:sp>
        <p:nvSpPr>
          <p:cNvPr id="134" name="CustomShape 2"/>
          <p:cNvSpPr/>
          <p:nvPr/>
        </p:nvSpPr>
        <p:spPr>
          <a:xfrm>
            <a:off x="6180840" y="1981080"/>
            <a:ext cx="1464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i="1" strike="noStrike" spc="-1">
                <a:solidFill>
                  <a:srgbClr val="000000"/>
                </a:solidFill>
                <a:latin typeface="Calibri"/>
              </a:rPr>
              <a:t>Layer Preview</a:t>
            </a:r>
            <a:endParaRPr lang="en-US" sz="1800" b="0" strike="noStrike" spc="-1">
              <a:latin typeface="Arial"/>
            </a:endParaRPr>
          </a:p>
        </p:txBody>
      </p:sp>
      <p:sp>
        <p:nvSpPr>
          <p:cNvPr id="135" name="CustomShape 3"/>
          <p:cNvSpPr/>
          <p:nvPr/>
        </p:nvSpPr>
        <p:spPr>
          <a:xfrm>
            <a:off x="609480" y="3962520"/>
            <a:ext cx="502884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Segoe UI"/>
              </a:rPr>
              <a:t>2. Click the </a:t>
            </a:r>
            <a:r>
              <a:rPr lang="en-US" sz="1800" b="1" strike="noStrike" spc="-1">
                <a:solidFill>
                  <a:srgbClr val="000000"/>
                </a:solidFill>
                <a:latin typeface="Segoe UI"/>
              </a:rPr>
              <a:t>OpenLayers</a:t>
            </a:r>
            <a:r>
              <a:rPr lang="en-US" sz="1800" b="0" strike="noStrike" spc="-1">
                <a:solidFill>
                  <a:srgbClr val="000000"/>
                </a:solidFill>
                <a:latin typeface="Segoe UI"/>
              </a:rPr>
              <a:t> link in the </a:t>
            </a:r>
            <a:r>
              <a:rPr lang="en-US" sz="1800" b="1" strike="noStrike" spc="-1">
                <a:solidFill>
                  <a:srgbClr val="000000"/>
                </a:solidFill>
                <a:latin typeface="Segoe UI"/>
              </a:rPr>
              <a:t>Common Formats</a:t>
            </a:r>
            <a:r>
              <a:rPr lang="en-US" sz="1800" b="0" strike="noStrike" spc="-1">
                <a:solidFill>
                  <a:srgbClr val="000000"/>
                </a:solidFill>
                <a:latin typeface="Segoe UI"/>
              </a:rPr>
              <a:t> column.</a:t>
            </a:r>
            <a:endParaRPr lang="en-US" sz="1800" b="0" strike="noStrike" spc="-1">
              <a:latin typeface="Arial"/>
            </a:endParaRPr>
          </a:p>
          <a:p>
            <a:pPr>
              <a:lnSpc>
                <a:spcPct val="100000"/>
              </a:lnSpc>
            </a:pPr>
            <a:r>
              <a:rPr lang="en-US" sz="1800" b="0" strike="noStrike" spc="-1">
                <a:solidFill>
                  <a:srgbClr val="000000"/>
                </a:solidFill>
                <a:latin typeface="Segoe UI"/>
              </a:rPr>
              <a:t>3. An OpenLayers map will load in a new tab and display the shapefile data with our custom style for the layer. You can use this preview map to zoom and pan around the dataset, as well as display the attributes of features.</a:t>
            </a:r>
            <a:endParaRPr lang="en-US" sz="1800" b="0" strike="noStrike" spc="-1">
              <a:latin typeface="Arial"/>
            </a:endParaRPr>
          </a:p>
        </p:txBody>
      </p:sp>
      <p:pic>
        <p:nvPicPr>
          <p:cNvPr id="136" name="Picture 2"/>
          <p:cNvPicPr/>
          <p:nvPr/>
        </p:nvPicPr>
        <p:blipFill>
          <a:blip r:embed="rId3"/>
          <a:stretch/>
        </p:blipFill>
        <p:spPr>
          <a:xfrm>
            <a:off x="5867280" y="3657600"/>
            <a:ext cx="2751480" cy="2971440"/>
          </a:xfrm>
          <a:prstGeom prst="rect">
            <a:avLst/>
          </a:prstGeom>
          <a:ln>
            <a:noFill/>
          </a:ln>
          <a:effectLst>
            <a:outerShdw blurRad="292100" dist="139498" dir="2700000" algn="tl" rotWithShape="0">
              <a:srgbClr val="333333">
                <a:alpha val="65000"/>
              </a:srgbClr>
            </a:outerShdw>
          </a:effectLst>
        </p:spPr>
      </p:pic>
      <p:pic>
        <p:nvPicPr>
          <p:cNvPr id="137" name="Picture 1"/>
          <p:cNvPicPr/>
          <p:nvPr/>
        </p:nvPicPr>
        <p:blipFill>
          <a:blip r:embed="rId4"/>
          <a:stretch/>
        </p:blipFill>
        <p:spPr>
          <a:xfrm>
            <a:off x="0" y="0"/>
            <a:ext cx="9143640" cy="990360"/>
          </a:xfrm>
          <a:prstGeom prst="rect">
            <a:avLst/>
          </a:prstGeom>
          <a:ln>
            <a:noFill/>
          </a:ln>
        </p:spPr>
      </p:pic>
      <p:sp>
        <p:nvSpPr>
          <p:cNvPr id="138" name="CustomShape 4"/>
          <p:cNvSpPr/>
          <p:nvPr/>
        </p:nvSpPr>
        <p:spPr>
          <a:xfrm>
            <a:off x="791640" y="228600"/>
            <a:ext cx="88527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FFFFFF"/>
                </a:solidFill>
                <a:latin typeface="Segoe UI"/>
              </a:rPr>
              <a:t>Publishing Data in GeoServer : Previewing a Layer</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icture 1"/>
          <p:cNvPicPr/>
          <p:nvPr/>
        </p:nvPicPr>
        <p:blipFill>
          <a:blip r:embed="rId2"/>
          <a:stretch/>
        </p:blipFill>
        <p:spPr>
          <a:xfrm>
            <a:off x="0" y="2819520"/>
            <a:ext cx="9143640" cy="990360"/>
          </a:xfrm>
          <a:prstGeom prst="rect">
            <a:avLst/>
          </a:prstGeom>
          <a:ln>
            <a:noFill/>
          </a:ln>
        </p:spPr>
      </p:pic>
      <p:sp>
        <p:nvSpPr>
          <p:cNvPr id="140" name="CustomShape 1"/>
          <p:cNvSpPr/>
          <p:nvPr/>
        </p:nvSpPr>
        <p:spPr>
          <a:xfrm>
            <a:off x="1505880" y="2971800"/>
            <a:ext cx="632592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3200" b="0" strike="noStrike" spc="-1">
                <a:solidFill>
                  <a:srgbClr val="FFFFFF"/>
                </a:solidFill>
                <a:latin typeface="Segoe UI"/>
              </a:rPr>
              <a:t>Understanding a WMS Service</a:t>
            </a: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609480" y="1600200"/>
            <a:ext cx="289512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000000"/>
                </a:solidFill>
                <a:latin typeface="Segoe UI"/>
              </a:rPr>
              <a:t>The request</a:t>
            </a:r>
            <a:endParaRPr lang="en-US" sz="1600" b="0" strike="noStrike" spc="-1">
              <a:latin typeface="Arial"/>
            </a:endParaRPr>
          </a:p>
          <a:p>
            <a:pPr>
              <a:lnSpc>
                <a:spcPct val="100000"/>
              </a:lnSpc>
            </a:pPr>
            <a:r>
              <a:rPr lang="en-US" sz="1600" b="0" strike="noStrike" spc="-1">
                <a:solidFill>
                  <a:srgbClr val="000000"/>
                </a:solidFill>
                <a:latin typeface="Segoe UI"/>
              </a:rPr>
              <a:t>The following URL is a WMS 'GetMap' request:</a:t>
            </a:r>
            <a:endParaRPr lang="en-US" sz="1600" b="0" strike="noStrike" spc="-1">
              <a:latin typeface="Arial"/>
            </a:endParaRPr>
          </a:p>
        </p:txBody>
      </p:sp>
      <p:sp>
        <p:nvSpPr>
          <p:cNvPr id="142" name="CustomShape 2"/>
          <p:cNvSpPr/>
          <p:nvPr/>
        </p:nvSpPr>
        <p:spPr>
          <a:xfrm>
            <a:off x="457200" y="3200400"/>
            <a:ext cx="3428640" cy="22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Segoe UI"/>
              </a:rPr>
              <a:t>http://localhost:8080/geoserver/naga/wms?service=WMS&amp;version=1.1.0&amp;request=GetMap&amp;layers=naga:Nag_Circle_UTM&amp;styles=&amp;bbox=532682.0670999996,2787067.8539000005,722847.2251000003,2992434.9676000006&amp;width=711&amp;height=768&amp;srs=EPSG:32646&amp;format=image/png&amp;TRANSPARENT=TRUE</a:t>
            </a:r>
            <a:endParaRPr lang="en-US" sz="1400" b="0" strike="noStrike" spc="-1">
              <a:latin typeface="Arial"/>
            </a:endParaRPr>
          </a:p>
        </p:txBody>
      </p:sp>
      <p:pic>
        <p:nvPicPr>
          <p:cNvPr id="143" name="Picture 2"/>
          <p:cNvPicPr/>
          <p:nvPr/>
        </p:nvPicPr>
        <p:blipFill>
          <a:blip r:embed="rId2"/>
          <a:stretch/>
        </p:blipFill>
        <p:spPr>
          <a:xfrm>
            <a:off x="4120560" y="1504800"/>
            <a:ext cx="4642200" cy="4819320"/>
          </a:xfrm>
          <a:prstGeom prst="rect">
            <a:avLst/>
          </a:prstGeom>
          <a:ln>
            <a:noFill/>
          </a:ln>
        </p:spPr>
      </p:pic>
      <p:pic>
        <p:nvPicPr>
          <p:cNvPr id="144" name="Picture 1"/>
          <p:cNvPicPr/>
          <p:nvPr/>
        </p:nvPicPr>
        <p:blipFill>
          <a:blip r:embed="rId3"/>
          <a:stretch/>
        </p:blipFill>
        <p:spPr>
          <a:xfrm>
            <a:off x="0" y="0"/>
            <a:ext cx="9143640" cy="990360"/>
          </a:xfrm>
          <a:prstGeom prst="rect">
            <a:avLst/>
          </a:prstGeom>
          <a:ln>
            <a:noFill/>
          </a:ln>
        </p:spPr>
      </p:pic>
      <p:sp>
        <p:nvSpPr>
          <p:cNvPr id="145" name="CustomShape 3"/>
          <p:cNvSpPr/>
          <p:nvPr/>
        </p:nvSpPr>
        <p:spPr>
          <a:xfrm>
            <a:off x="828720" y="228600"/>
            <a:ext cx="86896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FFFFFF"/>
                </a:solidFill>
                <a:latin typeface="Segoe UI"/>
              </a:rPr>
              <a:t>Understanding a WMS Service: ‘GetMap’ Request</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399960" y="1206720"/>
            <a:ext cx="36878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000"/>
                </a:solidFill>
                <a:latin typeface="Segoe UI"/>
              </a:rPr>
              <a:t>Breaking down the request</a:t>
            </a:r>
            <a:endParaRPr lang="en-US" sz="1800" b="0" strike="noStrike" spc="-1">
              <a:latin typeface="Arial"/>
            </a:endParaRPr>
          </a:p>
        </p:txBody>
      </p:sp>
      <p:sp>
        <p:nvSpPr>
          <p:cNvPr id="147" name="CustomShape 2"/>
          <p:cNvSpPr/>
          <p:nvPr/>
        </p:nvSpPr>
        <p:spPr>
          <a:xfrm>
            <a:off x="228600" y="1676520"/>
            <a:ext cx="8534160" cy="42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Segoe UI"/>
              </a:rPr>
              <a:t>That big, long URL is actually made up of many small bits, separated by '</a:t>
            </a:r>
            <a:r>
              <a:rPr lang="en-US" sz="1600" b="1" strike="noStrike" spc="-1">
                <a:solidFill>
                  <a:srgbClr val="000000"/>
                </a:solidFill>
                <a:latin typeface="Segoe UI"/>
              </a:rPr>
              <a:t>&amp;</a:t>
            </a:r>
            <a:r>
              <a:rPr lang="en-US" sz="1600" b="0" strike="noStrike" spc="-1">
                <a:solidFill>
                  <a:srgbClr val="000000"/>
                </a:solidFill>
                <a:latin typeface="Segoe UI"/>
              </a:rPr>
              <a:t>' characters. Here is the request, broken up so that each bit is on its own line, and with bits re-arranged so they flow better:</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0000"/>
                </a:solidFill>
                <a:latin typeface="Segoe UI"/>
              </a:rPr>
              <a:t>http://localhost:8080/geoserver/naga/wms?</a:t>
            </a:r>
            <a:endParaRPr lang="en-US" sz="1600" b="0" strike="noStrike" spc="-1">
              <a:latin typeface="Arial"/>
            </a:endParaRPr>
          </a:p>
          <a:p>
            <a:pPr>
              <a:lnSpc>
                <a:spcPct val="100000"/>
              </a:lnSpc>
            </a:pPr>
            <a:r>
              <a:rPr lang="en-US" sz="1600" b="0" strike="noStrike" spc="-1">
                <a:solidFill>
                  <a:srgbClr val="000000"/>
                </a:solidFill>
                <a:latin typeface="Segoe UI"/>
              </a:rPr>
              <a:t>service=WMS&amp;</a:t>
            </a:r>
            <a:endParaRPr lang="en-US" sz="1600" b="0" strike="noStrike" spc="-1">
              <a:latin typeface="Arial"/>
            </a:endParaRPr>
          </a:p>
          <a:p>
            <a:pPr>
              <a:lnSpc>
                <a:spcPct val="100000"/>
              </a:lnSpc>
            </a:pPr>
            <a:r>
              <a:rPr lang="en-US" sz="1600" b="0" strike="noStrike" spc="-1">
                <a:solidFill>
                  <a:srgbClr val="000000"/>
                </a:solidFill>
                <a:latin typeface="Segoe UI"/>
              </a:rPr>
              <a:t>version=1.1.0&amp;</a:t>
            </a:r>
            <a:endParaRPr lang="en-US" sz="1600" b="0" strike="noStrike" spc="-1">
              <a:latin typeface="Arial"/>
            </a:endParaRPr>
          </a:p>
          <a:p>
            <a:pPr>
              <a:lnSpc>
                <a:spcPct val="100000"/>
              </a:lnSpc>
            </a:pPr>
            <a:r>
              <a:rPr lang="en-US" sz="1600" b="0" strike="noStrike" spc="-1">
                <a:solidFill>
                  <a:srgbClr val="000000"/>
                </a:solidFill>
                <a:latin typeface="Segoe UI"/>
              </a:rPr>
              <a:t>request=GetMap&amp;</a:t>
            </a:r>
            <a:endParaRPr lang="en-US" sz="1600" b="0" strike="noStrike" spc="-1">
              <a:latin typeface="Arial"/>
            </a:endParaRPr>
          </a:p>
          <a:p>
            <a:pPr>
              <a:lnSpc>
                <a:spcPct val="100000"/>
              </a:lnSpc>
            </a:pPr>
            <a:r>
              <a:rPr lang="en-US" sz="1600" b="0" strike="noStrike" spc="-1">
                <a:solidFill>
                  <a:srgbClr val="000000"/>
                </a:solidFill>
                <a:latin typeface="Segoe UI"/>
              </a:rPr>
              <a:t>layers=naga:Nag_Circle_UTM&amp;</a:t>
            </a:r>
            <a:endParaRPr lang="en-US" sz="1600" b="0" strike="noStrike" spc="-1">
              <a:latin typeface="Arial"/>
            </a:endParaRPr>
          </a:p>
          <a:p>
            <a:pPr>
              <a:lnSpc>
                <a:spcPct val="100000"/>
              </a:lnSpc>
            </a:pPr>
            <a:r>
              <a:rPr lang="en-US" sz="1600" b="0" strike="noStrike" spc="-1">
                <a:solidFill>
                  <a:srgbClr val="000000"/>
                </a:solidFill>
                <a:latin typeface="Segoe UI"/>
              </a:rPr>
              <a:t>styles=&amp;</a:t>
            </a:r>
            <a:endParaRPr lang="en-US" sz="1600" b="0" strike="noStrike" spc="-1">
              <a:latin typeface="Arial"/>
            </a:endParaRPr>
          </a:p>
          <a:p>
            <a:pPr>
              <a:lnSpc>
                <a:spcPct val="100000"/>
              </a:lnSpc>
            </a:pPr>
            <a:r>
              <a:rPr lang="en-US" sz="1600" b="0" strike="noStrike" spc="-1">
                <a:solidFill>
                  <a:srgbClr val="000000"/>
                </a:solidFill>
                <a:latin typeface="Segoe UI"/>
              </a:rPr>
              <a:t>bbox=532682.0670999996,2787067.8539000005,722847.2251000003,2992434.9676000006&amp;</a:t>
            </a:r>
            <a:endParaRPr lang="en-US" sz="1600" b="0" strike="noStrike" spc="-1">
              <a:latin typeface="Arial"/>
            </a:endParaRPr>
          </a:p>
          <a:p>
            <a:pPr>
              <a:lnSpc>
                <a:spcPct val="100000"/>
              </a:lnSpc>
            </a:pPr>
            <a:r>
              <a:rPr lang="en-US" sz="1600" b="0" strike="noStrike" spc="-1">
                <a:solidFill>
                  <a:srgbClr val="000000"/>
                </a:solidFill>
                <a:latin typeface="Segoe UI"/>
              </a:rPr>
              <a:t>width=711&amp;</a:t>
            </a:r>
            <a:endParaRPr lang="en-US" sz="1600" b="0" strike="noStrike" spc="-1">
              <a:latin typeface="Arial"/>
            </a:endParaRPr>
          </a:p>
          <a:p>
            <a:pPr>
              <a:lnSpc>
                <a:spcPct val="100000"/>
              </a:lnSpc>
            </a:pPr>
            <a:r>
              <a:rPr lang="en-US" sz="1600" b="0" strike="noStrike" spc="-1">
                <a:solidFill>
                  <a:srgbClr val="000000"/>
                </a:solidFill>
                <a:latin typeface="Segoe UI"/>
              </a:rPr>
              <a:t>height=768&amp;</a:t>
            </a:r>
            <a:endParaRPr lang="en-US" sz="1600" b="0" strike="noStrike" spc="-1">
              <a:latin typeface="Arial"/>
            </a:endParaRPr>
          </a:p>
          <a:p>
            <a:pPr>
              <a:lnSpc>
                <a:spcPct val="100000"/>
              </a:lnSpc>
            </a:pPr>
            <a:r>
              <a:rPr lang="en-US" sz="1600" b="0" strike="noStrike" spc="-1">
                <a:solidFill>
                  <a:srgbClr val="000000"/>
                </a:solidFill>
                <a:latin typeface="Segoe UI"/>
              </a:rPr>
              <a:t>srs=EPSG:32646&amp;</a:t>
            </a:r>
            <a:endParaRPr lang="en-US" sz="1600" b="0" strike="noStrike" spc="-1">
              <a:latin typeface="Arial"/>
            </a:endParaRPr>
          </a:p>
          <a:p>
            <a:pPr>
              <a:lnSpc>
                <a:spcPct val="100000"/>
              </a:lnSpc>
            </a:pPr>
            <a:r>
              <a:rPr lang="en-US" sz="1600" b="0" strike="noStrike" spc="-1">
                <a:solidFill>
                  <a:srgbClr val="000000"/>
                </a:solidFill>
                <a:latin typeface="Segoe UI"/>
              </a:rPr>
              <a:t>format=image/png</a:t>
            </a:r>
            <a:endParaRPr lang="en-US" sz="1600" b="0" strike="noStrike" spc="-1">
              <a:latin typeface="Arial"/>
            </a:endParaRPr>
          </a:p>
          <a:p>
            <a:pPr>
              <a:lnSpc>
                <a:spcPct val="100000"/>
              </a:lnSpc>
            </a:pPr>
            <a:r>
              <a:rPr lang="en-US" sz="1600" b="0" strike="noStrike" spc="-1">
                <a:solidFill>
                  <a:srgbClr val="000000"/>
                </a:solidFill>
                <a:latin typeface="Segoe UI"/>
              </a:rPr>
              <a:t>TRANSPARENT=TRUE</a:t>
            </a:r>
            <a:endParaRPr lang="en-US" sz="1600" b="0" strike="noStrike" spc="-1">
              <a:latin typeface="Arial"/>
            </a:endParaRPr>
          </a:p>
        </p:txBody>
      </p:sp>
      <p:pic>
        <p:nvPicPr>
          <p:cNvPr id="148" name="Picture 1"/>
          <p:cNvPicPr/>
          <p:nvPr/>
        </p:nvPicPr>
        <p:blipFill>
          <a:blip r:embed="rId2"/>
          <a:stretch/>
        </p:blipFill>
        <p:spPr>
          <a:xfrm>
            <a:off x="0" y="0"/>
            <a:ext cx="9143640" cy="990360"/>
          </a:xfrm>
          <a:prstGeom prst="rect">
            <a:avLst/>
          </a:prstGeom>
          <a:ln>
            <a:noFill/>
          </a:ln>
        </p:spPr>
      </p:pic>
      <p:sp>
        <p:nvSpPr>
          <p:cNvPr id="149" name="CustomShape 3"/>
          <p:cNvSpPr/>
          <p:nvPr/>
        </p:nvSpPr>
        <p:spPr>
          <a:xfrm>
            <a:off x="828720" y="228600"/>
            <a:ext cx="86896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FFFFFF"/>
                </a:solidFill>
                <a:latin typeface="Segoe UI"/>
              </a:rPr>
              <a:t>Understanding a WMS Service: ‘GetMap’ Request</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1755720" y="1905120"/>
            <a:ext cx="5842440" cy="2804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endParaRPr lang="en-US" sz="1800" b="0" strike="noStrike" spc="-1">
              <a:latin typeface="Arial"/>
            </a:endParaRPr>
          </a:p>
          <a:p>
            <a:pPr indent="-216000">
              <a:lnSpc>
                <a:spcPct val="100000"/>
              </a:lnSpc>
              <a:buClr>
                <a:srgbClr val="000000"/>
              </a:buClr>
              <a:buFont typeface="Arial"/>
              <a:buChar char="•"/>
            </a:pPr>
            <a:r>
              <a:rPr lang="en-US" sz="2000" b="0" strike="noStrike" spc="-1">
                <a:solidFill>
                  <a:srgbClr val="000000"/>
                </a:solidFill>
                <a:latin typeface="Segoe UI"/>
              </a:rPr>
              <a:t> Basic Understanding of OWS Servers</a:t>
            </a:r>
            <a:endParaRPr lang="en-US" sz="2000" b="0" strike="noStrike" spc="-1">
              <a:latin typeface="Arial"/>
            </a:endParaRPr>
          </a:p>
          <a:p>
            <a:pPr indent="-216000">
              <a:lnSpc>
                <a:spcPct val="100000"/>
              </a:lnSpc>
              <a:buClr>
                <a:srgbClr val="000000"/>
              </a:buClr>
              <a:buFont typeface="Arial"/>
              <a:buChar char="•"/>
            </a:pPr>
            <a:r>
              <a:rPr lang="en-US" sz="2000" b="0" strike="noStrike" spc="-1">
                <a:solidFill>
                  <a:srgbClr val="000000"/>
                </a:solidFill>
                <a:latin typeface="Segoe UI"/>
              </a:rPr>
              <a:t> Installing and Setting Up GeoServer</a:t>
            </a:r>
            <a:endParaRPr lang="en-US" sz="2000" b="0" strike="noStrike" spc="-1">
              <a:latin typeface="Arial"/>
            </a:endParaRPr>
          </a:p>
          <a:p>
            <a:pPr indent="-216000">
              <a:lnSpc>
                <a:spcPct val="100000"/>
              </a:lnSpc>
              <a:buClr>
                <a:srgbClr val="000000"/>
              </a:buClr>
              <a:buFont typeface="Arial"/>
              <a:buChar char="•"/>
            </a:pPr>
            <a:r>
              <a:rPr lang="en-US" sz="2000" b="0" strike="noStrike" spc="-1">
                <a:solidFill>
                  <a:srgbClr val="000000"/>
                </a:solidFill>
                <a:latin typeface="Segoe UI"/>
              </a:rPr>
              <a:t> Publishing of OGC service Using GeoServer</a:t>
            </a:r>
            <a:endParaRPr lang="en-US" sz="2000" b="0" strike="noStrike" spc="-1">
              <a:latin typeface="Arial"/>
            </a:endParaRPr>
          </a:p>
          <a:p>
            <a:pPr indent="-216000">
              <a:lnSpc>
                <a:spcPct val="100000"/>
              </a:lnSpc>
              <a:buClr>
                <a:srgbClr val="000000"/>
              </a:buClr>
              <a:buFont typeface="Arial"/>
              <a:buChar char="•"/>
            </a:pPr>
            <a:r>
              <a:rPr lang="en-US" sz="2000" b="0" strike="noStrike" spc="-1">
                <a:solidFill>
                  <a:srgbClr val="000000"/>
                </a:solidFill>
                <a:latin typeface="Segoe UI"/>
              </a:rPr>
              <a:t> Understanding WMS service </a:t>
            </a:r>
            <a:endParaRPr lang="en-US" sz="2000" b="0" strike="noStrike" spc="-1">
              <a:latin typeface="Arial"/>
            </a:endParaRPr>
          </a:p>
          <a:p>
            <a:pPr indent="-216000">
              <a:lnSpc>
                <a:spcPct val="100000"/>
              </a:lnSpc>
              <a:buClr>
                <a:srgbClr val="000000"/>
              </a:buClr>
              <a:buFont typeface="Arial"/>
              <a:buChar char="•"/>
            </a:pPr>
            <a:r>
              <a:rPr lang="en-US" sz="2000" b="0" strike="noStrike" spc="-1">
                <a:solidFill>
                  <a:srgbClr val="000000"/>
                </a:solidFill>
                <a:latin typeface="Segoe UI"/>
              </a:rPr>
              <a:t> Map Querying Using GeoServer CQL/ECQL</a:t>
            </a:r>
            <a:endParaRPr lang="en-US" sz="2000" b="0" strike="noStrike" spc="-1">
              <a:latin typeface="Arial"/>
            </a:endParaRPr>
          </a:p>
          <a:p>
            <a:pPr indent="-216000">
              <a:lnSpc>
                <a:spcPct val="100000"/>
              </a:lnSpc>
              <a:buClr>
                <a:srgbClr val="000000"/>
              </a:buClr>
              <a:buFont typeface="Arial"/>
              <a:buChar char="•"/>
            </a:pPr>
            <a:r>
              <a:rPr lang="en-US" sz="2000" b="0" strike="noStrike" spc="-1">
                <a:solidFill>
                  <a:srgbClr val="000000"/>
                </a:solidFill>
                <a:latin typeface="Segoe UI"/>
              </a:rPr>
              <a:t> MapServer for Windows</a:t>
            </a:r>
            <a:endParaRPr lang="en-US" sz="2000" b="0" strike="noStrike" spc="-1">
              <a:latin typeface="Arial"/>
            </a:endParaRPr>
          </a:p>
          <a:p>
            <a:pPr marL="457200" lvl="1" indent="-216000">
              <a:lnSpc>
                <a:spcPct val="100000"/>
              </a:lnSpc>
              <a:buClr>
                <a:srgbClr val="000000"/>
              </a:buClr>
              <a:buFont typeface="Arial"/>
              <a:buChar char="•"/>
            </a:pPr>
            <a:r>
              <a:rPr lang="en-US" sz="2000" b="0" strike="noStrike" spc="-1">
                <a:solidFill>
                  <a:srgbClr val="000000"/>
                </a:solidFill>
                <a:latin typeface="Segoe UI"/>
              </a:rPr>
              <a:t> </a:t>
            </a:r>
            <a:r>
              <a:rPr lang="en-US" sz="1800" b="0" strike="noStrike" spc="-1">
                <a:solidFill>
                  <a:srgbClr val="000000"/>
                </a:solidFill>
                <a:latin typeface="Segoe UI"/>
              </a:rPr>
              <a:t>Understanding Mapfile</a:t>
            </a:r>
            <a:endParaRPr lang="en-US" sz="1800" b="0" strike="noStrike" spc="-1">
              <a:latin typeface="Arial"/>
            </a:endParaRPr>
          </a:p>
          <a:p>
            <a:pPr marL="457200" lvl="1" indent="-216000">
              <a:lnSpc>
                <a:spcPct val="100000"/>
              </a:lnSpc>
              <a:buClr>
                <a:srgbClr val="000000"/>
              </a:buClr>
              <a:buFont typeface="Arial"/>
              <a:buChar char="•"/>
            </a:pPr>
            <a:r>
              <a:rPr lang="en-US" sz="1800" b="0" strike="noStrike" spc="-1">
                <a:solidFill>
                  <a:srgbClr val="000000"/>
                </a:solidFill>
                <a:latin typeface="Segoe UI"/>
              </a:rPr>
              <a:t> Publishing of OGC service Using MapServer</a:t>
            </a:r>
            <a:endParaRPr lang="en-US" sz="1800" b="0" strike="noStrike" spc="-1">
              <a:latin typeface="Arial"/>
            </a:endParaRPr>
          </a:p>
        </p:txBody>
      </p:sp>
      <p:pic>
        <p:nvPicPr>
          <p:cNvPr id="45" name="Picture 1"/>
          <p:cNvPicPr/>
          <p:nvPr/>
        </p:nvPicPr>
        <p:blipFill>
          <a:blip r:embed="rId2"/>
          <a:stretch/>
        </p:blipFill>
        <p:spPr>
          <a:xfrm>
            <a:off x="0" y="0"/>
            <a:ext cx="9143640" cy="990360"/>
          </a:xfrm>
          <a:prstGeom prst="rect">
            <a:avLst/>
          </a:prstGeom>
          <a:ln>
            <a:noFill/>
          </a:ln>
        </p:spPr>
      </p:pic>
      <p:sp>
        <p:nvSpPr>
          <p:cNvPr id="46" name="CustomShape 2"/>
          <p:cNvSpPr/>
          <p:nvPr/>
        </p:nvSpPr>
        <p:spPr>
          <a:xfrm>
            <a:off x="4865760" y="228600"/>
            <a:ext cx="42044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1" strike="noStrike" spc="-1">
                <a:solidFill>
                  <a:srgbClr val="FFFFFF"/>
                </a:solidFill>
                <a:latin typeface="Segoe UI"/>
              </a:rPr>
              <a:t>What you’ll be learning</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09680" y="1612800"/>
            <a:ext cx="8200800" cy="52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u="sng" strike="noStrike" spc="-1">
                <a:solidFill>
                  <a:srgbClr val="0000FF"/>
                </a:solidFill>
                <a:uFillTx/>
                <a:latin typeface="Segoe UI"/>
                <a:hlinkClick r:id="rId2"/>
              </a:rPr>
              <a:t>http://localhost:8080/geoserver/naga/wms</a:t>
            </a:r>
            <a:r>
              <a:rPr lang="en-US" sz="1600" b="1" strike="noStrike" spc="-1">
                <a:solidFill>
                  <a:srgbClr val="000000"/>
                </a:solidFill>
                <a:latin typeface="Segoe UI"/>
              </a:rPr>
              <a:t>?</a:t>
            </a:r>
            <a:endParaRPr lang="en-US" sz="1600" b="0" strike="noStrike" spc="-1">
              <a:latin typeface="Arial"/>
            </a:endParaRPr>
          </a:p>
          <a:p>
            <a:pPr>
              <a:lnSpc>
                <a:spcPct val="100000"/>
              </a:lnSpc>
            </a:pPr>
            <a:r>
              <a:rPr lang="en-US" sz="1600" b="0" strike="noStrike" spc="-1">
                <a:solidFill>
                  <a:srgbClr val="000000"/>
                </a:solidFill>
                <a:latin typeface="Segoe UI"/>
              </a:rPr>
              <a:t>The protocol, host and path</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000000"/>
                </a:solidFill>
                <a:latin typeface="Segoe UI"/>
              </a:rPr>
              <a:t>service=WMS&amp;</a:t>
            </a:r>
            <a:endParaRPr lang="en-US" sz="1600" b="0" strike="noStrike" spc="-1">
              <a:latin typeface="Arial"/>
            </a:endParaRPr>
          </a:p>
          <a:p>
            <a:pPr>
              <a:lnSpc>
                <a:spcPct val="100000"/>
              </a:lnSpc>
            </a:pPr>
            <a:r>
              <a:rPr lang="en-US" sz="1600" b="0" strike="noStrike" spc="-1">
                <a:solidFill>
                  <a:srgbClr val="000000"/>
                </a:solidFill>
                <a:latin typeface="Segoe UI"/>
              </a:rPr>
              <a:t>The *SERVICE* parameter tells the server which exact service you're sending your message to. In some cases, the service endpoint might work for multiple services, and this parameter could be used to specify whether you're sending your 'GetMap' request to the WMS or the WFS.</a:t>
            </a: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000000"/>
                </a:solidFill>
                <a:latin typeface="Segoe UI"/>
              </a:rPr>
              <a:t>version=1.1.0&amp;</a:t>
            </a:r>
            <a:endParaRPr lang="en-US" sz="1600" b="0" strike="noStrike" spc="-1">
              <a:latin typeface="Arial"/>
            </a:endParaRPr>
          </a:p>
          <a:p>
            <a:pPr>
              <a:lnSpc>
                <a:spcPct val="100000"/>
              </a:lnSpc>
            </a:pPr>
            <a:r>
              <a:rPr lang="en-US" sz="1600" b="0" strike="noStrike" spc="-1">
                <a:solidFill>
                  <a:srgbClr val="000000"/>
                </a:solidFill>
                <a:latin typeface="Segoe UI"/>
              </a:rPr>
              <a:t>The 'VERSION' parameter</a:t>
            </a: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000000"/>
                </a:solidFill>
                <a:latin typeface="Segoe UI"/>
              </a:rPr>
              <a:t>request=GetMap&amp;</a:t>
            </a:r>
            <a:endParaRPr lang="en-US" sz="1600" b="0" strike="noStrike" spc="-1">
              <a:latin typeface="Arial"/>
            </a:endParaRPr>
          </a:p>
          <a:p>
            <a:pPr>
              <a:lnSpc>
                <a:spcPct val="100000"/>
              </a:lnSpc>
            </a:pPr>
            <a:r>
              <a:rPr lang="en-US" sz="1600" b="0" strike="noStrike" spc="-1">
                <a:solidFill>
                  <a:srgbClr val="000000"/>
                </a:solidFill>
                <a:latin typeface="Segoe UI"/>
              </a:rPr>
              <a:t>The *REQUEST* parameter tells the server which operation you'd like to perform. The </a:t>
            </a:r>
            <a:r>
              <a:rPr lang="en-US" sz="1600" b="1" strike="noStrike" spc="-1">
                <a:solidFill>
                  <a:srgbClr val="000000"/>
                </a:solidFill>
                <a:latin typeface="Segoe UI"/>
              </a:rPr>
              <a:t>'GetMap' request tells the server you want to fetch a map image</a:t>
            </a:r>
            <a:r>
              <a:rPr lang="en-US" sz="1600" b="0" strike="noStrike" spc="-1">
                <a:solidFill>
                  <a:srgbClr val="000000"/>
                </a:solidFill>
                <a:latin typeface="Segoe UI"/>
              </a:rPr>
              <a:t>. Other request types include 'GetLegendImage', 'GetFeatureInfo', 'GetCapabilities, ‘GetLegendGraphic‘</a:t>
            </a: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p:txBody>
      </p:sp>
      <p:pic>
        <p:nvPicPr>
          <p:cNvPr id="151" name="Picture 1"/>
          <p:cNvPicPr/>
          <p:nvPr/>
        </p:nvPicPr>
        <p:blipFill>
          <a:blip r:embed="rId3"/>
          <a:stretch/>
        </p:blipFill>
        <p:spPr>
          <a:xfrm>
            <a:off x="0" y="0"/>
            <a:ext cx="9143640" cy="990360"/>
          </a:xfrm>
          <a:prstGeom prst="rect">
            <a:avLst/>
          </a:prstGeom>
          <a:ln>
            <a:noFill/>
          </a:ln>
        </p:spPr>
      </p:pic>
      <p:sp>
        <p:nvSpPr>
          <p:cNvPr id="152" name="CustomShape 2"/>
          <p:cNvSpPr/>
          <p:nvPr/>
        </p:nvSpPr>
        <p:spPr>
          <a:xfrm>
            <a:off x="828720" y="228600"/>
            <a:ext cx="86896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FFFFFF"/>
                </a:solidFill>
                <a:latin typeface="Segoe UI"/>
              </a:rPr>
              <a:t>Understanding a WMS Service: ‘GetMap’ Request</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304920" y="1523880"/>
            <a:ext cx="8200800" cy="52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000000"/>
                </a:solidFill>
                <a:latin typeface="Segoe UI"/>
              </a:rPr>
              <a:t>layers=nesac:Nag_Circle_UTM&amp;</a:t>
            </a:r>
            <a:endParaRPr lang="en-US" sz="1600" b="0" strike="noStrike" spc="-1">
              <a:latin typeface="Arial"/>
            </a:endParaRPr>
          </a:p>
          <a:p>
            <a:pPr>
              <a:lnSpc>
                <a:spcPct val="100000"/>
              </a:lnSpc>
            </a:pPr>
            <a:r>
              <a:rPr lang="en-US" sz="1600" b="0" strike="noStrike" spc="-1">
                <a:solidFill>
                  <a:srgbClr val="000000"/>
                </a:solidFill>
                <a:latin typeface="Segoe UI"/>
              </a:rPr>
              <a:t>The *LAYERS* parameter </a:t>
            </a:r>
            <a:r>
              <a:rPr lang="en-US" sz="1600" b="1" strike="noStrike" spc="-1">
                <a:solidFill>
                  <a:srgbClr val="000000"/>
                </a:solidFill>
                <a:latin typeface="Segoe UI"/>
              </a:rPr>
              <a:t>lists</a:t>
            </a:r>
            <a:r>
              <a:rPr lang="en-US" sz="1600" b="0" strike="noStrike" spc="-1">
                <a:solidFill>
                  <a:srgbClr val="000000"/>
                </a:solidFill>
                <a:latin typeface="Segoe UI"/>
              </a:rPr>
              <a:t> for the WMS, the </a:t>
            </a:r>
            <a:r>
              <a:rPr lang="en-US" sz="1600" b="1" strike="noStrike" spc="-1">
                <a:solidFill>
                  <a:srgbClr val="000000"/>
                </a:solidFill>
                <a:latin typeface="Segoe UI"/>
              </a:rPr>
              <a:t>exact layers you wish to have drawn</a:t>
            </a:r>
            <a:r>
              <a:rPr lang="en-US" sz="1600" b="0" strike="noStrike" spc="-1">
                <a:solidFill>
                  <a:srgbClr val="000000"/>
                </a:solidFill>
                <a:latin typeface="Segoe UI"/>
              </a:rPr>
              <a:t>, as a comma-separated list. The order in which you list the layers is the //order in which they're drawn//. So layers *listed first* are *drawn first*.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000000"/>
                </a:solidFill>
                <a:latin typeface="Segoe UI"/>
              </a:rPr>
              <a:t>styles=&amp;</a:t>
            </a:r>
            <a:endParaRPr lang="en-US" sz="1600" b="0" strike="noStrike" spc="-1">
              <a:latin typeface="Arial"/>
            </a:endParaRPr>
          </a:p>
          <a:p>
            <a:pPr>
              <a:lnSpc>
                <a:spcPct val="100000"/>
              </a:lnSpc>
            </a:pPr>
            <a:r>
              <a:rPr lang="en-US" sz="1600" b="0" strike="noStrike" spc="-1">
                <a:solidFill>
                  <a:srgbClr val="000000"/>
                </a:solidFill>
                <a:latin typeface="Segoe UI"/>
              </a:rPr>
              <a:t>The *STYLES* parameter tells the server //how// to draw the layers you've specified in the *LAYERS* parameter.</a:t>
            </a:r>
            <a:endParaRPr lang="en-US" sz="1600" b="0" strike="noStrike" spc="-1">
              <a:latin typeface="Arial"/>
            </a:endParaRPr>
          </a:p>
          <a:p>
            <a:pPr>
              <a:lnSpc>
                <a:spcPct val="100000"/>
              </a:lnSpc>
            </a:pPr>
            <a:r>
              <a:t/>
            </a:r>
            <a:br/>
            <a:endParaRPr lang="en-US" sz="1600" b="0" strike="noStrike" spc="-1">
              <a:latin typeface="Arial"/>
            </a:endParaRPr>
          </a:p>
          <a:p>
            <a:pPr>
              <a:lnSpc>
                <a:spcPct val="100000"/>
              </a:lnSpc>
            </a:pPr>
            <a:r>
              <a:rPr lang="en-US" sz="1600" b="1" strike="noStrike" spc="-1">
                <a:solidFill>
                  <a:srgbClr val="000000"/>
                </a:solidFill>
                <a:latin typeface="Segoe UI"/>
              </a:rPr>
              <a:t>bbox=532682.0670999996,2787067.8539000005,722847.2251000003,2992434.9676000006&amp;</a:t>
            </a:r>
            <a:endParaRPr lang="en-US" sz="1600" b="0" strike="noStrike" spc="-1">
              <a:latin typeface="Arial"/>
            </a:endParaRPr>
          </a:p>
          <a:p>
            <a:pPr>
              <a:lnSpc>
                <a:spcPct val="100000"/>
              </a:lnSpc>
            </a:pPr>
            <a:r>
              <a:rPr lang="en-US" sz="1600" b="0" strike="noStrike" spc="-1">
                <a:solidFill>
                  <a:srgbClr val="000000"/>
                </a:solidFill>
                <a:latin typeface="Segoe UI"/>
              </a:rPr>
              <a:t>The *BBOX* parameter tells the WMS what spatial extent to use for this map. It is specified as four ordered spatial points: //minx,miny,maxx,maxy//</a:t>
            </a: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000000"/>
                </a:solidFill>
                <a:latin typeface="Segoe UI"/>
              </a:rPr>
              <a:t>width=711&amp;height=768&amp;</a:t>
            </a:r>
            <a:endParaRPr lang="en-US" sz="1600" b="0" strike="noStrike" spc="-1">
              <a:latin typeface="Arial"/>
            </a:endParaRPr>
          </a:p>
          <a:p>
            <a:pPr>
              <a:lnSpc>
                <a:spcPct val="100000"/>
              </a:lnSpc>
            </a:pPr>
            <a:r>
              <a:rPr lang="en-US" sz="1600" b="0" strike="noStrike" spc="-1">
                <a:solidFill>
                  <a:srgbClr val="000000"/>
                </a:solidFill>
                <a:latin typeface="Segoe UI"/>
              </a:rPr>
              <a:t>The *WIDTH* and *HEIGHT* parameters specify the width and height of the created image</a:t>
            </a:r>
            <a:endParaRPr lang="en-US" sz="1600" b="0" strike="noStrike" spc="-1">
              <a:latin typeface="Arial"/>
            </a:endParaRPr>
          </a:p>
          <a:p>
            <a:pPr>
              <a:lnSpc>
                <a:spcPct val="100000"/>
              </a:lnSpc>
            </a:pPr>
            <a:endParaRPr lang="en-US" sz="1600" b="0" strike="noStrike" spc="-1">
              <a:latin typeface="Arial"/>
            </a:endParaRPr>
          </a:p>
        </p:txBody>
      </p:sp>
      <p:pic>
        <p:nvPicPr>
          <p:cNvPr id="154" name="Picture 1"/>
          <p:cNvPicPr/>
          <p:nvPr/>
        </p:nvPicPr>
        <p:blipFill>
          <a:blip r:embed="rId2"/>
          <a:stretch/>
        </p:blipFill>
        <p:spPr>
          <a:xfrm>
            <a:off x="0" y="0"/>
            <a:ext cx="9143640" cy="990360"/>
          </a:xfrm>
          <a:prstGeom prst="rect">
            <a:avLst/>
          </a:prstGeom>
          <a:ln>
            <a:noFill/>
          </a:ln>
        </p:spPr>
      </p:pic>
      <p:sp>
        <p:nvSpPr>
          <p:cNvPr id="155" name="CustomShape 2"/>
          <p:cNvSpPr/>
          <p:nvPr/>
        </p:nvSpPr>
        <p:spPr>
          <a:xfrm>
            <a:off x="828720" y="228600"/>
            <a:ext cx="86896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FFFFFF"/>
                </a:solidFill>
                <a:latin typeface="Segoe UI"/>
              </a:rPr>
              <a:t>Understanding a WMS Service: ‘GetMap’ Request</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304920" y="1752480"/>
            <a:ext cx="8200800" cy="374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000000"/>
                </a:solidFill>
                <a:latin typeface="Segoe UI"/>
              </a:rPr>
              <a:t>srs=EPSG:32646&amp;</a:t>
            </a:r>
            <a:endParaRPr lang="en-US" sz="1600" b="0" strike="noStrike" spc="-1">
              <a:latin typeface="Arial"/>
            </a:endParaRPr>
          </a:p>
          <a:p>
            <a:pPr>
              <a:lnSpc>
                <a:spcPct val="100000"/>
              </a:lnSpc>
            </a:pPr>
            <a:r>
              <a:rPr lang="en-US" sz="1600" b="0" strike="noStrike" spc="-1">
                <a:solidFill>
                  <a:srgbClr val="000000"/>
                </a:solidFill>
                <a:latin typeface="Segoe UI"/>
              </a:rPr>
              <a:t>The *SRS* parameter tells the WMS which coordinate system the *BBOX* parameter is expressed in. The SRS parameter is written as an </a:t>
            </a:r>
            <a:r>
              <a:rPr lang="en-US" sz="1600" b="0" u="sng" strike="noStrike" spc="-1">
                <a:solidFill>
                  <a:srgbClr val="0000FF"/>
                </a:solidFill>
                <a:uFillTx/>
                <a:latin typeface="Segoe UI"/>
                <a:hlinkClick r:id="rId2"/>
              </a:rPr>
              <a:t>EPSG code</a:t>
            </a:r>
            <a:r>
              <a:rPr lang="en-US" sz="1600" b="0" strike="noStrike" spc="-1">
                <a:solidFill>
                  <a:srgbClr val="000000"/>
                </a:solidFill>
                <a:latin typeface="Segoe UI"/>
              </a:rPr>
              <a: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000000"/>
                </a:solidFill>
                <a:latin typeface="Segoe UI"/>
              </a:rPr>
              <a:t>format=image/png</a:t>
            </a:r>
            <a:endParaRPr lang="en-US" sz="1600" b="0" strike="noStrike" spc="-1">
              <a:latin typeface="Arial"/>
            </a:endParaRPr>
          </a:p>
          <a:p>
            <a:pPr>
              <a:lnSpc>
                <a:spcPct val="100000"/>
              </a:lnSpc>
            </a:pPr>
            <a:r>
              <a:rPr lang="en-US" sz="1600" b="0" strike="noStrike" spc="-1">
                <a:solidFill>
                  <a:srgbClr val="000000"/>
                </a:solidFill>
                <a:latin typeface="Segoe UI"/>
              </a:rPr>
              <a:t>The *FORMAT* parameter specifies the format of the returned image</a:t>
            </a: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000000"/>
                </a:solidFill>
                <a:latin typeface="Segoe UI"/>
              </a:rPr>
              <a:t>TRANSPARENT=TRUE</a:t>
            </a:r>
            <a:endParaRPr lang="en-US" sz="1600" b="0" strike="noStrike" spc="-1">
              <a:latin typeface="Arial"/>
            </a:endParaRPr>
          </a:p>
          <a:p>
            <a:pPr>
              <a:lnSpc>
                <a:spcPct val="100000"/>
              </a:lnSpc>
            </a:pPr>
            <a:r>
              <a:rPr lang="en-US" sz="1600" b="0" strike="noStrike" spc="-1">
                <a:solidFill>
                  <a:srgbClr val="000000"/>
                </a:solidFill>
                <a:latin typeface="Segoe UI"/>
              </a:rPr>
              <a:t>The *TRANSPARENT* parameter specifies whether areas of the map which are not otherwise drawn should be marked as transparent in the response image</a:t>
            </a: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0000"/>
                </a:solidFill>
                <a:latin typeface="Segoe UI"/>
              </a:rPr>
              <a:t>Other Parameters:</a:t>
            </a:r>
            <a:endParaRPr lang="en-US" sz="1600" b="0" strike="noStrike" spc="-1">
              <a:latin typeface="Arial"/>
            </a:endParaRPr>
          </a:p>
          <a:p>
            <a:pPr>
              <a:lnSpc>
                <a:spcPct val="100000"/>
              </a:lnSpc>
            </a:pPr>
            <a:r>
              <a:rPr lang="en-US" sz="1600" b="0" strike="noStrike" spc="-1">
                <a:solidFill>
                  <a:srgbClr val="000000"/>
                </a:solidFill>
                <a:latin typeface="Segoe UI"/>
              </a:rPr>
              <a:t>http://www.opengeospatial.org/standards/wms</a:t>
            </a:r>
            <a:endParaRPr lang="en-US" sz="1600" b="0" strike="noStrike" spc="-1">
              <a:latin typeface="Arial"/>
            </a:endParaRPr>
          </a:p>
        </p:txBody>
      </p:sp>
      <p:pic>
        <p:nvPicPr>
          <p:cNvPr id="157" name="Picture 1"/>
          <p:cNvPicPr/>
          <p:nvPr/>
        </p:nvPicPr>
        <p:blipFill>
          <a:blip r:embed="rId3"/>
          <a:stretch/>
        </p:blipFill>
        <p:spPr>
          <a:xfrm>
            <a:off x="0" y="0"/>
            <a:ext cx="9143640" cy="990360"/>
          </a:xfrm>
          <a:prstGeom prst="rect">
            <a:avLst/>
          </a:prstGeom>
          <a:ln>
            <a:noFill/>
          </a:ln>
        </p:spPr>
      </p:pic>
      <p:sp>
        <p:nvSpPr>
          <p:cNvPr id="158" name="CustomShape 2"/>
          <p:cNvSpPr/>
          <p:nvPr/>
        </p:nvSpPr>
        <p:spPr>
          <a:xfrm>
            <a:off x="828720" y="228600"/>
            <a:ext cx="86896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FFFFFF"/>
                </a:solidFill>
                <a:latin typeface="Segoe UI"/>
              </a:rPr>
              <a:t>Understanding a WMS Service: ‘GetMap’ Request</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Picture 1"/>
          <p:cNvPicPr/>
          <p:nvPr/>
        </p:nvPicPr>
        <p:blipFill>
          <a:blip r:embed="rId2"/>
          <a:stretch/>
        </p:blipFill>
        <p:spPr>
          <a:xfrm>
            <a:off x="0" y="2819520"/>
            <a:ext cx="9143640" cy="990360"/>
          </a:xfrm>
          <a:prstGeom prst="rect">
            <a:avLst/>
          </a:prstGeom>
          <a:ln>
            <a:noFill/>
          </a:ln>
        </p:spPr>
      </p:pic>
      <p:sp>
        <p:nvSpPr>
          <p:cNvPr id="160" name="CustomShape 1"/>
          <p:cNvSpPr/>
          <p:nvPr/>
        </p:nvSpPr>
        <p:spPr>
          <a:xfrm>
            <a:off x="2412720" y="2971800"/>
            <a:ext cx="451224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3200" b="0" strike="noStrike" spc="-1">
                <a:solidFill>
                  <a:srgbClr val="FFFFFF"/>
                </a:solidFill>
                <a:latin typeface="Segoe UI"/>
              </a:rPr>
              <a:t>GeoServer CQL/ECQL</a:t>
            </a: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1066680" y="1676520"/>
            <a:ext cx="6933960" cy="447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800" b="0" strike="noStrike" spc="-1">
              <a:latin typeface="Arial"/>
            </a:endParaRPr>
          </a:p>
          <a:p>
            <a:pPr indent="-216000" algn="just">
              <a:lnSpc>
                <a:spcPct val="100000"/>
              </a:lnSpc>
              <a:buClr>
                <a:srgbClr val="000000"/>
              </a:buClr>
              <a:buFont typeface="Arial"/>
              <a:buChar char="•"/>
            </a:pPr>
            <a:r>
              <a:rPr lang="en-US" sz="1600" b="0" strike="noStrike" spc="-1">
                <a:solidFill>
                  <a:srgbClr val="000000"/>
                </a:solidFill>
                <a:latin typeface="Segoe UI"/>
              </a:rPr>
              <a:t> CQL (Common Query Language) is a </a:t>
            </a:r>
            <a:r>
              <a:rPr lang="en-US" sz="1600" b="1" strike="noStrike" spc="-1">
                <a:solidFill>
                  <a:srgbClr val="000000"/>
                </a:solidFill>
                <a:latin typeface="Segoe UI"/>
              </a:rPr>
              <a:t>query language created by the OGC </a:t>
            </a:r>
            <a:r>
              <a:rPr lang="en-US" sz="1600" b="0" strike="noStrike" spc="-1">
                <a:solidFill>
                  <a:srgbClr val="000000"/>
                </a:solidFill>
                <a:latin typeface="Segoe UI"/>
              </a:rPr>
              <a:t>for the </a:t>
            </a:r>
            <a:r>
              <a:rPr lang="en-US" sz="1600" b="0" u="sng" strike="noStrike" spc="-1">
                <a:solidFill>
                  <a:srgbClr val="000000"/>
                </a:solidFill>
                <a:uFillTx/>
                <a:latin typeface="Segoe UI"/>
              </a:rPr>
              <a:t>Catalogue Web Services specification</a:t>
            </a:r>
            <a:r>
              <a:rPr lang="en-US" sz="1600" b="0" strike="noStrike" spc="-1">
                <a:solidFill>
                  <a:srgbClr val="000000"/>
                </a:solidFill>
                <a:latin typeface="Segoe UI"/>
              </a:rPr>
              <a:t>. CQL is written using a text-based syntax. It is thus more readable and better-suited for manual authoring.</a:t>
            </a:r>
            <a:endParaRPr lang="en-US" sz="1600" b="0" strike="noStrike" spc="-1">
              <a:latin typeface="Arial"/>
            </a:endParaRPr>
          </a:p>
          <a:p>
            <a:pPr algn="just">
              <a:lnSpc>
                <a:spcPct val="100000"/>
              </a:lnSpc>
            </a:pPr>
            <a:endParaRPr lang="en-US" sz="1600" b="0" strike="noStrike" spc="-1">
              <a:latin typeface="Arial"/>
            </a:endParaRPr>
          </a:p>
          <a:p>
            <a:pPr indent="-216000" algn="just">
              <a:lnSpc>
                <a:spcPct val="100000"/>
              </a:lnSpc>
              <a:buClr>
                <a:srgbClr val="000000"/>
              </a:buClr>
              <a:buFont typeface="Arial"/>
              <a:buChar char="•"/>
            </a:pPr>
            <a:r>
              <a:rPr lang="en-US" sz="1600" b="0" u="sng" strike="noStrike" spc="-1">
                <a:solidFill>
                  <a:srgbClr val="0000FF"/>
                </a:solidFill>
                <a:uFillTx/>
                <a:latin typeface="Segoe UI"/>
                <a:hlinkClick r:id="rId2"/>
              </a:rPr>
              <a:t> Common Query Language or CQL</a:t>
            </a:r>
            <a:r>
              <a:rPr lang="en-US" sz="1600" b="0" strike="noStrike" spc="-1">
                <a:solidFill>
                  <a:srgbClr val="000000"/>
                </a:solidFill>
                <a:latin typeface="Segoe UI"/>
              </a:rPr>
              <a:t> can be a </a:t>
            </a:r>
            <a:r>
              <a:rPr lang="en-US" sz="1600" b="1" strike="noStrike" spc="-1">
                <a:solidFill>
                  <a:srgbClr val="000000"/>
                </a:solidFill>
                <a:latin typeface="Segoe UI"/>
              </a:rPr>
              <a:t>shorter</a:t>
            </a:r>
            <a:r>
              <a:rPr lang="en-US" sz="1600" b="0" strike="noStrike" spc="-1">
                <a:solidFill>
                  <a:srgbClr val="000000"/>
                </a:solidFill>
                <a:latin typeface="Segoe UI"/>
              </a:rPr>
              <a:t> (as compared to other filters), more readable way to put a "filter" or SQL-like "where" statement into a URL.</a:t>
            </a:r>
            <a:endParaRPr lang="en-US" sz="1600" b="0" strike="noStrike" spc="-1">
              <a:latin typeface="Arial"/>
            </a:endParaRPr>
          </a:p>
          <a:p>
            <a:pPr algn="just">
              <a:lnSpc>
                <a:spcPct val="100000"/>
              </a:lnSpc>
            </a:pPr>
            <a:endParaRPr lang="en-US" sz="1600" b="0" strike="noStrike" spc="-1">
              <a:latin typeface="Arial"/>
            </a:endParaRPr>
          </a:p>
          <a:p>
            <a:pPr indent="-216000" algn="just">
              <a:lnSpc>
                <a:spcPct val="100000"/>
              </a:lnSpc>
              <a:buClr>
                <a:srgbClr val="000000"/>
              </a:buClr>
              <a:buFont typeface="Arial"/>
              <a:buChar char="•"/>
            </a:pPr>
            <a:r>
              <a:rPr lang="en-US" sz="1600" b="0" strike="noStrike" spc="-1">
                <a:solidFill>
                  <a:srgbClr val="000000"/>
                </a:solidFill>
                <a:latin typeface="Segoe UI"/>
              </a:rPr>
              <a:t> ECQL is an extension of CQL and thus provides a more flexible language with stronger similarities with SQL.</a:t>
            </a:r>
            <a:endParaRPr lang="en-US" sz="1600" b="0" strike="noStrike" spc="-1">
              <a:latin typeface="Arial"/>
            </a:endParaRPr>
          </a:p>
          <a:p>
            <a:pPr algn="just">
              <a:lnSpc>
                <a:spcPct val="100000"/>
              </a:lnSpc>
            </a:pPr>
            <a:endParaRPr lang="en-US" sz="1600" b="0" strike="noStrike" spc="-1">
              <a:latin typeface="Arial"/>
            </a:endParaRPr>
          </a:p>
          <a:p>
            <a:pPr indent="-216000" algn="just">
              <a:lnSpc>
                <a:spcPct val="100000"/>
              </a:lnSpc>
              <a:buClr>
                <a:srgbClr val="000000"/>
              </a:buClr>
              <a:buFont typeface="Arial"/>
              <a:buChar char="•"/>
            </a:pPr>
            <a:r>
              <a:rPr lang="en-US" sz="1600" b="0" strike="noStrike" spc="-1">
                <a:solidFill>
                  <a:srgbClr val="000000"/>
                </a:solidFill>
                <a:latin typeface="Segoe UI"/>
              </a:rPr>
              <a:t> GeoServer supports the use of both CQL and ECQL in WMS and WFS requests, as well as in GeoServer’s SLD </a:t>
            </a:r>
            <a:r>
              <a:rPr lang="en-US" sz="1600" b="0" u="sng" strike="noStrike" spc="-1">
                <a:solidFill>
                  <a:srgbClr val="000000"/>
                </a:solidFill>
                <a:uFillTx/>
                <a:latin typeface="Segoe UI"/>
              </a:rPr>
              <a:t>dynamic symbolizers</a:t>
            </a:r>
            <a:r>
              <a:rPr lang="en-US" sz="1600" b="0" strike="noStrike" spc="-1">
                <a:solidFill>
                  <a:srgbClr val="000000"/>
                </a:solidFill>
                <a:latin typeface="Segoe UI"/>
              </a:rPr>
              <a:t>. Requests can contain attribute statements or spatial requests.</a:t>
            </a:r>
            <a:endParaRPr lang="en-US" sz="1600" b="0" strike="noStrike" spc="-1">
              <a:latin typeface="Arial"/>
            </a:endParaRPr>
          </a:p>
          <a:p>
            <a:pPr>
              <a:lnSpc>
                <a:spcPct val="100000"/>
              </a:lnSpc>
            </a:pPr>
            <a:endParaRPr lang="en-US" sz="1600" b="0" strike="noStrike" spc="-1">
              <a:latin typeface="Arial"/>
            </a:endParaRPr>
          </a:p>
        </p:txBody>
      </p:sp>
      <p:pic>
        <p:nvPicPr>
          <p:cNvPr id="162" name="Picture 1"/>
          <p:cNvPicPr/>
          <p:nvPr/>
        </p:nvPicPr>
        <p:blipFill>
          <a:blip r:embed="rId3"/>
          <a:stretch/>
        </p:blipFill>
        <p:spPr>
          <a:xfrm>
            <a:off x="0" y="0"/>
            <a:ext cx="9143640" cy="990360"/>
          </a:xfrm>
          <a:prstGeom prst="rect">
            <a:avLst/>
          </a:prstGeom>
          <a:ln>
            <a:noFill/>
          </a:ln>
        </p:spPr>
      </p:pic>
      <p:sp>
        <p:nvSpPr>
          <p:cNvPr id="163" name="CustomShape 2"/>
          <p:cNvSpPr/>
          <p:nvPr/>
        </p:nvSpPr>
        <p:spPr>
          <a:xfrm>
            <a:off x="4837320" y="304920"/>
            <a:ext cx="37594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1" strike="noStrike" spc="-1">
                <a:solidFill>
                  <a:srgbClr val="FFFFFF"/>
                </a:solidFill>
                <a:latin typeface="Segoe UI"/>
              </a:rPr>
              <a:t>GeoServer CQL/ECQL</a:t>
            </a:r>
            <a:endParaRPr lang="en-US" sz="2400" b="0" strike="noStrike" spc="-1">
              <a:latin typeface="Arial"/>
            </a:endParaRPr>
          </a:p>
        </p:txBody>
      </p:sp>
      <p:sp>
        <p:nvSpPr>
          <p:cNvPr id="164" name="CustomShape 3"/>
          <p:cNvSpPr/>
          <p:nvPr/>
        </p:nvSpPr>
        <p:spPr>
          <a:xfrm>
            <a:off x="1329120" y="6095880"/>
            <a:ext cx="68472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Use </a:t>
            </a:r>
            <a:r>
              <a:rPr lang="en-US" sz="1800" b="1" strike="noStrike" spc="-1">
                <a:solidFill>
                  <a:srgbClr val="000000"/>
                </a:solidFill>
                <a:latin typeface="Calibri"/>
              </a:rPr>
              <a:t>cql_filter</a:t>
            </a:r>
            <a:r>
              <a:rPr lang="en-US" sz="1800" b="0" strike="noStrike" spc="-1">
                <a:solidFill>
                  <a:srgbClr val="000000"/>
                </a:solidFill>
                <a:latin typeface="Calibri"/>
              </a:rPr>
              <a:t> to define filter parameters in your application (OL/Leaflet)</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380880" y="1676520"/>
            <a:ext cx="3504960" cy="42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Segoe UI"/>
              </a:rPr>
              <a:t>The following examples use the  </a:t>
            </a:r>
            <a:r>
              <a:rPr lang="en-US" sz="1600" b="1" strike="noStrike" spc="-1">
                <a:solidFill>
                  <a:srgbClr val="000000"/>
                </a:solidFill>
                <a:latin typeface="Segoe UI"/>
              </a:rPr>
              <a:t>naga:Circle Boundary of Nagaland </a:t>
            </a:r>
            <a:r>
              <a:rPr lang="en-US" sz="1600" b="0" strike="noStrike" spc="-1">
                <a:solidFill>
                  <a:srgbClr val="000000"/>
                </a:solidFill>
                <a:latin typeface="Segoe UI"/>
              </a:rPr>
              <a:t>. It demonstrates how CQL filters work by using the WMS </a:t>
            </a:r>
            <a:r>
              <a:rPr lang="en-US" sz="1600" b="0" u="sng" strike="noStrike" spc="-1">
                <a:solidFill>
                  <a:srgbClr val="0000FF"/>
                </a:solidFill>
                <a:uFillTx/>
                <a:latin typeface="Segoe UI"/>
                <a:hlinkClick r:id="rId2"/>
              </a:rPr>
              <a:t>CQL_FILTER vendor parameter</a:t>
            </a:r>
            <a:r>
              <a:rPr lang="en-US" sz="1600" b="0" strike="noStrike" spc="-1">
                <a:solidFill>
                  <a:srgbClr val="000000"/>
                </a:solidFill>
                <a:latin typeface="Segoe UI"/>
              </a:rPr>
              <a:t> to alter the data displayed by WMS requests. </a:t>
            </a:r>
            <a:endParaRPr lang="en-US" sz="1600" b="0" strike="noStrike" spc="-1">
              <a:latin typeface="Arial"/>
            </a:endParaRPr>
          </a:p>
          <a:p>
            <a:pPr indent="-216000">
              <a:lnSpc>
                <a:spcPct val="100000"/>
              </a:lnSpc>
              <a:buClr>
                <a:srgbClr val="000000"/>
              </a:buClr>
              <a:buFont typeface="Arial"/>
              <a:buChar char="•"/>
            </a:pPr>
            <a:r>
              <a:rPr lang="en-US" sz="1600" b="0" strike="noStrike" spc="-1">
                <a:solidFill>
                  <a:srgbClr val="000000"/>
                </a:solidFill>
                <a:latin typeface="Segoe UI"/>
              </a:rPr>
              <a:t> Open the GeoServer Map Preview for the </a:t>
            </a:r>
            <a:r>
              <a:rPr lang="en-US" sz="1600" b="1" strike="noStrike" spc="-1">
                <a:solidFill>
                  <a:srgbClr val="000000"/>
                </a:solidFill>
                <a:latin typeface="Segoe UI"/>
              </a:rPr>
              <a:t> naga:Circle Boundary of Nagaland </a:t>
            </a:r>
            <a:r>
              <a:rPr lang="en-US" sz="1600" b="0" strike="noStrike" spc="-1">
                <a:solidFill>
                  <a:srgbClr val="000000"/>
                </a:solidFill>
                <a:latin typeface="Segoe UI"/>
              </a:rPr>
              <a:t> layer. </a:t>
            </a:r>
            <a:endParaRPr lang="en-US" sz="1600" b="0" strike="noStrike" spc="-1">
              <a:latin typeface="Arial"/>
            </a:endParaRPr>
          </a:p>
          <a:p>
            <a:pPr indent="-216000">
              <a:lnSpc>
                <a:spcPct val="100000"/>
              </a:lnSpc>
              <a:buClr>
                <a:srgbClr val="000000"/>
              </a:buClr>
              <a:buFont typeface="Arial"/>
              <a:buChar char="•"/>
            </a:pPr>
            <a:r>
              <a:rPr lang="en-US" sz="1600" b="0" strike="noStrike" spc="-1">
                <a:solidFill>
                  <a:srgbClr val="000000"/>
                </a:solidFill>
                <a:latin typeface="Segoe UI"/>
              </a:rPr>
              <a:t> Click on the </a:t>
            </a:r>
            <a:r>
              <a:rPr lang="en-US" sz="1600" b="0" i="1" strike="noStrike" spc="-1">
                <a:solidFill>
                  <a:srgbClr val="000000"/>
                </a:solidFill>
                <a:latin typeface="Segoe UI"/>
              </a:rPr>
              <a:t>Options</a:t>
            </a:r>
            <a:r>
              <a:rPr lang="en-US" sz="1600" b="0" strike="noStrike" spc="-1">
                <a:solidFill>
                  <a:srgbClr val="000000"/>
                </a:solidFill>
                <a:latin typeface="Segoe UI"/>
              </a:rPr>
              <a:t> button at the top of the map preview to open the advanced options toolbar. </a:t>
            </a:r>
            <a:endParaRPr lang="en-US" sz="1600" b="0" strike="noStrike" spc="-1">
              <a:latin typeface="Arial"/>
            </a:endParaRPr>
          </a:p>
          <a:p>
            <a:pPr indent="-216000">
              <a:lnSpc>
                <a:spcPct val="100000"/>
              </a:lnSpc>
              <a:buClr>
                <a:srgbClr val="000000"/>
              </a:buClr>
              <a:buFont typeface="Arial"/>
              <a:buChar char="•"/>
            </a:pPr>
            <a:r>
              <a:rPr lang="en-US" sz="1600" b="0" strike="noStrike" spc="-1">
                <a:solidFill>
                  <a:srgbClr val="000000"/>
                </a:solidFill>
                <a:latin typeface="Segoe UI"/>
              </a:rPr>
              <a:t> The example filters can be entered in the </a:t>
            </a:r>
            <a:r>
              <a:rPr lang="en-US" sz="1600" b="0" i="1" strike="noStrike" spc="-1">
                <a:solidFill>
                  <a:srgbClr val="000000"/>
                </a:solidFill>
                <a:latin typeface="Segoe UI"/>
              </a:rPr>
              <a:t>Filter: CQL</a:t>
            </a:r>
            <a:r>
              <a:rPr lang="en-US" sz="1600" b="0" strike="noStrike" spc="-1">
                <a:solidFill>
                  <a:srgbClr val="000000"/>
                </a:solidFill>
                <a:latin typeface="Segoe UI"/>
              </a:rPr>
              <a:t> box</a:t>
            </a:r>
            <a:endParaRPr lang="en-US" sz="1600" b="0" strike="noStrike" spc="-1">
              <a:latin typeface="Arial"/>
            </a:endParaRPr>
          </a:p>
        </p:txBody>
      </p:sp>
      <p:pic>
        <p:nvPicPr>
          <p:cNvPr id="166" name="Picture 2"/>
          <p:cNvPicPr/>
          <p:nvPr/>
        </p:nvPicPr>
        <p:blipFill>
          <a:blip r:embed="rId3"/>
          <a:stretch/>
        </p:blipFill>
        <p:spPr>
          <a:xfrm>
            <a:off x="4267080" y="1447920"/>
            <a:ext cx="4638240" cy="4717440"/>
          </a:xfrm>
          <a:prstGeom prst="rect">
            <a:avLst/>
          </a:prstGeom>
          <a:ln>
            <a:noFill/>
          </a:ln>
          <a:effectLst>
            <a:outerShdw blurRad="292100" dist="139498" dir="2700000" algn="tl" rotWithShape="0">
              <a:srgbClr val="333333">
                <a:alpha val="65000"/>
              </a:srgbClr>
            </a:outerShdw>
          </a:effectLst>
        </p:spPr>
      </p:pic>
      <p:pic>
        <p:nvPicPr>
          <p:cNvPr id="167" name="Picture 4"/>
          <p:cNvPicPr/>
          <p:nvPr/>
        </p:nvPicPr>
        <p:blipFill>
          <a:blip r:embed="rId4"/>
          <a:stretch/>
        </p:blipFill>
        <p:spPr>
          <a:xfrm>
            <a:off x="2314440" y="6248520"/>
            <a:ext cx="6829200" cy="399600"/>
          </a:xfrm>
          <a:prstGeom prst="rect">
            <a:avLst/>
          </a:prstGeom>
          <a:ln w="9360">
            <a:noFill/>
          </a:ln>
        </p:spPr>
      </p:pic>
      <p:sp>
        <p:nvSpPr>
          <p:cNvPr id="168" name="CustomShape 2"/>
          <p:cNvSpPr/>
          <p:nvPr/>
        </p:nvSpPr>
        <p:spPr>
          <a:xfrm>
            <a:off x="254160" y="6324480"/>
            <a:ext cx="173700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Segoe UI"/>
              </a:rPr>
              <a:t>Attributes Names</a:t>
            </a:r>
            <a:endParaRPr lang="en-US" sz="1400" b="0" strike="noStrike" spc="-1">
              <a:latin typeface="Arial"/>
            </a:endParaRPr>
          </a:p>
        </p:txBody>
      </p:sp>
      <p:sp>
        <p:nvSpPr>
          <p:cNvPr id="169" name="CustomShape 3"/>
          <p:cNvSpPr/>
          <p:nvPr/>
        </p:nvSpPr>
        <p:spPr>
          <a:xfrm>
            <a:off x="2057400" y="6477120"/>
            <a:ext cx="304560" cy="1519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170" name="Picture 1"/>
          <p:cNvPicPr/>
          <p:nvPr/>
        </p:nvPicPr>
        <p:blipFill>
          <a:blip r:embed="rId5"/>
          <a:stretch/>
        </p:blipFill>
        <p:spPr>
          <a:xfrm>
            <a:off x="0" y="0"/>
            <a:ext cx="9143640" cy="990360"/>
          </a:xfrm>
          <a:prstGeom prst="rect">
            <a:avLst/>
          </a:prstGeom>
          <a:ln>
            <a:noFill/>
          </a:ln>
        </p:spPr>
      </p:pic>
      <p:sp>
        <p:nvSpPr>
          <p:cNvPr id="171" name="CustomShape 4"/>
          <p:cNvSpPr/>
          <p:nvPr/>
        </p:nvSpPr>
        <p:spPr>
          <a:xfrm>
            <a:off x="-296640" y="228600"/>
            <a:ext cx="97930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1" strike="noStrike" spc="-1">
                <a:solidFill>
                  <a:srgbClr val="FFFFFF"/>
                </a:solidFill>
                <a:latin typeface="Segoe UI"/>
              </a:rPr>
              <a:t>GeoServer CQL/ECQL :Opening and Using CQL Filter box</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533520" y="1676520"/>
            <a:ext cx="8229240" cy="361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Segoe UI"/>
              </a:rPr>
              <a:t>Layer : Load Nagaland block boundary in Geoserver</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000000"/>
                </a:solidFill>
                <a:latin typeface="Segoe UI"/>
              </a:rPr>
              <a:t>Simple comparisons</a:t>
            </a:r>
            <a:endParaRPr lang="en-US" sz="1600" b="0" strike="noStrike" spc="-1">
              <a:latin typeface="Arial"/>
            </a:endParaRPr>
          </a:p>
          <a:p>
            <a:pPr>
              <a:lnSpc>
                <a:spcPct val="100000"/>
              </a:lnSpc>
            </a:pPr>
            <a:r>
              <a:rPr lang="en-US" sz="1600" b="0" strike="noStrike" spc="-1">
                <a:solidFill>
                  <a:srgbClr val="000000"/>
                </a:solidFill>
                <a:latin typeface="Segoe UI"/>
              </a:rPr>
              <a:t>The full list of comparison operators is: </a:t>
            </a:r>
            <a:r>
              <a:rPr lang="en-US" sz="1600" b="1" strike="noStrike" spc="-1">
                <a:solidFill>
                  <a:srgbClr val="000000"/>
                </a:solidFill>
                <a:latin typeface="Segoe UI"/>
              </a:rPr>
              <a:t>=, &lt;&gt;, &gt;, &gt;=, &lt;, &lt;=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0000"/>
                </a:solidFill>
                <a:latin typeface="Segoe UI"/>
              </a:rPr>
              <a:t>CQL query:</a:t>
            </a:r>
            <a:endParaRPr lang="en-US" sz="1600" b="0" strike="noStrike" spc="-1">
              <a:latin typeface="Arial"/>
            </a:endParaRPr>
          </a:p>
          <a:p>
            <a:pPr>
              <a:lnSpc>
                <a:spcPct val="100000"/>
              </a:lnSpc>
            </a:pPr>
            <a:r>
              <a:rPr lang="en-US" sz="1400" b="0" strike="noStrike" spc="-1">
                <a:solidFill>
                  <a:srgbClr val="000000"/>
                </a:solidFill>
                <a:latin typeface="Courier New"/>
              </a:rPr>
              <a:t>District_N =‘Zunheboto’</a:t>
            </a:r>
            <a:endParaRPr lang="en-US" sz="1400" b="0" strike="noStrike" spc="-1">
              <a:latin typeface="Arial"/>
            </a:endParaRPr>
          </a:p>
          <a:p>
            <a:pPr>
              <a:lnSpc>
                <a:spcPct val="100000"/>
              </a:lnSpc>
            </a:pPr>
            <a:r>
              <a:rPr lang="en-US" sz="1400" b="0" strike="noStrike" spc="-1">
                <a:solidFill>
                  <a:srgbClr val="000000"/>
                </a:solidFill>
                <a:latin typeface="Courier New"/>
              </a:rPr>
              <a:t>Circle_N LIKE 'A%' </a:t>
            </a:r>
            <a:endParaRPr lang="en-US" sz="1400" b="0" strike="noStrike" spc="-1">
              <a:latin typeface="Arial"/>
            </a:endParaRPr>
          </a:p>
          <a:p>
            <a:pPr>
              <a:lnSpc>
                <a:spcPct val="100000"/>
              </a:lnSpc>
            </a:pPr>
            <a:r>
              <a:rPr lang="en-US" sz="1400" b="0" strike="noStrike" spc="-1">
                <a:solidFill>
                  <a:srgbClr val="000000"/>
                </a:solidFill>
                <a:latin typeface="Courier New"/>
              </a:rPr>
              <a:t>Shape_Area &gt; 300</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600" b="1" strike="noStrike" spc="-1">
                <a:solidFill>
                  <a:srgbClr val="000000"/>
                </a:solidFill>
                <a:latin typeface="Segoe UI"/>
              </a:rPr>
              <a:t>list comparisons</a:t>
            </a:r>
            <a:endParaRPr lang="en-US" sz="1600" b="0" strike="noStrike" spc="-1">
              <a:latin typeface="Arial"/>
            </a:endParaRPr>
          </a:p>
          <a:p>
            <a:pPr>
              <a:lnSpc>
                <a:spcPct val="100000"/>
              </a:lnSpc>
            </a:pPr>
            <a:r>
              <a:rPr lang="en-US" sz="1600" b="0" strike="noStrike" spc="-1">
                <a:solidFill>
                  <a:srgbClr val="000000"/>
                </a:solidFill>
                <a:latin typeface="Segoe UI"/>
              </a:rPr>
              <a:t>If instead we want to extract the states whose name is in a given list we can use the IN operator specifying an attribute name, as in </a:t>
            </a:r>
            <a:endParaRPr lang="en-US" sz="1600" b="0" strike="noStrike" spc="-1">
              <a:latin typeface="Arial"/>
            </a:endParaRPr>
          </a:p>
          <a:p>
            <a:pPr>
              <a:lnSpc>
                <a:spcPct val="100000"/>
              </a:lnSpc>
            </a:pPr>
            <a:r>
              <a:rPr lang="en-US" sz="1400" b="0" strike="noStrike" spc="-1">
                <a:solidFill>
                  <a:srgbClr val="000000"/>
                </a:solidFill>
                <a:latin typeface="Courier New"/>
              </a:rPr>
              <a:t>Circle_N IN ('Meluri','Liphori','Lotsu')</a:t>
            </a:r>
            <a:endParaRPr lang="en-US" sz="1400" b="0" strike="noStrike" spc="-1">
              <a:latin typeface="Arial"/>
            </a:endParaRPr>
          </a:p>
          <a:p>
            <a:pPr>
              <a:lnSpc>
                <a:spcPct val="100000"/>
              </a:lnSpc>
            </a:pPr>
            <a:endParaRPr lang="en-US" sz="1400" b="0" strike="noStrike" spc="-1">
              <a:latin typeface="Arial"/>
            </a:endParaRPr>
          </a:p>
        </p:txBody>
      </p:sp>
      <p:pic>
        <p:nvPicPr>
          <p:cNvPr id="173" name="Picture 1"/>
          <p:cNvPicPr/>
          <p:nvPr/>
        </p:nvPicPr>
        <p:blipFill>
          <a:blip r:embed="rId2"/>
          <a:stretch/>
        </p:blipFill>
        <p:spPr>
          <a:xfrm>
            <a:off x="0" y="0"/>
            <a:ext cx="9143640" cy="990360"/>
          </a:xfrm>
          <a:prstGeom prst="rect">
            <a:avLst/>
          </a:prstGeom>
          <a:ln>
            <a:noFill/>
          </a:ln>
        </p:spPr>
      </p:pic>
      <p:sp>
        <p:nvSpPr>
          <p:cNvPr id="174" name="CustomShape 2"/>
          <p:cNvSpPr/>
          <p:nvPr/>
        </p:nvSpPr>
        <p:spPr>
          <a:xfrm>
            <a:off x="2757240" y="228600"/>
            <a:ext cx="62056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1" strike="noStrike" spc="-1">
                <a:solidFill>
                  <a:srgbClr val="FFFFFF"/>
                </a:solidFill>
                <a:latin typeface="Segoe UI"/>
              </a:rPr>
              <a:t>GeoServer CQL/ECQL :Comparisons</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457200" y="1523880"/>
            <a:ext cx="8229240" cy="277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Segoe UI"/>
              </a:rPr>
              <a:t>Filter functions</a:t>
            </a:r>
            <a:endParaRPr lang="en-US" sz="1800" b="0" strike="noStrike" spc="-1">
              <a:latin typeface="Arial"/>
            </a:endParaRPr>
          </a:p>
          <a:p>
            <a:pPr>
              <a:lnSpc>
                <a:spcPct val="100000"/>
              </a:lnSpc>
            </a:pPr>
            <a:r>
              <a:rPr lang="en-US" sz="1800" b="0" strike="noStrike" spc="-1">
                <a:solidFill>
                  <a:srgbClr val="000000"/>
                </a:solidFill>
                <a:latin typeface="Segoe UI"/>
              </a:rPr>
              <a:t>CQL/ECQL can use any of the </a:t>
            </a:r>
            <a:r>
              <a:rPr lang="en-US" sz="1800" b="0" u="sng" strike="noStrike" spc="-1">
                <a:solidFill>
                  <a:srgbClr val="0000FF"/>
                </a:solidFill>
                <a:uFillTx/>
                <a:latin typeface="Segoe UI"/>
                <a:hlinkClick r:id="rId2"/>
              </a:rPr>
              <a:t>filter functions</a:t>
            </a:r>
            <a:r>
              <a:rPr lang="en-US" sz="1800" b="0" strike="noStrike" spc="-1">
                <a:solidFill>
                  <a:srgbClr val="000000"/>
                </a:solidFill>
                <a:latin typeface="Segoe UI"/>
              </a:rPr>
              <a:t> available in GeoServer. This greatly increases the power of CQL expressions.</a:t>
            </a:r>
            <a:endParaRPr lang="en-US" sz="1800" b="0" strike="noStrike" spc="-1">
              <a:latin typeface="Arial"/>
            </a:endParaRPr>
          </a:p>
          <a:p>
            <a:pPr>
              <a:lnSpc>
                <a:spcPct val="100000"/>
              </a:lnSpc>
            </a:pPr>
            <a:r>
              <a:rPr lang="en-US" sz="1800" b="0" strike="noStrike" spc="-1">
                <a:solidFill>
                  <a:srgbClr val="000000"/>
                </a:solidFill>
                <a:latin typeface="Segoe UI"/>
              </a:rPr>
              <a:t>For example, suppose we want to find all circles whose name contains an “a”, regardless of letter case. We can use the </a:t>
            </a:r>
            <a:r>
              <a:rPr lang="en-US" sz="1800" b="0" strike="noStrike" spc="-1">
                <a:solidFill>
                  <a:srgbClr val="000000"/>
                </a:solidFill>
                <a:latin typeface="Courier New"/>
              </a:rPr>
              <a:t>strToLowerCase</a:t>
            </a:r>
            <a:r>
              <a:rPr lang="en-US" sz="1800" b="0" strike="noStrike" spc="-1">
                <a:solidFill>
                  <a:srgbClr val="000000"/>
                </a:solidFill>
                <a:latin typeface="Segoe UI"/>
              </a:rPr>
              <a:t> to turn all the circle names to lowercase and then use a like comparison: </a:t>
            </a:r>
            <a:r>
              <a:rPr lang="en-US" sz="1800" b="0" strike="noStrike" spc="-1">
                <a:solidFill>
                  <a:srgbClr val="000000"/>
                </a:solidFill>
                <a:latin typeface="Courier New"/>
              </a:rPr>
              <a:t>strToLowerCase(Circle_N) </a:t>
            </a:r>
            <a:r>
              <a:rPr lang="en-US" sz="1800" b="0" strike="noStrike" spc="-1">
                <a:solidFill>
                  <a:srgbClr val="000000"/>
                </a:solidFill>
                <a:latin typeface="Segoe UI"/>
              </a:rPr>
              <a:t>like </a:t>
            </a:r>
            <a:r>
              <a:rPr lang="en-US" sz="1800" b="0" strike="noStrike" spc="-1">
                <a:solidFill>
                  <a:srgbClr val="000000"/>
                </a:solidFill>
                <a:latin typeface="Courier New"/>
              </a:rPr>
              <a:t>'%a%‘</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400" b="0" strike="noStrike" spc="-1">
                <a:solidFill>
                  <a:srgbClr val="000000"/>
                </a:solidFill>
                <a:latin typeface="Courier New"/>
              </a:rPr>
              <a:t>strToLowerCase(Circle_N) LIKE '%a%‘</a:t>
            </a:r>
            <a:endParaRPr lang="en-US" sz="1400" b="0" strike="noStrike" spc="-1">
              <a:latin typeface="Arial"/>
            </a:endParaRPr>
          </a:p>
          <a:p>
            <a:pPr>
              <a:lnSpc>
                <a:spcPct val="100000"/>
              </a:lnSpc>
            </a:pPr>
            <a:endParaRPr lang="en-US" sz="1400" b="0" strike="noStrike" spc="-1">
              <a:latin typeface="Arial"/>
            </a:endParaRPr>
          </a:p>
        </p:txBody>
      </p:sp>
      <p:pic>
        <p:nvPicPr>
          <p:cNvPr id="176" name="Picture 1"/>
          <p:cNvPicPr/>
          <p:nvPr/>
        </p:nvPicPr>
        <p:blipFill>
          <a:blip r:embed="rId3"/>
          <a:stretch/>
        </p:blipFill>
        <p:spPr>
          <a:xfrm>
            <a:off x="0" y="0"/>
            <a:ext cx="9143640" cy="990360"/>
          </a:xfrm>
          <a:prstGeom prst="rect">
            <a:avLst/>
          </a:prstGeom>
          <a:ln>
            <a:noFill/>
          </a:ln>
        </p:spPr>
      </p:pic>
      <p:sp>
        <p:nvSpPr>
          <p:cNvPr id="177" name="CustomShape 2"/>
          <p:cNvSpPr/>
          <p:nvPr/>
        </p:nvSpPr>
        <p:spPr>
          <a:xfrm>
            <a:off x="3404160" y="228600"/>
            <a:ext cx="49118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1" strike="noStrike" spc="-1">
                <a:solidFill>
                  <a:srgbClr val="FFFFFF"/>
                </a:solidFill>
                <a:latin typeface="Segoe UI"/>
              </a:rPr>
              <a:t>GeoServer CQL/ECQL :Filter</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533520" y="1371600"/>
            <a:ext cx="8229240" cy="340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000000"/>
                </a:solidFill>
                <a:latin typeface="Segoe UI"/>
              </a:rPr>
              <a:t>Geometric filters</a:t>
            </a:r>
            <a:endParaRPr lang="en-US" sz="1600" b="0" strike="noStrike" spc="-1">
              <a:latin typeface="Arial"/>
            </a:endParaRPr>
          </a:p>
          <a:p>
            <a:pPr>
              <a:lnSpc>
                <a:spcPct val="100000"/>
              </a:lnSpc>
            </a:pPr>
            <a:r>
              <a:rPr lang="en-US" sz="1600" b="0" strike="noStrike" spc="-1">
                <a:solidFill>
                  <a:srgbClr val="000000"/>
                </a:solidFill>
                <a:latin typeface="Segoe UI"/>
              </a:rPr>
              <a:t>CQL provides a full set of geometric filter capabilities. Say, for example, you want to display only the district boundary that intersect the (x,x,x,x) bounding box</a:t>
            </a:r>
            <a:endParaRPr lang="en-US" sz="1600" b="0" strike="noStrike" spc="-1">
              <a:latin typeface="Arial"/>
            </a:endParaRPr>
          </a:p>
          <a:p>
            <a:pPr>
              <a:lnSpc>
                <a:spcPct val="100000"/>
              </a:lnSpc>
            </a:pPr>
            <a:r>
              <a:rPr lang="en-US" sz="1600" b="0" strike="noStrike" spc="-1">
                <a:solidFill>
                  <a:srgbClr val="000000"/>
                </a:solidFill>
                <a:latin typeface="Segoe UI"/>
              </a:rPr>
              <a:t>Check the current BBOX values from URL and change the bbox and supply it to BBOX query</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400" b="0" strike="noStrike" spc="-1">
                <a:solidFill>
                  <a:srgbClr val="000000"/>
                </a:solidFill>
                <a:latin typeface="Courier New"/>
              </a:rPr>
              <a:t>BBOX(the_geom, 532682.0670999996,2787067.8539000005,722847.2251000003,2992434.9676000006)</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600" b="0" strike="noStrike" spc="-1">
                <a:solidFill>
                  <a:srgbClr val="000000"/>
                </a:solidFill>
                <a:latin typeface="Segoe UI"/>
              </a:rPr>
              <a:t>The full list of geometric predicates is: </a:t>
            </a:r>
            <a:r>
              <a:rPr lang="en-US" sz="1400" b="0" strike="noStrike" spc="-1">
                <a:solidFill>
                  <a:srgbClr val="000000"/>
                </a:solidFill>
                <a:latin typeface="Courier New"/>
              </a:rPr>
              <a:t>EQUALS, DISJOINT, INTERSECTS, TOUCHES, CROSSES, WITHIN, CONTAINS, OVERLAPS, RELATE, DWITHIN, BEYOND</a:t>
            </a:r>
            <a:endParaRPr lang="en-US" sz="1400" b="0" strike="noStrike" spc="-1">
              <a:latin typeface="Arial"/>
            </a:endParaRPr>
          </a:p>
          <a:p>
            <a:pPr>
              <a:lnSpc>
                <a:spcPct val="100000"/>
              </a:lnSpc>
            </a:pPr>
            <a:endParaRPr lang="en-US" sz="1400" b="0" strike="noStrike" spc="-1">
              <a:latin typeface="Arial"/>
            </a:endParaRPr>
          </a:p>
        </p:txBody>
      </p:sp>
      <p:pic>
        <p:nvPicPr>
          <p:cNvPr id="179" name="Picture 1"/>
          <p:cNvPicPr/>
          <p:nvPr/>
        </p:nvPicPr>
        <p:blipFill>
          <a:blip r:embed="rId2"/>
          <a:stretch/>
        </p:blipFill>
        <p:spPr>
          <a:xfrm>
            <a:off x="0" y="0"/>
            <a:ext cx="9143640" cy="990360"/>
          </a:xfrm>
          <a:prstGeom prst="rect">
            <a:avLst/>
          </a:prstGeom>
          <a:ln>
            <a:noFill/>
          </a:ln>
        </p:spPr>
      </p:pic>
      <p:sp>
        <p:nvSpPr>
          <p:cNvPr id="180" name="CustomShape 2"/>
          <p:cNvSpPr/>
          <p:nvPr/>
        </p:nvSpPr>
        <p:spPr>
          <a:xfrm>
            <a:off x="2410560" y="228600"/>
            <a:ext cx="68990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1" strike="noStrike" spc="-1">
                <a:solidFill>
                  <a:srgbClr val="FFFFFF"/>
                </a:solidFill>
                <a:latin typeface="Segoe UI"/>
              </a:rPr>
              <a:t>GeoServer CQL/ECQL : Geometric Filter</a:t>
            </a:r>
            <a:endParaRPr lang="en-US" sz="2400" b="0" strike="noStrike" spc="-1">
              <a:latin typeface="Arial"/>
            </a:endParaRPr>
          </a:p>
        </p:txBody>
      </p:sp>
      <p:sp>
        <p:nvSpPr>
          <p:cNvPr id="181" name="CustomShape 3"/>
          <p:cNvSpPr/>
          <p:nvPr/>
        </p:nvSpPr>
        <p:spPr>
          <a:xfrm>
            <a:off x="685800" y="4648320"/>
            <a:ext cx="7772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Eg Using CQL filter for WFS GetFeature as URL. </a:t>
            </a:r>
            <a:r>
              <a:rPr lang="en-US" sz="1400" b="0" strike="noStrike" spc="-1">
                <a:solidFill>
                  <a:srgbClr val="000000"/>
                </a:solidFill>
                <a:latin typeface="Courier New"/>
              </a:rPr>
              <a:t>http://host:port/geoserver/wfs?service=WFS&amp;version=1.0&amp;request=GetFeature&amp;typeName=myLayer&amp;</a:t>
            </a:r>
            <a:r>
              <a:rPr lang="en-US" sz="1400" b="1" strike="noStrike" spc="-1">
                <a:solidFill>
                  <a:srgbClr val="000000"/>
                </a:solidFill>
                <a:latin typeface="Courier New"/>
              </a:rPr>
              <a:t>CQL_FILTER</a:t>
            </a:r>
            <a:r>
              <a:rPr lang="en-US" sz="1400" b="0" strike="noStrike" spc="-1">
                <a:solidFill>
                  <a:srgbClr val="000000"/>
                </a:solidFill>
                <a:latin typeface="Courier New"/>
              </a:rPr>
              <a:t>=INTERSECTS(the_geom, POLYGON((...)))&amp;propertyName=data1,data2,data3</a:t>
            </a:r>
            <a:endParaRPr lang="en-US" sz="1400" b="0" strike="noStrike" spc="-1">
              <a:latin typeface="Arial"/>
            </a:endParaRPr>
          </a:p>
        </p:txBody>
      </p:sp>
      <p:sp>
        <p:nvSpPr>
          <p:cNvPr id="182" name="CustomShape 4"/>
          <p:cNvSpPr/>
          <p:nvPr/>
        </p:nvSpPr>
        <p:spPr>
          <a:xfrm>
            <a:off x="685800" y="5943600"/>
            <a:ext cx="777204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000000"/>
                </a:solidFill>
                <a:latin typeface="Segoe UI"/>
              </a:rPr>
              <a:t>More Ref </a:t>
            </a:r>
            <a:r>
              <a:rPr lang="en-US" sz="1400" b="0" strike="noStrike" spc="-1">
                <a:solidFill>
                  <a:srgbClr val="000000"/>
                </a:solidFill>
                <a:latin typeface="Segoe UI"/>
              </a:rPr>
              <a:t>: https://docs.geoserver.org/2.7.1/user/filter/ecql_reference.html#spatial-predicate</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Picture 1"/>
          <p:cNvPicPr/>
          <p:nvPr/>
        </p:nvPicPr>
        <p:blipFill>
          <a:blip r:embed="rId2"/>
          <a:stretch/>
        </p:blipFill>
        <p:spPr>
          <a:xfrm>
            <a:off x="0" y="2819520"/>
            <a:ext cx="9143640" cy="990360"/>
          </a:xfrm>
          <a:prstGeom prst="rect">
            <a:avLst/>
          </a:prstGeom>
          <a:ln>
            <a:noFill/>
          </a:ln>
        </p:spPr>
      </p:pic>
      <p:sp>
        <p:nvSpPr>
          <p:cNvPr id="184" name="CustomShape 1"/>
          <p:cNvSpPr/>
          <p:nvPr/>
        </p:nvSpPr>
        <p:spPr>
          <a:xfrm>
            <a:off x="1464840" y="2971800"/>
            <a:ext cx="616752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3200" b="0" strike="noStrike" spc="-1">
                <a:solidFill>
                  <a:srgbClr val="FFFFFF"/>
                </a:solidFill>
                <a:latin typeface="Segoe UI"/>
              </a:rPr>
              <a:t>An Introduction to MapServer</a:t>
            </a: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stomShape 1"/>
          <p:cNvSpPr/>
          <p:nvPr/>
        </p:nvSpPr>
        <p:spPr>
          <a:xfrm>
            <a:off x="990720" y="1143000"/>
            <a:ext cx="7314840" cy="227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buClr>
                <a:srgbClr val="000000"/>
              </a:buClr>
              <a:buFont typeface="Arial"/>
              <a:buChar char="•"/>
            </a:pPr>
            <a:r>
              <a:rPr lang="en-US" sz="1600" b="0" strike="noStrike" spc="-1">
                <a:solidFill>
                  <a:srgbClr val="000000"/>
                </a:solidFill>
                <a:latin typeface="Segoe UI"/>
              </a:rPr>
              <a:t> GeoServer is an open source </a:t>
            </a:r>
            <a:r>
              <a:rPr lang="en-US" sz="1600" b="1" strike="noStrike" spc="-1">
                <a:solidFill>
                  <a:srgbClr val="000000"/>
                </a:solidFill>
                <a:latin typeface="Segoe UI"/>
              </a:rPr>
              <a:t>OWS</a:t>
            </a:r>
            <a:r>
              <a:rPr lang="en-US" sz="1600" b="0" strike="noStrike" spc="-1">
                <a:solidFill>
                  <a:srgbClr val="000000"/>
                </a:solidFill>
                <a:latin typeface="Segoe UI"/>
              </a:rPr>
              <a:t> server for </a:t>
            </a:r>
            <a:r>
              <a:rPr lang="en-US" sz="1600" b="1" strike="noStrike" spc="-1">
                <a:solidFill>
                  <a:srgbClr val="000000"/>
                </a:solidFill>
                <a:latin typeface="Segoe UI"/>
              </a:rPr>
              <a:t>sharing geospatial data</a:t>
            </a:r>
            <a:endParaRPr lang="en-US" sz="1600" b="0" strike="noStrike" spc="-1">
              <a:latin typeface="Arial"/>
            </a:endParaRPr>
          </a:p>
          <a:p>
            <a:pPr indent="-216000">
              <a:lnSpc>
                <a:spcPct val="100000"/>
              </a:lnSpc>
              <a:buClr>
                <a:srgbClr val="000000"/>
              </a:buClr>
              <a:buFont typeface="Arial"/>
              <a:buChar char="•"/>
            </a:pPr>
            <a:r>
              <a:rPr lang="en-US" sz="1600" b="0" strike="noStrike" spc="-1">
                <a:solidFill>
                  <a:srgbClr val="000000"/>
                </a:solidFill>
                <a:latin typeface="Segoe UI"/>
              </a:rPr>
              <a:t> Server Side application publish and serves maps from any  spatial data source using OGC open standards such as WMS, WFS, WPS, WCS, TMS, WMTS etc.</a:t>
            </a:r>
            <a:endParaRPr lang="en-US" sz="1600" b="0" strike="noStrike" spc="-1">
              <a:latin typeface="Arial"/>
            </a:endParaRPr>
          </a:p>
          <a:p>
            <a:pPr indent="-216000">
              <a:lnSpc>
                <a:spcPct val="100000"/>
              </a:lnSpc>
              <a:buClr>
                <a:srgbClr val="000000"/>
              </a:buClr>
              <a:buFont typeface="Arial"/>
              <a:buChar char="•"/>
            </a:pPr>
            <a:r>
              <a:rPr lang="en-US" sz="1600" b="0" strike="noStrike" spc="-1">
                <a:solidFill>
                  <a:srgbClr val="000000"/>
                </a:solidFill>
                <a:latin typeface="Segoe UI"/>
              </a:rPr>
              <a:t> Excels at </a:t>
            </a:r>
            <a:r>
              <a:rPr lang="en-US" sz="1600" b="1" strike="noStrike" spc="-1">
                <a:solidFill>
                  <a:srgbClr val="000000"/>
                </a:solidFill>
                <a:latin typeface="Segoe UI"/>
              </a:rPr>
              <a:t>handling very large datasets</a:t>
            </a:r>
            <a:r>
              <a:rPr lang="en-US" sz="1600" b="0" strike="noStrike" spc="-1">
                <a:solidFill>
                  <a:srgbClr val="000000"/>
                </a:solidFill>
                <a:latin typeface="Segoe UI"/>
              </a:rPr>
              <a:t>, both raster and vector. </a:t>
            </a:r>
            <a:endParaRPr lang="en-US" sz="1600" b="0" strike="noStrike" spc="-1">
              <a:latin typeface="Arial"/>
            </a:endParaRPr>
          </a:p>
          <a:p>
            <a:pPr indent="-216000">
              <a:lnSpc>
                <a:spcPct val="100000"/>
              </a:lnSpc>
              <a:buClr>
                <a:srgbClr val="000000"/>
              </a:buClr>
              <a:buFont typeface="Arial"/>
              <a:buChar char="•"/>
            </a:pPr>
            <a:r>
              <a:rPr lang="en-US" sz="1600" b="0" strike="noStrike" spc="-1">
                <a:solidFill>
                  <a:srgbClr val="000000"/>
                </a:solidFill>
                <a:latin typeface="Segoe UI"/>
              </a:rPr>
              <a:t> Produces high quality rendering of maps and can handle hundreds to thousands of map layers easily.</a:t>
            </a:r>
            <a:endParaRPr lang="en-US" sz="1600" b="0" strike="noStrike" spc="-1">
              <a:latin typeface="Arial"/>
            </a:endParaRPr>
          </a:p>
          <a:p>
            <a:pPr>
              <a:lnSpc>
                <a:spcPct val="100000"/>
              </a:lnSpc>
            </a:pPr>
            <a:endParaRPr lang="en-US" sz="1600" b="0" strike="noStrike" spc="-1">
              <a:latin typeface="Arial"/>
            </a:endParaRPr>
          </a:p>
        </p:txBody>
      </p:sp>
      <p:pic>
        <p:nvPicPr>
          <p:cNvPr id="48" name="Picture 1"/>
          <p:cNvPicPr/>
          <p:nvPr/>
        </p:nvPicPr>
        <p:blipFill>
          <a:blip r:embed="rId2"/>
          <a:stretch/>
        </p:blipFill>
        <p:spPr>
          <a:xfrm>
            <a:off x="3200400" y="3276720"/>
            <a:ext cx="5064480" cy="2971440"/>
          </a:xfrm>
          <a:prstGeom prst="rect">
            <a:avLst/>
          </a:prstGeom>
          <a:ln>
            <a:noFill/>
          </a:ln>
          <a:effectLst>
            <a:outerShdw blurRad="292100" dist="139498" dir="2700000" algn="tl" rotWithShape="0">
              <a:srgbClr val="333333">
                <a:alpha val="65000"/>
              </a:srgbClr>
            </a:outerShdw>
          </a:effectLst>
        </p:spPr>
      </p:pic>
      <p:pic>
        <p:nvPicPr>
          <p:cNvPr id="49" name="Picture 1"/>
          <p:cNvPicPr/>
          <p:nvPr/>
        </p:nvPicPr>
        <p:blipFill>
          <a:blip r:embed="rId3"/>
          <a:stretch/>
        </p:blipFill>
        <p:spPr>
          <a:xfrm>
            <a:off x="0" y="0"/>
            <a:ext cx="9143640" cy="990360"/>
          </a:xfrm>
          <a:prstGeom prst="rect">
            <a:avLst/>
          </a:prstGeom>
          <a:ln>
            <a:noFill/>
          </a:ln>
        </p:spPr>
      </p:pic>
      <p:sp>
        <p:nvSpPr>
          <p:cNvPr id="50" name="CustomShape 2"/>
          <p:cNvSpPr/>
          <p:nvPr/>
        </p:nvSpPr>
        <p:spPr>
          <a:xfrm>
            <a:off x="1822320" y="228600"/>
            <a:ext cx="75574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dirty="0">
                <a:solidFill>
                  <a:srgbClr val="FFFFFF"/>
                </a:solidFill>
                <a:latin typeface="Segoe UI"/>
              </a:rPr>
              <a:t>What is </a:t>
            </a:r>
            <a:r>
              <a:rPr lang="en-US" sz="2400" b="1" strike="noStrike" spc="-1" dirty="0" err="1">
                <a:solidFill>
                  <a:srgbClr val="FFFFFF"/>
                </a:solidFill>
                <a:latin typeface="Segoe UI"/>
              </a:rPr>
              <a:t>GeoServer</a:t>
            </a:r>
            <a:r>
              <a:rPr lang="en-US" sz="2400" b="1" strike="noStrike" spc="-1" dirty="0">
                <a:solidFill>
                  <a:srgbClr val="FFFFFF"/>
                </a:solidFill>
                <a:latin typeface="Segoe UI"/>
              </a:rPr>
              <a:t>? Why would You Use it?</a:t>
            </a:r>
            <a:endParaRPr lang="en-US"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additive="repl">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457200" y="1272600"/>
            <a:ext cx="8381520" cy="593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600" b="0" strike="noStrike" spc="-1">
                <a:solidFill>
                  <a:srgbClr val="000000"/>
                </a:solidFill>
                <a:latin typeface="Segoe UI"/>
              </a:rPr>
              <a:t>MapServer is an </a:t>
            </a:r>
            <a:r>
              <a:rPr lang="en-US" sz="1600" b="0" u="sng" strike="noStrike" spc="-1">
                <a:solidFill>
                  <a:srgbClr val="000000"/>
                </a:solidFill>
                <a:uFillTx/>
                <a:latin typeface="Segoe UI"/>
              </a:rPr>
              <a:t>Open Source</a:t>
            </a:r>
            <a:r>
              <a:rPr lang="en-US" sz="1600" b="0" strike="noStrike" spc="-1">
                <a:solidFill>
                  <a:srgbClr val="000000"/>
                </a:solidFill>
                <a:latin typeface="Segoe UI"/>
              </a:rPr>
              <a:t> geographic data rendering engine written in C. MapServer was originally developed by the University of Minnesota (UMN) ForNet project in cooperation with NASA. MapServer is one of the founding projects of the </a:t>
            </a:r>
            <a:r>
              <a:rPr lang="en-US" sz="1600" b="0" u="sng" strike="noStrike" spc="-1">
                <a:solidFill>
                  <a:srgbClr val="0000FF"/>
                </a:solidFill>
                <a:uFillTx/>
                <a:latin typeface="Segoe UI"/>
                <a:hlinkClick r:id="rId2"/>
              </a:rPr>
              <a:t>OSGeo</a:t>
            </a:r>
            <a:r>
              <a:rPr lang="en-US" sz="1600" b="0" strike="noStrike" spc="-1">
                <a:solidFill>
                  <a:srgbClr val="000000"/>
                </a:solidFill>
                <a:latin typeface="Segoe UI"/>
              </a:rPr>
              <a:t> foundation and All source code is openly available via </a:t>
            </a:r>
            <a:r>
              <a:rPr lang="en-US" sz="1600" b="0" u="sng" strike="noStrike" spc="-1">
                <a:solidFill>
                  <a:srgbClr val="0000FF"/>
                </a:solidFill>
                <a:uFillTx/>
                <a:latin typeface="Segoe UI"/>
                <a:hlinkClick r:id="rId3"/>
              </a:rPr>
              <a:t>GitHub</a:t>
            </a:r>
            <a:r>
              <a:rPr lang="en-US" sz="1600" b="0" strike="noStrike" spc="-1">
                <a:solidFill>
                  <a:srgbClr val="000000"/>
                </a:solidFill>
                <a:latin typeface="Segoe UI"/>
              </a:rPr>
              <a: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000000"/>
                </a:solidFill>
                <a:latin typeface="Segoe UI"/>
              </a:rPr>
              <a:t>Advanced cartographic output</a:t>
            </a:r>
            <a:endParaRPr lang="en-US" sz="1600" b="0" strike="noStrike" spc="-1">
              <a:latin typeface="Arial"/>
            </a:endParaRPr>
          </a:p>
          <a:p>
            <a:pPr marL="457200">
              <a:lnSpc>
                <a:spcPct val="100000"/>
              </a:lnSpc>
            </a:pPr>
            <a:r>
              <a:rPr lang="en-US" sz="1600" b="0" strike="noStrike" spc="-1">
                <a:solidFill>
                  <a:srgbClr val="000000"/>
                </a:solidFill>
                <a:latin typeface="Segoe UI"/>
              </a:rPr>
              <a:t>Scale dependent feature drawing, Feature labeling, Fully customizable, template driven output, TrueType fonts, Map element automation (scalebar, reference map, and legend), Thematic mapping using logical- or regular expression-based classes</a:t>
            </a:r>
            <a:endParaRPr lang="en-US" sz="1600" b="0" strike="noStrike" spc="-1">
              <a:latin typeface="Arial"/>
            </a:endParaRPr>
          </a:p>
          <a:p>
            <a:pPr>
              <a:lnSpc>
                <a:spcPct val="100000"/>
              </a:lnSpc>
            </a:pPr>
            <a:r>
              <a:rPr lang="en-US" sz="1600" b="1" strike="noStrike" spc="-1">
                <a:solidFill>
                  <a:srgbClr val="000000"/>
                </a:solidFill>
                <a:latin typeface="Segoe UI"/>
              </a:rPr>
              <a:t>Support for popular scripting and development environments</a:t>
            </a:r>
            <a:endParaRPr lang="en-US" sz="1600" b="0" strike="noStrike" spc="-1">
              <a:latin typeface="Arial"/>
            </a:endParaRPr>
          </a:p>
          <a:p>
            <a:pPr marL="457200">
              <a:lnSpc>
                <a:spcPct val="100000"/>
              </a:lnSpc>
            </a:pPr>
            <a:r>
              <a:rPr lang="en-US" sz="1600" b="0" strike="noStrike" spc="-1">
                <a:solidFill>
                  <a:srgbClr val="000000"/>
                </a:solidFill>
                <a:latin typeface="Segoe UI"/>
              </a:rPr>
              <a:t>PHP, Python, Perl, Ruby, Java, and .NET</a:t>
            </a:r>
            <a:endParaRPr lang="en-US" sz="1600" b="0" strike="noStrike" spc="-1">
              <a:latin typeface="Arial"/>
            </a:endParaRPr>
          </a:p>
          <a:p>
            <a:pPr>
              <a:lnSpc>
                <a:spcPct val="100000"/>
              </a:lnSpc>
            </a:pPr>
            <a:r>
              <a:rPr lang="en-US" sz="1600" b="1" strike="noStrike" spc="-1">
                <a:solidFill>
                  <a:srgbClr val="000000"/>
                </a:solidFill>
                <a:latin typeface="Segoe UI"/>
              </a:rPr>
              <a:t>Cross-platform support</a:t>
            </a:r>
            <a:endParaRPr lang="en-US" sz="1600" b="0" strike="noStrike" spc="-1">
              <a:latin typeface="Arial"/>
            </a:endParaRPr>
          </a:p>
          <a:p>
            <a:pPr marL="457200">
              <a:lnSpc>
                <a:spcPct val="100000"/>
              </a:lnSpc>
            </a:pPr>
            <a:r>
              <a:rPr lang="en-US" sz="1600" b="0" strike="noStrike" spc="-1">
                <a:solidFill>
                  <a:srgbClr val="000000"/>
                </a:solidFill>
                <a:latin typeface="Segoe UI"/>
              </a:rPr>
              <a:t>Linux, Windows, Mac OS X, Solaris, and more</a:t>
            </a:r>
            <a:endParaRPr lang="en-US" sz="1600" b="0" strike="noStrike" spc="-1">
              <a:latin typeface="Arial"/>
            </a:endParaRPr>
          </a:p>
          <a:p>
            <a:pPr>
              <a:lnSpc>
                <a:spcPct val="100000"/>
              </a:lnSpc>
            </a:pPr>
            <a:r>
              <a:rPr lang="en-US" sz="1600" b="1" strike="noStrike" spc="-1">
                <a:solidFill>
                  <a:srgbClr val="000000"/>
                </a:solidFill>
                <a:latin typeface="Segoe UI"/>
              </a:rPr>
              <a:t>Support of numerous (OGC) standards : </a:t>
            </a:r>
            <a:r>
              <a:rPr lang="en-US" sz="1600" b="0" strike="noStrike" spc="-1">
                <a:solidFill>
                  <a:srgbClr val="000000"/>
                </a:solidFill>
                <a:latin typeface="Segoe UI"/>
              </a:rPr>
              <a:t>WMS, WFS, WCS etc</a:t>
            </a:r>
            <a:endParaRPr lang="en-US" sz="1600" b="0" strike="noStrike" spc="-1">
              <a:latin typeface="Arial"/>
            </a:endParaRPr>
          </a:p>
          <a:p>
            <a:pPr>
              <a:lnSpc>
                <a:spcPct val="100000"/>
              </a:lnSpc>
            </a:pPr>
            <a:r>
              <a:rPr lang="en-US" sz="1600" b="1" strike="noStrike" spc="-1">
                <a:solidFill>
                  <a:srgbClr val="000000"/>
                </a:solidFill>
                <a:latin typeface="Segoe UI"/>
              </a:rPr>
              <a:t>A variety of raster and vector data formats</a:t>
            </a:r>
            <a:endParaRPr lang="en-US" sz="1600" b="0" strike="noStrike" spc="-1">
              <a:latin typeface="Arial"/>
            </a:endParaRPr>
          </a:p>
          <a:p>
            <a:pPr marL="457200">
              <a:lnSpc>
                <a:spcPct val="100000"/>
              </a:lnSpc>
            </a:pPr>
            <a:r>
              <a:rPr lang="en-US" sz="1600" b="0" strike="noStrike" spc="-1">
                <a:solidFill>
                  <a:srgbClr val="000000"/>
                </a:solidFill>
                <a:latin typeface="Segoe UI"/>
              </a:rPr>
              <a:t>TIFF/GeoTIFF, NetCDF, MrSID, ECW, and many others via </a:t>
            </a:r>
            <a:r>
              <a:rPr lang="en-US" sz="1600" b="0" u="sng" strike="noStrike" spc="-1">
                <a:solidFill>
                  <a:srgbClr val="0000FF"/>
                </a:solidFill>
                <a:uFillTx/>
                <a:latin typeface="Segoe UI"/>
                <a:hlinkClick r:id="rId4"/>
              </a:rPr>
              <a:t>GDAL</a:t>
            </a:r>
            <a:endParaRPr lang="en-US" sz="1600" b="0" strike="noStrike" spc="-1">
              <a:latin typeface="Arial"/>
            </a:endParaRPr>
          </a:p>
          <a:p>
            <a:pPr marL="457200">
              <a:lnSpc>
                <a:spcPct val="100000"/>
              </a:lnSpc>
            </a:pPr>
            <a:r>
              <a:rPr lang="en-US" sz="1600" b="0" u="sng" strike="noStrike" spc="-1">
                <a:solidFill>
                  <a:srgbClr val="0000FF"/>
                </a:solidFill>
                <a:uFillTx/>
                <a:latin typeface="Segoe UI"/>
                <a:hlinkClick r:id="rId5"/>
              </a:rPr>
              <a:t>ESRI shapfiles</a:t>
            </a:r>
            <a:r>
              <a:rPr lang="en-US" sz="1600" b="0" strike="noStrike" spc="-1">
                <a:solidFill>
                  <a:srgbClr val="000000"/>
                </a:solidFill>
                <a:latin typeface="Segoe UI"/>
              </a:rPr>
              <a:t>, </a:t>
            </a:r>
            <a:r>
              <a:rPr lang="en-US" sz="1600" b="0" u="sng" strike="noStrike" spc="-1">
                <a:solidFill>
                  <a:srgbClr val="0000FF"/>
                </a:solidFill>
                <a:uFillTx/>
                <a:latin typeface="Segoe UI"/>
                <a:hlinkClick r:id="rId6"/>
              </a:rPr>
              <a:t>PostGIS</a:t>
            </a:r>
            <a:r>
              <a:rPr lang="en-US" sz="1600" b="0" strike="noStrike" spc="-1">
                <a:solidFill>
                  <a:srgbClr val="000000"/>
                </a:solidFill>
                <a:latin typeface="Segoe UI"/>
              </a:rPr>
              <a:t>, </a:t>
            </a:r>
            <a:r>
              <a:rPr lang="en-US" sz="1600" b="0" u="sng" strike="noStrike" spc="-1">
                <a:solidFill>
                  <a:srgbClr val="0000FF"/>
                </a:solidFill>
                <a:uFillTx/>
                <a:latin typeface="Segoe UI"/>
                <a:hlinkClick r:id="rId7"/>
              </a:rPr>
              <a:t>SpatiaLite</a:t>
            </a:r>
            <a:r>
              <a:rPr lang="en-US" sz="1600" b="0" strike="noStrike" spc="-1">
                <a:solidFill>
                  <a:srgbClr val="000000"/>
                </a:solidFill>
                <a:latin typeface="Segoe UI"/>
              </a:rPr>
              <a:t>, </a:t>
            </a:r>
            <a:r>
              <a:rPr lang="en-US" sz="1600" b="0" u="sng" strike="noStrike" spc="-1">
                <a:solidFill>
                  <a:srgbClr val="0000FF"/>
                </a:solidFill>
                <a:uFillTx/>
                <a:latin typeface="Segoe UI"/>
                <a:hlinkClick r:id="rId8"/>
              </a:rPr>
              <a:t>ESRI ArcSDE</a:t>
            </a:r>
            <a:r>
              <a:rPr lang="en-US" sz="1600" b="0" strike="noStrike" spc="-1">
                <a:solidFill>
                  <a:srgbClr val="000000"/>
                </a:solidFill>
                <a:latin typeface="Segoe UI"/>
              </a:rPr>
              <a:t>, </a:t>
            </a:r>
            <a:r>
              <a:rPr lang="en-US" sz="1600" b="0" u="sng" strike="noStrike" spc="-1">
                <a:solidFill>
                  <a:srgbClr val="0000FF"/>
                </a:solidFill>
                <a:uFillTx/>
                <a:latin typeface="Segoe UI"/>
                <a:hlinkClick r:id="rId9"/>
              </a:rPr>
              <a:t>Oracle Spatial</a:t>
            </a:r>
            <a:r>
              <a:rPr lang="en-US" sz="1600" b="0" strike="noStrike" spc="-1">
                <a:solidFill>
                  <a:srgbClr val="000000"/>
                </a:solidFill>
                <a:latin typeface="Segoe UI"/>
              </a:rPr>
              <a:t>, </a:t>
            </a:r>
            <a:r>
              <a:rPr lang="en-US" sz="1600" b="0" u="sng" strike="noStrike" spc="-1">
                <a:solidFill>
                  <a:srgbClr val="0000FF"/>
                </a:solidFill>
                <a:uFillTx/>
                <a:latin typeface="Segoe UI"/>
                <a:hlinkClick r:id="rId10"/>
              </a:rPr>
              <a:t>MySQL</a:t>
            </a:r>
            <a:r>
              <a:rPr lang="en-US" sz="1600" b="0" strike="noStrike" spc="-1">
                <a:solidFill>
                  <a:srgbClr val="000000"/>
                </a:solidFill>
                <a:latin typeface="Segoe UI"/>
              </a:rPr>
              <a:t> and many others via </a:t>
            </a:r>
            <a:r>
              <a:rPr lang="en-US" sz="1600" b="0" u="sng" strike="noStrike" spc="-1">
                <a:solidFill>
                  <a:srgbClr val="0000FF"/>
                </a:solidFill>
                <a:uFillTx/>
                <a:latin typeface="Segoe UI"/>
                <a:hlinkClick r:id="rId4"/>
              </a:rPr>
              <a:t>OGR</a:t>
            </a:r>
            <a:endParaRPr lang="en-US" sz="1600" b="0" strike="noStrike" spc="-1">
              <a:latin typeface="Arial"/>
            </a:endParaRPr>
          </a:p>
          <a:p>
            <a:pPr>
              <a:lnSpc>
                <a:spcPct val="100000"/>
              </a:lnSpc>
            </a:pPr>
            <a:r>
              <a:rPr lang="en-US" sz="1600" b="1" strike="noStrike" spc="-1">
                <a:solidFill>
                  <a:srgbClr val="000000"/>
                </a:solidFill>
                <a:latin typeface="Segoe UI"/>
              </a:rPr>
              <a:t>Map projection support</a:t>
            </a:r>
            <a:endParaRPr lang="en-US" sz="1600" b="0" strike="noStrike" spc="-1">
              <a:latin typeface="Arial"/>
            </a:endParaRPr>
          </a:p>
          <a:p>
            <a:pPr marL="457200">
              <a:lnSpc>
                <a:spcPct val="100000"/>
              </a:lnSpc>
            </a:pPr>
            <a:r>
              <a:rPr lang="en-US" sz="1600" b="0" strike="noStrike" spc="-1">
                <a:solidFill>
                  <a:srgbClr val="000000"/>
                </a:solidFill>
                <a:latin typeface="Segoe UI"/>
              </a:rPr>
              <a:t>On-the-fly map projection with 1000s of projections through the </a:t>
            </a:r>
            <a:r>
              <a:rPr lang="en-US" sz="1600" b="0" u="sng" strike="noStrike" spc="-1">
                <a:solidFill>
                  <a:srgbClr val="0000FF"/>
                </a:solidFill>
                <a:uFillTx/>
                <a:latin typeface="Segoe UI"/>
                <a:hlinkClick r:id="rId4"/>
              </a:rPr>
              <a:t>PROJ.4</a:t>
            </a:r>
            <a:r>
              <a:rPr lang="en-US" sz="1600" b="0" strike="noStrike" spc="-1">
                <a:solidFill>
                  <a:srgbClr val="000000"/>
                </a:solidFill>
                <a:latin typeface="Segoe UI"/>
              </a:rPr>
              <a:t> library</a:t>
            </a:r>
            <a:endParaRPr lang="en-US" sz="1600" b="0" strike="noStrike" spc="-1">
              <a:latin typeface="Arial"/>
            </a:endParaRPr>
          </a:p>
          <a:p>
            <a:pPr>
              <a:lnSpc>
                <a:spcPct val="100000"/>
              </a:lnSpc>
            </a:pPr>
            <a:endParaRPr lang="en-US" sz="1600" b="0" strike="noStrike" spc="-1">
              <a:latin typeface="Arial"/>
            </a:endParaRPr>
          </a:p>
        </p:txBody>
      </p:sp>
      <p:pic>
        <p:nvPicPr>
          <p:cNvPr id="186" name="Picture 1"/>
          <p:cNvPicPr/>
          <p:nvPr/>
        </p:nvPicPr>
        <p:blipFill>
          <a:blip r:embed="rId11"/>
          <a:stretch/>
        </p:blipFill>
        <p:spPr>
          <a:xfrm>
            <a:off x="0" y="0"/>
            <a:ext cx="9143640" cy="990360"/>
          </a:xfrm>
          <a:prstGeom prst="rect">
            <a:avLst/>
          </a:prstGeom>
          <a:ln>
            <a:noFill/>
          </a:ln>
        </p:spPr>
      </p:pic>
      <p:sp>
        <p:nvSpPr>
          <p:cNvPr id="187" name="CustomShape 2"/>
          <p:cNvSpPr/>
          <p:nvPr/>
        </p:nvSpPr>
        <p:spPr>
          <a:xfrm>
            <a:off x="3591360" y="228600"/>
            <a:ext cx="50626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1" strike="noStrike" spc="-1">
                <a:solidFill>
                  <a:srgbClr val="FFFFFF"/>
                </a:solidFill>
                <a:latin typeface="Segoe UI"/>
              </a:rPr>
              <a:t>MapServer : An Introduction</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762120" y="1219320"/>
            <a:ext cx="73148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000000"/>
                </a:solidFill>
                <a:latin typeface="Segoe UI"/>
              </a:rPr>
              <a:t>MapServer</a:t>
            </a:r>
            <a:r>
              <a:rPr lang="en-US" sz="1800" b="0" strike="noStrike" spc="-1">
                <a:solidFill>
                  <a:srgbClr val="000000"/>
                </a:solidFill>
                <a:latin typeface="Segoe UI"/>
              </a:rPr>
              <a:t> is an open source development environment  and well suited for building spatially enabled internet applications</a:t>
            </a:r>
            <a:endParaRPr lang="en-US" sz="1800" b="0" strike="noStrike" spc="-1">
              <a:latin typeface="Arial"/>
            </a:endParaRPr>
          </a:p>
        </p:txBody>
      </p:sp>
      <p:sp>
        <p:nvSpPr>
          <p:cNvPr id="189" name="CustomShape 2"/>
          <p:cNvSpPr/>
          <p:nvPr/>
        </p:nvSpPr>
        <p:spPr>
          <a:xfrm>
            <a:off x="533520" y="2514600"/>
            <a:ext cx="3504960" cy="25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buClr>
                <a:srgbClr val="000000"/>
              </a:buClr>
              <a:buFont typeface="Arial"/>
              <a:buChar char="•"/>
            </a:pPr>
            <a:r>
              <a:rPr lang="en-US" sz="1600" b="0" strike="noStrike" spc="-1">
                <a:solidFill>
                  <a:srgbClr val="000000"/>
                </a:solidFill>
                <a:latin typeface="Segoe UI"/>
              </a:rPr>
              <a:t> Support for display and querying of hundreds of raster, vector, and database formats</a:t>
            </a:r>
            <a:endParaRPr lang="en-US" sz="1600" b="0" strike="noStrike" spc="-1">
              <a:latin typeface="Arial"/>
            </a:endParaRPr>
          </a:p>
          <a:p>
            <a:pPr indent="-216000">
              <a:lnSpc>
                <a:spcPct val="100000"/>
              </a:lnSpc>
              <a:buClr>
                <a:srgbClr val="000000"/>
              </a:buClr>
              <a:buFont typeface="Arial"/>
              <a:buChar char="•"/>
            </a:pPr>
            <a:r>
              <a:rPr lang="en-US" sz="1600" b="0" strike="noStrike" spc="-1">
                <a:solidFill>
                  <a:srgbClr val="000000"/>
                </a:solidFill>
                <a:latin typeface="Segoe UI"/>
              </a:rPr>
              <a:t> On-the-fly projections</a:t>
            </a:r>
            <a:endParaRPr lang="en-US" sz="1600" b="0" strike="noStrike" spc="-1">
              <a:latin typeface="Arial"/>
            </a:endParaRPr>
          </a:p>
          <a:p>
            <a:pPr indent="-216000">
              <a:lnSpc>
                <a:spcPct val="100000"/>
              </a:lnSpc>
              <a:buClr>
                <a:srgbClr val="000000"/>
              </a:buClr>
              <a:buFont typeface="Arial"/>
              <a:buChar char="•"/>
            </a:pPr>
            <a:r>
              <a:rPr lang="en-US" sz="1600" b="0" strike="noStrike" spc="-1">
                <a:solidFill>
                  <a:srgbClr val="000000"/>
                </a:solidFill>
                <a:latin typeface="Segoe UI"/>
              </a:rPr>
              <a:t> High quality rendering</a:t>
            </a:r>
            <a:endParaRPr lang="en-US" sz="1600" b="0" strike="noStrike" spc="-1">
              <a:latin typeface="Arial"/>
            </a:endParaRPr>
          </a:p>
          <a:p>
            <a:pPr indent="-216000">
              <a:lnSpc>
                <a:spcPct val="100000"/>
              </a:lnSpc>
              <a:buClr>
                <a:srgbClr val="000000"/>
              </a:buClr>
              <a:buFont typeface="Arial"/>
              <a:buChar char="•"/>
            </a:pPr>
            <a:r>
              <a:rPr lang="en-US" sz="1600" b="0" strike="noStrike" spc="-1">
                <a:solidFill>
                  <a:srgbClr val="000000"/>
                </a:solidFill>
                <a:latin typeface="Segoe UI"/>
              </a:rPr>
              <a:t> Fully customizable application output</a:t>
            </a:r>
            <a:endParaRPr lang="en-US" sz="1600" b="0" strike="noStrike" spc="-1">
              <a:latin typeface="Arial"/>
            </a:endParaRPr>
          </a:p>
          <a:p>
            <a:pPr indent="-216000">
              <a:lnSpc>
                <a:spcPct val="100000"/>
              </a:lnSpc>
              <a:buClr>
                <a:srgbClr val="000000"/>
              </a:buClr>
              <a:buFont typeface="Arial"/>
              <a:buChar char="•"/>
            </a:pPr>
            <a:r>
              <a:rPr lang="en-US" sz="1600" b="0" strike="noStrike" spc="-1">
                <a:solidFill>
                  <a:srgbClr val="000000"/>
                </a:solidFill>
                <a:latin typeface="Segoe UI"/>
              </a:rPr>
              <a:t> Many ready-to-use Open Source application environments</a:t>
            </a:r>
            <a:endParaRPr lang="en-US" sz="1600" b="0" strike="noStrike" spc="-1">
              <a:latin typeface="Arial"/>
            </a:endParaRPr>
          </a:p>
        </p:txBody>
      </p:sp>
      <p:pic>
        <p:nvPicPr>
          <p:cNvPr id="190" name="Picture 2"/>
          <p:cNvPicPr/>
          <p:nvPr/>
        </p:nvPicPr>
        <p:blipFill>
          <a:blip r:embed="rId2"/>
          <a:stretch/>
        </p:blipFill>
        <p:spPr>
          <a:xfrm>
            <a:off x="4114800" y="1828800"/>
            <a:ext cx="4809600" cy="4782600"/>
          </a:xfrm>
          <a:prstGeom prst="rect">
            <a:avLst/>
          </a:prstGeom>
          <a:ln>
            <a:noFill/>
          </a:ln>
        </p:spPr>
      </p:pic>
      <p:pic>
        <p:nvPicPr>
          <p:cNvPr id="191" name="Picture 1"/>
          <p:cNvPicPr/>
          <p:nvPr/>
        </p:nvPicPr>
        <p:blipFill>
          <a:blip r:embed="rId3"/>
          <a:stretch/>
        </p:blipFill>
        <p:spPr>
          <a:xfrm>
            <a:off x="0" y="0"/>
            <a:ext cx="9143640" cy="990360"/>
          </a:xfrm>
          <a:prstGeom prst="rect">
            <a:avLst/>
          </a:prstGeom>
          <a:ln>
            <a:noFill/>
          </a:ln>
        </p:spPr>
      </p:pic>
      <p:sp>
        <p:nvSpPr>
          <p:cNvPr id="192" name="CustomShape 3"/>
          <p:cNvSpPr/>
          <p:nvPr/>
        </p:nvSpPr>
        <p:spPr>
          <a:xfrm>
            <a:off x="3591360" y="228600"/>
            <a:ext cx="50626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1" strike="noStrike" spc="-1">
                <a:solidFill>
                  <a:srgbClr val="FFFFFF"/>
                </a:solidFill>
                <a:latin typeface="Segoe UI"/>
              </a:rPr>
              <a:t>MapServer : An Introduction</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1066680" y="2387160"/>
            <a:ext cx="7238520" cy="155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u="sng" strike="noStrike" spc="-1">
                <a:solidFill>
                  <a:srgbClr val="0000FF"/>
                </a:solidFill>
                <a:uFillTx/>
                <a:latin typeface="Segoe UI"/>
                <a:hlinkClick r:id="rId2"/>
              </a:rPr>
              <a:t>MS4W</a:t>
            </a:r>
            <a:r>
              <a:rPr lang="en-US" sz="1600" b="0" strike="noStrike" spc="-1">
                <a:solidFill>
                  <a:srgbClr val="000000"/>
                </a:solidFill>
                <a:latin typeface="Segoe UI"/>
              </a:rPr>
              <a:t> :</a:t>
            </a:r>
            <a:endParaRPr lang="en-US" sz="1600" b="0" strike="noStrike" spc="-1">
              <a:latin typeface="Arial"/>
            </a:endParaRPr>
          </a:p>
          <a:p>
            <a:pPr indent="-216000">
              <a:lnSpc>
                <a:spcPct val="100000"/>
              </a:lnSpc>
              <a:buClr>
                <a:srgbClr val="000000"/>
              </a:buClr>
              <a:buFont typeface="Arial"/>
              <a:buChar char="•"/>
            </a:pPr>
            <a:r>
              <a:rPr lang="en-US" sz="1600" b="0" strike="noStrike" spc="-1">
                <a:solidFill>
                  <a:srgbClr val="000000"/>
                </a:solidFill>
                <a:latin typeface="Segoe UI"/>
              </a:rPr>
              <a:t>  MapServer for Windows : For a beginner looking for a complete MapServer solution on the Windows platform, or an advanced user looking to avoid compiling your own</a:t>
            </a:r>
            <a:endParaRPr lang="en-US" sz="1600" b="0" strike="noStrike" spc="-1">
              <a:latin typeface="Arial"/>
            </a:endParaRPr>
          </a:p>
          <a:p>
            <a:pPr indent="-216000">
              <a:lnSpc>
                <a:spcPct val="100000"/>
              </a:lnSpc>
              <a:buClr>
                <a:srgbClr val="000000"/>
              </a:buClr>
              <a:buFont typeface="Arial"/>
              <a:buChar char="•"/>
            </a:pPr>
            <a:r>
              <a:rPr lang="en-US" sz="1600" b="0" strike="noStrike" spc="-1">
                <a:solidFill>
                  <a:srgbClr val="000000"/>
                </a:solidFill>
                <a:latin typeface="Segoe UI"/>
              </a:rPr>
              <a:t> MS4W is a complete Web Server/MapServer/MapScript package</a:t>
            </a:r>
            <a:endParaRPr lang="en-US" sz="1600" b="0" strike="noStrike" spc="-1">
              <a:latin typeface="Arial"/>
            </a:endParaRPr>
          </a:p>
          <a:p>
            <a:pPr>
              <a:lnSpc>
                <a:spcPct val="100000"/>
              </a:lnSpc>
            </a:pPr>
            <a:endParaRPr lang="en-US" sz="1600" b="0" strike="noStrike" spc="-1">
              <a:latin typeface="Arial"/>
            </a:endParaRPr>
          </a:p>
        </p:txBody>
      </p:sp>
      <p:sp>
        <p:nvSpPr>
          <p:cNvPr id="194" name="CustomShape 2"/>
          <p:cNvSpPr/>
          <p:nvPr/>
        </p:nvSpPr>
        <p:spPr>
          <a:xfrm>
            <a:off x="4975920" y="6172200"/>
            <a:ext cx="3730320" cy="364680"/>
          </a:xfrm>
          <a:prstGeom prst="rect">
            <a:avLst/>
          </a:prstGeom>
          <a:noFill/>
          <a:ln>
            <a:noFill/>
          </a:ln>
        </p:spPr>
        <p:style>
          <a:lnRef idx="0">
            <a:scrgbClr r="0" g="0" b="0"/>
          </a:lnRef>
          <a:fillRef idx="0">
            <a:scrgbClr r="0" g="0" b="0"/>
          </a:fillRef>
          <a:effectRef idx="0">
            <a:scrgbClr r="0" g="0" b="0"/>
          </a:effectRef>
          <a:fontRef idx="minor"/>
        </p:style>
      </p:sp>
      <p:sp>
        <p:nvSpPr>
          <p:cNvPr id="195" name="CustomShape 3"/>
          <p:cNvSpPr/>
          <p:nvPr/>
        </p:nvSpPr>
        <p:spPr>
          <a:xfrm>
            <a:off x="3508560" y="1447920"/>
            <a:ext cx="2057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000"/>
                </a:solidFill>
                <a:latin typeface="Segoe UI"/>
              </a:rPr>
              <a:t>MapServer 7.2</a:t>
            </a:r>
            <a:endParaRPr lang="en-US" sz="1800" b="0" strike="noStrike" spc="-1">
              <a:latin typeface="Arial"/>
            </a:endParaRPr>
          </a:p>
        </p:txBody>
      </p:sp>
      <p:sp>
        <p:nvSpPr>
          <p:cNvPr id="196" name="CustomShape 4"/>
          <p:cNvSpPr/>
          <p:nvPr/>
        </p:nvSpPr>
        <p:spPr>
          <a:xfrm>
            <a:off x="1143000" y="4139640"/>
            <a:ext cx="708624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u="sng" strike="noStrike" spc="-1">
                <a:solidFill>
                  <a:srgbClr val="0000FF"/>
                </a:solidFill>
                <a:uFillTx/>
                <a:latin typeface="Segoe UI"/>
                <a:hlinkClick r:id="rId3"/>
              </a:rPr>
              <a:t>UbuntuGIS</a:t>
            </a:r>
            <a:r>
              <a:rPr lang="en-US" sz="1600" b="0" u="sng" strike="noStrike" spc="-1">
                <a:solidFill>
                  <a:srgbClr val="000000"/>
                </a:solidFill>
                <a:uFillTx/>
                <a:latin typeface="Segoe UI"/>
              </a:rPr>
              <a:t> : </a:t>
            </a:r>
            <a:r>
              <a:rPr lang="en-US" sz="1600" b="0" strike="noStrike" spc="-1">
                <a:solidFill>
                  <a:srgbClr val="000000"/>
                </a:solidFill>
                <a:latin typeface="Segoe UI"/>
              </a:rPr>
              <a:t>UbuntuGIS provides up to date packages of MapServer and related OSGeo tools for Ubuntu.</a:t>
            </a:r>
            <a:endParaRPr lang="en-US" sz="1600" b="0" strike="noStrike" spc="-1">
              <a:latin typeface="Arial"/>
            </a:endParaRPr>
          </a:p>
        </p:txBody>
      </p:sp>
      <p:pic>
        <p:nvPicPr>
          <p:cNvPr id="197" name="Picture 1"/>
          <p:cNvPicPr/>
          <p:nvPr/>
        </p:nvPicPr>
        <p:blipFill>
          <a:blip r:embed="rId4"/>
          <a:stretch/>
        </p:blipFill>
        <p:spPr>
          <a:xfrm>
            <a:off x="0" y="0"/>
            <a:ext cx="9143640" cy="990360"/>
          </a:xfrm>
          <a:prstGeom prst="rect">
            <a:avLst/>
          </a:prstGeom>
          <a:ln>
            <a:noFill/>
          </a:ln>
        </p:spPr>
      </p:pic>
      <p:sp>
        <p:nvSpPr>
          <p:cNvPr id="198" name="CustomShape 5"/>
          <p:cNvSpPr/>
          <p:nvPr/>
        </p:nvSpPr>
        <p:spPr>
          <a:xfrm>
            <a:off x="4082760" y="228600"/>
            <a:ext cx="46663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1" strike="noStrike" spc="-1">
                <a:solidFill>
                  <a:srgbClr val="FFFFFF"/>
                </a:solidFill>
                <a:latin typeface="Segoe UI"/>
              </a:rPr>
              <a:t>MapServer : The Software</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914400" y="91440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200" name="CustomShape 2"/>
          <p:cNvSpPr/>
          <p:nvPr/>
        </p:nvSpPr>
        <p:spPr>
          <a:xfrm>
            <a:off x="838080" y="1688760"/>
            <a:ext cx="7848360" cy="593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buClr>
                <a:srgbClr val="000000"/>
              </a:buClr>
              <a:buFont typeface="Arial"/>
              <a:buChar char="•"/>
            </a:pPr>
            <a:r>
              <a:rPr lang="en-US" sz="1600" b="0" strike="noStrike" spc="-1">
                <a:solidFill>
                  <a:srgbClr val="000000"/>
                </a:solidFill>
                <a:latin typeface="Segoe UI"/>
              </a:rPr>
              <a:t> </a:t>
            </a:r>
            <a:r>
              <a:rPr lang="en-US" sz="1600" b="1" strike="noStrike" spc="-1">
                <a:solidFill>
                  <a:srgbClr val="000000"/>
                </a:solidFill>
                <a:latin typeface="Segoe UI"/>
              </a:rPr>
              <a:t>Map File </a:t>
            </a:r>
            <a:r>
              <a:rPr lang="en-US" sz="1600" b="0" strike="noStrike" spc="-1">
                <a:solidFill>
                  <a:srgbClr val="000000"/>
                </a:solidFill>
                <a:latin typeface="Segoe UI"/>
              </a:rPr>
              <a:t>: The Mapfile is the heart of MapServer. It defines the relationships between objects, points MapServer to where data are located and defines how things are to be drawn</a:t>
            </a:r>
            <a:endParaRPr lang="en-US" sz="1600" b="0" strike="noStrike" spc="-1">
              <a:latin typeface="Arial"/>
            </a:endParaRPr>
          </a:p>
          <a:p>
            <a:pPr indent="-216000">
              <a:lnSpc>
                <a:spcPct val="100000"/>
              </a:lnSpc>
              <a:buClr>
                <a:srgbClr val="000000"/>
              </a:buClr>
              <a:buFont typeface="Arial"/>
              <a:buChar char="•"/>
            </a:pPr>
            <a:r>
              <a:rPr lang="en-US" sz="1600" b="0" strike="noStrike" spc="-1">
                <a:solidFill>
                  <a:srgbClr val="000000"/>
                </a:solidFill>
                <a:latin typeface="Segoe UI"/>
              </a:rPr>
              <a:t> </a:t>
            </a:r>
            <a:r>
              <a:rPr lang="en-US" sz="1600" b="1" strike="noStrike" spc="-1">
                <a:solidFill>
                  <a:srgbClr val="000000"/>
                </a:solidFill>
                <a:latin typeface="Segoe UI"/>
              </a:rPr>
              <a:t>Geographic Data</a:t>
            </a:r>
            <a:r>
              <a:rPr lang="en-US" sz="1600" b="0" strike="noStrike" spc="-1">
                <a:solidFill>
                  <a:srgbClr val="000000"/>
                </a:solidFill>
                <a:latin typeface="Segoe UI"/>
              </a:rPr>
              <a:t> - MapServer can utilize many geographic data source types. The default format is the ESRI Shape format</a:t>
            </a:r>
            <a:endParaRPr lang="en-US" sz="1600" b="0" strike="noStrike" spc="-1">
              <a:latin typeface="Arial"/>
            </a:endParaRPr>
          </a:p>
          <a:p>
            <a:pPr indent="-216000">
              <a:lnSpc>
                <a:spcPct val="100000"/>
              </a:lnSpc>
              <a:buClr>
                <a:srgbClr val="000000"/>
              </a:buClr>
              <a:buFont typeface="Arial"/>
              <a:buChar char="•"/>
            </a:pPr>
            <a:r>
              <a:rPr lang="en-US" sz="1600" b="0" strike="noStrike" spc="-1">
                <a:solidFill>
                  <a:srgbClr val="000000"/>
                </a:solidFill>
                <a:latin typeface="Segoe UI"/>
              </a:rPr>
              <a:t> </a:t>
            </a:r>
            <a:r>
              <a:rPr lang="en-US" sz="1600" b="1" strike="noStrike" spc="-1">
                <a:solidFill>
                  <a:srgbClr val="000000"/>
                </a:solidFill>
                <a:latin typeface="Segoe UI"/>
              </a:rPr>
              <a:t>HTML Pages : </a:t>
            </a:r>
            <a:endParaRPr lang="en-US" sz="1600" b="0" strike="noStrike" spc="-1">
              <a:latin typeface="Arial"/>
            </a:endParaRPr>
          </a:p>
          <a:p>
            <a:pPr marL="457200" lvl="1" indent="-216000">
              <a:lnSpc>
                <a:spcPct val="100000"/>
              </a:lnSpc>
              <a:buClr>
                <a:srgbClr val="000000"/>
              </a:buClr>
              <a:buFont typeface="Arial"/>
              <a:buChar char="•"/>
            </a:pPr>
            <a:r>
              <a:rPr lang="en-US" sz="1600" b="1" strike="noStrike" spc="-1">
                <a:solidFill>
                  <a:srgbClr val="000000"/>
                </a:solidFill>
                <a:latin typeface="Segoe UI"/>
              </a:rPr>
              <a:t>Initialization File</a:t>
            </a:r>
            <a:r>
              <a:rPr lang="en-US" sz="1600" b="0" strike="noStrike" spc="-1">
                <a:solidFill>
                  <a:srgbClr val="000000"/>
                </a:solidFill>
                <a:latin typeface="Segoe UI"/>
              </a:rPr>
              <a:t> - uses a form with hidden variables to send an initial query to the web server and MapServer. This form could be placed on another page or be replaced by passing the initialization information as variables in a URL</a:t>
            </a:r>
            <a:endParaRPr lang="en-US" sz="1600" b="0" strike="noStrike" spc="-1">
              <a:latin typeface="Arial"/>
            </a:endParaRPr>
          </a:p>
          <a:p>
            <a:pPr marL="457200" lvl="1" indent="-216000">
              <a:lnSpc>
                <a:spcPct val="100000"/>
              </a:lnSpc>
              <a:buClr>
                <a:srgbClr val="000000"/>
              </a:buClr>
              <a:buFont typeface="Arial"/>
              <a:buChar char="•"/>
            </a:pPr>
            <a:r>
              <a:rPr lang="en-US" sz="1600" b="1" strike="noStrike" spc="-1">
                <a:solidFill>
                  <a:srgbClr val="000000"/>
                </a:solidFill>
                <a:latin typeface="Segoe UI"/>
              </a:rPr>
              <a:t>Template File</a:t>
            </a:r>
            <a:r>
              <a:rPr lang="en-US" sz="1600" b="0" strike="noStrike" spc="-1">
                <a:solidFill>
                  <a:srgbClr val="000000"/>
                </a:solidFill>
                <a:latin typeface="Segoe UI"/>
              </a:rPr>
              <a:t> - controls how the maps and legends output by MapServer will appear in the browser. The template also determines how the user can interact with the MapServer application (browse, zoom, pan, query).</a:t>
            </a:r>
            <a:endParaRPr lang="en-US" sz="1600" b="0" strike="noStrike" spc="-1">
              <a:latin typeface="Arial"/>
            </a:endParaRPr>
          </a:p>
          <a:p>
            <a:pPr indent="-216000">
              <a:lnSpc>
                <a:spcPct val="100000"/>
              </a:lnSpc>
              <a:buClr>
                <a:srgbClr val="000000"/>
              </a:buClr>
              <a:buFont typeface="Arial"/>
              <a:buChar char="•"/>
            </a:pPr>
            <a:r>
              <a:rPr lang="en-US" sz="1600" b="0" strike="noStrike" spc="-1">
                <a:solidFill>
                  <a:srgbClr val="000000"/>
                </a:solidFill>
                <a:latin typeface="Segoe UI"/>
              </a:rPr>
              <a:t> </a:t>
            </a:r>
            <a:r>
              <a:rPr lang="en-US" sz="1600" b="1" strike="noStrike" spc="-1">
                <a:solidFill>
                  <a:srgbClr val="000000"/>
                </a:solidFill>
                <a:latin typeface="Segoe UI"/>
              </a:rPr>
              <a:t>MapServer CGI</a:t>
            </a:r>
            <a:r>
              <a:rPr lang="en-US" sz="1600" b="0" strike="noStrike" spc="-1">
                <a:solidFill>
                  <a:srgbClr val="000000"/>
                </a:solidFill>
                <a:latin typeface="Segoe UI"/>
              </a:rPr>
              <a:t> - The binary or executable file that receives requests and returns images, data, etc. It sits in the cgi-bin or scripts directory of the web server. The Web server user must have execute rights for the directory that it sits in, and for security reasons, it should not be in the web root. By default, this program is called </a:t>
            </a:r>
            <a:r>
              <a:rPr lang="en-US" sz="1600" b="0" u="sng" strike="noStrike" spc="-1">
                <a:solidFill>
                  <a:srgbClr val="0000FF"/>
                </a:solidFill>
                <a:uFillTx/>
                <a:latin typeface="Segoe UI"/>
                <a:hlinkClick r:id="rId2"/>
              </a:rPr>
              <a:t>mapserv</a:t>
            </a:r>
            <a:endParaRPr lang="en-US" sz="1600" b="0" strike="noStrike" spc="-1">
              <a:latin typeface="Arial"/>
            </a:endParaRPr>
          </a:p>
          <a:p>
            <a:pPr indent="-216000">
              <a:lnSpc>
                <a:spcPct val="100000"/>
              </a:lnSpc>
              <a:buClr>
                <a:srgbClr val="000000"/>
              </a:buClr>
              <a:buFont typeface="Arial"/>
              <a:buChar char="•"/>
            </a:pPr>
            <a:r>
              <a:rPr lang="en-US" sz="1600" b="1" strike="noStrike" spc="-1">
                <a:solidFill>
                  <a:srgbClr val="000000"/>
                </a:solidFill>
                <a:latin typeface="Segoe UI"/>
              </a:rPr>
              <a:t> Web/HTTP Server</a:t>
            </a:r>
            <a:r>
              <a:rPr lang="en-US" sz="1600" b="0" strike="noStrike" spc="-1">
                <a:solidFill>
                  <a:srgbClr val="000000"/>
                </a:solidFill>
                <a:latin typeface="Segoe UI"/>
              </a:rPr>
              <a:t> - serves up the HTML pages when hit by the user’s browser. You need a working Web (HTTP) server, such as </a:t>
            </a:r>
            <a:r>
              <a:rPr lang="en-US" sz="1600" b="0" u="sng" strike="noStrike" spc="-1">
                <a:solidFill>
                  <a:srgbClr val="0000FF"/>
                </a:solidFill>
                <a:uFillTx/>
                <a:latin typeface="Segoe UI"/>
                <a:hlinkClick r:id="rId3"/>
              </a:rPr>
              <a:t>Apache</a:t>
            </a:r>
            <a:r>
              <a:rPr lang="en-US" sz="1600" b="0" strike="noStrike" spc="-1">
                <a:solidFill>
                  <a:srgbClr val="000000"/>
                </a:solidFill>
                <a:latin typeface="Segoe UI"/>
              </a:rPr>
              <a:t> or Microsoft Internet Information Server, on the machine on which you are installing MapServer.</a:t>
            </a:r>
            <a:endParaRPr lang="en-US" sz="1600" b="0" strike="noStrike" spc="-1">
              <a:latin typeface="Arial"/>
            </a:endParaRPr>
          </a:p>
          <a:p>
            <a:pPr>
              <a:lnSpc>
                <a:spcPct val="100000"/>
              </a:lnSpc>
            </a:pPr>
            <a:endParaRPr lang="en-US" sz="1600" b="0" strike="noStrike" spc="-1">
              <a:latin typeface="Arial"/>
            </a:endParaRPr>
          </a:p>
        </p:txBody>
      </p:sp>
      <p:sp>
        <p:nvSpPr>
          <p:cNvPr id="201" name="CustomShape 3"/>
          <p:cNvSpPr/>
          <p:nvPr/>
        </p:nvSpPr>
        <p:spPr>
          <a:xfrm>
            <a:off x="1695960" y="1106280"/>
            <a:ext cx="538884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Segoe UI"/>
              </a:rPr>
              <a:t>A simple MapServer application consists of: - </a:t>
            </a:r>
            <a:endParaRPr lang="en-US" sz="1800" b="0" strike="noStrike" spc="-1">
              <a:latin typeface="Arial"/>
            </a:endParaRPr>
          </a:p>
          <a:p>
            <a:pPr>
              <a:lnSpc>
                <a:spcPct val="100000"/>
              </a:lnSpc>
            </a:pPr>
            <a:endParaRPr lang="en-US" sz="1800" b="0" strike="noStrike" spc="-1">
              <a:latin typeface="Arial"/>
            </a:endParaRPr>
          </a:p>
        </p:txBody>
      </p:sp>
      <p:pic>
        <p:nvPicPr>
          <p:cNvPr id="202" name="Picture 1"/>
          <p:cNvPicPr/>
          <p:nvPr/>
        </p:nvPicPr>
        <p:blipFill>
          <a:blip r:embed="rId4"/>
          <a:stretch/>
        </p:blipFill>
        <p:spPr>
          <a:xfrm>
            <a:off x="0" y="0"/>
            <a:ext cx="9143640" cy="990360"/>
          </a:xfrm>
          <a:prstGeom prst="rect">
            <a:avLst/>
          </a:prstGeom>
          <a:ln>
            <a:noFill/>
          </a:ln>
        </p:spPr>
      </p:pic>
      <p:sp>
        <p:nvSpPr>
          <p:cNvPr id="203" name="CustomShape 4"/>
          <p:cNvSpPr/>
          <p:nvPr/>
        </p:nvSpPr>
        <p:spPr>
          <a:xfrm>
            <a:off x="3885840" y="228600"/>
            <a:ext cx="50594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1" strike="noStrike" spc="-1">
                <a:solidFill>
                  <a:srgbClr val="FFFFFF"/>
                </a:solidFill>
                <a:latin typeface="Segoe UI"/>
              </a:rPr>
              <a:t>MapServer : The Application</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762120" y="1312200"/>
            <a:ext cx="76197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600" b="0" strike="noStrike" spc="-1">
                <a:solidFill>
                  <a:srgbClr val="000000"/>
                </a:solidFill>
                <a:latin typeface="Segoe UI"/>
              </a:rPr>
              <a:t>The </a:t>
            </a:r>
            <a:r>
              <a:rPr lang="en-US" sz="1600" b="1" strike="noStrike" spc="-1">
                <a:solidFill>
                  <a:srgbClr val="000000"/>
                </a:solidFill>
                <a:latin typeface="Segoe UI"/>
              </a:rPr>
              <a:t>.map </a:t>
            </a:r>
            <a:r>
              <a:rPr lang="en-US" sz="1600" b="0" strike="noStrike" spc="-1">
                <a:solidFill>
                  <a:srgbClr val="000000"/>
                </a:solidFill>
                <a:latin typeface="Segoe UI"/>
              </a:rPr>
              <a:t>file is the basic configuration file for data access and styling for MapServer. The file is an ASCII text file, and is made up of different objects. Each object has a variety of parameters available for it.</a:t>
            </a:r>
            <a:endParaRPr lang="en-US" sz="1600" b="0" strike="noStrike" spc="-1">
              <a:latin typeface="Arial"/>
            </a:endParaRPr>
          </a:p>
        </p:txBody>
      </p:sp>
      <p:sp>
        <p:nvSpPr>
          <p:cNvPr id="205" name="CustomShape 2"/>
          <p:cNvSpPr/>
          <p:nvPr/>
        </p:nvSpPr>
        <p:spPr>
          <a:xfrm>
            <a:off x="854280" y="2302920"/>
            <a:ext cx="3152880" cy="4506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Courier New"/>
              </a:rPr>
              <a:t>MAP</a:t>
            </a:r>
            <a:endParaRPr lang="en-US" sz="1000" b="0" strike="noStrike" spc="-1">
              <a:latin typeface="Arial"/>
            </a:endParaRPr>
          </a:p>
          <a:p>
            <a:pPr>
              <a:lnSpc>
                <a:spcPct val="100000"/>
              </a:lnSpc>
            </a:pPr>
            <a:r>
              <a:rPr lang="en-US" sz="1000" b="0" strike="noStrike" spc="-1">
                <a:solidFill>
                  <a:srgbClr val="000000"/>
                </a:solidFill>
                <a:latin typeface="Courier New"/>
              </a:rPr>
              <a:t>    NAME "sample"</a:t>
            </a:r>
            <a:endParaRPr lang="en-US" sz="1000" b="0" strike="noStrike" spc="-1">
              <a:latin typeface="Arial"/>
            </a:endParaRPr>
          </a:p>
          <a:p>
            <a:pPr>
              <a:lnSpc>
                <a:spcPct val="100000"/>
              </a:lnSpc>
            </a:pPr>
            <a:r>
              <a:rPr lang="en-US" sz="1000" b="0" strike="noStrike" spc="-1">
                <a:solidFill>
                  <a:srgbClr val="000000"/>
                </a:solidFill>
                <a:latin typeface="Courier New"/>
              </a:rPr>
              <a:t>    STATUS ON</a:t>
            </a:r>
            <a:endParaRPr lang="en-US" sz="1000" b="0" strike="noStrike" spc="-1">
              <a:latin typeface="Arial"/>
            </a:endParaRPr>
          </a:p>
          <a:p>
            <a:pPr>
              <a:lnSpc>
                <a:spcPct val="100000"/>
              </a:lnSpc>
            </a:pPr>
            <a:r>
              <a:rPr lang="en-US" sz="1000" b="0" strike="noStrike" spc="-1">
                <a:solidFill>
                  <a:srgbClr val="000000"/>
                </a:solidFill>
                <a:latin typeface="Courier New"/>
              </a:rPr>
              <a:t>    SIZE 600 400</a:t>
            </a:r>
            <a:endParaRPr lang="en-US" sz="1000" b="0" strike="noStrike" spc="-1">
              <a:latin typeface="Arial"/>
            </a:endParaRPr>
          </a:p>
          <a:p>
            <a:pPr>
              <a:lnSpc>
                <a:spcPct val="100000"/>
              </a:lnSpc>
            </a:pPr>
            <a:r>
              <a:rPr lang="en-US" sz="1000" b="0" strike="noStrike" spc="-1">
                <a:solidFill>
                  <a:srgbClr val="000000"/>
                </a:solidFill>
                <a:latin typeface="Courier New"/>
              </a:rPr>
              <a:t>    SYMBOLSET "../etc/symbols.txt"</a:t>
            </a:r>
            <a:endParaRPr lang="en-US" sz="1000" b="0" strike="noStrike" spc="-1">
              <a:latin typeface="Arial"/>
            </a:endParaRPr>
          </a:p>
          <a:p>
            <a:pPr>
              <a:lnSpc>
                <a:spcPct val="100000"/>
              </a:lnSpc>
            </a:pPr>
            <a:r>
              <a:rPr lang="en-US" sz="1000" b="0" strike="noStrike" spc="-1">
                <a:solidFill>
                  <a:srgbClr val="000000"/>
                </a:solidFill>
                <a:latin typeface="Courier New"/>
              </a:rPr>
              <a:t>    EXTENT -180 -90 180 90</a:t>
            </a:r>
            <a:endParaRPr lang="en-US" sz="1000" b="0" strike="noStrike" spc="-1">
              <a:latin typeface="Arial"/>
            </a:endParaRPr>
          </a:p>
          <a:p>
            <a:pPr>
              <a:lnSpc>
                <a:spcPct val="100000"/>
              </a:lnSpc>
            </a:pPr>
            <a:r>
              <a:rPr lang="en-US" sz="1000" b="0" strike="noStrike" spc="-1">
                <a:solidFill>
                  <a:srgbClr val="000000"/>
                </a:solidFill>
                <a:latin typeface="Courier New"/>
              </a:rPr>
              <a:t>    UNITS DD</a:t>
            </a:r>
            <a:endParaRPr lang="en-US" sz="1000" b="0" strike="noStrike" spc="-1">
              <a:latin typeface="Arial"/>
            </a:endParaRPr>
          </a:p>
          <a:p>
            <a:pPr>
              <a:lnSpc>
                <a:spcPct val="100000"/>
              </a:lnSpc>
            </a:pPr>
            <a:r>
              <a:rPr lang="en-US" sz="1000" b="0" strike="noStrike" spc="-1">
                <a:solidFill>
                  <a:srgbClr val="000000"/>
                </a:solidFill>
                <a:latin typeface="Courier New"/>
              </a:rPr>
              <a:t>    SHAPEPATH "../data"</a:t>
            </a:r>
            <a:endParaRPr lang="en-US" sz="1000" b="0" strike="noStrike" spc="-1">
              <a:latin typeface="Arial"/>
            </a:endParaRPr>
          </a:p>
          <a:p>
            <a:pPr>
              <a:lnSpc>
                <a:spcPct val="100000"/>
              </a:lnSpc>
            </a:pPr>
            <a:r>
              <a:rPr lang="en-US" sz="1000" b="0" strike="noStrike" spc="-1">
                <a:solidFill>
                  <a:srgbClr val="000000"/>
                </a:solidFill>
                <a:latin typeface="Courier New"/>
              </a:rPr>
              <a:t>    IMAGECOLOR 255 255 255</a:t>
            </a:r>
            <a:endParaRPr lang="en-US" sz="1000" b="0" strike="noStrike" spc="-1">
              <a:latin typeface="Arial"/>
            </a:endParaRPr>
          </a:p>
          <a:p>
            <a:pPr>
              <a:lnSpc>
                <a:spcPct val="100000"/>
              </a:lnSpc>
            </a:pPr>
            <a:r>
              <a:rPr lang="en-US" sz="1000" b="0" strike="noStrike" spc="-1">
                <a:solidFill>
                  <a:srgbClr val="000000"/>
                </a:solidFill>
                <a:latin typeface="Courier New"/>
              </a:rPr>
              <a:t>    FONTSET "../etc/fonts.txt"</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Courier New"/>
              </a:rPr>
              <a:t>    #</a:t>
            </a:r>
            <a:endParaRPr lang="en-US" sz="1000" b="0" strike="noStrike" spc="-1">
              <a:latin typeface="Arial"/>
            </a:endParaRPr>
          </a:p>
          <a:p>
            <a:pPr>
              <a:lnSpc>
                <a:spcPct val="100000"/>
              </a:lnSpc>
            </a:pPr>
            <a:r>
              <a:rPr lang="en-US" sz="1000" b="0" strike="noStrike" spc="-1">
                <a:solidFill>
                  <a:srgbClr val="000000"/>
                </a:solidFill>
                <a:latin typeface="Courier New"/>
              </a:rPr>
              <a:t>    # Start of web interface definition</a:t>
            </a:r>
            <a:endParaRPr lang="en-US" sz="1000" b="0" strike="noStrike" spc="-1">
              <a:latin typeface="Arial"/>
            </a:endParaRPr>
          </a:p>
          <a:p>
            <a:pPr>
              <a:lnSpc>
                <a:spcPct val="100000"/>
              </a:lnSpc>
            </a:pPr>
            <a:r>
              <a:rPr lang="en-US" sz="1000" b="0" strike="noStrike" spc="-1">
                <a:solidFill>
                  <a:srgbClr val="000000"/>
                </a:solidFill>
                <a:latin typeface="Courier New"/>
              </a:rPr>
              <a:t>    #</a:t>
            </a:r>
            <a:endParaRPr lang="en-US" sz="1000" b="0" strike="noStrike" spc="-1">
              <a:latin typeface="Arial"/>
            </a:endParaRPr>
          </a:p>
          <a:p>
            <a:pPr>
              <a:lnSpc>
                <a:spcPct val="100000"/>
              </a:lnSpc>
            </a:pPr>
            <a:r>
              <a:rPr lang="en-US" sz="1000" b="0" strike="noStrike" spc="-1">
                <a:solidFill>
                  <a:srgbClr val="000000"/>
                </a:solidFill>
                <a:latin typeface="Courier New"/>
              </a:rPr>
              <a:t>    WEB</a:t>
            </a:r>
            <a:endParaRPr lang="en-US" sz="1000" b="0" strike="noStrike" spc="-1">
              <a:latin typeface="Arial"/>
            </a:endParaRPr>
          </a:p>
          <a:p>
            <a:pPr>
              <a:lnSpc>
                <a:spcPct val="100000"/>
              </a:lnSpc>
            </a:pPr>
            <a:r>
              <a:rPr lang="en-US" sz="1000" b="0" strike="noStrike" spc="-1">
                <a:solidFill>
                  <a:srgbClr val="000000"/>
                </a:solidFill>
                <a:latin typeface="Courier New"/>
              </a:rPr>
              <a:t>        IMAGEPATH "/ms4w/tmp/ms_tmp/"</a:t>
            </a:r>
            <a:endParaRPr lang="en-US" sz="1000" b="0" strike="noStrike" spc="-1">
              <a:latin typeface="Arial"/>
            </a:endParaRPr>
          </a:p>
          <a:p>
            <a:pPr>
              <a:lnSpc>
                <a:spcPct val="100000"/>
              </a:lnSpc>
            </a:pPr>
            <a:r>
              <a:rPr lang="en-US" sz="1000" b="0" strike="noStrike" spc="-1">
                <a:solidFill>
                  <a:srgbClr val="000000"/>
                </a:solidFill>
                <a:latin typeface="Courier New"/>
              </a:rPr>
              <a:t>        IMAGEURL "/ms_tmp/"</a:t>
            </a:r>
            <a:endParaRPr lang="en-US" sz="1000" b="0" strike="noStrike" spc="-1">
              <a:latin typeface="Arial"/>
            </a:endParaRPr>
          </a:p>
          <a:p>
            <a:pPr>
              <a:lnSpc>
                <a:spcPct val="100000"/>
              </a:lnSpc>
            </a:pPr>
            <a:r>
              <a:rPr lang="en-US" sz="1000" b="0" strike="noStrike" spc="-1">
                <a:solidFill>
                  <a:srgbClr val="000000"/>
                </a:solidFill>
                <a:latin typeface="Courier New"/>
              </a:rPr>
              <a:t>    END # WEB</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Courier New"/>
              </a:rPr>
              <a:t>    #</a:t>
            </a:r>
            <a:endParaRPr lang="en-US" sz="1000" b="0" strike="noStrike" spc="-1">
              <a:latin typeface="Arial"/>
            </a:endParaRPr>
          </a:p>
          <a:p>
            <a:pPr>
              <a:lnSpc>
                <a:spcPct val="100000"/>
              </a:lnSpc>
            </a:pPr>
            <a:r>
              <a:rPr lang="en-US" sz="1000" b="0" strike="noStrike" spc="-1">
                <a:solidFill>
                  <a:srgbClr val="000000"/>
                </a:solidFill>
                <a:latin typeface="Courier New"/>
              </a:rPr>
              <a:t>    # Start of layer definitions</a:t>
            </a:r>
            <a:endParaRPr lang="en-US" sz="1000" b="0" strike="noStrike" spc="-1">
              <a:latin typeface="Arial"/>
            </a:endParaRPr>
          </a:p>
          <a:p>
            <a:pPr>
              <a:lnSpc>
                <a:spcPct val="100000"/>
              </a:lnSpc>
            </a:pPr>
            <a:r>
              <a:rPr lang="en-US" sz="1000" b="0" strike="noStrike" spc="-1">
                <a:solidFill>
                  <a:srgbClr val="000000"/>
                </a:solidFill>
                <a:latin typeface="Courier New"/>
              </a:rPr>
              <a:t>    #</a:t>
            </a:r>
            <a:endParaRPr lang="en-US" sz="1000" b="0" strike="noStrike" spc="-1">
              <a:latin typeface="Arial"/>
            </a:endParaRPr>
          </a:p>
          <a:p>
            <a:pPr>
              <a:lnSpc>
                <a:spcPct val="100000"/>
              </a:lnSpc>
            </a:pPr>
            <a:r>
              <a:rPr lang="en-US" sz="1000" b="0" strike="noStrike" spc="-1">
                <a:solidFill>
                  <a:srgbClr val="000000"/>
                </a:solidFill>
                <a:latin typeface="Courier New"/>
              </a:rPr>
              <a:t>    LAYER</a:t>
            </a:r>
            <a:endParaRPr lang="en-US" sz="1000" b="0" strike="noStrike" spc="-1">
              <a:latin typeface="Arial"/>
            </a:endParaRPr>
          </a:p>
          <a:p>
            <a:pPr>
              <a:lnSpc>
                <a:spcPct val="100000"/>
              </a:lnSpc>
            </a:pPr>
            <a:r>
              <a:rPr lang="en-US" sz="1000" b="0" strike="noStrike" spc="-1">
                <a:solidFill>
                  <a:srgbClr val="000000"/>
                </a:solidFill>
                <a:latin typeface="Courier New"/>
              </a:rPr>
              <a:t>        NAME 'global-raster'</a:t>
            </a:r>
            <a:endParaRPr lang="en-US" sz="1000" b="0" strike="noStrike" spc="-1">
              <a:latin typeface="Arial"/>
            </a:endParaRPr>
          </a:p>
          <a:p>
            <a:pPr>
              <a:lnSpc>
                <a:spcPct val="100000"/>
              </a:lnSpc>
            </a:pPr>
            <a:r>
              <a:rPr lang="en-US" sz="1000" b="0" strike="noStrike" spc="-1">
                <a:solidFill>
                  <a:srgbClr val="000000"/>
                </a:solidFill>
                <a:latin typeface="Courier New"/>
              </a:rPr>
              <a:t>        TYPE RASTER</a:t>
            </a:r>
            <a:endParaRPr lang="en-US" sz="1000" b="0" strike="noStrike" spc="-1">
              <a:latin typeface="Arial"/>
            </a:endParaRPr>
          </a:p>
          <a:p>
            <a:pPr>
              <a:lnSpc>
                <a:spcPct val="100000"/>
              </a:lnSpc>
            </a:pPr>
            <a:r>
              <a:rPr lang="en-US" sz="1000" b="0" strike="noStrike" spc="-1">
                <a:solidFill>
                  <a:srgbClr val="000000"/>
                </a:solidFill>
                <a:latin typeface="Courier New"/>
              </a:rPr>
              <a:t>        STATUS DEFAULT</a:t>
            </a:r>
            <a:endParaRPr lang="en-US" sz="1000" b="0" strike="noStrike" spc="-1">
              <a:latin typeface="Arial"/>
            </a:endParaRPr>
          </a:p>
          <a:p>
            <a:pPr>
              <a:lnSpc>
                <a:spcPct val="100000"/>
              </a:lnSpc>
            </a:pPr>
            <a:r>
              <a:rPr lang="en-US" sz="1000" b="0" strike="noStrike" spc="-1">
                <a:solidFill>
                  <a:srgbClr val="000000"/>
                </a:solidFill>
                <a:latin typeface="Courier New"/>
              </a:rPr>
              <a:t>        DATA bluemarble.gif</a:t>
            </a:r>
            <a:endParaRPr lang="en-US" sz="1000" b="0" strike="noStrike" spc="-1">
              <a:latin typeface="Arial"/>
            </a:endParaRPr>
          </a:p>
          <a:p>
            <a:pPr>
              <a:lnSpc>
                <a:spcPct val="100000"/>
              </a:lnSpc>
            </a:pPr>
            <a:r>
              <a:rPr lang="en-US" sz="1000" b="0" strike="noStrike" spc="-1">
                <a:solidFill>
                  <a:srgbClr val="000000"/>
                </a:solidFill>
                <a:latin typeface="Courier New"/>
              </a:rPr>
              <a:t>    END # LAYER</a:t>
            </a:r>
            <a:endParaRPr lang="en-US" sz="1000" b="0" strike="noStrike" spc="-1">
              <a:latin typeface="Arial"/>
            </a:endParaRPr>
          </a:p>
          <a:p>
            <a:pPr>
              <a:lnSpc>
                <a:spcPct val="100000"/>
              </a:lnSpc>
            </a:pPr>
            <a:r>
              <a:rPr lang="en-US" sz="1000" b="0" strike="noStrike" spc="-1">
                <a:solidFill>
                  <a:srgbClr val="000000"/>
                </a:solidFill>
                <a:latin typeface="Courier New"/>
              </a:rPr>
              <a:t>END # MAP</a:t>
            </a:r>
            <a:endParaRPr lang="en-US" sz="1000" b="0" strike="noStrike" spc="-1">
              <a:latin typeface="Arial"/>
            </a:endParaRPr>
          </a:p>
        </p:txBody>
      </p:sp>
      <p:pic>
        <p:nvPicPr>
          <p:cNvPr id="206" name="Picture 3"/>
          <p:cNvPicPr/>
          <p:nvPr/>
        </p:nvPicPr>
        <p:blipFill>
          <a:blip r:embed="rId2"/>
          <a:stretch/>
        </p:blipFill>
        <p:spPr>
          <a:xfrm>
            <a:off x="3886200" y="2819520"/>
            <a:ext cx="4851360" cy="2473920"/>
          </a:xfrm>
          <a:prstGeom prst="rect">
            <a:avLst/>
          </a:prstGeom>
          <a:ln>
            <a:noFill/>
          </a:ln>
        </p:spPr>
      </p:pic>
      <p:sp>
        <p:nvSpPr>
          <p:cNvPr id="207" name="CustomShape 3"/>
          <p:cNvSpPr/>
          <p:nvPr/>
        </p:nvSpPr>
        <p:spPr>
          <a:xfrm>
            <a:off x="5366520" y="5351040"/>
            <a:ext cx="2194200" cy="257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100" b="0" i="1" strike="noStrike" spc="-1">
                <a:solidFill>
                  <a:srgbClr val="000000"/>
                </a:solidFill>
                <a:latin typeface="Segoe UI"/>
              </a:rPr>
              <a:t>Rendered Bluemarble Image</a:t>
            </a:r>
            <a:endParaRPr lang="en-US" sz="1100" b="0" strike="noStrike" spc="-1">
              <a:latin typeface="Arial"/>
            </a:endParaRPr>
          </a:p>
        </p:txBody>
      </p:sp>
      <p:pic>
        <p:nvPicPr>
          <p:cNvPr id="208" name="Picture 1"/>
          <p:cNvPicPr/>
          <p:nvPr/>
        </p:nvPicPr>
        <p:blipFill>
          <a:blip r:embed="rId3"/>
          <a:stretch/>
        </p:blipFill>
        <p:spPr>
          <a:xfrm>
            <a:off x="0" y="0"/>
            <a:ext cx="9143640" cy="990360"/>
          </a:xfrm>
          <a:prstGeom prst="rect">
            <a:avLst/>
          </a:prstGeom>
          <a:ln>
            <a:noFill/>
          </a:ln>
        </p:spPr>
      </p:pic>
      <p:sp>
        <p:nvSpPr>
          <p:cNvPr id="209" name="CustomShape 4"/>
          <p:cNvSpPr/>
          <p:nvPr/>
        </p:nvSpPr>
        <p:spPr>
          <a:xfrm>
            <a:off x="2969280" y="228600"/>
            <a:ext cx="63367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1" strike="noStrike" spc="-1">
                <a:solidFill>
                  <a:srgbClr val="FFFFFF"/>
                </a:solidFill>
                <a:latin typeface="Segoe UI"/>
              </a:rPr>
              <a:t>MapServer : Introduction to Mapfile</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5431680" y="228600"/>
            <a:ext cx="3148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000"/>
                </a:solidFill>
                <a:latin typeface="Segoe UI"/>
              </a:rPr>
              <a:t>Introduction to Mapfile</a:t>
            </a:r>
            <a:endParaRPr lang="en-US" sz="1800" b="0" strike="noStrike" spc="-1">
              <a:latin typeface="Arial"/>
            </a:endParaRPr>
          </a:p>
        </p:txBody>
      </p:sp>
      <p:sp>
        <p:nvSpPr>
          <p:cNvPr id="211" name="CustomShape 2"/>
          <p:cNvSpPr/>
          <p:nvPr/>
        </p:nvSpPr>
        <p:spPr>
          <a:xfrm>
            <a:off x="322560" y="304920"/>
            <a:ext cx="3457440" cy="633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1" strike="noStrike" spc="-1">
                <a:solidFill>
                  <a:srgbClr val="000000"/>
                </a:solidFill>
                <a:latin typeface="Courier New"/>
              </a:rPr>
              <a:t>MAP  # MAP object</a:t>
            </a:r>
            <a:endParaRPr lang="en-US" sz="1000" b="0" strike="noStrike" spc="-1">
              <a:latin typeface="Arial"/>
            </a:endParaRPr>
          </a:p>
          <a:p>
            <a:pPr>
              <a:lnSpc>
                <a:spcPct val="100000"/>
              </a:lnSpc>
            </a:pPr>
            <a:r>
              <a:rPr lang="en-US" sz="1000" b="0" strike="noStrike" spc="-1">
                <a:solidFill>
                  <a:srgbClr val="000000"/>
                </a:solidFill>
                <a:latin typeface="Courier New"/>
              </a:rPr>
              <a:t>    NAME "sample"</a:t>
            </a:r>
            <a:endParaRPr lang="en-US" sz="1000" b="0" strike="noStrike" spc="-1">
              <a:latin typeface="Arial"/>
            </a:endParaRPr>
          </a:p>
          <a:p>
            <a:pPr>
              <a:lnSpc>
                <a:spcPct val="100000"/>
              </a:lnSpc>
            </a:pPr>
            <a:r>
              <a:rPr lang="en-US" sz="1000" b="0" strike="noStrike" spc="-1">
                <a:solidFill>
                  <a:srgbClr val="000000"/>
                </a:solidFill>
                <a:latin typeface="Courier New"/>
              </a:rPr>
              <a:t>    STATUS ON</a:t>
            </a:r>
            <a:endParaRPr lang="en-US" sz="1000" b="0" strike="noStrike" spc="-1">
              <a:latin typeface="Arial"/>
            </a:endParaRPr>
          </a:p>
          <a:p>
            <a:pPr>
              <a:lnSpc>
                <a:spcPct val="100000"/>
              </a:lnSpc>
            </a:pPr>
            <a:r>
              <a:rPr lang="en-US" sz="1000" b="0" strike="noStrike" spc="-1">
                <a:solidFill>
                  <a:srgbClr val="000000"/>
                </a:solidFill>
                <a:latin typeface="Courier New"/>
              </a:rPr>
              <a:t>    </a:t>
            </a:r>
            <a:r>
              <a:rPr lang="en-US" sz="1000" b="1" strike="noStrike" spc="-1">
                <a:solidFill>
                  <a:srgbClr val="000000"/>
                </a:solidFill>
                <a:latin typeface="Courier New"/>
              </a:rPr>
              <a:t>SIZE</a:t>
            </a:r>
            <a:r>
              <a:rPr lang="en-US" sz="1000" b="0" strike="noStrike" spc="-1">
                <a:solidFill>
                  <a:srgbClr val="000000"/>
                </a:solidFill>
                <a:latin typeface="Courier New"/>
              </a:rPr>
              <a:t> 600 400</a:t>
            </a:r>
            <a:endParaRPr lang="en-US" sz="1000" b="0" strike="noStrike" spc="-1">
              <a:latin typeface="Arial"/>
            </a:endParaRPr>
          </a:p>
          <a:p>
            <a:pPr>
              <a:lnSpc>
                <a:spcPct val="100000"/>
              </a:lnSpc>
            </a:pPr>
            <a:r>
              <a:rPr lang="en-US" sz="1000" b="0" strike="noStrike" spc="-1">
                <a:solidFill>
                  <a:srgbClr val="000000"/>
                </a:solidFill>
                <a:latin typeface="Courier New"/>
              </a:rPr>
              <a:t>    SYMBOLSET "../etc/symbols.txt"</a:t>
            </a:r>
            <a:endParaRPr lang="en-US" sz="1000" b="0" strike="noStrike" spc="-1">
              <a:latin typeface="Arial"/>
            </a:endParaRPr>
          </a:p>
          <a:p>
            <a:pPr>
              <a:lnSpc>
                <a:spcPct val="100000"/>
              </a:lnSpc>
            </a:pPr>
            <a:r>
              <a:rPr lang="en-US" sz="1000" b="0" strike="noStrike" spc="-1">
                <a:solidFill>
                  <a:srgbClr val="000000"/>
                </a:solidFill>
                <a:latin typeface="Courier New"/>
              </a:rPr>
              <a:t>    </a:t>
            </a:r>
            <a:r>
              <a:rPr lang="en-US" sz="1000" b="1" strike="noStrike" spc="-1">
                <a:solidFill>
                  <a:srgbClr val="000000"/>
                </a:solidFill>
                <a:latin typeface="Courier New"/>
              </a:rPr>
              <a:t>EXTENT</a:t>
            </a:r>
            <a:r>
              <a:rPr lang="en-US" sz="1000" b="0" strike="noStrike" spc="-1">
                <a:solidFill>
                  <a:srgbClr val="000000"/>
                </a:solidFill>
                <a:latin typeface="Courier New"/>
              </a:rPr>
              <a:t> -180 -90 180 90</a:t>
            </a:r>
            <a:endParaRPr lang="en-US" sz="1000" b="0" strike="noStrike" spc="-1">
              <a:latin typeface="Arial"/>
            </a:endParaRPr>
          </a:p>
          <a:p>
            <a:pPr>
              <a:lnSpc>
                <a:spcPct val="100000"/>
              </a:lnSpc>
            </a:pPr>
            <a:r>
              <a:rPr lang="en-US" sz="1000" b="0" strike="noStrike" spc="-1">
                <a:solidFill>
                  <a:srgbClr val="000000"/>
                </a:solidFill>
                <a:latin typeface="Courier New"/>
              </a:rPr>
              <a:t>    UNITS DD</a:t>
            </a:r>
            <a:endParaRPr lang="en-US" sz="1000" b="0" strike="noStrike" spc="-1">
              <a:latin typeface="Arial"/>
            </a:endParaRPr>
          </a:p>
          <a:p>
            <a:pPr>
              <a:lnSpc>
                <a:spcPct val="100000"/>
              </a:lnSpc>
            </a:pPr>
            <a:r>
              <a:rPr lang="en-US" sz="1000" b="0" strike="noStrike" spc="-1">
                <a:solidFill>
                  <a:srgbClr val="000000"/>
                </a:solidFill>
                <a:latin typeface="Courier New"/>
              </a:rPr>
              <a:t>    SHAPEPATH "../data"</a:t>
            </a:r>
            <a:endParaRPr lang="en-US" sz="1000" b="0" strike="noStrike" spc="-1">
              <a:latin typeface="Arial"/>
            </a:endParaRPr>
          </a:p>
          <a:p>
            <a:pPr>
              <a:lnSpc>
                <a:spcPct val="100000"/>
              </a:lnSpc>
            </a:pPr>
            <a:r>
              <a:rPr lang="en-US" sz="1000" b="0" strike="noStrike" spc="-1">
                <a:solidFill>
                  <a:srgbClr val="000000"/>
                </a:solidFill>
                <a:latin typeface="Courier New"/>
              </a:rPr>
              <a:t>    </a:t>
            </a:r>
            <a:r>
              <a:rPr lang="en-US" sz="1000" b="1" strike="noStrike" spc="-1">
                <a:solidFill>
                  <a:srgbClr val="000000"/>
                </a:solidFill>
                <a:latin typeface="Courier New"/>
              </a:rPr>
              <a:t>IMAGECOLOR</a:t>
            </a:r>
            <a:r>
              <a:rPr lang="en-US" sz="1000" b="0" strike="noStrike" spc="-1">
                <a:solidFill>
                  <a:srgbClr val="000000"/>
                </a:solidFill>
                <a:latin typeface="Courier New"/>
              </a:rPr>
              <a:t> 255 255 255</a:t>
            </a:r>
            <a:endParaRPr lang="en-US" sz="1000" b="0" strike="noStrike" spc="-1">
              <a:latin typeface="Arial"/>
            </a:endParaRPr>
          </a:p>
          <a:p>
            <a:pPr>
              <a:lnSpc>
                <a:spcPct val="100000"/>
              </a:lnSpc>
            </a:pPr>
            <a:r>
              <a:rPr lang="en-US" sz="1000" b="0" strike="noStrike" spc="-1">
                <a:solidFill>
                  <a:srgbClr val="000000"/>
                </a:solidFill>
                <a:latin typeface="Courier New"/>
              </a:rPr>
              <a:t>    FONTSET "../etc/fonts.txt"</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Courier New"/>
              </a:rPr>
              <a:t>    #</a:t>
            </a:r>
            <a:endParaRPr lang="en-US" sz="1000" b="0" strike="noStrike" spc="-1">
              <a:latin typeface="Arial"/>
            </a:endParaRPr>
          </a:p>
          <a:p>
            <a:pPr>
              <a:lnSpc>
                <a:spcPct val="100000"/>
              </a:lnSpc>
            </a:pPr>
            <a:r>
              <a:rPr lang="en-US" sz="1000" b="0" strike="noStrike" spc="-1">
                <a:solidFill>
                  <a:srgbClr val="000000"/>
                </a:solidFill>
                <a:latin typeface="Courier New"/>
              </a:rPr>
              <a:t>    # Start of web interface definition</a:t>
            </a:r>
            <a:endParaRPr lang="en-US" sz="1000" b="0" strike="noStrike" spc="-1">
              <a:latin typeface="Arial"/>
            </a:endParaRPr>
          </a:p>
          <a:p>
            <a:pPr>
              <a:lnSpc>
                <a:spcPct val="100000"/>
              </a:lnSpc>
            </a:pPr>
            <a:r>
              <a:rPr lang="en-US" sz="1000" b="0" strike="noStrike" spc="-1">
                <a:solidFill>
                  <a:srgbClr val="000000"/>
                </a:solidFill>
                <a:latin typeface="Courier New"/>
              </a:rPr>
              <a:t>    #</a:t>
            </a:r>
            <a:endParaRPr lang="en-US" sz="1000" b="0" strike="noStrike" spc="-1">
              <a:latin typeface="Arial"/>
            </a:endParaRPr>
          </a:p>
          <a:p>
            <a:pPr>
              <a:lnSpc>
                <a:spcPct val="100000"/>
              </a:lnSpc>
            </a:pPr>
            <a:r>
              <a:rPr lang="en-US" sz="1000" b="0" strike="noStrike" spc="-1">
                <a:solidFill>
                  <a:srgbClr val="000000"/>
                </a:solidFill>
                <a:latin typeface="Courier New"/>
              </a:rPr>
              <a:t>    WEB</a:t>
            </a:r>
            <a:endParaRPr lang="en-US" sz="1000" b="0" strike="noStrike" spc="-1">
              <a:latin typeface="Arial"/>
            </a:endParaRPr>
          </a:p>
          <a:p>
            <a:pPr>
              <a:lnSpc>
                <a:spcPct val="100000"/>
              </a:lnSpc>
            </a:pPr>
            <a:r>
              <a:rPr lang="en-US" sz="1000" b="0" strike="noStrike" spc="-1">
                <a:solidFill>
                  <a:srgbClr val="000000"/>
                </a:solidFill>
                <a:latin typeface="Courier New"/>
              </a:rPr>
              <a:t>        </a:t>
            </a:r>
            <a:r>
              <a:rPr lang="en-US" sz="1000" b="1" strike="noStrike" spc="-1">
                <a:solidFill>
                  <a:srgbClr val="000000"/>
                </a:solidFill>
                <a:latin typeface="Courier New"/>
              </a:rPr>
              <a:t>IMAGEPATH</a:t>
            </a:r>
            <a:r>
              <a:rPr lang="en-US" sz="1000" b="0" strike="noStrike" spc="-1">
                <a:solidFill>
                  <a:srgbClr val="000000"/>
                </a:solidFill>
                <a:latin typeface="Courier New"/>
              </a:rPr>
              <a:t> "/ms4w/tmp/ms_tmp/"</a:t>
            </a:r>
            <a:endParaRPr lang="en-US" sz="1000" b="0" strike="noStrike" spc="-1">
              <a:latin typeface="Arial"/>
            </a:endParaRPr>
          </a:p>
          <a:p>
            <a:pPr>
              <a:lnSpc>
                <a:spcPct val="100000"/>
              </a:lnSpc>
            </a:pPr>
            <a:r>
              <a:rPr lang="en-US" sz="1000" b="0" strike="noStrike" spc="-1">
                <a:solidFill>
                  <a:srgbClr val="000000"/>
                </a:solidFill>
                <a:latin typeface="Courier New"/>
              </a:rPr>
              <a:t>        </a:t>
            </a:r>
            <a:r>
              <a:rPr lang="en-US" sz="1000" b="1" strike="noStrike" spc="-1">
                <a:solidFill>
                  <a:srgbClr val="000000"/>
                </a:solidFill>
                <a:latin typeface="Courier New"/>
              </a:rPr>
              <a:t>IMAGEURL</a:t>
            </a:r>
            <a:r>
              <a:rPr lang="en-US" sz="1000" b="0" strike="noStrike" spc="-1">
                <a:solidFill>
                  <a:srgbClr val="000000"/>
                </a:solidFill>
                <a:latin typeface="Courier New"/>
              </a:rPr>
              <a:t> "/ms_tmp/"</a:t>
            </a:r>
            <a:endParaRPr lang="en-US" sz="1000" b="0" strike="noStrike" spc="-1">
              <a:latin typeface="Arial"/>
            </a:endParaRPr>
          </a:p>
          <a:p>
            <a:pPr>
              <a:lnSpc>
                <a:spcPct val="100000"/>
              </a:lnSpc>
            </a:pPr>
            <a:r>
              <a:rPr lang="en-US" sz="1000" b="0" strike="noStrike" spc="-1">
                <a:solidFill>
                  <a:srgbClr val="000000"/>
                </a:solidFill>
                <a:latin typeface="Courier New"/>
              </a:rPr>
              <a:t>    END # WEB</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Courier New"/>
              </a:rPr>
              <a:t>    #</a:t>
            </a:r>
            <a:endParaRPr lang="en-US" sz="1000" b="0" strike="noStrike" spc="-1">
              <a:latin typeface="Arial"/>
            </a:endParaRPr>
          </a:p>
          <a:p>
            <a:pPr>
              <a:lnSpc>
                <a:spcPct val="100000"/>
              </a:lnSpc>
            </a:pPr>
            <a:r>
              <a:rPr lang="en-US" sz="1000" b="0" strike="noStrike" spc="-1">
                <a:solidFill>
                  <a:srgbClr val="000000"/>
                </a:solidFill>
                <a:latin typeface="Courier New"/>
              </a:rPr>
              <a:t>    # Start of layer definitions</a:t>
            </a:r>
            <a:endParaRPr lang="en-US" sz="1000" b="0" strike="noStrike" spc="-1">
              <a:latin typeface="Arial"/>
            </a:endParaRPr>
          </a:p>
          <a:p>
            <a:pPr>
              <a:lnSpc>
                <a:spcPct val="100000"/>
              </a:lnSpc>
            </a:pPr>
            <a:r>
              <a:rPr lang="en-US" sz="1000" b="0" strike="noStrike" spc="-1">
                <a:solidFill>
                  <a:srgbClr val="000000"/>
                </a:solidFill>
                <a:latin typeface="Courier New"/>
              </a:rPr>
              <a:t>    # LAYER Object</a:t>
            </a:r>
            <a:endParaRPr lang="en-US" sz="1000" b="0" strike="noStrike" spc="-1">
              <a:latin typeface="Arial"/>
            </a:endParaRPr>
          </a:p>
          <a:p>
            <a:pPr>
              <a:lnSpc>
                <a:spcPct val="100000"/>
              </a:lnSpc>
            </a:pPr>
            <a:r>
              <a:rPr lang="en-US" sz="1000" b="0" strike="noStrike" spc="-1">
                <a:solidFill>
                  <a:srgbClr val="000000"/>
                </a:solidFill>
                <a:latin typeface="Courier New"/>
              </a:rPr>
              <a:t>    </a:t>
            </a:r>
            <a:r>
              <a:rPr lang="en-US" sz="1000" b="1" strike="noStrike" spc="-1">
                <a:solidFill>
                  <a:srgbClr val="000000"/>
                </a:solidFill>
                <a:latin typeface="Courier New"/>
              </a:rPr>
              <a:t>LAYER  # raster</a:t>
            </a:r>
            <a:endParaRPr lang="en-US" sz="1000" b="0" strike="noStrike" spc="-1">
              <a:latin typeface="Arial"/>
            </a:endParaRPr>
          </a:p>
          <a:p>
            <a:pPr>
              <a:lnSpc>
                <a:spcPct val="100000"/>
              </a:lnSpc>
            </a:pPr>
            <a:r>
              <a:rPr lang="en-US" sz="1000" b="0" strike="noStrike" spc="-1">
                <a:solidFill>
                  <a:srgbClr val="000000"/>
                </a:solidFill>
                <a:latin typeface="Courier New"/>
              </a:rPr>
              <a:t>        NAME 'global-raster'</a:t>
            </a:r>
            <a:endParaRPr lang="en-US" sz="1000" b="0" strike="noStrike" spc="-1">
              <a:latin typeface="Arial"/>
            </a:endParaRPr>
          </a:p>
          <a:p>
            <a:pPr>
              <a:lnSpc>
                <a:spcPct val="100000"/>
              </a:lnSpc>
            </a:pPr>
            <a:r>
              <a:rPr lang="en-US" sz="1000" b="0" strike="noStrike" spc="-1">
                <a:solidFill>
                  <a:srgbClr val="000000"/>
                </a:solidFill>
                <a:latin typeface="Courier New"/>
              </a:rPr>
              <a:t>        TYPE RASTER</a:t>
            </a:r>
            <a:endParaRPr lang="en-US" sz="1000" b="0" strike="noStrike" spc="-1">
              <a:latin typeface="Arial"/>
            </a:endParaRPr>
          </a:p>
          <a:p>
            <a:pPr>
              <a:lnSpc>
                <a:spcPct val="100000"/>
              </a:lnSpc>
            </a:pPr>
            <a:r>
              <a:rPr lang="en-US" sz="1000" b="0" strike="noStrike" spc="-1">
                <a:solidFill>
                  <a:srgbClr val="000000"/>
                </a:solidFill>
                <a:latin typeface="Courier New"/>
              </a:rPr>
              <a:t>        STATUS DEFAULT</a:t>
            </a:r>
            <a:endParaRPr lang="en-US" sz="1000" b="0" strike="noStrike" spc="-1">
              <a:latin typeface="Arial"/>
            </a:endParaRPr>
          </a:p>
          <a:p>
            <a:pPr>
              <a:lnSpc>
                <a:spcPct val="100000"/>
              </a:lnSpc>
            </a:pPr>
            <a:r>
              <a:rPr lang="en-US" sz="1000" b="0" strike="noStrike" spc="-1">
                <a:solidFill>
                  <a:srgbClr val="000000"/>
                </a:solidFill>
                <a:latin typeface="Courier New"/>
              </a:rPr>
              <a:t>        DATA bluemarble.gif</a:t>
            </a:r>
            <a:endParaRPr lang="en-US" sz="1000" b="0" strike="noStrike" spc="-1">
              <a:latin typeface="Arial"/>
            </a:endParaRPr>
          </a:p>
          <a:p>
            <a:pPr>
              <a:lnSpc>
                <a:spcPct val="100000"/>
              </a:lnSpc>
            </a:pPr>
            <a:r>
              <a:rPr lang="en-US" sz="1000" b="0" strike="noStrike" spc="-1">
                <a:solidFill>
                  <a:srgbClr val="000000"/>
                </a:solidFill>
                <a:latin typeface="Courier New"/>
              </a:rPr>
              <a:t>    END # LAYER</a:t>
            </a:r>
            <a:endParaRPr lang="en-US" sz="1000" b="0" strike="noStrike" spc="-1">
              <a:latin typeface="Arial"/>
            </a:endParaRPr>
          </a:p>
          <a:p>
            <a:pPr>
              <a:lnSpc>
                <a:spcPct val="100000"/>
              </a:lnSpc>
            </a:pPr>
            <a:r>
              <a:rPr lang="en-US" sz="1000" b="0" strike="noStrike" spc="-1">
                <a:solidFill>
                  <a:srgbClr val="000000"/>
                </a:solidFill>
                <a:latin typeface="Courier New"/>
              </a:rPr>
              <a:t>    </a:t>
            </a:r>
            <a:r>
              <a:rPr lang="en-US" sz="1000" b="1" strike="noStrike" spc="-1">
                <a:solidFill>
                  <a:srgbClr val="000000"/>
                </a:solidFill>
                <a:latin typeface="Courier New"/>
              </a:rPr>
              <a:t>LAYER</a:t>
            </a:r>
            <a:r>
              <a:rPr lang="en-US" sz="1000" b="0" strike="noStrike" spc="-1">
                <a:solidFill>
                  <a:srgbClr val="000000"/>
                </a:solidFill>
                <a:latin typeface="Courier New"/>
              </a:rPr>
              <a:t>  #</a:t>
            </a:r>
            <a:r>
              <a:rPr lang="en-US" sz="1000" b="1" strike="noStrike" spc="-1">
                <a:solidFill>
                  <a:srgbClr val="000000"/>
                </a:solidFill>
                <a:latin typeface="Courier New"/>
              </a:rPr>
              <a:t>vector</a:t>
            </a:r>
            <a:endParaRPr lang="en-US" sz="1000" b="0" strike="noStrike" spc="-1">
              <a:latin typeface="Arial"/>
            </a:endParaRPr>
          </a:p>
          <a:p>
            <a:pPr>
              <a:lnSpc>
                <a:spcPct val="100000"/>
              </a:lnSpc>
            </a:pPr>
            <a:r>
              <a:rPr lang="en-US" sz="1000" b="0" strike="noStrike" spc="-1">
                <a:solidFill>
                  <a:srgbClr val="000000"/>
                </a:solidFill>
                <a:latin typeface="Courier New"/>
              </a:rPr>
              <a:t>        NAME "world_poly"</a:t>
            </a:r>
            <a:endParaRPr lang="en-US" sz="1000" b="0" strike="noStrike" spc="-1">
              <a:latin typeface="Arial"/>
            </a:endParaRPr>
          </a:p>
          <a:p>
            <a:pPr>
              <a:lnSpc>
                <a:spcPct val="100000"/>
              </a:lnSpc>
            </a:pPr>
            <a:r>
              <a:rPr lang="en-US" sz="1000" b="0" strike="noStrike" spc="-1">
                <a:solidFill>
                  <a:srgbClr val="000000"/>
                </a:solidFill>
                <a:latin typeface="Courier New"/>
              </a:rPr>
              <a:t>        DATA 'shapefile/countries_area.shp'</a:t>
            </a:r>
            <a:endParaRPr lang="en-US" sz="1000" b="0" strike="noStrike" spc="-1">
              <a:latin typeface="Arial"/>
            </a:endParaRPr>
          </a:p>
          <a:p>
            <a:pPr>
              <a:lnSpc>
                <a:spcPct val="100000"/>
              </a:lnSpc>
            </a:pPr>
            <a:r>
              <a:rPr lang="en-US" sz="1000" b="0" strike="noStrike" spc="-1">
                <a:solidFill>
                  <a:srgbClr val="000000"/>
                </a:solidFill>
                <a:latin typeface="Courier New"/>
              </a:rPr>
              <a:t>        STATUS ON</a:t>
            </a:r>
            <a:endParaRPr lang="en-US" sz="1000" b="0" strike="noStrike" spc="-1">
              <a:latin typeface="Arial"/>
            </a:endParaRPr>
          </a:p>
          <a:p>
            <a:pPr>
              <a:lnSpc>
                <a:spcPct val="100000"/>
              </a:lnSpc>
            </a:pPr>
            <a:r>
              <a:rPr lang="en-US" sz="1000" b="0" strike="noStrike" spc="-1">
                <a:solidFill>
                  <a:srgbClr val="000000"/>
                </a:solidFill>
                <a:latin typeface="Courier New"/>
              </a:rPr>
              <a:t>        TYPE POLYGON</a:t>
            </a:r>
            <a:endParaRPr lang="en-US" sz="1000" b="0" strike="noStrike" spc="-1">
              <a:latin typeface="Arial"/>
            </a:endParaRPr>
          </a:p>
          <a:p>
            <a:pPr>
              <a:lnSpc>
                <a:spcPct val="100000"/>
              </a:lnSpc>
            </a:pPr>
            <a:r>
              <a:rPr lang="en-US" sz="1000" b="0" strike="noStrike" spc="-1">
                <a:solidFill>
                  <a:srgbClr val="000000"/>
                </a:solidFill>
                <a:latin typeface="Courier New"/>
              </a:rPr>
              <a:t>  	</a:t>
            </a:r>
            <a:r>
              <a:rPr lang="en-US" sz="1000" b="1" strike="noStrike" spc="-1">
                <a:solidFill>
                  <a:srgbClr val="000000"/>
                </a:solidFill>
                <a:latin typeface="Courier New"/>
              </a:rPr>
              <a:t>CLASS</a:t>
            </a:r>
            <a:endParaRPr lang="en-US" sz="1000" b="0" strike="noStrike" spc="-1">
              <a:latin typeface="Arial"/>
            </a:endParaRPr>
          </a:p>
          <a:p>
            <a:pPr>
              <a:lnSpc>
                <a:spcPct val="100000"/>
              </a:lnSpc>
            </a:pPr>
            <a:r>
              <a:rPr lang="en-US" sz="1000" b="0" strike="noStrike" spc="-1">
                <a:solidFill>
                  <a:srgbClr val="000000"/>
                </a:solidFill>
                <a:latin typeface="Courier New"/>
              </a:rPr>
              <a:t>    	  NAME 'The World'</a:t>
            </a:r>
            <a:endParaRPr lang="en-US" sz="1000" b="0" strike="noStrike" spc="-1">
              <a:latin typeface="Arial"/>
            </a:endParaRPr>
          </a:p>
          <a:p>
            <a:pPr>
              <a:lnSpc>
                <a:spcPct val="100000"/>
              </a:lnSpc>
            </a:pPr>
            <a:r>
              <a:rPr lang="en-US" sz="1000" b="0" strike="noStrike" spc="-1">
                <a:solidFill>
                  <a:srgbClr val="000000"/>
                </a:solidFill>
                <a:latin typeface="Courier New"/>
              </a:rPr>
              <a:t>    	  </a:t>
            </a:r>
            <a:r>
              <a:rPr lang="en-US" sz="1000" b="1" strike="noStrike" spc="-1">
                <a:solidFill>
                  <a:srgbClr val="000000"/>
                </a:solidFill>
                <a:latin typeface="Courier New"/>
              </a:rPr>
              <a:t>STYLE</a:t>
            </a:r>
            <a:endParaRPr lang="en-US" sz="1000" b="0" strike="noStrike" spc="-1">
              <a:latin typeface="Arial"/>
            </a:endParaRPr>
          </a:p>
          <a:p>
            <a:pPr>
              <a:lnSpc>
                <a:spcPct val="100000"/>
              </a:lnSpc>
            </a:pPr>
            <a:r>
              <a:rPr lang="en-US" sz="1000" b="0" strike="noStrike" spc="-1">
                <a:solidFill>
                  <a:srgbClr val="000000"/>
                </a:solidFill>
                <a:latin typeface="Courier New"/>
              </a:rPr>
              <a:t>      	     OUTLINECOLOR 0 0 0</a:t>
            </a:r>
            <a:endParaRPr lang="en-US" sz="1000" b="0" strike="noStrike" spc="-1">
              <a:latin typeface="Arial"/>
            </a:endParaRPr>
          </a:p>
          <a:p>
            <a:pPr>
              <a:lnSpc>
                <a:spcPct val="100000"/>
              </a:lnSpc>
            </a:pPr>
            <a:r>
              <a:rPr lang="en-US" sz="1000" b="0" strike="noStrike" spc="-1">
                <a:solidFill>
                  <a:srgbClr val="000000"/>
                </a:solidFill>
                <a:latin typeface="Courier New"/>
              </a:rPr>
              <a:t>              END # STYLE</a:t>
            </a:r>
            <a:endParaRPr lang="en-US" sz="1000" b="0" strike="noStrike" spc="-1">
              <a:latin typeface="Arial"/>
            </a:endParaRPr>
          </a:p>
          <a:p>
            <a:pPr>
              <a:lnSpc>
                <a:spcPct val="100000"/>
              </a:lnSpc>
            </a:pPr>
            <a:r>
              <a:rPr lang="en-US" sz="1000" b="0" strike="noStrike" spc="-1">
                <a:solidFill>
                  <a:srgbClr val="000000"/>
                </a:solidFill>
                <a:latin typeface="Courier New"/>
              </a:rPr>
              <a:t>            END # CLASS</a:t>
            </a:r>
            <a:endParaRPr lang="en-US" sz="1000" b="0" strike="noStrike" spc="-1">
              <a:latin typeface="Arial"/>
            </a:endParaRPr>
          </a:p>
          <a:p>
            <a:pPr>
              <a:lnSpc>
                <a:spcPct val="100000"/>
              </a:lnSpc>
            </a:pPr>
            <a:r>
              <a:rPr lang="en-US" sz="1000" b="0" strike="noStrike" spc="-1">
                <a:solidFill>
                  <a:srgbClr val="000000"/>
                </a:solidFill>
                <a:latin typeface="Courier New"/>
              </a:rPr>
              <a:t>    END # LAYER</a:t>
            </a:r>
            <a:endParaRPr lang="en-US" sz="1000" b="0" strike="noStrike" spc="-1">
              <a:latin typeface="Arial"/>
            </a:endParaRPr>
          </a:p>
          <a:p>
            <a:pPr>
              <a:lnSpc>
                <a:spcPct val="100000"/>
              </a:lnSpc>
            </a:pPr>
            <a:r>
              <a:rPr lang="en-US" sz="1000" b="0" strike="noStrike" spc="-1">
                <a:solidFill>
                  <a:srgbClr val="000000"/>
                </a:solidFill>
                <a:latin typeface="Courier New"/>
              </a:rPr>
              <a:t>END # MAP</a:t>
            </a:r>
            <a:endParaRPr lang="en-US" sz="1000" b="0" strike="noStrike" spc="-1">
              <a:latin typeface="Arial"/>
            </a:endParaRPr>
          </a:p>
        </p:txBody>
      </p:sp>
      <p:sp>
        <p:nvSpPr>
          <p:cNvPr id="212" name="Line 3"/>
          <p:cNvSpPr/>
          <p:nvPr/>
        </p:nvSpPr>
        <p:spPr>
          <a:xfrm>
            <a:off x="4114800" y="609480"/>
            <a:ext cx="360" cy="59436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13" name="CustomShape 4"/>
          <p:cNvSpPr/>
          <p:nvPr/>
        </p:nvSpPr>
        <p:spPr>
          <a:xfrm>
            <a:off x="4507920" y="838080"/>
            <a:ext cx="21988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CLASS &amp; STYLE Object</a:t>
            </a:r>
            <a:endParaRPr lang="en-US" sz="1800" b="0" strike="noStrike" spc="-1">
              <a:latin typeface="Arial"/>
            </a:endParaRPr>
          </a:p>
        </p:txBody>
      </p:sp>
      <p:sp>
        <p:nvSpPr>
          <p:cNvPr id="214" name="CustomShape 5"/>
          <p:cNvSpPr/>
          <p:nvPr/>
        </p:nvSpPr>
        <p:spPr>
          <a:xfrm>
            <a:off x="4267080" y="1295280"/>
            <a:ext cx="4571640" cy="20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Courier New"/>
              </a:rPr>
              <a:t>CLASS</a:t>
            </a:r>
            <a:endParaRPr lang="en-US" sz="1000" b="0" strike="noStrike" spc="-1">
              <a:latin typeface="Arial"/>
            </a:endParaRPr>
          </a:p>
          <a:p>
            <a:pPr>
              <a:lnSpc>
                <a:spcPct val="100000"/>
              </a:lnSpc>
            </a:pPr>
            <a:r>
              <a:rPr lang="en-US" sz="1000" b="0" strike="noStrike" spc="-1">
                <a:solidFill>
                  <a:srgbClr val="000000"/>
                </a:solidFill>
                <a:latin typeface="Courier New"/>
              </a:rPr>
              <a:t>  NAME "Primary Roads"</a:t>
            </a:r>
            <a:endParaRPr lang="en-US" sz="1000" b="0" strike="noStrike" spc="-1">
              <a:latin typeface="Arial"/>
            </a:endParaRPr>
          </a:p>
          <a:p>
            <a:pPr>
              <a:lnSpc>
                <a:spcPct val="100000"/>
              </a:lnSpc>
            </a:pPr>
            <a:r>
              <a:rPr lang="en-US" sz="1000" b="0" strike="noStrike" spc="-1">
                <a:solidFill>
                  <a:srgbClr val="000000"/>
                </a:solidFill>
                <a:latin typeface="Courier New"/>
              </a:rPr>
              <a:t>  STYLE</a:t>
            </a:r>
            <a:endParaRPr lang="en-US" sz="1000" b="0" strike="noStrike" spc="-1">
              <a:latin typeface="Arial"/>
            </a:endParaRPr>
          </a:p>
          <a:p>
            <a:pPr>
              <a:lnSpc>
                <a:spcPct val="100000"/>
              </a:lnSpc>
            </a:pPr>
            <a:r>
              <a:rPr lang="en-US" sz="1000" b="0" strike="noStrike" spc="-1">
                <a:solidFill>
                  <a:srgbClr val="000000"/>
                </a:solidFill>
                <a:latin typeface="Courier New"/>
              </a:rPr>
              <a:t>    SYMBOL "circle"</a:t>
            </a:r>
            <a:endParaRPr lang="en-US" sz="1000" b="0" strike="noStrike" spc="-1">
              <a:latin typeface="Arial"/>
            </a:endParaRPr>
          </a:p>
          <a:p>
            <a:pPr>
              <a:lnSpc>
                <a:spcPct val="100000"/>
              </a:lnSpc>
            </a:pPr>
            <a:r>
              <a:rPr lang="en-US" sz="1000" b="0" strike="noStrike" spc="-1">
                <a:solidFill>
                  <a:srgbClr val="000000"/>
                </a:solidFill>
                <a:latin typeface="Courier New"/>
              </a:rPr>
              <a:t>    COLOR 178 114 1</a:t>
            </a:r>
            <a:endParaRPr lang="en-US" sz="1000" b="0" strike="noStrike" spc="-1">
              <a:latin typeface="Arial"/>
            </a:endParaRPr>
          </a:p>
          <a:p>
            <a:pPr>
              <a:lnSpc>
                <a:spcPct val="100000"/>
              </a:lnSpc>
            </a:pPr>
            <a:r>
              <a:rPr lang="en-US" sz="1000" b="0" strike="noStrike" spc="-1">
                <a:solidFill>
                  <a:srgbClr val="000000"/>
                </a:solidFill>
                <a:latin typeface="Courier New"/>
              </a:rPr>
              <a:t>    SIZE 15</a:t>
            </a:r>
            <a:endParaRPr lang="en-US" sz="1000" b="0" strike="noStrike" spc="-1">
              <a:latin typeface="Arial"/>
            </a:endParaRPr>
          </a:p>
          <a:p>
            <a:pPr>
              <a:lnSpc>
                <a:spcPct val="100000"/>
              </a:lnSpc>
            </a:pPr>
            <a:r>
              <a:rPr lang="en-US" sz="1000" b="0" strike="noStrike" spc="-1">
                <a:solidFill>
                  <a:srgbClr val="000000"/>
                </a:solidFill>
                <a:latin typeface="Courier New"/>
              </a:rPr>
              <a:t>  END # STYLE</a:t>
            </a:r>
            <a:endParaRPr lang="en-US" sz="1000" b="0" strike="noStrike" spc="-1">
              <a:latin typeface="Arial"/>
            </a:endParaRPr>
          </a:p>
          <a:p>
            <a:pPr>
              <a:lnSpc>
                <a:spcPct val="100000"/>
              </a:lnSpc>
            </a:pPr>
            <a:r>
              <a:rPr lang="en-US" sz="1000" b="0" strike="noStrike" spc="-1">
                <a:solidFill>
                  <a:srgbClr val="000000"/>
                </a:solidFill>
                <a:latin typeface="Courier New"/>
              </a:rPr>
              <a:t>  STYLE</a:t>
            </a:r>
            <a:endParaRPr lang="en-US" sz="1000" b="0" strike="noStrike" spc="-1">
              <a:latin typeface="Arial"/>
            </a:endParaRPr>
          </a:p>
          <a:p>
            <a:pPr>
              <a:lnSpc>
                <a:spcPct val="100000"/>
              </a:lnSpc>
            </a:pPr>
            <a:r>
              <a:rPr lang="en-US" sz="1000" b="0" strike="noStrike" spc="-1">
                <a:solidFill>
                  <a:srgbClr val="000000"/>
                </a:solidFill>
                <a:latin typeface="Courier New"/>
              </a:rPr>
              <a:t>    SYMBOL "circle"</a:t>
            </a:r>
            <a:endParaRPr lang="en-US" sz="1000" b="0" strike="noStrike" spc="-1">
              <a:latin typeface="Arial"/>
            </a:endParaRPr>
          </a:p>
          <a:p>
            <a:pPr>
              <a:lnSpc>
                <a:spcPct val="100000"/>
              </a:lnSpc>
            </a:pPr>
            <a:r>
              <a:rPr lang="en-US" sz="1000" b="0" strike="noStrike" spc="-1">
                <a:solidFill>
                  <a:srgbClr val="000000"/>
                </a:solidFill>
                <a:latin typeface="Courier New"/>
              </a:rPr>
              <a:t>    COLOR 254 161 0</a:t>
            </a:r>
            <a:endParaRPr lang="en-US" sz="1000" b="0" strike="noStrike" spc="-1">
              <a:latin typeface="Arial"/>
            </a:endParaRPr>
          </a:p>
          <a:p>
            <a:pPr>
              <a:lnSpc>
                <a:spcPct val="100000"/>
              </a:lnSpc>
            </a:pPr>
            <a:r>
              <a:rPr lang="en-US" sz="1000" b="0" strike="noStrike" spc="-1">
                <a:solidFill>
                  <a:srgbClr val="000000"/>
                </a:solidFill>
                <a:latin typeface="Courier New"/>
              </a:rPr>
              <a:t>    SIZE 7</a:t>
            </a:r>
            <a:endParaRPr lang="en-US" sz="1000" b="0" strike="noStrike" spc="-1">
              <a:latin typeface="Arial"/>
            </a:endParaRPr>
          </a:p>
          <a:p>
            <a:pPr>
              <a:lnSpc>
                <a:spcPct val="100000"/>
              </a:lnSpc>
            </a:pPr>
            <a:r>
              <a:rPr lang="en-US" sz="1000" b="0" strike="noStrike" spc="-1">
                <a:solidFill>
                  <a:srgbClr val="000000"/>
                </a:solidFill>
                <a:latin typeface="Courier New"/>
              </a:rPr>
              <a:t>  END # STYLE</a:t>
            </a:r>
            <a:endParaRPr lang="en-US" sz="1000" b="0" strike="noStrike" spc="-1">
              <a:latin typeface="Arial"/>
            </a:endParaRPr>
          </a:p>
          <a:p>
            <a:pPr>
              <a:lnSpc>
                <a:spcPct val="100000"/>
              </a:lnSpc>
            </a:pPr>
            <a:r>
              <a:rPr lang="en-US" sz="1000" b="0" strike="noStrike" spc="-1">
                <a:solidFill>
                  <a:srgbClr val="000000"/>
                </a:solidFill>
                <a:latin typeface="Courier New"/>
              </a:rPr>
              <a:t>END # CLASS</a:t>
            </a:r>
            <a:endParaRPr lang="en-US" sz="1000" b="0" strike="noStrike" spc="-1">
              <a:latin typeface="Arial"/>
            </a:endParaRPr>
          </a:p>
        </p:txBody>
      </p:sp>
      <p:pic>
        <p:nvPicPr>
          <p:cNvPr id="215" name="Picture 2"/>
          <p:cNvPicPr/>
          <p:nvPr/>
        </p:nvPicPr>
        <p:blipFill>
          <a:blip r:embed="rId2"/>
          <a:stretch/>
        </p:blipFill>
        <p:spPr>
          <a:xfrm>
            <a:off x="6477120" y="1371600"/>
            <a:ext cx="2330640" cy="1552320"/>
          </a:xfrm>
          <a:prstGeom prst="rect">
            <a:avLst/>
          </a:prstGeom>
          <a:ln>
            <a:noFill/>
          </a:ln>
        </p:spPr>
      </p:pic>
      <p:sp>
        <p:nvSpPr>
          <p:cNvPr id="216" name="CustomShape 6"/>
          <p:cNvSpPr/>
          <p:nvPr/>
        </p:nvSpPr>
        <p:spPr>
          <a:xfrm>
            <a:off x="4501080" y="3581280"/>
            <a:ext cx="10512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SYMBOLs</a:t>
            </a:r>
            <a:endParaRPr lang="en-US" sz="1800" b="0" strike="noStrike" spc="-1">
              <a:latin typeface="Arial"/>
            </a:endParaRPr>
          </a:p>
        </p:txBody>
      </p:sp>
      <p:sp>
        <p:nvSpPr>
          <p:cNvPr id="217" name="CustomShape 7"/>
          <p:cNvSpPr/>
          <p:nvPr/>
        </p:nvSpPr>
        <p:spPr>
          <a:xfrm>
            <a:off x="4267080" y="5410080"/>
            <a:ext cx="4571640" cy="115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Courier New"/>
              </a:rPr>
              <a:t>MAP</a:t>
            </a:r>
            <a:endParaRPr lang="en-US" sz="1000" b="0" strike="noStrike" spc="-1">
              <a:latin typeface="Arial"/>
            </a:endParaRPr>
          </a:p>
          <a:p>
            <a:pPr>
              <a:lnSpc>
                <a:spcPct val="100000"/>
              </a:lnSpc>
            </a:pPr>
            <a:r>
              <a:rPr lang="en-US" sz="1000" b="0" strike="noStrike" spc="-1">
                <a:solidFill>
                  <a:srgbClr val="000000"/>
                </a:solidFill>
                <a:latin typeface="Courier New"/>
              </a:rPr>
              <a:t>  NAME "sample"</a:t>
            </a:r>
            <a:endParaRPr lang="en-US" sz="1000" b="0" strike="noStrike" spc="-1">
              <a:latin typeface="Arial"/>
            </a:endParaRPr>
          </a:p>
          <a:p>
            <a:pPr>
              <a:lnSpc>
                <a:spcPct val="100000"/>
              </a:lnSpc>
            </a:pPr>
            <a:r>
              <a:rPr lang="en-US" sz="1000" b="0" strike="noStrike" spc="-1">
                <a:solidFill>
                  <a:srgbClr val="000000"/>
                </a:solidFill>
                <a:latin typeface="Courier New"/>
              </a:rPr>
              <a:t>  EXTENT -180 -90 180 90 # Geographic</a:t>
            </a:r>
            <a:endParaRPr lang="en-US" sz="1000" b="0" strike="noStrike" spc="-1">
              <a:latin typeface="Arial"/>
            </a:endParaRPr>
          </a:p>
          <a:p>
            <a:pPr>
              <a:lnSpc>
                <a:spcPct val="100000"/>
              </a:lnSpc>
            </a:pPr>
            <a:r>
              <a:rPr lang="en-US" sz="1000" b="0" strike="noStrike" spc="-1">
                <a:solidFill>
                  <a:srgbClr val="000000"/>
                </a:solidFill>
                <a:latin typeface="Courier New"/>
              </a:rPr>
              <a:t>  SIZE 800 400</a:t>
            </a:r>
            <a:endParaRPr lang="en-US" sz="1000" b="0" strike="noStrike" spc="-1">
              <a:latin typeface="Arial"/>
            </a:endParaRPr>
          </a:p>
          <a:p>
            <a:pPr>
              <a:lnSpc>
                <a:spcPct val="100000"/>
              </a:lnSpc>
            </a:pPr>
            <a:r>
              <a:rPr lang="en-US" sz="1000" b="0" strike="noStrike" spc="-1">
                <a:solidFill>
                  <a:srgbClr val="000000"/>
                </a:solidFill>
                <a:latin typeface="Courier New"/>
              </a:rPr>
              <a:t>  IMAGECOLOR 128 128 255</a:t>
            </a:r>
            <a:endParaRPr lang="en-US" sz="1000" b="0" strike="noStrike" spc="-1">
              <a:latin typeface="Arial"/>
            </a:endParaRPr>
          </a:p>
          <a:p>
            <a:pPr>
              <a:lnSpc>
                <a:spcPct val="100000"/>
              </a:lnSpc>
            </a:pPr>
            <a:r>
              <a:rPr lang="en-US" sz="1000" b="0" strike="noStrike" spc="-1">
                <a:solidFill>
                  <a:srgbClr val="000000"/>
                </a:solidFill>
                <a:latin typeface="Courier New"/>
              </a:rPr>
              <a:t>  </a:t>
            </a:r>
            <a:r>
              <a:rPr lang="en-US" sz="1000" b="1" strike="noStrike" spc="-1">
                <a:solidFill>
                  <a:srgbClr val="000000"/>
                </a:solidFill>
                <a:latin typeface="Courier New"/>
              </a:rPr>
              <a:t>SYMBOLSET</a:t>
            </a:r>
            <a:r>
              <a:rPr lang="en-US" sz="1000" b="0" strike="noStrike" spc="-1">
                <a:solidFill>
                  <a:srgbClr val="000000"/>
                </a:solidFill>
                <a:latin typeface="Courier New"/>
              </a:rPr>
              <a:t> "../etc/symbols.txt"</a:t>
            </a:r>
            <a:endParaRPr lang="en-US" sz="1000" b="0" strike="noStrike" spc="-1">
              <a:latin typeface="Arial"/>
            </a:endParaRPr>
          </a:p>
          <a:p>
            <a:pPr>
              <a:lnSpc>
                <a:spcPct val="100000"/>
              </a:lnSpc>
            </a:pPr>
            <a:r>
              <a:rPr lang="en-US" sz="1000" b="0" strike="noStrike" spc="-1">
                <a:solidFill>
                  <a:srgbClr val="000000"/>
                </a:solidFill>
                <a:latin typeface="Courier New"/>
              </a:rPr>
              <a:t>END # MAP</a:t>
            </a:r>
            <a:endParaRPr lang="en-US" sz="1000" b="0" strike="noStrike" spc="-1">
              <a:latin typeface="Arial"/>
            </a:endParaRPr>
          </a:p>
        </p:txBody>
      </p:sp>
      <p:sp>
        <p:nvSpPr>
          <p:cNvPr id="218" name="CustomShape 8"/>
          <p:cNvSpPr/>
          <p:nvPr/>
        </p:nvSpPr>
        <p:spPr>
          <a:xfrm>
            <a:off x="4267080" y="3962520"/>
            <a:ext cx="4571640" cy="8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Courier New"/>
              </a:rPr>
              <a:t>SYMBOL   </a:t>
            </a:r>
            <a:endParaRPr lang="en-US" sz="1000" b="0" strike="noStrike" spc="-1">
              <a:latin typeface="Arial"/>
            </a:endParaRPr>
          </a:p>
          <a:p>
            <a:pPr>
              <a:lnSpc>
                <a:spcPct val="100000"/>
              </a:lnSpc>
            </a:pPr>
            <a:r>
              <a:rPr lang="en-US" sz="1000" b="0" strike="noStrike" spc="-1">
                <a:solidFill>
                  <a:srgbClr val="000000"/>
                </a:solidFill>
                <a:latin typeface="Courier New"/>
              </a:rPr>
              <a:t>  NAME "ski"</a:t>
            </a:r>
            <a:endParaRPr lang="en-US" sz="1000" b="0" strike="noStrike" spc="-1">
              <a:latin typeface="Arial"/>
            </a:endParaRPr>
          </a:p>
          <a:p>
            <a:pPr>
              <a:lnSpc>
                <a:spcPct val="100000"/>
              </a:lnSpc>
            </a:pPr>
            <a:r>
              <a:rPr lang="en-US" sz="1000" b="0" strike="noStrike" spc="-1">
                <a:solidFill>
                  <a:srgbClr val="000000"/>
                </a:solidFill>
                <a:latin typeface="Courier New"/>
              </a:rPr>
              <a:t>  TYPE PIXMAP</a:t>
            </a:r>
            <a:endParaRPr lang="en-US" sz="1000" b="0" strike="noStrike" spc="-1">
              <a:latin typeface="Arial"/>
            </a:endParaRPr>
          </a:p>
          <a:p>
            <a:pPr>
              <a:lnSpc>
                <a:spcPct val="100000"/>
              </a:lnSpc>
            </a:pPr>
            <a:r>
              <a:rPr lang="en-US" sz="1000" b="0" strike="noStrike" spc="-1">
                <a:solidFill>
                  <a:srgbClr val="000000"/>
                </a:solidFill>
                <a:latin typeface="Courier New"/>
              </a:rPr>
              <a:t>  IMAGE "ski.png"</a:t>
            </a:r>
            <a:endParaRPr lang="en-US" sz="1000" b="0" strike="noStrike" spc="-1">
              <a:latin typeface="Arial"/>
            </a:endParaRPr>
          </a:p>
          <a:p>
            <a:pPr>
              <a:lnSpc>
                <a:spcPct val="100000"/>
              </a:lnSpc>
            </a:pPr>
            <a:r>
              <a:rPr lang="en-US" sz="1000" b="0" strike="noStrike" spc="-1">
                <a:solidFill>
                  <a:srgbClr val="000000"/>
                </a:solidFill>
                <a:latin typeface="Courier New"/>
              </a:rPr>
              <a:t>END # SYMBOL</a:t>
            </a:r>
            <a:endParaRPr lang="en-US" sz="1000" b="0" strike="noStrike" spc="-1">
              <a:latin typeface="Arial"/>
            </a:endParaRPr>
          </a:p>
        </p:txBody>
      </p:sp>
      <p:sp>
        <p:nvSpPr>
          <p:cNvPr id="219" name="CustomShape 9"/>
          <p:cNvSpPr/>
          <p:nvPr/>
        </p:nvSpPr>
        <p:spPr>
          <a:xfrm>
            <a:off x="5565600" y="4114800"/>
            <a:ext cx="950760" cy="257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100" b="0" u="sng" strike="noStrike" spc="-1">
                <a:solidFill>
                  <a:srgbClr val="000000"/>
                </a:solidFill>
                <a:uFillTx/>
                <a:latin typeface="Calibri"/>
              </a:rPr>
              <a:t>“symbols.txt”</a:t>
            </a:r>
            <a:endParaRPr lang="en-US" sz="1100" b="0" strike="noStrike" spc="-1">
              <a:latin typeface="Arial"/>
            </a:endParaRPr>
          </a:p>
        </p:txBody>
      </p:sp>
      <p:pic>
        <p:nvPicPr>
          <p:cNvPr id="220" name="Picture 4"/>
          <p:cNvPicPr/>
          <p:nvPr/>
        </p:nvPicPr>
        <p:blipFill>
          <a:blip r:embed="rId3"/>
          <a:stretch/>
        </p:blipFill>
        <p:spPr>
          <a:xfrm>
            <a:off x="6629400" y="4191120"/>
            <a:ext cx="2220840" cy="14857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5736600" y="304920"/>
            <a:ext cx="3148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000"/>
                </a:solidFill>
                <a:latin typeface="Segoe UI"/>
              </a:rPr>
              <a:t>Introduction to Mapfile</a:t>
            </a:r>
            <a:endParaRPr lang="en-US" sz="1800" b="0" strike="noStrike" spc="-1">
              <a:latin typeface="Arial"/>
            </a:endParaRPr>
          </a:p>
        </p:txBody>
      </p:sp>
      <p:sp>
        <p:nvSpPr>
          <p:cNvPr id="222" name="CustomShape 2"/>
          <p:cNvSpPr/>
          <p:nvPr/>
        </p:nvSpPr>
        <p:spPr>
          <a:xfrm>
            <a:off x="613440" y="685800"/>
            <a:ext cx="741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LABEL</a:t>
            </a:r>
            <a:endParaRPr lang="en-US" sz="1800" b="0" strike="noStrike" spc="-1">
              <a:latin typeface="Arial"/>
            </a:endParaRPr>
          </a:p>
        </p:txBody>
      </p:sp>
      <p:sp>
        <p:nvSpPr>
          <p:cNvPr id="223" name="CustomShape 3"/>
          <p:cNvSpPr/>
          <p:nvPr/>
        </p:nvSpPr>
        <p:spPr>
          <a:xfrm>
            <a:off x="457200" y="1066680"/>
            <a:ext cx="2361960" cy="179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buClr>
                <a:srgbClr val="000000"/>
              </a:buClr>
              <a:buFont typeface="Arial"/>
              <a:buChar char="•"/>
            </a:pPr>
            <a:r>
              <a:rPr lang="en-US" sz="1400" b="0" strike="noStrike" spc="-1">
                <a:solidFill>
                  <a:srgbClr val="000000"/>
                </a:solidFill>
                <a:latin typeface="Segoe UI"/>
              </a:rPr>
              <a:t> defined within a </a:t>
            </a:r>
            <a:r>
              <a:rPr lang="en-US" sz="1400" b="0" u="sng" strike="noStrike" spc="-1">
                <a:solidFill>
                  <a:srgbClr val="0000FF"/>
                </a:solidFill>
                <a:uFillTx/>
                <a:latin typeface="Segoe UI"/>
                <a:hlinkClick r:id="rId2"/>
              </a:rPr>
              <a:t>CLASS</a:t>
            </a:r>
            <a:r>
              <a:rPr lang="en-US" sz="1400" b="0" strike="noStrike" spc="-1">
                <a:solidFill>
                  <a:srgbClr val="000000"/>
                </a:solidFill>
                <a:latin typeface="Segoe UI"/>
              </a:rPr>
              <a:t> object</a:t>
            </a:r>
            <a:endParaRPr lang="en-US" sz="1400" b="0" strike="noStrike" spc="-1">
              <a:latin typeface="Arial"/>
            </a:endParaRPr>
          </a:p>
          <a:p>
            <a:pPr indent="-216000">
              <a:lnSpc>
                <a:spcPct val="100000"/>
              </a:lnSpc>
              <a:buClr>
                <a:srgbClr val="000000"/>
              </a:buClr>
              <a:buFont typeface="Arial"/>
              <a:buChar char="•"/>
            </a:pPr>
            <a:r>
              <a:rPr lang="en-US" sz="1400" b="0" strike="noStrike" spc="-1">
                <a:solidFill>
                  <a:srgbClr val="000000"/>
                </a:solidFill>
                <a:latin typeface="Segoe UI"/>
              </a:rPr>
              <a:t> the </a:t>
            </a:r>
            <a:r>
              <a:rPr lang="en-US" sz="1400" b="0" i="1" strike="noStrike" spc="-1">
                <a:solidFill>
                  <a:srgbClr val="000000"/>
                </a:solidFill>
                <a:latin typeface="Segoe UI"/>
              </a:rPr>
              <a:t>LABELITEM</a:t>
            </a:r>
            <a:r>
              <a:rPr lang="en-US" sz="1400" b="0" strike="noStrike" spc="-1">
                <a:solidFill>
                  <a:srgbClr val="000000"/>
                </a:solidFill>
                <a:latin typeface="Segoe UI"/>
              </a:rPr>
              <a:t> parameters in the </a:t>
            </a:r>
            <a:r>
              <a:rPr lang="en-US" sz="1400" b="0" u="sng" strike="noStrike" spc="-1">
                <a:solidFill>
                  <a:srgbClr val="0000FF"/>
                </a:solidFill>
                <a:uFillTx/>
                <a:latin typeface="Segoe UI"/>
                <a:hlinkClick r:id="rId3"/>
              </a:rPr>
              <a:t>LAYER</a:t>
            </a:r>
            <a:r>
              <a:rPr lang="en-US" sz="1400" b="0" strike="noStrike" spc="-1">
                <a:solidFill>
                  <a:srgbClr val="000000"/>
                </a:solidFill>
                <a:latin typeface="Segoe UI"/>
              </a:rPr>
              <a:t> object can be used to specify an attribute in the data to be used for labeling. </a:t>
            </a:r>
            <a:endParaRPr lang="en-US" sz="1400" b="0" strike="noStrike" spc="-1">
              <a:latin typeface="Arial"/>
            </a:endParaRPr>
          </a:p>
        </p:txBody>
      </p:sp>
      <p:sp>
        <p:nvSpPr>
          <p:cNvPr id="224" name="CustomShape 4"/>
          <p:cNvSpPr/>
          <p:nvPr/>
        </p:nvSpPr>
        <p:spPr>
          <a:xfrm>
            <a:off x="457200" y="3048120"/>
            <a:ext cx="4571640" cy="161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Courier New"/>
              </a:rPr>
              <a:t>LABEL</a:t>
            </a:r>
            <a:endParaRPr lang="en-US" sz="1000" b="0" strike="noStrike" spc="-1">
              <a:latin typeface="Arial"/>
            </a:endParaRPr>
          </a:p>
          <a:p>
            <a:pPr>
              <a:lnSpc>
                <a:spcPct val="100000"/>
              </a:lnSpc>
            </a:pPr>
            <a:r>
              <a:rPr lang="en-US" sz="1000" b="0" strike="noStrike" spc="-1">
                <a:solidFill>
                  <a:srgbClr val="000000"/>
                </a:solidFill>
                <a:latin typeface="Courier New"/>
              </a:rPr>
              <a:t>  FONT "sans-bold"</a:t>
            </a:r>
            <a:endParaRPr lang="en-US" sz="1000" b="0" strike="noStrike" spc="-1">
              <a:latin typeface="Arial"/>
            </a:endParaRPr>
          </a:p>
          <a:p>
            <a:pPr>
              <a:lnSpc>
                <a:spcPct val="100000"/>
              </a:lnSpc>
            </a:pPr>
            <a:r>
              <a:rPr lang="en-US" sz="1000" b="0" strike="noStrike" spc="-1">
                <a:solidFill>
                  <a:srgbClr val="000000"/>
                </a:solidFill>
                <a:latin typeface="Courier New"/>
              </a:rPr>
              <a:t>  TYPE truetype</a:t>
            </a:r>
            <a:endParaRPr lang="en-US" sz="1000" b="0" strike="noStrike" spc="-1">
              <a:latin typeface="Arial"/>
            </a:endParaRPr>
          </a:p>
          <a:p>
            <a:pPr>
              <a:lnSpc>
                <a:spcPct val="100000"/>
              </a:lnSpc>
            </a:pPr>
            <a:r>
              <a:rPr lang="en-US" sz="1000" b="0" strike="noStrike" spc="-1">
                <a:solidFill>
                  <a:srgbClr val="000000"/>
                </a:solidFill>
                <a:latin typeface="Courier New"/>
              </a:rPr>
              <a:t>  ENCODING "UTF-8"</a:t>
            </a:r>
            <a:endParaRPr lang="en-US" sz="1000" b="0" strike="noStrike" spc="-1">
              <a:latin typeface="Arial"/>
            </a:endParaRPr>
          </a:p>
          <a:p>
            <a:pPr>
              <a:lnSpc>
                <a:spcPct val="100000"/>
              </a:lnSpc>
            </a:pPr>
            <a:r>
              <a:rPr lang="en-US" sz="1000" b="0" strike="noStrike" spc="-1">
                <a:solidFill>
                  <a:srgbClr val="000000"/>
                </a:solidFill>
                <a:latin typeface="Courier New"/>
              </a:rPr>
              <a:t>  SIZE 10</a:t>
            </a:r>
            <a:endParaRPr lang="en-US" sz="1000" b="0" strike="noStrike" spc="-1">
              <a:latin typeface="Arial"/>
            </a:endParaRPr>
          </a:p>
          <a:p>
            <a:pPr>
              <a:lnSpc>
                <a:spcPct val="100000"/>
              </a:lnSpc>
            </a:pPr>
            <a:r>
              <a:rPr lang="en-US" sz="1000" b="0" strike="noStrike" spc="-1">
                <a:solidFill>
                  <a:srgbClr val="000000"/>
                </a:solidFill>
                <a:latin typeface="Courier New"/>
              </a:rPr>
              <a:t>  POSITION LC</a:t>
            </a:r>
            <a:endParaRPr lang="en-US" sz="1000" b="0" strike="noStrike" spc="-1">
              <a:latin typeface="Arial"/>
            </a:endParaRPr>
          </a:p>
          <a:p>
            <a:pPr>
              <a:lnSpc>
                <a:spcPct val="100000"/>
              </a:lnSpc>
            </a:pPr>
            <a:r>
              <a:rPr lang="en-US" sz="1000" b="0" strike="noStrike" spc="-1">
                <a:solidFill>
                  <a:srgbClr val="000000"/>
                </a:solidFill>
                <a:latin typeface="Courier New"/>
              </a:rPr>
              <a:t>  PARTIALS FALSE</a:t>
            </a:r>
            <a:endParaRPr lang="en-US" sz="1000" b="0" strike="noStrike" spc="-1">
              <a:latin typeface="Arial"/>
            </a:endParaRPr>
          </a:p>
          <a:p>
            <a:pPr>
              <a:lnSpc>
                <a:spcPct val="100000"/>
              </a:lnSpc>
            </a:pPr>
            <a:r>
              <a:rPr lang="en-US" sz="1000" b="0" strike="noStrike" spc="-1">
                <a:solidFill>
                  <a:srgbClr val="000000"/>
                </a:solidFill>
                <a:latin typeface="Courier New"/>
              </a:rPr>
              <a:t>  COLOR  100 100 100</a:t>
            </a:r>
            <a:endParaRPr lang="en-US" sz="1000" b="0" strike="noStrike" spc="-1">
              <a:latin typeface="Arial"/>
            </a:endParaRPr>
          </a:p>
          <a:p>
            <a:pPr>
              <a:lnSpc>
                <a:spcPct val="100000"/>
              </a:lnSpc>
            </a:pPr>
            <a:r>
              <a:rPr lang="en-US" sz="1000" b="0" strike="noStrike" spc="-1">
                <a:solidFill>
                  <a:srgbClr val="000000"/>
                </a:solidFill>
                <a:latin typeface="Courier New"/>
              </a:rPr>
              <a:t>  OUTLINECOLOR 242 236 230</a:t>
            </a:r>
            <a:endParaRPr lang="en-US" sz="1000" b="0" strike="noStrike" spc="-1">
              <a:latin typeface="Arial"/>
            </a:endParaRPr>
          </a:p>
          <a:p>
            <a:pPr>
              <a:lnSpc>
                <a:spcPct val="100000"/>
              </a:lnSpc>
            </a:pPr>
            <a:r>
              <a:rPr lang="en-US" sz="1000" b="0" strike="noStrike" spc="-1">
                <a:solidFill>
                  <a:srgbClr val="000000"/>
                </a:solidFill>
                <a:latin typeface="Courier New"/>
              </a:rPr>
              <a:t>END # LABEL</a:t>
            </a:r>
            <a:endParaRPr lang="en-US" sz="1000" b="0" strike="noStrike" spc="-1">
              <a:latin typeface="Arial"/>
            </a:endParaRPr>
          </a:p>
        </p:txBody>
      </p:sp>
      <p:pic>
        <p:nvPicPr>
          <p:cNvPr id="225" name="Picture 2"/>
          <p:cNvPicPr/>
          <p:nvPr/>
        </p:nvPicPr>
        <p:blipFill>
          <a:blip r:embed="rId4"/>
          <a:stretch/>
        </p:blipFill>
        <p:spPr>
          <a:xfrm>
            <a:off x="457200" y="4952880"/>
            <a:ext cx="2514240" cy="1677600"/>
          </a:xfrm>
          <a:prstGeom prst="rect">
            <a:avLst/>
          </a:prstGeom>
          <a:ln>
            <a:noFill/>
          </a:ln>
        </p:spPr>
      </p:pic>
      <p:sp>
        <p:nvSpPr>
          <p:cNvPr id="226" name="CustomShape 5"/>
          <p:cNvSpPr/>
          <p:nvPr/>
        </p:nvSpPr>
        <p:spPr>
          <a:xfrm>
            <a:off x="3437640" y="609480"/>
            <a:ext cx="18774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CLASS Expressions</a:t>
            </a:r>
            <a:endParaRPr lang="en-US" sz="1800" b="0" strike="noStrike" spc="-1">
              <a:latin typeface="Arial"/>
            </a:endParaRPr>
          </a:p>
        </p:txBody>
      </p:sp>
      <p:sp>
        <p:nvSpPr>
          <p:cNvPr id="227" name="CustomShape 6"/>
          <p:cNvSpPr/>
          <p:nvPr/>
        </p:nvSpPr>
        <p:spPr>
          <a:xfrm>
            <a:off x="3429000" y="914400"/>
            <a:ext cx="5333760" cy="170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Segoe UI"/>
              </a:rPr>
              <a:t>MapServer supports 3 types of </a:t>
            </a:r>
            <a:r>
              <a:rPr lang="en-US" sz="1400" b="0" u="sng" strike="noStrike" spc="-1">
                <a:solidFill>
                  <a:srgbClr val="0000FF"/>
                </a:solidFill>
                <a:uFillTx/>
                <a:latin typeface="Segoe UI"/>
                <a:hlinkClick r:id="rId2"/>
              </a:rPr>
              <a:t>CLASS</a:t>
            </a:r>
            <a:r>
              <a:rPr lang="en-US" sz="1400" b="0" strike="noStrike" spc="-1">
                <a:solidFill>
                  <a:srgbClr val="000000"/>
                </a:solidFill>
                <a:latin typeface="Segoe UI"/>
              </a:rPr>
              <a:t> </a:t>
            </a:r>
            <a:r>
              <a:rPr lang="en-US" sz="1400" b="0" u="sng" strike="noStrike" spc="-1">
                <a:solidFill>
                  <a:srgbClr val="0000FF"/>
                </a:solidFill>
                <a:uFillTx/>
                <a:latin typeface="Segoe UI"/>
                <a:hlinkClick r:id="rId5"/>
              </a:rPr>
              <a:t>Expressions</a:t>
            </a:r>
            <a:r>
              <a:rPr lang="en-US" sz="1400" b="0" strike="noStrike" spc="-1">
                <a:solidFill>
                  <a:srgbClr val="000000"/>
                </a:solidFill>
                <a:latin typeface="Segoe UI"/>
              </a:rPr>
              <a:t> in a </a:t>
            </a:r>
            <a:r>
              <a:rPr lang="en-US" sz="1400" b="0" u="sng" strike="noStrike" spc="-1">
                <a:solidFill>
                  <a:srgbClr val="0000FF"/>
                </a:solidFill>
                <a:uFillTx/>
                <a:latin typeface="Segoe UI"/>
                <a:hlinkClick r:id="rId3"/>
              </a:rPr>
              <a:t>LAYER</a:t>
            </a:r>
            <a:r>
              <a:rPr lang="en-US" sz="1400" b="0" strike="noStrike" spc="-1">
                <a:solidFill>
                  <a:srgbClr val="000000"/>
                </a:solidFill>
                <a:latin typeface="Segoe UI"/>
              </a:rPr>
              <a:t> </a:t>
            </a:r>
            <a:endParaRPr lang="en-US" sz="1400" b="0" strike="noStrike" spc="-1">
              <a:latin typeface="Arial"/>
            </a:endParaRPr>
          </a:p>
          <a:p>
            <a:pPr indent="-216000">
              <a:lnSpc>
                <a:spcPct val="100000"/>
              </a:lnSpc>
              <a:buClr>
                <a:srgbClr val="000000"/>
              </a:buClr>
              <a:buFont typeface="Arial"/>
              <a:buChar char="•"/>
            </a:pPr>
            <a:r>
              <a:rPr lang="en-US" sz="1400" b="0" strike="noStrike" spc="-1">
                <a:solidFill>
                  <a:srgbClr val="000000"/>
                </a:solidFill>
                <a:latin typeface="Calibri"/>
              </a:rPr>
              <a:t> String comparisons : </a:t>
            </a:r>
            <a:r>
              <a:rPr lang="en-US" sz="1200" b="0" strike="noStrike" spc="-1">
                <a:solidFill>
                  <a:srgbClr val="000000"/>
                </a:solidFill>
                <a:latin typeface="Courier New"/>
              </a:rPr>
              <a:t>EXPRESSION “africa”</a:t>
            </a:r>
            <a:endParaRPr lang="en-US" sz="1200" b="0" strike="noStrike" spc="-1">
              <a:latin typeface="Arial"/>
            </a:endParaRPr>
          </a:p>
          <a:p>
            <a:pPr indent="-216000">
              <a:lnSpc>
                <a:spcPct val="100000"/>
              </a:lnSpc>
              <a:buClr>
                <a:srgbClr val="000000"/>
              </a:buClr>
              <a:buFont typeface="Arial"/>
              <a:buChar char="•"/>
            </a:pPr>
            <a:r>
              <a:rPr lang="en-US" sz="1400" b="0" strike="noStrike" spc="-1">
                <a:solidFill>
                  <a:srgbClr val="000000"/>
                </a:solidFill>
                <a:latin typeface="Segoe UI"/>
              </a:rPr>
              <a:t> </a:t>
            </a:r>
            <a:r>
              <a:rPr lang="en-US" sz="1400" b="0" strike="noStrike" spc="-1">
                <a:solidFill>
                  <a:srgbClr val="000000"/>
                </a:solidFill>
                <a:latin typeface="Calibri"/>
              </a:rPr>
              <a:t>Regular expressions : </a:t>
            </a:r>
            <a:r>
              <a:rPr lang="en-US" sz="1200" b="0" strike="noStrike" spc="-1">
                <a:solidFill>
                  <a:srgbClr val="000000"/>
                </a:solidFill>
                <a:latin typeface="Courier New"/>
              </a:rPr>
              <a:t>EXPRESSION /^9|^10/</a:t>
            </a:r>
            <a:endParaRPr lang="en-US" sz="1200" b="0" strike="noStrike" spc="-1">
              <a:latin typeface="Arial"/>
            </a:endParaRPr>
          </a:p>
          <a:p>
            <a:pPr indent="-216000">
              <a:lnSpc>
                <a:spcPct val="100000"/>
              </a:lnSpc>
              <a:buClr>
                <a:srgbClr val="000000"/>
              </a:buClr>
              <a:buFont typeface="Arial"/>
              <a:buChar char="•"/>
            </a:pPr>
            <a:r>
              <a:rPr lang="en-US" sz="1400" b="0" strike="noStrike" spc="-1">
                <a:solidFill>
                  <a:srgbClr val="000000"/>
                </a:solidFill>
                <a:latin typeface="Segoe UI"/>
              </a:rPr>
              <a:t> </a:t>
            </a:r>
            <a:r>
              <a:rPr lang="en-US" sz="1400" b="0" strike="noStrike" spc="-1">
                <a:solidFill>
                  <a:srgbClr val="000000"/>
                </a:solidFill>
                <a:latin typeface="Calibri"/>
              </a:rPr>
              <a:t>Logical expressions : </a:t>
            </a:r>
            <a:r>
              <a:rPr lang="en-US" sz="1200" b="0" strike="noStrike" spc="-1">
                <a:solidFill>
                  <a:srgbClr val="000000"/>
                </a:solidFill>
                <a:latin typeface="Courier New"/>
              </a:rPr>
              <a:t>EXPRESSION ([POPULATION] &gt; 50000 AND '[LANGUAGE]' eq ‘HINDI')</a:t>
            </a:r>
            <a:endParaRPr lang="en-US" sz="1200" b="0" strike="noStrike" spc="-1">
              <a:latin typeface="Arial"/>
            </a:endParaRPr>
          </a:p>
          <a:p>
            <a:pPr>
              <a:lnSpc>
                <a:spcPct val="100000"/>
              </a:lnSpc>
            </a:pPr>
            <a:r>
              <a:rPr lang="en-US" sz="1200" b="0" strike="noStrike" spc="-1">
                <a:solidFill>
                  <a:srgbClr val="000000"/>
                </a:solidFill>
                <a:latin typeface="Calibri"/>
              </a:rPr>
              <a:t>The following logical operators are supported: =, &gt;, &lt;, &lt;=, &gt;=, =, or, and, lt, gt, ge, le, eq, ne, in, ~, ~*</a:t>
            </a:r>
            <a:endParaRPr lang="en-US" sz="1200" b="0" strike="noStrike" spc="-1">
              <a:latin typeface="Arial"/>
            </a:endParaRPr>
          </a:p>
        </p:txBody>
      </p:sp>
      <p:sp>
        <p:nvSpPr>
          <p:cNvPr id="228" name="CustomShape 7"/>
          <p:cNvSpPr/>
          <p:nvPr/>
        </p:nvSpPr>
        <p:spPr>
          <a:xfrm>
            <a:off x="3517920" y="2514600"/>
            <a:ext cx="2467080" cy="1613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Courier New"/>
              </a:rPr>
              <a:t>Eg. LAYER</a:t>
            </a:r>
            <a:endParaRPr lang="en-US" sz="1000" b="0" strike="noStrike" spc="-1">
              <a:latin typeface="Arial"/>
            </a:endParaRPr>
          </a:p>
          <a:p>
            <a:pPr>
              <a:lnSpc>
                <a:spcPct val="100000"/>
              </a:lnSpc>
            </a:pPr>
            <a:r>
              <a:rPr lang="en-US" sz="1000" b="0" strike="noStrike" spc="-1">
                <a:solidFill>
                  <a:srgbClr val="000000"/>
                </a:solidFill>
                <a:latin typeface="Courier New"/>
              </a:rPr>
              <a:t>    NAME "states"</a:t>
            </a:r>
            <a:endParaRPr lang="en-US" sz="1000" b="0" strike="noStrike" spc="-1">
              <a:latin typeface="Arial"/>
            </a:endParaRPr>
          </a:p>
          <a:p>
            <a:pPr>
              <a:lnSpc>
                <a:spcPct val="100000"/>
              </a:lnSpc>
            </a:pPr>
            <a:r>
              <a:rPr lang="en-US" sz="1000" b="0" strike="noStrike" spc="-1">
                <a:solidFill>
                  <a:srgbClr val="000000"/>
                </a:solidFill>
                <a:latin typeface="Courier New"/>
              </a:rPr>
              <a:t>    CLASSITEM "district"</a:t>
            </a:r>
            <a:endParaRPr lang="en-US" sz="1000" b="0" strike="noStrike" spc="-1">
              <a:latin typeface="Arial"/>
            </a:endParaRPr>
          </a:p>
          <a:p>
            <a:pPr>
              <a:lnSpc>
                <a:spcPct val="100000"/>
              </a:lnSpc>
            </a:pPr>
            <a:r>
              <a:rPr lang="en-US" sz="1000" b="0" strike="noStrike" spc="-1">
                <a:solidFill>
                  <a:srgbClr val="000000"/>
                </a:solidFill>
                <a:latin typeface="Courier New"/>
              </a:rPr>
              <a:t>    ...</a:t>
            </a:r>
            <a:endParaRPr lang="en-US" sz="1000" b="0" strike="noStrike" spc="-1">
              <a:latin typeface="Arial"/>
            </a:endParaRPr>
          </a:p>
          <a:p>
            <a:pPr>
              <a:lnSpc>
                <a:spcPct val="100000"/>
              </a:lnSpc>
            </a:pPr>
            <a:r>
              <a:rPr lang="en-US" sz="1000" b="0" strike="noStrike" spc="-1">
                <a:solidFill>
                  <a:srgbClr val="000000"/>
                </a:solidFill>
                <a:latin typeface="Courier New"/>
              </a:rPr>
              <a:t>    CLASS</a:t>
            </a:r>
            <a:endParaRPr lang="en-US" sz="1000" b="0" strike="noStrike" spc="-1">
              <a:latin typeface="Arial"/>
            </a:endParaRPr>
          </a:p>
          <a:p>
            <a:pPr>
              <a:lnSpc>
                <a:spcPct val="100000"/>
              </a:lnSpc>
            </a:pPr>
            <a:r>
              <a:rPr lang="en-US" sz="1000" b="0" strike="noStrike" spc="-1">
                <a:solidFill>
                  <a:srgbClr val="000000"/>
                </a:solidFill>
                <a:latin typeface="Courier New"/>
              </a:rPr>
              <a:t>        NAME "district-ribhoi"</a:t>
            </a:r>
            <a:endParaRPr lang="en-US" sz="1000" b="0" strike="noStrike" spc="-1">
              <a:latin typeface="Arial"/>
            </a:endParaRPr>
          </a:p>
          <a:p>
            <a:pPr>
              <a:lnSpc>
                <a:spcPct val="100000"/>
              </a:lnSpc>
            </a:pPr>
            <a:r>
              <a:rPr lang="en-US" sz="1000" b="0" strike="noStrike" spc="-1">
                <a:solidFill>
                  <a:srgbClr val="000000"/>
                </a:solidFill>
                <a:latin typeface="Courier New"/>
              </a:rPr>
              <a:t>        EXPRESSION "ribhoi"</a:t>
            </a:r>
            <a:endParaRPr lang="en-US" sz="1000" b="0" strike="noStrike" spc="-1">
              <a:latin typeface="Arial"/>
            </a:endParaRPr>
          </a:p>
          <a:p>
            <a:pPr>
              <a:lnSpc>
                <a:spcPct val="100000"/>
              </a:lnSpc>
            </a:pPr>
            <a:r>
              <a:rPr lang="en-US" sz="1000" b="0" strike="noStrike" spc="-1">
                <a:solidFill>
                  <a:srgbClr val="000000"/>
                </a:solidFill>
                <a:latin typeface="Courier New"/>
              </a:rPr>
              <a:t>        ...</a:t>
            </a:r>
            <a:endParaRPr lang="en-US" sz="1000" b="0" strike="noStrike" spc="-1">
              <a:latin typeface="Arial"/>
            </a:endParaRPr>
          </a:p>
          <a:p>
            <a:pPr>
              <a:lnSpc>
                <a:spcPct val="100000"/>
              </a:lnSpc>
            </a:pPr>
            <a:r>
              <a:rPr lang="en-US" sz="1000" b="0" strike="noStrike" spc="-1">
                <a:solidFill>
                  <a:srgbClr val="000000"/>
                </a:solidFill>
                <a:latin typeface="Courier New"/>
              </a:rPr>
              <a:t>    END</a:t>
            </a:r>
            <a:endParaRPr lang="en-US" sz="1000" b="0" strike="noStrike" spc="-1">
              <a:latin typeface="Arial"/>
            </a:endParaRPr>
          </a:p>
          <a:p>
            <a:pPr>
              <a:lnSpc>
                <a:spcPct val="100000"/>
              </a:lnSpc>
            </a:pPr>
            <a:r>
              <a:rPr lang="en-US" sz="1000" b="0" strike="noStrike" spc="-1">
                <a:solidFill>
                  <a:srgbClr val="000000"/>
                </a:solidFill>
                <a:latin typeface="Courier New"/>
              </a:rPr>
              <a:t>END</a:t>
            </a:r>
            <a:endParaRPr lang="en-US" sz="1000" b="0" strike="noStrike" spc="-1">
              <a:latin typeface="Arial"/>
            </a:endParaRPr>
          </a:p>
        </p:txBody>
      </p:sp>
      <p:sp>
        <p:nvSpPr>
          <p:cNvPr id="229" name="CustomShape 8"/>
          <p:cNvSpPr/>
          <p:nvPr/>
        </p:nvSpPr>
        <p:spPr>
          <a:xfrm>
            <a:off x="5943600" y="2743200"/>
            <a:ext cx="289512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100" b="0" strike="noStrike" spc="-1">
                <a:solidFill>
                  <a:srgbClr val="000000"/>
                </a:solidFill>
                <a:latin typeface="Calibri"/>
              </a:rPr>
              <a:t># Get </a:t>
            </a:r>
            <a:r>
              <a:rPr lang="en-US" sz="1100" b="0" i="1" strike="noStrike" spc="-1">
                <a:solidFill>
                  <a:srgbClr val="000000"/>
                </a:solidFill>
                <a:latin typeface="Calibri"/>
              </a:rPr>
              <a:t>States</a:t>
            </a:r>
            <a:r>
              <a:rPr lang="en-US" sz="1100" b="0" strike="noStrike" spc="-1">
                <a:solidFill>
                  <a:srgbClr val="000000"/>
                </a:solidFill>
                <a:latin typeface="Calibri"/>
              </a:rPr>
              <a:t> layer containing district names and displays only ribhoi district</a:t>
            </a:r>
            <a:endParaRPr lang="en-US" sz="1100" b="0" strike="noStrike" spc="-1">
              <a:latin typeface="Arial"/>
            </a:endParaRPr>
          </a:p>
        </p:txBody>
      </p:sp>
      <p:sp>
        <p:nvSpPr>
          <p:cNvPr id="230" name="Line 9"/>
          <p:cNvSpPr/>
          <p:nvPr/>
        </p:nvSpPr>
        <p:spPr>
          <a:xfrm>
            <a:off x="3276360" y="228600"/>
            <a:ext cx="360" cy="63244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31" name="CustomShape 10"/>
          <p:cNvSpPr/>
          <p:nvPr/>
        </p:nvSpPr>
        <p:spPr>
          <a:xfrm>
            <a:off x="3505320" y="4267080"/>
            <a:ext cx="45716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Courier New"/>
              </a:rPr>
              <a:t>LAYER</a:t>
            </a:r>
            <a:endParaRPr lang="en-US" sz="1000" b="0" strike="noStrike" spc="-1">
              <a:latin typeface="Arial"/>
            </a:endParaRPr>
          </a:p>
          <a:p>
            <a:pPr>
              <a:lnSpc>
                <a:spcPct val="100000"/>
              </a:lnSpc>
            </a:pPr>
            <a:r>
              <a:rPr lang="en-US" sz="1000" b="0" strike="noStrike" spc="-1">
                <a:solidFill>
                  <a:srgbClr val="000000"/>
                </a:solidFill>
                <a:latin typeface="Courier New"/>
              </a:rPr>
              <a:t>    NAME 'regexp-example'</a:t>
            </a:r>
            <a:endParaRPr lang="en-US" sz="1000" b="0" strike="noStrike" spc="-1">
              <a:latin typeface="Arial"/>
            </a:endParaRPr>
          </a:p>
          <a:p>
            <a:pPr>
              <a:lnSpc>
                <a:spcPct val="100000"/>
              </a:lnSpc>
            </a:pPr>
            <a:r>
              <a:rPr lang="en-US" sz="1000" b="0" strike="noStrike" spc="-1">
                <a:solidFill>
                  <a:srgbClr val="000000"/>
                </a:solidFill>
                <a:latin typeface="Courier New"/>
              </a:rPr>
              <a:t>    FILTERITEM 'placename'</a:t>
            </a:r>
            <a:endParaRPr lang="en-US" sz="1000" b="0" strike="noStrike" spc="-1">
              <a:latin typeface="Arial"/>
            </a:endParaRPr>
          </a:p>
          <a:p>
            <a:pPr>
              <a:lnSpc>
                <a:spcPct val="100000"/>
              </a:lnSpc>
            </a:pPr>
            <a:r>
              <a:rPr lang="en-US" sz="1000" b="0" strike="noStrike" spc="-1">
                <a:solidFill>
                  <a:srgbClr val="000000"/>
                </a:solidFill>
                <a:latin typeface="Courier New"/>
              </a:rPr>
              <a:t>    FILTER /hotel/</a:t>
            </a:r>
            <a:endParaRPr lang="en-US" sz="1000" b="0" strike="noStrike" spc="-1">
              <a:latin typeface="Arial"/>
            </a:endParaRPr>
          </a:p>
          <a:p>
            <a:pPr>
              <a:lnSpc>
                <a:spcPct val="100000"/>
              </a:lnSpc>
            </a:pPr>
            <a:r>
              <a:rPr lang="en-US" sz="1000" b="0" strike="noStrike" spc="-1">
                <a:solidFill>
                  <a:srgbClr val="000000"/>
                </a:solidFill>
                <a:latin typeface="Courier New"/>
              </a:rPr>
              <a:t>    ...</a:t>
            </a:r>
            <a:endParaRPr lang="en-US" sz="1000" b="0" strike="noStrike" spc="-1">
              <a:latin typeface="Arial"/>
            </a:endParaRPr>
          </a:p>
          <a:p>
            <a:pPr>
              <a:lnSpc>
                <a:spcPct val="100000"/>
              </a:lnSpc>
            </a:pPr>
            <a:r>
              <a:rPr lang="en-US" sz="1000" b="0" strike="noStrike" spc="-1">
                <a:solidFill>
                  <a:srgbClr val="000000"/>
                </a:solidFill>
                <a:latin typeface="Courier New"/>
              </a:rPr>
              <a:t>END</a:t>
            </a:r>
            <a:endParaRPr lang="en-US" sz="1000" b="0" strike="noStrike" spc="-1">
              <a:latin typeface="Arial"/>
            </a:endParaRPr>
          </a:p>
        </p:txBody>
      </p:sp>
      <p:sp>
        <p:nvSpPr>
          <p:cNvPr id="232" name="Line 11"/>
          <p:cNvSpPr/>
          <p:nvPr/>
        </p:nvSpPr>
        <p:spPr>
          <a:xfrm>
            <a:off x="3581280" y="4190760"/>
            <a:ext cx="396252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33" name="CustomShape 12"/>
          <p:cNvSpPr/>
          <p:nvPr/>
        </p:nvSpPr>
        <p:spPr>
          <a:xfrm>
            <a:off x="6248520" y="4419720"/>
            <a:ext cx="243792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100" b="0" strike="noStrike" spc="-1">
                <a:solidFill>
                  <a:srgbClr val="000000"/>
                </a:solidFill>
                <a:latin typeface="Calibri"/>
              </a:rPr>
              <a:t># Match and retrieve/display records having “hotel” in the layer</a:t>
            </a:r>
            <a:endParaRPr lang="en-US" sz="1100" b="0" strike="noStrike" spc="-1">
              <a:latin typeface="Arial"/>
            </a:endParaRPr>
          </a:p>
        </p:txBody>
      </p:sp>
      <p:sp>
        <p:nvSpPr>
          <p:cNvPr id="234" name="CustomShape 13"/>
          <p:cNvSpPr/>
          <p:nvPr/>
        </p:nvSpPr>
        <p:spPr>
          <a:xfrm>
            <a:off x="3505320" y="5562720"/>
            <a:ext cx="4571640" cy="39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Courier New"/>
              </a:rPr>
              <a:t>FILTERITEM "year"</a:t>
            </a:r>
            <a:endParaRPr lang="en-US" sz="1000" b="0" strike="noStrike" spc="-1">
              <a:latin typeface="Arial"/>
            </a:endParaRPr>
          </a:p>
          <a:p>
            <a:pPr>
              <a:lnSpc>
                <a:spcPct val="100000"/>
              </a:lnSpc>
            </a:pPr>
            <a:r>
              <a:rPr lang="en-US" sz="1000" b="0" strike="noStrike" spc="-1">
                <a:solidFill>
                  <a:srgbClr val="000000"/>
                </a:solidFill>
                <a:latin typeface="Courier New"/>
              </a:rPr>
              <a:t>FILTER /^20[0-9][0-9]/</a:t>
            </a:r>
            <a:endParaRPr lang="en-US" sz="1000" b="0" strike="noStrike" spc="-1">
              <a:latin typeface="Arial"/>
            </a:endParaRPr>
          </a:p>
        </p:txBody>
      </p:sp>
      <p:sp>
        <p:nvSpPr>
          <p:cNvPr id="235" name="Line 14"/>
          <p:cNvSpPr/>
          <p:nvPr/>
        </p:nvSpPr>
        <p:spPr>
          <a:xfrm>
            <a:off x="3581280" y="5333760"/>
            <a:ext cx="396252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36" name="CustomShape 15"/>
          <p:cNvSpPr/>
          <p:nvPr/>
        </p:nvSpPr>
        <p:spPr>
          <a:xfrm>
            <a:off x="5791320" y="5486400"/>
            <a:ext cx="29714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100" b="0" strike="noStrike" spc="-1">
                <a:solidFill>
                  <a:srgbClr val="000000"/>
                </a:solidFill>
                <a:latin typeface="Calibri"/>
              </a:rPr>
              <a:t># Match records that have a value from 2000 to 2010 in the attribute “year”</a:t>
            </a:r>
            <a:endParaRPr lang="en-US" sz="11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1066680" y="160020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238" name="CustomShape 2"/>
          <p:cNvSpPr/>
          <p:nvPr/>
        </p:nvSpPr>
        <p:spPr>
          <a:xfrm>
            <a:off x="5736600" y="304920"/>
            <a:ext cx="3148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000"/>
                </a:solidFill>
                <a:latin typeface="Segoe UI"/>
              </a:rPr>
              <a:t>Introduction to Mapfile</a:t>
            </a:r>
            <a:endParaRPr lang="en-US" sz="1800" b="0" strike="noStrike" spc="-1">
              <a:latin typeface="Arial"/>
            </a:endParaRPr>
          </a:p>
        </p:txBody>
      </p:sp>
      <p:pic>
        <p:nvPicPr>
          <p:cNvPr id="239" name="Picture 2"/>
          <p:cNvPicPr/>
          <p:nvPr/>
        </p:nvPicPr>
        <p:blipFill>
          <a:blip r:embed="rId2"/>
          <a:stretch/>
        </p:blipFill>
        <p:spPr>
          <a:xfrm>
            <a:off x="1066680" y="1066680"/>
            <a:ext cx="6857640" cy="1661400"/>
          </a:xfrm>
          <a:prstGeom prst="rect">
            <a:avLst/>
          </a:prstGeom>
          <a:ln>
            <a:noFill/>
          </a:ln>
        </p:spPr>
      </p:pic>
      <p:sp>
        <p:nvSpPr>
          <p:cNvPr id="240" name="CustomShape 3"/>
          <p:cNvSpPr/>
          <p:nvPr/>
        </p:nvSpPr>
        <p:spPr>
          <a:xfrm>
            <a:off x="182160" y="762120"/>
            <a:ext cx="38548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indent="-216000">
              <a:lnSpc>
                <a:spcPct val="100000"/>
              </a:lnSpc>
              <a:buClr>
                <a:srgbClr val="000000"/>
              </a:buClr>
              <a:buFont typeface="Arial"/>
              <a:buChar char="•"/>
            </a:pPr>
            <a:r>
              <a:rPr lang="en-US" sz="1800" b="0" strike="noStrike" spc="-1">
                <a:solidFill>
                  <a:srgbClr val="000000"/>
                </a:solidFill>
                <a:latin typeface="Segoe UI"/>
              </a:rPr>
              <a:t>More advance options on Layer</a:t>
            </a:r>
            <a:endParaRPr lang="en-US" sz="1800" b="0" strike="noStrike" spc="-1">
              <a:latin typeface="Arial"/>
            </a:endParaRPr>
          </a:p>
        </p:txBody>
      </p:sp>
      <p:sp>
        <p:nvSpPr>
          <p:cNvPr id="241" name="CustomShape 4"/>
          <p:cNvSpPr/>
          <p:nvPr/>
        </p:nvSpPr>
        <p:spPr>
          <a:xfrm>
            <a:off x="-7560" y="3048120"/>
            <a:ext cx="74012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indent="-216000">
              <a:lnSpc>
                <a:spcPct val="100000"/>
              </a:lnSpc>
              <a:buClr>
                <a:srgbClr val="000000"/>
              </a:buClr>
              <a:buFont typeface="Arial"/>
              <a:buChar char="•"/>
            </a:pPr>
            <a:r>
              <a:rPr lang="en-US" sz="1800" b="0" strike="noStrike" spc="-1">
                <a:solidFill>
                  <a:srgbClr val="000000"/>
                </a:solidFill>
                <a:latin typeface="Segoe UI"/>
              </a:rPr>
              <a:t>Securing Encrypted Connections  Using  </a:t>
            </a:r>
            <a:r>
              <a:rPr lang="en-US" sz="1800" b="0" strike="noStrike" spc="-1">
                <a:solidFill>
                  <a:srgbClr val="000000"/>
                </a:solidFill>
                <a:latin typeface="Courier New"/>
              </a:rPr>
              <a:t>msencrypt </a:t>
            </a:r>
            <a:r>
              <a:rPr lang="en-US" sz="1800" b="0" strike="noStrike" spc="-1">
                <a:solidFill>
                  <a:srgbClr val="000000"/>
                </a:solidFill>
                <a:latin typeface="Segoe UI"/>
              </a:rPr>
              <a:t>in Mapfile</a:t>
            </a:r>
            <a:endParaRPr lang="en-US" sz="1800" b="0" strike="noStrike" spc="-1">
              <a:latin typeface="Arial"/>
            </a:endParaRPr>
          </a:p>
        </p:txBody>
      </p:sp>
      <p:sp>
        <p:nvSpPr>
          <p:cNvPr id="242" name="CustomShape 5"/>
          <p:cNvSpPr/>
          <p:nvPr/>
        </p:nvSpPr>
        <p:spPr>
          <a:xfrm>
            <a:off x="608400" y="3352680"/>
            <a:ext cx="562176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Segoe UI"/>
              </a:rPr>
              <a:t>Using </a:t>
            </a:r>
            <a:r>
              <a:rPr lang="en-US" sz="1400" b="0" strike="noStrike" spc="-1">
                <a:solidFill>
                  <a:srgbClr val="000000"/>
                </a:solidFill>
                <a:latin typeface="Courier New"/>
              </a:rPr>
              <a:t>CONNECTIONTYPE</a:t>
            </a:r>
            <a:r>
              <a:rPr lang="en-US" sz="1400" b="0" strike="noStrike" spc="-1">
                <a:solidFill>
                  <a:srgbClr val="000000"/>
                </a:solidFill>
                <a:latin typeface="Segoe UI"/>
              </a:rPr>
              <a:t> for OGR, Oracle Spatial, PostGIS, SDE</a:t>
            </a:r>
            <a:endParaRPr lang="en-US" sz="1400" b="0" strike="noStrike" spc="-1">
              <a:latin typeface="Arial"/>
            </a:endParaRPr>
          </a:p>
        </p:txBody>
      </p:sp>
      <p:sp>
        <p:nvSpPr>
          <p:cNvPr id="243" name="CustomShape 6"/>
          <p:cNvSpPr/>
          <p:nvPr/>
        </p:nvSpPr>
        <p:spPr>
          <a:xfrm>
            <a:off x="767520" y="3657600"/>
            <a:ext cx="7846560" cy="547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Courier New"/>
              </a:rPr>
              <a:t>msencrypt -keygen [key_filename] # </a:t>
            </a:r>
            <a:r>
              <a:rPr lang="en-US" sz="1000" b="0" strike="noStrike" spc="-1">
                <a:solidFill>
                  <a:srgbClr val="000000"/>
                </a:solidFill>
                <a:latin typeface="Calibri"/>
              </a:rPr>
              <a:t>To create a new encryption key. Will generate a key, say, </a:t>
            </a:r>
            <a:r>
              <a:rPr lang="en-US" sz="1000" b="1" strike="noStrike" spc="-1">
                <a:solidFill>
                  <a:srgbClr val="000000"/>
                </a:solidFill>
                <a:latin typeface="Calibri"/>
              </a:rPr>
              <a:t>3656026A23DBAFC04C402EDFAB7CE714</a:t>
            </a:r>
            <a:endParaRPr lang="en-US" sz="1000" b="0" strike="noStrike" spc="-1">
              <a:latin typeface="Arial"/>
            </a:endParaRPr>
          </a:p>
          <a:p>
            <a:pPr>
              <a:lnSpc>
                <a:spcPct val="100000"/>
              </a:lnSpc>
            </a:pPr>
            <a:r>
              <a:rPr lang="en-US" sz="1000" b="0" strike="noStrike" spc="-1">
                <a:solidFill>
                  <a:srgbClr val="000000"/>
                </a:solidFill>
                <a:latin typeface="Courier New"/>
              </a:rPr>
              <a:t>msencrypt -key [key_filename] [string_to_encrypt] # </a:t>
            </a:r>
            <a:r>
              <a:rPr lang="en-US" sz="1000" b="0" strike="noStrike" spc="-1">
                <a:solidFill>
                  <a:srgbClr val="000000"/>
                </a:solidFill>
                <a:latin typeface="Calibri"/>
              </a:rPr>
              <a:t>To encrypt a string</a:t>
            </a:r>
            <a:endParaRPr lang="en-US" sz="1000" b="0" strike="noStrike" spc="-1">
              <a:latin typeface="Arial"/>
            </a:endParaRPr>
          </a:p>
          <a:p>
            <a:pPr>
              <a:lnSpc>
                <a:spcPct val="100000"/>
              </a:lnSpc>
            </a:pPr>
            <a:r>
              <a:rPr lang="en-US" sz="1000" b="0" strike="noStrike" spc="-1">
                <a:solidFill>
                  <a:srgbClr val="000000"/>
                </a:solidFill>
                <a:latin typeface="Calibri"/>
              </a:rPr>
              <a:t>CONFIG MS_ENCRYPTION_KEY "/path/to/mykey.txt“    # in Mapfile</a:t>
            </a:r>
            <a:endParaRPr lang="en-US" sz="1000" b="0" strike="noStrike" spc="-1">
              <a:latin typeface="Arial"/>
            </a:endParaRPr>
          </a:p>
        </p:txBody>
      </p:sp>
      <p:sp>
        <p:nvSpPr>
          <p:cNvPr id="244" name="CustomShape 7"/>
          <p:cNvSpPr/>
          <p:nvPr/>
        </p:nvSpPr>
        <p:spPr>
          <a:xfrm>
            <a:off x="533520" y="4572000"/>
            <a:ext cx="4571640" cy="20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Courier New"/>
              </a:rPr>
              <a:t>LAYER</a:t>
            </a:r>
            <a:endParaRPr lang="en-US" sz="1000" b="0" strike="noStrike" spc="-1">
              <a:latin typeface="Arial"/>
            </a:endParaRPr>
          </a:p>
          <a:p>
            <a:pPr>
              <a:lnSpc>
                <a:spcPct val="100000"/>
              </a:lnSpc>
            </a:pPr>
            <a:r>
              <a:rPr lang="en-US" sz="1000" b="0" strike="noStrike" spc="-1">
                <a:solidFill>
                  <a:srgbClr val="000000"/>
                </a:solidFill>
                <a:latin typeface="Courier New"/>
              </a:rPr>
              <a:t>  NAME “land_use"</a:t>
            </a:r>
            <a:endParaRPr lang="en-US" sz="1000" b="0" strike="noStrike" spc="-1">
              <a:latin typeface="Arial"/>
            </a:endParaRPr>
          </a:p>
          <a:p>
            <a:pPr>
              <a:lnSpc>
                <a:spcPct val="100000"/>
              </a:lnSpc>
            </a:pPr>
            <a:r>
              <a:rPr lang="en-US" sz="1000" b="0" strike="noStrike" spc="-1">
                <a:solidFill>
                  <a:srgbClr val="000000"/>
                </a:solidFill>
                <a:latin typeface="Courier New"/>
              </a:rPr>
              <a:t>  TYPE POLYGON</a:t>
            </a:r>
            <a:endParaRPr lang="en-US" sz="1000" b="0" strike="noStrike" spc="-1">
              <a:latin typeface="Arial"/>
            </a:endParaRPr>
          </a:p>
          <a:p>
            <a:pPr>
              <a:lnSpc>
                <a:spcPct val="100000"/>
              </a:lnSpc>
            </a:pPr>
            <a:r>
              <a:rPr lang="en-US" sz="1000" b="0" strike="noStrike" spc="-1">
                <a:solidFill>
                  <a:srgbClr val="000000"/>
                </a:solidFill>
                <a:latin typeface="Courier New"/>
              </a:rPr>
              <a:t>  CONNECTIONTYPE POSTGIS</a:t>
            </a:r>
            <a:endParaRPr lang="en-US" sz="1000" b="0" strike="noStrike" spc="-1">
              <a:latin typeface="Arial"/>
            </a:endParaRPr>
          </a:p>
          <a:p>
            <a:pPr>
              <a:lnSpc>
                <a:spcPct val="100000"/>
              </a:lnSpc>
            </a:pPr>
            <a:r>
              <a:rPr lang="en-US" sz="1000" b="0" strike="noStrike" spc="-1">
                <a:solidFill>
                  <a:srgbClr val="000000"/>
                </a:solidFill>
                <a:latin typeface="Courier New"/>
              </a:rPr>
              <a:t>  CONNECTION "host=127.0.0.1 dbname=apps1 user=postgres password=nesac123 port=5432"</a:t>
            </a:r>
            <a:endParaRPr lang="en-US" sz="1000" b="0" strike="noStrike" spc="-1">
              <a:latin typeface="Arial"/>
            </a:endParaRPr>
          </a:p>
          <a:p>
            <a:pPr>
              <a:lnSpc>
                <a:spcPct val="100000"/>
              </a:lnSpc>
            </a:pPr>
            <a:r>
              <a:rPr lang="en-US" sz="1000" b="0" strike="noStrike" spc="-1">
                <a:solidFill>
                  <a:srgbClr val="000000"/>
                </a:solidFill>
                <a:latin typeface="Courier New"/>
              </a:rPr>
              <a:t>  DATA "the_geom FROM land_use using SRID=4326"</a:t>
            </a:r>
            <a:endParaRPr lang="en-US" sz="1000" b="0" strike="noStrike" spc="-1">
              <a:latin typeface="Arial"/>
            </a:endParaRPr>
          </a:p>
          <a:p>
            <a:pPr>
              <a:lnSpc>
                <a:spcPct val="100000"/>
              </a:lnSpc>
            </a:pPr>
            <a:r>
              <a:rPr lang="en-US" sz="1000" b="0" strike="noStrike" spc="-1">
                <a:solidFill>
                  <a:srgbClr val="000000"/>
                </a:solidFill>
                <a:latin typeface="Courier New"/>
              </a:rPr>
              <a:t>  STATUS DEFAULT</a:t>
            </a:r>
            <a:endParaRPr lang="en-US" sz="1000" b="0" strike="noStrike" spc="-1">
              <a:latin typeface="Arial"/>
            </a:endParaRPr>
          </a:p>
          <a:p>
            <a:pPr>
              <a:lnSpc>
                <a:spcPct val="100000"/>
              </a:lnSpc>
            </a:pPr>
            <a:r>
              <a:rPr lang="en-US" sz="1000" b="0" strike="noStrike" spc="-1">
                <a:solidFill>
                  <a:srgbClr val="000000"/>
                </a:solidFill>
                <a:latin typeface="Courier New"/>
              </a:rPr>
              <a:t>  CLASS</a:t>
            </a:r>
            <a:endParaRPr lang="en-US" sz="1000" b="0" strike="noStrike" spc="-1">
              <a:latin typeface="Arial"/>
            </a:endParaRPr>
          </a:p>
          <a:p>
            <a:pPr>
              <a:lnSpc>
                <a:spcPct val="100000"/>
              </a:lnSpc>
            </a:pPr>
            <a:r>
              <a:rPr lang="en-US" sz="1000" b="0" strike="noStrike" spc="-1">
                <a:solidFill>
                  <a:srgbClr val="000000"/>
                </a:solidFill>
                <a:latin typeface="Courier New"/>
              </a:rPr>
              <a:t>    NAME “land_class"</a:t>
            </a:r>
            <a:endParaRPr lang="en-US" sz="1000" b="0" strike="noStrike" spc="-1">
              <a:latin typeface="Arial"/>
            </a:endParaRPr>
          </a:p>
          <a:p>
            <a:pPr>
              <a:lnSpc>
                <a:spcPct val="100000"/>
              </a:lnSpc>
            </a:pPr>
            <a:r>
              <a:rPr lang="en-US" sz="1000" b="0" strike="noStrike" spc="-1">
                <a:solidFill>
                  <a:srgbClr val="000000"/>
                </a:solidFill>
                <a:latin typeface="Courier New"/>
              </a:rPr>
              <a:t>    COLOR 255 0 0</a:t>
            </a:r>
            <a:endParaRPr lang="en-US" sz="1000" b="0" strike="noStrike" spc="-1">
              <a:latin typeface="Arial"/>
            </a:endParaRPr>
          </a:p>
          <a:p>
            <a:pPr>
              <a:lnSpc>
                <a:spcPct val="100000"/>
              </a:lnSpc>
            </a:pPr>
            <a:r>
              <a:rPr lang="en-US" sz="1000" b="0" strike="noStrike" spc="-1">
                <a:solidFill>
                  <a:srgbClr val="000000"/>
                </a:solidFill>
                <a:latin typeface="Courier New"/>
              </a:rPr>
              <a:t>  END</a:t>
            </a:r>
            <a:endParaRPr lang="en-US" sz="1000" b="0" strike="noStrike" spc="-1">
              <a:latin typeface="Arial"/>
            </a:endParaRPr>
          </a:p>
          <a:p>
            <a:pPr>
              <a:lnSpc>
                <a:spcPct val="100000"/>
              </a:lnSpc>
            </a:pPr>
            <a:r>
              <a:rPr lang="en-US" sz="1000" b="0" strike="noStrike" spc="-1">
                <a:solidFill>
                  <a:srgbClr val="000000"/>
                </a:solidFill>
                <a:latin typeface="Courier New"/>
              </a:rPr>
              <a:t>END</a:t>
            </a:r>
            <a:endParaRPr lang="en-US" sz="1000" b="0" strike="noStrike" spc="-1">
              <a:latin typeface="Arial"/>
            </a:endParaRPr>
          </a:p>
        </p:txBody>
      </p:sp>
      <p:sp>
        <p:nvSpPr>
          <p:cNvPr id="245" name="CustomShape 8"/>
          <p:cNvSpPr/>
          <p:nvPr/>
        </p:nvSpPr>
        <p:spPr>
          <a:xfrm>
            <a:off x="4495680" y="5791320"/>
            <a:ext cx="4571640" cy="54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Courier New"/>
              </a:rPr>
              <a:t>CONNECTION "host=127.0.0.1 dbname=apps1 user=postgres</a:t>
            </a:r>
            <a:endParaRPr lang="en-US" sz="1000" b="0" strike="noStrike" spc="-1">
              <a:latin typeface="Arial"/>
            </a:endParaRPr>
          </a:p>
          <a:p>
            <a:pPr>
              <a:lnSpc>
                <a:spcPct val="100000"/>
              </a:lnSpc>
            </a:pPr>
            <a:r>
              <a:rPr lang="en-US" sz="1000" b="0" strike="noStrike" spc="-1">
                <a:solidFill>
                  <a:srgbClr val="000000"/>
                </a:solidFill>
                <a:latin typeface="Courier New"/>
              </a:rPr>
              <a:t>            password={3656026A23DBAFC04C402EDFAB7CE714} port=5432"</a:t>
            </a:r>
            <a:endParaRPr lang="en-US" sz="1000" b="0" strike="noStrike" spc="-1">
              <a:latin typeface="Arial"/>
            </a:endParaRPr>
          </a:p>
        </p:txBody>
      </p:sp>
      <p:sp>
        <p:nvSpPr>
          <p:cNvPr id="246" name="CustomShape 9"/>
          <p:cNvSpPr/>
          <p:nvPr/>
        </p:nvSpPr>
        <p:spPr>
          <a:xfrm>
            <a:off x="457200" y="5181480"/>
            <a:ext cx="4419360" cy="3805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47" name="CustomShape 10"/>
          <p:cNvSpPr/>
          <p:nvPr/>
        </p:nvSpPr>
        <p:spPr>
          <a:xfrm>
            <a:off x="4572000" y="5791320"/>
            <a:ext cx="4419360" cy="3805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48" name="CustomShape 11"/>
          <p:cNvSpPr/>
          <p:nvPr/>
        </p:nvSpPr>
        <p:spPr>
          <a:xfrm flipV="1">
            <a:off x="4952880" y="5257800"/>
            <a:ext cx="241560" cy="377280"/>
          </a:xfrm>
          <a:prstGeom prst="bentUpArrow">
            <a:avLst>
              <a:gd name="adj1" fmla="val 25000"/>
              <a:gd name="adj2" fmla="val 25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249" name="CustomShape 12"/>
          <p:cNvSpPr/>
          <p:nvPr/>
        </p:nvSpPr>
        <p:spPr>
          <a:xfrm>
            <a:off x="2712600" y="4800600"/>
            <a:ext cx="219600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Segoe UI"/>
              </a:rPr>
              <a:t>Unsecured Connection</a:t>
            </a:r>
            <a:endParaRPr lang="en-US" sz="1400" b="0" strike="noStrike" spc="-1">
              <a:latin typeface="Arial"/>
            </a:endParaRPr>
          </a:p>
        </p:txBody>
      </p:sp>
      <p:sp>
        <p:nvSpPr>
          <p:cNvPr id="250" name="CustomShape 13"/>
          <p:cNvSpPr/>
          <p:nvPr/>
        </p:nvSpPr>
        <p:spPr>
          <a:xfrm>
            <a:off x="5921280" y="5407200"/>
            <a:ext cx="19717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Segoe UI"/>
              </a:rPr>
              <a:t>Secured Connection</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1066680" y="160020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252" name="CustomShape 2"/>
          <p:cNvSpPr/>
          <p:nvPr/>
        </p:nvSpPr>
        <p:spPr>
          <a:xfrm>
            <a:off x="533520" y="1219320"/>
            <a:ext cx="312372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buClr>
                <a:srgbClr val="000000"/>
              </a:buClr>
              <a:buFont typeface="Arial"/>
              <a:buChar char="•"/>
            </a:pPr>
            <a:r>
              <a:rPr lang="en-US" sz="1400" b="0" strike="noStrike" spc="-1">
                <a:solidFill>
                  <a:srgbClr val="000000"/>
                </a:solidFill>
                <a:latin typeface="Segoe UI"/>
              </a:rPr>
              <a:t> Check that your mapserv executable includes WMS support</a:t>
            </a:r>
            <a:endParaRPr lang="en-US" sz="1400" b="0" strike="noStrike" spc="-1">
              <a:latin typeface="Arial"/>
            </a:endParaRPr>
          </a:p>
        </p:txBody>
      </p:sp>
      <p:sp>
        <p:nvSpPr>
          <p:cNvPr id="253" name="CustomShape 3"/>
          <p:cNvSpPr/>
          <p:nvPr/>
        </p:nvSpPr>
        <p:spPr>
          <a:xfrm>
            <a:off x="533520" y="1905120"/>
            <a:ext cx="2895120" cy="252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Courier New"/>
              </a:rPr>
              <a:t>C:\apache\cgi-bin&gt; mapserv -v</a:t>
            </a:r>
            <a:endParaRPr lang="en-US" sz="1000" b="0" strike="noStrike" spc="-1">
              <a:latin typeface="Arial"/>
            </a:endParaRPr>
          </a:p>
          <a:p>
            <a:pPr>
              <a:lnSpc>
                <a:spcPct val="100000"/>
              </a:lnSpc>
            </a:pPr>
            <a:r>
              <a:rPr lang="en-US" sz="1000" b="0" strike="noStrike" spc="-1">
                <a:solidFill>
                  <a:srgbClr val="000000"/>
                </a:solidFill>
                <a:latin typeface="Courier New"/>
              </a:rPr>
              <a:t>MapServer version 6.3-dev OUTPUT=GIF OUTPUT=PNG OUTPUT=JPEG OUTPUT=KML</a:t>
            </a:r>
            <a:endParaRPr lang="en-US" sz="1000" b="0" strike="noStrike" spc="-1">
              <a:latin typeface="Arial"/>
            </a:endParaRPr>
          </a:p>
          <a:p>
            <a:pPr>
              <a:lnSpc>
                <a:spcPct val="100000"/>
              </a:lnSpc>
            </a:pPr>
            <a:r>
              <a:rPr lang="en-US" sz="1000" b="0" strike="noStrike" spc="-1">
                <a:solidFill>
                  <a:srgbClr val="000000"/>
                </a:solidFill>
                <a:latin typeface="Courier New"/>
              </a:rPr>
              <a:t>SUPPORTS=PROJ SUPPORTS=GD SUPPORTS=AGG SUPPORTS=FREETYPE SUPPORTS=CAIRO</a:t>
            </a:r>
            <a:endParaRPr lang="en-US" sz="1000" b="0" strike="noStrike" spc="-1">
              <a:latin typeface="Arial"/>
            </a:endParaRPr>
          </a:p>
          <a:p>
            <a:pPr>
              <a:lnSpc>
                <a:spcPct val="100000"/>
              </a:lnSpc>
            </a:pPr>
            <a:r>
              <a:rPr lang="en-US" sz="1000" b="0" strike="noStrike" spc="-1">
                <a:solidFill>
                  <a:srgbClr val="000000"/>
                </a:solidFill>
                <a:latin typeface="Courier New"/>
              </a:rPr>
              <a:t>SUPPORTS=ICONV SUPPORTS=FRIBIDI SUPPORTS=</a:t>
            </a:r>
            <a:r>
              <a:rPr lang="en-US" sz="1000" b="1" strike="noStrike" spc="-1">
                <a:solidFill>
                  <a:srgbClr val="000000"/>
                </a:solidFill>
                <a:latin typeface="Courier New"/>
              </a:rPr>
              <a:t>WMS_SERVER</a:t>
            </a:r>
            <a:r>
              <a:rPr lang="en-US" sz="1000" b="0" strike="noStrike" spc="-1">
                <a:solidFill>
                  <a:srgbClr val="000000"/>
                </a:solidFill>
                <a:latin typeface="Courier New"/>
              </a:rPr>
              <a:t> SUPPORTS=WMS_CLIENT</a:t>
            </a:r>
            <a:endParaRPr lang="en-US" sz="1000" b="0" strike="noStrike" spc="-1">
              <a:latin typeface="Arial"/>
            </a:endParaRPr>
          </a:p>
          <a:p>
            <a:pPr>
              <a:lnSpc>
                <a:spcPct val="100000"/>
              </a:lnSpc>
            </a:pPr>
            <a:r>
              <a:rPr lang="en-US" sz="1000" b="0" strike="noStrike" spc="-1">
                <a:solidFill>
                  <a:srgbClr val="000000"/>
                </a:solidFill>
                <a:latin typeface="Courier New"/>
              </a:rPr>
              <a:t>SUPPORTS=</a:t>
            </a:r>
            <a:r>
              <a:rPr lang="en-US" sz="1000" b="1" strike="noStrike" spc="-1">
                <a:solidFill>
                  <a:srgbClr val="000000"/>
                </a:solidFill>
                <a:latin typeface="Courier New"/>
              </a:rPr>
              <a:t>WFS_SERVER</a:t>
            </a:r>
            <a:r>
              <a:rPr lang="en-US" sz="1000" b="0" strike="noStrike" spc="-1">
                <a:solidFill>
                  <a:srgbClr val="000000"/>
                </a:solidFill>
                <a:latin typeface="Courier New"/>
              </a:rPr>
              <a:t> SUPPORTS=WFS_CLIENT SUPPORTS=</a:t>
            </a:r>
            <a:r>
              <a:rPr lang="en-US" sz="1000" b="1" strike="noStrike" spc="-1">
                <a:solidFill>
                  <a:srgbClr val="000000"/>
                </a:solidFill>
                <a:latin typeface="Courier New"/>
              </a:rPr>
              <a:t>WCS_SERVER</a:t>
            </a:r>
            <a:endParaRPr lang="en-US" sz="1000" b="0" strike="noStrike" spc="-1">
              <a:latin typeface="Arial"/>
            </a:endParaRPr>
          </a:p>
          <a:p>
            <a:pPr>
              <a:lnSpc>
                <a:spcPct val="100000"/>
              </a:lnSpc>
            </a:pPr>
            <a:r>
              <a:rPr lang="en-US" sz="1000" b="0" strike="noStrike" spc="-1">
                <a:solidFill>
                  <a:srgbClr val="000000"/>
                </a:solidFill>
                <a:latin typeface="Courier New"/>
              </a:rPr>
              <a:t>SUPPORTS=SOS_SERVER SUPPORTS=GEOS INPUT=JPEG INPUT=POSTGIS INPUT=OGR</a:t>
            </a:r>
            <a:endParaRPr lang="en-US" sz="1000" b="0" strike="noStrike" spc="-1">
              <a:latin typeface="Arial"/>
            </a:endParaRPr>
          </a:p>
          <a:p>
            <a:pPr>
              <a:lnSpc>
                <a:spcPct val="100000"/>
              </a:lnSpc>
            </a:pPr>
            <a:r>
              <a:rPr lang="en-US" sz="1000" b="0" strike="noStrike" spc="-1">
                <a:solidFill>
                  <a:srgbClr val="000000"/>
                </a:solidFill>
                <a:latin typeface="Courier New"/>
              </a:rPr>
              <a:t>INPUT=GDAL INPUT=SHAPEFILE</a:t>
            </a:r>
            <a:endParaRPr lang="en-US" sz="1000" b="0" strike="noStrike" spc="-1">
              <a:latin typeface="Arial"/>
            </a:endParaRPr>
          </a:p>
        </p:txBody>
      </p:sp>
      <p:sp>
        <p:nvSpPr>
          <p:cNvPr id="254" name="CustomShape 4"/>
          <p:cNvSpPr/>
          <p:nvPr/>
        </p:nvSpPr>
        <p:spPr>
          <a:xfrm>
            <a:off x="3692160" y="1143000"/>
            <a:ext cx="28756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indent="-216000">
              <a:lnSpc>
                <a:spcPct val="100000"/>
              </a:lnSpc>
              <a:buClr>
                <a:srgbClr val="000000"/>
              </a:buClr>
              <a:buFont typeface="Arial"/>
              <a:buChar char="•"/>
            </a:pPr>
            <a:r>
              <a:rPr lang="en-US" sz="1400" b="0" strike="noStrike" spc="-1">
                <a:solidFill>
                  <a:srgbClr val="000000"/>
                </a:solidFill>
                <a:latin typeface="Segoe UI"/>
              </a:rPr>
              <a:t> Setup a Mapfile For our WMS</a:t>
            </a:r>
            <a:endParaRPr lang="en-US" sz="1400" b="0" strike="noStrike" spc="-1">
              <a:latin typeface="Arial"/>
            </a:endParaRPr>
          </a:p>
        </p:txBody>
      </p:sp>
      <p:sp>
        <p:nvSpPr>
          <p:cNvPr id="255" name="CustomShape 5"/>
          <p:cNvSpPr/>
          <p:nvPr/>
        </p:nvSpPr>
        <p:spPr>
          <a:xfrm>
            <a:off x="3886200" y="1447920"/>
            <a:ext cx="419076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000000"/>
                </a:solidFill>
                <a:latin typeface="Segoe UI"/>
              </a:rPr>
              <a:t>Each instance of WMS server represents a single mapfile comprising of one/many layers</a:t>
            </a:r>
            <a:endParaRPr lang="en-US" sz="1200" b="0" strike="noStrike" spc="-1">
              <a:latin typeface="Arial"/>
            </a:endParaRPr>
          </a:p>
        </p:txBody>
      </p:sp>
      <p:sp>
        <p:nvSpPr>
          <p:cNvPr id="256" name="CustomShape 6"/>
          <p:cNvSpPr/>
          <p:nvPr/>
        </p:nvSpPr>
        <p:spPr>
          <a:xfrm>
            <a:off x="3886200" y="2535840"/>
            <a:ext cx="4571640" cy="359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Courier New"/>
              </a:rPr>
              <a:t>At the MAP level:</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Courier New"/>
              </a:rPr>
              <a:t>    Map NAME</a:t>
            </a:r>
            <a:endParaRPr lang="en-US" sz="1000" b="0" strike="noStrike" spc="-1">
              <a:latin typeface="Arial"/>
            </a:endParaRPr>
          </a:p>
          <a:p>
            <a:pPr>
              <a:lnSpc>
                <a:spcPct val="100000"/>
              </a:lnSpc>
            </a:pPr>
            <a:r>
              <a:rPr lang="en-US" sz="1000" b="0" strike="noStrike" spc="-1">
                <a:solidFill>
                  <a:srgbClr val="000000"/>
                </a:solidFill>
                <a:latin typeface="Courier New"/>
              </a:rPr>
              <a:t>    Map PROJECTION</a:t>
            </a:r>
            <a:endParaRPr lang="en-US" sz="1000" b="0" strike="noStrike" spc="-1">
              <a:latin typeface="Arial"/>
            </a:endParaRPr>
          </a:p>
          <a:p>
            <a:pPr>
              <a:lnSpc>
                <a:spcPct val="100000"/>
              </a:lnSpc>
            </a:pPr>
            <a:r>
              <a:rPr lang="en-US" sz="1000" b="0" strike="noStrike" spc="-1">
                <a:solidFill>
                  <a:srgbClr val="000000"/>
                </a:solidFill>
                <a:latin typeface="Courier New"/>
              </a:rPr>
              <a:t>    Map Metadata (in the WEB Object):</a:t>
            </a:r>
            <a:endParaRPr lang="en-US" sz="1000" b="0" strike="noStrike" spc="-1">
              <a:latin typeface="Arial"/>
            </a:endParaRPr>
          </a:p>
          <a:p>
            <a:pPr>
              <a:lnSpc>
                <a:spcPct val="100000"/>
              </a:lnSpc>
            </a:pPr>
            <a:r>
              <a:rPr lang="en-US" sz="1000" b="0" strike="noStrike" spc="-1">
                <a:solidFill>
                  <a:srgbClr val="000000"/>
                </a:solidFill>
                <a:latin typeface="Courier New"/>
              </a:rPr>
              <a:t>        wms_title</a:t>
            </a:r>
            <a:endParaRPr lang="en-US" sz="1000" b="0" strike="noStrike" spc="-1">
              <a:latin typeface="Arial"/>
            </a:endParaRPr>
          </a:p>
          <a:p>
            <a:pPr>
              <a:lnSpc>
                <a:spcPct val="100000"/>
              </a:lnSpc>
            </a:pPr>
            <a:r>
              <a:rPr lang="en-US" sz="1000" b="0" strike="noStrike" spc="-1">
                <a:solidFill>
                  <a:srgbClr val="000000"/>
                </a:solidFill>
                <a:latin typeface="Courier New"/>
              </a:rPr>
              <a:t>        wms_onlineresource</a:t>
            </a:r>
            <a:endParaRPr lang="en-US" sz="1000" b="0" strike="noStrike" spc="-1">
              <a:latin typeface="Arial"/>
            </a:endParaRPr>
          </a:p>
          <a:p>
            <a:pPr>
              <a:lnSpc>
                <a:spcPct val="100000"/>
              </a:lnSpc>
            </a:pPr>
            <a:r>
              <a:rPr lang="en-US" sz="1000" b="0" strike="noStrike" spc="-1">
                <a:solidFill>
                  <a:srgbClr val="000000"/>
                </a:solidFill>
                <a:latin typeface="Courier New"/>
              </a:rPr>
              <a:t>        wms_srs</a:t>
            </a:r>
            <a:endParaRPr lang="en-US" sz="1000" b="0" strike="noStrike" spc="-1">
              <a:latin typeface="Arial"/>
            </a:endParaRPr>
          </a:p>
          <a:p>
            <a:pPr>
              <a:lnSpc>
                <a:spcPct val="100000"/>
              </a:lnSpc>
            </a:pPr>
            <a:r>
              <a:rPr lang="en-US" sz="1000" b="0" strike="noStrike" spc="-1">
                <a:solidFill>
                  <a:srgbClr val="000000"/>
                </a:solidFill>
                <a:latin typeface="Courier New"/>
              </a:rPr>
              <a:t>        wms_enable_request</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Courier New"/>
              </a:rPr>
              <a:t>And for each LAYER:</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Courier New"/>
              </a:rPr>
              <a:t>    Layer NAME</a:t>
            </a:r>
            <a:endParaRPr lang="en-US" sz="1000" b="0" strike="noStrike" spc="-1">
              <a:latin typeface="Arial"/>
            </a:endParaRPr>
          </a:p>
          <a:p>
            <a:pPr>
              <a:lnSpc>
                <a:spcPct val="100000"/>
              </a:lnSpc>
            </a:pPr>
            <a:r>
              <a:rPr lang="en-US" sz="1000" b="0" strike="noStrike" spc="-1">
                <a:solidFill>
                  <a:srgbClr val="000000"/>
                </a:solidFill>
                <a:latin typeface="Courier New"/>
              </a:rPr>
              <a:t>    Layer PROJECTION</a:t>
            </a:r>
            <a:endParaRPr lang="en-US" sz="1000" b="0" strike="noStrike" spc="-1">
              <a:latin typeface="Arial"/>
            </a:endParaRPr>
          </a:p>
          <a:p>
            <a:pPr>
              <a:lnSpc>
                <a:spcPct val="100000"/>
              </a:lnSpc>
            </a:pPr>
            <a:r>
              <a:rPr lang="en-US" sz="1000" b="0" strike="noStrike" spc="-1">
                <a:solidFill>
                  <a:srgbClr val="000000"/>
                </a:solidFill>
                <a:latin typeface="Courier New"/>
              </a:rPr>
              <a:t>    Layer METADATA</a:t>
            </a:r>
            <a:endParaRPr lang="en-US" sz="1000" b="0" strike="noStrike" spc="-1">
              <a:latin typeface="Arial"/>
            </a:endParaRPr>
          </a:p>
          <a:p>
            <a:pPr>
              <a:lnSpc>
                <a:spcPct val="100000"/>
              </a:lnSpc>
            </a:pPr>
            <a:r>
              <a:rPr lang="en-US" sz="1000" b="0" strike="noStrike" spc="-1">
                <a:solidFill>
                  <a:srgbClr val="000000"/>
                </a:solidFill>
                <a:latin typeface="Courier New"/>
              </a:rPr>
              <a:t>        wms_title</a:t>
            </a:r>
            <a:endParaRPr lang="en-US" sz="1000" b="0" strike="noStrike" spc="-1">
              <a:latin typeface="Arial"/>
            </a:endParaRPr>
          </a:p>
          <a:p>
            <a:pPr>
              <a:lnSpc>
                <a:spcPct val="100000"/>
              </a:lnSpc>
            </a:pPr>
            <a:r>
              <a:rPr lang="en-US" sz="1000" b="0" strike="noStrike" spc="-1">
                <a:solidFill>
                  <a:srgbClr val="000000"/>
                </a:solidFill>
                <a:latin typeface="Courier New"/>
              </a:rPr>
              <a:t>        wms_srs (optional)</a:t>
            </a:r>
            <a:endParaRPr lang="en-US" sz="1000" b="0" strike="noStrike" spc="-1">
              <a:latin typeface="Arial"/>
            </a:endParaRPr>
          </a:p>
          <a:p>
            <a:pPr>
              <a:lnSpc>
                <a:spcPct val="100000"/>
              </a:lnSpc>
            </a:pPr>
            <a:r>
              <a:rPr lang="en-US" sz="1000" b="0" strike="noStrike" spc="-1">
                <a:solidFill>
                  <a:srgbClr val="000000"/>
                </a:solidFill>
                <a:latin typeface="Courier New"/>
              </a:rPr>
              <a:t>    Layer STATUS</a:t>
            </a:r>
            <a:endParaRPr lang="en-US" sz="1000" b="0" strike="noStrike" spc="-1">
              <a:latin typeface="Arial"/>
            </a:endParaRPr>
          </a:p>
          <a:p>
            <a:pPr>
              <a:lnSpc>
                <a:spcPct val="100000"/>
              </a:lnSpc>
            </a:pPr>
            <a:r>
              <a:rPr lang="en-US" sz="1000" b="0" strike="noStrike" spc="-1">
                <a:solidFill>
                  <a:srgbClr val="000000"/>
                </a:solidFill>
                <a:latin typeface="Courier New"/>
              </a:rPr>
              <a:t>        Layers set to STATUS DEFAULT will always be sent to the client.</a:t>
            </a:r>
            <a:endParaRPr lang="en-US" sz="1000" b="0" strike="noStrike" spc="-1">
              <a:latin typeface="Arial"/>
            </a:endParaRPr>
          </a:p>
          <a:p>
            <a:pPr>
              <a:lnSpc>
                <a:spcPct val="100000"/>
              </a:lnSpc>
            </a:pPr>
            <a:r>
              <a:rPr lang="en-US" sz="1000" b="0" strike="noStrike" spc="-1">
                <a:solidFill>
                  <a:srgbClr val="000000"/>
                </a:solidFill>
                <a:latin typeface="Courier New"/>
              </a:rPr>
              <a:t>        Layers set to STATUS ON or STATUS OFF can be requested by the client.</a:t>
            </a:r>
            <a:endParaRPr lang="en-US" sz="1000" b="0" strike="noStrike" spc="-1">
              <a:latin typeface="Arial"/>
            </a:endParaRPr>
          </a:p>
          <a:p>
            <a:pPr>
              <a:lnSpc>
                <a:spcPct val="100000"/>
              </a:lnSpc>
            </a:pPr>
            <a:r>
              <a:rPr lang="en-US" sz="1000" b="0" strike="noStrike" spc="-1">
                <a:solidFill>
                  <a:srgbClr val="000000"/>
                </a:solidFill>
                <a:latin typeface="Courier New"/>
              </a:rPr>
              <a:t>    Layer TEMPLATE (required for GetFeatureInfo requests)</a:t>
            </a:r>
            <a:endParaRPr lang="en-US" sz="1000" b="0" strike="noStrike" spc="-1">
              <a:latin typeface="Arial"/>
            </a:endParaRPr>
          </a:p>
        </p:txBody>
      </p:sp>
      <p:sp>
        <p:nvSpPr>
          <p:cNvPr id="257" name="Line 7"/>
          <p:cNvSpPr/>
          <p:nvPr/>
        </p:nvSpPr>
        <p:spPr>
          <a:xfrm>
            <a:off x="3504960" y="1218960"/>
            <a:ext cx="360" cy="50292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58" name="CustomShape 8"/>
          <p:cNvSpPr/>
          <p:nvPr/>
        </p:nvSpPr>
        <p:spPr>
          <a:xfrm>
            <a:off x="3435840" y="2133720"/>
            <a:ext cx="51523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u="sng" strike="noStrike" spc="-1">
                <a:solidFill>
                  <a:srgbClr val="000000"/>
                </a:solidFill>
                <a:uFillTx/>
                <a:latin typeface="Segoe UI"/>
              </a:rPr>
              <a:t>list of parameters and metadata items to be configured</a:t>
            </a:r>
            <a:endParaRPr lang="en-US" sz="1400" b="0" strike="noStrike" spc="-1">
              <a:latin typeface="Arial"/>
            </a:endParaRPr>
          </a:p>
        </p:txBody>
      </p:sp>
      <p:pic>
        <p:nvPicPr>
          <p:cNvPr id="259" name="Picture 1"/>
          <p:cNvPicPr/>
          <p:nvPr/>
        </p:nvPicPr>
        <p:blipFill>
          <a:blip r:embed="rId2"/>
          <a:stretch/>
        </p:blipFill>
        <p:spPr>
          <a:xfrm>
            <a:off x="0" y="0"/>
            <a:ext cx="9143640" cy="990360"/>
          </a:xfrm>
          <a:prstGeom prst="rect">
            <a:avLst/>
          </a:prstGeom>
          <a:ln>
            <a:noFill/>
          </a:ln>
        </p:spPr>
      </p:pic>
      <p:sp>
        <p:nvSpPr>
          <p:cNvPr id="260" name="CustomShape 9"/>
          <p:cNvSpPr/>
          <p:nvPr/>
        </p:nvSpPr>
        <p:spPr>
          <a:xfrm>
            <a:off x="2931120" y="228600"/>
            <a:ext cx="64126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1" strike="noStrike" spc="-1">
                <a:solidFill>
                  <a:srgbClr val="FFFFFF"/>
                </a:solidFill>
                <a:latin typeface="Segoe UI"/>
              </a:rPr>
              <a:t>MapServer : Setting Up WMS Server</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1066680" y="160020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262" name="CustomShape 2"/>
          <p:cNvSpPr/>
          <p:nvPr/>
        </p:nvSpPr>
        <p:spPr>
          <a:xfrm>
            <a:off x="372600" y="914400"/>
            <a:ext cx="357516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indent="-216000">
              <a:lnSpc>
                <a:spcPct val="100000"/>
              </a:lnSpc>
              <a:buClr>
                <a:srgbClr val="000000"/>
              </a:buClr>
              <a:buFont typeface="Arial"/>
              <a:buChar char="•"/>
            </a:pPr>
            <a:r>
              <a:rPr lang="en-US" sz="1400" b="0" strike="noStrike" spc="-1">
                <a:solidFill>
                  <a:srgbClr val="000000"/>
                </a:solidFill>
                <a:latin typeface="Segoe UI"/>
              </a:rPr>
              <a:t> Setup a Mapfile For our WMS (contd)</a:t>
            </a:r>
            <a:endParaRPr lang="en-US" sz="1400" b="0" strike="noStrike" spc="-1">
              <a:latin typeface="Arial"/>
            </a:endParaRPr>
          </a:p>
        </p:txBody>
      </p:sp>
      <p:sp>
        <p:nvSpPr>
          <p:cNvPr id="263" name="CustomShape 3"/>
          <p:cNvSpPr/>
          <p:nvPr/>
        </p:nvSpPr>
        <p:spPr>
          <a:xfrm>
            <a:off x="648000" y="1600200"/>
            <a:ext cx="780120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Courier New"/>
              </a:rPr>
              <a:t>http://14.139.219.219/cgi-bin/mapserv.exe?map=/nedrp/ms4w/apps/nedrpekh/code/config/default/ekh.map&amp;</a:t>
            </a:r>
            <a:endParaRPr lang="en-US" sz="1000" b="0" strike="noStrike" spc="-1">
              <a:latin typeface="Arial"/>
            </a:endParaRPr>
          </a:p>
        </p:txBody>
      </p:sp>
      <p:sp>
        <p:nvSpPr>
          <p:cNvPr id="264" name="CustomShape 4"/>
          <p:cNvSpPr/>
          <p:nvPr/>
        </p:nvSpPr>
        <p:spPr>
          <a:xfrm>
            <a:off x="570240" y="1295280"/>
            <a:ext cx="264996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Segoe UI"/>
              </a:rPr>
              <a:t>Eg. NEDRP WMS MapServer</a:t>
            </a:r>
            <a:endParaRPr lang="en-US" sz="1400" b="0" strike="noStrike" spc="-1">
              <a:latin typeface="Arial"/>
            </a:endParaRPr>
          </a:p>
        </p:txBody>
      </p:sp>
      <p:pic>
        <p:nvPicPr>
          <p:cNvPr id="265" name="Picture 3"/>
          <p:cNvPicPr/>
          <p:nvPr/>
        </p:nvPicPr>
        <p:blipFill>
          <a:blip r:embed="rId2"/>
          <a:stretch/>
        </p:blipFill>
        <p:spPr>
          <a:xfrm>
            <a:off x="3429000" y="1905120"/>
            <a:ext cx="5028840" cy="2485440"/>
          </a:xfrm>
          <a:prstGeom prst="rect">
            <a:avLst/>
          </a:prstGeom>
          <a:ln w="9360">
            <a:noFill/>
          </a:ln>
        </p:spPr>
      </p:pic>
      <p:pic>
        <p:nvPicPr>
          <p:cNvPr id="266" name="Picture 4"/>
          <p:cNvPicPr/>
          <p:nvPr/>
        </p:nvPicPr>
        <p:blipFill>
          <a:blip r:embed="rId3"/>
          <a:stretch/>
        </p:blipFill>
        <p:spPr>
          <a:xfrm>
            <a:off x="380880" y="3581280"/>
            <a:ext cx="5486040" cy="2952000"/>
          </a:xfrm>
          <a:prstGeom prst="rect">
            <a:avLst/>
          </a:prstGeom>
          <a:ln w="9360">
            <a:noFill/>
          </a:ln>
        </p:spPr>
      </p:pic>
      <p:sp>
        <p:nvSpPr>
          <p:cNvPr id="267" name="CustomShape 5"/>
          <p:cNvSpPr/>
          <p:nvPr/>
        </p:nvSpPr>
        <p:spPr>
          <a:xfrm>
            <a:off x="3352680" y="4419720"/>
            <a:ext cx="1523520" cy="1519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68" name="CustomShape 6"/>
          <p:cNvSpPr/>
          <p:nvPr/>
        </p:nvSpPr>
        <p:spPr>
          <a:xfrm>
            <a:off x="6858000" y="3809880"/>
            <a:ext cx="1523520" cy="1519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269" name="Picture 1"/>
          <p:cNvPicPr/>
          <p:nvPr/>
        </p:nvPicPr>
        <p:blipFill>
          <a:blip r:embed="rId4"/>
          <a:stretch/>
        </p:blipFill>
        <p:spPr>
          <a:xfrm>
            <a:off x="0" y="0"/>
            <a:ext cx="9143640" cy="990360"/>
          </a:xfrm>
          <a:prstGeom prst="rect">
            <a:avLst/>
          </a:prstGeom>
          <a:ln>
            <a:noFill/>
          </a:ln>
        </p:spPr>
      </p:pic>
      <p:sp>
        <p:nvSpPr>
          <p:cNvPr id="270" name="CustomShape 7"/>
          <p:cNvSpPr/>
          <p:nvPr/>
        </p:nvSpPr>
        <p:spPr>
          <a:xfrm>
            <a:off x="2969280" y="228600"/>
            <a:ext cx="63367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1" strike="noStrike" spc="-1">
                <a:solidFill>
                  <a:srgbClr val="FFFFFF"/>
                </a:solidFill>
                <a:latin typeface="Segoe UI"/>
              </a:rPr>
              <a:t>MapServer : Introduction to Mapfile</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1"/>
          <p:cNvPicPr/>
          <p:nvPr/>
        </p:nvPicPr>
        <p:blipFill>
          <a:blip r:embed="rId2"/>
          <a:stretch/>
        </p:blipFill>
        <p:spPr>
          <a:xfrm>
            <a:off x="0" y="2819520"/>
            <a:ext cx="9143640" cy="990360"/>
          </a:xfrm>
          <a:prstGeom prst="rect">
            <a:avLst/>
          </a:prstGeom>
          <a:ln>
            <a:noFill/>
          </a:ln>
        </p:spPr>
      </p:pic>
      <p:sp>
        <p:nvSpPr>
          <p:cNvPr id="52" name="CustomShape 1"/>
          <p:cNvSpPr/>
          <p:nvPr/>
        </p:nvSpPr>
        <p:spPr>
          <a:xfrm>
            <a:off x="886320" y="2971800"/>
            <a:ext cx="756504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3200" b="0" strike="noStrike" spc="-1">
                <a:solidFill>
                  <a:srgbClr val="FFFFFF"/>
                </a:solidFill>
                <a:latin typeface="Segoe UI"/>
              </a:rPr>
              <a:t>Walkthrough : Setting Up GeoServer</a:t>
            </a: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1066680" y="1600200"/>
            <a:ext cx="184320" cy="369000"/>
          </a:xfrm>
          <a:prstGeom prst="rect">
            <a:avLst/>
          </a:prstGeom>
          <a:noFill/>
          <a:ln>
            <a:noFill/>
          </a:ln>
        </p:spPr>
        <p:style>
          <a:lnRef idx="0">
            <a:scrgbClr r="0" g="0" b="0"/>
          </a:lnRef>
          <a:fillRef idx="0">
            <a:scrgbClr r="0" g="0" b="0"/>
          </a:fillRef>
          <a:effectRef idx="0">
            <a:scrgbClr r="0" g="0" b="0"/>
          </a:effectRef>
          <a:fontRef idx="minor"/>
        </p:style>
      </p:sp>
      <p:pic>
        <p:nvPicPr>
          <p:cNvPr id="272" name="Picture 2"/>
          <p:cNvPicPr/>
          <p:nvPr/>
        </p:nvPicPr>
        <p:blipFill>
          <a:blip r:embed="rId2"/>
          <a:stretch/>
        </p:blipFill>
        <p:spPr>
          <a:xfrm>
            <a:off x="1295280" y="1219320"/>
            <a:ext cx="6267240" cy="4371480"/>
          </a:xfrm>
          <a:prstGeom prst="rect">
            <a:avLst/>
          </a:prstGeom>
          <a:ln>
            <a:noFill/>
          </a:ln>
          <a:effectLst>
            <a:outerShdw blurRad="292100" dist="139498" dir="2700000" algn="tl" rotWithShape="0">
              <a:srgbClr val="333333">
                <a:alpha val="65000"/>
              </a:srgbClr>
            </a:outerShdw>
          </a:effectLst>
        </p:spPr>
      </p:pic>
      <p:sp>
        <p:nvSpPr>
          <p:cNvPr id="273" name="CustomShape 2"/>
          <p:cNvSpPr/>
          <p:nvPr/>
        </p:nvSpPr>
        <p:spPr>
          <a:xfrm>
            <a:off x="838080" y="5791320"/>
            <a:ext cx="792432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28600" indent="-228240">
              <a:lnSpc>
                <a:spcPct val="100000"/>
              </a:lnSpc>
              <a:buClr>
                <a:srgbClr val="000000"/>
              </a:buClr>
              <a:buFont typeface="StarSymbol"/>
              <a:buAutoNum type="arabicPeriod"/>
            </a:pPr>
            <a:r>
              <a:rPr lang="en-US" sz="1200" b="0" u="sng" strike="noStrike" spc="-1">
                <a:solidFill>
                  <a:srgbClr val="0000FF"/>
                </a:solidFill>
                <a:uFillTx/>
                <a:latin typeface="Segoe UI"/>
                <a:hlinkClick r:id="rId3"/>
              </a:rPr>
              <a:t>http://osgeo-org.1803224.n2.nabble.com/Mapserver-vs-Geoserver-td4905798.html</a:t>
            </a:r>
            <a:endParaRPr lang="en-US" sz="1200" b="0" strike="noStrike" spc="-1">
              <a:latin typeface="Arial"/>
            </a:endParaRPr>
          </a:p>
          <a:p>
            <a:pPr marL="228600" indent="-228240">
              <a:lnSpc>
                <a:spcPct val="100000"/>
              </a:lnSpc>
              <a:buClr>
                <a:srgbClr val="000000"/>
              </a:buClr>
              <a:buFont typeface="StarSymbol"/>
              <a:buAutoNum type="arabicPeriod"/>
            </a:pPr>
            <a:r>
              <a:rPr lang="en-US" sz="1200" b="0" u="sng" strike="noStrike" spc="-1">
                <a:solidFill>
                  <a:srgbClr val="0000FF"/>
                </a:solidFill>
                <a:uFillTx/>
                <a:latin typeface="Segoe UI"/>
                <a:hlinkClick r:id="rId4"/>
              </a:rPr>
              <a:t>http://wiki.osgeo.org/wiki/Benchmarking_2010</a:t>
            </a:r>
            <a:endParaRPr lang="en-US" sz="1200" b="0" strike="noStrike" spc="-1">
              <a:latin typeface="Arial"/>
            </a:endParaRPr>
          </a:p>
          <a:p>
            <a:pPr marL="228600" indent="-228240">
              <a:lnSpc>
                <a:spcPct val="100000"/>
              </a:lnSpc>
              <a:buClr>
                <a:srgbClr val="000000"/>
              </a:buClr>
              <a:buFont typeface="StarSymbol"/>
              <a:buAutoNum type="arabicPeriod"/>
            </a:pPr>
            <a:r>
              <a:rPr lang="en-US" sz="1200" b="0" u="sng" strike="noStrike" spc="-1">
                <a:solidFill>
                  <a:srgbClr val="0000FF"/>
                </a:solidFill>
                <a:uFillTx/>
                <a:latin typeface="Segoe UI"/>
                <a:hlinkClick r:id="rId5"/>
              </a:rPr>
              <a:t>http://www.slideshare.net/gatewaygeomatics.com/wms-performance-shootout</a:t>
            </a:r>
            <a:endParaRPr lang="en-US" sz="1200" b="0" strike="noStrike" spc="-1">
              <a:latin typeface="Arial"/>
            </a:endParaRPr>
          </a:p>
          <a:p>
            <a:pPr marL="228600" indent="-228240">
              <a:lnSpc>
                <a:spcPct val="100000"/>
              </a:lnSpc>
            </a:pPr>
            <a:endParaRPr lang="en-US" sz="1200" b="0" strike="noStrike" spc="-1">
              <a:latin typeface="Arial"/>
            </a:endParaRPr>
          </a:p>
        </p:txBody>
      </p:sp>
      <p:pic>
        <p:nvPicPr>
          <p:cNvPr id="274" name="Picture 1"/>
          <p:cNvPicPr/>
          <p:nvPr/>
        </p:nvPicPr>
        <p:blipFill>
          <a:blip r:embed="rId6"/>
          <a:stretch/>
        </p:blipFill>
        <p:spPr>
          <a:xfrm>
            <a:off x="0" y="0"/>
            <a:ext cx="9143640" cy="990360"/>
          </a:xfrm>
          <a:prstGeom prst="rect">
            <a:avLst/>
          </a:prstGeom>
          <a:ln>
            <a:noFill/>
          </a:ln>
        </p:spPr>
      </p:pic>
      <p:sp>
        <p:nvSpPr>
          <p:cNvPr id="275" name="CustomShape 3"/>
          <p:cNvSpPr/>
          <p:nvPr/>
        </p:nvSpPr>
        <p:spPr>
          <a:xfrm>
            <a:off x="4170600" y="228600"/>
            <a:ext cx="45777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1" strike="noStrike" spc="-1">
                <a:solidFill>
                  <a:srgbClr val="FFFFFF"/>
                </a:solidFill>
                <a:latin typeface="Segoe UI"/>
              </a:rPr>
              <a:t>MapServer  Vs GeoServer</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380880" y="1219320"/>
            <a:ext cx="8152920" cy="200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StarSymbol"/>
              <a:buAutoNum type="arabicPeriod"/>
            </a:pPr>
            <a:r>
              <a:rPr lang="en-US" sz="1400" b="0" strike="noStrike" spc="-1">
                <a:solidFill>
                  <a:srgbClr val="000000"/>
                </a:solidFill>
                <a:latin typeface="Segoe UI"/>
              </a:rPr>
              <a:t>Install the latest version of Java JRE</a:t>
            </a:r>
            <a:endParaRPr lang="en-US" sz="1400" b="0" strike="noStrike" spc="-1">
              <a:latin typeface="Arial"/>
            </a:endParaRPr>
          </a:p>
          <a:p>
            <a:pPr marL="343080" indent="-342720">
              <a:lnSpc>
                <a:spcPct val="100000"/>
              </a:lnSpc>
              <a:buClr>
                <a:srgbClr val="000000"/>
              </a:buClr>
              <a:buFont typeface="StarSymbol"/>
              <a:buAutoNum type="arabicPeriod"/>
            </a:pPr>
            <a:r>
              <a:rPr lang="en-US" sz="1400" b="0" strike="noStrike" spc="-1">
                <a:solidFill>
                  <a:srgbClr val="000000"/>
                </a:solidFill>
                <a:latin typeface="Segoe UI"/>
              </a:rPr>
              <a:t>Download </a:t>
            </a:r>
            <a:r>
              <a:rPr lang="en-US" sz="1400" b="1" strike="noStrike" spc="-1">
                <a:solidFill>
                  <a:srgbClr val="000000"/>
                </a:solidFill>
                <a:latin typeface="Segoe UI"/>
              </a:rPr>
              <a:t>GeoServer</a:t>
            </a:r>
            <a:r>
              <a:rPr lang="en-US" sz="1400" b="0" strike="noStrike" spc="-1">
                <a:solidFill>
                  <a:srgbClr val="000000"/>
                </a:solidFill>
                <a:latin typeface="Segoe UI"/>
              </a:rPr>
              <a:t> and choose/download appropriate Version</a:t>
            </a:r>
            <a:endParaRPr lang="en-US" sz="1400" b="0" strike="noStrike" spc="-1">
              <a:latin typeface="Arial"/>
            </a:endParaRPr>
          </a:p>
          <a:p>
            <a:pPr marL="343080" indent="-342720">
              <a:lnSpc>
                <a:spcPct val="100000"/>
              </a:lnSpc>
              <a:buClr>
                <a:srgbClr val="000000"/>
              </a:buClr>
              <a:buFont typeface="StarSymbol"/>
              <a:buAutoNum type="arabicPeriod"/>
            </a:pPr>
            <a:r>
              <a:rPr lang="en-US" sz="1400" b="0" strike="noStrike" spc="-1">
                <a:solidFill>
                  <a:srgbClr val="000000"/>
                </a:solidFill>
                <a:latin typeface="Segoe UI"/>
              </a:rPr>
              <a:t>Indicate the path of JRE subfolder. If you're using Windows, this is probably </a:t>
            </a:r>
            <a:r>
              <a:rPr lang="en-US" sz="1400" b="1" strike="noStrike" spc="-1">
                <a:solidFill>
                  <a:srgbClr val="000000"/>
                </a:solidFill>
                <a:latin typeface="Segoe UI"/>
              </a:rPr>
              <a:t>C:\Program Files (x86)\Java\jre8</a:t>
            </a:r>
            <a:r>
              <a:rPr lang="en-US" sz="1400" b="0" strike="noStrike" spc="-1">
                <a:solidFill>
                  <a:srgbClr val="000000"/>
                </a:solidFill>
                <a:latin typeface="Segoe UI"/>
              </a:rPr>
              <a:t> or </a:t>
            </a:r>
            <a:r>
              <a:rPr lang="en-US" sz="1400" b="1" strike="noStrike" spc="-1">
                <a:solidFill>
                  <a:srgbClr val="000000"/>
                </a:solidFill>
                <a:latin typeface="Segoe UI"/>
              </a:rPr>
              <a:t>C:\Program Files (x86)\Java\jre1.8.x  </a:t>
            </a:r>
            <a:r>
              <a:rPr lang="en-US" sz="1400" b="0" strike="noStrike" spc="-1">
                <a:solidFill>
                  <a:srgbClr val="000000"/>
                </a:solidFill>
                <a:latin typeface="Segoe UI"/>
              </a:rPr>
              <a:t>or something similar. </a:t>
            </a:r>
            <a:endParaRPr lang="en-US" sz="1400" b="0" strike="noStrike" spc="-1">
              <a:latin typeface="Arial"/>
            </a:endParaRPr>
          </a:p>
          <a:p>
            <a:pPr marL="343080" indent="-342720">
              <a:lnSpc>
                <a:spcPct val="100000"/>
              </a:lnSpc>
              <a:buClr>
                <a:srgbClr val="000000"/>
              </a:buClr>
              <a:buFont typeface="StarSymbol"/>
              <a:buAutoNum type="arabicPeriod"/>
            </a:pPr>
            <a:r>
              <a:rPr lang="en-US" sz="1400" b="0" strike="noStrike" spc="-1">
                <a:solidFill>
                  <a:srgbClr val="000000"/>
                </a:solidFill>
                <a:latin typeface="Segoe UI"/>
              </a:rPr>
              <a:t>Once GeoServer is installed, start it by clicking </a:t>
            </a:r>
            <a:r>
              <a:rPr lang="en-US" sz="1400" b="1" strike="noStrike" spc="-1">
                <a:solidFill>
                  <a:srgbClr val="000000"/>
                </a:solidFill>
                <a:latin typeface="Segoe UI"/>
              </a:rPr>
              <a:t>Start &gt; All Programs &gt; GeoServer 2.x.x &gt; Start GeoServer</a:t>
            </a:r>
            <a:r>
              <a:rPr lang="en-US" sz="1400" b="0" strike="noStrike" spc="-1">
                <a:solidFill>
                  <a:srgbClr val="000000"/>
                </a:solidFill>
                <a:latin typeface="Segoe UI"/>
              </a:rPr>
              <a:t>.  You'll see a bunch of status messages appearing in a black and white console, like the following.</a:t>
            </a:r>
            <a:endParaRPr lang="en-US" sz="1400" b="0" strike="noStrike" spc="-1">
              <a:latin typeface="Arial"/>
            </a:endParaRPr>
          </a:p>
          <a:p>
            <a:pPr marL="343080" indent="-342720">
              <a:lnSpc>
                <a:spcPct val="100000"/>
              </a:lnSpc>
            </a:pPr>
            <a:endParaRPr lang="en-US" sz="1400" b="0" strike="noStrike" spc="-1">
              <a:latin typeface="Arial"/>
            </a:endParaRPr>
          </a:p>
        </p:txBody>
      </p:sp>
      <p:pic>
        <p:nvPicPr>
          <p:cNvPr id="54" name="Picture 2"/>
          <p:cNvPicPr/>
          <p:nvPr/>
        </p:nvPicPr>
        <p:blipFill>
          <a:blip r:embed="rId2"/>
          <a:stretch/>
        </p:blipFill>
        <p:spPr>
          <a:xfrm>
            <a:off x="4343400" y="2666880"/>
            <a:ext cx="4464000" cy="2209320"/>
          </a:xfrm>
          <a:prstGeom prst="rect">
            <a:avLst/>
          </a:prstGeom>
          <a:ln>
            <a:noFill/>
          </a:ln>
        </p:spPr>
      </p:pic>
      <p:sp>
        <p:nvSpPr>
          <p:cNvPr id="55" name="CustomShape 2"/>
          <p:cNvSpPr/>
          <p:nvPr/>
        </p:nvSpPr>
        <p:spPr>
          <a:xfrm>
            <a:off x="4572000" y="4873680"/>
            <a:ext cx="45716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i="1" strike="noStrike" spc="-1">
                <a:solidFill>
                  <a:srgbClr val="000000"/>
                </a:solidFill>
                <a:latin typeface="Calibri"/>
              </a:rPr>
              <a:t>Figure:  Status messages during GeoServer startup.</a:t>
            </a:r>
            <a:endParaRPr lang="en-US" sz="1400" b="0" strike="noStrike" spc="-1">
              <a:latin typeface="Arial"/>
            </a:endParaRPr>
          </a:p>
        </p:txBody>
      </p:sp>
      <p:sp>
        <p:nvSpPr>
          <p:cNvPr id="56" name="CustomShape 3"/>
          <p:cNvSpPr/>
          <p:nvPr/>
        </p:nvSpPr>
        <p:spPr>
          <a:xfrm>
            <a:off x="533520" y="3352680"/>
            <a:ext cx="3657240" cy="100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000000"/>
                </a:solidFill>
                <a:latin typeface="Calibri"/>
              </a:rPr>
              <a:t>If you get a Windows Security Alert that Windows Firewall has blocked some features of the program, check the top box to allow it to run on private networks and click </a:t>
            </a:r>
            <a:r>
              <a:rPr lang="en-US" sz="1200" b="1" strike="noStrike" spc="-1">
                <a:solidFill>
                  <a:srgbClr val="000000"/>
                </a:solidFill>
                <a:latin typeface="Calibri"/>
              </a:rPr>
              <a:t>Allow access</a:t>
            </a:r>
            <a:r>
              <a:rPr lang="en-US" sz="1200" b="0" strike="noStrike" spc="-1">
                <a:solidFill>
                  <a:srgbClr val="000000"/>
                </a:solidFill>
                <a:latin typeface="Calibri"/>
              </a:rPr>
              <a:t>. Uncheck the bottom box, as public access will not be needed in this course.</a:t>
            </a:r>
            <a:endParaRPr lang="en-US" sz="1200" b="0" strike="noStrike" spc="-1">
              <a:latin typeface="Arial"/>
            </a:endParaRPr>
          </a:p>
        </p:txBody>
      </p:sp>
      <p:sp>
        <p:nvSpPr>
          <p:cNvPr id="57" name="CustomShape 4"/>
          <p:cNvSpPr/>
          <p:nvPr/>
        </p:nvSpPr>
        <p:spPr>
          <a:xfrm>
            <a:off x="228600" y="5257440"/>
            <a:ext cx="8610120" cy="115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StarSymbol"/>
              <a:buAutoNum type="arabicPeriod" startAt="5"/>
            </a:pPr>
            <a:r>
              <a:rPr lang="en-US" sz="1400" b="0" strike="noStrike" spc="-1">
                <a:solidFill>
                  <a:srgbClr val="000000"/>
                </a:solidFill>
                <a:latin typeface="Segoe UI"/>
              </a:rPr>
              <a:t>Click </a:t>
            </a:r>
            <a:r>
              <a:rPr lang="en-US" sz="1400" b="1" strike="noStrike" spc="-1">
                <a:solidFill>
                  <a:srgbClr val="000000"/>
                </a:solidFill>
                <a:latin typeface="Segoe UI"/>
              </a:rPr>
              <a:t>Start &gt; All Programs &gt; GeoServer </a:t>
            </a:r>
            <a:r>
              <a:rPr lang="en-US" sz="1400" b="1" strike="noStrike" spc="-1">
                <a:solidFill>
                  <a:srgbClr val="00B050"/>
                </a:solidFill>
                <a:latin typeface="Segoe UI"/>
              </a:rPr>
              <a:t>2.14.0</a:t>
            </a:r>
            <a:r>
              <a:rPr lang="en-US" sz="1400" b="1" strike="noStrike" spc="-1">
                <a:solidFill>
                  <a:srgbClr val="000000"/>
                </a:solidFill>
                <a:latin typeface="Segoe UI"/>
              </a:rPr>
              <a:t> &gt; GeoServer Web Admin Page</a:t>
            </a:r>
            <a:r>
              <a:rPr lang="en-US" sz="1400" b="0" strike="noStrike" spc="-1">
                <a:solidFill>
                  <a:srgbClr val="000000"/>
                </a:solidFill>
                <a:latin typeface="Segoe UI"/>
              </a:rPr>
              <a:t> (or go to your browser and enter the address </a:t>
            </a:r>
            <a:r>
              <a:rPr lang="en-US" sz="1400" b="1" strike="noStrike" spc="-1">
                <a:solidFill>
                  <a:srgbClr val="000000"/>
                </a:solidFill>
                <a:latin typeface="Segoe UI"/>
              </a:rPr>
              <a:t>localhost:8080/geoserver/web</a:t>
            </a:r>
            <a:r>
              <a:rPr lang="en-US" sz="1400" b="0" strike="noStrike" spc="-1">
                <a:solidFill>
                  <a:srgbClr val="000000"/>
                </a:solidFill>
                <a:latin typeface="Segoe UI"/>
              </a:rPr>
              <a:t>).</a:t>
            </a:r>
            <a:endParaRPr lang="en-US" sz="1400" b="0" strike="noStrike" spc="-1">
              <a:latin typeface="Arial"/>
            </a:endParaRPr>
          </a:p>
          <a:p>
            <a:pPr marL="343080" indent="-342720">
              <a:lnSpc>
                <a:spcPct val="100000"/>
              </a:lnSpc>
            </a:pPr>
            <a:r>
              <a:rPr lang="en-US" sz="1400" b="0" strike="noStrike" spc="-1">
                <a:solidFill>
                  <a:srgbClr val="000000"/>
                </a:solidFill>
                <a:latin typeface="Segoe UI"/>
              </a:rPr>
              <a:t>	This is a web page that you can use to administer GeoServer from this or any other computer in your network. GeoServer includes a </a:t>
            </a:r>
            <a:r>
              <a:rPr lang="en-US" sz="1400" b="0" u="sng" strike="noStrike" spc="-1">
                <a:solidFill>
                  <a:srgbClr val="0000FF"/>
                </a:solidFill>
                <a:uFillTx/>
                <a:latin typeface="Segoe UI"/>
                <a:hlinkClick r:id="rId3"/>
              </a:rPr>
              <a:t>servlet</a:t>
            </a:r>
            <a:r>
              <a:rPr lang="en-US" sz="1400" b="0" strike="noStrike" spc="-1">
                <a:solidFill>
                  <a:srgbClr val="000000"/>
                </a:solidFill>
                <a:latin typeface="Segoe UI"/>
              </a:rPr>
              <a:t> called </a:t>
            </a:r>
            <a:r>
              <a:rPr lang="en-US" sz="1400" b="1" strike="noStrike" spc="-1">
                <a:solidFill>
                  <a:srgbClr val="000000"/>
                </a:solidFill>
                <a:latin typeface="Segoe UI"/>
              </a:rPr>
              <a:t>Jetty</a:t>
            </a:r>
            <a:r>
              <a:rPr lang="en-US" sz="1400" b="0" strike="noStrike" spc="-1">
                <a:solidFill>
                  <a:srgbClr val="000000"/>
                </a:solidFill>
                <a:latin typeface="Segoe UI"/>
              </a:rPr>
              <a:t>, for serving web service and web page requests</a:t>
            </a:r>
            <a:endParaRPr lang="en-US" sz="1400" b="0" strike="noStrike" spc="-1">
              <a:latin typeface="Arial"/>
            </a:endParaRPr>
          </a:p>
        </p:txBody>
      </p:sp>
      <p:pic>
        <p:nvPicPr>
          <p:cNvPr id="58" name="Picture 1"/>
          <p:cNvPicPr/>
          <p:nvPr/>
        </p:nvPicPr>
        <p:blipFill>
          <a:blip r:embed="rId4"/>
          <a:stretch/>
        </p:blipFill>
        <p:spPr>
          <a:xfrm>
            <a:off x="0" y="0"/>
            <a:ext cx="9143640" cy="990360"/>
          </a:xfrm>
          <a:prstGeom prst="rect">
            <a:avLst/>
          </a:prstGeom>
          <a:ln>
            <a:noFill/>
          </a:ln>
        </p:spPr>
      </p:pic>
      <p:sp>
        <p:nvSpPr>
          <p:cNvPr id="59" name="CustomShape 5"/>
          <p:cNvSpPr/>
          <p:nvPr/>
        </p:nvSpPr>
        <p:spPr>
          <a:xfrm>
            <a:off x="5032440" y="228600"/>
            <a:ext cx="39164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FFFFFF"/>
                </a:solidFill>
                <a:latin typeface="Segoe UI"/>
              </a:rPr>
              <a:t>Setting Up GeoServer</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p:cNvSpPr/>
          <p:nvPr/>
        </p:nvSpPr>
        <p:spPr>
          <a:xfrm>
            <a:off x="304920" y="1676520"/>
            <a:ext cx="8381520" cy="94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StarSymbol"/>
              <a:buAutoNum type="arabicPeriod" startAt="6"/>
            </a:pPr>
            <a:r>
              <a:rPr lang="en-US" sz="1400" b="0" strike="noStrike" spc="-1">
                <a:solidFill>
                  <a:srgbClr val="000000"/>
                </a:solidFill>
                <a:latin typeface="Segoe UI"/>
              </a:rPr>
              <a:t>Type a GeoServer username and password in the upper boxes and click </a:t>
            </a:r>
            <a:r>
              <a:rPr lang="en-US" sz="1400" b="1" strike="noStrike" spc="-1">
                <a:solidFill>
                  <a:srgbClr val="000000"/>
                </a:solidFill>
                <a:latin typeface="Segoe UI"/>
              </a:rPr>
              <a:t>Login</a:t>
            </a:r>
            <a:r>
              <a:rPr lang="en-US" sz="1400" b="0" strike="noStrike" spc="-1">
                <a:solidFill>
                  <a:srgbClr val="000000"/>
                </a:solidFill>
                <a:latin typeface="Segoe UI"/>
              </a:rPr>
              <a:t>. You may remember that the installation created an administrative user with the username </a:t>
            </a:r>
            <a:r>
              <a:rPr lang="en-US" sz="1400" b="1" strike="noStrike" spc="-1">
                <a:solidFill>
                  <a:srgbClr val="000000"/>
                </a:solidFill>
                <a:latin typeface="Segoe UI"/>
              </a:rPr>
              <a:t>admin</a:t>
            </a:r>
            <a:r>
              <a:rPr lang="en-US" sz="1400" b="0" strike="noStrike" spc="-1">
                <a:solidFill>
                  <a:srgbClr val="000000"/>
                </a:solidFill>
                <a:latin typeface="Segoe UI"/>
              </a:rPr>
              <a:t> and the password </a:t>
            </a:r>
            <a:r>
              <a:rPr lang="en-US" sz="1400" b="1" strike="noStrike" spc="-1">
                <a:solidFill>
                  <a:srgbClr val="000000"/>
                </a:solidFill>
                <a:latin typeface="Segoe UI"/>
              </a:rPr>
              <a:t>geoserver</a:t>
            </a:r>
            <a:r>
              <a:rPr lang="en-US" sz="1400" b="0" strike="noStrike" spc="-1">
                <a:solidFill>
                  <a:srgbClr val="000000"/>
                </a:solidFill>
                <a:latin typeface="Segoe UI"/>
              </a:rPr>
              <a:t>. You must use this the first time you log in. You will see a welcome page similar to the following</a:t>
            </a:r>
            <a:endParaRPr lang="en-US" sz="1400" b="0" strike="noStrike" spc="-1">
              <a:latin typeface="Arial"/>
            </a:endParaRPr>
          </a:p>
        </p:txBody>
      </p:sp>
      <p:pic>
        <p:nvPicPr>
          <p:cNvPr id="61" name="Picture 2"/>
          <p:cNvPicPr/>
          <p:nvPr/>
        </p:nvPicPr>
        <p:blipFill>
          <a:blip r:embed="rId2"/>
          <a:stretch/>
        </p:blipFill>
        <p:spPr>
          <a:xfrm>
            <a:off x="4876920" y="3200400"/>
            <a:ext cx="4015800" cy="2844360"/>
          </a:xfrm>
          <a:prstGeom prst="rect">
            <a:avLst/>
          </a:prstGeom>
          <a:ln>
            <a:noFill/>
          </a:ln>
        </p:spPr>
      </p:pic>
      <p:sp>
        <p:nvSpPr>
          <p:cNvPr id="62" name="CustomShape 2"/>
          <p:cNvSpPr/>
          <p:nvPr/>
        </p:nvSpPr>
        <p:spPr>
          <a:xfrm>
            <a:off x="5562720" y="6172200"/>
            <a:ext cx="312372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alibri"/>
              </a:rPr>
              <a:t>Figure: Geoserver startup webpage</a:t>
            </a:r>
            <a:endParaRPr lang="en-US" sz="1400" b="0" strike="noStrike" spc="-1">
              <a:latin typeface="Arial"/>
            </a:endParaRPr>
          </a:p>
        </p:txBody>
      </p:sp>
      <p:sp>
        <p:nvSpPr>
          <p:cNvPr id="63" name="CustomShape 3"/>
          <p:cNvSpPr/>
          <p:nvPr/>
        </p:nvSpPr>
        <p:spPr>
          <a:xfrm>
            <a:off x="380880" y="3048120"/>
            <a:ext cx="4190760" cy="15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400" b="0" strike="noStrike" spc="-1">
                <a:solidFill>
                  <a:srgbClr val="000000"/>
                </a:solidFill>
                <a:latin typeface="Segoe UI"/>
              </a:rPr>
              <a:t>7. GeoServer works with the concept of layers and layer groups. You define a set of datasets that you want to have exposed on your server</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000000"/>
                </a:solidFill>
                <a:latin typeface="Segoe UI"/>
              </a:rPr>
              <a:t>8. In the left-hand menu, click </a:t>
            </a:r>
            <a:r>
              <a:rPr lang="en-US" sz="1400" b="1" strike="noStrike" spc="-1">
                <a:solidFill>
                  <a:srgbClr val="000000"/>
                </a:solidFill>
                <a:latin typeface="Segoe UI"/>
              </a:rPr>
              <a:t>Layer Preview</a:t>
            </a:r>
            <a:r>
              <a:rPr lang="en-US" sz="1400" b="0" strike="noStrike" spc="-1">
                <a:solidFill>
                  <a:srgbClr val="000000"/>
                </a:solidFill>
                <a:latin typeface="Segoe UI"/>
              </a:rPr>
              <a:t>.</a:t>
            </a:r>
            <a:endParaRPr lang="en-US" sz="1400" b="0" strike="noStrike" spc="-1">
              <a:latin typeface="Arial"/>
            </a:endParaRPr>
          </a:p>
        </p:txBody>
      </p:sp>
      <p:pic>
        <p:nvPicPr>
          <p:cNvPr id="64" name="Picture 2"/>
          <p:cNvPicPr/>
          <p:nvPr/>
        </p:nvPicPr>
        <p:blipFill>
          <a:blip r:embed="rId3"/>
          <a:stretch/>
        </p:blipFill>
        <p:spPr>
          <a:xfrm>
            <a:off x="304920" y="4724280"/>
            <a:ext cx="2171520" cy="1485720"/>
          </a:xfrm>
          <a:prstGeom prst="rect">
            <a:avLst/>
          </a:prstGeom>
          <a:ln>
            <a:noFill/>
          </a:ln>
        </p:spPr>
      </p:pic>
      <p:sp>
        <p:nvSpPr>
          <p:cNvPr id="65" name="CustomShape 4"/>
          <p:cNvSpPr/>
          <p:nvPr/>
        </p:nvSpPr>
        <p:spPr>
          <a:xfrm>
            <a:off x="471960" y="6172200"/>
            <a:ext cx="22582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Figure : Layer Preview </a:t>
            </a:r>
            <a:endParaRPr lang="en-US" sz="1800" b="0" strike="noStrike" spc="-1">
              <a:latin typeface="Arial"/>
            </a:endParaRPr>
          </a:p>
        </p:txBody>
      </p:sp>
      <p:sp>
        <p:nvSpPr>
          <p:cNvPr id="66" name="CustomShape 5"/>
          <p:cNvSpPr/>
          <p:nvPr/>
        </p:nvSpPr>
        <p:spPr>
          <a:xfrm>
            <a:off x="6781680" y="2438280"/>
            <a:ext cx="151920" cy="60912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67" name="Picture 1"/>
          <p:cNvPicPr/>
          <p:nvPr/>
        </p:nvPicPr>
        <p:blipFill>
          <a:blip r:embed="rId4"/>
          <a:stretch/>
        </p:blipFill>
        <p:spPr>
          <a:xfrm>
            <a:off x="0" y="0"/>
            <a:ext cx="9143640" cy="990360"/>
          </a:xfrm>
          <a:prstGeom prst="rect">
            <a:avLst/>
          </a:prstGeom>
          <a:ln>
            <a:noFill/>
          </a:ln>
        </p:spPr>
      </p:pic>
      <p:sp>
        <p:nvSpPr>
          <p:cNvPr id="68" name="CustomShape 6"/>
          <p:cNvSpPr/>
          <p:nvPr/>
        </p:nvSpPr>
        <p:spPr>
          <a:xfrm>
            <a:off x="4879800" y="228600"/>
            <a:ext cx="39164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FFFFFF"/>
                </a:solidFill>
                <a:latin typeface="Segoe UI"/>
              </a:rPr>
              <a:t>Setting Up GeoServer</a:t>
            </a:r>
            <a:endParaRPr lang="en-US" sz="2400" b="0" strike="noStrike" spc="-1">
              <a:latin typeface="Arial"/>
            </a:endParaRPr>
          </a:p>
        </p:txBody>
      </p:sp>
      <p:sp>
        <p:nvSpPr>
          <p:cNvPr id="69" name="CustomShape 7"/>
          <p:cNvSpPr/>
          <p:nvPr/>
        </p:nvSpPr>
        <p:spPr>
          <a:xfrm>
            <a:off x="380880" y="5562720"/>
            <a:ext cx="1142640" cy="304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ustomShape 1"/>
          <p:cNvSpPr/>
          <p:nvPr/>
        </p:nvSpPr>
        <p:spPr>
          <a:xfrm>
            <a:off x="380880" y="457200"/>
            <a:ext cx="83815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800" b="0" strike="noStrike" spc="-1">
              <a:latin typeface="Arial"/>
            </a:endParaRPr>
          </a:p>
          <a:p>
            <a:pPr marL="343080" indent="-342720">
              <a:lnSpc>
                <a:spcPct val="100000"/>
              </a:lnSpc>
            </a:pPr>
            <a:endParaRPr lang="en-US" sz="1800" b="0" strike="noStrike" spc="-1">
              <a:latin typeface="Arial"/>
            </a:endParaRPr>
          </a:p>
        </p:txBody>
      </p:sp>
      <p:sp>
        <p:nvSpPr>
          <p:cNvPr id="71" name="CustomShape 2"/>
          <p:cNvSpPr/>
          <p:nvPr/>
        </p:nvSpPr>
        <p:spPr>
          <a:xfrm>
            <a:off x="-46800" y="1447920"/>
            <a:ext cx="7848720" cy="516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Segoe UI"/>
              </a:rPr>
              <a:t>9. Scroll down to the Tasmania state boundaries layer and click the </a:t>
            </a:r>
            <a:r>
              <a:rPr lang="en-US" sz="1400" b="1" strike="noStrike" spc="-1">
                <a:solidFill>
                  <a:srgbClr val="000000"/>
                </a:solidFill>
                <a:latin typeface="Segoe UI"/>
              </a:rPr>
              <a:t>OpenLayers</a:t>
            </a:r>
            <a:r>
              <a:rPr lang="en-US" sz="1400" b="0" strike="noStrike" spc="-1">
                <a:solidFill>
                  <a:srgbClr val="000000"/>
                </a:solidFill>
                <a:latin typeface="Segoe UI"/>
              </a:rPr>
              <a:t> link.</a:t>
            </a:r>
            <a:endParaRPr lang="en-US" sz="1400" b="0" strike="noStrike" spc="-1">
              <a:latin typeface="Arial"/>
            </a:endParaRPr>
          </a:p>
          <a:p>
            <a:pPr>
              <a:lnSpc>
                <a:spcPct val="100000"/>
              </a:lnSpc>
            </a:pPr>
            <a:endParaRPr lang="en-US" sz="1400" b="0" strike="noStrike" spc="-1">
              <a:latin typeface="Arial"/>
            </a:endParaRPr>
          </a:p>
        </p:txBody>
      </p:sp>
      <p:pic>
        <p:nvPicPr>
          <p:cNvPr id="72" name="Picture 3"/>
          <p:cNvPicPr/>
          <p:nvPr/>
        </p:nvPicPr>
        <p:blipFill>
          <a:blip r:embed="rId2"/>
          <a:stretch/>
        </p:blipFill>
        <p:spPr>
          <a:xfrm>
            <a:off x="4572000" y="1905120"/>
            <a:ext cx="4343040" cy="1471680"/>
          </a:xfrm>
          <a:prstGeom prst="rect">
            <a:avLst/>
          </a:prstGeom>
          <a:ln>
            <a:noFill/>
          </a:ln>
        </p:spPr>
      </p:pic>
      <p:sp>
        <p:nvSpPr>
          <p:cNvPr id="73" name="CustomShape 3"/>
          <p:cNvSpPr/>
          <p:nvPr/>
        </p:nvSpPr>
        <p:spPr>
          <a:xfrm>
            <a:off x="5200200" y="3429000"/>
            <a:ext cx="313164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Calibri"/>
              </a:rPr>
              <a:t>Figure : Find Tasmania in the list of layers</a:t>
            </a:r>
            <a:endParaRPr lang="en-US" sz="1400" b="0" strike="noStrike" spc="-1">
              <a:latin typeface="Arial"/>
            </a:endParaRPr>
          </a:p>
        </p:txBody>
      </p:sp>
      <p:sp>
        <p:nvSpPr>
          <p:cNvPr id="74" name="CustomShape 4"/>
          <p:cNvSpPr/>
          <p:nvPr/>
        </p:nvSpPr>
        <p:spPr>
          <a:xfrm>
            <a:off x="380880" y="1981080"/>
            <a:ext cx="4038120" cy="136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200" b="0" strike="noStrike" spc="-1">
                <a:solidFill>
                  <a:srgbClr val="000000"/>
                </a:solidFill>
                <a:latin typeface="Segoe UI"/>
              </a:rPr>
              <a:t>This displays your map as a web service that you can navigate. The web service was delivered through the Open Geospatial Consortium (OGC) Web Map Service (WMS) specification, an openly documented way of serving web maps. The map frame and navigation buttons were created through the OpenLayers JavaScript framework.</a:t>
            </a:r>
            <a:endParaRPr lang="en-US" sz="1200" b="0" strike="noStrike" spc="-1">
              <a:latin typeface="Arial"/>
            </a:endParaRPr>
          </a:p>
        </p:txBody>
      </p:sp>
      <p:sp>
        <p:nvSpPr>
          <p:cNvPr id="75" name="CustomShape 5"/>
          <p:cNvSpPr/>
          <p:nvPr/>
        </p:nvSpPr>
        <p:spPr>
          <a:xfrm>
            <a:off x="609480" y="4267080"/>
            <a:ext cx="3657240" cy="11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200" b="0" strike="noStrike" spc="-1">
                <a:solidFill>
                  <a:srgbClr val="000000"/>
                </a:solidFill>
                <a:latin typeface="Segoe UI"/>
              </a:rPr>
              <a:t>It's important to understand that you also could have done this by clicking the dropdown list and choosing </a:t>
            </a:r>
            <a:r>
              <a:rPr lang="en-US" sz="1200" b="1" strike="noStrike" spc="-1">
                <a:solidFill>
                  <a:srgbClr val="000000"/>
                </a:solidFill>
                <a:latin typeface="Segoe UI"/>
              </a:rPr>
              <a:t>WMS &gt; OpenLayers</a:t>
            </a:r>
            <a:r>
              <a:rPr lang="en-US" sz="1200" b="0" strike="noStrike" spc="-1">
                <a:solidFill>
                  <a:srgbClr val="000000"/>
                </a:solidFill>
                <a:latin typeface="Segoe UI"/>
              </a:rPr>
              <a:t>. Looking at this list, you get a better idea of the many different output formats supported by GeoServer.</a:t>
            </a:r>
            <a:endParaRPr lang="en-US" sz="1200" b="0" strike="noStrike" spc="-1">
              <a:latin typeface="Arial"/>
            </a:endParaRPr>
          </a:p>
        </p:txBody>
      </p:sp>
      <p:pic>
        <p:nvPicPr>
          <p:cNvPr id="76" name="Picture 2"/>
          <p:cNvPicPr/>
          <p:nvPr/>
        </p:nvPicPr>
        <p:blipFill>
          <a:blip r:embed="rId3"/>
          <a:stretch/>
        </p:blipFill>
        <p:spPr>
          <a:xfrm>
            <a:off x="4618440" y="3809880"/>
            <a:ext cx="4296600" cy="2590560"/>
          </a:xfrm>
          <a:prstGeom prst="rect">
            <a:avLst/>
          </a:prstGeom>
          <a:ln>
            <a:noFill/>
          </a:ln>
        </p:spPr>
      </p:pic>
      <p:sp>
        <p:nvSpPr>
          <p:cNvPr id="77" name="CustomShape 6"/>
          <p:cNvSpPr/>
          <p:nvPr/>
        </p:nvSpPr>
        <p:spPr>
          <a:xfrm>
            <a:off x="5290560" y="6400800"/>
            <a:ext cx="283284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Calibri"/>
              </a:rPr>
              <a:t>Figure : OpenLayers selection in GeoServer</a:t>
            </a:r>
            <a:endParaRPr lang="en-US" sz="1200" b="0" strike="noStrike" spc="-1">
              <a:latin typeface="Arial"/>
            </a:endParaRPr>
          </a:p>
        </p:txBody>
      </p:sp>
      <p:pic>
        <p:nvPicPr>
          <p:cNvPr id="78" name="Picture 1"/>
          <p:cNvPicPr/>
          <p:nvPr/>
        </p:nvPicPr>
        <p:blipFill>
          <a:blip r:embed="rId4"/>
          <a:stretch/>
        </p:blipFill>
        <p:spPr>
          <a:xfrm>
            <a:off x="0" y="0"/>
            <a:ext cx="9143640" cy="990360"/>
          </a:xfrm>
          <a:prstGeom prst="rect">
            <a:avLst/>
          </a:prstGeom>
          <a:ln>
            <a:noFill/>
          </a:ln>
        </p:spPr>
      </p:pic>
      <p:sp>
        <p:nvSpPr>
          <p:cNvPr id="79" name="CustomShape 7"/>
          <p:cNvSpPr/>
          <p:nvPr/>
        </p:nvSpPr>
        <p:spPr>
          <a:xfrm>
            <a:off x="4879800" y="228600"/>
            <a:ext cx="39164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FFFFFF"/>
                </a:solidFill>
                <a:latin typeface="Segoe UI"/>
              </a:rPr>
              <a:t>Setting Up GeoServer</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380880" y="457200"/>
            <a:ext cx="83815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800" b="0" strike="noStrike" spc="-1">
              <a:latin typeface="Arial"/>
            </a:endParaRPr>
          </a:p>
          <a:p>
            <a:pPr marL="343080" indent="-342720">
              <a:lnSpc>
                <a:spcPct val="100000"/>
              </a:lnSpc>
            </a:pPr>
            <a:endParaRPr lang="en-US" sz="1800" b="0" strike="noStrike" spc="-1">
              <a:latin typeface="Arial"/>
            </a:endParaRPr>
          </a:p>
        </p:txBody>
      </p:sp>
      <p:sp>
        <p:nvSpPr>
          <p:cNvPr id="81" name="CustomShape 2"/>
          <p:cNvSpPr/>
          <p:nvPr/>
        </p:nvSpPr>
        <p:spPr>
          <a:xfrm>
            <a:off x="609480" y="1523880"/>
            <a:ext cx="7848360" cy="136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400" b="0" strike="noStrike" spc="-1">
                <a:solidFill>
                  <a:srgbClr val="000000"/>
                </a:solidFill>
                <a:latin typeface="Segoe UI"/>
              </a:rPr>
              <a:t>10. Close the map preview window and return to the GeoServer layer preview list. This time, click the </a:t>
            </a:r>
            <a:r>
              <a:rPr lang="en-US" sz="1400" b="1" strike="noStrike" spc="-1">
                <a:solidFill>
                  <a:srgbClr val="000000"/>
                </a:solidFill>
                <a:latin typeface="Segoe UI"/>
              </a:rPr>
              <a:t>KML</a:t>
            </a:r>
            <a:r>
              <a:rPr lang="en-US" sz="1400" b="0" strike="noStrike" spc="-1">
                <a:solidFill>
                  <a:srgbClr val="000000"/>
                </a:solidFill>
                <a:latin typeface="Segoe UI"/>
              </a:rPr>
              <a:t> link to get the layer as KML, and XML-based open specification for geographic data, often used by Google. If you have Google Earth installed, the layer should open there. If you don't have Google Earth, you can open the layer in Notepad and just examine the raw KML.  </a:t>
            </a:r>
            <a:endParaRPr lang="en-US" sz="1400" b="0" strike="noStrike" spc="-1">
              <a:latin typeface="Arial"/>
            </a:endParaRPr>
          </a:p>
          <a:p>
            <a:pPr>
              <a:lnSpc>
                <a:spcPct val="100000"/>
              </a:lnSpc>
            </a:pPr>
            <a:endParaRPr lang="en-US" sz="1400" b="0" strike="noStrike" spc="-1">
              <a:latin typeface="Arial"/>
            </a:endParaRPr>
          </a:p>
        </p:txBody>
      </p:sp>
      <p:pic>
        <p:nvPicPr>
          <p:cNvPr id="82" name="Picture 1"/>
          <p:cNvPicPr/>
          <p:nvPr/>
        </p:nvPicPr>
        <p:blipFill>
          <a:blip r:embed="rId2"/>
          <a:stretch/>
        </p:blipFill>
        <p:spPr>
          <a:xfrm>
            <a:off x="0" y="0"/>
            <a:ext cx="9143640" cy="990360"/>
          </a:xfrm>
          <a:prstGeom prst="rect">
            <a:avLst/>
          </a:prstGeom>
          <a:ln>
            <a:noFill/>
          </a:ln>
        </p:spPr>
      </p:pic>
      <p:sp>
        <p:nvSpPr>
          <p:cNvPr id="83" name="CustomShape 3"/>
          <p:cNvSpPr/>
          <p:nvPr/>
        </p:nvSpPr>
        <p:spPr>
          <a:xfrm>
            <a:off x="4879800" y="228600"/>
            <a:ext cx="39164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FFFFFF"/>
                </a:solidFill>
                <a:latin typeface="Segoe UI"/>
              </a:rPr>
              <a:t>Setting Up GeoServer</a:t>
            </a:r>
            <a:endParaRPr lang="en-US" sz="2400" b="0" strike="noStrike" spc="-1">
              <a:latin typeface="Arial"/>
            </a:endParaRPr>
          </a:p>
        </p:txBody>
      </p:sp>
      <p:sp>
        <p:nvSpPr>
          <p:cNvPr id="84" name="CustomShape 4"/>
          <p:cNvSpPr/>
          <p:nvPr/>
        </p:nvSpPr>
        <p:spPr>
          <a:xfrm>
            <a:off x="264600" y="3581280"/>
            <a:ext cx="908136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1" strike="noStrike" spc="-1">
                <a:solidFill>
                  <a:srgbClr val="000000"/>
                </a:solidFill>
                <a:latin typeface="Segoe UI"/>
              </a:rPr>
              <a:t>This confirms that, your GeoServer has been Set Up and Configured properly!</a:t>
            </a:r>
            <a:endParaRPr lang="en-US"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1"/>
          <p:cNvPicPr/>
          <p:nvPr/>
        </p:nvPicPr>
        <p:blipFill>
          <a:blip r:embed="rId2"/>
          <a:stretch/>
        </p:blipFill>
        <p:spPr>
          <a:xfrm>
            <a:off x="0" y="0"/>
            <a:ext cx="9143640" cy="990360"/>
          </a:xfrm>
          <a:prstGeom prst="rect">
            <a:avLst/>
          </a:prstGeom>
          <a:ln>
            <a:noFill/>
          </a:ln>
        </p:spPr>
      </p:pic>
      <p:sp>
        <p:nvSpPr>
          <p:cNvPr id="86" name="CustomShape 1"/>
          <p:cNvSpPr/>
          <p:nvPr/>
        </p:nvSpPr>
        <p:spPr>
          <a:xfrm>
            <a:off x="274680" y="228600"/>
            <a:ext cx="100123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dirty="0">
                <a:solidFill>
                  <a:srgbClr val="FFFFFF"/>
                </a:solidFill>
                <a:latin typeface="Segoe UI"/>
              </a:rPr>
              <a:t>Understanding </a:t>
            </a:r>
            <a:r>
              <a:rPr lang="en-US" sz="2400" b="1" strike="noStrike" spc="-1" dirty="0" err="1">
                <a:solidFill>
                  <a:srgbClr val="FFFFFF"/>
                </a:solidFill>
                <a:latin typeface="Segoe UI"/>
              </a:rPr>
              <a:t>GeoServer</a:t>
            </a:r>
            <a:r>
              <a:rPr lang="en-US" sz="2400" b="1" strike="noStrike" spc="-1" dirty="0">
                <a:solidFill>
                  <a:srgbClr val="FFFFFF"/>
                </a:solidFill>
                <a:latin typeface="Segoe UI"/>
              </a:rPr>
              <a:t> : Web administration interface</a:t>
            </a:r>
            <a:endParaRPr lang="en-US" sz="2400" b="0" strike="noStrike" spc="-1" dirty="0">
              <a:latin typeface="Arial"/>
            </a:endParaRPr>
          </a:p>
        </p:txBody>
      </p:sp>
      <p:sp>
        <p:nvSpPr>
          <p:cNvPr id="87" name="CustomShape 2"/>
          <p:cNvSpPr/>
          <p:nvPr/>
        </p:nvSpPr>
        <p:spPr>
          <a:xfrm>
            <a:off x="4800600" y="1143000"/>
            <a:ext cx="4114440" cy="574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000000"/>
                </a:solidFill>
                <a:latin typeface="Segoe UI"/>
              </a:rPr>
              <a:t>The </a:t>
            </a:r>
            <a:r>
              <a:rPr lang="en-US" sz="1200" b="1" strike="noStrike" spc="-1">
                <a:solidFill>
                  <a:srgbClr val="000000"/>
                </a:solidFill>
                <a:latin typeface="Segoe UI"/>
              </a:rPr>
              <a:t>About &amp; Status </a:t>
            </a:r>
            <a:r>
              <a:rPr lang="en-US" sz="1200" b="0" strike="noStrike" spc="-1">
                <a:solidFill>
                  <a:srgbClr val="000000"/>
                </a:solidFill>
                <a:latin typeface="Segoe UI"/>
              </a:rPr>
              <a:t>section provides access to GeoServer </a:t>
            </a:r>
            <a:r>
              <a:rPr lang="en-US" sz="1200" b="1" strike="noStrike" spc="-1">
                <a:solidFill>
                  <a:srgbClr val="000000"/>
                </a:solidFill>
                <a:latin typeface="Segoe UI"/>
              </a:rPr>
              <a:t>diagnostic and configuration tools</a:t>
            </a:r>
            <a:r>
              <a:rPr lang="en-US" sz="1200" b="0" strike="noStrike" spc="-1">
                <a:solidFill>
                  <a:srgbClr val="000000"/>
                </a:solidFill>
                <a:latin typeface="Segoe UI"/>
              </a:rPr>
              <a:t>, and can be particularly useful for debugging.</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Segoe UI"/>
              </a:rPr>
              <a:t>The </a:t>
            </a:r>
            <a:r>
              <a:rPr lang="en-US" sz="1200" b="1" strike="noStrike" spc="-1">
                <a:solidFill>
                  <a:srgbClr val="000000"/>
                </a:solidFill>
                <a:latin typeface="Segoe UI"/>
              </a:rPr>
              <a:t>Data</a:t>
            </a:r>
            <a:r>
              <a:rPr lang="en-US" sz="1200" b="0" strike="noStrike" spc="-1">
                <a:solidFill>
                  <a:srgbClr val="000000"/>
                </a:solidFill>
                <a:latin typeface="Segoe UI"/>
              </a:rPr>
              <a:t> management section contains configuration options for all the </a:t>
            </a:r>
            <a:r>
              <a:rPr lang="en-US" sz="1200" b="1" strike="noStrike" spc="-1">
                <a:solidFill>
                  <a:srgbClr val="000000"/>
                </a:solidFill>
                <a:latin typeface="Segoe UI"/>
              </a:rPr>
              <a:t>different data-related settings</a:t>
            </a:r>
            <a:r>
              <a:rPr lang="en-US" sz="1200" b="0" strike="noStrike" spc="-1">
                <a:solidFill>
                  <a:srgbClr val="000000"/>
                </a:solidFill>
                <a:latin typeface="Segoe UI"/>
              </a:rPr>
              <a:t>.</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Segoe UI"/>
              </a:rPr>
              <a:t>The </a:t>
            </a:r>
            <a:r>
              <a:rPr lang="en-US" sz="1200" b="1" strike="noStrike" spc="-1">
                <a:solidFill>
                  <a:srgbClr val="000000"/>
                </a:solidFill>
                <a:latin typeface="Segoe UI"/>
              </a:rPr>
              <a:t>Services</a:t>
            </a:r>
            <a:r>
              <a:rPr lang="en-US" sz="1200" b="0" strike="noStrike" spc="-1">
                <a:solidFill>
                  <a:srgbClr val="000000"/>
                </a:solidFill>
                <a:latin typeface="Segoe UI"/>
              </a:rPr>
              <a:t> section is for </a:t>
            </a:r>
            <a:r>
              <a:rPr lang="en-US" sz="1200" b="1" strike="noStrike" spc="-1">
                <a:solidFill>
                  <a:srgbClr val="000000"/>
                </a:solidFill>
                <a:latin typeface="Segoe UI"/>
              </a:rPr>
              <a:t>configuring the services </a:t>
            </a:r>
            <a:r>
              <a:rPr lang="en-US" sz="1200" b="0" strike="noStrike" spc="-1">
                <a:solidFill>
                  <a:srgbClr val="000000"/>
                </a:solidFill>
                <a:latin typeface="Segoe UI"/>
              </a:rPr>
              <a:t>published by GeoServer.</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Segoe UI"/>
              </a:rPr>
              <a:t>The </a:t>
            </a:r>
            <a:r>
              <a:rPr lang="en-US" sz="1200" b="1" strike="noStrike" spc="-1">
                <a:solidFill>
                  <a:srgbClr val="000000"/>
                </a:solidFill>
                <a:latin typeface="Segoe UI"/>
              </a:rPr>
              <a:t>Settings</a:t>
            </a:r>
            <a:r>
              <a:rPr lang="en-US" sz="1200" b="0" strike="noStrike" spc="-1">
                <a:solidFill>
                  <a:srgbClr val="000000"/>
                </a:solidFill>
                <a:latin typeface="Segoe UI"/>
              </a:rPr>
              <a:t> section contains </a:t>
            </a:r>
            <a:r>
              <a:rPr lang="en-US" sz="1200" b="1" strike="noStrike" spc="-1">
                <a:solidFill>
                  <a:srgbClr val="000000"/>
                </a:solidFill>
                <a:latin typeface="Segoe UI"/>
              </a:rPr>
              <a:t>configuration settings </a:t>
            </a:r>
            <a:r>
              <a:rPr lang="en-US" sz="1200" b="0" strike="noStrike" spc="-1">
                <a:solidFill>
                  <a:srgbClr val="000000"/>
                </a:solidFill>
                <a:latin typeface="Segoe UI"/>
              </a:rPr>
              <a:t>that apply to </a:t>
            </a:r>
            <a:r>
              <a:rPr lang="en-US" sz="1200" b="1" strike="noStrike" spc="-1">
                <a:solidFill>
                  <a:srgbClr val="000000"/>
                </a:solidFill>
                <a:latin typeface="Segoe UI"/>
              </a:rPr>
              <a:t>the entire server</a:t>
            </a:r>
            <a:r>
              <a:rPr lang="en-US" sz="1200" b="0" strike="noStrike" spc="-1">
                <a:solidFill>
                  <a:srgbClr val="000000"/>
                </a:solidFill>
                <a:latin typeface="Segoe UI"/>
              </a:rPr>
              <a:t>.</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Segoe UI"/>
              </a:rPr>
              <a:t>The </a:t>
            </a:r>
            <a:r>
              <a:rPr lang="en-US" sz="1200" b="1" strike="noStrike" spc="-1">
                <a:solidFill>
                  <a:srgbClr val="000000"/>
                </a:solidFill>
                <a:latin typeface="Segoe UI"/>
              </a:rPr>
              <a:t>Tile Caching </a:t>
            </a:r>
            <a:r>
              <a:rPr lang="en-US" sz="1200" b="0" strike="noStrike" spc="-1">
                <a:solidFill>
                  <a:srgbClr val="000000"/>
                </a:solidFill>
                <a:latin typeface="Segoe UI"/>
              </a:rPr>
              <a:t>section configures the embedded </a:t>
            </a:r>
            <a:r>
              <a:rPr lang="en-US" sz="1200" b="1" strike="noStrike" spc="-1">
                <a:solidFill>
                  <a:srgbClr val="000000"/>
                </a:solidFill>
                <a:latin typeface="Segoe UI"/>
              </a:rPr>
              <a:t>GeoWebCache</a:t>
            </a:r>
            <a:r>
              <a:rPr lang="en-US" sz="1200" b="0" strike="noStrike" spc="-1">
                <a:solidFill>
                  <a:srgbClr val="000000"/>
                </a:solidFill>
                <a:latin typeface="Segoe UI"/>
              </a:rPr>
              <a:t>.</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Segoe UI"/>
              </a:rPr>
              <a:t>The </a:t>
            </a:r>
            <a:r>
              <a:rPr lang="en-US" sz="1200" b="1" strike="noStrike" spc="-1">
                <a:solidFill>
                  <a:srgbClr val="000000"/>
                </a:solidFill>
                <a:latin typeface="Segoe UI"/>
              </a:rPr>
              <a:t>Security</a:t>
            </a:r>
            <a:r>
              <a:rPr lang="en-US" sz="1200" b="0" strike="noStrike" spc="-1">
                <a:solidFill>
                  <a:srgbClr val="000000"/>
                </a:solidFill>
                <a:latin typeface="Segoe UI"/>
              </a:rPr>
              <a:t> section configures the </a:t>
            </a:r>
            <a:r>
              <a:rPr lang="en-US" sz="1200" b="1" strike="noStrike" spc="-1">
                <a:solidFill>
                  <a:srgbClr val="000000"/>
                </a:solidFill>
                <a:latin typeface="Segoe UI"/>
              </a:rPr>
              <a:t>built-in security </a:t>
            </a:r>
            <a:r>
              <a:rPr lang="en-US" sz="1200" b="0" strike="noStrike" spc="-1">
                <a:solidFill>
                  <a:srgbClr val="000000"/>
                </a:solidFill>
                <a:latin typeface="Segoe UI"/>
              </a:rPr>
              <a:t>subsystem.</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Segoe UI"/>
              </a:rPr>
              <a:t>The </a:t>
            </a:r>
            <a:r>
              <a:rPr lang="en-US" sz="1200" b="1" strike="noStrike" spc="-1">
                <a:solidFill>
                  <a:srgbClr val="000000"/>
                </a:solidFill>
                <a:latin typeface="Segoe UI"/>
              </a:rPr>
              <a:t>Demos</a:t>
            </a:r>
            <a:r>
              <a:rPr lang="en-US" sz="1200" b="0" strike="noStrike" spc="-1">
                <a:solidFill>
                  <a:srgbClr val="000000"/>
                </a:solidFill>
                <a:latin typeface="Segoe UI"/>
              </a:rPr>
              <a:t> section contains links to example WMS, WCS, and WFS requests for GeoServer as well as a listing all SRS info known to GeoServer. In addition, there is a reprojection console for converting coordinates between spatial reference systems, and a request builder for WCS requests</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Segoe UI"/>
              </a:rPr>
              <a:t>The </a:t>
            </a:r>
            <a:r>
              <a:rPr lang="en-US" sz="1200" b="1" strike="noStrike" spc="-1">
                <a:solidFill>
                  <a:srgbClr val="000000"/>
                </a:solidFill>
                <a:latin typeface="Segoe UI"/>
              </a:rPr>
              <a:t>Tools</a:t>
            </a:r>
            <a:r>
              <a:rPr lang="en-US" sz="1200" b="0" strike="noStrike" spc="-1">
                <a:solidFill>
                  <a:srgbClr val="000000"/>
                </a:solidFill>
                <a:latin typeface="Segoe UI"/>
              </a:rPr>
              <a:t> section </a:t>
            </a:r>
            <a:r>
              <a:rPr lang="en-US" sz="1200" b="1" strike="noStrike" spc="-1">
                <a:solidFill>
                  <a:srgbClr val="000000"/>
                </a:solidFill>
                <a:latin typeface="Segoe UI"/>
              </a:rPr>
              <a:t>contains administrative tools</a:t>
            </a:r>
            <a:r>
              <a:rPr lang="en-US" sz="1200" b="0" strike="noStrike" spc="-1">
                <a:solidFill>
                  <a:srgbClr val="000000"/>
                </a:solidFill>
                <a:latin typeface="Segoe UI"/>
              </a:rPr>
              <a:t>. By default, the only tool is the Catalog Bulk Load Tool, which can bulk copy test data into the catalog.</a:t>
            </a:r>
            <a:endParaRPr lang="en-US" sz="1200" b="0" strike="noStrike" spc="-1">
              <a:latin typeface="Arial"/>
            </a:endParaRPr>
          </a:p>
        </p:txBody>
      </p:sp>
      <p:pic>
        <p:nvPicPr>
          <p:cNvPr id="88" name="Picture 2"/>
          <p:cNvPicPr/>
          <p:nvPr/>
        </p:nvPicPr>
        <p:blipFill>
          <a:blip r:embed="rId3"/>
          <a:stretch/>
        </p:blipFill>
        <p:spPr>
          <a:xfrm>
            <a:off x="228600" y="1143000"/>
            <a:ext cx="4370040" cy="5187600"/>
          </a:xfrm>
          <a:prstGeom prst="rect">
            <a:avLst/>
          </a:prstGeom>
          <a:ln>
            <a:noFill/>
          </a:ln>
          <a:effectLst>
            <a:outerShdw blurRad="292100" dist="139498" dir="2700000" algn="tl" rotWithShape="0">
              <a:srgbClr val="333333">
                <a:alpha val="65000"/>
              </a:srgbClr>
            </a:outerShdw>
          </a:effectLst>
        </p:spPr>
      </p:pic>
      <p:sp>
        <p:nvSpPr>
          <p:cNvPr id="89" name="CustomShape 3"/>
          <p:cNvSpPr/>
          <p:nvPr/>
        </p:nvSpPr>
        <p:spPr>
          <a:xfrm rot="21268800">
            <a:off x="1064160" y="1547280"/>
            <a:ext cx="3657240" cy="128520"/>
          </a:xfrm>
          <a:prstGeom prst="rightArrow">
            <a:avLst>
              <a:gd name="adj1" fmla="val 50000"/>
              <a:gd name="adj2" fmla="val 50000"/>
            </a:avLst>
          </a:prstGeom>
          <a:ln>
            <a:round/>
          </a:ln>
          <a:effectLst>
            <a:outerShdw blurRad="40000" dist="20160" dir="5400000" rotWithShape="0">
              <a:srgbClr val="000000">
                <a:alpha val="38000"/>
              </a:srgbClr>
            </a:outerShdw>
          </a:effectLst>
        </p:spPr>
        <p:style>
          <a:lnRef idx="3">
            <a:schemeClr val="lt1"/>
          </a:lnRef>
          <a:fillRef idx="1">
            <a:schemeClr val="accent6"/>
          </a:fillRef>
          <a:effectRef idx="1">
            <a:schemeClr val="accent6"/>
          </a:effectRef>
          <a:fontRef idx="minor"/>
        </p:style>
      </p:sp>
      <p:sp>
        <p:nvSpPr>
          <p:cNvPr id="90" name="CustomShape 4"/>
          <p:cNvSpPr/>
          <p:nvPr/>
        </p:nvSpPr>
        <p:spPr>
          <a:xfrm rot="21268800">
            <a:off x="988200" y="2237400"/>
            <a:ext cx="3750120" cy="119880"/>
          </a:xfrm>
          <a:prstGeom prst="rightArrow">
            <a:avLst>
              <a:gd name="adj1" fmla="val 50000"/>
              <a:gd name="adj2" fmla="val 50000"/>
            </a:avLst>
          </a:prstGeom>
          <a:ln>
            <a:round/>
          </a:ln>
          <a:effectLst>
            <a:outerShdw blurRad="40000" dist="20160" dir="5400000" rotWithShape="0">
              <a:srgbClr val="000000">
                <a:alpha val="38000"/>
              </a:srgbClr>
            </a:outerShdw>
          </a:effectLst>
        </p:spPr>
        <p:style>
          <a:lnRef idx="3">
            <a:schemeClr val="lt1"/>
          </a:lnRef>
          <a:fillRef idx="1">
            <a:schemeClr val="accent6"/>
          </a:fillRef>
          <a:effectRef idx="1">
            <a:schemeClr val="accent6"/>
          </a:effectRef>
          <a:fontRef idx="minor"/>
        </p:style>
      </p:sp>
      <p:sp>
        <p:nvSpPr>
          <p:cNvPr id="91" name="CustomShape 5"/>
          <p:cNvSpPr/>
          <p:nvPr/>
        </p:nvSpPr>
        <p:spPr>
          <a:xfrm rot="20986800">
            <a:off x="911160" y="3075840"/>
            <a:ext cx="3750120" cy="119880"/>
          </a:xfrm>
          <a:prstGeom prst="rightArrow">
            <a:avLst>
              <a:gd name="adj1" fmla="val 50000"/>
              <a:gd name="adj2" fmla="val 50000"/>
            </a:avLst>
          </a:prstGeom>
          <a:ln>
            <a:round/>
          </a:ln>
          <a:effectLst>
            <a:outerShdw blurRad="40000" dist="20160" dir="5400000" rotWithShape="0">
              <a:srgbClr val="000000">
                <a:alpha val="38000"/>
              </a:srgbClr>
            </a:outerShdw>
          </a:effectLst>
        </p:spPr>
        <p:style>
          <a:lnRef idx="3">
            <a:schemeClr val="lt1"/>
          </a:lnRef>
          <a:fillRef idx="1">
            <a:schemeClr val="accent6"/>
          </a:fillRef>
          <a:effectRef idx="1">
            <a:schemeClr val="accent6"/>
          </a:effectRef>
          <a:fontRef idx="minor"/>
        </p:style>
      </p:sp>
      <p:sp>
        <p:nvSpPr>
          <p:cNvPr id="92" name="CustomShape 6"/>
          <p:cNvSpPr/>
          <p:nvPr/>
        </p:nvSpPr>
        <p:spPr>
          <a:xfrm rot="20986800">
            <a:off x="1123560" y="3608280"/>
            <a:ext cx="3750120" cy="119880"/>
          </a:xfrm>
          <a:prstGeom prst="rightArrow">
            <a:avLst>
              <a:gd name="adj1" fmla="val 50000"/>
              <a:gd name="adj2" fmla="val 50000"/>
            </a:avLst>
          </a:prstGeom>
          <a:ln>
            <a:round/>
          </a:ln>
          <a:effectLst>
            <a:outerShdw blurRad="40000" dist="20160" dir="5400000" rotWithShape="0">
              <a:srgbClr val="000000">
                <a:alpha val="38000"/>
              </a:srgbClr>
            </a:outerShdw>
          </a:effectLst>
        </p:spPr>
        <p:style>
          <a:lnRef idx="3">
            <a:schemeClr val="lt1"/>
          </a:lnRef>
          <a:fillRef idx="1">
            <a:schemeClr val="accent6"/>
          </a:fillRef>
          <a:effectRef idx="1">
            <a:schemeClr val="accent6"/>
          </a:effectRef>
          <a:fontRef idx="minor"/>
        </p:style>
      </p:sp>
      <p:sp>
        <p:nvSpPr>
          <p:cNvPr id="93" name="CustomShape 7"/>
          <p:cNvSpPr/>
          <p:nvPr/>
        </p:nvSpPr>
        <p:spPr>
          <a:xfrm rot="20663400">
            <a:off x="971280" y="4217760"/>
            <a:ext cx="3750120" cy="119880"/>
          </a:xfrm>
          <a:prstGeom prst="rightArrow">
            <a:avLst>
              <a:gd name="adj1" fmla="val 50000"/>
              <a:gd name="adj2" fmla="val 50000"/>
            </a:avLst>
          </a:prstGeom>
          <a:ln>
            <a:round/>
          </a:ln>
          <a:effectLst>
            <a:outerShdw blurRad="40000" dist="20160" dir="5400000" rotWithShape="0">
              <a:srgbClr val="000000">
                <a:alpha val="38000"/>
              </a:srgbClr>
            </a:outerShdw>
          </a:effectLst>
        </p:spPr>
        <p:style>
          <a:lnRef idx="3">
            <a:schemeClr val="lt1"/>
          </a:lnRef>
          <a:fillRef idx="1">
            <a:schemeClr val="accent6"/>
          </a:fillRef>
          <a:effectRef idx="1">
            <a:schemeClr val="accent6"/>
          </a:effectRef>
          <a:fontRef idx="minor"/>
        </p:style>
      </p:sp>
      <p:sp>
        <p:nvSpPr>
          <p:cNvPr id="94" name="CustomShape 8"/>
          <p:cNvSpPr/>
          <p:nvPr/>
        </p:nvSpPr>
        <p:spPr>
          <a:xfrm rot="20663400">
            <a:off x="937440" y="4769280"/>
            <a:ext cx="3750120" cy="119880"/>
          </a:xfrm>
          <a:prstGeom prst="rightArrow">
            <a:avLst>
              <a:gd name="adj1" fmla="val 50000"/>
              <a:gd name="adj2" fmla="val 50000"/>
            </a:avLst>
          </a:prstGeom>
          <a:ln>
            <a:round/>
          </a:ln>
          <a:effectLst>
            <a:outerShdw blurRad="40000" dist="20160" dir="5400000" rotWithShape="0">
              <a:srgbClr val="000000">
                <a:alpha val="38000"/>
              </a:srgbClr>
            </a:outerShdw>
          </a:effectLst>
        </p:spPr>
        <p:style>
          <a:lnRef idx="3">
            <a:schemeClr val="lt1"/>
          </a:lnRef>
          <a:fillRef idx="1">
            <a:schemeClr val="accent6"/>
          </a:fillRef>
          <a:effectRef idx="1">
            <a:schemeClr val="accent6"/>
          </a:effectRef>
          <a:fontRef idx="minor"/>
        </p:style>
      </p:sp>
      <p:sp>
        <p:nvSpPr>
          <p:cNvPr id="95" name="CustomShape 9"/>
          <p:cNvSpPr/>
          <p:nvPr/>
        </p:nvSpPr>
        <p:spPr>
          <a:xfrm rot="20663400">
            <a:off x="854640" y="5330520"/>
            <a:ext cx="3961080" cy="140040"/>
          </a:xfrm>
          <a:prstGeom prst="rightArrow">
            <a:avLst>
              <a:gd name="adj1" fmla="val 50000"/>
              <a:gd name="adj2" fmla="val 50000"/>
            </a:avLst>
          </a:prstGeom>
          <a:ln>
            <a:round/>
          </a:ln>
          <a:effectLst>
            <a:outerShdw blurRad="40000" dist="20160" dir="5400000" rotWithShape="0">
              <a:srgbClr val="000000">
                <a:alpha val="38000"/>
              </a:srgbClr>
            </a:outerShdw>
          </a:effectLst>
        </p:spPr>
        <p:style>
          <a:lnRef idx="3">
            <a:schemeClr val="lt1"/>
          </a:lnRef>
          <a:fillRef idx="1">
            <a:schemeClr val="accent6"/>
          </a:fillRef>
          <a:effectRef idx="1">
            <a:schemeClr val="accent6"/>
          </a:effectRef>
          <a:fontRef idx="minor"/>
        </p:style>
      </p:sp>
      <p:sp>
        <p:nvSpPr>
          <p:cNvPr id="96" name="CustomShape 10"/>
          <p:cNvSpPr/>
          <p:nvPr/>
        </p:nvSpPr>
        <p:spPr>
          <a:xfrm>
            <a:off x="838080" y="6095880"/>
            <a:ext cx="3961080" cy="140040"/>
          </a:xfrm>
          <a:prstGeom prst="rightArrow">
            <a:avLst>
              <a:gd name="adj1" fmla="val 50000"/>
              <a:gd name="adj2" fmla="val 50000"/>
            </a:avLst>
          </a:prstGeom>
          <a:ln>
            <a:round/>
          </a:ln>
          <a:effectLst>
            <a:outerShdw blurRad="40000" dist="20160" dir="5400000" rotWithShape="0">
              <a:srgbClr val="000000">
                <a:alpha val="38000"/>
              </a:srgbClr>
            </a:outerShdw>
          </a:effectLst>
        </p:spPr>
        <p:style>
          <a:lnRef idx="3">
            <a:schemeClr val="lt1"/>
          </a:lnRef>
          <a:fillRef idx="1">
            <a:schemeClr val="accent6"/>
          </a:fillRef>
          <a:effectRef idx="1">
            <a:schemeClr val="accent6"/>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1103</TotalTime>
  <Words>2358</Words>
  <Application>Microsoft Office PowerPoint</Application>
  <PresentationFormat>On-screen Show (4:3)</PresentationFormat>
  <Paragraphs>455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puyam-z210</dc:creator>
  <cp:lastModifiedBy>puyam-z210</cp:lastModifiedBy>
  <cp:revision>193</cp:revision>
  <dcterms:created xsi:type="dcterms:W3CDTF">2018-10-16T05:01:06Z</dcterms:created>
  <dcterms:modified xsi:type="dcterms:W3CDTF">2019-07-22T10:24:56Z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40</vt:i4>
  </property>
</Properties>
</file>