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62" r:id="rId5"/>
    <p:sldId id="263" r:id="rId6"/>
    <p:sldId id="259" r:id="rId7"/>
    <p:sldId id="271" r:id="rId8"/>
    <p:sldId id="261" r:id="rId9"/>
    <p:sldId id="269" r:id="rId10"/>
    <p:sldId id="270" r:id="rId11"/>
    <p:sldId id="264" r:id="rId12"/>
    <p:sldId id="265" r:id="rId13"/>
    <p:sldId id="266" r:id="rId14"/>
    <p:sldId id="267" r:id="rId15"/>
    <p:sldId id="268"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8615E0-0CC9-4E76-9917-09BA6AC11EAC}" type="datetimeFigureOut">
              <a:rPr lang="en-US" smtClean="0"/>
              <a:t>1/2/2021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60953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615E0-0CC9-4E76-9917-09BA6AC11EAC}"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172794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615E0-0CC9-4E76-9917-09BA6AC11EAC}"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1167544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615E0-0CC9-4E76-9917-09BA6AC11EAC}"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3915509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615E0-0CC9-4E76-9917-09BA6AC11EAC}"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4063467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615E0-0CC9-4E76-9917-09BA6AC11EAC}"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4048675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615E0-0CC9-4E76-9917-09BA6AC11EAC}"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81448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615E0-0CC9-4E76-9917-09BA6AC11EAC}"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3732434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615E0-0CC9-4E76-9917-09BA6AC11EAC}"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67067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615E0-0CC9-4E76-9917-09BA6AC11EAC}"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170398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615E0-0CC9-4E76-9917-09BA6AC11EAC}"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335478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8615E0-0CC9-4E76-9917-09BA6AC11EAC}"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373669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8615E0-0CC9-4E76-9917-09BA6AC11EAC}"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22510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8615E0-0CC9-4E76-9917-09BA6AC11EAC}"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328359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615E0-0CC9-4E76-9917-09BA6AC11EAC}"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177541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615E0-0CC9-4E76-9917-09BA6AC11EAC}"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183569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615E0-0CC9-4E76-9917-09BA6AC11EAC}"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A31FC-1CDF-41C9-9F1E-2783B46EB0F1}" type="slidenum">
              <a:rPr lang="en-US" smtClean="0"/>
              <a:t>‹#›</a:t>
            </a:fld>
            <a:endParaRPr lang="en-US"/>
          </a:p>
        </p:txBody>
      </p:sp>
    </p:spTree>
    <p:extLst>
      <p:ext uri="{BB962C8B-B14F-4D97-AF65-F5344CB8AC3E}">
        <p14:creationId xmlns:p14="http://schemas.microsoft.com/office/powerpoint/2010/main" val="85586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8615E0-0CC9-4E76-9917-09BA6AC11EAC}" type="datetimeFigureOut">
              <a:rPr lang="en-US" smtClean="0"/>
              <a:t>1/2/2021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4A31FC-1CDF-41C9-9F1E-2783B46EB0F1}" type="slidenum">
              <a:rPr lang="en-US" smtClean="0"/>
              <a:t>‹#›</a:t>
            </a:fld>
            <a:endParaRPr lang="en-US"/>
          </a:p>
        </p:txBody>
      </p:sp>
    </p:spTree>
    <p:extLst>
      <p:ext uri="{BB962C8B-B14F-4D97-AF65-F5344CB8AC3E}">
        <p14:creationId xmlns:p14="http://schemas.microsoft.com/office/powerpoint/2010/main" val="35345346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BE0EA678-20A9-4161-800C-D0D3CCB80348}"/>
              </a:ext>
            </a:extLst>
          </p:cNvPr>
          <p:cNvSpPr>
            <a:spLocks noGrp="1"/>
          </p:cNvSpPr>
          <p:nvPr>
            <p:ph type="ctrTitle"/>
          </p:nvPr>
        </p:nvSpPr>
        <p:spPr>
          <a:xfrm>
            <a:off x="1018190" y="924232"/>
            <a:ext cx="8174971" cy="3285866"/>
          </a:xfrm>
        </p:spPr>
        <p:txBody>
          <a:bodyPr>
            <a:normAutofit/>
          </a:bodyPr>
          <a:lstStyle/>
          <a:p>
            <a:pPr algn="l"/>
            <a:r>
              <a:rPr lang="en-US" sz="6200"/>
              <a:t>Country Impacted by Socio-Economic Factors</a:t>
            </a:r>
          </a:p>
        </p:txBody>
      </p:sp>
      <p:sp>
        <p:nvSpPr>
          <p:cNvPr id="3" name="Subtitle 2">
            <a:extLst>
              <a:ext uri="{FF2B5EF4-FFF2-40B4-BE49-F238E27FC236}">
                <a16:creationId xmlns:a16="http://schemas.microsoft.com/office/drawing/2014/main" id="{F1ED15BA-8F49-46A7-9D35-90D3F4EBAB99}"/>
              </a:ext>
            </a:extLst>
          </p:cNvPr>
          <p:cNvSpPr>
            <a:spLocks noGrp="1"/>
          </p:cNvSpPr>
          <p:nvPr>
            <p:ph type="subTitle" idx="1"/>
          </p:nvPr>
        </p:nvSpPr>
        <p:spPr>
          <a:xfrm>
            <a:off x="1018190" y="4210098"/>
            <a:ext cx="7178070" cy="863348"/>
          </a:xfrm>
        </p:spPr>
        <p:txBody>
          <a:bodyPr>
            <a:normAutofit/>
          </a:bodyPr>
          <a:lstStyle/>
          <a:p>
            <a:pPr algn="l"/>
            <a:r>
              <a:rPr lang="en-US" dirty="0"/>
              <a:t>Renu S Thakur</a:t>
            </a:r>
            <a:endParaRPr lang="en-US"/>
          </a:p>
        </p:txBody>
      </p:sp>
    </p:spTree>
    <p:extLst>
      <p:ext uri="{BB962C8B-B14F-4D97-AF65-F5344CB8AC3E}">
        <p14:creationId xmlns:p14="http://schemas.microsoft.com/office/powerpoint/2010/main" val="42768800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ACFB-6139-4DD1-88BC-B5508F83E29D}"/>
              </a:ext>
            </a:extLst>
          </p:cNvPr>
          <p:cNvSpPr>
            <a:spLocks noGrp="1"/>
          </p:cNvSpPr>
          <p:nvPr>
            <p:ph type="title"/>
          </p:nvPr>
        </p:nvSpPr>
        <p:spPr>
          <a:xfrm>
            <a:off x="1568717" y="190313"/>
            <a:ext cx="10018713" cy="847578"/>
          </a:xfrm>
        </p:spPr>
        <p:txBody>
          <a:bodyPr/>
          <a:lstStyle/>
          <a:p>
            <a:r>
              <a:rPr lang="en-US" dirty="0"/>
              <a:t>Country Analysis</a:t>
            </a:r>
          </a:p>
        </p:txBody>
      </p:sp>
      <p:pic>
        <p:nvPicPr>
          <p:cNvPr id="5" name="Picture 4">
            <a:extLst>
              <a:ext uri="{FF2B5EF4-FFF2-40B4-BE49-F238E27FC236}">
                <a16:creationId xmlns:a16="http://schemas.microsoft.com/office/drawing/2014/main" id="{7F871CC0-EF1A-4656-A8C8-5F3B2A4559C9}"/>
              </a:ext>
            </a:extLst>
          </p:cNvPr>
          <p:cNvPicPr>
            <a:picLocks noChangeAspect="1"/>
          </p:cNvPicPr>
          <p:nvPr/>
        </p:nvPicPr>
        <p:blipFill>
          <a:blip r:embed="rId2"/>
          <a:stretch>
            <a:fillRect/>
          </a:stretch>
        </p:blipFill>
        <p:spPr>
          <a:xfrm>
            <a:off x="3038048" y="1037891"/>
            <a:ext cx="7351656" cy="5748490"/>
          </a:xfrm>
          <a:prstGeom prst="rect">
            <a:avLst/>
          </a:prstGeom>
        </p:spPr>
      </p:pic>
    </p:spTree>
    <p:extLst>
      <p:ext uri="{BB962C8B-B14F-4D97-AF65-F5344CB8AC3E}">
        <p14:creationId xmlns:p14="http://schemas.microsoft.com/office/powerpoint/2010/main" val="402052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01A8-C410-48FD-83D9-D54305AFA68E}"/>
              </a:ext>
            </a:extLst>
          </p:cNvPr>
          <p:cNvSpPr>
            <a:spLocks noGrp="1"/>
          </p:cNvSpPr>
          <p:nvPr>
            <p:ph type="title"/>
          </p:nvPr>
        </p:nvSpPr>
        <p:spPr>
          <a:xfrm>
            <a:off x="1696346" y="208722"/>
            <a:ext cx="10018713" cy="732183"/>
          </a:xfrm>
        </p:spPr>
        <p:txBody>
          <a:bodyPr/>
          <a:lstStyle/>
          <a:p>
            <a:r>
              <a:rPr lang="en-US" dirty="0"/>
              <a:t>Correlation between different variables</a:t>
            </a:r>
          </a:p>
        </p:txBody>
      </p:sp>
      <p:pic>
        <p:nvPicPr>
          <p:cNvPr id="4" name="Picture 3" descr="A screenshot of a computer&#10;&#10;Description automatically generated with medium confidence">
            <a:extLst>
              <a:ext uri="{FF2B5EF4-FFF2-40B4-BE49-F238E27FC236}">
                <a16:creationId xmlns:a16="http://schemas.microsoft.com/office/drawing/2014/main" id="{D55F2ECC-50D6-45F8-B0A8-2C5A4D1A4442}"/>
              </a:ext>
            </a:extLst>
          </p:cNvPr>
          <p:cNvPicPr>
            <a:picLocks noChangeAspect="1"/>
          </p:cNvPicPr>
          <p:nvPr/>
        </p:nvPicPr>
        <p:blipFill>
          <a:blip r:embed="rId2"/>
          <a:stretch>
            <a:fillRect/>
          </a:stretch>
        </p:blipFill>
        <p:spPr>
          <a:xfrm>
            <a:off x="3886187" y="979506"/>
            <a:ext cx="5801153" cy="4445743"/>
          </a:xfrm>
          <a:prstGeom prst="rect">
            <a:avLst/>
          </a:prstGeom>
        </p:spPr>
      </p:pic>
      <p:sp>
        <p:nvSpPr>
          <p:cNvPr id="5" name="TextBox 4">
            <a:extLst>
              <a:ext uri="{FF2B5EF4-FFF2-40B4-BE49-F238E27FC236}">
                <a16:creationId xmlns:a16="http://schemas.microsoft.com/office/drawing/2014/main" id="{5F40E9CF-18BE-4375-8061-1D7D0EC13B71}"/>
              </a:ext>
            </a:extLst>
          </p:cNvPr>
          <p:cNvSpPr txBox="1"/>
          <p:nvPr/>
        </p:nvSpPr>
        <p:spPr>
          <a:xfrm>
            <a:off x="3038047" y="5547194"/>
            <a:ext cx="902143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GDP is highly correlation to exports , health , income</a:t>
            </a:r>
          </a:p>
          <a:p>
            <a:pPr marL="285750" indent="-285750">
              <a:buFont typeface="Arial" panose="020B0604020202020204" pitchFamily="34" charset="0"/>
              <a:buChar char="•"/>
            </a:pPr>
            <a:r>
              <a:rPr lang="en-US" dirty="0"/>
              <a:t> GDP negatively correlated to child mortality , inflation and total fertility</a:t>
            </a:r>
          </a:p>
          <a:p>
            <a:pPr marL="285750" indent="-285750">
              <a:buFont typeface="Arial" panose="020B0604020202020204" pitchFamily="34" charset="0"/>
              <a:buChar char="•"/>
            </a:pPr>
            <a:r>
              <a:rPr lang="en-US" dirty="0"/>
              <a:t> There is high negative correlation between child mortality and life expectancy</a:t>
            </a:r>
          </a:p>
          <a:p>
            <a:pPr marL="285750" indent="-285750">
              <a:buFont typeface="Arial" panose="020B0604020202020204" pitchFamily="34" charset="0"/>
              <a:buChar char="•"/>
            </a:pPr>
            <a:r>
              <a:rPr lang="en-US" dirty="0"/>
              <a:t> Import and Export are also highly correlated</a:t>
            </a:r>
          </a:p>
        </p:txBody>
      </p:sp>
    </p:spTree>
    <p:extLst>
      <p:ext uri="{BB962C8B-B14F-4D97-AF65-F5344CB8AC3E}">
        <p14:creationId xmlns:p14="http://schemas.microsoft.com/office/powerpoint/2010/main" val="344099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01A8-C410-48FD-83D9-D54305AFA68E}"/>
              </a:ext>
            </a:extLst>
          </p:cNvPr>
          <p:cNvSpPr>
            <a:spLocks noGrp="1"/>
          </p:cNvSpPr>
          <p:nvPr>
            <p:ph type="title"/>
          </p:nvPr>
        </p:nvSpPr>
        <p:spPr>
          <a:xfrm>
            <a:off x="1696346" y="208722"/>
            <a:ext cx="10018713" cy="732183"/>
          </a:xfrm>
        </p:spPr>
        <p:txBody>
          <a:bodyPr/>
          <a:lstStyle/>
          <a:p>
            <a:r>
              <a:rPr lang="en-US" dirty="0"/>
              <a:t>Silhouette Score &amp; K Means</a:t>
            </a:r>
          </a:p>
        </p:txBody>
      </p:sp>
      <p:pic>
        <p:nvPicPr>
          <p:cNvPr id="4" name="Picture 3">
            <a:extLst>
              <a:ext uri="{FF2B5EF4-FFF2-40B4-BE49-F238E27FC236}">
                <a16:creationId xmlns:a16="http://schemas.microsoft.com/office/drawing/2014/main" id="{4B578FE2-24C1-435B-B8FE-A0609C0C43A5}"/>
              </a:ext>
            </a:extLst>
          </p:cNvPr>
          <p:cNvPicPr>
            <a:picLocks noChangeAspect="1"/>
          </p:cNvPicPr>
          <p:nvPr/>
        </p:nvPicPr>
        <p:blipFill>
          <a:blip r:embed="rId2"/>
          <a:stretch>
            <a:fillRect/>
          </a:stretch>
        </p:blipFill>
        <p:spPr>
          <a:xfrm>
            <a:off x="4157314" y="940905"/>
            <a:ext cx="5096775" cy="3126185"/>
          </a:xfrm>
          <a:prstGeom prst="rect">
            <a:avLst/>
          </a:prstGeom>
        </p:spPr>
      </p:pic>
      <p:sp>
        <p:nvSpPr>
          <p:cNvPr id="5" name="TextBox 4">
            <a:extLst>
              <a:ext uri="{FF2B5EF4-FFF2-40B4-BE49-F238E27FC236}">
                <a16:creationId xmlns:a16="http://schemas.microsoft.com/office/drawing/2014/main" id="{574C4B6F-8E7D-4ACD-8C7D-AEB6F6F93D02}"/>
              </a:ext>
            </a:extLst>
          </p:cNvPr>
          <p:cNvSpPr txBox="1"/>
          <p:nvPr/>
        </p:nvSpPr>
        <p:spPr>
          <a:xfrm>
            <a:off x="2398644" y="4573989"/>
            <a:ext cx="9104243" cy="923330"/>
          </a:xfrm>
          <a:prstGeom prst="rect">
            <a:avLst/>
          </a:prstGeom>
          <a:noFill/>
        </p:spPr>
        <p:txBody>
          <a:bodyPr wrap="square" rtlCol="0">
            <a:spAutoFit/>
          </a:bodyPr>
          <a:lstStyle/>
          <a:p>
            <a:pPr marL="285750" indent="-285750">
              <a:buFont typeface="Arial" panose="020B0604020202020204" pitchFamily="34" charset="0"/>
              <a:buChar char="•"/>
            </a:pPr>
            <a:r>
              <a:rPr lang="en-US" dirty="0"/>
              <a:t>Based on Silhouette Score, ideal cluster size is 3</a:t>
            </a:r>
          </a:p>
          <a:p>
            <a:pPr marL="285750" indent="-285750">
              <a:buFont typeface="Arial" panose="020B0604020202020204" pitchFamily="34" charset="0"/>
              <a:buChar char="•"/>
            </a:pPr>
            <a:r>
              <a:rPr lang="en-US" dirty="0"/>
              <a:t>Clusters are formed based on 9 variables using K-Means Algorithm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673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01A8-C410-48FD-83D9-D54305AFA68E}"/>
              </a:ext>
            </a:extLst>
          </p:cNvPr>
          <p:cNvSpPr>
            <a:spLocks noGrp="1"/>
          </p:cNvSpPr>
          <p:nvPr>
            <p:ph type="title"/>
          </p:nvPr>
        </p:nvSpPr>
        <p:spPr>
          <a:xfrm>
            <a:off x="1696346" y="39909"/>
            <a:ext cx="10018713" cy="732183"/>
          </a:xfrm>
        </p:spPr>
        <p:txBody>
          <a:bodyPr/>
          <a:lstStyle/>
          <a:p>
            <a:r>
              <a:rPr lang="en-US" dirty="0"/>
              <a:t>Cluster Profile</a:t>
            </a:r>
          </a:p>
        </p:txBody>
      </p:sp>
      <p:pic>
        <p:nvPicPr>
          <p:cNvPr id="4" name="Picture 3">
            <a:extLst>
              <a:ext uri="{FF2B5EF4-FFF2-40B4-BE49-F238E27FC236}">
                <a16:creationId xmlns:a16="http://schemas.microsoft.com/office/drawing/2014/main" id="{318EDB84-62C8-4BC3-9F80-B4AB9E397492}"/>
              </a:ext>
            </a:extLst>
          </p:cNvPr>
          <p:cNvPicPr>
            <a:picLocks noChangeAspect="1"/>
          </p:cNvPicPr>
          <p:nvPr/>
        </p:nvPicPr>
        <p:blipFill>
          <a:blip r:embed="rId2"/>
          <a:stretch>
            <a:fillRect/>
          </a:stretch>
        </p:blipFill>
        <p:spPr>
          <a:xfrm>
            <a:off x="2623999" y="861393"/>
            <a:ext cx="4391638" cy="2987444"/>
          </a:xfrm>
          <a:prstGeom prst="rect">
            <a:avLst/>
          </a:prstGeom>
        </p:spPr>
      </p:pic>
      <p:pic>
        <p:nvPicPr>
          <p:cNvPr id="6" name="Picture 5">
            <a:extLst>
              <a:ext uri="{FF2B5EF4-FFF2-40B4-BE49-F238E27FC236}">
                <a16:creationId xmlns:a16="http://schemas.microsoft.com/office/drawing/2014/main" id="{984D850F-A2AC-4EEF-BEA7-AC33777E4F3C}"/>
              </a:ext>
            </a:extLst>
          </p:cNvPr>
          <p:cNvPicPr>
            <a:picLocks noChangeAspect="1"/>
          </p:cNvPicPr>
          <p:nvPr/>
        </p:nvPicPr>
        <p:blipFill>
          <a:blip r:embed="rId3"/>
          <a:stretch>
            <a:fillRect/>
          </a:stretch>
        </p:blipFill>
        <p:spPr>
          <a:xfrm>
            <a:off x="7647645" y="861393"/>
            <a:ext cx="4424648" cy="3019846"/>
          </a:xfrm>
          <a:prstGeom prst="rect">
            <a:avLst/>
          </a:prstGeom>
        </p:spPr>
      </p:pic>
      <p:pic>
        <p:nvPicPr>
          <p:cNvPr id="8" name="Picture 7">
            <a:extLst>
              <a:ext uri="{FF2B5EF4-FFF2-40B4-BE49-F238E27FC236}">
                <a16:creationId xmlns:a16="http://schemas.microsoft.com/office/drawing/2014/main" id="{FAC0B39F-359C-42E5-BD32-84664A09B0AC}"/>
              </a:ext>
            </a:extLst>
          </p:cNvPr>
          <p:cNvPicPr>
            <a:picLocks noChangeAspect="1"/>
          </p:cNvPicPr>
          <p:nvPr/>
        </p:nvPicPr>
        <p:blipFill>
          <a:blip r:embed="rId4"/>
          <a:stretch>
            <a:fillRect/>
          </a:stretch>
        </p:blipFill>
        <p:spPr>
          <a:xfrm>
            <a:off x="2623999" y="3932804"/>
            <a:ext cx="4391638" cy="2805776"/>
          </a:xfrm>
          <a:prstGeom prst="rect">
            <a:avLst/>
          </a:prstGeom>
        </p:spPr>
      </p:pic>
      <p:pic>
        <p:nvPicPr>
          <p:cNvPr id="10" name="Picture 9">
            <a:extLst>
              <a:ext uri="{FF2B5EF4-FFF2-40B4-BE49-F238E27FC236}">
                <a16:creationId xmlns:a16="http://schemas.microsoft.com/office/drawing/2014/main" id="{062F9ABB-34A7-410A-87DF-42C845E1D7A0}"/>
              </a:ext>
            </a:extLst>
          </p:cNvPr>
          <p:cNvPicPr>
            <a:picLocks noChangeAspect="1"/>
          </p:cNvPicPr>
          <p:nvPr/>
        </p:nvPicPr>
        <p:blipFill>
          <a:blip r:embed="rId5"/>
          <a:stretch>
            <a:fillRect/>
          </a:stretch>
        </p:blipFill>
        <p:spPr>
          <a:xfrm>
            <a:off x="7633354" y="3955775"/>
            <a:ext cx="4424647" cy="2782804"/>
          </a:xfrm>
          <a:prstGeom prst="rect">
            <a:avLst/>
          </a:prstGeom>
        </p:spPr>
      </p:pic>
    </p:spTree>
    <p:extLst>
      <p:ext uri="{BB962C8B-B14F-4D97-AF65-F5344CB8AC3E}">
        <p14:creationId xmlns:p14="http://schemas.microsoft.com/office/powerpoint/2010/main" val="100722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4DBDFA9-08EB-4D7B-A78D-C55FA04115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B5DB6DAD-8C73-48BA-A076-DD97829AC8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049C0B3B-222A-4303-80BE-D4314A395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07FDF952-3B6F-4C6D-B66C-94D87E627C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EEBA0FAD-1126-46FB-9D2D-BEA3E8FC4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58A7569F-71E5-4C1E-8F61-7B4D50B6B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1E25C137-81F4-4388-AAAC-599E23DED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535CA7D-A178-46EE-AC8A-8C30C6FF049B}"/>
              </a:ext>
            </a:extLst>
          </p:cNvPr>
          <p:cNvSpPr>
            <a:spLocks noGrp="1"/>
          </p:cNvSpPr>
          <p:nvPr>
            <p:ph type="title"/>
          </p:nvPr>
        </p:nvSpPr>
        <p:spPr>
          <a:xfrm>
            <a:off x="2253785" y="1380068"/>
            <a:ext cx="4978303" cy="2616199"/>
          </a:xfrm>
        </p:spPr>
        <p:txBody>
          <a:bodyPr vert="horz" lIns="91440" tIns="45720" rIns="91440" bIns="45720" rtlCol="0" anchor="b">
            <a:normAutofit/>
          </a:bodyPr>
          <a:lstStyle/>
          <a:p>
            <a:pPr algn="r">
              <a:lnSpc>
                <a:spcPct val="90000"/>
              </a:lnSpc>
            </a:pPr>
            <a:r>
              <a:rPr lang="en-US" sz="4200"/>
              <a:t>Top 10 Countries with High Child Mortality, Low Income &amp; GDP</a:t>
            </a:r>
          </a:p>
        </p:txBody>
      </p:sp>
      <p:sp>
        <p:nvSpPr>
          <p:cNvPr id="18" name="Rounded Rectangle 4">
            <a:extLst>
              <a:ext uri="{FF2B5EF4-FFF2-40B4-BE49-F238E27FC236}">
                <a16:creationId xmlns:a16="http://schemas.microsoft.com/office/drawing/2014/main" id="{E9DDD80A-901E-4334-B2FE-674ED603F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with low confidence">
            <a:extLst>
              <a:ext uri="{FF2B5EF4-FFF2-40B4-BE49-F238E27FC236}">
                <a16:creationId xmlns:a16="http://schemas.microsoft.com/office/drawing/2014/main" id="{BF132A7F-DC00-481A-BEDF-9D76A30FC33C}"/>
              </a:ext>
            </a:extLst>
          </p:cNvPr>
          <p:cNvPicPr>
            <a:picLocks noChangeAspect="1"/>
          </p:cNvPicPr>
          <p:nvPr/>
        </p:nvPicPr>
        <p:blipFill>
          <a:blip r:embed="rId3"/>
          <a:stretch>
            <a:fillRect/>
          </a:stretch>
        </p:blipFill>
        <p:spPr>
          <a:xfrm>
            <a:off x="8361006" y="1011765"/>
            <a:ext cx="2360003" cy="4533691"/>
          </a:xfrm>
          <a:prstGeom prst="rect">
            <a:avLst/>
          </a:prstGeom>
        </p:spPr>
      </p:pic>
    </p:spTree>
    <p:extLst>
      <p:ext uri="{BB962C8B-B14F-4D97-AF65-F5344CB8AC3E}">
        <p14:creationId xmlns:p14="http://schemas.microsoft.com/office/powerpoint/2010/main" val="3382314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791E548-71E9-4E48-95EF-028C1F694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865EB-B68C-413C-BA04-DBEF39E2E5E1}"/>
              </a:ext>
            </a:extLst>
          </p:cNvPr>
          <p:cNvSpPr>
            <a:spLocks noGrp="1"/>
          </p:cNvSpPr>
          <p:nvPr>
            <p:ph type="title"/>
          </p:nvPr>
        </p:nvSpPr>
        <p:spPr>
          <a:xfrm>
            <a:off x="1484312" y="1284051"/>
            <a:ext cx="2812385" cy="3723836"/>
          </a:xfrm>
        </p:spPr>
        <p:txBody>
          <a:bodyPr>
            <a:normAutofit/>
          </a:bodyPr>
          <a:lstStyle/>
          <a:p>
            <a:r>
              <a:rPr lang="en-US" sz="3600" dirty="0">
                <a:solidFill>
                  <a:srgbClr val="000000"/>
                </a:solidFill>
              </a:rPr>
              <a:t>Total Countries</a:t>
            </a:r>
          </a:p>
        </p:txBody>
      </p:sp>
      <p:sp useBgFill="1">
        <p:nvSpPr>
          <p:cNvPr id="42" name="Rounded Rectangle 16">
            <a:extLst>
              <a:ext uri="{FF2B5EF4-FFF2-40B4-BE49-F238E27FC236}">
                <a16:creationId xmlns:a16="http://schemas.microsoft.com/office/drawing/2014/main" id="{AAB5649A-D799-4BE2-9913-FFD6F2B4E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2F723DE5-3668-495B-86B4-1F6867DD0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5" name="Freeform 6">
              <a:extLst>
                <a:ext uri="{FF2B5EF4-FFF2-40B4-BE49-F238E27FC236}">
                  <a16:creationId xmlns:a16="http://schemas.microsoft.com/office/drawing/2014/main" id="{DFEC0561-D3E0-4BF7-8C2C-545131D8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6" name="Freeform 7">
              <a:extLst>
                <a:ext uri="{FF2B5EF4-FFF2-40B4-BE49-F238E27FC236}">
                  <a16:creationId xmlns:a16="http://schemas.microsoft.com/office/drawing/2014/main" id="{EE433E0D-9006-435E-A45A-297D9DFB0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7" name="Freeform 8">
              <a:extLst>
                <a:ext uri="{FF2B5EF4-FFF2-40B4-BE49-F238E27FC236}">
                  <a16:creationId xmlns:a16="http://schemas.microsoft.com/office/drawing/2014/main" id="{687BFE96-CA94-4295-8E58-F5EF3CD6B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8" name="Freeform 9">
              <a:extLst>
                <a:ext uri="{FF2B5EF4-FFF2-40B4-BE49-F238E27FC236}">
                  <a16:creationId xmlns:a16="http://schemas.microsoft.com/office/drawing/2014/main" id="{28D930B4-650A-4397-BDE6-B6B6D85E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9" name="Freeform 10">
              <a:extLst>
                <a:ext uri="{FF2B5EF4-FFF2-40B4-BE49-F238E27FC236}">
                  <a16:creationId xmlns:a16="http://schemas.microsoft.com/office/drawing/2014/main" id="{9FC696D0-7E2A-40F7-B396-F663111E9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0" name="Freeform 11">
              <a:extLst>
                <a:ext uri="{FF2B5EF4-FFF2-40B4-BE49-F238E27FC236}">
                  <a16:creationId xmlns:a16="http://schemas.microsoft.com/office/drawing/2014/main" id="{9A9A5E92-75F1-46AD-BE2A-814773AA9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7" name="Content Placeholder 6">
            <a:extLst>
              <a:ext uri="{FF2B5EF4-FFF2-40B4-BE49-F238E27FC236}">
                <a16:creationId xmlns:a16="http://schemas.microsoft.com/office/drawing/2014/main" id="{96002D0F-1070-4782-B210-B43133C4D358}"/>
              </a:ext>
            </a:extLst>
          </p:cNvPr>
          <p:cNvGraphicFramePr>
            <a:graphicFrameLocks noGrp="1"/>
          </p:cNvGraphicFramePr>
          <p:nvPr>
            <p:ph idx="1"/>
            <p:extLst>
              <p:ext uri="{D42A27DB-BD31-4B8C-83A1-F6EECF244321}">
                <p14:modId xmlns:p14="http://schemas.microsoft.com/office/powerpoint/2010/main" val="2240796963"/>
              </p:ext>
            </p:extLst>
          </p:nvPr>
        </p:nvGraphicFramePr>
        <p:xfrm>
          <a:off x="4887861" y="977105"/>
          <a:ext cx="6323478" cy="4575550"/>
        </p:xfrm>
        <a:graphic>
          <a:graphicData uri="http://schemas.openxmlformats.org/drawingml/2006/table">
            <a:tbl>
              <a:tblPr/>
              <a:tblGrid>
                <a:gridCol w="2903604">
                  <a:extLst>
                    <a:ext uri="{9D8B030D-6E8A-4147-A177-3AD203B41FA5}">
                      <a16:colId xmlns:a16="http://schemas.microsoft.com/office/drawing/2014/main" val="536313239"/>
                    </a:ext>
                  </a:extLst>
                </a:gridCol>
                <a:gridCol w="1809074">
                  <a:extLst>
                    <a:ext uri="{9D8B030D-6E8A-4147-A177-3AD203B41FA5}">
                      <a16:colId xmlns:a16="http://schemas.microsoft.com/office/drawing/2014/main" val="1972609445"/>
                    </a:ext>
                  </a:extLst>
                </a:gridCol>
                <a:gridCol w="1610800">
                  <a:extLst>
                    <a:ext uri="{9D8B030D-6E8A-4147-A177-3AD203B41FA5}">
                      <a16:colId xmlns:a16="http://schemas.microsoft.com/office/drawing/2014/main" val="2721070115"/>
                    </a:ext>
                  </a:extLst>
                </a:gridCol>
              </a:tblGrid>
              <a:tr h="326825">
                <a:tc>
                  <a:txBody>
                    <a:bodyPr/>
                    <a:lstStyle/>
                    <a:p>
                      <a:pPr algn="l" fontAlgn="b"/>
                      <a:r>
                        <a:rPr lang="en-US" sz="1800" b="0" i="0" u="none" strike="noStrike">
                          <a:solidFill>
                            <a:srgbClr val="000000"/>
                          </a:solidFill>
                          <a:effectLst/>
                          <a:latin typeface="Calibri" panose="020F0502020204030204" pitchFamily="34" charset="0"/>
                        </a:rPr>
                        <a:t>Afghanistan</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Ghana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Pakistan</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632085"/>
                  </a:ext>
                </a:extLst>
              </a:tr>
              <a:tr h="326825">
                <a:tc>
                  <a:txBody>
                    <a:bodyPr/>
                    <a:lstStyle/>
                    <a:p>
                      <a:pPr algn="l" fontAlgn="b"/>
                      <a:r>
                        <a:rPr lang="en-US" sz="1800" b="0" i="0" u="none" strike="noStrike">
                          <a:solidFill>
                            <a:srgbClr val="000000"/>
                          </a:solidFill>
                          <a:effectLst/>
                          <a:latin typeface="Calibri" panose="020F0502020204030204" pitchFamily="34" charset="0"/>
                        </a:rPr>
                        <a:t>Angola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Guinea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Rwanda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514622"/>
                  </a:ext>
                </a:extLst>
              </a:tr>
              <a:tr h="326825">
                <a:tc>
                  <a:txBody>
                    <a:bodyPr/>
                    <a:lstStyle/>
                    <a:p>
                      <a:pPr algn="l" fontAlgn="b"/>
                      <a:r>
                        <a:rPr lang="en-US" sz="1800" b="0" i="0" u="none" strike="noStrike">
                          <a:solidFill>
                            <a:srgbClr val="000000"/>
                          </a:solidFill>
                          <a:effectLst/>
                          <a:latin typeface="Calibri" panose="020F0502020204030204" pitchFamily="34" charset="0"/>
                        </a:rPr>
                        <a:t>Benin</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Guinea-Bissau</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Senegal</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405637"/>
                  </a:ext>
                </a:extLst>
              </a:tr>
              <a:tr h="326825">
                <a:tc>
                  <a:txBody>
                    <a:bodyPr/>
                    <a:lstStyle/>
                    <a:p>
                      <a:pPr algn="l" fontAlgn="b"/>
                      <a:r>
                        <a:rPr lang="en-US" sz="1800" b="0" i="0" u="none" strike="noStrike">
                          <a:solidFill>
                            <a:srgbClr val="000000"/>
                          </a:solidFill>
                          <a:effectLst/>
                          <a:latin typeface="Calibri" panose="020F0502020204030204" pitchFamily="34" charset="0"/>
                        </a:rPr>
                        <a:t>Burkina Faso</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Haiti</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Sierra Leone</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662675"/>
                  </a:ext>
                </a:extLst>
              </a:tr>
              <a:tr h="326825">
                <a:tc>
                  <a:txBody>
                    <a:bodyPr/>
                    <a:lstStyle/>
                    <a:p>
                      <a:pPr algn="l" fontAlgn="b"/>
                      <a:r>
                        <a:rPr lang="en-US" sz="1800" b="0" i="0" u="none" strike="noStrike">
                          <a:solidFill>
                            <a:srgbClr val="000000"/>
                          </a:solidFill>
                          <a:effectLst/>
                          <a:latin typeface="Calibri" panose="020F0502020204030204" pitchFamily="34" charset="0"/>
                        </a:rPr>
                        <a:t>Burundi</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Kenya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Sudan</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441984"/>
                  </a:ext>
                </a:extLst>
              </a:tr>
              <a:tr h="326825">
                <a:tc>
                  <a:txBody>
                    <a:bodyPr/>
                    <a:lstStyle/>
                    <a:p>
                      <a:pPr algn="l" fontAlgn="b"/>
                      <a:r>
                        <a:rPr lang="en-US" sz="1800" b="0" i="0" u="none" strike="noStrike">
                          <a:solidFill>
                            <a:srgbClr val="000000"/>
                          </a:solidFill>
                          <a:effectLst/>
                          <a:latin typeface="Calibri" panose="020F0502020204030204" pitchFamily="34" charset="0"/>
                        </a:rPr>
                        <a:t>Cameroon</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Lao</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Tanzania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7561633"/>
                  </a:ext>
                </a:extLst>
              </a:tr>
              <a:tr h="326825">
                <a:tc>
                  <a:txBody>
                    <a:bodyPr/>
                    <a:lstStyle/>
                    <a:p>
                      <a:pPr algn="l" fontAlgn="b"/>
                      <a:r>
                        <a:rPr lang="en-US" sz="1800" b="0" i="0" u="none" strike="noStrike">
                          <a:solidFill>
                            <a:srgbClr val="000000"/>
                          </a:solidFill>
                          <a:effectLst/>
                          <a:latin typeface="Calibri" panose="020F0502020204030204" pitchFamily="34" charset="0"/>
                        </a:rPr>
                        <a:t>Central African Republic</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Lesotho</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Timor-Leste</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4296115"/>
                  </a:ext>
                </a:extLst>
              </a:tr>
              <a:tr h="326825">
                <a:tc>
                  <a:txBody>
                    <a:bodyPr/>
                    <a:lstStyle/>
                    <a:p>
                      <a:pPr algn="l" fontAlgn="b"/>
                      <a:r>
                        <a:rPr lang="en-US" sz="1800" b="0" i="0" u="none" strike="noStrike">
                          <a:solidFill>
                            <a:srgbClr val="000000"/>
                          </a:solidFill>
                          <a:effectLst/>
                          <a:latin typeface="Calibri" panose="020F0502020204030204" pitchFamily="34" charset="0"/>
                        </a:rPr>
                        <a:t>Chad</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Liberia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Togo</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539316"/>
                  </a:ext>
                </a:extLst>
              </a:tr>
              <a:tr h="326825">
                <a:tc>
                  <a:txBody>
                    <a:bodyPr/>
                    <a:lstStyle/>
                    <a:p>
                      <a:pPr algn="l" fontAlgn="b"/>
                      <a:r>
                        <a:rPr lang="en-US" sz="1800" b="0" i="0" u="none" strike="noStrike" dirty="0">
                          <a:solidFill>
                            <a:srgbClr val="000000"/>
                          </a:solidFill>
                          <a:effectLst/>
                          <a:latin typeface="Calibri" panose="020F0502020204030204" pitchFamily="34" charset="0"/>
                        </a:rPr>
                        <a:t>Comoros</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Madagascar</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Uganda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1092897"/>
                  </a:ext>
                </a:extLst>
              </a:tr>
              <a:tr h="326825">
                <a:tc>
                  <a:txBody>
                    <a:bodyPr/>
                    <a:lstStyle/>
                    <a:p>
                      <a:pPr algn="l" fontAlgn="b"/>
                      <a:r>
                        <a:rPr lang="en-US" sz="1800" b="0" i="0" u="none" strike="noStrike">
                          <a:solidFill>
                            <a:srgbClr val="000000"/>
                          </a:solidFill>
                          <a:effectLst/>
                          <a:latin typeface="Calibri" panose="020F0502020204030204" pitchFamily="34" charset="0"/>
                        </a:rPr>
                        <a:t>Congo, Dem. Rep.</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Malawi</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Yemen</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1258246"/>
                  </a:ext>
                </a:extLst>
              </a:tr>
              <a:tr h="326825">
                <a:tc>
                  <a:txBody>
                    <a:bodyPr/>
                    <a:lstStyle/>
                    <a:p>
                      <a:pPr algn="l" fontAlgn="b"/>
                      <a:r>
                        <a:rPr lang="en-US" sz="1800" b="0" i="0" u="none" strike="noStrike">
                          <a:solidFill>
                            <a:srgbClr val="000000"/>
                          </a:solidFill>
                          <a:effectLst/>
                          <a:latin typeface="Calibri" panose="020F0502020204030204" pitchFamily="34" charset="0"/>
                        </a:rPr>
                        <a:t>Congo, Rep.</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Mali</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Zambia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7570460"/>
                  </a:ext>
                </a:extLst>
              </a:tr>
              <a:tr h="326825">
                <a:tc>
                  <a:txBody>
                    <a:bodyPr/>
                    <a:lstStyle/>
                    <a:p>
                      <a:pPr algn="l" fontAlgn="b"/>
                      <a:r>
                        <a:rPr lang="en-US" sz="1800" b="0" i="0" u="none" strike="noStrike">
                          <a:solidFill>
                            <a:srgbClr val="000000"/>
                          </a:solidFill>
                          <a:effectLst/>
                          <a:latin typeface="Calibri" panose="020F0502020204030204" pitchFamily="34" charset="0"/>
                        </a:rPr>
                        <a:t>Cote d'Ivoire</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Mauritania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Eritrea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589065"/>
                  </a:ext>
                </a:extLst>
              </a:tr>
              <a:tr h="326825">
                <a:tc>
                  <a:txBody>
                    <a:bodyPr/>
                    <a:lstStyle/>
                    <a:p>
                      <a:pPr algn="l" fontAlgn="b"/>
                      <a:r>
                        <a:rPr lang="en-US" sz="1800" b="0" i="0" u="none" strike="noStrike">
                          <a:solidFill>
                            <a:srgbClr val="000000"/>
                          </a:solidFill>
                          <a:effectLst/>
                          <a:latin typeface="Calibri" panose="020F0502020204030204" pitchFamily="34" charset="0"/>
                        </a:rPr>
                        <a:t>Equatorial Guinea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Mozambique</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Gambia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333973"/>
                  </a:ext>
                </a:extLst>
              </a:tr>
              <a:tr h="326825">
                <a:tc>
                  <a:txBody>
                    <a:bodyPr/>
                    <a:lstStyle/>
                    <a:p>
                      <a:pPr algn="l" fontAlgn="b"/>
                      <a:r>
                        <a:rPr lang="en-US" sz="1800" b="0" i="0" u="none" strike="noStrike">
                          <a:solidFill>
                            <a:srgbClr val="000000"/>
                          </a:solidFill>
                          <a:effectLst/>
                          <a:latin typeface="Calibri" panose="020F0502020204030204" pitchFamily="34" charset="0"/>
                        </a:rPr>
                        <a:t>Nigeria</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Niger</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 </a:t>
                      </a:r>
                    </a:p>
                  </a:txBody>
                  <a:tcPr marL="14496" marR="14496" marT="144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4254310"/>
                  </a:ext>
                </a:extLst>
              </a:tr>
            </a:tbl>
          </a:graphicData>
        </a:graphic>
      </p:graphicFrame>
    </p:spTree>
    <p:extLst>
      <p:ext uri="{BB962C8B-B14F-4D97-AF65-F5344CB8AC3E}">
        <p14:creationId xmlns:p14="http://schemas.microsoft.com/office/powerpoint/2010/main" val="360218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DAD4-6E6A-409B-8B74-702CE7A68E24}"/>
              </a:ext>
            </a:extLst>
          </p:cNvPr>
          <p:cNvSpPr>
            <a:spLocks noGrp="1"/>
          </p:cNvSpPr>
          <p:nvPr>
            <p:ph type="title"/>
          </p:nvPr>
        </p:nvSpPr>
        <p:spPr>
          <a:xfrm>
            <a:off x="1577076" y="2552700"/>
            <a:ext cx="10018713" cy="1752599"/>
          </a:xfrm>
        </p:spPr>
        <p:txBody>
          <a:bodyPr/>
          <a:lstStyle/>
          <a:p>
            <a:r>
              <a:rPr lang="en-US" dirty="0"/>
              <a:t>Thank You</a:t>
            </a:r>
          </a:p>
        </p:txBody>
      </p:sp>
    </p:spTree>
    <p:extLst>
      <p:ext uri="{BB962C8B-B14F-4D97-AF65-F5344CB8AC3E}">
        <p14:creationId xmlns:p14="http://schemas.microsoft.com/office/powerpoint/2010/main" val="33969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4">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35886D5-0BDF-46B1-92CE-A0AF1899FBF3}"/>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Introduction</a:t>
            </a:r>
          </a:p>
        </p:txBody>
      </p:sp>
      <p:grpSp>
        <p:nvGrpSpPr>
          <p:cNvPr id="37" name="Group 26">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8"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1"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947AEBB2-6AA4-4540-BAA2-1A79DE1829D8}"/>
              </a:ext>
            </a:extLst>
          </p:cNvPr>
          <p:cNvSpPr>
            <a:spLocks noGrp="1"/>
          </p:cNvSpPr>
          <p:nvPr>
            <p:ph idx="1"/>
          </p:nvPr>
        </p:nvSpPr>
        <p:spPr>
          <a:xfrm>
            <a:off x="5117106" y="685801"/>
            <a:ext cx="6385918" cy="5105400"/>
          </a:xfrm>
        </p:spPr>
        <p:txBody>
          <a:bodyPr>
            <a:normAutofit/>
          </a:bodyPr>
          <a:lstStyle/>
          <a:p>
            <a:pPr marL="0" indent="0">
              <a:buNone/>
            </a:pPr>
            <a:r>
              <a:rPr lang="en-US" sz="2000" b="0" i="0" dirty="0">
                <a:effectLst/>
                <a:latin typeface="Merriweather"/>
              </a:rPr>
              <a:t>HELP International is an international humanitarian NGO that is committed to fighting poverty and providing the people of backward countries with basic amenities and relief during the time of disasters and natural calamities.</a:t>
            </a:r>
          </a:p>
          <a:p>
            <a:pPr marL="0" indent="0">
              <a:buNone/>
            </a:pPr>
            <a:endParaRPr lang="en-US" sz="2000" dirty="0">
              <a:latin typeface="Merriweather"/>
            </a:endParaRPr>
          </a:p>
          <a:p>
            <a:pPr marL="0" indent="0">
              <a:buNone/>
            </a:pPr>
            <a:r>
              <a:rPr lang="en-US" sz="2000" b="0" i="0" dirty="0">
                <a:effectLst/>
                <a:latin typeface="Merriweather"/>
              </a:rPr>
              <a:t>CEO of the NGO needs to decide how to use this money strategically and effectively.</a:t>
            </a:r>
          </a:p>
          <a:p>
            <a:pPr marL="0" indent="0">
              <a:buNone/>
            </a:pPr>
            <a:endParaRPr lang="en-US" sz="2000" dirty="0">
              <a:latin typeface="Merriweather"/>
            </a:endParaRPr>
          </a:p>
          <a:p>
            <a:pPr marL="0" indent="0">
              <a:buNone/>
            </a:pPr>
            <a:r>
              <a:rPr lang="en-US" sz="2000" dirty="0">
                <a:latin typeface="Merriweather"/>
              </a:rPr>
              <a:t>As part of this study Top 10</a:t>
            </a:r>
            <a:r>
              <a:rPr lang="en-US" sz="2000" b="0" i="0" dirty="0">
                <a:effectLst/>
                <a:latin typeface="Merriweather"/>
              </a:rPr>
              <a:t> countries are suggested for aid</a:t>
            </a:r>
            <a:endParaRPr lang="en-US" sz="2000" dirty="0"/>
          </a:p>
        </p:txBody>
      </p:sp>
    </p:spTree>
    <p:extLst>
      <p:ext uri="{BB962C8B-B14F-4D97-AF65-F5344CB8AC3E}">
        <p14:creationId xmlns:p14="http://schemas.microsoft.com/office/powerpoint/2010/main" val="226463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F6E717C-7CF6-4CD9-9170-2E2FFC0B70E8}"/>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Solution Approach</a:t>
            </a:r>
          </a:p>
        </p:txBody>
      </p:sp>
      <p:grpSp>
        <p:nvGrpSpPr>
          <p:cNvPr id="31" name="Group 30">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2"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D4BA679E-5754-4A20-B0B7-86AD0A2EF941}"/>
              </a:ext>
            </a:extLst>
          </p:cNvPr>
          <p:cNvSpPr>
            <a:spLocks noGrp="1"/>
          </p:cNvSpPr>
          <p:nvPr>
            <p:ph idx="1"/>
          </p:nvPr>
        </p:nvSpPr>
        <p:spPr>
          <a:xfrm>
            <a:off x="5117106" y="685801"/>
            <a:ext cx="6385918" cy="5105400"/>
          </a:xfrm>
        </p:spPr>
        <p:txBody>
          <a:bodyPr>
            <a:normAutofit/>
          </a:bodyPr>
          <a:lstStyle/>
          <a:p>
            <a:r>
              <a:rPr lang="en-US" sz="2000"/>
              <a:t>Data Set Review</a:t>
            </a:r>
          </a:p>
          <a:p>
            <a:r>
              <a:rPr lang="en-US" sz="2000"/>
              <a:t>Data Quality Checks &amp; Cleanup</a:t>
            </a:r>
          </a:p>
          <a:p>
            <a:r>
              <a:rPr lang="en-US" sz="2000"/>
              <a:t>Outlier handling via capping method</a:t>
            </a:r>
          </a:p>
          <a:p>
            <a:r>
              <a:rPr lang="en-US" sz="2000"/>
              <a:t>EDA</a:t>
            </a:r>
          </a:p>
          <a:p>
            <a:r>
              <a:rPr lang="en-US" sz="2000"/>
              <a:t>Hopkins Cluster Tendency</a:t>
            </a:r>
          </a:p>
          <a:p>
            <a:r>
              <a:rPr lang="en-US" sz="2000"/>
              <a:t>Silhouette Score for number of cluster identification</a:t>
            </a:r>
          </a:p>
          <a:p>
            <a:r>
              <a:rPr lang="en-US" sz="2000"/>
              <a:t>K Means Clustering</a:t>
            </a:r>
          </a:p>
          <a:p>
            <a:r>
              <a:rPr lang="en-US" sz="2000"/>
              <a:t>Hierarchical Clustering using Single and Complete Linkage</a:t>
            </a:r>
          </a:p>
          <a:p>
            <a:r>
              <a:rPr lang="en-US" sz="2000"/>
              <a:t>Cluster Profiling</a:t>
            </a:r>
          </a:p>
          <a:p>
            <a:r>
              <a:rPr lang="en-US" sz="2000"/>
              <a:t>Identify the Countries</a:t>
            </a:r>
          </a:p>
        </p:txBody>
      </p:sp>
    </p:spTree>
    <p:extLst>
      <p:ext uri="{BB962C8B-B14F-4D97-AF65-F5344CB8AC3E}">
        <p14:creationId xmlns:p14="http://schemas.microsoft.com/office/powerpoint/2010/main" val="101454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1BCA-C411-402C-8713-22C960DE4CAC}"/>
              </a:ext>
            </a:extLst>
          </p:cNvPr>
          <p:cNvSpPr>
            <a:spLocks noGrp="1"/>
          </p:cNvSpPr>
          <p:nvPr>
            <p:ph type="title"/>
          </p:nvPr>
        </p:nvSpPr>
        <p:spPr>
          <a:xfrm>
            <a:off x="1484311" y="274984"/>
            <a:ext cx="10018713" cy="776628"/>
          </a:xfrm>
        </p:spPr>
        <p:txBody>
          <a:bodyPr/>
          <a:lstStyle/>
          <a:p>
            <a:r>
              <a:rPr lang="en-US" dirty="0"/>
              <a:t>Data Set Review</a:t>
            </a:r>
          </a:p>
        </p:txBody>
      </p:sp>
      <p:pic>
        <p:nvPicPr>
          <p:cNvPr id="8" name="Picture 7">
            <a:extLst>
              <a:ext uri="{FF2B5EF4-FFF2-40B4-BE49-F238E27FC236}">
                <a16:creationId xmlns:a16="http://schemas.microsoft.com/office/drawing/2014/main" id="{2837F842-8859-4EA2-AB90-097E3477BF0E}"/>
              </a:ext>
            </a:extLst>
          </p:cNvPr>
          <p:cNvPicPr>
            <a:picLocks noChangeAspect="1"/>
          </p:cNvPicPr>
          <p:nvPr/>
        </p:nvPicPr>
        <p:blipFill>
          <a:blip r:embed="rId2"/>
          <a:stretch>
            <a:fillRect/>
          </a:stretch>
        </p:blipFill>
        <p:spPr>
          <a:xfrm>
            <a:off x="2637250" y="1097996"/>
            <a:ext cx="9143932" cy="1823872"/>
          </a:xfrm>
          <a:prstGeom prst="rect">
            <a:avLst/>
          </a:prstGeom>
        </p:spPr>
      </p:pic>
      <p:sp>
        <p:nvSpPr>
          <p:cNvPr id="13" name="TextBox 12">
            <a:extLst>
              <a:ext uri="{FF2B5EF4-FFF2-40B4-BE49-F238E27FC236}">
                <a16:creationId xmlns:a16="http://schemas.microsoft.com/office/drawing/2014/main" id="{47EBCE03-21F9-4CA8-8776-F33070EEC4ED}"/>
              </a:ext>
            </a:extLst>
          </p:cNvPr>
          <p:cNvSpPr txBox="1"/>
          <p:nvPr/>
        </p:nvSpPr>
        <p:spPr>
          <a:xfrm>
            <a:off x="2673498" y="2990393"/>
            <a:ext cx="914393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167 countries with 9 socio-economic factors</a:t>
            </a:r>
          </a:p>
          <a:p>
            <a:pPr marL="285750" indent="-285750">
              <a:buFont typeface="Arial" panose="020B0604020202020204" pitchFamily="34" charset="0"/>
              <a:buChar char="•"/>
            </a:pPr>
            <a:r>
              <a:rPr lang="en-US" b="1" dirty="0"/>
              <a:t>All fields are fully populated , lot of outliers in dataset</a:t>
            </a:r>
          </a:p>
        </p:txBody>
      </p:sp>
      <p:pic>
        <p:nvPicPr>
          <p:cNvPr id="17" name="Picture 16">
            <a:extLst>
              <a:ext uri="{FF2B5EF4-FFF2-40B4-BE49-F238E27FC236}">
                <a16:creationId xmlns:a16="http://schemas.microsoft.com/office/drawing/2014/main" id="{7420EB14-CB0D-46C6-AB71-B4061A4718F9}"/>
              </a:ext>
            </a:extLst>
          </p:cNvPr>
          <p:cNvPicPr>
            <a:picLocks noChangeAspect="1"/>
          </p:cNvPicPr>
          <p:nvPr/>
        </p:nvPicPr>
        <p:blipFill>
          <a:blip r:embed="rId3"/>
          <a:stretch>
            <a:fillRect/>
          </a:stretch>
        </p:blipFill>
        <p:spPr>
          <a:xfrm>
            <a:off x="2673498" y="3703220"/>
            <a:ext cx="9107684" cy="2918679"/>
          </a:xfrm>
          <a:prstGeom prst="rect">
            <a:avLst/>
          </a:prstGeom>
        </p:spPr>
      </p:pic>
    </p:spTree>
    <p:extLst>
      <p:ext uri="{BB962C8B-B14F-4D97-AF65-F5344CB8AC3E}">
        <p14:creationId xmlns:p14="http://schemas.microsoft.com/office/powerpoint/2010/main" val="402995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1BCA-C411-402C-8713-22C960DE4CAC}"/>
              </a:ext>
            </a:extLst>
          </p:cNvPr>
          <p:cNvSpPr>
            <a:spLocks noGrp="1"/>
          </p:cNvSpPr>
          <p:nvPr>
            <p:ph type="title"/>
          </p:nvPr>
        </p:nvSpPr>
        <p:spPr>
          <a:xfrm>
            <a:off x="1484311" y="274984"/>
            <a:ext cx="10018713" cy="776628"/>
          </a:xfrm>
        </p:spPr>
        <p:txBody>
          <a:bodyPr/>
          <a:lstStyle/>
          <a:p>
            <a:r>
              <a:rPr lang="en-US" dirty="0"/>
              <a:t>Data Set Quality &amp; Cleanup</a:t>
            </a:r>
          </a:p>
        </p:txBody>
      </p:sp>
      <p:pic>
        <p:nvPicPr>
          <p:cNvPr id="10" name="Picture 9">
            <a:extLst>
              <a:ext uri="{FF2B5EF4-FFF2-40B4-BE49-F238E27FC236}">
                <a16:creationId xmlns:a16="http://schemas.microsoft.com/office/drawing/2014/main" id="{4F0FBB24-2980-481E-9030-BA9060D73E6B}"/>
              </a:ext>
            </a:extLst>
          </p:cNvPr>
          <p:cNvPicPr>
            <a:picLocks noChangeAspect="1"/>
          </p:cNvPicPr>
          <p:nvPr/>
        </p:nvPicPr>
        <p:blipFill>
          <a:blip r:embed="rId2"/>
          <a:stretch>
            <a:fillRect/>
          </a:stretch>
        </p:blipFill>
        <p:spPr>
          <a:xfrm>
            <a:off x="2420257" y="1547545"/>
            <a:ext cx="9572959" cy="2143071"/>
          </a:xfrm>
          <a:prstGeom prst="rect">
            <a:avLst/>
          </a:prstGeom>
        </p:spPr>
      </p:pic>
      <p:sp>
        <p:nvSpPr>
          <p:cNvPr id="11" name="TextBox 10">
            <a:extLst>
              <a:ext uri="{FF2B5EF4-FFF2-40B4-BE49-F238E27FC236}">
                <a16:creationId xmlns:a16="http://schemas.microsoft.com/office/drawing/2014/main" id="{DBEFBD83-B3C5-4E2E-B4B8-1664DA46BE52}"/>
              </a:ext>
            </a:extLst>
          </p:cNvPr>
          <p:cNvSpPr txBox="1"/>
          <p:nvPr/>
        </p:nvSpPr>
        <p:spPr>
          <a:xfrm>
            <a:off x="2420256" y="1055279"/>
            <a:ext cx="9157184" cy="369332"/>
          </a:xfrm>
          <a:prstGeom prst="rect">
            <a:avLst/>
          </a:prstGeom>
          <a:noFill/>
        </p:spPr>
        <p:txBody>
          <a:bodyPr wrap="square" rtlCol="0">
            <a:spAutoFit/>
          </a:bodyPr>
          <a:lstStyle/>
          <a:p>
            <a:r>
              <a:rPr lang="en-US" dirty="0"/>
              <a:t>Dataset after converting exports , health &amp; imports based on % of GDP</a:t>
            </a:r>
          </a:p>
        </p:txBody>
      </p:sp>
      <p:pic>
        <p:nvPicPr>
          <p:cNvPr id="4" name="Picture 3">
            <a:extLst>
              <a:ext uri="{FF2B5EF4-FFF2-40B4-BE49-F238E27FC236}">
                <a16:creationId xmlns:a16="http://schemas.microsoft.com/office/drawing/2014/main" id="{8DD0F75C-3FBA-401F-8E57-D4F30FA51911}"/>
              </a:ext>
            </a:extLst>
          </p:cNvPr>
          <p:cNvPicPr>
            <a:picLocks noChangeAspect="1"/>
          </p:cNvPicPr>
          <p:nvPr/>
        </p:nvPicPr>
        <p:blipFill>
          <a:blip r:embed="rId3"/>
          <a:stretch>
            <a:fillRect/>
          </a:stretch>
        </p:blipFill>
        <p:spPr>
          <a:xfrm>
            <a:off x="2420257" y="3856149"/>
            <a:ext cx="9572960" cy="2786332"/>
          </a:xfrm>
          <a:prstGeom prst="rect">
            <a:avLst/>
          </a:prstGeom>
        </p:spPr>
      </p:pic>
    </p:spTree>
    <p:extLst>
      <p:ext uri="{BB962C8B-B14F-4D97-AF65-F5344CB8AC3E}">
        <p14:creationId xmlns:p14="http://schemas.microsoft.com/office/powerpoint/2010/main" val="74478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E05A-458E-4660-B5A4-A779160D2206}"/>
              </a:ext>
            </a:extLst>
          </p:cNvPr>
          <p:cNvSpPr>
            <a:spLocks noGrp="1"/>
          </p:cNvSpPr>
          <p:nvPr>
            <p:ph type="title"/>
          </p:nvPr>
        </p:nvSpPr>
        <p:spPr>
          <a:xfrm>
            <a:off x="1484311" y="49694"/>
            <a:ext cx="10018713" cy="758690"/>
          </a:xfrm>
        </p:spPr>
        <p:txBody>
          <a:bodyPr>
            <a:normAutofit/>
          </a:bodyPr>
          <a:lstStyle/>
          <a:p>
            <a:r>
              <a:rPr lang="en-US" dirty="0"/>
              <a:t>Data Distribution before Outlier handling</a:t>
            </a:r>
          </a:p>
        </p:txBody>
      </p:sp>
      <p:pic>
        <p:nvPicPr>
          <p:cNvPr id="13" name="Picture 12">
            <a:extLst>
              <a:ext uri="{FF2B5EF4-FFF2-40B4-BE49-F238E27FC236}">
                <a16:creationId xmlns:a16="http://schemas.microsoft.com/office/drawing/2014/main" id="{BC1E6CAC-0442-4BEB-89F1-6777F3A8162C}"/>
              </a:ext>
            </a:extLst>
          </p:cNvPr>
          <p:cNvPicPr>
            <a:picLocks noChangeAspect="1"/>
          </p:cNvPicPr>
          <p:nvPr/>
        </p:nvPicPr>
        <p:blipFill>
          <a:blip r:embed="rId2"/>
          <a:stretch>
            <a:fillRect/>
          </a:stretch>
        </p:blipFill>
        <p:spPr>
          <a:xfrm>
            <a:off x="2155101" y="791732"/>
            <a:ext cx="8840434" cy="3715268"/>
          </a:xfrm>
          <a:prstGeom prst="rect">
            <a:avLst/>
          </a:prstGeom>
        </p:spPr>
      </p:pic>
      <p:pic>
        <p:nvPicPr>
          <p:cNvPr id="15" name="Picture 14">
            <a:extLst>
              <a:ext uri="{FF2B5EF4-FFF2-40B4-BE49-F238E27FC236}">
                <a16:creationId xmlns:a16="http://schemas.microsoft.com/office/drawing/2014/main" id="{40F16102-19A2-47A4-A156-D2107EE80040}"/>
              </a:ext>
            </a:extLst>
          </p:cNvPr>
          <p:cNvPicPr>
            <a:picLocks noChangeAspect="1"/>
          </p:cNvPicPr>
          <p:nvPr/>
        </p:nvPicPr>
        <p:blipFill>
          <a:blip r:embed="rId3"/>
          <a:stretch>
            <a:fillRect/>
          </a:stretch>
        </p:blipFill>
        <p:spPr>
          <a:xfrm>
            <a:off x="2157009" y="4523618"/>
            <a:ext cx="8840434" cy="1997783"/>
          </a:xfrm>
          <a:prstGeom prst="rect">
            <a:avLst/>
          </a:prstGeom>
        </p:spPr>
      </p:pic>
    </p:spTree>
    <p:extLst>
      <p:ext uri="{BB962C8B-B14F-4D97-AF65-F5344CB8AC3E}">
        <p14:creationId xmlns:p14="http://schemas.microsoft.com/office/powerpoint/2010/main" val="134556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E05A-458E-4660-B5A4-A779160D2206}"/>
              </a:ext>
            </a:extLst>
          </p:cNvPr>
          <p:cNvSpPr>
            <a:spLocks noGrp="1"/>
          </p:cNvSpPr>
          <p:nvPr>
            <p:ph type="title"/>
          </p:nvPr>
        </p:nvSpPr>
        <p:spPr>
          <a:xfrm>
            <a:off x="1484311" y="49694"/>
            <a:ext cx="10018713" cy="758690"/>
          </a:xfrm>
        </p:spPr>
        <p:txBody>
          <a:bodyPr>
            <a:normAutofit/>
          </a:bodyPr>
          <a:lstStyle/>
          <a:p>
            <a:r>
              <a:rPr lang="en-US" dirty="0"/>
              <a:t>Data Distribution after Outlier handling</a:t>
            </a:r>
          </a:p>
        </p:txBody>
      </p:sp>
      <p:pic>
        <p:nvPicPr>
          <p:cNvPr id="9" name="Picture 8">
            <a:extLst>
              <a:ext uri="{FF2B5EF4-FFF2-40B4-BE49-F238E27FC236}">
                <a16:creationId xmlns:a16="http://schemas.microsoft.com/office/drawing/2014/main" id="{DA4B7E4E-AAF2-42D7-9B62-8B0E4FE641A6}"/>
              </a:ext>
            </a:extLst>
          </p:cNvPr>
          <p:cNvPicPr>
            <a:picLocks noChangeAspect="1"/>
          </p:cNvPicPr>
          <p:nvPr/>
        </p:nvPicPr>
        <p:blipFill>
          <a:blip r:embed="rId2"/>
          <a:stretch>
            <a:fillRect/>
          </a:stretch>
        </p:blipFill>
        <p:spPr>
          <a:xfrm>
            <a:off x="2261568" y="808384"/>
            <a:ext cx="8888065" cy="3762900"/>
          </a:xfrm>
          <a:prstGeom prst="rect">
            <a:avLst/>
          </a:prstGeom>
        </p:spPr>
      </p:pic>
      <p:pic>
        <p:nvPicPr>
          <p:cNvPr id="11" name="Picture 10">
            <a:extLst>
              <a:ext uri="{FF2B5EF4-FFF2-40B4-BE49-F238E27FC236}">
                <a16:creationId xmlns:a16="http://schemas.microsoft.com/office/drawing/2014/main" id="{47314E28-43EB-4A33-904C-A9395F6CBAD8}"/>
              </a:ext>
            </a:extLst>
          </p:cNvPr>
          <p:cNvPicPr>
            <a:picLocks noChangeAspect="1"/>
          </p:cNvPicPr>
          <p:nvPr/>
        </p:nvPicPr>
        <p:blipFill>
          <a:blip r:embed="rId3"/>
          <a:stretch>
            <a:fillRect/>
          </a:stretch>
        </p:blipFill>
        <p:spPr>
          <a:xfrm>
            <a:off x="2282071" y="4592185"/>
            <a:ext cx="8867562" cy="1937944"/>
          </a:xfrm>
          <a:prstGeom prst="rect">
            <a:avLst/>
          </a:prstGeom>
        </p:spPr>
      </p:pic>
    </p:spTree>
    <p:extLst>
      <p:ext uri="{BB962C8B-B14F-4D97-AF65-F5344CB8AC3E}">
        <p14:creationId xmlns:p14="http://schemas.microsoft.com/office/powerpoint/2010/main" val="145797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01A8-C410-48FD-83D9-D54305AFA68E}"/>
              </a:ext>
            </a:extLst>
          </p:cNvPr>
          <p:cNvSpPr>
            <a:spLocks noGrp="1"/>
          </p:cNvSpPr>
          <p:nvPr>
            <p:ph type="title"/>
          </p:nvPr>
        </p:nvSpPr>
        <p:spPr>
          <a:xfrm>
            <a:off x="1696346" y="208723"/>
            <a:ext cx="10018713" cy="586408"/>
          </a:xfrm>
        </p:spPr>
        <p:txBody>
          <a:bodyPr>
            <a:normAutofit fontScale="90000"/>
          </a:bodyPr>
          <a:lstStyle/>
          <a:p>
            <a:r>
              <a:rPr lang="en-US" dirty="0"/>
              <a:t>Country Analysis</a:t>
            </a:r>
          </a:p>
        </p:txBody>
      </p:sp>
      <p:pic>
        <p:nvPicPr>
          <p:cNvPr id="5" name="Picture 4">
            <a:extLst>
              <a:ext uri="{FF2B5EF4-FFF2-40B4-BE49-F238E27FC236}">
                <a16:creationId xmlns:a16="http://schemas.microsoft.com/office/drawing/2014/main" id="{E205F523-BF7E-46D7-92DC-2CD551E94174}"/>
              </a:ext>
            </a:extLst>
          </p:cNvPr>
          <p:cNvPicPr>
            <a:picLocks noChangeAspect="1"/>
          </p:cNvPicPr>
          <p:nvPr/>
        </p:nvPicPr>
        <p:blipFill>
          <a:blip r:embed="rId2"/>
          <a:stretch>
            <a:fillRect/>
          </a:stretch>
        </p:blipFill>
        <p:spPr>
          <a:xfrm>
            <a:off x="2980890" y="1018838"/>
            <a:ext cx="7475075" cy="5783469"/>
          </a:xfrm>
          <a:prstGeom prst="rect">
            <a:avLst/>
          </a:prstGeom>
        </p:spPr>
      </p:pic>
    </p:spTree>
    <p:extLst>
      <p:ext uri="{BB962C8B-B14F-4D97-AF65-F5344CB8AC3E}">
        <p14:creationId xmlns:p14="http://schemas.microsoft.com/office/powerpoint/2010/main" val="183048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0F4E-92CD-4484-9618-21DCF7041364}"/>
              </a:ext>
            </a:extLst>
          </p:cNvPr>
          <p:cNvSpPr>
            <a:spLocks noGrp="1"/>
          </p:cNvSpPr>
          <p:nvPr>
            <p:ph type="title"/>
          </p:nvPr>
        </p:nvSpPr>
        <p:spPr>
          <a:xfrm>
            <a:off x="1484311" y="253219"/>
            <a:ext cx="10018713" cy="687686"/>
          </a:xfrm>
        </p:spPr>
        <p:txBody>
          <a:bodyPr>
            <a:normAutofit fontScale="90000"/>
          </a:bodyPr>
          <a:lstStyle/>
          <a:p>
            <a:r>
              <a:rPr lang="en-US" dirty="0"/>
              <a:t>Country Analysis</a:t>
            </a:r>
          </a:p>
        </p:txBody>
      </p:sp>
      <p:pic>
        <p:nvPicPr>
          <p:cNvPr id="5" name="Picture 4">
            <a:extLst>
              <a:ext uri="{FF2B5EF4-FFF2-40B4-BE49-F238E27FC236}">
                <a16:creationId xmlns:a16="http://schemas.microsoft.com/office/drawing/2014/main" id="{4547E733-3CBD-47F7-9455-AB855A303563}"/>
              </a:ext>
            </a:extLst>
          </p:cNvPr>
          <p:cNvPicPr>
            <a:picLocks noChangeAspect="1"/>
          </p:cNvPicPr>
          <p:nvPr/>
        </p:nvPicPr>
        <p:blipFill>
          <a:blip r:embed="rId2"/>
          <a:stretch>
            <a:fillRect/>
          </a:stretch>
        </p:blipFill>
        <p:spPr>
          <a:xfrm>
            <a:off x="3025185" y="1202424"/>
            <a:ext cx="7086224" cy="5447602"/>
          </a:xfrm>
          <a:prstGeom prst="rect">
            <a:avLst/>
          </a:prstGeom>
        </p:spPr>
      </p:pic>
    </p:spTree>
    <p:extLst>
      <p:ext uri="{BB962C8B-B14F-4D97-AF65-F5344CB8AC3E}">
        <p14:creationId xmlns:p14="http://schemas.microsoft.com/office/powerpoint/2010/main" val="578562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otalTime>27</TotalTime>
  <Words>312</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Merriweather</vt:lpstr>
      <vt:lpstr>Parallax</vt:lpstr>
      <vt:lpstr>Country Impacted by Socio-Economic Factors</vt:lpstr>
      <vt:lpstr>Introduction</vt:lpstr>
      <vt:lpstr>Solution Approach</vt:lpstr>
      <vt:lpstr>Data Set Review</vt:lpstr>
      <vt:lpstr>Data Set Quality &amp; Cleanup</vt:lpstr>
      <vt:lpstr>Data Distribution before Outlier handling</vt:lpstr>
      <vt:lpstr>Data Distribution after Outlier handling</vt:lpstr>
      <vt:lpstr>Country Analysis</vt:lpstr>
      <vt:lpstr>Country Analysis</vt:lpstr>
      <vt:lpstr>Country Analysis</vt:lpstr>
      <vt:lpstr>Correlation between different variables</vt:lpstr>
      <vt:lpstr>Silhouette Score &amp; K Means</vt:lpstr>
      <vt:lpstr>Cluster Profile</vt:lpstr>
      <vt:lpstr>Top 10 Countries with High Child Mortality, Low Income &amp; GDP</vt:lpstr>
      <vt:lpstr>Total Countries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Impacted by Socio-Economic Factors</dc:title>
  <dc:creator>Thakur, Renu</dc:creator>
  <cp:lastModifiedBy>Thakur, Renu</cp:lastModifiedBy>
  <cp:revision>8</cp:revision>
  <dcterms:created xsi:type="dcterms:W3CDTF">2021-01-02T17:19:47Z</dcterms:created>
  <dcterms:modified xsi:type="dcterms:W3CDTF">2021-01-02T17:51:49Z</dcterms:modified>
</cp:coreProperties>
</file>