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handoutMasterIdLst>
    <p:handoutMasterId r:id="rId11"/>
  </p:handoutMasterIdLst>
  <p:sldIdLst>
    <p:sldId id="256" r:id="rId2"/>
    <p:sldId id="265" r:id="rId3"/>
    <p:sldId id="276" r:id="rId4"/>
    <p:sldId id="277" r:id="rId5"/>
    <p:sldId id="270" r:id="rId6"/>
    <p:sldId id="273" r:id="rId7"/>
    <p:sldId id="271" r:id="rId8"/>
    <p:sldId id="27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p:cViewPr varScale="1">
        <p:scale>
          <a:sx n="77" d="100"/>
          <a:sy n="77" d="100"/>
        </p:scale>
        <p:origin x="77" y="245"/>
      </p:cViewPr>
      <p:guideLst>
        <p:guide pos="3840"/>
        <p:guide orient="horz" pos="2160"/>
      </p:guideLst>
    </p:cSldViewPr>
  </p:slideViewPr>
  <p:notesTextViewPr>
    <p:cViewPr>
      <p:scale>
        <a:sx n="1" d="1"/>
        <a:sy n="1" d="1"/>
      </p:scale>
      <p:origin x="0" y="0"/>
    </p:cViewPr>
  </p:notesTextViewPr>
  <p:notesViewPr>
    <p:cSldViewPr showGuides="1">
      <p:cViewPr varScale="1">
        <p:scale>
          <a:sx n="63" d="100"/>
          <a:sy n="63" d="100"/>
        </p:scale>
        <p:origin x="2838" y="1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2B48F5-BACC-47D6-A0F7-82FBF9C6BC85}" type="datetimeFigureOut">
              <a:rPr lang="en-US"/>
              <a:t>9/29/2025</a:t>
            </a:fld>
            <a:endParaRP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5ACAF8E-318A-4EFE-8633-D9E72ABCE0ED}" type="slidenum">
              <a:rPr/>
              <a:t>‹#›</a:t>
            </a:fld>
            <a:endParaRPr/>
          </a:p>
        </p:txBody>
      </p:sp>
    </p:spTree>
    <p:extLst>
      <p:ext uri="{BB962C8B-B14F-4D97-AF65-F5344CB8AC3E}">
        <p14:creationId xmlns:p14="http://schemas.microsoft.com/office/powerpoint/2010/main" val="24065597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B1CD00-5424-4675-AB18-2C419B060449}" type="datetimeFigureOut">
              <a:rPr lang="en-US"/>
              <a:t>9/29/2025</a:t>
            </a:fld>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E2CF44-2B13-41B4-A334-1CDF534EEBBF}" type="slidenum">
              <a:rPr/>
              <a:t>‹#›</a:t>
            </a:fld>
            <a:endParaRPr/>
          </a:p>
        </p:txBody>
      </p:sp>
    </p:spTree>
    <p:extLst>
      <p:ext uri="{BB962C8B-B14F-4D97-AF65-F5344CB8AC3E}">
        <p14:creationId xmlns:p14="http://schemas.microsoft.com/office/powerpoint/2010/main" val="4453856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Rectangle 7"/>
          <p:cNvSpPr/>
          <p:nvPr userDrawn="1"/>
        </p:nvSpPr>
        <p:spPr bwMode="gray">
          <a:xfrm>
            <a:off x="0" y="2825016"/>
            <a:ext cx="12188952" cy="3180930"/>
          </a:xfrm>
          <a:prstGeom prst="rect">
            <a:avLst/>
          </a:prstGeom>
          <a:solidFill>
            <a:schemeClr val="bg1">
              <a:lumMod val="85000"/>
              <a:lumOff val="1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userDrawn="1"/>
        </p:nvSpPr>
        <p:spPr bwMode="black">
          <a:xfrm>
            <a:off x="0" y="3075709"/>
            <a:ext cx="12188952" cy="26392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bwMode="white">
          <a:xfrm>
            <a:off x="1066800" y="3165763"/>
            <a:ext cx="10058400" cy="1711037"/>
          </a:xfrm>
        </p:spPr>
        <p:txBody>
          <a:bodyPr anchor="b">
            <a:normAutofit/>
          </a:bodyPr>
          <a:lstStyle>
            <a:lvl1pPr algn="l">
              <a:lnSpc>
                <a:spcPct val="80000"/>
              </a:lnSpc>
              <a:defRPr sz="540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bwMode="white">
          <a:xfrm>
            <a:off x="1066800" y="4953000"/>
            <a:ext cx="10058400" cy="685800"/>
          </a:xfrm>
        </p:spPr>
        <p:txBody>
          <a:bodyPr>
            <a:normAutofit/>
          </a:bodyPr>
          <a:lstStyle>
            <a:lvl1pPr marL="0" indent="0" algn="l">
              <a:spcBef>
                <a:spcPts val="0"/>
              </a:spcBef>
              <a:buNone/>
              <a:defRPr sz="2000">
                <a:solidFill>
                  <a:schemeClr val="accent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7988627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9/29/2025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4771542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457199"/>
            <a:ext cx="1943100" cy="56388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0" y="457199"/>
            <a:ext cx="7048500" cy="56388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37CC0096-1860-4642-9CD2-0079EA5E7CD1}" type="datetimeFigureOut">
              <a:rPr lang="en-US" smtClean="0"/>
              <a:t>9/29/2025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524635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endParaRPr lang="en-US" dirty="0"/>
          </a:p>
        </p:txBody>
      </p:sp>
      <p:sp>
        <p:nvSpPr>
          <p:cNvPr id="4" name="Date Placeholder 3"/>
          <p:cNvSpPr>
            <a:spLocks noGrp="1"/>
          </p:cNvSpPr>
          <p:nvPr>
            <p:ph type="dt" sz="half" idx="10"/>
          </p:nvPr>
        </p:nvSpPr>
        <p:spPr/>
        <p:txBody>
          <a:bodyPr/>
          <a:lstStyle/>
          <a:p>
            <a:fld id="{37CC0096-1860-4642-9CD2-0079EA5E7CD1}" type="datetimeFigureOut">
              <a:rPr lang="en-US" smtClean="0"/>
              <a:t>9/29/2025</a:t>
            </a:fld>
            <a:endParaRPr lang="en-US"/>
          </a:p>
        </p:txBody>
      </p:sp>
      <p:sp>
        <p:nvSpPr>
          <p:cNvPr id="6" name="Slide Number Placeholder 5"/>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1124441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4000" y="1828800"/>
            <a:ext cx="9144000" cy="2743200"/>
          </a:xfrm>
        </p:spPr>
        <p:txBody>
          <a:bodyPr anchor="b">
            <a:normAutofit/>
          </a:bodyPr>
          <a:lstStyle>
            <a:lvl1pPr>
              <a:defRPr sz="5400">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524000" y="4589463"/>
            <a:ext cx="9144000" cy="1506537"/>
          </a:xfrm>
        </p:spPr>
        <p:txBody>
          <a:bodyPr>
            <a:normAutofit/>
          </a:bodyPr>
          <a:lstStyle>
            <a:lvl1pPr marL="0" indent="0">
              <a:spcBef>
                <a:spcPts val="0"/>
              </a:spcBef>
              <a:buNone/>
              <a:defRPr sz="2000">
                <a:solidFill>
                  <a:schemeClr val="accent1"/>
                </a:solidFill>
                <a:latin typeface="+mj-lt"/>
              </a:defRPr>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Tree>
    <p:extLst>
      <p:ext uri="{BB962C8B-B14F-4D97-AF65-F5344CB8AC3E}">
        <p14:creationId xmlns:p14="http://schemas.microsoft.com/office/powerpoint/2010/main" val="35067780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24600" y="1825625"/>
            <a:ext cx="4343400" cy="4270375"/>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9/29/2025</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4044567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5270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70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27648" y="1828800"/>
            <a:ext cx="4343400" cy="685800"/>
          </a:xfrm>
        </p:spPr>
        <p:txBody>
          <a:bodyPr anchor="ctr">
            <a:normAutofit/>
          </a:bodyPr>
          <a:lstStyle>
            <a:lvl1pPr marL="0" indent="0">
              <a:spcBef>
                <a:spcPts val="0"/>
              </a:spcBef>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27648" y="2514600"/>
            <a:ext cx="4343400" cy="3581401"/>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37CC0096-1860-4642-9CD2-0079EA5E7CD1}" type="datetimeFigureOut">
              <a:rPr lang="en-US" smtClean="0"/>
              <a:t>9/29/2025</a:t>
            </a:fld>
            <a:endParaRPr lang="en-US"/>
          </a:p>
        </p:txBody>
      </p:sp>
      <p:sp>
        <p:nvSpPr>
          <p:cNvPr id="9" name="Slide Number Placeholder 8"/>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3979065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endParaRPr lang="en-US"/>
          </a:p>
        </p:txBody>
      </p:sp>
      <p:sp>
        <p:nvSpPr>
          <p:cNvPr id="3" name="Date Placeholder 2"/>
          <p:cNvSpPr>
            <a:spLocks noGrp="1"/>
          </p:cNvSpPr>
          <p:nvPr>
            <p:ph type="dt" sz="half" idx="10"/>
          </p:nvPr>
        </p:nvSpPr>
        <p:spPr/>
        <p:txBody>
          <a:bodyPr/>
          <a:lstStyle/>
          <a:p>
            <a:fld id="{37CC0096-1860-4642-9CD2-0079EA5E7CD1}" type="datetimeFigureOut">
              <a:rPr lang="en-US" smtClean="0"/>
              <a:t>9/29/2025</a:t>
            </a:fld>
            <a:endParaRPr lang="en-US"/>
          </a:p>
        </p:txBody>
      </p:sp>
      <p:sp>
        <p:nvSpPr>
          <p:cNvPr id="5" name="Slide Number Placeholder 4"/>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32389767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2" name="Date Placeholder 1"/>
          <p:cNvSpPr>
            <a:spLocks noGrp="1"/>
          </p:cNvSpPr>
          <p:nvPr>
            <p:ph type="dt" sz="half" idx="10"/>
          </p:nvPr>
        </p:nvSpPr>
        <p:spPr/>
        <p:txBody>
          <a:bodyPr/>
          <a:lstStyle/>
          <a:p>
            <a:fld id="{37CC0096-1860-4642-9CD2-0079EA5E7CD1}" type="datetimeFigureOut">
              <a:rPr lang="en-US" smtClean="0"/>
              <a:t>9/29/2025</a:t>
            </a:fld>
            <a:endParaRPr lang="en-US"/>
          </a:p>
        </p:txBody>
      </p:sp>
      <p:sp>
        <p:nvSpPr>
          <p:cNvPr id="4" name="Slide Number Placeholder 3"/>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1468172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2587" y="1600200"/>
            <a:ext cx="3122613" cy="1828800"/>
          </a:xfrm>
        </p:spPr>
        <p:txBody>
          <a:bodyPr anchor="b">
            <a:normAutofit/>
          </a:bodyPr>
          <a:lstStyle>
            <a:lvl1pPr>
              <a:defRPr sz="3400"/>
            </a:lvl1pPr>
          </a:lstStyle>
          <a:p>
            <a:r>
              <a:rPr lang="en-US"/>
              <a:t>Click to edit Master title style</a:t>
            </a:r>
            <a:endParaRPr lang="en-US" dirty="0"/>
          </a:p>
        </p:txBody>
      </p:sp>
      <p:sp>
        <p:nvSpPr>
          <p:cNvPr id="3" name="Content Placeholder 2"/>
          <p:cNvSpPr>
            <a:spLocks noGrp="1"/>
          </p:cNvSpPr>
          <p:nvPr>
            <p:ph idx="1"/>
          </p:nvPr>
        </p:nvSpPr>
        <p:spPr>
          <a:xfrm>
            <a:off x="760412" y="762000"/>
            <a:ext cx="6400800" cy="5334000"/>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001039" y="3429000"/>
            <a:ext cx="3124161"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9/29/2025</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16673741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997952" y="1600200"/>
            <a:ext cx="3127248" cy="1828800"/>
          </a:xfrm>
        </p:spPr>
        <p:txBody>
          <a:bodyPr anchor="b">
            <a:normAutofit/>
          </a:bodyPr>
          <a:lstStyle>
            <a:lvl1pPr>
              <a:defRPr sz="3400"/>
            </a:lvl1pPr>
          </a:lstStyle>
          <a:p>
            <a:r>
              <a:rPr lang="en-US"/>
              <a:t>Click to edit Master title style</a:t>
            </a:r>
          </a:p>
        </p:txBody>
      </p:sp>
      <p:sp>
        <p:nvSpPr>
          <p:cNvPr id="3" name="Picture Placeholder 2"/>
          <p:cNvSpPr>
            <a:spLocks noGrp="1"/>
          </p:cNvSpPr>
          <p:nvPr>
            <p:ph type="pic" idx="1"/>
          </p:nvPr>
        </p:nvSpPr>
        <p:spPr>
          <a:xfrm>
            <a:off x="781251" y="777240"/>
            <a:ext cx="6400800" cy="5303520"/>
          </a:xfrm>
        </p:spPr>
        <p:txBody>
          <a:bodyPr tIns="457200">
            <a:normAutofit/>
          </a:bodyPr>
          <a:lstStyle>
            <a:lvl1pPr marL="0" indent="0" algn="ctr">
              <a:buNone/>
              <a:defRPr sz="20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997952" y="3429000"/>
            <a:ext cx="3127248" cy="1828800"/>
          </a:xfrm>
        </p:spPr>
        <p:txBody>
          <a:bodyPr/>
          <a:lstStyle>
            <a:lvl1pPr marL="0" indent="0">
              <a:spcBef>
                <a:spcPts val="0"/>
              </a:spcBef>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descr="An empty placeholder to add an image. Click on the placeholder and select the image that you wish to add."/>
          <p:cNvSpPr/>
          <p:nvPr userDrawn="1"/>
        </p:nvSpPr>
        <p:spPr bwMode="blackWhite">
          <a:xfrm>
            <a:off x="644091" y="640080"/>
            <a:ext cx="6675120" cy="5577840"/>
          </a:xfrm>
          <a:prstGeom prst="rect">
            <a:avLst/>
          </a:prstGeom>
          <a:solidFill>
            <a:srgbClr val="000000"/>
          </a:solidFill>
          <a:ln w="10160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6" name="Footer Placeholder 5"/>
          <p:cNvSpPr>
            <a:spLocks noGrp="1"/>
          </p:cNvSpPr>
          <p:nvPr>
            <p:ph type="ftr" sz="quarter" idx="11"/>
          </p:nvPr>
        </p:nvSpPr>
        <p:spPr/>
        <p:txBody>
          <a:bodyPr/>
          <a:lstStyle/>
          <a:p>
            <a:endParaRPr lang="en-US"/>
          </a:p>
        </p:txBody>
      </p:sp>
      <p:sp>
        <p:nvSpPr>
          <p:cNvPr id="5" name="Date Placeholder 4"/>
          <p:cNvSpPr>
            <a:spLocks noGrp="1"/>
          </p:cNvSpPr>
          <p:nvPr>
            <p:ph type="dt" sz="half" idx="10"/>
          </p:nvPr>
        </p:nvSpPr>
        <p:spPr/>
        <p:txBody>
          <a:bodyPr/>
          <a:lstStyle/>
          <a:p>
            <a:fld id="{37CC0096-1860-4642-9CD2-0079EA5E7CD1}" type="datetimeFigureOut">
              <a:rPr lang="en-US" smtClean="0"/>
              <a:t>9/29/2025</a:t>
            </a:fld>
            <a:endParaRPr lang="en-US"/>
          </a:p>
        </p:txBody>
      </p:sp>
      <p:sp>
        <p:nvSpPr>
          <p:cNvPr id="7" name="Slide Number Placeholder 6"/>
          <p:cNvSpPr>
            <a:spLocks noGrp="1"/>
          </p:cNvSpPr>
          <p:nvPr>
            <p:ph type="sldNum" sz="quarter" idx="12"/>
          </p:nvPr>
        </p:nvSpPr>
        <p:spPr/>
        <p:txBody>
          <a:bodyPr/>
          <a:lstStyle/>
          <a:p>
            <a:fld id="{E31375A4-56A4-47D6-9801-1991572033F7}" type="slidenum">
              <a:rPr lang="en-US" smtClean="0"/>
              <a:t>‹#›</a:t>
            </a:fld>
            <a:endParaRPr lang="en-US"/>
          </a:p>
        </p:txBody>
      </p:sp>
    </p:spTree>
    <p:extLst>
      <p:ext uri="{BB962C8B-B14F-4D97-AF65-F5344CB8AC3E}">
        <p14:creationId xmlns:p14="http://schemas.microsoft.com/office/powerpoint/2010/main" val="29772497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457200"/>
            <a:ext cx="9144000" cy="1143000"/>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4000" y="18288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4000" y="6362700"/>
            <a:ext cx="6881553" cy="257176"/>
          </a:xfrm>
          <a:prstGeom prst="rect">
            <a:avLst/>
          </a:prstGeom>
        </p:spPr>
        <p:txBody>
          <a:bodyPr vert="horz" lIns="91440" tIns="45720" rIns="91440" bIns="45720" rtlCol="0" anchor="ctr"/>
          <a:lstStyle>
            <a:lvl1pPr algn="l">
              <a:defRPr sz="1100">
                <a:solidFill>
                  <a:schemeClr val="tx1">
                    <a:lumMod val="85000"/>
                  </a:schemeClr>
                </a:solidFill>
              </a:defRPr>
            </a:lvl1pPr>
          </a:lstStyle>
          <a:p>
            <a:endParaRPr lang="en-US" dirty="0"/>
          </a:p>
        </p:txBody>
      </p:sp>
      <p:sp>
        <p:nvSpPr>
          <p:cNvPr id="4" name="Date Placeholder 3"/>
          <p:cNvSpPr>
            <a:spLocks noGrp="1"/>
          </p:cNvSpPr>
          <p:nvPr>
            <p:ph type="dt" sz="half" idx="2"/>
          </p:nvPr>
        </p:nvSpPr>
        <p:spPr>
          <a:xfrm>
            <a:off x="8610600" y="6362700"/>
            <a:ext cx="9906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37CC0096-1860-4642-9CD2-0079EA5E7CD1}" type="datetimeFigureOut">
              <a:rPr lang="en-US" smtClean="0"/>
              <a:pPr/>
              <a:t>9/29/2025</a:t>
            </a:fld>
            <a:endParaRPr lang="en-US"/>
          </a:p>
        </p:txBody>
      </p:sp>
      <p:sp>
        <p:nvSpPr>
          <p:cNvPr id="6" name="Slide Number Placeholder 5"/>
          <p:cNvSpPr>
            <a:spLocks noGrp="1"/>
          </p:cNvSpPr>
          <p:nvPr>
            <p:ph type="sldNum" sz="quarter" idx="4"/>
          </p:nvPr>
        </p:nvSpPr>
        <p:spPr>
          <a:xfrm>
            <a:off x="9829800" y="6362700"/>
            <a:ext cx="838200" cy="257176"/>
          </a:xfrm>
          <a:prstGeom prst="rect">
            <a:avLst/>
          </a:prstGeom>
        </p:spPr>
        <p:txBody>
          <a:bodyPr vert="horz" lIns="91440" tIns="45720" rIns="91440" bIns="45720" rtlCol="0" anchor="ctr"/>
          <a:lstStyle>
            <a:lvl1pPr algn="r">
              <a:defRPr sz="1100">
                <a:solidFill>
                  <a:schemeClr val="tx1">
                    <a:lumMod val="85000"/>
                  </a:schemeClr>
                </a:solidFill>
              </a:defRPr>
            </a:lvl1pPr>
          </a:lstStyle>
          <a:p>
            <a:fld id="{E31375A4-56A4-47D6-9801-1991572033F7}" type="slidenum">
              <a:rPr lang="en-US" smtClean="0"/>
              <a:pPr/>
              <a:t>‹#›</a:t>
            </a:fld>
            <a:endParaRPr lang="en-US"/>
          </a:p>
        </p:txBody>
      </p:sp>
    </p:spTree>
    <p:extLst>
      <p:ext uri="{BB962C8B-B14F-4D97-AF65-F5344CB8AC3E}">
        <p14:creationId xmlns:p14="http://schemas.microsoft.com/office/powerpoint/2010/main" val="1943259863"/>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400"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800"/>
        </a:spcBef>
        <a:buClr>
          <a:schemeClr val="accent1"/>
        </a:buClr>
        <a:buFont typeface="Arial" pitchFamily="34" charset="0"/>
        <a:buChar char="•"/>
        <a:defRPr sz="2000" kern="1200">
          <a:solidFill>
            <a:schemeClr val="tx1">
              <a:lumMod val="85000"/>
            </a:schemeClr>
          </a:solidFill>
          <a:latin typeface="+mn-lt"/>
          <a:ea typeface="+mn-ea"/>
          <a:cs typeface="+mn-cs"/>
        </a:defRPr>
      </a:lvl1pPr>
      <a:lvl2pPr marL="594360" indent="-228600" algn="l" defTabSz="914400" rtl="0" eaLnBrk="1" latinLnBrk="0" hangingPunct="1">
        <a:lnSpc>
          <a:spcPct val="90000"/>
        </a:lnSpc>
        <a:spcBef>
          <a:spcPts val="1000"/>
        </a:spcBef>
        <a:buClr>
          <a:schemeClr val="accent1"/>
        </a:buClr>
        <a:buFont typeface="Arial" pitchFamily="34" charset="0"/>
        <a:buChar char="•"/>
        <a:defRPr sz="1800" kern="1200">
          <a:solidFill>
            <a:schemeClr val="tx1">
              <a:lumMod val="85000"/>
            </a:schemeClr>
          </a:solidFill>
          <a:latin typeface="+mn-lt"/>
          <a:ea typeface="+mn-ea"/>
          <a:cs typeface="+mn-cs"/>
        </a:defRPr>
      </a:lvl2pPr>
      <a:lvl3pPr marL="914400" indent="-228600" algn="l" defTabSz="914400" rtl="0" eaLnBrk="1" latinLnBrk="0" hangingPunct="1">
        <a:lnSpc>
          <a:spcPct val="90000"/>
        </a:lnSpc>
        <a:spcBef>
          <a:spcPts val="800"/>
        </a:spcBef>
        <a:buClr>
          <a:schemeClr val="accent1"/>
        </a:buClr>
        <a:buFont typeface="Arial" pitchFamily="34" charset="0"/>
        <a:buChar char="•"/>
        <a:defRPr sz="1600" kern="1200">
          <a:solidFill>
            <a:schemeClr val="tx1">
              <a:lumMod val="85000"/>
            </a:schemeClr>
          </a:solidFill>
          <a:latin typeface="+mn-lt"/>
          <a:ea typeface="+mn-ea"/>
          <a:cs typeface="+mn-cs"/>
        </a:defRPr>
      </a:lvl3pPr>
      <a:lvl4pPr marL="12344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4pPr>
      <a:lvl5pPr marL="150876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lumMod val="85000"/>
            </a:schemeClr>
          </a:solidFill>
          <a:latin typeface="+mn-lt"/>
          <a:ea typeface="+mn-ea"/>
          <a:cs typeface="+mn-cs"/>
        </a:defRPr>
      </a:lvl5pPr>
      <a:lvl6pPr marL="178308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6pPr>
      <a:lvl7pPr marL="205740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7pPr>
      <a:lvl8pPr marL="233172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8pPr>
      <a:lvl9pPr marL="2606040" indent="-228600" algn="l" defTabSz="914400" rtl="0" eaLnBrk="1" latinLnBrk="0" hangingPunct="1">
        <a:lnSpc>
          <a:spcPct val="90000"/>
        </a:lnSpc>
        <a:spcBef>
          <a:spcPts val="800"/>
        </a:spcBef>
        <a:buClr>
          <a:schemeClr val="accent1"/>
        </a:buClr>
        <a:buFont typeface="Arial" pitchFamily="34" charset="0"/>
        <a:buChar char="•"/>
        <a:defRPr sz="14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412777"/>
            <a:ext cx="10058400" cy="2448271"/>
          </a:xfrm>
        </p:spPr>
        <p:txBody>
          <a:bodyPr/>
          <a:lstStyle/>
          <a:p>
            <a:r>
              <a:rPr lang="en-IN" u="sng" dirty="0"/>
              <a:t>Research</a:t>
            </a:r>
            <a:r>
              <a:rPr lang="en-IN" dirty="0"/>
              <a:t> </a:t>
            </a:r>
            <a:r>
              <a:rPr lang="en-IN" u="sng" dirty="0"/>
              <a:t>paper</a:t>
            </a:r>
            <a:endParaRPr u="sng" dirty="0"/>
          </a:p>
        </p:txBody>
      </p:sp>
      <p:sp>
        <p:nvSpPr>
          <p:cNvPr id="5" name="Subtitle 4">
            <a:extLst>
              <a:ext uri="{FF2B5EF4-FFF2-40B4-BE49-F238E27FC236}">
                <a16:creationId xmlns:a16="http://schemas.microsoft.com/office/drawing/2014/main" id="{6C93BC3F-C064-A150-A309-77A76B62A813}"/>
              </a:ext>
            </a:extLst>
          </p:cNvPr>
          <p:cNvSpPr>
            <a:spLocks noGrp="1"/>
          </p:cNvSpPr>
          <p:nvPr>
            <p:ph type="subTitle" idx="1"/>
          </p:nvPr>
        </p:nvSpPr>
        <p:spPr>
          <a:xfrm>
            <a:off x="1066800" y="3861048"/>
            <a:ext cx="10058400" cy="1777752"/>
          </a:xfrm>
        </p:spPr>
        <p:txBody>
          <a:bodyPr/>
          <a:lstStyle/>
          <a:p>
            <a:r>
              <a:rPr lang="en-IN" dirty="0"/>
              <a:t>Author(S):Riya kumari</a:t>
            </a:r>
          </a:p>
          <a:p>
            <a:r>
              <a:rPr lang="en-IN" dirty="0"/>
              <a:t>          Devanshi Birla</a:t>
            </a:r>
          </a:p>
          <a:p>
            <a:r>
              <a:rPr lang="en-IN" dirty="0"/>
              <a:t>          </a:t>
            </a:r>
            <a:r>
              <a:rPr lang="en-IN" dirty="0" err="1"/>
              <a:t>Gahirra</a:t>
            </a:r>
            <a:r>
              <a:rPr lang="en-IN" dirty="0"/>
              <a:t> Kaur </a:t>
            </a:r>
          </a:p>
          <a:p>
            <a:r>
              <a:rPr lang="en-IN" dirty="0"/>
              <a:t>Institution: Kr Mangalam university</a:t>
            </a:r>
          </a:p>
          <a:p>
            <a:r>
              <a:rPr lang="en-IN" dirty="0"/>
              <a:t>Date : September 29, 2025</a:t>
            </a:r>
          </a:p>
        </p:txBody>
      </p:sp>
    </p:spTree>
    <p:extLst>
      <p:ext uri="{BB962C8B-B14F-4D97-AF65-F5344CB8AC3E}">
        <p14:creationId xmlns:p14="http://schemas.microsoft.com/office/powerpoint/2010/main" val="2424538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u="sng" dirty="0">
                <a:effectLst>
                  <a:outerShdw blurRad="38100" dist="38100" dir="2700000" algn="tl">
                    <a:srgbClr val="000000">
                      <a:alpha val="43137"/>
                    </a:srgbClr>
                  </a:outerShdw>
                </a:effectLst>
              </a:rPr>
              <a:t>Advance</a:t>
            </a:r>
            <a:r>
              <a:rPr lang="en-US" dirty="0">
                <a:effectLst>
                  <a:outerShdw blurRad="38100" dist="38100" dir="2700000" algn="tl">
                    <a:srgbClr val="000000">
                      <a:alpha val="43137"/>
                    </a:srgbClr>
                  </a:outerShdw>
                </a:effectLst>
              </a:rPr>
              <a:t> </a:t>
            </a:r>
            <a:r>
              <a:rPr lang="en-US" u="sng" dirty="0">
                <a:effectLst>
                  <a:outerShdw blurRad="38100" dist="38100" dir="2700000" algn="tl">
                    <a:srgbClr val="000000">
                      <a:alpha val="43137"/>
                    </a:srgbClr>
                  </a:outerShdw>
                </a:effectLst>
              </a:rPr>
              <a:t>encryption</a:t>
            </a:r>
            <a:r>
              <a:rPr lang="en-US" dirty="0">
                <a:effectLst>
                  <a:outerShdw blurRad="38100" dist="38100" dir="2700000" algn="tl">
                    <a:srgbClr val="000000">
                      <a:alpha val="43137"/>
                    </a:srgbClr>
                  </a:outerShdw>
                </a:effectLst>
              </a:rPr>
              <a:t> </a:t>
            </a:r>
            <a:r>
              <a:rPr lang="en-US" u="sng" dirty="0">
                <a:effectLst>
                  <a:outerShdw blurRad="38100" dist="38100" dir="2700000" algn="tl">
                    <a:srgbClr val="000000">
                      <a:alpha val="43137"/>
                    </a:srgbClr>
                  </a:outerShdw>
                </a:effectLst>
              </a:rPr>
              <a:t>system</a:t>
            </a:r>
            <a:r>
              <a:rPr lang="en-US" dirty="0">
                <a:effectLst>
                  <a:outerShdw blurRad="38100" dist="38100" dir="2700000" algn="tl">
                    <a:srgbClr val="000000">
                      <a:alpha val="43137"/>
                    </a:srgbClr>
                  </a:outerShdw>
                </a:effectLst>
              </a:rPr>
              <a:t> </a:t>
            </a:r>
            <a:r>
              <a:rPr lang="en-US" u="sng" dirty="0"/>
              <a:t>for</a:t>
            </a:r>
            <a:r>
              <a:rPr lang="en-US" dirty="0"/>
              <a:t> </a:t>
            </a:r>
            <a:r>
              <a:rPr lang="en-US" u="sng" dirty="0"/>
              <a:t>secure</a:t>
            </a:r>
            <a:r>
              <a:rPr lang="en-US" dirty="0"/>
              <a:t> </a:t>
            </a:r>
            <a:r>
              <a:rPr lang="en-US" u="sng" dirty="0"/>
              <a:t>text</a:t>
            </a:r>
            <a:r>
              <a:rPr lang="en-US" dirty="0"/>
              <a:t> </a:t>
            </a:r>
            <a:r>
              <a:rPr lang="en-US" u="sng" dirty="0"/>
              <a:t>message</a:t>
            </a:r>
          </a:p>
        </p:txBody>
      </p:sp>
      <p:sp>
        <p:nvSpPr>
          <p:cNvPr id="14" name="Content Placeholder 13"/>
          <p:cNvSpPr>
            <a:spLocks noGrp="1"/>
          </p:cNvSpPr>
          <p:nvPr>
            <p:ph idx="1"/>
          </p:nvPr>
        </p:nvSpPr>
        <p:spPr/>
        <p:txBody>
          <a:bodyPr>
            <a:normAutofit/>
          </a:bodyPr>
          <a:lstStyle/>
          <a:p>
            <a:pPr marL="0" indent="0">
              <a:buNone/>
            </a:pPr>
            <a:r>
              <a:rPr lang="en-US" i="1" dirty="0"/>
              <a:t>Secure communication is increasingly critical as cyber threats proliferate. SMS text messages are widely used for personal and business communication, but they are inherently insecure, lacking end-to-end encryption. This paper proposes an advanced encryption system to protect text message security. We implement a symmetric-key approach using the AES-256 cipher (Advanced Encryption Standard) due to its strong confidentiality properties. A Python-based prototype demonstrates the encryption and decryption process on sample SMS data. The system successfully transforms plaintext messages into ciphertext and back, ensuring that only authorized recipients can recover the original text. Performance testing shows negligible delay for short messages, consistent with prior findings that AES encryption is highly efficient for moderate data sizes. In conclusion, this AES-based scheme effectively secures SMS content against interception, and it can be integrated into messaging applications to enhance privacy</a:t>
            </a:r>
            <a:r>
              <a:rPr lang="en-US" dirty="0"/>
              <a:t>.</a:t>
            </a:r>
          </a:p>
          <a:p>
            <a:pPr marL="0" indent="0">
              <a:buNone/>
            </a:pPr>
            <a:r>
              <a:rPr lang="en-US" b="1" u="sng" dirty="0"/>
              <a:t>Keywords : Encryption , SMS security , AES , RSA ,CRYPTOGRAPHY , Python ,</a:t>
            </a:r>
            <a:endParaRPr b="1" u="sng" dirty="0"/>
          </a:p>
        </p:txBody>
      </p:sp>
    </p:spTree>
    <p:extLst>
      <p:ext uri="{BB962C8B-B14F-4D97-AF65-F5344CB8AC3E}">
        <p14:creationId xmlns:p14="http://schemas.microsoft.com/office/powerpoint/2010/main" val="30428263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4E5E2-106C-F3CE-8263-B71278D184AC}"/>
              </a:ext>
            </a:extLst>
          </p:cNvPr>
          <p:cNvSpPr>
            <a:spLocks noGrp="1"/>
          </p:cNvSpPr>
          <p:nvPr>
            <p:ph type="title"/>
          </p:nvPr>
        </p:nvSpPr>
        <p:spPr>
          <a:xfrm>
            <a:off x="191344" y="-819472"/>
            <a:ext cx="10476656" cy="1728192"/>
          </a:xfrm>
        </p:spPr>
        <p:txBody>
          <a:bodyPr/>
          <a:lstStyle/>
          <a:p>
            <a:r>
              <a:rPr lang="en-IN" b="1" u="sng" dirty="0">
                <a:effectLst>
                  <a:outerShdw blurRad="38100" dist="38100" dir="2700000" algn="tl">
                    <a:srgbClr val="000000">
                      <a:alpha val="43137"/>
                    </a:srgbClr>
                  </a:outerShdw>
                </a:effectLst>
              </a:rPr>
              <a:t>INTRODUCTION</a:t>
            </a:r>
          </a:p>
        </p:txBody>
      </p:sp>
      <p:sp>
        <p:nvSpPr>
          <p:cNvPr id="3" name="Content Placeholder 2">
            <a:extLst>
              <a:ext uri="{FF2B5EF4-FFF2-40B4-BE49-F238E27FC236}">
                <a16:creationId xmlns:a16="http://schemas.microsoft.com/office/drawing/2014/main" id="{3FBBEDE9-1B49-058D-55D1-CEA9DBA6B22C}"/>
              </a:ext>
            </a:extLst>
          </p:cNvPr>
          <p:cNvSpPr>
            <a:spLocks noGrp="1"/>
          </p:cNvSpPr>
          <p:nvPr>
            <p:ph idx="1"/>
          </p:nvPr>
        </p:nvSpPr>
        <p:spPr>
          <a:xfrm>
            <a:off x="191344" y="980728"/>
            <a:ext cx="11809312" cy="5115272"/>
          </a:xfrm>
        </p:spPr>
        <p:txBody>
          <a:bodyPr>
            <a:normAutofit fontScale="85000" lnSpcReduction="20000"/>
          </a:bodyPr>
          <a:lstStyle/>
          <a:p>
            <a:r>
              <a:rPr lang="en-US" i="1" dirty="0"/>
              <a:t>Text messaging (SMS) is ubiquitous for personal and enterprise communication, including authentication tokens and sensitive alerts. However, SMS is not end-to-end encrypted by default. For example, mobile carriers typically store and forward messages in plaintext, making them vulnerable to eavesdropping. Banks and users often exchange confidential information via SMS, but the channel suffers from known risks (vulnerabilities, eavesdroppers, unauthorized access). These factors mean that plain SMS transmissions can be intercepted, compromising privacy and security . To address these risks, data encryption is essential. Encryption algorithms transform readable text into ciphertext that appears random without a decryption key. In particular, the Advanced Encryption Standard (AES) is a well-known symmetric cipher developed by NIST and widely trusted for securing data. AES can use 128-, 192-, or 256-bit keys to provide strong protection. By applying AES to SMS content on the sender’s device and reversing it on the receiver’s device, messages remain confidential even if intercepted. This paper presents the design of such an encryption system and evaluates. its effectiveness and performance.</a:t>
            </a:r>
          </a:p>
          <a:p>
            <a:r>
              <a:rPr lang="en-US" i="1" dirty="0"/>
              <a:t>Literature Review :</a:t>
            </a:r>
          </a:p>
          <a:p>
            <a:pPr marL="0" indent="0">
              <a:buNone/>
            </a:pPr>
            <a:r>
              <a:rPr lang="en-US" i="1" dirty="0"/>
              <a:t>   Prior research has explored various methods for securing short-message communication. Key encryption paradigms include symmetric ciphers (same key for encrypt/decrypt) and asymmetric ciphers (public/private key pairs). Common techniques found in the literature include:</a:t>
            </a:r>
          </a:p>
          <a:p>
            <a:pPr marL="0" indent="0">
              <a:buNone/>
            </a:pPr>
            <a:r>
              <a:rPr lang="en-US" i="1" dirty="0"/>
              <a:t>AES (Advanced Encryption Standard): A symmetric block cipher standardized in 2001. AES is widely implemented with 128- or 256-bit keys for high security. It is efficient for encrypting large volumes of data, making it suitable for protecting message content. Studies highlight AES’s robustness and speed, noting its global recognition as a data protection cornerstone.</a:t>
            </a:r>
          </a:p>
          <a:p>
            <a:pPr marL="0" indent="0">
              <a:buNone/>
            </a:pPr>
            <a:r>
              <a:rPr lang="en-US" i="1" dirty="0"/>
              <a:t>RSA Encryption: A public-key algorithm that uses mathematically linked keys (one public, one private). RSA provides high security for key exchange or small data, but its computational cost is higher than symmetric ciphers. For example, Lu and Mohamed (2021) note that RSA has strong security but slower encryption speed, making it appropriate for encrypting symmetric keys rather than bulk messages.</a:t>
            </a:r>
          </a:p>
          <a:p>
            <a:endParaRPr lang="en-IN" i="1" dirty="0"/>
          </a:p>
        </p:txBody>
      </p:sp>
    </p:spTree>
    <p:extLst>
      <p:ext uri="{BB962C8B-B14F-4D97-AF65-F5344CB8AC3E}">
        <p14:creationId xmlns:p14="http://schemas.microsoft.com/office/powerpoint/2010/main" val="15350220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1BBF16-B827-6E1F-30F2-FC1B039805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3FD0EF-4419-7091-713C-08B53ADE7A85}"/>
              </a:ext>
            </a:extLst>
          </p:cNvPr>
          <p:cNvSpPr>
            <a:spLocks noGrp="1"/>
          </p:cNvSpPr>
          <p:nvPr>
            <p:ph type="title"/>
          </p:nvPr>
        </p:nvSpPr>
        <p:spPr>
          <a:xfrm flipV="1">
            <a:off x="190194" y="-396044"/>
            <a:ext cx="10476656" cy="224644"/>
          </a:xfrm>
        </p:spPr>
        <p:txBody>
          <a:bodyPr>
            <a:normAutofit fontScale="90000"/>
          </a:bodyPr>
          <a:lstStyle/>
          <a:p>
            <a:r>
              <a:rPr lang="en-IN" b="1" u="sng" dirty="0">
                <a:effectLst>
                  <a:outerShdw blurRad="38100" dist="38100" dir="2700000" algn="tl">
                    <a:srgbClr val="000000">
                      <a:alpha val="43137"/>
                    </a:srgbClr>
                  </a:outerShdw>
                </a:effectLst>
              </a:rPr>
              <a:t>.</a:t>
            </a:r>
          </a:p>
        </p:txBody>
      </p:sp>
      <p:sp>
        <p:nvSpPr>
          <p:cNvPr id="3" name="Content Placeholder 2">
            <a:extLst>
              <a:ext uri="{FF2B5EF4-FFF2-40B4-BE49-F238E27FC236}">
                <a16:creationId xmlns:a16="http://schemas.microsoft.com/office/drawing/2014/main" id="{3A4FE349-BDFE-C59F-9E83-A2C686E8B054}"/>
              </a:ext>
            </a:extLst>
          </p:cNvPr>
          <p:cNvSpPr>
            <a:spLocks noGrp="1"/>
          </p:cNvSpPr>
          <p:nvPr>
            <p:ph idx="1"/>
          </p:nvPr>
        </p:nvSpPr>
        <p:spPr>
          <a:xfrm>
            <a:off x="191344" y="692696"/>
            <a:ext cx="11809312" cy="5400600"/>
          </a:xfrm>
        </p:spPr>
        <p:txBody>
          <a:bodyPr>
            <a:normAutofit/>
          </a:bodyPr>
          <a:lstStyle/>
          <a:p>
            <a:r>
              <a:rPr lang="en-IN" i="1" dirty="0"/>
              <a:t>Elliptic Curve Cryptography (ECC): An asymmetric method using elliptic curves for security. ECC can provide comparable strength with smaller keys, which is advantageous for mobile devices. Natanael et al. (2018) implemented ECC in an Android chat application to achieve end-to-end message encryption. Their work reports metrics like encryption/decryption time for ECC-based SMS, demonstrating viability of lightweight public-key schemes on smartphones .</a:t>
            </a:r>
          </a:p>
          <a:p>
            <a:r>
              <a:rPr lang="en-IN" i="1" dirty="0"/>
              <a:t>Hybrid Encryption (AES + RSA/ECC): Combining symmetric and asymmetric approaches is common. In hybrid schemes, a symmetric key (e.g. for AES) encrypts the message data, and an asymmetric algorithm encrypts that key. Lu and Mohamed (2021) describe a hybrid process: the sender encrypts an AES key with the receiver’s RSA public key, then sends both the ciphertext and the encrypted AES key. The receiver uses RSA to recover the AES key and decrypts the message. This yields the speed of AES for data and the security of RSA for key exchange.</a:t>
            </a:r>
          </a:p>
          <a:p>
            <a:r>
              <a:rPr lang="en-US" i="1" dirty="0"/>
              <a:t>These studies indicate that combining AES for message confidentiality with a key-exchange algorithm enhances performance and security. Prior SMS security work (Emmanuel et al., 2024) also achieved confidentiality and integrity by employing RSA and DES hybrid encryption. Our review suggests that AES is a solid foundation for SMS encryption, possibly augmented by a public-key method to manage keys securely.</a:t>
            </a:r>
            <a:endParaRPr lang="en-IN" i="1" dirty="0"/>
          </a:p>
        </p:txBody>
      </p:sp>
    </p:spTree>
    <p:extLst>
      <p:ext uri="{BB962C8B-B14F-4D97-AF65-F5344CB8AC3E}">
        <p14:creationId xmlns:p14="http://schemas.microsoft.com/office/powerpoint/2010/main" val="331736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7328" y="-171400"/>
            <a:ext cx="10620672" cy="1080120"/>
          </a:xfrm>
        </p:spPr>
        <p:txBody>
          <a:bodyPr>
            <a:normAutofit/>
          </a:bodyPr>
          <a:lstStyle/>
          <a:p>
            <a:r>
              <a:rPr lang="en-US" u="sng" dirty="0">
                <a:solidFill>
                  <a:schemeClr val="accent1">
                    <a:lumMod val="75000"/>
                  </a:schemeClr>
                </a:solidFill>
              </a:rPr>
              <a:t>METHODOLOGY</a:t>
            </a:r>
            <a:endParaRPr u="sng" dirty="0">
              <a:solidFill>
                <a:schemeClr val="accent1">
                  <a:lumMod val="75000"/>
                </a:schemeClr>
              </a:solidFill>
            </a:endParaRPr>
          </a:p>
        </p:txBody>
      </p:sp>
      <p:sp>
        <p:nvSpPr>
          <p:cNvPr id="3" name="Text Placeholder 2"/>
          <p:cNvSpPr>
            <a:spLocks noGrp="1"/>
          </p:cNvSpPr>
          <p:nvPr>
            <p:ph type="body" idx="1"/>
          </p:nvPr>
        </p:nvSpPr>
        <p:spPr>
          <a:xfrm>
            <a:off x="0" y="1052737"/>
            <a:ext cx="10668000" cy="5043264"/>
          </a:xfrm>
        </p:spPr>
        <p:txBody>
          <a:bodyPr>
            <a:normAutofit lnSpcReduction="10000"/>
          </a:bodyPr>
          <a:lstStyle/>
          <a:p>
            <a:r>
              <a:rPr lang="en-US" i="1" dirty="0">
                <a:solidFill>
                  <a:schemeClr val="tx1"/>
                </a:solidFill>
              </a:rPr>
              <a:t>We design a text messaging encryption system based on AES-256 (256-bit key) in Cipher Block Chaining (CBC) mode. The approach uses the Python cryptography library. Key steps </a:t>
            </a:r>
            <a:r>
              <a:rPr lang="en-US" i="1" dirty="0" err="1">
                <a:solidFill>
                  <a:schemeClr val="tx1"/>
                </a:solidFill>
              </a:rPr>
              <a:t>are:Key</a:t>
            </a:r>
            <a:r>
              <a:rPr lang="en-US" i="1" dirty="0">
                <a:solidFill>
                  <a:schemeClr val="tx1"/>
                </a:solidFill>
              </a:rPr>
              <a:t> and IV Generation: A random 256-bit AES key and a 128-bit initialization vector (IV) are generated using a secure random source. This aligns with AES’s use of 128-bit blocks and strong key lengths .</a:t>
            </a:r>
          </a:p>
          <a:p>
            <a:r>
              <a:rPr lang="en-US" i="1" dirty="0">
                <a:solidFill>
                  <a:schemeClr val="tx1"/>
                </a:solidFill>
              </a:rPr>
              <a:t>Encryption: Before encryption, plaintext is padded to 128-bit blocks with PKCS7 padding. The AES cipher in CBC mode then encrypts the padded plaintext into ciphertext. Because AES is a block cipher operating on 16-byte blocks, padding ensures the message fits an integer number of blocks.</a:t>
            </a:r>
          </a:p>
          <a:p>
            <a:r>
              <a:rPr lang="en-US" i="1" dirty="0">
                <a:solidFill>
                  <a:schemeClr val="tx1"/>
                </a:solidFill>
              </a:rPr>
              <a:t>Decryption: On the receiver side, the process is reversed: the cipher decrypts the ciphertext blocks to yield padded plaintext, then PKCS7 </a:t>
            </a:r>
            <a:r>
              <a:rPr lang="en-US" i="1" dirty="0" err="1">
                <a:solidFill>
                  <a:schemeClr val="tx1"/>
                </a:solidFill>
              </a:rPr>
              <a:t>unpadding</a:t>
            </a:r>
            <a:r>
              <a:rPr lang="en-US" i="1" dirty="0">
                <a:solidFill>
                  <a:schemeClr val="tx1"/>
                </a:solidFill>
              </a:rPr>
              <a:t> recovers the original message.</a:t>
            </a:r>
          </a:p>
          <a:p>
            <a:r>
              <a:rPr lang="en-US" i="1" dirty="0">
                <a:solidFill>
                  <a:schemeClr val="tx1"/>
                </a:solidFill>
              </a:rPr>
              <a:t>This method was chosen because AES offers strong confidentiality for textual data and is computationally efficient on modern hardware. As Lu and Mohamed observed, AES encryption/decryption has a relatively fast speed for large data, so for short SMS content the overhead is minimal. (In contrast, pure RSA would be impractically slow for bulk text without hybrid optimization.)</a:t>
            </a:r>
            <a:endParaRPr i="1" dirty="0">
              <a:solidFill>
                <a:schemeClr val="tx1"/>
              </a:solidFill>
            </a:endParaRPr>
          </a:p>
        </p:txBody>
      </p:sp>
    </p:spTree>
    <p:extLst>
      <p:ext uri="{BB962C8B-B14F-4D97-AF65-F5344CB8AC3E}">
        <p14:creationId xmlns:p14="http://schemas.microsoft.com/office/powerpoint/2010/main" val="3444435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3FC18B9-3D2B-B68A-5761-CE69AF40EC87}"/>
              </a:ext>
            </a:extLst>
          </p:cNvPr>
          <p:cNvSpPr txBox="1"/>
          <p:nvPr/>
        </p:nvSpPr>
        <p:spPr>
          <a:xfrm>
            <a:off x="1919536" y="58847"/>
            <a:ext cx="7992888" cy="5909310"/>
          </a:xfrm>
          <a:prstGeom prst="rect">
            <a:avLst/>
          </a:prstGeom>
          <a:noFill/>
        </p:spPr>
        <p:txBody>
          <a:bodyPr wrap="square">
            <a:spAutoFit/>
          </a:bodyPr>
          <a:lstStyle/>
          <a:p>
            <a:r>
              <a:rPr lang="en-IN" dirty="0"/>
              <a:t>Results: </a:t>
            </a:r>
          </a:p>
          <a:p>
            <a:endParaRPr lang="en-IN" dirty="0"/>
          </a:p>
          <a:p>
            <a:r>
              <a:rPr lang="en-IN" dirty="0"/>
              <a:t>The implemented encryption system was tested with sample SMS texts. In all tests, the decrypted text exactly matched the original message, confirming the correctness of the encryption/decryption cycle. For example, the plaintext "Confidential Alert" was encrypted into a non-readable byte sequence and then successfully decrypted back to "Confidential Alert".</a:t>
            </a:r>
          </a:p>
          <a:p>
            <a:r>
              <a:rPr lang="en-IN" dirty="0"/>
              <a:t>Performance measurements on a typical modern laptop showed that encrypting or decrypting a short message takes on the order of milliseconds. This is expected given that symmetric encryption is fast for small data. Consistent with Lu and Mohamed’s findings, symmetric (AES) encryption is orders of magnitude faster than using RSA alone for the same data. In their simulation, hybrid AES/RSA decryption of an 11 MB file took about 20 seconds, whereas pure RSA decryption took 180 seconds. By analogy, our AES-based method incurs negligible delay for short SMS content, making it practical for real-time use. No data degradation or errors were observed.</a:t>
            </a:r>
          </a:p>
          <a:p>
            <a:r>
              <a:rPr lang="en-IN" dirty="0"/>
              <a:t>These results indicate that our approach achieves secure encryption without impractical performance costs. The ciphertext size is slightly larger than the plaintext due to padding and the IV, but remains in the same order of magnitude (tens of bytes for typical SMS). Overall, the system meets its design goals of maintaining message confidentiality with efficient processing.</a:t>
            </a:r>
          </a:p>
        </p:txBody>
      </p:sp>
    </p:spTree>
    <p:extLst>
      <p:ext uri="{BB962C8B-B14F-4D97-AF65-F5344CB8AC3E}">
        <p14:creationId xmlns:p14="http://schemas.microsoft.com/office/powerpoint/2010/main" val="3661180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51584" y="260648"/>
            <a:ext cx="8316416" cy="360040"/>
          </a:xfrm>
        </p:spPr>
        <p:txBody>
          <a:bodyPr>
            <a:normAutofit fontScale="90000"/>
          </a:bodyPr>
          <a:lstStyle/>
          <a:p>
            <a:r>
              <a:rPr lang="en-US" dirty="0"/>
              <a:t>:</a:t>
            </a:r>
            <a:endParaRPr dirty="0"/>
          </a:p>
        </p:txBody>
      </p:sp>
      <p:sp>
        <p:nvSpPr>
          <p:cNvPr id="3" name="Text Placeholder 2"/>
          <p:cNvSpPr>
            <a:spLocks noGrp="1"/>
          </p:cNvSpPr>
          <p:nvPr>
            <p:ph type="body" idx="1"/>
          </p:nvPr>
        </p:nvSpPr>
        <p:spPr>
          <a:xfrm>
            <a:off x="695400" y="-243408"/>
            <a:ext cx="5175048" cy="1296144"/>
          </a:xfrm>
        </p:spPr>
        <p:txBody>
          <a:bodyPr/>
          <a:lstStyle/>
          <a:p>
            <a:r>
              <a:rPr lang="en-IN" b="1" u="sng" dirty="0">
                <a:solidFill>
                  <a:schemeClr val="accent1">
                    <a:lumMod val="60000"/>
                    <a:lumOff val="40000"/>
                  </a:schemeClr>
                </a:solidFill>
              </a:rPr>
              <a:t>DISCUSSION</a:t>
            </a:r>
            <a:endParaRPr b="1" u="sng" dirty="0">
              <a:solidFill>
                <a:schemeClr val="accent1">
                  <a:lumMod val="60000"/>
                  <a:lumOff val="40000"/>
                </a:schemeClr>
              </a:solidFill>
            </a:endParaRPr>
          </a:p>
        </p:txBody>
      </p:sp>
      <p:sp>
        <p:nvSpPr>
          <p:cNvPr id="4" name="Content Placeholder 3"/>
          <p:cNvSpPr>
            <a:spLocks noGrp="1"/>
          </p:cNvSpPr>
          <p:nvPr>
            <p:ph sz="half" idx="2"/>
          </p:nvPr>
        </p:nvSpPr>
        <p:spPr>
          <a:xfrm>
            <a:off x="191344" y="677483"/>
            <a:ext cx="6552728" cy="6165304"/>
          </a:xfrm>
        </p:spPr>
        <p:txBody>
          <a:bodyPr>
            <a:normAutofit fontScale="92500" lnSpcReduction="20000"/>
          </a:bodyPr>
          <a:lstStyle/>
          <a:p>
            <a:r>
              <a:rPr lang="en-US" dirty="0">
                <a:solidFill>
                  <a:schemeClr val="tx1"/>
                </a:solidFill>
              </a:rPr>
              <a:t>The proposed system successfully secures SMS content by ensuring only holders of the correct key can read the messages. This addresses the vulnerabilities noted by Emmanuel et al. (2024), who emphasized that SMS without encryption is susceptible to eavesdropping. Our AES-based approach provides confidentiality, and optional integrity checks (e.g. adding a MAC) could further protect messages against tampering . Compared to other research, our system is similar to hybrid encryption schemes. For instance, Emmanuel et al. demonstrated that combining RSA and DES can achieve confidentiality and authentication in SMS communications. Natanael et al. (2018) showed that ECC can be used in mobile chat apps to secure messages. We opted for AES because it is well-supported and very efficient on both desktop and mobile platforms. Unlike RSA, AES does not suffer from large computation delays when encrypting plaintext. Unlike ECC, AES requires only a shared secret key, which simplifies implementation at the cost of key management .  A limitation of our method is key distribution: both sender and receiver must securely share the AES key in advance. This could be addressed by incorporating a public-key exchange (as in hybrid schemes) or by using pre-shared keys. Future work might integrate RSA or ECC to encrypt the AES key for transmission, combining confidentiality with secure key exchange as recommended by Lu and Mohamed. Additionally, exploring elliptic-curve-based encryption could reduce key sizes and computational load on mobile devices, building on Natanael et al.’s results.</a:t>
            </a:r>
            <a:endParaRPr dirty="0">
              <a:solidFill>
                <a:schemeClr val="tx1"/>
              </a:solidFill>
            </a:endParaRPr>
          </a:p>
        </p:txBody>
      </p:sp>
      <p:sp>
        <p:nvSpPr>
          <p:cNvPr id="5" name="Text Placeholder 4"/>
          <p:cNvSpPr>
            <a:spLocks noGrp="1"/>
          </p:cNvSpPr>
          <p:nvPr>
            <p:ph type="body" sz="quarter" idx="3"/>
          </p:nvPr>
        </p:nvSpPr>
        <p:spPr>
          <a:xfrm>
            <a:off x="7176120" y="-531440"/>
            <a:ext cx="3494928" cy="2016224"/>
          </a:xfrm>
        </p:spPr>
        <p:txBody>
          <a:bodyPr/>
          <a:lstStyle/>
          <a:p>
            <a:r>
              <a:rPr lang="en-IN" b="1" u="sng" dirty="0">
                <a:solidFill>
                  <a:schemeClr val="accent1">
                    <a:lumMod val="60000"/>
                    <a:lumOff val="40000"/>
                  </a:schemeClr>
                </a:solidFill>
              </a:rPr>
              <a:t>CONCLUSION</a:t>
            </a:r>
            <a:endParaRPr b="1" u="sng" dirty="0">
              <a:solidFill>
                <a:schemeClr val="accent1">
                  <a:lumMod val="60000"/>
                  <a:lumOff val="40000"/>
                </a:schemeClr>
              </a:solidFill>
            </a:endParaRPr>
          </a:p>
        </p:txBody>
      </p:sp>
      <p:sp>
        <p:nvSpPr>
          <p:cNvPr id="6" name="Content Placeholder 5"/>
          <p:cNvSpPr>
            <a:spLocks noGrp="1"/>
          </p:cNvSpPr>
          <p:nvPr>
            <p:ph sz="quarter" idx="4"/>
          </p:nvPr>
        </p:nvSpPr>
        <p:spPr>
          <a:xfrm>
            <a:off x="6888088" y="692696"/>
            <a:ext cx="5112568" cy="5403305"/>
          </a:xfrm>
        </p:spPr>
        <p:txBody>
          <a:bodyPr>
            <a:normAutofit fontScale="92500" lnSpcReduction="20000"/>
          </a:bodyPr>
          <a:lstStyle/>
          <a:p>
            <a:r>
              <a:rPr lang="en-US" dirty="0">
                <a:solidFill>
                  <a:schemeClr val="tx1"/>
                </a:solidFill>
              </a:rPr>
              <a:t>Ensuring the privacy of text messages is vital in the current threat landscape. This paper developed and evaluated an advanced encryption system using AES-256 to secure SMS content. Through Python implementation and testing, we demonstrated that plaintext messages are correctly transformed into ciphertext and recovered without error. The approach leverages strong symmetric encryption to protect against interception, with minimal performance overhead for short messages. By integrating such encryption into messaging workflows, organizations and users can mitigate the risks of data exposure in SMS communication. Future enhancements may add secure key exchange mechanisms (e.g., RSA or ECC) to improve key management and extend this system to broader applications. In conclusion, AES-based encryption provides an effective layer of security for text messaging, aligning with best practices in cryptography.</a:t>
            </a:r>
            <a:endParaRPr dirty="0">
              <a:solidFill>
                <a:schemeClr val="tx1"/>
              </a:solidFill>
            </a:endParaRPr>
          </a:p>
        </p:txBody>
      </p:sp>
    </p:spTree>
    <p:extLst>
      <p:ext uri="{BB962C8B-B14F-4D97-AF65-F5344CB8AC3E}">
        <p14:creationId xmlns:p14="http://schemas.microsoft.com/office/powerpoint/2010/main" val="14758423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2587" y="-1251520"/>
            <a:ext cx="3962440" cy="2013520"/>
          </a:xfrm>
        </p:spPr>
        <p:txBody>
          <a:bodyPr/>
          <a:lstStyle/>
          <a:p>
            <a:r>
              <a:rPr lang="en-US" b="1" u="sng" dirty="0"/>
              <a:t>REFERANCE</a:t>
            </a:r>
            <a:endParaRPr b="1" u="sng" dirty="0"/>
          </a:p>
        </p:txBody>
      </p:sp>
      <p:sp>
        <p:nvSpPr>
          <p:cNvPr id="3" name="Content Placeholder 2"/>
          <p:cNvSpPr>
            <a:spLocks noGrp="1"/>
          </p:cNvSpPr>
          <p:nvPr>
            <p:ph idx="1"/>
          </p:nvPr>
        </p:nvSpPr>
        <p:spPr>
          <a:xfrm>
            <a:off x="335360" y="260648"/>
            <a:ext cx="7560840" cy="6336704"/>
          </a:xfrm>
        </p:spPr>
        <p:txBody>
          <a:bodyPr>
            <a:normAutofit fontScale="92500" lnSpcReduction="10000"/>
          </a:bodyPr>
          <a:lstStyle/>
          <a:p>
            <a:r>
              <a:rPr lang="en-IN" dirty="0"/>
              <a:t># Generate random 256-bit key and 128-bit IV </a:t>
            </a:r>
          </a:p>
          <a:p>
            <a:r>
              <a:rPr lang="en-IN" dirty="0"/>
              <a:t> key = </a:t>
            </a:r>
            <a:r>
              <a:rPr lang="en-IN" dirty="0" err="1"/>
              <a:t>os.urandom</a:t>
            </a:r>
            <a:r>
              <a:rPr lang="en-IN" dirty="0"/>
              <a:t>(32)       # AES-256 </a:t>
            </a:r>
            <a:r>
              <a:rPr lang="en-IN" dirty="0" err="1"/>
              <a:t>keyiv</a:t>
            </a:r>
            <a:r>
              <a:rPr lang="en-IN" dirty="0"/>
              <a:t> = </a:t>
            </a:r>
            <a:r>
              <a:rPr lang="en-IN" dirty="0" err="1"/>
              <a:t>os.urandom</a:t>
            </a:r>
            <a:r>
              <a:rPr lang="en-IN" dirty="0"/>
              <a:t>(16)        # Initialization vector</a:t>
            </a:r>
          </a:p>
          <a:p>
            <a:r>
              <a:rPr lang="en-IN" dirty="0"/>
              <a:t># Example plaintext (SMS content)plaintext = </a:t>
            </a:r>
            <a:r>
              <a:rPr lang="en-IN" dirty="0" err="1"/>
              <a:t>b"Example</a:t>
            </a:r>
            <a:r>
              <a:rPr lang="en-IN" dirty="0"/>
              <a:t> confidential SMS content.“</a:t>
            </a:r>
          </a:p>
          <a:p>
            <a:r>
              <a:rPr lang="en-IN" dirty="0"/>
              <a:t># Encryption process</a:t>
            </a:r>
          </a:p>
          <a:p>
            <a:r>
              <a:rPr lang="en-IN" dirty="0"/>
              <a:t>cipher = Cipher(</a:t>
            </a:r>
            <a:r>
              <a:rPr lang="en-IN" dirty="0" err="1"/>
              <a:t>algorithms.AES</a:t>
            </a:r>
            <a:r>
              <a:rPr lang="en-IN" dirty="0"/>
              <a:t>(key), </a:t>
            </a:r>
            <a:r>
              <a:rPr lang="en-IN" dirty="0" err="1"/>
              <a:t>modes.CBC</a:t>
            </a:r>
            <a:r>
              <a:rPr lang="en-IN" dirty="0"/>
              <a:t>(iv), backend=</a:t>
            </a:r>
            <a:r>
              <a:rPr lang="en-IN" dirty="0" err="1"/>
              <a:t>default_backend</a:t>
            </a:r>
            <a:r>
              <a:rPr lang="en-IN" dirty="0"/>
              <a:t>())encryptor = </a:t>
            </a:r>
            <a:r>
              <a:rPr lang="en-IN" dirty="0" err="1"/>
              <a:t>cipher.encryptor</a:t>
            </a:r>
            <a:r>
              <a:rPr lang="en-IN" dirty="0"/>
              <a:t>()padder = padding.PKCS7(128).padder()</a:t>
            </a:r>
            <a:r>
              <a:rPr lang="en-IN" dirty="0" err="1"/>
              <a:t>padded_plaintext</a:t>
            </a:r>
            <a:r>
              <a:rPr lang="en-IN" dirty="0"/>
              <a:t> = </a:t>
            </a:r>
            <a:r>
              <a:rPr lang="en-IN" dirty="0" err="1"/>
              <a:t>padder.update</a:t>
            </a:r>
            <a:r>
              <a:rPr lang="en-IN" dirty="0"/>
              <a:t>(plaintext) + </a:t>
            </a:r>
            <a:r>
              <a:rPr lang="en-IN" dirty="0" err="1"/>
              <a:t>padder.finalize</a:t>
            </a:r>
            <a:r>
              <a:rPr lang="en-IN" dirty="0"/>
              <a:t>()ciphertext = </a:t>
            </a:r>
            <a:r>
              <a:rPr lang="en-IN" dirty="0" err="1"/>
              <a:t>encryptor.update</a:t>
            </a:r>
            <a:r>
              <a:rPr lang="en-IN" dirty="0"/>
              <a:t>(</a:t>
            </a:r>
            <a:r>
              <a:rPr lang="en-IN" dirty="0" err="1"/>
              <a:t>padded_plaintext</a:t>
            </a:r>
            <a:r>
              <a:rPr lang="en-IN" dirty="0"/>
              <a:t>) + </a:t>
            </a:r>
            <a:r>
              <a:rPr lang="en-IN" dirty="0" err="1"/>
              <a:t>encryptor.finalize</a:t>
            </a:r>
            <a:r>
              <a:rPr lang="en-IN" dirty="0"/>
              <a:t>()</a:t>
            </a:r>
          </a:p>
          <a:p>
            <a:r>
              <a:rPr lang="en-IN" dirty="0"/>
              <a:t># Decryption processed</a:t>
            </a:r>
          </a:p>
          <a:p>
            <a:r>
              <a:rPr lang="en-IN" dirty="0" err="1"/>
              <a:t>cryptor</a:t>
            </a:r>
            <a:r>
              <a:rPr lang="en-IN" dirty="0"/>
              <a:t> = </a:t>
            </a:r>
            <a:r>
              <a:rPr lang="en-IN" dirty="0" err="1"/>
              <a:t>cipher.decryptor</a:t>
            </a:r>
            <a:r>
              <a:rPr lang="en-IN" dirty="0"/>
              <a:t>()</a:t>
            </a:r>
            <a:r>
              <a:rPr lang="en-IN" dirty="0" err="1"/>
              <a:t>decrypted_padded</a:t>
            </a:r>
            <a:r>
              <a:rPr lang="en-IN" dirty="0"/>
              <a:t> = </a:t>
            </a:r>
            <a:r>
              <a:rPr lang="en-IN" dirty="0" err="1"/>
              <a:t>decryptor.update</a:t>
            </a:r>
            <a:r>
              <a:rPr lang="en-IN" dirty="0"/>
              <a:t>(ciphertext) + </a:t>
            </a:r>
            <a:r>
              <a:rPr lang="en-IN" dirty="0" err="1"/>
              <a:t>decryptor.finalize</a:t>
            </a:r>
            <a:r>
              <a:rPr lang="en-IN" dirty="0"/>
              <a:t>()</a:t>
            </a:r>
            <a:r>
              <a:rPr lang="en-IN" dirty="0" err="1"/>
              <a:t>unpadder</a:t>
            </a:r>
            <a:r>
              <a:rPr lang="en-IN" dirty="0"/>
              <a:t> = padding.PKCS7(128).</a:t>
            </a:r>
            <a:r>
              <a:rPr lang="en-IN" dirty="0" err="1"/>
              <a:t>unpadder</a:t>
            </a:r>
            <a:r>
              <a:rPr lang="en-IN" dirty="0"/>
              <a:t>()decrypted = </a:t>
            </a:r>
            <a:r>
              <a:rPr lang="en-IN" dirty="0" err="1"/>
              <a:t>unpadder.update</a:t>
            </a:r>
            <a:r>
              <a:rPr lang="en-IN" dirty="0"/>
              <a:t>(</a:t>
            </a:r>
            <a:r>
              <a:rPr lang="en-IN" dirty="0" err="1"/>
              <a:t>decrypted_padded</a:t>
            </a:r>
            <a:r>
              <a:rPr lang="en-IN" dirty="0"/>
              <a:t>) + </a:t>
            </a:r>
            <a:r>
              <a:rPr lang="en-IN" dirty="0" err="1"/>
              <a:t>unpadder.finalize</a:t>
            </a:r>
            <a:r>
              <a:rPr lang="en-IN" dirty="0"/>
              <a:t>()print("Plaintext:", plaintext)print("Ciphertext:", ciphertext)print("Decrypted:", decrypted)  # Should match the original plaintext </a:t>
            </a:r>
            <a:endParaRPr dirty="0"/>
          </a:p>
        </p:txBody>
      </p:sp>
      <p:sp>
        <p:nvSpPr>
          <p:cNvPr id="4" name="Text Placeholder 3"/>
          <p:cNvSpPr>
            <a:spLocks noGrp="1"/>
          </p:cNvSpPr>
          <p:nvPr>
            <p:ph type="body" sz="half" idx="2"/>
          </p:nvPr>
        </p:nvSpPr>
        <p:spPr>
          <a:xfrm>
            <a:off x="8002587" y="836712"/>
            <a:ext cx="3962440" cy="5550024"/>
          </a:xfrm>
        </p:spPr>
        <p:txBody>
          <a:bodyPr>
            <a:normAutofit fontScale="92500" lnSpcReduction="10000"/>
          </a:bodyPr>
          <a:lstStyle/>
          <a:p>
            <a:r>
              <a:rPr lang="en-IN" dirty="0"/>
              <a:t>Emmanuel, V. N., Victor, E. C., &amp; Uzoma, E. B. (2024). Development of an Encrypted Messaging Service Within a Multimedia Virtual Learning System for Tertiary Institutions: Utilizing Hybrid Encryption Approaches. ASRIC Journal on Natural Sciences, 4(1), 1.9 </a:t>
            </a:r>
          </a:p>
          <a:p>
            <a:r>
              <a:rPr lang="en-IN" dirty="0" err="1"/>
              <a:t>GeeksforGeeks</a:t>
            </a:r>
            <a:r>
              <a:rPr lang="en-IN" dirty="0"/>
              <a:t> . (2025, August 8). Advanced Encryption Standard (AES). </a:t>
            </a:r>
          </a:p>
          <a:p>
            <a:r>
              <a:rPr lang="en-IN" dirty="0" err="1"/>
              <a:t>GeeksforGeeks</a:t>
            </a:r>
            <a:r>
              <a:rPr lang="en-IN" dirty="0"/>
              <a:t>. </a:t>
            </a:r>
          </a:p>
          <a:p>
            <a:r>
              <a:rPr lang="en-IN" dirty="0"/>
              <a:t>Lu, Z., &amp; Mohamed, H. (2021). A Complex Encryption System Design Implemented by AES. Journal of Information Security, 12(2), 177–187. doi:10.4236/jis.2021.122009.Natanael, D., Faisal, A. R., &amp; Suryani, D. (2018). Text Encryption in Android Chat Applications using Elliptical Curve Cryptography (ECC). Procedia Computer Science, 135, 283–291. doi:10.1016/j.procs.2018.08.176.Saleh, R. (2024, June 6). SMS encryption: Are your text messages secure? Infobip. Appendix: Full Python</a:t>
            </a:r>
          </a:p>
          <a:p>
            <a:r>
              <a:rPr lang="en-IN" dirty="0"/>
              <a:t> </a:t>
            </a:r>
            <a:r>
              <a:rPr lang="en-IN" dirty="0" err="1"/>
              <a:t>Codefrom</a:t>
            </a:r>
            <a:r>
              <a:rPr lang="en-IN" dirty="0"/>
              <a:t> </a:t>
            </a:r>
            <a:r>
              <a:rPr lang="en-IN" dirty="0" err="1"/>
              <a:t>cryptography.hazmat.primitives.ciphers</a:t>
            </a:r>
            <a:r>
              <a:rPr lang="en-IN" dirty="0"/>
              <a:t> import Cipher, algorithms, </a:t>
            </a:r>
            <a:r>
              <a:rPr lang="en-IN" dirty="0" err="1"/>
              <a:t>modesfrom</a:t>
            </a:r>
            <a:r>
              <a:rPr lang="en-IN" dirty="0"/>
              <a:t> </a:t>
            </a:r>
            <a:r>
              <a:rPr lang="en-IN" dirty="0" err="1"/>
              <a:t>cryptography.hazmat.primitives</a:t>
            </a:r>
            <a:r>
              <a:rPr lang="en-IN" dirty="0"/>
              <a:t> import </a:t>
            </a:r>
            <a:r>
              <a:rPr lang="en-IN" dirty="0" err="1"/>
              <a:t>paddingfrom</a:t>
            </a:r>
            <a:r>
              <a:rPr lang="en-IN" dirty="0"/>
              <a:t> </a:t>
            </a:r>
            <a:r>
              <a:rPr lang="en-IN" dirty="0" err="1"/>
              <a:t>cryptography.hazmat.backends</a:t>
            </a:r>
            <a:r>
              <a:rPr lang="en-IN" dirty="0"/>
              <a:t> import </a:t>
            </a:r>
            <a:r>
              <a:rPr lang="en-IN" dirty="0" err="1"/>
              <a:t>default_backendimport</a:t>
            </a:r>
            <a:r>
              <a:rPr lang="en-IN" dirty="0"/>
              <a:t> </a:t>
            </a:r>
            <a:r>
              <a:rPr lang="en-IN" dirty="0" err="1"/>
              <a:t>os</a:t>
            </a:r>
            <a:endParaRPr dirty="0"/>
          </a:p>
        </p:txBody>
      </p:sp>
    </p:spTree>
    <p:extLst>
      <p:ext uri="{BB962C8B-B14F-4D97-AF65-F5344CB8AC3E}">
        <p14:creationId xmlns:p14="http://schemas.microsoft.com/office/powerpoint/2010/main" val="3232560146"/>
      </p:ext>
    </p:extLst>
  </p:cSld>
  <p:clrMapOvr>
    <a:masterClrMapping/>
  </p:clrMapOvr>
</p:sld>
</file>

<file path=ppt/theme/theme1.xml><?xml version="1.0" encoding="utf-8"?>
<a:theme xmlns:a="http://schemas.openxmlformats.org/drawingml/2006/main" name="Tech Computer 16x9">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2901026.potx" id="{FD85E87A-7813-4F67-9E59-69B5487A1910}" vid="{BDF94C36-3ACF-4CF1-939F-F4211E6D666F}"/>
    </a:ext>
  </a:extLst>
</a:theme>
</file>

<file path=ppt/theme/theme2.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TechComputer">
      <a:dk1>
        <a:srgbClr val="000000"/>
      </a:dk1>
      <a:lt1>
        <a:sysClr val="window" lastClr="FFFFFF"/>
      </a:lt1>
      <a:dk2>
        <a:srgbClr val="4D4D4D"/>
      </a:dk2>
      <a:lt2>
        <a:srgbClr val="DDDDDD"/>
      </a:lt2>
      <a:accent1>
        <a:srgbClr val="92D050"/>
      </a:accent1>
      <a:accent2>
        <a:srgbClr val="F7C331"/>
      </a:accent2>
      <a:accent3>
        <a:srgbClr val="47B8C7"/>
      </a:accent3>
      <a:accent4>
        <a:srgbClr val="B074BA"/>
      </a:accent4>
      <a:accent5>
        <a:srgbClr val="F34D47"/>
      </a:accent5>
      <a:accent6>
        <a:srgbClr val="FA8F30"/>
      </a:accent6>
      <a:hlink>
        <a:srgbClr val="47B8C7"/>
      </a:hlink>
      <a:folHlink>
        <a:srgbClr val="969696"/>
      </a:folHlink>
    </a:clrScheme>
    <a:fontScheme name="Consolas-Candara">
      <a:majorFont>
        <a:latin typeface="Consolas"/>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technology circuit board design presentation (widescreen)</Template>
  <TotalTime>62</TotalTime>
  <Words>2114</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Candara</vt:lpstr>
      <vt:lpstr>Consolas</vt:lpstr>
      <vt:lpstr>Tech Computer 16x9</vt:lpstr>
      <vt:lpstr>Research paper</vt:lpstr>
      <vt:lpstr>Advance encryption system for secure text message</vt:lpstr>
      <vt:lpstr>INTRODUCTION</vt:lpstr>
      <vt:lpstr>.</vt:lpstr>
      <vt:lpstr>METHODOLOGY</vt:lpstr>
      <vt:lpstr>PowerPoint Presentation</vt:lpstr>
      <vt:lpstr>:</vt:lpstr>
      <vt:lpstr>REFERANCE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Riya Singh</dc:creator>
  <cp:lastModifiedBy>Riya Singh</cp:lastModifiedBy>
  <cp:revision>1</cp:revision>
  <dcterms:created xsi:type="dcterms:W3CDTF">2025-09-29T06:49:40Z</dcterms:created>
  <dcterms:modified xsi:type="dcterms:W3CDTF">2025-09-29T07:52:09Z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