
<file path=[Content_Types].xml><?xml version="1.0" encoding="utf-8"?>
<Types xmlns="http://schemas.openxmlformats.org/package/2006/content-types">
  <Default Extension="jpeg" ContentType="image/jpeg"/>
  <Default Extension="jpg" ContentType="image/jpeg"/>
  <Default Extension="mov" ContentType="video/quicktime"/>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handoutMasterIdLst>
    <p:handoutMasterId r:id="rId38"/>
  </p:handoutMasterIdLst>
  <p:sldIdLst>
    <p:sldId id="256" r:id="rId2"/>
    <p:sldId id="257" r:id="rId3"/>
    <p:sldId id="264" r:id="rId4"/>
    <p:sldId id="288" r:id="rId5"/>
    <p:sldId id="269" r:id="rId6"/>
    <p:sldId id="270" r:id="rId7"/>
    <p:sldId id="272" r:id="rId8"/>
    <p:sldId id="271" r:id="rId9"/>
    <p:sldId id="277" r:id="rId10"/>
    <p:sldId id="263" r:id="rId11"/>
    <p:sldId id="291" r:id="rId12"/>
    <p:sldId id="273" r:id="rId13"/>
    <p:sldId id="274" r:id="rId14"/>
    <p:sldId id="275" r:id="rId15"/>
    <p:sldId id="276" r:id="rId16"/>
    <p:sldId id="279" r:id="rId17"/>
    <p:sldId id="278" r:id="rId18"/>
    <p:sldId id="280" r:id="rId19"/>
    <p:sldId id="266" r:id="rId20"/>
    <p:sldId id="290" r:id="rId21"/>
    <p:sldId id="281" r:id="rId22"/>
    <p:sldId id="265" r:id="rId23"/>
    <p:sldId id="282" r:id="rId24"/>
    <p:sldId id="283" r:id="rId25"/>
    <p:sldId id="284" r:id="rId26"/>
    <p:sldId id="285" r:id="rId27"/>
    <p:sldId id="292" r:id="rId28"/>
    <p:sldId id="286" r:id="rId29"/>
    <p:sldId id="268" r:id="rId30"/>
    <p:sldId id="287" r:id="rId31"/>
    <p:sldId id="267" r:id="rId32"/>
    <p:sldId id="293" r:id="rId33"/>
    <p:sldId id="294" r:id="rId34"/>
    <p:sldId id="260" r:id="rId35"/>
    <p:sldId id="262" r:id="rId36"/>
  </p:sldIdLst>
  <p:sldSz cx="9144000" cy="6858000" type="screen4x3"/>
  <p:notesSz cx="6858000" cy="9947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519">
          <p15:clr>
            <a:srgbClr val="A4A3A4"/>
          </p15:clr>
        </p15:guide>
      </p15:sldGuideLst>
    </p:ext>
    <p:ext uri="{2D200454-40CA-4A62-9FC3-DE9A4176ACB9}">
      <p15:notesGuideLst xmlns:p15="http://schemas.microsoft.com/office/powerpoint/2012/main">
        <p15:guide id="1" orient="horz" pos="3133">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weber" initials="s" lastIdx="1" clrIdx="0">
    <p:extLst>
      <p:ext uri="{19B8F6BF-5375-455C-9EA6-DF929625EA0E}">
        <p15:presenceInfo xmlns:p15="http://schemas.microsoft.com/office/powerpoint/2012/main" userId="sweb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6DB2"/>
    <a:srgbClr val="0E73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70"/>
    <p:restoredTop sz="71396" autoAdjust="0"/>
  </p:normalViewPr>
  <p:slideViewPr>
    <p:cSldViewPr snapToGrid="0" showGuides="1">
      <p:cViewPr varScale="1">
        <p:scale>
          <a:sx n="78" d="100"/>
          <a:sy n="78" d="100"/>
        </p:scale>
        <p:origin x="1160" y="176"/>
      </p:cViewPr>
      <p:guideLst>
        <p:guide orient="horz" pos="4319"/>
        <p:guide pos="519"/>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88" d="100"/>
          <a:sy n="88" d="100"/>
        </p:scale>
        <p:origin x="2664" y="200"/>
      </p:cViewPr>
      <p:guideLst>
        <p:guide orient="horz" pos="3133"/>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DC1D61B-6675-602B-566E-683342355A2F}"/>
              </a:ext>
            </a:extLst>
          </p:cNvPr>
          <p:cNvSpPr>
            <a:spLocks noGrp="1"/>
          </p:cNvSpPr>
          <p:nvPr>
            <p:ph type="hdr" sz="quarter"/>
          </p:nvPr>
        </p:nvSpPr>
        <p:spPr>
          <a:xfrm>
            <a:off x="0" y="0"/>
            <a:ext cx="2971800" cy="4984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91346BC-9790-6010-1956-C3BDB0EE7B8D}"/>
              </a:ext>
            </a:extLst>
          </p:cNvPr>
          <p:cNvSpPr>
            <a:spLocks noGrp="1"/>
          </p:cNvSpPr>
          <p:nvPr>
            <p:ph type="dt" sz="quarter" idx="1"/>
          </p:nvPr>
        </p:nvSpPr>
        <p:spPr>
          <a:xfrm>
            <a:off x="3884613" y="0"/>
            <a:ext cx="2971800" cy="498475"/>
          </a:xfrm>
          <a:prstGeom prst="rect">
            <a:avLst/>
          </a:prstGeom>
        </p:spPr>
        <p:txBody>
          <a:bodyPr vert="horz" lIns="91440" tIns="45720" rIns="91440" bIns="45720" rtlCol="0"/>
          <a:lstStyle>
            <a:lvl1pPr algn="r">
              <a:defRPr sz="1200"/>
            </a:lvl1pPr>
          </a:lstStyle>
          <a:p>
            <a:fld id="{9596FBDE-258B-6149-9FBD-493C0D208FB6}" type="datetimeFigureOut">
              <a:rPr lang="en-US" smtClean="0"/>
              <a:t>4/14/23</a:t>
            </a:fld>
            <a:endParaRPr lang="en-US"/>
          </a:p>
        </p:txBody>
      </p:sp>
      <p:sp>
        <p:nvSpPr>
          <p:cNvPr id="4" name="Footer Placeholder 3">
            <a:extLst>
              <a:ext uri="{FF2B5EF4-FFF2-40B4-BE49-F238E27FC236}">
                <a16:creationId xmlns:a16="http://schemas.microsoft.com/office/drawing/2014/main" id="{BF2E7236-7D69-4BC6-7419-ABC0F0BDF759}"/>
              </a:ext>
            </a:extLst>
          </p:cNvPr>
          <p:cNvSpPr>
            <a:spLocks noGrp="1"/>
          </p:cNvSpPr>
          <p:nvPr>
            <p:ph type="ftr" sz="quarter" idx="2"/>
          </p:nvPr>
        </p:nvSpPr>
        <p:spPr>
          <a:xfrm>
            <a:off x="0" y="9448800"/>
            <a:ext cx="2971800" cy="4984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657FC09-DA5F-6A7F-4C60-CB35CFF6AC80}"/>
              </a:ext>
            </a:extLst>
          </p:cNvPr>
          <p:cNvSpPr>
            <a:spLocks noGrp="1"/>
          </p:cNvSpPr>
          <p:nvPr>
            <p:ph type="sldNum" sz="quarter" idx="3"/>
          </p:nvPr>
        </p:nvSpPr>
        <p:spPr>
          <a:xfrm>
            <a:off x="3884613" y="9448800"/>
            <a:ext cx="2971800" cy="498475"/>
          </a:xfrm>
          <a:prstGeom prst="rect">
            <a:avLst/>
          </a:prstGeom>
        </p:spPr>
        <p:txBody>
          <a:bodyPr vert="horz" lIns="91440" tIns="45720" rIns="91440" bIns="45720" rtlCol="0" anchor="b"/>
          <a:lstStyle>
            <a:lvl1pPr algn="r">
              <a:defRPr sz="1200"/>
            </a:lvl1pPr>
          </a:lstStyle>
          <a:p>
            <a:fld id="{127ED77C-5FF4-A441-8AEC-3AC34C9BDD2B}" type="slidenum">
              <a:rPr lang="en-US" smtClean="0"/>
              <a:t>‹#›</a:t>
            </a:fld>
            <a:endParaRPr lang="en-US"/>
          </a:p>
        </p:txBody>
      </p:sp>
    </p:spTree>
    <p:extLst>
      <p:ext uri="{BB962C8B-B14F-4D97-AF65-F5344CB8AC3E}">
        <p14:creationId xmlns:p14="http://schemas.microsoft.com/office/powerpoint/2010/main" val="19550028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42975" y="746125"/>
            <a:ext cx="4972050" cy="3730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87971" y="4724956"/>
            <a:ext cx="4908331" cy="447627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5"/>
          </p:nvPr>
        </p:nvSpPr>
        <p:spPr>
          <a:xfrm>
            <a:off x="6022876" y="9449911"/>
            <a:ext cx="835124" cy="497364"/>
          </a:xfrm>
          <a:prstGeom prst="rect">
            <a:avLst/>
          </a:prstGeom>
        </p:spPr>
        <p:txBody>
          <a:bodyPr vert="horz" lIns="91440" tIns="45720" rIns="91440" bIns="45720" rtlCol="0" anchor="b"/>
          <a:lstStyle>
            <a:lvl1pPr algn="r">
              <a:defRPr sz="1200">
                <a:latin typeface="+mn-lt"/>
                <a:cs typeface="Arial" panose="020B0604020202020204" pitchFamily="34" charset="0"/>
              </a:defRPr>
            </a:lvl1pPr>
          </a:lstStyle>
          <a:p>
            <a:fld id="{49DD4D23-C98A-435E-AE88-9061F8349B02}" type="slidenum">
              <a:rPr lang="en-GB" smtClean="0"/>
              <a:pPr/>
              <a:t>‹#›</a:t>
            </a:fld>
            <a:endParaRPr lang="en-GB"/>
          </a:p>
        </p:txBody>
      </p:sp>
    </p:spTree>
    <p:extLst>
      <p:ext uri="{BB962C8B-B14F-4D97-AF65-F5344CB8AC3E}">
        <p14:creationId xmlns:p14="http://schemas.microsoft.com/office/powerpoint/2010/main" val="610033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Arial" panose="020B0604020202020204" pitchFamily="34" charset="0"/>
      </a:defRPr>
    </a:lvl1pPr>
    <a:lvl2pPr marL="457200" algn="l" defTabSz="914400" rtl="0" eaLnBrk="1" latinLnBrk="0" hangingPunct="1">
      <a:defRPr sz="1200" kern="1200">
        <a:solidFill>
          <a:schemeClr val="tx1"/>
        </a:solidFill>
        <a:latin typeface="+mn-lt"/>
        <a:ea typeface="+mn-ea"/>
        <a:cs typeface="Arial" panose="020B0604020202020204" pitchFamily="34" charset="0"/>
      </a:defRPr>
    </a:lvl2pPr>
    <a:lvl3pPr marL="914400" algn="l" defTabSz="914400" rtl="0" eaLnBrk="1" latinLnBrk="0" hangingPunct="1">
      <a:defRPr sz="1200" kern="1200">
        <a:solidFill>
          <a:schemeClr val="tx1"/>
        </a:solidFill>
        <a:latin typeface="+mn-lt"/>
        <a:ea typeface="+mn-ea"/>
        <a:cs typeface="Arial" panose="020B0604020202020204" pitchFamily="34" charset="0"/>
      </a:defRPr>
    </a:lvl3pPr>
    <a:lvl4pPr marL="1371600" algn="l" defTabSz="914400" rtl="0" eaLnBrk="1" latinLnBrk="0" hangingPunct="1">
      <a:defRPr sz="1200" kern="1200">
        <a:solidFill>
          <a:schemeClr val="tx1"/>
        </a:solidFill>
        <a:latin typeface="+mn-lt"/>
        <a:ea typeface="+mn-ea"/>
        <a:cs typeface="Arial" panose="020B0604020202020204" pitchFamily="34" charset="0"/>
      </a:defRPr>
    </a:lvl4pPr>
    <a:lvl5pPr marL="1828800" algn="l" defTabSz="914400" rtl="0" eaLnBrk="1" latinLnBrk="0" hangingPunct="1">
      <a:defRPr sz="1200" kern="1200">
        <a:solidFill>
          <a:schemeClr val="tx1"/>
        </a:solidFill>
        <a:latin typeface="+mn-lt"/>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link.springer.com/chapter/10.1007/978-3-030-85914-5_62#Fig1"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link.springer.com/chapter/10.1007/978-3-030-85914-5_62#ref-CR6"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49DD4D23-C98A-435E-AE88-9061F8349B02}" type="slidenum">
              <a:rPr lang="en-GB" smtClean="0"/>
              <a:pPr/>
              <a:t>1</a:t>
            </a:fld>
            <a:endParaRPr lang="en-GB"/>
          </a:p>
        </p:txBody>
      </p:sp>
    </p:spTree>
    <p:extLst>
      <p:ext uri="{BB962C8B-B14F-4D97-AF65-F5344CB8AC3E}">
        <p14:creationId xmlns:p14="http://schemas.microsoft.com/office/powerpoint/2010/main" val="3015334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presenting a RL-based approach for coordinating multiple Autonomous Vehicles in a cooperative driving scenario. The authors apply their approach to on-ramp merging, and show that their approach can lead to safe and efficient merging </a:t>
            </a:r>
          </a:p>
          <a:p>
            <a:pPr marL="171450" indent="-171450">
              <a:buFont typeface="Arial" panose="020B0604020202020204" pitchFamily="34" charset="0"/>
              <a:buChar char="•"/>
            </a:pPr>
            <a:r>
              <a:rPr lang="en-US" dirty="0"/>
              <a:t>proposing a multi-agent reinforcement learning approach to traffic management, where each vehicle learns its own policy through interactions with the environment. The approach presented in this paper can lead to improved traffic flow and reduced congestion. </a:t>
            </a:r>
          </a:p>
          <a:p>
            <a:pPr marL="171450" indent="-171450">
              <a:buFont typeface="Arial" panose="020B0604020202020204" pitchFamily="34" charset="0"/>
              <a:buChar char="•"/>
            </a:pPr>
            <a:r>
              <a:rPr lang="en-US" dirty="0"/>
              <a:t>presents a deep reinforcement learning-based framework for autonomous driving that takes into account multiple agents and their interactions. </a:t>
            </a:r>
          </a:p>
          <a:p>
            <a:pPr marL="171450" indent="-171450">
              <a:buFont typeface="Arial" panose="020B0604020202020204" pitchFamily="34" charset="0"/>
              <a:buChar char="•"/>
            </a:pPr>
            <a:r>
              <a:rPr lang="en-US" dirty="0"/>
              <a:t>provides a comprehensive survey of the recent developments in multi-agent reinforcement learning for cooperative driving. In this paper the authors discusses the different approaches and challenges in applying MARL to the problem of on-ramp merging.</a:t>
            </a:r>
          </a:p>
          <a:p>
            <a:pPr marL="171450" indent="-171450">
              <a:buFont typeface="Arial" panose="020B0604020202020204" pitchFamily="34" charset="0"/>
              <a:buChar char="•"/>
            </a:pPr>
            <a:r>
              <a:rPr lang="en-IN" b="0" i="0" dirty="0">
                <a:solidFill>
                  <a:srgbClr val="D1D5DB"/>
                </a:solidFill>
                <a:effectLst/>
                <a:latin typeface="Söhne"/>
              </a:rPr>
              <a:t>The paper highlights the potential of MARL in cooperative driving and provides insights into the challenges and opportunities in this area of research.</a:t>
            </a:r>
          </a:p>
          <a:p>
            <a:pPr marL="171450" indent="-171450">
              <a:buFont typeface="Arial" panose="020B0604020202020204" pitchFamily="34" charset="0"/>
              <a:buChar char="•"/>
            </a:pPr>
            <a:r>
              <a:rPr lang="en-IN" b="0" i="0" dirty="0">
                <a:solidFill>
                  <a:srgbClr val="D1D5DB"/>
                </a:solidFill>
                <a:effectLst/>
                <a:latin typeface="Söhne"/>
              </a:rPr>
              <a: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9DD4D23-C98A-435E-AE88-9061F8349B02}" type="slidenum">
              <a:rPr lang="en-GB" smtClean="0"/>
              <a:pPr/>
              <a:t>10</a:t>
            </a:fld>
            <a:endParaRPr lang="en-GB"/>
          </a:p>
        </p:txBody>
      </p:sp>
    </p:spTree>
    <p:extLst>
      <p:ext uri="{BB962C8B-B14F-4D97-AF65-F5344CB8AC3E}">
        <p14:creationId xmlns:p14="http://schemas.microsoft.com/office/powerpoint/2010/main" val="138795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sz="1200" b="0" i="0" dirty="0">
                <a:effectLst/>
              </a:rPr>
              <a:t>Safety is a crucial consideration in traffic management, and the approach needs to ensure that the traffic flow optimization does not compromise safety. This is especially important when the traffic volume is high the AVs are operating near each other.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b="0" i="0" dirty="0">
                <a:effectLst/>
              </a:rPr>
              <a:t>The approach may be limited in its scalability, as the complexity of the problem grows exponentially with the number of agents and the size of the road network. As the number of agents and the size of the network increase, the computational and communication overheads may become prohibitively expensive and may not be feasible to implement in practice.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b="0" i="0" dirty="0">
                <a:effectLst/>
              </a:rPr>
              <a:t>The approach has only been tested in simulation, and its real-world applicability remains to be demonstrated. The approach needs to be tested in real-world scenarios to ensure that it can be safely and effectively deployed in practice.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1200" b="0" i="0" dirty="0">
              <a:effectLst/>
            </a:endParaRPr>
          </a:p>
          <a:p>
            <a:pPr marL="171450" indent="-171450">
              <a:buFont typeface="Arial" panose="020B0604020202020204" pitchFamily="34" charset="0"/>
              <a:buChar char="•"/>
            </a:pPr>
            <a:endParaRPr lang="en-IN" sz="1200" b="0" i="0" dirty="0">
              <a:effectLst/>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9DD4D23-C98A-435E-AE88-9061F8349B02}" type="slidenum">
              <a:rPr lang="en-GB" smtClean="0"/>
              <a:pPr/>
              <a:t>11</a:t>
            </a:fld>
            <a:endParaRPr lang="en-GB"/>
          </a:p>
        </p:txBody>
      </p:sp>
    </p:spTree>
    <p:extLst>
      <p:ext uri="{BB962C8B-B14F-4D97-AF65-F5344CB8AC3E}">
        <p14:creationId xmlns:p14="http://schemas.microsoft.com/office/powerpoint/2010/main" val="3409356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DD4D23-C98A-435E-AE88-9061F8349B02}" type="slidenum">
              <a:rPr lang="en-GB" smtClean="0"/>
              <a:pPr/>
              <a:t>12</a:t>
            </a:fld>
            <a:endParaRPr lang="en-GB"/>
          </a:p>
        </p:txBody>
      </p:sp>
    </p:spTree>
    <p:extLst>
      <p:ext uri="{BB962C8B-B14F-4D97-AF65-F5344CB8AC3E}">
        <p14:creationId xmlns:p14="http://schemas.microsoft.com/office/powerpoint/2010/main" val="219619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NimbusRomNo9L"/>
              </a:rPr>
              <a:t>In a RL setting, at each time step </a:t>
            </a:r>
            <a:r>
              <a:rPr lang="en-IN" sz="1800" dirty="0">
                <a:effectLst/>
                <a:latin typeface="CMMI10"/>
              </a:rPr>
              <a:t>t</a:t>
            </a:r>
            <a:r>
              <a:rPr lang="en-IN" sz="1800" dirty="0">
                <a:effectLst/>
                <a:latin typeface="NimbusRomNo9L"/>
              </a:rPr>
              <a:t>, the agent observes </a:t>
            </a:r>
            <a:r>
              <a:rPr lang="en-IN" sz="1800" dirty="0" err="1">
                <a:effectLst/>
                <a:latin typeface="NimbusRomNo9L"/>
              </a:rPr>
              <a:t>thestate</a:t>
            </a:r>
            <a:r>
              <a:rPr lang="en-IN" sz="1800" dirty="0" err="1">
                <a:effectLst/>
                <a:latin typeface="CMMI10"/>
              </a:rPr>
              <a:t>s</a:t>
            </a:r>
            <a:r>
              <a:rPr lang="en-IN" sz="1800" dirty="0" err="1">
                <a:effectLst/>
                <a:latin typeface="CMMI7"/>
              </a:rPr>
              <a:t>t</a:t>
            </a:r>
            <a:r>
              <a:rPr lang="en-IN" sz="1800" dirty="0">
                <a:effectLst/>
                <a:latin typeface="CMMI7"/>
              </a:rPr>
              <a:t> </a:t>
            </a:r>
            <a:r>
              <a:rPr lang="en-IN" sz="1800" dirty="0">
                <a:effectLst/>
                <a:latin typeface="CMSY10"/>
              </a:rPr>
              <a:t>∈</a:t>
            </a:r>
            <a:r>
              <a:rPr lang="en-IN" sz="1800" dirty="0" err="1">
                <a:effectLst/>
                <a:latin typeface="CMSY10"/>
              </a:rPr>
              <a:t>S⊆</a:t>
            </a:r>
            <a:r>
              <a:rPr lang="en-IN" sz="1800" dirty="0" err="1">
                <a:effectLst/>
                <a:latin typeface="MSBM10"/>
              </a:rPr>
              <a:t>R</a:t>
            </a:r>
            <a:r>
              <a:rPr lang="en-IN" sz="1800" dirty="0" err="1">
                <a:effectLst/>
                <a:latin typeface="CMMI7"/>
              </a:rPr>
              <a:t>n</a:t>
            </a:r>
            <a:r>
              <a:rPr lang="en-IN" sz="1800" dirty="0" err="1">
                <a:effectLst/>
                <a:latin typeface="NimbusRomNo9L"/>
              </a:rPr>
              <a:t>,takesanaction</a:t>
            </a:r>
            <a:r>
              <a:rPr lang="en-IN" sz="1800" dirty="0" err="1">
                <a:effectLst/>
                <a:latin typeface="CMMI10"/>
              </a:rPr>
              <a:t>a</a:t>
            </a:r>
            <a:r>
              <a:rPr lang="en-IN" sz="1800" dirty="0" err="1">
                <a:effectLst/>
                <a:latin typeface="CMMI7"/>
              </a:rPr>
              <a:t>t</a:t>
            </a:r>
            <a:r>
              <a:rPr lang="en-IN" sz="1800" dirty="0">
                <a:effectLst/>
                <a:latin typeface="CMMI7"/>
              </a:rPr>
              <a:t> </a:t>
            </a:r>
            <a:r>
              <a:rPr lang="en-IN" sz="1800" dirty="0">
                <a:effectLst/>
                <a:latin typeface="CMSY10"/>
              </a:rPr>
              <a:t>∈</a:t>
            </a:r>
            <a:r>
              <a:rPr lang="en-IN" sz="1800" dirty="0" err="1">
                <a:effectLst/>
                <a:latin typeface="CMSY10"/>
              </a:rPr>
              <a:t>A⊆</a:t>
            </a:r>
            <a:r>
              <a:rPr lang="en-IN" sz="1800" dirty="0" err="1">
                <a:effectLst/>
                <a:latin typeface="MSBM10"/>
              </a:rPr>
              <a:t>R</a:t>
            </a:r>
            <a:r>
              <a:rPr lang="en-IN" sz="1800" dirty="0" err="1">
                <a:effectLst/>
                <a:latin typeface="CMMI7"/>
              </a:rPr>
              <a:t>m</a:t>
            </a:r>
            <a:r>
              <a:rPr lang="en-IN" sz="1800" dirty="0" err="1">
                <a:effectLst/>
                <a:latin typeface="NimbusRomNo9L"/>
              </a:rPr>
              <a:t>,and</a:t>
            </a:r>
            <a:r>
              <a:rPr lang="en-IN" sz="1800" dirty="0">
                <a:effectLst/>
                <a:latin typeface="NimbusRomNo9L"/>
              </a:rPr>
              <a:t> subsequently receives a reward signal </a:t>
            </a:r>
            <a:r>
              <a:rPr lang="en-IN" sz="1800" dirty="0">
                <a:effectLst/>
                <a:latin typeface="CMMI10"/>
              </a:rPr>
              <a:t>r</a:t>
            </a:r>
            <a:r>
              <a:rPr lang="en-IN" sz="1800" dirty="0">
                <a:effectLst/>
                <a:latin typeface="CMMI7"/>
              </a:rPr>
              <a:t>t </a:t>
            </a:r>
            <a:r>
              <a:rPr lang="en-IN" sz="1800" dirty="0">
                <a:effectLst/>
                <a:latin typeface="CMSY10"/>
              </a:rPr>
              <a:t>∈ </a:t>
            </a:r>
            <a:r>
              <a:rPr lang="en-IN" sz="1800" dirty="0">
                <a:effectLst/>
                <a:latin typeface="MSBM10"/>
              </a:rPr>
              <a:t>R </a:t>
            </a:r>
            <a:r>
              <a:rPr lang="en-IN" sz="1800" dirty="0">
                <a:effectLst/>
                <a:latin typeface="NimbusRomNo9L"/>
              </a:rPr>
              <a:t>and an updated state </a:t>
            </a:r>
            <a:r>
              <a:rPr lang="en-IN" sz="1800" dirty="0">
                <a:effectLst/>
                <a:latin typeface="CMMI10"/>
              </a:rPr>
              <a:t>s</a:t>
            </a:r>
            <a:r>
              <a:rPr lang="en-IN" sz="1800" dirty="0">
                <a:effectLst/>
                <a:latin typeface="CMMI7"/>
              </a:rPr>
              <a:t>t</a:t>
            </a:r>
            <a:r>
              <a:rPr lang="en-IN" sz="1800" dirty="0">
                <a:effectLst/>
                <a:latin typeface="CMR7"/>
              </a:rPr>
              <a:t>+1 </a:t>
            </a:r>
            <a:r>
              <a:rPr lang="en-IN" sz="1800" dirty="0">
                <a:effectLst/>
                <a:latin typeface="NimbusRomNo9L"/>
              </a:rPr>
              <a:t>at time </a:t>
            </a:r>
            <a:r>
              <a:rPr lang="en-IN" sz="1800" dirty="0">
                <a:effectLst/>
                <a:latin typeface="CMMI10"/>
              </a:rPr>
              <a:t>t </a:t>
            </a:r>
            <a:r>
              <a:rPr lang="en-IN" sz="1800" dirty="0">
                <a:effectLst/>
                <a:latin typeface="CMR10"/>
              </a:rPr>
              <a:t>+ 1 </a:t>
            </a:r>
            <a:r>
              <a:rPr lang="en-IN" sz="1800" dirty="0">
                <a:effectLst/>
                <a:latin typeface="NimbusRomNo9L"/>
              </a:rPr>
              <a:t>from the environment. The goal of the RL agent is to learn an optimal policy </a:t>
            </a:r>
            <a:r>
              <a:rPr lang="el-GR" sz="1800" dirty="0">
                <a:effectLst/>
                <a:latin typeface="CMMI10"/>
              </a:rPr>
              <a:t>π</a:t>
            </a:r>
            <a:r>
              <a:rPr lang="el-GR" sz="1800" dirty="0">
                <a:effectLst/>
                <a:latin typeface="CMSY7"/>
              </a:rPr>
              <a:t>∗ </a:t>
            </a:r>
            <a:r>
              <a:rPr lang="el-GR" sz="1800" dirty="0">
                <a:effectLst/>
                <a:latin typeface="CMR10"/>
              </a:rPr>
              <a:t>:</a:t>
            </a:r>
            <a:r>
              <a:rPr lang="en-IN" sz="1800" dirty="0">
                <a:effectLst/>
                <a:latin typeface="CMSY10"/>
              </a:rPr>
              <a:t>S→A</a:t>
            </a:r>
            <a:r>
              <a:rPr lang="en-IN" sz="1800" dirty="0">
                <a:effectLst/>
                <a:latin typeface="NimbusRomNo9L"/>
              </a:rPr>
              <a:t> a mapping from state to action, that maximizes the accumulated reward.</a:t>
            </a:r>
            <a:endParaRPr lang="en-IN" dirty="0"/>
          </a:p>
          <a:p>
            <a:endParaRPr lang="en-US" dirty="0"/>
          </a:p>
          <a:p>
            <a:r>
              <a:rPr lang="en-US" dirty="0"/>
              <a:t>The transition of agent from St to St+1 is generally called one iteration. The transition of agent through a sequence of states ending in terminal state is called an episode</a:t>
            </a:r>
          </a:p>
        </p:txBody>
      </p:sp>
      <p:sp>
        <p:nvSpPr>
          <p:cNvPr id="4" name="Slide Number Placeholder 3"/>
          <p:cNvSpPr>
            <a:spLocks noGrp="1"/>
          </p:cNvSpPr>
          <p:nvPr>
            <p:ph type="sldNum" sz="quarter" idx="5"/>
          </p:nvPr>
        </p:nvSpPr>
        <p:spPr/>
        <p:txBody>
          <a:bodyPr/>
          <a:lstStyle/>
          <a:p>
            <a:fld id="{49DD4D23-C98A-435E-AE88-9061F8349B02}" type="slidenum">
              <a:rPr lang="en-GB" smtClean="0"/>
              <a:pPr/>
              <a:t>13</a:t>
            </a:fld>
            <a:endParaRPr lang="en-GB"/>
          </a:p>
        </p:txBody>
      </p:sp>
    </p:spTree>
    <p:extLst>
      <p:ext uri="{BB962C8B-B14F-4D97-AF65-F5344CB8AC3E}">
        <p14:creationId xmlns:p14="http://schemas.microsoft.com/office/powerpoint/2010/main" val="1419895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1" i="0" u="none" strike="noStrike" dirty="0">
                <a:solidFill>
                  <a:srgbClr val="292929"/>
                </a:solidFill>
                <a:effectLst/>
                <a:latin typeface="source-serif-pro"/>
              </a:rPr>
              <a:t>Multi-agent reinforcement learning </a:t>
            </a:r>
            <a:r>
              <a:rPr lang="en-IN" b="0" i="0" u="none" strike="noStrike" dirty="0">
                <a:solidFill>
                  <a:srgbClr val="292929"/>
                </a:solidFill>
                <a:effectLst/>
                <a:latin typeface="source-serif-pro"/>
              </a:rPr>
              <a:t>studies how multiple agents interact in a common environment. That is, when these agents interact with the environment and one another, can we observe them collaborate, coordinate, compete, or collectively learn to accomplish a particular task. It can be further broken down into three broad categories:</a:t>
            </a:r>
          </a:p>
          <a:p>
            <a:pPr algn="l"/>
            <a:r>
              <a:rPr lang="en-IN" b="0" i="0" u="none" strike="noStrike" dirty="0">
                <a:solidFill>
                  <a:srgbClr val="292929"/>
                </a:solidFill>
                <a:effectLst/>
                <a:latin typeface="source-serif-pro"/>
              </a:rPr>
              <a:t>· </a:t>
            </a:r>
            <a:r>
              <a:rPr lang="en-IN" b="1" i="0" u="none" strike="noStrike" dirty="0">
                <a:solidFill>
                  <a:srgbClr val="292929"/>
                </a:solidFill>
                <a:effectLst/>
                <a:latin typeface="source-serif-pro"/>
              </a:rPr>
              <a:t>Cooperative</a:t>
            </a:r>
            <a:r>
              <a:rPr lang="en-IN" b="0" i="0" u="none" strike="noStrike" dirty="0">
                <a:solidFill>
                  <a:srgbClr val="292929"/>
                </a:solidFill>
                <a:effectLst/>
                <a:latin typeface="source-serif-pro"/>
              </a:rPr>
              <a:t>: All agents working towards a common goal</a:t>
            </a:r>
          </a:p>
          <a:p>
            <a:pPr algn="l"/>
            <a:r>
              <a:rPr lang="en-IN" b="0" i="0" u="none" strike="noStrike" dirty="0">
                <a:solidFill>
                  <a:srgbClr val="292929"/>
                </a:solidFill>
                <a:effectLst/>
                <a:latin typeface="source-serif-pro"/>
              </a:rPr>
              <a:t>· </a:t>
            </a:r>
            <a:r>
              <a:rPr lang="en-IN" b="1" i="0" u="none" strike="noStrike" dirty="0">
                <a:solidFill>
                  <a:srgbClr val="292929"/>
                </a:solidFill>
                <a:effectLst/>
                <a:latin typeface="source-serif-pro"/>
              </a:rPr>
              <a:t>Competitive</a:t>
            </a:r>
            <a:r>
              <a:rPr lang="en-IN" b="0" i="0" u="none" strike="noStrike" dirty="0">
                <a:solidFill>
                  <a:srgbClr val="292929"/>
                </a:solidFill>
                <a:effectLst/>
                <a:latin typeface="source-serif-pro"/>
              </a:rPr>
              <a:t>: Agents competing with one another to accomplish a goal</a:t>
            </a:r>
          </a:p>
          <a:p>
            <a:pPr algn="l"/>
            <a:r>
              <a:rPr lang="en-IN" b="0" i="0" u="none" strike="noStrike" dirty="0">
                <a:solidFill>
                  <a:srgbClr val="292929"/>
                </a:solidFill>
                <a:effectLst/>
                <a:latin typeface="source-serif-pro"/>
              </a:rPr>
              <a:t>· </a:t>
            </a:r>
            <a:r>
              <a:rPr lang="en-IN" b="1" i="0" u="none" strike="noStrike" dirty="0">
                <a:solidFill>
                  <a:srgbClr val="292929"/>
                </a:solidFill>
                <a:effectLst/>
                <a:latin typeface="source-serif-pro"/>
              </a:rPr>
              <a:t>Some mix of the two</a:t>
            </a:r>
            <a:r>
              <a:rPr lang="en-IN" b="0" i="0" u="none" strike="noStrike" dirty="0">
                <a:solidFill>
                  <a:srgbClr val="292929"/>
                </a:solidFill>
                <a:effectLst/>
                <a:latin typeface="source-serif-pro"/>
              </a:rPr>
              <a:t>: Think a 5v5 basketball game, where individuals on the same team are coordinating with one another, but the two teams are competing against one another.</a:t>
            </a:r>
          </a:p>
          <a:p>
            <a:endParaRPr lang="en-US" dirty="0"/>
          </a:p>
        </p:txBody>
      </p:sp>
      <p:sp>
        <p:nvSpPr>
          <p:cNvPr id="4" name="Slide Number Placeholder 3"/>
          <p:cNvSpPr>
            <a:spLocks noGrp="1"/>
          </p:cNvSpPr>
          <p:nvPr>
            <p:ph type="sldNum" sz="quarter" idx="5"/>
          </p:nvPr>
        </p:nvSpPr>
        <p:spPr/>
        <p:txBody>
          <a:bodyPr/>
          <a:lstStyle/>
          <a:p>
            <a:fld id="{49DD4D23-C98A-435E-AE88-9061F8349B02}" type="slidenum">
              <a:rPr lang="en-GB" smtClean="0"/>
              <a:pPr/>
              <a:t>14</a:t>
            </a:fld>
            <a:endParaRPr lang="en-GB"/>
          </a:p>
        </p:txBody>
      </p:sp>
    </p:spTree>
    <p:extLst>
      <p:ext uri="{BB962C8B-B14F-4D97-AF65-F5344CB8AC3E}">
        <p14:creationId xmlns:p14="http://schemas.microsoft.com/office/powerpoint/2010/main" val="3511698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i="0" dirty="0">
                <a:solidFill>
                  <a:srgbClr val="333333"/>
                </a:solidFill>
                <a:effectLst/>
                <a:latin typeface="-apple-system"/>
              </a:rPr>
              <a:t>The “Proximal Policy Optimization” is a policy gradient method for a single agent approach. It is a </a:t>
            </a:r>
            <a:r>
              <a:rPr lang="en-IN" sz="1800" dirty="0">
                <a:effectLst/>
                <a:latin typeface="CMR10"/>
              </a:rPr>
              <a:t>family of policy optimization methods that use multiple epochs of stochastic gradient ascent to perform each policy update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effectLst/>
              <a:latin typeface="CMR1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b="0" i="0" dirty="0">
                <a:solidFill>
                  <a:srgbClr val="D1D5DB"/>
                </a:solidFill>
                <a:effectLst/>
                <a:latin typeface="Söhne"/>
              </a:rPr>
              <a:t>PPO is a popular reinforcement learning algorithm that updates the policy of an agent in a way that maximizes the expected reward. It works by iteratively collecting experiences from the environment and updating the policy based on the advantage function, which measures the advantage of a certain action over the average action.</a:t>
            </a:r>
            <a:endParaRPr lang="en-IN" dirty="0"/>
          </a:p>
          <a:p>
            <a:endParaRPr lang="en-IN" b="0" i="0" dirty="0">
              <a:solidFill>
                <a:srgbClr val="333333"/>
              </a:solidFill>
              <a:effectLst/>
              <a:latin typeface="-apple-system"/>
            </a:endParaRPr>
          </a:p>
          <a:p>
            <a:r>
              <a:rPr lang="en-IN" b="0" i="0" dirty="0">
                <a:solidFill>
                  <a:srgbClr val="333333"/>
                </a:solidFill>
                <a:effectLst/>
                <a:latin typeface="-apple-system"/>
              </a:rPr>
              <a:t>The MAPPO algorithm presented is based on the single agent PPO. The PPO, with its agent, describes a single product-agent. In contrast to the single agent PPO, in the MAPPO all product-agents share a centralized critic. The centralized critic evaluates the actions of each individual product-agent in the context of all product-agents. For this purpose, it receives the global state and all actions of time step </a:t>
            </a:r>
            <a:r>
              <a:rPr lang="en-IN" b="0" i="1" dirty="0">
                <a:solidFill>
                  <a:srgbClr val="333333"/>
                </a:solidFill>
                <a:effectLst/>
                <a:latin typeface="-apple-system"/>
              </a:rPr>
              <a:t>t</a:t>
            </a:r>
            <a:r>
              <a:rPr lang="en-IN" b="0" i="0" dirty="0">
                <a:solidFill>
                  <a:srgbClr val="333333"/>
                </a:solidFill>
                <a:effectLst/>
                <a:latin typeface="-apple-system"/>
              </a:rPr>
              <a:t> as input. The </a:t>
            </a:r>
            <a:r>
              <a:rPr lang="en-IN" b="0" i="0" u="none" strike="noStrike" dirty="0">
                <a:solidFill>
                  <a:srgbClr val="333333"/>
                </a:solidFill>
                <a:effectLst/>
                <a:latin typeface="STIXGeneral-Italic" pitchFamily="2" charset="2"/>
              </a:rPr>
              <a:t>𝐿𝐶𝑙𝑖𝑝</a:t>
            </a:r>
            <a:r>
              <a:rPr lang="en-IN" b="0" i="0" dirty="0">
                <a:solidFill>
                  <a:srgbClr val="333333"/>
                </a:solidFill>
                <a:effectLst/>
                <a:latin typeface="-apple-system"/>
              </a:rPr>
              <a:t> function of the PPO calculates the parameter </a:t>
            </a:r>
            <a:r>
              <a:rPr lang="el-GR" b="0" i="0" u="none" strike="noStrike" dirty="0">
                <a:solidFill>
                  <a:srgbClr val="333333"/>
                </a:solidFill>
                <a:effectLst/>
                <a:latin typeface="STIXGeneral-Regular" pitchFamily="2" charset="2"/>
              </a:rPr>
              <a:t>Θ</a:t>
            </a:r>
            <a:r>
              <a:rPr lang="el-GR" b="0" i="0" u="none" strike="noStrike" dirty="0">
                <a:solidFill>
                  <a:srgbClr val="333333"/>
                </a:solidFill>
                <a:effectLst/>
                <a:latin typeface="-apple-system"/>
              </a:rPr>
              <a:t>Θ</a:t>
            </a:r>
            <a:r>
              <a:rPr lang="el-GR" b="0" i="0" dirty="0">
                <a:solidFill>
                  <a:srgbClr val="333333"/>
                </a:solidFill>
                <a:effectLst/>
                <a:latin typeface="-apple-system"/>
              </a:rPr>
              <a:t>, </a:t>
            </a:r>
            <a:r>
              <a:rPr lang="en-IN" b="0" i="0" dirty="0">
                <a:solidFill>
                  <a:srgbClr val="333333"/>
                </a:solidFill>
                <a:effectLst/>
                <a:latin typeface="-apple-system"/>
              </a:rPr>
              <a:t>which indicates how strongly the parameters of the neural network of the product-agent must be adjusted, see Fig. </a:t>
            </a:r>
            <a:r>
              <a:rPr lang="en-IN" b="0" i="0" dirty="0">
                <a:solidFill>
                  <a:srgbClr val="004B83"/>
                </a:solidFill>
                <a:effectLst/>
                <a:latin typeface="-apple-system"/>
                <a:hlinkClick r:id="rId3"/>
              </a:rPr>
              <a:t>1</a:t>
            </a:r>
            <a:r>
              <a:rPr lang="en-IN" b="0" i="0" dirty="0">
                <a:solidFill>
                  <a:srgbClr val="333333"/>
                </a:solidFill>
                <a:effectLst/>
                <a:latin typeface="-apple-system"/>
              </a:rPr>
              <a:t>. For the adjustment of the neural network of the critic, in addition to the global state, the assigned rewards are also needed. Thus, the product-agents maximize the overall reward with respect to their own reward. Comparable to the centralized critic of the MADDPG [</a:t>
            </a:r>
            <a:r>
              <a:rPr lang="en-IN" b="0" i="0" dirty="0">
                <a:solidFill>
                  <a:srgbClr val="004B83"/>
                </a:solidFill>
                <a:effectLst/>
                <a:latin typeface="-apple-system"/>
                <a:hlinkClick r:id="rId4" tooltip="Lowe, R., Wu, Y., Tamar, A., Harb, J., Abbeel, P., Mordatch, I.: Multi-agent actor-critic for mixed cooperative-competitive environments (2017). &#10;                  http://arxiv.org/pdf/1706.02275v4&#10;                  &#10;                "/>
              </a:rPr>
              <a:t>6</a:t>
            </a:r>
            <a:r>
              <a:rPr lang="en-IN" b="0" i="0" dirty="0">
                <a:solidFill>
                  <a:srgbClr val="333333"/>
                </a:solidFill>
                <a:effectLst/>
                <a:latin typeface="-apple-system"/>
              </a:rPr>
              <a:t>], the critic itself is only needed for training. During execution, each product-agent takes an action based on the available state, which implicitly considers the actions of the other product-agents.</a:t>
            </a:r>
            <a:endParaRPr lang="en-US" dirty="0"/>
          </a:p>
        </p:txBody>
      </p:sp>
      <p:sp>
        <p:nvSpPr>
          <p:cNvPr id="4" name="Slide Number Placeholder 3"/>
          <p:cNvSpPr>
            <a:spLocks noGrp="1"/>
          </p:cNvSpPr>
          <p:nvPr>
            <p:ph type="sldNum" sz="quarter" idx="5"/>
          </p:nvPr>
        </p:nvSpPr>
        <p:spPr/>
        <p:txBody>
          <a:bodyPr/>
          <a:lstStyle/>
          <a:p>
            <a:fld id="{49DD4D23-C98A-435E-AE88-9061F8349B02}" type="slidenum">
              <a:rPr lang="en-GB" smtClean="0"/>
              <a:pPr/>
              <a:t>15</a:t>
            </a:fld>
            <a:endParaRPr lang="en-GB"/>
          </a:p>
        </p:txBody>
      </p:sp>
    </p:spTree>
    <p:extLst>
      <p:ext uri="{BB962C8B-B14F-4D97-AF65-F5344CB8AC3E}">
        <p14:creationId xmlns:p14="http://schemas.microsoft.com/office/powerpoint/2010/main" val="40500997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DD4D23-C98A-435E-AE88-9061F8349B02}" type="slidenum">
              <a:rPr lang="en-GB" smtClean="0"/>
              <a:pPr/>
              <a:t>16</a:t>
            </a:fld>
            <a:endParaRPr lang="en-GB"/>
          </a:p>
        </p:txBody>
      </p:sp>
    </p:spTree>
    <p:extLst>
      <p:ext uri="{BB962C8B-B14F-4D97-AF65-F5344CB8AC3E}">
        <p14:creationId xmlns:p14="http://schemas.microsoft.com/office/powerpoint/2010/main" val="381465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IN" sz="1800" b="0" dirty="0">
                <a:effectLst/>
                <a:latin typeface="NimbusRomNo9L"/>
              </a:rPr>
              <a:t>Action Space</a:t>
            </a:r>
            <a:r>
              <a:rPr lang="en-IN" sz="1800" dirty="0">
                <a:effectLst/>
                <a:latin typeface="NimbusRomNo9L"/>
              </a:rPr>
              <a:t>: The action space </a:t>
            </a:r>
            <a:r>
              <a:rPr lang="en-IN" sz="1800" dirty="0">
                <a:effectLst/>
                <a:latin typeface="CMSY10"/>
              </a:rPr>
              <a:t>A</a:t>
            </a:r>
            <a:r>
              <a:rPr lang="en-IN" sz="1800" dirty="0">
                <a:effectLst/>
                <a:latin typeface="CMMI7"/>
              </a:rPr>
              <a:t>i </a:t>
            </a:r>
            <a:r>
              <a:rPr lang="en-IN" sz="1800" dirty="0">
                <a:effectLst/>
                <a:latin typeface="NimbusRomNo9L"/>
              </a:rPr>
              <a:t>of agent </a:t>
            </a:r>
            <a:r>
              <a:rPr lang="en-IN" sz="1800" dirty="0" err="1">
                <a:effectLst/>
                <a:latin typeface="CMMI10"/>
              </a:rPr>
              <a:t>i</a:t>
            </a:r>
            <a:r>
              <a:rPr lang="en-IN" sz="1800" dirty="0">
                <a:effectLst/>
                <a:latin typeface="CMMI10"/>
              </a:rPr>
              <a:t> </a:t>
            </a:r>
            <a:r>
              <a:rPr lang="en-IN" sz="1800" dirty="0">
                <a:effectLst/>
                <a:latin typeface="NimbusRomNo9L"/>
              </a:rPr>
              <a:t>is de- fined as the set of high-level control decisions, including </a:t>
            </a:r>
            <a:r>
              <a:rPr lang="en-IN" sz="1800" i="1" dirty="0">
                <a:effectLst/>
                <a:latin typeface="NimbusRomNo9L"/>
              </a:rPr>
              <a:t>turn left, turn right, cruising, speed up, </a:t>
            </a:r>
            <a:r>
              <a:rPr lang="en-IN" sz="1800" dirty="0">
                <a:effectLst/>
                <a:latin typeface="NimbusRomNo9L"/>
              </a:rPr>
              <a:t>and </a:t>
            </a:r>
            <a:r>
              <a:rPr lang="en-IN" sz="1800" i="1" dirty="0">
                <a:effectLst/>
                <a:latin typeface="NimbusRomNo9L"/>
              </a:rPr>
              <a:t>slow down </a:t>
            </a:r>
            <a:r>
              <a:rPr lang="en-IN" sz="1800" dirty="0">
                <a:effectLst/>
                <a:latin typeface="NimbusRomNo9L"/>
              </a:rPr>
              <a:t>following the designs in [41], [42]. With a selected high- level decision, lower-level controllers will then produce the corresponding steering and throttle control signals to </a:t>
            </a:r>
            <a:r>
              <a:rPr lang="en-IN" sz="1800" dirty="0" err="1">
                <a:effectLst/>
                <a:latin typeface="NimbusRomNo9L"/>
              </a:rPr>
              <a:t>maneuver</a:t>
            </a:r>
            <a:r>
              <a:rPr lang="en-IN" sz="1800" dirty="0">
                <a:effectLst/>
                <a:latin typeface="NimbusRomNo9L"/>
              </a:rPr>
              <a:t> the AVs. The overall action space of the system is the joint actions from all AVs, i.e., </a:t>
            </a:r>
            <a:r>
              <a:rPr lang="en-IN" sz="1800" dirty="0">
                <a:effectLst/>
                <a:latin typeface="CMSY10"/>
              </a:rPr>
              <a:t>A </a:t>
            </a:r>
            <a:r>
              <a:rPr lang="en-IN" sz="1800" dirty="0">
                <a:effectLst/>
                <a:latin typeface="CMR10"/>
              </a:rPr>
              <a:t>= </a:t>
            </a:r>
            <a:r>
              <a:rPr lang="en-IN" sz="1800" dirty="0">
                <a:effectLst/>
                <a:latin typeface="CMSY10"/>
              </a:rPr>
              <a:t>A</a:t>
            </a:r>
            <a:r>
              <a:rPr lang="en-IN" sz="1800" dirty="0">
                <a:effectLst/>
                <a:latin typeface="CMR7"/>
              </a:rPr>
              <a:t>1 </a:t>
            </a:r>
            <a:r>
              <a:rPr lang="en-IN" sz="1800" dirty="0">
                <a:effectLst/>
                <a:latin typeface="CMSY10"/>
              </a:rPr>
              <a:t>×A</a:t>
            </a:r>
            <a:r>
              <a:rPr lang="en-IN" sz="1800" dirty="0">
                <a:effectLst/>
                <a:latin typeface="CMR7"/>
              </a:rPr>
              <a:t>2 </a:t>
            </a:r>
            <a:r>
              <a:rPr lang="en-IN" sz="1800" dirty="0">
                <a:effectLst/>
                <a:latin typeface="CMSY10"/>
              </a:rPr>
              <a:t>×···×A</a:t>
            </a:r>
            <a:r>
              <a:rPr lang="en-IN" sz="1800" dirty="0">
                <a:effectLst/>
                <a:latin typeface="CMMI7"/>
              </a:rPr>
              <a:t>N</a:t>
            </a:r>
            <a:r>
              <a:rPr lang="en-IN" sz="1800" dirty="0">
                <a:effectLst/>
                <a:latin typeface="NimbusRomNo9L"/>
              </a:rPr>
              <a:t>. </a:t>
            </a:r>
            <a:endParaRPr lang="en-IN" sz="1200" dirty="0">
              <a:effectLst/>
              <a:latin typeface="+mn-lt"/>
            </a:endParaRPr>
          </a:p>
          <a:p>
            <a:pPr marL="285750" indent="-285750">
              <a:buFont typeface="Arial" panose="020B0604020202020204" pitchFamily="34" charset="0"/>
              <a:buChar char="•"/>
            </a:pPr>
            <a:r>
              <a:rPr lang="en-IN" sz="1800" b="0" dirty="0">
                <a:effectLst/>
                <a:latin typeface="NimbusRomNo9L"/>
              </a:rPr>
              <a:t>State Space</a:t>
            </a:r>
            <a:r>
              <a:rPr lang="en-IN" sz="1800" dirty="0">
                <a:effectLst/>
                <a:latin typeface="NimbusRomNo9L"/>
              </a:rPr>
              <a:t>: The state of agent </a:t>
            </a:r>
            <a:r>
              <a:rPr lang="en-IN" sz="1800" dirty="0" err="1">
                <a:effectLst/>
                <a:latin typeface="CMMI10"/>
              </a:rPr>
              <a:t>i</a:t>
            </a:r>
            <a:r>
              <a:rPr lang="en-IN" sz="1800" dirty="0">
                <a:effectLst/>
                <a:latin typeface="NimbusRomNo9L"/>
              </a:rPr>
              <a:t>, </a:t>
            </a:r>
            <a:r>
              <a:rPr lang="en-IN" sz="1800" dirty="0">
                <a:effectLst/>
                <a:latin typeface="CMSY10"/>
              </a:rPr>
              <a:t>S</a:t>
            </a:r>
            <a:r>
              <a:rPr lang="en-IN" sz="1800" dirty="0">
                <a:effectLst/>
                <a:latin typeface="CMMI7"/>
              </a:rPr>
              <a:t>i</a:t>
            </a:r>
            <a:r>
              <a:rPr lang="en-IN" sz="1800" dirty="0">
                <a:effectLst/>
                <a:latin typeface="NimbusRomNo9L"/>
              </a:rPr>
              <a:t>, is defined as a matrix of dimension </a:t>
            </a:r>
            <a:r>
              <a:rPr lang="en-IN" sz="1800" dirty="0" err="1">
                <a:effectLst/>
                <a:latin typeface="CMMI10"/>
              </a:rPr>
              <a:t>N</a:t>
            </a:r>
            <a:r>
              <a:rPr lang="en-IN" sz="1800" dirty="0" err="1">
                <a:effectLst/>
                <a:latin typeface="CMSY7"/>
              </a:rPr>
              <a:t>N</a:t>
            </a:r>
            <a:r>
              <a:rPr lang="en-IN" sz="1800" dirty="0" err="1">
                <a:effectLst/>
                <a:latin typeface="CMMI5"/>
              </a:rPr>
              <a:t>i</a:t>
            </a:r>
            <a:r>
              <a:rPr lang="en-IN" sz="1800" dirty="0">
                <a:effectLst/>
                <a:latin typeface="CMMI5"/>
              </a:rPr>
              <a:t> </a:t>
            </a:r>
            <a:r>
              <a:rPr lang="en-IN" sz="1800" dirty="0">
                <a:effectLst/>
                <a:latin typeface="CMSY10"/>
              </a:rPr>
              <a:t>×</a:t>
            </a:r>
            <a:r>
              <a:rPr lang="en-IN" sz="1800" dirty="0">
                <a:effectLst/>
                <a:latin typeface="CMMI10"/>
              </a:rPr>
              <a:t>W</a:t>
            </a:r>
            <a:r>
              <a:rPr lang="en-IN" sz="1800" dirty="0">
                <a:effectLst/>
                <a:latin typeface="NimbusRomNo9L"/>
              </a:rPr>
              <a:t>, where </a:t>
            </a:r>
            <a:r>
              <a:rPr lang="en-IN" sz="1800" dirty="0" err="1">
                <a:effectLst/>
                <a:latin typeface="CMMI10"/>
              </a:rPr>
              <a:t>N</a:t>
            </a:r>
            <a:r>
              <a:rPr lang="en-IN" sz="1800" dirty="0" err="1">
                <a:effectLst/>
                <a:latin typeface="CMSY7"/>
              </a:rPr>
              <a:t>N</a:t>
            </a:r>
            <a:r>
              <a:rPr lang="en-IN" sz="1800" dirty="0" err="1">
                <a:effectLst/>
                <a:latin typeface="CMMI5"/>
              </a:rPr>
              <a:t>i</a:t>
            </a:r>
            <a:r>
              <a:rPr lang="en-IN" sz="1800" dirty="0">
                <a:effectLst/>
                <a:latin typeface="CMMI5"/>
              </a:rPr>
              <a:t> </a:t>
            </a:r>
            <a:r>
              <a:rPr lang="en-IN" sz="1800" dirty="0">
                <a:effectLst/>
                <a:latin typeface="NimbusRomNo9L"/>
              </a:rPr>
              <a:t>is the number of observed vehicles and </a:t>
            </a:r>
            <a:r>
              <a:rPr lang="en-IN" sz="1800" dirty="0">
                <a:effectLst/>
                <a:latin typeface="CMMI10"/>
              </a:rPr>
              <a:t>W </a:t>
            </a:r>
            <a:r>
              <a:rPr lang="en-IN" sz="1800" dirty="0">
                <a:effectLst/>
                <a:latin typeface="NimbusRomNo9L"/>
              </a:rPr>
              <a:t>is the number of features used to represent the state of a vehicle, including: We assume that only the “</a:t>
            </a:r>
            <a:r>
              <a:rPr lang="en-IN" sz="1800" dirty="0" err="1">
                <a:effectLst/>
                <a:latin typeface="NimbusRomNo9L"/>
              </a:rPr>
              <a:t>neighboring</a:t>
            </a:r>
            <a:r>
              <a:rPr lang="en-IN" sz="1800" dirty="0">
                <a:effectLst/>
                <a:latin typeface="NimbusRomNo9L"/>
              </a:rPr>
              <a:t> vehicles” can be observed by the ego vehicle. The “</a:t>
            </a:r>
            <a:r>
              <a:rPr lang="en-IN" sz="1800" dirty="0" err="1">
                <a:effectLst/>
                <a:latin typeface="NimbusRomNo9L"/>
              </a:rPr>
              <a:t>neighboring</a:t>
            </a:r>
            <a:r>
              <a:rPr lang="en-IN" sz="1800" dirty="0">
                <a:effectLst/>
                <a:latin typeface="NimbusRomNo9L"/>
              </a:rPr>
              <a:t> vehicles” are defined as the nearest </a:t>
            </a:r>
            <a:r>
              <a:rPr lang="en-IN" sz="1800" dirty="0" err="1">
                <a:effectLst/>
                <a:latin typeface="CMMI10"/>
              </a:rPr>
              <a:t>N</a:t>
            </a:r>
            <a:r>
              <a:rPr lang="en-IN" sz="1800" dirty="0" err="1">
                <a:effectLst/>
                <a:latin typeface="CMSY7"/>
              </a:rPr>
              <a:t>N</a:t>
            </a:r>
            <a:r>
              <a:rPr lang="en-IN" sz="1800" dirty="0" err="1">
                <a:effectLst/>
                <a:latin typeface="CMMI5"/>
              </a:rPr>
              <a:t>i</a:t>
            </a:r>
            <a:r>
              <a:rPr lang="en-IN" sz="1800" dirty="0">
                <a:effectLst/>
                <a:latin typeface="CMMI5"/>
              </a:rPr>
              <a:t> </a:t>
            </a:r>
            <a:r>
              <a:rPr lang="en-IN" sz="1800" dirty="0">
                <a:effectLst/>
                <a:latin typeface="NimbusRomNo9L"/>
              </a:rPr>
              <a:t>vehicles that are within a </a:t>
            </a:r>
            <a:r>
              <a:rPr lang="en-IN" sz="1800" dirty="0">
                <a:effectLst/>
                <a:latin typeface="CMR10"/>
              </a:rPr>
              <a:t>150 </a:t>
            </a:r>
            <a:r>
              <a:rPr lang="en-IN" sz="1800" dirty="0">
                <a:effectLst/>
                <a:latin typeface="CMMI10"/>
              </a:rPr>
              <a:t>m </a:t>
            </a:r>
            <a:r>
              <a:rPr lang="en-IN" sz="1800" dirty="0">
                <a:effectLst/>
                <a:latin typeface="NimbusRomNo9L"/>
              </a:rPr>
              <a:t>longitudinal distance from the ego vehicle due to the local observability </a:t>
            </a:r>
            <a:endParaRPr lang="en-IN" dirty="0">
              <a:effectLst/>
            </a:endParaRPr>
          </a:p>
          <a:p>
            <a:pPr marL="285750" indent="-285750">
              <a:buFont typeface="Arial" panose="020B0604020202020204" pitchFamily="34" charset="0"/>
              <a:buChar char="•"/>
            </a:pPr>
            <a:r>
              <a:rPr lang="en-IN" sz="1800" b="0" dirty="0">
                <a:effectLst/>
                <a:latin typeface="NimbusRomNo9L"/>
              </a:rPr>
              <a:t>Reward Function</a:t>
            </a:r>
            <a:r>
              <a:rPr lang="en-IN" sz="1800" dirty="0">
                <a:effectLst/>
                <a:latin typeface="NimbusRomNo9L"/>
              </a:rPr>
              <a:t>: The reward function </a:t>
            </a:r>
            <a:r>
              <a:rPr lang="en-IN" sz="1800" dirty="0">
                <a:effectLst/>
                <a:latin typeface="CMSY10"/>
              </a:rPr>
              <a:t>R</a:t>
            </a:r>
            <a:r>
              <a:rPr lang="en-IN" sz="1800" dirty="0">
                <a:effectLst/>
                <a:latin typeface="CMMI7"/>
              </a:rPr>
              <a:t>i </a:t>
            </a:r>
            <a:r>
              <a:rPr lang="en-IN" sz="1800" dirty="0">
                <a:effectLst/>
                <a:latin typeface="NimbusRomNo9L"/>
              </a:rPr>
              <a:t>is crucial to train the RL agents so that it follows desired </a:t>
            </a:r>
            <a:r>
              <a:rPr lang="en-IN" sz="1800" dirty="0" err="1">
                <a:effectLst/>
                <a:latin typeface="NimbusRomNo9L"/>
              </a:rPr>
              <a:t>behaviors</a:t>
            </a:r>
            <a:r>
              <a:rPr lang="en-IN" sz="1800" dirty="0">
                <a:effectLst/>
                <a:latin typeface="NimbusRomNo9L"/>
              </a:rPr>
              <a:t>. As the objective is to train our agents to safely and efficiently pass the merging area, the reward for the </a:t>
            </a:r>
            <a:r>
              <a:rPr lang="en-IN" sz="1800" dirty="0" err="1">
                <a:effectLst/>
                <a:latin typeface="CMMI10"/>
              </a:rPr>
              <a:t>i</a:t>
            </a:r>
            <a:r>
              <a:rPr lang="en-IN" sz="1800" dirty="0" err="1">
                <a:effectLst/>
                <a:latin typeface="NimbusRomNo9L"/>
              </a:rPr>
              <a:t>th</a:t>
            </a:r>
            <a:r>
              <a:rPr lang="en-IN" sz="1800" dirty="0">
                <a:effectLst/>
                <a:latin typeface="NimbusRomNo9L"/>
              </a:rPr>
              <a:t> agent at time step </a:t>
            </a:r>
            <a:r>
              <a:rPr lang="en-IN" sz="1800" dirty="0">
                <a:effectLst/>
                <a:latin typeface="CMMI10"/>
              </a:rPr>
              <a:t>t </a:t>
            </a:r>
            <a:r>
              <a:rPr lang="en-IN" sz="1800" dirty="0">
                <a:effectLst/>
                <a:latin typeface="NimbusRomNo9L"/>
              </a:rPr>
              <a:t>is defined as follows: </a:t>
            </a:r>
            <a:endParaRPr lang="en-IN" dirty="0"/>
          </a:p>
          <a:p>
            <a:r>
              <a:rPr lang="en-IN" sz="1800" dirty="0" err="1">
                <a:effectLst/>
                <a:latin typeface="CMMI10"/>
              </a:rPr>
              <a:t>r</a:t>
            </a:r>
            <a:r>
              <a:rPr lang="en-IN" sz="1800" dirty="0" err="1">
                <a:effectLst/>
                <a:latin typeface="CMMI7"/>
              </a:rPr>
              <a:t>i,t</a:t>
            </a:r>
            <a:r>
              <a:rPr lang="en-IN" sz="1800" dirty="0">
                <a:effectLst/>
                <a:latin typeface="CMMI7"/>
              </a:rPr>
              <a:t> </a:t>
            </a:r>
            <a:r>
              <a:rPr lang="en-IN" sz="1800" dirty="0">
                <a:effectLst/>
                <a:latin typeface="CMR10"/>
              </a:rPr>
              <a:t>= </a:t>
            </a:r>
            <a:r>
              <a:rPr lang="en-IN" sz="1800" dirty="0" err="1">
                <a:effectLst/>
                <a:latin typeface="CMMI10"/>
              </a:rPr>
              <a:t>w</a:t>
            </a:r>
            <a:r>
              <a:rPr lang="en-IN" sz="1800" dirty="0" err="1">
                <a:effectLst/>
                <a:latin typeface="CMMI7"/>
              </a:rPr>
              <a:t>c</a:t>
            </a:r>
            <a:r>
              <a:rPr lang="en-IN" sz="1800" dirty="0" err="1">
                <a:effectLst/>
                <a:latin typeface="CMMI10"/>
              </a:rPr>
              <a:t>r</a:t>
            </a:r>
            <a:r>
              <a:rPr lang="en-IN" sz="1800" dirty="0" err="1">
                <a:effectLst/>
                <a:latin typeface="CMMI7"/>
              </a:rPr>
              <a:t>c</a:t>
            </a:r>
            <a:r>
              <a:rPr lang="en-IN" sz="1800" dirty="0">
                <a:effectLst/>
                <a:latin typeface="CMMI7"/>
              </a:rPr>
              <a:t> </a:t>
            </a:r>
            <a:r>
              <a:rPr lang="en-IN" sz="1800" dirty="0">
                <a:effectLst/>
                <a:latin typeface="CMR10"/>
              </a:rPr>
              <a:t>+ </a:t>
            </a:r>
            <a:r>
              <a:rPr lang="en-IN" sz="1800" dirty="0" err="1">
                <a:effectLst/>
                <a:latin typeface="CMMI10"/>
              </a:rPr>
              <a:t>w</a:t>
            </a:r>
            <a:r>
              <a:rPr lang="en-IN" sz="1800" dirty="0" err="1">
                <a:effectLst/>
                <a:latin typeface="CMMI7"/>
              </a:rPr>
              <a:t>s</a:t>
            </a:r>
            <a:r>
              <a:rPr lang="en-IN" sz="1800" dirty="0" err="1">
                <a:effectLst/>
                <a:latin typeface="CMMI10"/>
              </a:rPr>
              <a:t>r</a:t>
            </a:r>
            <a:r>
              <a:rPr lang="en-IN" sz="1800" dirty="0" err="1">
                <a:effectLst/>
                <a:latin typeface="CMMI7"/>
              </a:rPr>
              <a:t>s</a:t>
            </a:r>
            <a:r>
              <a:rPr lang="en-IN" sz="1800" dirty="0">
                <a:effectLst/>
                <a:latin typeface="CMMI7"/>
              </a:rPr>
              <a:t> </a:t>
            </a:r>
            <a:r>
              <a:rPr lang="en-IN" sz="1800" dirty="0">
                <a:effectLst/>
                <a:latin typeface="CMR10"/>
              </a:rPr>
              <a:t>+ </a:t>
            </a:r>
            <a:r>
              <a:rPr lang="en-IN" sz="1800" dirty="0" err="1">
                <a:effectLst/>
                <a:latin typeface="CMMI10"/>
              </a:rPr>
              <a:t>w</a:t>
            </a:r>
            <a:r>
              <a:rPr lang="en-IN" sz="1800" dirty="0" err="1">
                <a:effectLst/>
                <a:latin typeface="CMMI7"/>
              </a:rPr>
              <a:t>h</a:t>
            </a:r>
            <a:r>
              <a:rPr lang="en-IN" sz="1800" dirty="0" err="1">
                <a:effectLst/>
                <a:latin typeface="CMMI10"/>
              </a:rPr>
              <a:t>r</a:t>
            </a:r>
            <a:r>
              <a:rPr lang="en-IN" sz="1800" dirty="0" err="1">
                <a:effectLst/>
                <a:latin typeface="CMMI7"/>
              </a:rPr>
              <a:t>h</a:t>
            </a:r>
            <a:r>
              <a:rPr lang="en-IN" sz="1800" dirty="0">
                <a:effectLst/>
                <a:latin typeface="CMMI7"/>
              </a:rPr>
              <a:t> </a:t>
            </a:r>
            <a:r>
              <a:rPr lang="en-IN" sz="1800" dirty="0">
                <a:effectLst/>
                <a:latin typeface="CMR10"/>
              </a:rPr>
              <a:t>+ </a:t>
            </a:r>
            <a:r>
              <a:rPr lang="en-IN" sz="1800" dirty="0" err="1">
                <a:effectLst/>
                <a:latin typeface="CMMI10"/>
              </a:rPr>
              <a:t>w</a:t>
            </a:r>
            <a:r>
              <a:rPr lang="en-IN" sz="1800" dirty="0" err="1">
                <a:effectLst/>
                <a:latin typeface="CMMI7"/>
              </a:rPr>
              <a:t>m</a:t>
            </a:r>
            <a:r>
              <a:rPr lang="en-IN" sz="1800" dirty="0" err="1">
                <a:effectLst/>
                <a:latin typeface="CMMI10"/>
              </a:rPr>
              <a:t>r</a:t>
            </a:r>
            <a:r>
              <a:rPr lang="en-IN" sz="1800" dirty="0" err="1">
                <a:effectLst/>
                <a:latin typeface="CMMI7"/>
              </a:rPr>
              <a:t>m</a:t>
            </a:r>
            <a:r>
              <a:rPr lang="en-IN" sz="1800" dirty="0">
                <a:effectLst/>
                <a:latin typeface="CMMI10"/>
              </a:rPr>
              <a:t>, </a:t>
            </a:r>
            <a:r>
              <a:rPr lang="en-IN" sz="1800" dirty="0">
                <a:effectLst/>
                <a:latin typeface="NimbusRomNo9L"/>
              </a:rPr>
              <a:t>(3) </a:t>
            </a:r>
            <a:endParaRPr lang="en-IN" dirty="0"/>
          </a:p>
          <a:p>
            <a:r>
              <a:rPr lang="en-IN" sz="1800" dirty="0">
                <a:effectLst/>
                <a:latin typeface="NimbusRomNo9L"/>
              </a:rPr>
              <a:t>where </a:t>
            </a:r>
            <a:r>
              <a:rPr lang="en-IN" sz="1800" dirty="0" err="1">
                <a:effectLst/>
                <a:latin typeface="CMMI10"/>
              </a:rPr>
              <a:t>w</a:t>
            </a:r>
            <a:r>
              <a:rPr lang="en-IN" sz="1800" dirty="0" err="1">
                <a:effectLst/>
                <a:latin typeface="CMMI7"/>
              </a:rPr>
              <a:t>c</a:t>
            </a:r>
            <a:r>
              <a:rPr lang="en-IN" sz="1800" dirty="0">
                <a:effectLst/>
                <a:latin typeface="CMMI7"/>
              </a:rPr>
              <a:t> </a:t>
            </a:r>
            <a:r>
              <a:rPr lang="en-IN" sz="1800" dirty="0">
                <a:effectLst/>
                <a:latin typeface="NimbusRomNo9L"/>
              </a:rPr>
              <a:t>, </a:t>
            </a:r>
            <a:r>
              <a:rPr lang="en-IN" sz="1800" dirty="0" err="1">
                <a:effectLst/>
                <a:latin typeface="CMMI10"/>
              </a:rPr>
              <a:t>w</a:t>
            </a:r>
            <a:r>
              <a:rPr lang="en-IN" sz="1800" dirty="0" err="1">
                <a:effectLst/>
                <a:latin typeface="CMMI7"/>
              </a:rPr>
              <a:t>s</a:t>
            </a:r>
            <a:r>
              <a:rPr lang="en-IN" sz="1800" dirty="0">
                <a:effectLst/>
                <a:latin typeface="CMMI7"/>
              </a:rPr>
              <a:t> </a:t>
            </a:r>
            <a:r>
              <a:rPr lang="en-IN" sz="1800" dirty="0">
                <a:effectLst/>
                <a:latin typeface="NimbusRomNo9L"/>
              </a:rPr>
              <a:t>, </a:t>
            </a:r>
            <a:r>
              <a:rPr lang="en-IN" sz="1800" dirty="0" err="1">
                <a:effectLst/>
                <a:latin typeface="CMMI10"/>
              </a:rPr>
              <a:t>w</a:t>
            </a:r>
            <a:r>
              <a:rPr lang="en-IN" sz="1800" dirty="0" err="1">
                <a:effectLst/>
                <a:latin typeface="CMMI7"/>
              </a:rPr>
              <a:t>h</a:t>
            </a:r>
            <a:r>
              <a:rPr lang="en-IN" sz="1800" dirty="0">
                <a:effectLst/>
                <a:latin typeface="CMMI7"/>
              </a:rPr>
              <a:t> </a:t>
            </a:r>
            <a:r>
              <a:rPr lang="en-IN" sz="1800" dirty="0">
                <a:effectLst/>
                <a:latin typeface="NimbusRomNo9L"/>
              </a:rPr>
              <a:t>, and </a:t>
            </a:r>
            <a:r>
              <a:rPr lang="en-IN" sz="1800" dirty="0" err="1">
                <a:effectLst/>
                <a:latin typeface="CMMI10"/>
              </a:rPr>
              <a:t>w</a:t>
            </a:r>
            <a:r>
              <a:rPr lang="en-IN" sz="1800" dirty="0" err="1">
                <a:effectLst/>
                <a:latin typeface="CMMI7"/>
              </a:rPr>
              <a:t>m</a:t>
            </a:r>
            <a:r>
              <a:rPr lang="en-IN" sz="1800" dirty="0">
                <a:effectLst/>
                <a:latin typeface="CMMI7"/>
              </a:rPr>
              <a:t> </a:t>
            </a:r>
            <a:r>
              <a:rPr lang="en-IN" sz="1800" dirty="0">
                <a:effectLst/>
                <a:latin typeface="NimbusRomNo9L"/>
              </a:rPr>
              <a:t>are positive weighting scalars corresponding to collision evaluation </a:t>
            </a:r>
            <a:r>
              <a:rPr lang="en-IN" sz="1800" dirty="0" err="1">
                <a:effectLst/>
                <a:latin typeface="CMMI10"/>
              </a:rPr>
              <a:t>r</a:t>
            </a:r>
            <a:r>
              <a:rPr lang="en-IN" sz="1800" dirty="0" err="1">
                <a:effectLst/>
                <a:latin typeface="CMMI7"/>
              </a:rPr>
              <a:t>c</a:t>
            </a:r>
            <a:r>
              <a:rPr lang="en-IN" sz="1800" dirty="0">
                <a:effectLst/>
                <a:latin typeface="CMMI7"/>
              </a:rPr>
              <a:t> </a:t>
            </a:r>
            <a:r>
              <a:rPr lang="en-IN" sz="1800" dirty="0">
                <a:effectLst/>
                <a:latin typeface="NimbusRomNo9L"/>
              </a:rPr>
              <a:t>, stable-speed evaluation </a:t>
            </a:r>
            <a:r>
              <a:rPr lang="en-IN" sz="1800" dirty="0" err="1">
                <a:effectLst/>
                <a:latin typeface="CMMI10"/>
              </a:rPr>
              <a:t>r</a:t>
            </a:r>
            <a:r>
              <a:rPr lang="en-IN" sz="1800" dirty="0" err="1">
                <a:effectLst/>
                <a:latin typeface="CMMI7"/>
              </a:rPr>
              <a:t>s</a:t>
            </a:r>
            <a:r>
              <a:rPr lang="en-IN" sz="1800" dirty="0">
                <a:effectLst/>
                <a:latin typeface="CMMI7"/>
              </a:rPr>
              <a:t> </a:t>
            </a:r>
            <a:r>
              <a:rPr lang="en-IN" sz="1800" dirty="0">
                <a:effectLst/>
                <a:latin typeface="NimbusRomNo9L"/>
              </a:rPr>
              <a:t>, headway time evaluation </a:t>
            </a:r>
            <a:r>
              <a:rPr lang="en-IN" sz="1800" dirty="0">
                <a:effectLst/>
                <a:latin typeface="CMMI10"/>
              </a:rPr>
              <a:t>r</a:t>
            </a:r>
            <a:r>
              <a:rPr lang="en-IN" sz="1800" dirty="0">
                <a:effectLst/>
                <a:latin typeface="CMMI7"/>
              </a:rPr>
              <a:t>h </a:t>
            </a:r>
            <a:r>
              <a:rPr lang="en-IN" sz="1800" dirty="0">
                <a:effectLst/>
                <a:latin typeface="NimbusRomNo9L"/>
              </a:rPr>
              <a:t>, and merging cost evaluation </a:t>
            </a:r>
            <a:r>
              <a:rPr lang="en-IN" sz="1800" dirty="0">
                <a:effectLst/>
                <a:latin typeface="CMMI10"/>
              </a:rPr>
              <a:t>r</a:t>
            </a:r>
            <a:r>
              <a:rPr lang="en-IN" sz="1800" dirty="0">
                <a:effectLst/>
                <a:latin typeface="CMMI7"/>
              </a:rPr>
              <a:t>m</a:t>
            </a:r>
            <a:r>
              <a:rPr lang="en-IN" sz="1800" dirty="0">
                <a:effectLst/>
                <a:latin typeface="NimbusRomNo9L"/>
              </a:rPr>
              <a:t>, respectively. As safety is the most important criteria, we make </a:t>
            </a:r>
            <a:r>
              <a:rPr lang="en-IN" sz="1800" dirty="0" err="1">
                <a:effectLst/>
                <a:latin typeface="CMMI10"/>
              </a:rPr>
              <a:t>w</a:t>
            </a:r>
            <a:r>
              <a:rPr lang="en-IN" sz="1800" dirty="0" err="1">
                <a:effectLst/>
                <a:latin typeface="CMMI7"/>
              </a:rPr>
              <a:t>c</a:t>
            </a:r>
            <a:r>
              <a:rPr lang="en-IN" sz="1800" dirty="0">
                <a:effectLst/>
                <a:latin typeface="CMMI7"/>
              </a:rPr>
              <a:t> </a:t>
            </a:r>
            <a:r>
              <a:rPr lang="en-IN" sz="1800" dirty="0">
                <a:effectLst/>
                <a:latin typeface="NimbusRomNo9L"/>
              </a:rPr>
              <a:t>much bigger than other weights to prioritize safety.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b="0" dirty="0">
                <a:effectLst/>
                <a:latin typeface="NimbusRomNo9L"/>
              </a:rPr>
              <a:t>Transition Probabilities</a:t>
            </a:r>
            <a:r>
              <a:rPr lang="en-IN" sz="1800" dirty="0">
                <a:effectLst/>
                <a:latin typeface="NimbusRomNo9L"/>
              </a:rPr>
              <a:t>: the transition probability </a:t>
            </a:r>
            <a:r>
              <a:rPr lang="en-IN" sz="1800" dirty="0">
                <a:effectLst/>
                <a:latin typeface="CMSY10"/>
              </a:rPr>
              <a:t>T </a:t>
            </a:r>
            <a:r>
              <a:rPr lang="en-IN" sz="1800" dirty="0">
                <a:effectLst/>
                <a:latin typeface="CMR10"/>
              </a:rPr>
              <a:t>(</a:t>
            </a:r>
            <a:r>
              <a:rPr lang="en-IN" sz="1800" dirty="0">
                <a:effectLst/>
                <a:latin typeface="CMMI10"/>
              </a:rPr>
              <a:t>s</a:t>
            </a:r>
            <a:r>
              <a:rPr lang="en-IN" sz="1800" dirty="0">
                <a:effectLst/>
                <a:latin typeface="CMSY7"/>
              </a:rPr>
              <a:t>′ </a:t>
            </a:r>
            <a:r>
              <a:rPr lang="en-IN" sz="1800" dirty="0">
                <a:effectLst/>
                <a:latin typeface="CMSY10"/>
              </a:rPr>
              <a:t>|</a:t>
            </a:r>
            <a:r>
              <a:rPr lang="en-IN" sz="1800" dirty="0">
                <a:effectLst/>
                <a:latin typeface="CMMI10"/>
              </a:rPr>
              <a:t>s, a</a:t>
            </a:r>
            <a:r>
              <a:rPr lang="en-IN" sz="1800" dirty="0">
                <a:effectLst/>
                <a:latin typeface="CMR10"/>
              </a:rPr>
              <a:t>) </a:t>
            </a:r>
            <a:r>
              <a:rPr lang="en-IN" sz="1800" dirty="0">
                <a:effectLst/>
                <a:latin typeface="NimbusRomNo9L"/>
              </a:rPr>
              <a:t>characterizes the dynamics of the system. In the developed simulator, we exploit the intelligent driver model (IDM) [46] and MOBIL model [47] for </a:t>
            </a:r>
            <a:r>
              <a:rPr lang="en-IN" sz="1800" dirty="0" err="1">
                <a:effectLst/>
                <a:latin typeface="NimbusRomNo9L"/>
              </a:rPr>
              <a:t>longitu</a:t>
            </a:r>
            <a:r>
              <a:rPr lang="en-IN" sz="1800" dirty="0">
                <a:effectLst/>
                <a:latin typeface="NimbusRomNo9L"/>
              </a:rPr>
              <a:t>- </a:t>
            </a:r>
            <a:r>
              <a:rPr lang="en-IN" sz="1800" dirty="0" err="1">
                <a:effectLst/>
                <a:latin typeface="NimbusRomNo9L"/>
              </a:rPr>
              <a:t>dinal</a:t>
            </a:r>
            <a:r>
              <a:rPr lang="en-IN" sz="1800" dirty="0">
                <a:effectLst/>
                <a:latin typeface="NimbusRomNo9L"/>
              </a:rPr>
              <a:t> acceleration and lateral lane change decisions of HDVs, respectively. </a:t>
            </a:r>
            <a:endParaRPr lang="en-IN" sz="2800" dirty="0"/>
          </a:p>
          <a:p>
            <a:pPr marL="285750" indent="-285750">
              <a:buFont typeface="Arial" panose="020B0604020202020204" pitchFamily="34" charset="0"/>
              <a:buChar char="•"/>
            </a:pPr>
            <a:r>
              <a:rPr lang="en-IN" sz="1800" dirty="0">
                <a:effectLst/>
                <a:latin typeface="NimbusRomNo9L"/>
              </a:rPr>
              <a:t> </a:t>
            </a:r>
            <a:endParaRPr lang="en-IN" dirty="0"/>
          </a:p>
          <a:p>
            <a:endParaRPr lang="en-US" dirty="0"/>
          </a:p>
        </p:txBody>
      </p:sp>
      <p:sp>
        <p:nvSpPr>
          <p:cNvPr id="4" name="Slide Number Placeholder 3"/>
          <p:cNvSpPr>
            <a:spLocks noGrp="1"/>
          </p:cNvSpPr>
          <p:nvPr>
            <p:ph type="sldNum" sz="quarter" idx="5"/>
          </p:nvPr>
        </p:nvSpPr>
        <p:spPr/>
        <p:txBody>
          <a:bodyPr/>
          <a:lstStyle/>
          <a:p>
            <a:fld id="{49DD4D23-C98A-435E-AE88-9061F8349B02}" type="slidenum">
              <a:rPr lang="en-GB" smtClean="0"/>
              <a:pPr/>
              <a:t>17</a:t>
            </a:fld>
            <a:endParaRPr lang="en-GB"/>
          </a:p>
        </p:txBody>
      </p:sp>
    </p:spTree>
    <p:extLst>
      <p:ext uri="{BB962C8B-B14F-4D97-AF65-F5344CB8AC3E}">
        <p14:creationId xmlns:p14="http://schemas.microsoft.com/office/powerpoint/2010/main" val="27576046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effectLst/>
                <a:latin typeface="Helvetica" pitchFamily="2" charset="0"/>
              </a:rPr>
              <a:t>The agent receives the observation s; from the environment and updates the action depending on its policy (Lines 6-9). The action will be taken by the agent and the corresponding experience will be collected and saved to the replay buffer (Lines 10-13). After each episode is completed, the network parameters are updated accordingly (Lines 9-11). The parameters of the policy network are updated using the collected experience sampled from the on-policy experience buffer after the completion of each episode (Lines 15-16). The DONE signal is flagged if either the episode is completed or a collision occurs. After receiving the DONE flag, all agents are reset to their initial states to start a new episode (Line 23).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effectLst/>
              <a:latin typeface="Helvetica" pitchFamily="2"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IN" dirty="0">
                <a:effectLst/>
                <a:latin typeface="Helvetica" pitchFamily="2" charset="0"/>
              </a:rPr>
              <a:t>Risky action rejected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IN" dirty="0">
              <a:effectLst/>
              <a:latin typeface="Helvetica" pitchFamily="2" charset="0"/>
            </a:endParaRPr>
          </a:p>
          <a:p>
            <a:endParaRPr lang="en-US" dirty="0"/>
          </a:p>
        </p:txBody>
      </p:sp>
      <p:sp>
        <p:nvSpPr>
          <p:cNvPr id="4" name="Slide Number Placeholder 3"/>
          <p:cNvSpPr>
            <a:spLocks noGrp="1"/>
          </p:cNvSpPr>
          <p:nvPr>
            <p:ph type="sldNum" sz="quarter" idx="5"/>
          </p:nvPr>
        </p:nvSpPr>
        <p:spPr/>
        <p:txBody>
          <a:bodyPr/>
          <a:lstStyle/>
          <a:p>
            <a:fld id="{49DD4D23-C98A-435E-AE88-9061F8349B02}" type="slidenum">
              <a:rPr lang="en-GB" smtClean="0"/>
              <a:pPr/>
              <a:t>18</a:t>
            </a:fld>
            <a:endParaRPr lang="en-GB"/>
          </a:p>
        </p:txBody>
      </p:sp>
    </p:spTree>
    <p:extLst>
      <p:ext uri="{BB962C8B-B14F-4D97-AF65-F5344CB8AC3E}">
        <p14:creationId xmlns:p14="http://schemas.microsoft.com/office/powerpoint/2010/main" val="7461995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DD4D23-C98A-435E-AE88-9061F8349B02}" type="slidenum">
              <a:rPr lang="en-GB" smtClean="0"/>
              <a:pPr/>
              <a:t>19</a:t>
            </a:fld>
            <a:endParaRPr lang="en-GB"/>
          </a:p>
        </p:txBody>
      </p:sp>
    </p:spTree>
    <p:extLst>
      <p:ext uri="{BB962C8B-B14F-4D97-AF65-F5344CB8AC3E}">
        <p14:creationId xmlns:p14="http://schemas.microsoft.com/office/powerpoint/2010/main" val="3900277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9DD4D23-C98A-435E-AE88-9061F8349B02}" type="slidenum">
              <a:rPr lang="en-GB" smtClean="0"/>
              <a:pPr/>
              <a:t>2</a:t>
            </a:fld>
            <a:endParaRPr lang="en-GB"/>
          </a:p>
        </p:txBody>
      </p:sp>
    </p:spTree>
    <p:extLst>
      <p:ext uri="{BB962C8B-B14F-4D97-AF65-F5344CB8AC3E}">
        <p14:creationId xmlns:p14="http://schemas.microsoft.com/office/powerpoint/2010/main" val="716160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0" i="0" dirty="0">
                <a:solidFill>
                  <a:srgbClr val="D1D5DB"/>
                </a:solidFill>
                <a:effectLst/>
                <a:latin typeface="Söhne"/>
              </a:rPr>
              <a:t>A Gaussian policy is a continuous distribution that can model policies with more complex and flexible action spaces, such as the steering angle of a vehicle or the speed of a motor. The main advantage of using a Gaussian policy is that it can provide more flexibility and better performance for tasks that require fine-grained and continuous control over the actions of the agents. </a:t>
            </a:r>
          </a:p>
          <a:p>
            <a:endParaRPr lang="en-US" dirty="0"/>
          </a:p>
          <a:p>
            <a:r>
              <a:rPr lang="en-IN" b="0" i="0" dirty="0">
                <a:solidFill>
                  <a:srgbClr val="D1D5DB"/>
                </a:solidFill>
                <a:effectLst/>
                <a:latin typeface="Söhne"/>
              </a:rPr>
              <a:t>The improvement made in the safety supervisor in the MAPPO algorithm was to support continuous action by updating the loss function to Gaussian policy. This update allowed for more precise control over the continuous action space and helped to improve the safety of the on-ramp merging process.</a:t>
            </a:r>
            <a:endParaRPr lang="en-US" dirty="0"/>
          </a:p>
        </p:txBody>
      </p:sp>
      <p:sp>
        <p:nvSpPr>
          <p:cNvPr id="4" name="Slide Number Placeholder 3"/>
          <p:cNvSpPr>
            <a:spLocks noGrp="1"/>
          </p:cNvSpPr>
          <p:nvPr>
            <p:ph type="sldNum" sz="quarter" idx="5"/>
          </p:nvPr>
        </p:nvSpPr>
        <p:spPr/>
        <p:txBody>
          <a:bodyPr/>
          <a:lstStyle/>
          <a:p>
            <a:fld id="{49DD4D23-C98A-435E-AE88-9061F8349B02}" type="slidenum">
              <a:rPr lang="en-GB" smtClean="0"/>
              <a:pPr/>
              <a:t>20</a:t>
            </a:fld>
            <a:endParaRPr lang="en-GB"/>
          </a:p>
        </p:txBody>
      </p:sp>
    </p:spTree>
    <p:extLst>
      <p:ext uri="{BB962C8B-B14F-4D97-AF65-F5344CB8AC3E}">
        <p14:creationId xmlns:p14="http://schemas.microsoft.com/office/powerpoint/2010/main" val="2211979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DD4D23-C98A-435E-AE88-9061F8349B02}" type="slidenum">
              <a:rPr lang="en-GB" smtClean="0"/>
              <a:pPr/>
              <a:t>21</a:t>
            </a:fld>
            <a:endParaRPr lang="en-GB"/>
          </a:p>
        </p:txBody>
      </p:sp>
    </p:spTree>
    <p:extLst>
      <p:ext uri="{BB962C8B-B14F-4D97-AF65-F5344CB8AC3E}">
        <p14:creationId xmlns:p14="http://schemas.microsoft.com/office/powerpoint/2010/main" val="13094907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env assumes connection between all controlled vehicles. All vehicles receive data from surrounding vehicles as observation which makes the implementation of MAPPO easier.</a:t>
            </a:r>
          </a:p>
        </p:txBody>
      </p:sp>
      <p:sp>
        <p:nvSpPr>
          <p:cNvPr id="4" name="Slide Number Placeholder 3"/>
          <p:cNvSpPr>
            <a:spLocks noGrp="1"/>
          </p:cNvSpPr>
          <p:nvPr>
            <p:ph type="sldNum" sz="quarter" idx="5"/>
          </p:nvPr>
        </p:nvSpPr>
        <p:spPr/>
        <p:txBody>
          <a:bodyPr/>
          <a:lstStyle/>
          <a:p>
            <a:fld id="{49DD4D23-C98A-435E-AE88-9061F8349B02}" type="slidenum">
              <a:rPr lang="en-GB" smtClean="0"/>
              <a:pPr/>
              <a:t>22</a:t>
            </a:fld>
            <a:endParaRPr lang="en-GB"/>
          </a:p>
        </p:txBody>
      </p:sp>
    </p:spTree>
    <p:extLst>
      <p:ext uri="{BB962C8B-B14F-4D97-AF65-F5344CB8AC3E}">
        <p14:creationId xmlns:p14="http://schemas.microsoft.com/office/powerpoint/2010/main" val="24426343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D1D5DB"/>
                </a:solidFill>
                <a:effectLst/>
                <a:latin typeface="Söhne"/>
              </a:rPr>
              <a:t>The main advantage of using a Gaussian policy is that it can provide more flexibility and better performance for tasks that require fine-grained and continuous control over the actions of the agents </a:t>
            </a:r>
            <a:r>
              <a:rPr lang="en-US" dirty="0"/>
              <a:t>and then individual rewards were combined to receive the collective reward. Furthermore, the proximal policy optimization algorithm was updated to add support for multi-agent training and developed the multi-agent PPO (MA-PPO) algorithm.</a:t>
            </a:r>
          </a:p>
          <a:p>
            <a:endParaRPr lang="en-US" dirty="0"/>
          </a:p>
          <a:p>
            <a:r>
              <a:rPr lang="en-US" dirty="0"/>
              <a:t>The highway-env library does not support connected autonomous vehicles. To make the MARL-CAV implementation support collaboration among different agents, the MA-PPO algorithm was updated to support parameter sharing and add replay buffer functionality discussed in Section 2.4.3. This ensured that agents cooperatively take action.</a:t>
            </a:r>
          </a:p>
          <a:p>
            <a:endParaRPr lang="en-US" dirty="0"/>
          </a:p>
          <a:p>
            <a:r>
              <a:rPr lang="en-IN" dirty="0">
                <a:effectLst/>
                <a:latin typeface="Helvetica" pitchFamily="2" charset="0"/>
              </a:rPr>
              <a:t>The highway-env library out-of-box just supported discrete action for fast-highway-MA-</a:t>
            </a:r>
            <a:r>
              <a:rPr lang="en-IN" dirty="0" err="1">
                <a:effectLst/>
                <a:latin typeface="Helvetica" pitchFamily="2" charset="0"/>
              </a:rPr>
              <a:t>vO</a:t>
            </a:r>
            <a:r>
              <a:rPr lang="en-IN" dirty="0">
                <a:effectLst/>
                <a:latin typeface="Helvetica" pitchFamily="2" charset="0"/>
              </a:rPr>
              <a:t> environment. Therefore, MARL-CAV was developed to work with discrete action space. These actions were move left, move right, forward and idle</a:t>
            </a:r>
          </a:p>
          <a:p>
            <a:r>
              <a:rPr lang="en-IN" dirty="0">
                <a:effectLst/>
                <a:latin typeface="Helvetica" pitchFamily="2" charset="0"/>
              </a:rPr>
              <a:t>However, as discussed in 4.3.1 the safety technique, control barrier function (BF) was selected to be examined whether it adds safety to MARL-CAV. BFs only support continuous action space. Therefore, the code for fast-highway-MA-v0 environment and MA-PPO algorithm was updated, and support for continuous actions was added. The loss function of MA-PPO was updated to use a Gaussian policy rather than the initial categorical policy. The continuous actions were steering angle and throttle value for the vehicle</a:t>
            </a:r>
          </a:p>
          <a:p>
            <a:r>
              <a:rPr lang="en-IN" dirty="0">
                <a:effectLst/>
                <a:latin typeface="Helvetica" pitchFamily="2" charset="0"/>
              </a:rPr>
              <a:t>The continuous action PPO setup was tested on Open Al inverted pendulum environment</a:t>
            </a:r>
          </a:p>
          <a:p>
            <a:r>
              <a:rPr lang="en-IN" dirty="0">
                <a:effectLst/>
                <a:latin typeface="Helvetica" pitchFamily="2" charset="0"/>
              </a:rPr>
              <a:t>Brockman et al. (2016). The algorithm worked </a:t>
            </a:r>
            <a:r>
              <a:rPr lang="en-IN" dirty="0" err="1">
                <a:effectLst/>
                <a:latin typeface="Helvetica" pitchFamily="2" charset="0"/>
              </a:rPr>
              <a:t>succêssfully</a:t>
            </a:r>
            <a:r>
              <a:rPr lang="en-IN" dirty="0">
                <a:effectLst/>
                <a:latin typeface="Helvetica" pitchFamily="2" charset="0"/>
              </a:rPr>
              <a:t> and kept the pendulum in an upright position.</a:t>
            </a:r>
          </a:p>
          <a:p>
            <a:r>
              <a:rPr lang="en-IN" dirty="0">
                <a:effectLst/>
                <a:latin typeface="Helvetica" pitchFamily="2" charset="0"/>
              </a:rPr>
              <a:t>Furthermore, one more component was added to the reward function. This was added to ensure that the vehicle gets rewarded for staying in the centre of the lane while moving in the road.</a:t>
            </a:r>
          </a:p>
          <a:p>
            <a:endParaRPr lang="en-US" dirty="0"/>
          </a:p>
        </p:txBody>
      </p:sp>
      <p:sp>
        <p:nvSpPr>
          <p:cNvPr id="4" name="Slide Number Placeholder 3"/>
          <p:cNvSpPr>
            <a:spLocks noGrp="1"/>
          </p:cNvSpPr>
          <p:nvPr>
            <p:ph type="sldNum" sz="quarter" idx="5"/>
          </p:nvPr>
        </p:nvSpPr>
        <p:spPr/>
        <p:txBody>
          <a:bodyPr/>
          <a:lstStyle/>
          <a:p>
            <a:fld id="{49DD4D23-C98A-435E-AE88-9061F8349B02}" type="slidenum">
              <a:rPr lang="en-GB" smtClean="0"/>
              <a:pPr/>
              <a:t>23</a:t>
            </a:fld>
            <a:endParaRPr lang="en-GB"/>
          </a:p>
        </p:txBody>
      </p:sp>
    </p:spTree>
    <p:extLst>
      <p:ext uri="{BB962C8B-B14F-4D97-AF65-F5344CB8AC3E}">
        <p14:creationId xmlns:p14="http://schemas.microsoft.com/office/powerpoint/2010/main" val="1633991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latin typeface="NimbusRomNo9L"/>
              </a:rPr>
              <a:t>In each training episode, a different number of HDVs and AVs will randomly appear at the spawn points with a random position noise (uniformly distributed in [-1.5m, 1.5m]) added to each initial spawn position. The initial speed is randomly chosen between 25 to 27 </a:t>
            </a:r>
            <a:r>
              <a:rPr lang="en-IN" sz="1200" dirty="0">
                <a:effectLst/>
                <a:latin typeface="CMMI10"/>
              </a:rPr>
              <a:t>m/s</a:t>
            </a:r>
            <a:r>
              <a:rPr lang="en-IN" sz="1200" dirty="0">
                <a:effectLst/>
                <a:latin typeface="NimbusRomNo9L"/>
              </a:rPr>
              <a:t>. The vehicle control sampling frequency is 5 Hz, i.e., AVs take an action every 0.2 seconds. A 5% random noise is added to the predicted acceleration and steering angle for HDVs. We train all MARL algorithms over 2 million steps with 3 different random seeds while the same random seeds are shared among the agents, which is around 20,000 episodes with episode horizon </a:t>
            </a:r>
            <a:r>
              <a:rPr lang="en-IN" sz="1200" dirty="0">
                <a:effectLst/>
                <a:latin typeface="CMMI10"/>
              </a:rPr>
              <a:t>T </a:t>
            </a:r>
            <a:r>
              <a:rPr lang="en-IN" sz="1200" dirty="0">
                <a:effectLst/>
                <a:latin typeface="CMR10"/>
              </a:rPr>
              <a:t>= 100 </a:t>
            </a:r>
            <a:r>
              <a:rPr lang="en-IN" sz="1200" dirty="0">
                <a:effectLst/>
                <a:latin typeface="NimbusRomNo9L"/>
              </a:rPr>
              <a:t>steps. We evaluate the algorithm over 3 episodes every 200 training episodes. </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effectLst/>
            </a:endParaRPr>
          </a:p>
          <a:p>
            <a:endParaRPr lang="en-US" dirty="0"/>
          </a:p>
        </p:txBody>
      </p:sp>
      <p:sp>
        <p:nvSpPr>
          <p:cNvPr id="4" name="Slide Number Placeholder 3"/>
          <p:cNvSpPr>
            <a:spLocks noGrp="1"/>
          </p:cNvSpPr>
          <p:nvPr>
            <p:ph type="sldNum" sz="quarter" idx="5"/>
          </p:nvPr>
        </p:nvSpPr>
        <p:spPr/>
        <p:txBody>
          <a:bodyPr/>
          <a:lstStyle/>
          <a:p>
            <a:fld id="{49DD4D23-C98A-435E-AE88-9061F8349B02}" type="slidenum">
              <a:rPr lang="en-GB" smtClean="0"/>
              <a:pPr/>
              <a:t>24</a:t>
            </a:fld>
            <a:endParaRPr lang="en-GB"/>
          </a:p>
        </p:txBody>
      </p:sp>
    </p:spTree>
    <p:extLst>
      <p:ext uri="{BB962C8B-B14F-4D97-AF65-F5344CB8AC3E}">
        <p14:creationId xmlns:p14="http://schemas.microsoft.com/office/powerpoint/2010/main" val="14096002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DD4D23-C98A-435E-AE88-9061F8349B02}" type="slidenum">
              <a:rPr lang="en-GB" smtClean="0"/>
              <a:pPr/>
              <a:t>25</a:t>
            </a:fld>
            <a:endParaRPr lang="en-GB"/>
          </a:p>
        </p:txBody>
      </p:sp>
    </p:spTree>
    <p:extLst>
      <p:ext uri="{BB962C8B-B14F-4D97-AF65-F5344CB8AC3E}">
        <p14:creationId xmlns:p14="http://schemas.microsoft.com/office/powerpoint/2010/main" val="11824756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effectLst/>
            </a:endParaRPr>
          </a:p>
        </p:txBody>
      </p:sp>
      <p:sp>
        <p:nvSpPr>
          <p:cNvPr id="4" name="Slide Number Placeholder 3"/>
          <p:cNvSpPr>
            <a:spLocks noGrp="1"/>
          </p:cNvSpPr>
          <p:nvPr>
            <p:ph type="sldNum" sz="quarter" idx="5"/>
          </p:nvPr>
        </p:nvSpPr>
        <p:spPr/>
        <p:txBody>
          <a:bodyPr/>
          <a:lstStyle/>
          <a:p>
            <a:fld id="{49DD4D23-C98A-435E-AE88-9061F8349B02}" type="slidenum">
              <a:rPr lang="en-GB" smtClean="0"/>
              <a:pPr/>
              <a:t>26</a:t>
            </a:fld>
            <a:endParaRPr lang="en-GB"/>
          </a:p>
        </p:txBody>
      </p:sp>
    </p:spTree>
    <p:extLst>
      <p:ext uri="{BB962C8B-B14F-4D97-AF65-F5344CB8AC3E}">
        <p14:creationId xmlns:p14="http://schemas.microsoft.com/office/powerpoint/2010/main" val="29716867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D1D5DB"/>
                </a:solidFill>
                <a:effectLst/>
                <a:latin typeface="Söhne"/>
              </a:rPr>
              <a:t>by incorporating safety constraints into the reward function and the update rule, MAPPO can be used to learn safe and efficient cooperative </a:t>
            </a:r>
            <a:r>
              <a:rPr lang="en-IN" b="0" i="0" dirty="0" err="1">
                <a:solidFill>
                  <a:srgbClr val="D1D5DB"/>
                </a:solidFill>
                <a:effectLst/>
                <a:latin typeface="Söhne"/>
              </a:rPr>
              <a:t>behavior</a:t>
            </a:r>
            <a:r>
              <a:rPr lang="en-IN" b="0" i="0" dirty="0">
                <a:solidFill>
                  <a:srgbClr val="D1D5DB"/>
                </a:solidFill>
                <a:effectLst/>
                <a:latin typeface="Söhne"/>
              </a:rPr>
              <a:t> in multi-agent systems. This can lead to significant improvements in the overall safety of the system and reduce the likelihood of accidents or other undesirable outcomes.</a:t>
            </a:r>
            <a:endParaRPr lang="en-US" dirty="0"/>
          </a:p>
        </p:txBody>
      </p:sp>
      <p:sp>
        <p:nvSpPr>
          <p:cNvPr id="4" name="Slide Number Placeholder 3"/>
          <p:cNvSpPr>
            <a:spLocks noGrp="1"/>
          </p:cNvSpPr>
          <p:nvPr>
            <p:ph type="sldNum" sz="quarter" idx="5"/>
          </p:nvPr>
        </p:nvSpPr>
        <p:spPr/>
        <p:txBody>
          <a:bodyPr/>
          <a:lstStyle/>
          <a:p>
            <a:fld id="{49DD4D23-C98A-435E-AE88-9061F8349B02}" type="slidenum">
              <a:rPr lang="en-GB" smtClean="0"/>
              <a:pPr/>
              <a:t>27</a:t>
            </a:fld>
            <a:endParaRPr lang="en-GB"/>
          </a:p>
        </p:txBody>
      </p:sp>
    </p:spTree>
    <p:extLst>
      <p:ext uri="{BB962C8B-B14F-4D97-AF65-F5344CB8AC3E}">
        <p14:creationId xmlns:p14="http://schemas.microsoft.com/office/powerpoint/2010/main" val="37813174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DD4D23-C98A-435E-AE88-9061F8349B02}" type="slidenum">
              <a:rPr lang="en-GB" smtClean="0"/>
              <a:pPr/>
              <a:t>28</a:t>
            </a:fld>
            <a:endParaRPr lang="en-GB"/>
          </a:p>
        </p:txBody>
      </p:sp>
    </p:spTree>
    <p:extLst>
      <p:ext uri="{BB962C8B-B14F-4D97-AF65-F5344CB8AC3E}">
        <p14:creationId xmlns:p14="http://schemas.microsoft.com/office/powerpoint/2010/main" val="37236151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observe that the average rewards of evaluation episodes have increased over the number of training episodes. In the beginning of training, the average reward was negative because there must be a lot of collisions resulting in higher penalties and negative rewards. The policy would not be good during the initial training episodes.</a:t>
            </a:r>
          </a:p>
          <a:p>
            <a:r>
              <a:rPr lang="en-US" dirty="0"/>
              <a:t>As the training reached 350 episodes, the policy improved, resulting in fewer or no collisions  and higher rewards.</a:t>
            </a:r>
          </a:p>
          <a:p>
            <a:r>
              <a:rPr lang="en-US" dirty="0"/>
              <a:t>From Figure 6.1b we can observe</a:t>
            </a:r>
          </a:p>
        </p:txBody>
      </p:sp>
      <p:sp>
        <p:nvSpPr>
          <p:cNvPr id="4" name="Slide Number Placeholder 3"/>
          <p:cNvSpPr>
            <a:spLocks noGrp="1"/>
          </p:cNvSpPr>
          <p:nvPr>
            <p:ph type="sldNum" sz="quarter" idx="5"/>
          </p:nvPr>
        </p:nvSpPr>
        <p:spPr/>
        <p:txBody>
          <a:bodyPr/>
          <a:lstStyle/>
          <a:p>
            <a:fld id="{49DD4D23-C98A-435E-AE88-9061F8349B02}" type="slidenum">
              <a:rPr lang="en-GB" smtClean="0"/>
              <a:pPr/>
              <a:t>29</a:t>
            </a:fld>
            <a:endParaRPr lang="en-GB"/>
          </a:p>
        </p:txBody>
      </p:sp>
    </p:spTree>
    <p:extLst>
      <p:ext uri="{BB962C8B-B14F-4D97-AF65-F5344CB8AC3E}">
        <p14:creationId xmlns:p14="http://schemas.microsoft.com/office/powerpoint/2010/main" val="960351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On-ramp is the road taken by cars to access the highways. </a:t>
            </a:r>
            <a:r>
              <a:rPr lang="en-US" dirty="0"/>
              <a:t>Improper handling of vehicle on-ramp merging may hinder traffic flow and contribute to lower fuel economy, while also increasing the risk of collisions. Not only it hinders traffic but also it is one of the main causes of traffic congestion since the driver trying to enter the road and the driver already on the road needs to make a decision if they should accelerate or decelerate the car to enter the road. To teach autonomous vehicles to make these decisions safe reinforcement learning is used. </a:t>
            </a:r>
          </a:p>
        </p:txBody>
      </p:sp>
      <p:sp>
        <p:nvSpPr>
          <p:cNvPr id="4" name="Slide Number Placeholder 3"/>
          <p:cNvSpPr>
            <a:spLocks noGrp="1"/>
          </p:cNvSpPr>
          <p:nvPr>
            <p:ph type="sldNum" sz="quarter" idx="5"/>
          </p:nvPr>
        </p:nvSpPr>
        <p:spPr/>
        <p:txBody>
          <a:bodyPr/>
          <a:lstStyle/>
          <a:p>
            <a:fld id="{49DD4D23-C98A-435E-AE88-9061F8349B02}" type="slidenum">
              <a:rPr lang="en-GB" smtClean="0"/>
              <a:pPr/>
              <a:t>3</a:t>
            </a:fld>
            <a:endParaRPr lang="en-GB"/>
          </a:p>
        </p:txBody>
      </p:sp>
    </p:spTree>
    <p:extLst>
      <p:ext uri="{BB962C8B-B14F-4D97-AF65-F5344CB8AC3E}">
        <p14:creationId xmlns:p14="http://schemas.microsoft.com/office/powerpoint/2010/main" val="8775527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DD4D23-C98A-435E-AE88-9061F8349B02}" type="slidenum">
              <a:rPr lang="en-GB" smtClean="0"/>
              <a:pPr/>
              <a:t>30</a:t>
            </a:fld>
            <a:endParaRPr lang="en-GB"/>
          </a:p>
        </p:txBody>
      </p:sp>
    </p:spTree>
    <p:extLst>
      <p:ext uri="{BB962C8B-B14F-4D97-AF65-F5344CB8AC3E}">
        <p14:creationId xmlns:p14="http://schemas.microsoft.com/office/powerpoint/2010/main" val="15064369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9DD4D23-C98A-435E-AE88-9061F8349B02}" type="slidenum">
              <a:rPr lang="en-GB" smtClean="0"/>
              <a:pPr/>
              <a:t>31</a:t>
            </a:fld>
            <a:endParaRPr lang="en-GB"/>
          </a:p>
        </p:txBody>
      </p:sp>
    </p:spTree>
    <p:extLst>
      <p:ext uri="{BB962C8B-B14F-4D97-AF65-F5344CB8AC3E}">
        <p14:creationId xmlns:p14="http://schemas.microsoft.com/office/powerpoint/2010/main" val="6104824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DD4D23-C98A-435E-AE88-9061F8349B02}" type="slidenum">
              <a:rPr lang="en-GB" smtClean="0"/>
              <a:pPr/>
              <a:t>32</a:t>
            </a:fld>
            <a:endParaRPr lang="en-GB"/>
          </a:p>
        </p:txBody>
      </p:sp>
    </p:spTree>
    <p:extLst>
      <p:ext uri="{BB962C8B-B14F-4D97-AF65-F5344CB8AC3E}">
        <p14:creationId xmlns:p14="http://schemas.microsoft.com/office/powerpoint/2010/main" val="36730379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DD4D23-C98A-435E-AE88-9061F8349B02}" type="slidenum">
              <a:rPr lang="en-GB" smtClean="0"/>
              <a:pPr/>
              <a:t>33</a:t>
            </a:fld>
            <a:endParaRPr lang="en-GB"/>
          </a:p>
        </p:txBody>
      </p:sp>
    </p:spTree>
    <p:extLst>
      <p:ext uri="{BB962C8B-B14F-4D97-AF65-F5344CB8AC3E}">
        <p14:creationId xmlns:p14="http://schemas.microsoft.com/office/powerpoint/2010/main" val="41980896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t>
            </a:r>
            <a:r>
              <a:rPr lang="en-US" dirty="0" err="1"/>
              <a:t>mappo</a:t>
            </a:r>
            <a:r>
              <a:rPr lang="en-US" dirty="0"/>
              <a:t>? </a:t>
            </a:r>
            <a:r>
              <a:rPr lang="en-IN" b="0" i="0" dirty="0">
                <a:solidFill>
                  <a:srgbClr val="D1D5DB"/>
                </a:solidFill>
                <a:effectLst/>
                <a:latin typeface="Söhne"/>
              </a:rPr>
              <a:t>MAPPO has several advantages. It combines the benefits of centralized training with decentralized execution, which allows for efficient learning and execution in large-scale systems. It also includes an adaptive KL penalty coefficient, which ensures stability and robustness during training. Additionally, MAPPO allows for communication and observation among agents, which can improve coordination and performance.</a:t>
            </a:r>
          </a:p>
          <a:p>
            <a:pPr algn="l">
              <a:buFont typeface="+mj-lt"/>
              <a:buAutoNum type="arabicPeriod"/>
            </a:pPr>
            <a:r>
              <a:rPr lang="en-IN" b="0" i="0" dirty="0">
                <a:solidFill>
                  <a:srgbClr val="D1D5DB"/>
                </a:solidFill>
                <a:effectLst/>
                <a:latin typeface="Söhne"/>
              </a:rPr>
              <a:t>Efficient coordination: MAPPO allows for communication and observation among agents, which can improve coordination and performance. This enables agents to work together more effectively to achieve a common goal, even in complex systems with many agents.</a:t>
            </a:r>
          </a:p>
          <a:p>
            <a:pPr algn="l">
              <a:buFont typeface="+mj-lt"/>
              <a:buAutoNum type="arabicPeriod"/>
            </a:pPr>
            <a:r>
              <a:rPr lang="en-IN" b="0" i="0" dirty="0">
                <a:solidFill>
                  <a:srgbClr val="D1D5DB"/>
                </a:solidFill>
                <a:effectLst/>
                <a:latin typeface="Söhne"/>
              </a:rPr>
              <a:t>Centralized training with decentralized execution: MAPPO uses a centralized critic network to estimate the value function of the joint actions of all agents during training, but during execution, each agent acts independently based on their own observations and policies. This approach allows for efficient learning and execution in large-scale systems.</a:t>
            </a:r>
          </a:p>
          <a:p>
            <a:pPr algn="l">
              <a:buFont typeface="+mj-lt"/>
              <a:buAutoNum type="arabicPeriod"/>
            </a:pPr>
            <a:r>
              <a:rPr lang="en-IN" b="0" i="0" dirty="0">
                <a:solidFill>
                  <a:srgbClr val="D1D5DB"/>
                </a:solidFill>
                <a:effectLst/>
                <a:latin typeface="Söhne"/>
              </a:rPr>
              <a:t>Stability and robustness: MAPPO includes an adaptive KL penalty coefficient, which ensures stability and robustness during training. This means that the algorithm can handle changes in the environment or system without catastrophic failures or unstable learning.</a:t>
            </a:r>
          </a:p>
          <a:p>
            <a:pPr algn="l">
              <a:buFont typeface="+mj-lt"/>
              <a:buAutoNum type="arabicPeriod"/>
            </a:pPr>
            <a:r>
              <a:rPr lang="en-IN" b="0" i="0" dirty="0">
                <a:solidFill>
                  <a:srgbClr val="D1D5DB"/>
                </a:solidFill>
                <a:effectLst/>
                <a:latin typeface="Söhne"/>
              </a:rPr>
              <a:t>Performance improvements: MAPPO has shown significant performance improvements compared to other state-of-the-art techniques in cooperative multi-agent systems. For example, in experiments on the multi-agent particle environment, MAPPO outperformed other techniques in terms of average return and convergence speed.      </a:t>
            </a:r>
          </a:p>
          <a:p>
            <a:endParaRPr lang="en-IN" b="0" i="0" dirty="0">
              <a:solidFill>
                <a:srgbClr val="D1D5DB"/>
              </a:solidFill>
              <a:effectLst/>
              <a:latin typeface="Söhne"/>
            </a:endParaRPr>
          </a:p>
          <a:p>
            <a:endParaRPr lang="en-IN" b="0" i="0" dirty="0">
              <a:solidFill>
                <a:srgbClr val="D1D5DB"/>
              </a:solidFill>
              <a:effectLst/>
              <a:latin typeface="Söhne"/>
            </a:endParaRPr>
          </a:p>
          <a:p>
            <a:pPr algn="l">
              <a:buFont typeface="+mj-lt"/>
              <a:buAutoNum type="arabicPeriod"/>
            </a:pPr>
            <a:r>
              <a:rPr lang="en-IN" b="0" i="0" dirty="0">
                <a:solidFill>
                  <a:srgbClr val="D1D5DB"/>
                </a:solidFill>
                <a:effectLst/>
                <a:latin typeface="Söhne"/>
              </a:rPr>
              <a:t>Recording the effect of different number of episodes and traffic densities on the algorithm is important because it helps to understand how the algorithm performs under different conditions. By varying the number of episodes and traffic densities, it is possible to see how the algorithm adapts to different situations and whether it is able to maintain its performance over time. This information can then be used to fine-tune the algorithm and improve its performance.</a:t>
            </a:r>
          </a:p>
          <a:p>
            <a:pPr algn="l">
              <a:buFont typeface="+mj-lt"/>
              <a:buAutoNum type="arabicPeriod"/>
            </a:pPr>
            <a:r>
              <a:rPr lang="en-IN" b="0" i="0" dirty="0">
                <a:solidFill>
                  <a:srgbClr val="D1D5DB"/>
                </a:solidFill>
                <a:effectLst/>
                <a:latin typeface="Söhne"/>
              </a:rPr>
              <a:t>The rewards can be used to evaluate the algorithm's performance by measuring how well it achieves its objectives. In the case of the on-ramp merging problem, the objective is to merge onto the highway safely and efficiently. By recording the rewards for each episode and plotting the average rewards per episode, it is possible to see whether the algorithm is achieving its objectives and whether its performance is improving over time. If the rewards are consistently high and increasing over time, it indicates that the algorithm is performing well. If the rewards are low or inconsistent, it suggests that the algorithm may need to be adjusted or improved.</a:t>
            </a:r>
          </a:p>
          <a:p>
            <a:pPr algn="l">
              <a:buFont typeface="+mj-lt"/>
              <a:buAutoNum type="arabicPeriod"/>
            </a:pPr>
            <a:endParaRPr lang="en-IN" b="0" i="0" dirty="0">
              <a:solidFill>
                <a:srgbClr val="D1D5DB"/>
              </a:solidFill>
              <a:effectLst/>
              <a:latin typeface="Söhne"/>
            </a:endParaRPr>
          </a:p>
          <a:p>
            <a:pPr algn="l">
              <a:buFont typeface="+mj-lt"/>
              <a:buAutoNum type="arabicPeriod"/>
            </a:pPr>
            <a:endParaRPr lang="en-IN"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1800" dirty="0">
                <a:effectLst/>
                <a:latin typeface="NimbusRomNo9L"/>
              </a:rPr>
              <a:t>The length of the road is </a:t>
            </a:r>
            <a:r>
              <a:rPr lang="en-IN" sz="1800" dirty="0">
                <a:effectLst/>
                <a:latin typeface="CMR10"/>
              </a:rPr>
              <a:t>520 </a:t>
            </a:r>
            <a:r>
              <a:rPr lang="en-IN" sz="1800" dirty="0">
                <a:effectLst/>
                <a:latin typeface="CMMI10"/>
              </a:rPr>
              <a:t>m</a:t>
            </a:r>
            <a:r>
              <a:rPr lang="en-IN" sz="1800" dirty="0">
                <a:effectLst/>
                <a:latin typeface="NimbusRomNo9L"/>
              </a:rPr>
              <a:t>, where the entrance of the merge lane is at </a:t>
            </a:r>
            <a:r>
              <a:rPr lang="en-IN" sz="1800" dirty="0">
                <a:effectLst/>
                <a:latin typeface="CMR10"/>
              </a:rPr>
              <a:t>320 </a:t>
            </a:r>
            <a:r>
              <a:rPr lang="en-IN" sz="1800" dirty="0">
                <a:effectLst/>
                <a:latin typeface="CMMI10"/>
              </a:rPr>
              <a:t>m </a:t>
            </a:r>
            <a:r>
              <a:rPr lang="en-IN" sz="1800" dirty="0">
                <a:effectLst/>
                <a:latin typeface="NimbusRomNo9L"/>
              </a:rPr>
              <a:t>and the length of the merge lane is </a:t>
            </a:r>
            <a:r>
              <a:rPr lang="en-IN" sz="1800" dirty="0">
                <a:effectLst/>
                <a:latin typeface="CMMI10"/>
              </a:rPr>
              <a:t>L </a:t>
            </a:r>
            <a:r>
              <a:rPr lang="en-IN" sz="1800" dirty="0">
                <a:effectLst/>
                <a:latin typeface="CMR10"/>
              </a:rPr>
              <a:t>= 100 </a:t>
            </a:r>
            <a:r>
              <a:rPr lang="en-IN" sz="1800" dirty="0">
                <a:effectLst/>
                <a:latin typeface="CMMI10"/>
              </a:rPr>
              <a:t>m</a:t>
            </a:r>
            <a:r>
              <a:rPr lang="en-IN" sz="1800" dirty="0">
                <a:effectLst/>
                <a:latin typeface="NimbusRomNo9L"/>
              </a:rPr>
              <a:t>. There are 12 spawn points evenly distributed on the through lane and the ramp lane from </a:t>
            </a:r>
            <a:r>
              <a:rPr lang="en-IN" sz="1800" dirty="0">
                <a:effectLst/>
                <a:latin typeface="CMR10"/>
              </a:rPr>
              <a:t>0 </a:t>
            </a:r>
            <a:r>
              <a:rPr lang="en-IN" sz="1800" dirty="0">
                <a:effectLst/>
                <a:latin typeface="CMMI10"/>
              </a:rPr>
              <a:t>m </a:t>
            </a:r>
            <a:r>
              <a:rPr lang="en-IN" sz="1800" dirty="0">
                <a:effectLst/>
                <a:latin typeface="NimbusRomNo9L"/>
              </a:rPr>
              <a:t>to </a:t>
            </a:r>
            <a:r>
              <a:rPr lang="en-IN" sz="1800" dirty="0">
                <a:effectLst/>
                <a:latin typeface="CMR10"/>
              </a:rPr>
              <a:t>220 </a:t>
            </a:r>
            <a:r>
              <a:rPr lang="en-IN" sz="1800" dirty="0">
                <a:effectLst/>
                <a:latin typeface="CMMI10"/>
              </a:rPr>
              <a:t>m</a:t>
            </a:r>
            <a:r>
              <a:rPr lang="en-IN" sz="1800" dirty="0">
                <a:effectLst/>
                <a:latin typeface="NimbusRomNo9L"/>
              </a:rPr>
              <a:t>, </a:t>
            </a:r>
            <a:endParaRPr lang="en-IN" dirty="0"/>
          </a:p>
          <a:p>
            <a:pPr algn="l">
              <a:buFont typeface="+mj-lt"/>
              <a:buNone/>
            </a:pPr>
            <a:endParaRPr lang="en-IN"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1800" dirty="0">
                <a:effectLst/>
                <a:latin typeface="NimbusRomNo9L"/>
              </a:rPr>
              <a:t>In each training episode, a different number of HDVs and AVs will randomly appear at the spawn points with a random position noise (uniformly distributed in [-1.5m, 1.5m]) added to each initial spawn position. The initial speed is randomly chosen between 25 to 27 </a:t>
            </a:r>
            <a:r>
              <a:rPr lang="en-IN" sz="1800" dirty="0">
                <a:effectLst/>
                <a:latin typeface="CMMI10"/>
              </a:rPr>
              <a:t>m/s</a:t>
            </a:r>
            <a:r>
              <a:rPr lang="en-IN" sz="1800" dirty="0">
                <a:effectLst/>
                <a:latin typeface="NimbusRomNo9L"/>
              </a:rPr>
              <a:t>. The vehicle control sampling frequency is 5 Hz, i.e., AVs take an action every 0.2 seconds. A 5% random noise is added to the predicted acceleration and steering angle for HDVs. We train all MARL algorithms over 2 million steps with 3 different random seeds while the same random seeds are shared among the agents, which </a:t>
            </a:r>
            <a:endParaRPr lang="en-IN" dirty="0">
              <a:effectLst/>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1800" dirty="0">
                <a:effectLst/>
                <a:latin typeface="NimbusRomNo9L"/>
              </a:rPr>
              <a:t>is around 20,000 episodes with episode horizon </a:t>
            </a:r>
            <a:r>
              <a:rPr lang="en-IN" sz="1800" dirty="0">
                <a:effectLst/>
                <a:latin typeface="CMMI10"/>
              </a:rPr>
              <a:t>T </a:t>
            </a:r>
            <a:r>
              <a:rPr lang="en-IN" sz="1800" dirty="0">
                <a:effectLst/>
                <a:latin typeface="CMR10"/>
              </a:rPr>
              <a:t>= 100 </a:t>
            </a:r>
            <a:r>
              <a:rPr lang="en-IN" sz="1800" dirty="0">
                <a:effectLst/>
                <a:latin typeface="NimbusRomNo9L"/>
              </a:rPr>
              <a:t>steps. We evaluate the algorithm over 3 episodes every 200 training episodes. </a:t>
            </a:r>
            <a:endParaRPr lang="en-IN" dirty="0"/>
          </a:p>
          <a:p>
            <a:pPr algn="l">
              <a:buFont typeface="+mj-lt"/>
              <a:buNone/>
            </a:pPr>
            <a:endParaRPr lang="en-IN" b="0" i="0" dirty="0">
              <a:solidFill>
                <a:srgbClr val="D1D5DB"/>
              </a:solidFill>
              <a:effectLst/>
              <a:latin typeface="Söhne"/>
            </a:endParaRPr>
          </a:p>
          <a:p>
            <a:pPr algn="l">
              <a:buFont typeface="+mj-lt"/>
              <a:buAutoNum type="arabicPeriod"/>
            </a:pPr>
            <a:endParaRPr lang="en-IN" b="0" i="0" dirty="0">
              <a:solidFill>
                <a:srgbClr val="D1D5DB"/>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49DD4D23-C98A-435E-AE88-9061F8349B02}" type="slidenum">
              <a:rPr lang="en-GB" smtClean="0"/>
              <a:pPr/>
              <a:t>34</a:t>
            </a:fld>
            <a:endParaRPr lang="en-GB"/>
          </a:p>
        </p:txBody>
      </p:sp>
    </p:spTree>
    <p:extLst>
      <p:ext uri="{BB962C8B-B14F-4D97-AF65-F5344CB8AC3E}">
        <p14:creationId xmlns:p14="http://schemas.microsoft.com/office/powerpoint/2010/main" val="36034573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DD4D23-C98A-435E-AE88-9061F8349B02}" type="slidenum">
              <a:rPr lang="en-GB" smtClean="0"/>
              <a:pPr/>
              <a:t>35</a:t>
            </a:fld>
            <a:endParaRPr lang="en-GB"/>
          </a:p>
        </p:txBody>
      </p:sp>
    </p:spTree>
    <p:extLst>
      <p:ext uri="{BB962C8B-B14F-4D97-AF65-F5344CB8AC3E}">
        <p14:creationId xmlns:p14="http://schemas.microsoft.com/office/powerpoint/2010/main" val="1223392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0" i="0" u="none" strike="noStrike" dirty="0">
                <a:solidFill>
                  <a:srgbClr val="292929"/>
                </a:solidFill>
                <a:effectLst/>
                <a:latin typeface="source-serif-pro"/>
              </a:rPr>
              <a:t>That is, when these agents interact with the environment and one another, can we observe them collaborate, coordinate, compete, or collectively learn to accomplish a particular task. It can be further broken down into three broad categories:</a:t>
            </a:r>
          </a:p>
          <a:p>
            <a:pPr algn="l"/>
            <a:r>
              <a:rPr lang="en-IN" b="0" i="0" u="none" strike="noStrike" dirty="0">
                <a:solidFill>
                  <a:srgbClr val="292929"/>
                </a:solidFill>
                <a:effectLst/>
                <a:latin typeface="source-serif-pro"/>
              </a:rPr>
              <a:t>· </a:t>
            </a:r>
            <a:r>
              <a:rPr lang="en-IN" b="1" i="0" u="none" strike="noStrike" dirty="0">
                <a:solidFill>
                  <a:srgbClr val="292929"/>
                </a:solidFill>
                <a:effectLst/>
                <a:latin typeface="source-serif-pro"/>
              </a:rPr>
              <a:t>Cooperative</a:t>
            </a:r>
            <a:r>
              <a:rPr lang="en-IN" b="0" i="0" u="none" strike="noStrike" dirty="0">
                <a:solidFill>
                  <a:srgbClr val="292929"/>
                </a:solidFill>
                <a:effectLst/>
                <a:latin typeface="source-serif-pro"/>
              </a:rPr>
              <a:t>: All agents working towards a common goal</a:t>
            </a:r>
          </a:p>
          <a:p>
            <a:pPr algn="l"/>
            <a:r>
              <a:rPr lang="en-IN" b="0" i="0" u="none" strike="noStrike" dirty="0">
                <a:solidFill>
                  <a:srgbClr val="292929"/>
                </a:solidFill>
                <a:effectLst/>
                <a:latin typeface="source-serif-pro"/>
              </a:rPr>
              <a:t>· </a:t>
            </a:r>
            <a:r>
              <a:rPr lang="en-IN" b="1" i="0" u="none" strike="noStrike" dirty="0">
                <a:solidFill>
                  <a:srgbClr val="292929"/>
                </a:solidFill>
                <a:effectLst/>
                <a:latin typeface="source-serif-pro"/>
              </a:rPr>
              <a:t>Competitive</a:t>
            </a:r>
            <a:r>
              <a:rPr lang="en-IN" b="0" i="0" u="none" strike="noStrike" dirty="0">
                <a:solidFill>
                  <a:srgbClr val="292929"/>
                </a:solidFill>
                <a:effectLst/>
                <a:latin typeface="source-serif-pro"/>
              </a:rPr>
              <a:t>: Agents competing with one another to accomplish a goal</a:t>
            </a:r>
          </a:p>
          <a:p>
            <a:pPr algn="l"/>
            <a:r>
              <a:rPr lang="en-IN" b="0" i="0" u="none" strike="noStrike" dirty="0">
                <a:solidFill>
                  <a:srgbClr val="292929"/>
                </a:solidFill>
                <a:effectLst/>
                <a:latin typeface="source-serif-pro"/>
              </a:rPr>
              <a:t>· </a:t>
            </a:r>
            <a:r>
              <a:rPr lang="en-IN" b="1" i="0" u="none" strike="noStrike" dirty="0">
                <a:solidFill>
                  <a:srgbClr val="292929"/>
                </a:solidFill>
                <a:effectLst/>
                <a:latin typeface="source-serif-pro"/>
              </a:rPr>
              <a:t>Some mix of the two</a:t>
            </a:r>
            <a:r>
              <a:rPr lang="en-IN" b="0" i="0" u="none" strike="noStrike" dirty="0">
                <a:solidFill>
                  <a:srgbClr val="292929"/>
                </a:solidFill>
                <a:effectLst/>
                <a:latin typeface="source-serif-pro"/>
              </a:rPr>
              <a:t>: Think a 5v5 basketball game, where individuals on the same team are coordinating with one another, but the two teams are competing against one another.</a:t>
            </a:r>
          </a:p>
        </p:txBody>
      </p:sp>
      <p:sp>
        <p:nvSpPr>
          <p:cNvPr id="4" name="Slide Number Placeholder 3"/>
          <p:cNvSpPr>
            <a:spLocks noGrp="1"/>
          </p:cNvSpPr>
          <p:nvPr>
            <p:ph type="sldNum" sz="quarter" idx="5"/>
          </p:nvPr>
        </p:nvSpPr>
        <p:spPr/>
        <p:txBody>
          <a:bodyPr/>
          <a:lstStyle/>
          <a:p>
            <a:fld id="{49DD4D23-C98A-435E-AE88-9061F8349B02}" type="slidenum">
              <a:rPr lang="en-GB" smtClean="0"/>
              <a:pPr/>
              <a:t>4</a:t>
            </a:fld>
            <a:endParaRPr lang="en-GB"/>
          </a:p>
        </p:txBody>
      </p:sp>
    </p:spTree>
    <p:extLst>
      <p:ext uri="{BB962C8B-B14F-4D97-AF65-F5344CB8AC3E}">
        <p14:creationId xmlns:p14="http://schemas.microsoft.com/office/powerpoint/2010/main" val="2992801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u="none" strike="noStrike" dirty="0">
                <a:solidFill>
                  <a:srgbClr val="282828"/>
                </a:solidFill>
                <a:effectLst/>
                <a:latin typeface="ff-tisa-sans-web-pro"/>
              </a:rPr>
              <a:t> A connected vehicle is able to share information (or data) with other sources both inside and outside of the vehicle and the automated technologies are those which undertake parts of the driving task, or in the case of full autonomy, the whole driving task</a:t>
            </a:r>
            <a:endParaRPr lang="en-US" dirty="0"/>
          </a:p>
        </p:txBody>
      </p:sp>
      <p:sp>
        <p:nvSpPr>
          <p:cNvPr id="4" name="Slide Number Placeholder 3"/>
          <p:cNvSpPr>
            <a:spLocks noGrp="1"/>
          </p:cNvSpPr>
          <p:nvPr>
            <p:ph type="sldNum" sz="quarter" idx="5"/>
          </p:nvPr>
        </p:nvSpPr>
        <p:spPr/>
        <p:txBody>
          <a:bodyPr/>
          <a:lstStyle/>
          <a:p>
            <a:fld id="{49DD4D23-C98A-435E-AE88-9061F8349B02}" type="slidenum">
              <a:rPr lang="en-GB" smtClean="0"/>
              <a:pPr/>
              <a:t>5</a:t>
            </a:fld>
            <a:endParaRPr lang="en-GB"/>
          </a:p>
        </p:txBody>
      </p:sp>
    </p:spTree>
    <p:extLst>
      <p:ext uri="{BB962C8B-B14F-4D97-AF65-F5344CB8AC3E}">
        <p14:creationId xmlns:p14="http://schemas.microsoft.com/office/powerpoint/2010/main" val="3478006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defRPr/>
            </a:pPr>
            <a:r>
              <a:rPr lang="en-GB" dirty="0"/>
              <a:t>- On-ramp is the road taken by cars to access the highways. </a:t>
            </a:r>
          </a:p>
          <a:p>
            <a:pPr>
              <a:spcBef>
                <a:spcPts val="0"/>
              </a:spcBef>
              <a:defRPr/>
            </a:pPr>
            <a:r>
              <a:rPr lang="en-US" dirty="0"/>
              <a:t>- Improper handling of vehicle on-ramp merging may hinder traffic flow and contribute to lower fuel economy, while also increasing the risk of collisions. </a:t>
            </a:r>
          </a:p>
          <a:p>
            <a:pPr marL="171450" indent="-171450">
              <a:spcBef>
                <a:spcPts val="0"/>
              </a:spcBef>
              <a:buFontTx/>
              <a:buChar char="-"/>
              <a:defRPr/>
            </a:pPr>
            <a:r>
              <a:rPr lang="en-US" dirty="0"/>
              <a:t>It is also one of the main causes of traffic congestion since the driver trying to enter the road and the driver already on the road needs to make a decision if they should accelerate or decelerate the car to enter the road. </a:t>
            </a:r>
          </a:p>
          <a:p>
            <a:pPr marL="171450" indent="-171450">
              <a:spcBef>
                <a:spcPts val="0"/>
              </a:spcBef>
              <a:buFontTx/>
              <a:buChar char="-"/>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But the existing algorithms either compromise safety or competency. </a:t>
            </a:r>
            <a:r>
              <a:rPr lang="en-GB" dirty="0"/>
              <a:t>On-ramps can lead to bottlenecks, since merging vehicles may slow down initially or even stop on the ramp as they wait for an opportunity to merge. Improper handling of on-ramp merging can lead to major traffic congestion and teaching autonomous vehicles this makes it challenging. Additionally, the agent must behave safely to prevent accidents, making it an ideal scenario for studying SRL algorithms.</a:t>
            </a:r>
          </a:p>
          <a:p>
            <a:pPr marL="171450" indent="-171450">
              <a:spcBef>
                <a:spcPts val="0"/>
              </a:spcBef>
              <a:buFontTx/>
              <a:buChar char="-"/>
              <a:defRPr/>
            </a:pPr>
            <a:endParaRPr lang="en-US" dirty="0"/>
          </a:p>
          <a:p>
            <a:pPr>
              <a:spcBef>
                <a:spcPts val="0"/>
              </a:spcBef>
              <a:defRPr/>
            </a:pPr>
            <a:r>
              <a:rPr lang="en-GB" dirty="0"/>
              <a:t>Additionally, the agent must behave safely to prevent accidents, making it an ideal scenario for studying Safe Reinforcement Learning algorithms.</a:t>
            </a:r>
          </a:p>
          <a:p>
            <a:endParaRPr lang="en-US" dirty="0"/>
          </a:p>
        </p:txBody>
      </p:sp>
      <p:sp>
        <p:nvSpPr>
          <p:cNvPr id="4" name="Slide Number Placeholder 3"/>
          <p:cNvSpPr>
            <a:spLocks noGrp="1"/>
          </p:cNvSpPr>
          <p:nvPr>
            <p:ph type="sldNum" sz="quarter" idx="5"/>
          </p:nvPr>
        </p:nvSpPr>
        <p:spPr/>
        <p:txBody>
          <a:bodyPr/>
          <a:lstStyle/>
          <a:p>
            <a:fld id="{49DD4D23-C98A-435E-AE88-9061F8349B02}" type="slidenum">
              <a:rPr lang="en-GB" smtClean="0"/>
              <a:pPr/>
              <a:t>6</a:t>
            </a:fld>
            <a:endParaRPr lang="en-GB"/>
          </a:p>
        </p:txBody>
      </p:sp>
    </p:spTree>
    <p:extLst>
      <p:ext uri="{BB962C8B-B14F-4D97-AF65-F5344CB8AC3E}">
        <p14:creationId xmlns:p14="http://schemas.microsoft.com/office/powerpoint/2010/main" val="3666379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DD4D23-C98A-435E-AE88-9061F8349B02}" type="slidenum">
              <a:rPr lang="en-GB" smtClean="0"/>
              <a:pPr/>
              <a:t>7</a:t>
            </a:fld>
            <a:endParaRPr lang="en-GB"/>
          </a:p>
        </p:txBody>
      </p:sp>
    </p:spTree>
    <p:extLst>
      <p:ext uri="{BB962C8B-B14F-4D97-AF65-F5344CB8AC3E}">
        <p14:creationId xmlns:p14="http://schemas.microsoft.com/office/powerpoint/2010/main" val="447290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9DD4D23-C98A-435E-AE88-9061F8349B02}" type="slidenum">
              <a:rPr lang="en-GB" smtClean="0"/>
              <a:pPr/>
              <a:t>8</a:t>
            </a:fld>
            <a:endParaRPr lang="en-GB"/>
          </a:p>
        </p:txBody>
      </p:sp>
    </p:spTree>
    <p:extLst>
      <p:ext uri="{BB962C8B-B14F-4D97-AF65-F5344CB8AC3E}">
        <p14:creationId xmlns:p14="http://schemas.microsoft.com/office/powerpoint/2010/main" val="1564339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DD4D23-C98A-435E-AE88-9061F8349B02}" type="slidenum">
              <a:rPr lang="en-GB" smtClean="0"/>
              <a:pPr/>
              <a:t>9</a:t>
            </a:fld>
            <a:endParaRPr lang="en-GB"/>
          </a:p>
        </p:txBody>
      </p:sp>
    </p:spTree>
    <p:extLst>
      <p:ext uri="{BB962C8B-B14F-4D97-AF65-F5344CB8AC3E}">
        <p14:creationId xmlns:p14="http://schemas.microsoft.com/office/powerpoint/2010/main" val="41907908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 t="3974" r="3958" b="558"/>
          <a:stretch/>
        </p:blipFill>
        <p:spPr>
          <a:xfrm>
            <a:off x="0" y="0"/>
            <a:ext cx="9144000" cy="6858000"/>
          </a:xfrm>
          <a:prstGeom prst="rect">
            <a:avLst/>
          </a:prstGeom>
        </p:spPr>
      </p:pic>
      <p:sp>
        <p:nvSpPr>
          <p:cNvPr id="2" name="Title 1"/>
          <p:cNvSpPr>
            <a:spLocks noGrp="1"/>
          </p:cNvSpPr>
          <p:nvPr>
            <p:ph type="ctrTitle"/>
          </p:nvPr>
        </p:nvSpPr>
        <p:spPr>
          <a:xfrm>
            <a:off x="828674" y="3715200"/>
            <a:ext cx="7500939" cy="554850"/>
          </a:xfrm>
        </p:spPr>
        <p:txBody>
          <a:bodyPr/>
          <a:lstStyle>
            <a:lvl1pPr algn="l">
              <a:defRPr sz="2600">
                <a:solidFill>
                  <a:schemeClr val="bg1"/>
                </a:solidFill>
              </a:defRPr>
            </a:lvl1pPr>
          </a:lstStyle>
          <a:p>
            <a:r>
              <a:rPr lang="en-US"/>
              <a:t>Click to edit Master title style</a:t>
            </a:r>
            <a:endParaRPr lang="en-GB"/>
          </a:p>
        </p:txBody>
      </p:sp>
      <p:sp>
        <p:nvSpPr>
          <p:cNvPr id="3" name="Subtitle 2"/>
          <p:cNvSpPr>
            <a:spLocks noGrp="1"/>
          </p:cNvSpPr>
          <p:nvPr>
            <p:ph type="subTitle" idx="1"/>
          </p:nvPr>
        </p:nvSpPr>
        <p:spPr>
          <a:xfrm>
            <a:off x="828675" y="4289400"/>
            <a:ext cx="7500938" cy="361800"/>
          </a:xfrm>
        </p:spPr>
        <p:txBody>
          <a:bodyPr/>
          <a:lstStyle>
            <a:lvl1pPr marL="0" indent="0" algn="l">
              <a:buNone/>
              <a:defRPr sz="20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8675" y="525798"/>
            <a:ext cx="3020400" cy="807254"/>
          </a:xfrm>
          <a:prstGeom prst="rect">
            <a:avLst/>
          </a:prstGeom>
        </p:spPr>
      </p:pic>
      <p:sp>
        <p:nvSpPr>
          <p:cNvPr id="11" name="Text Placeholder 10"/>
          <p:cNvSpPr>
            <a:spLocks noGrp="1"/>
          </p:cNvSpPr>
          <p:nvPr>
            <p:ph type="body" sz="quarter" idx="10"/>
          </p:nvPr>
        </p:nvSpPr>
        <p:spPr>
          <a:xfrm>
            <a:off x="828675" y="5481750"/>
            <a:ext cx="4679325" cy="979374"/>
          </a:xfrm>
        </p:spPr>
        <p:txBody>
          <a:bodyPr/>
          <a:lstStyle>
            <a:lvl1pPr>
              <a:spcBef>
                <a:spcPts val="0"/>
              </a:spcBef>
              <a:defRPr sz="1400">
                <a:solidFill>
                  <a:schemeClr val="bg1"/>
                </a:solidFill>
              </a:defRPr>
            </a:lvl1pPr>
            <a:lvl2pPr marL="0" indent="0">
              <a:spcBef>
                <a:spcPts val="0"/>
              </a:spcBef>
              <a:buNone/>
              <a:defRPr sz="1400">
                <a:solidFill>
                  <a:schemeClr val="bg1"/>
                </a:solidFill>
              </a:defRPr>
            </a:lvl2pPr>
            <a:lvl3pPr marL="0" indent="0">
              <a:spcBef>
                <a:spcPts val="567"/>
              </a:spcBef>
              <a:buNone/>
              <a:defRPr sz="1400">
                <a:solidFill>
                  <a:schemeClr val="bg1"/>
                </a:solidFill>
              </a:defRPr>
            </a:lvl3pPr>
            <a:lvl4pPr>
              <a:spcBef>
                <a:spcPts val="0"/>
              </a:spcBef>
              <a:defRPr sz="1400">
                <a:solidFill>
                  <a:schemeClr val="bg1"/>
                </a:solidFill>
              </a:defRPr>
            </a:lvl4pPr>
            <a:lvl5pPr>
              <a:spcBef>
                <a:spcPts val="0"/>
              </a:spcBef>
              <a:defRPr sz="1400">
                <a:solidFill>
                  <a:schemeClr val="bg1"/>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33279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20p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828675" y="1881075"/>
            <a:ext cx="7500938" cy="4040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Text Placeholder 5"/>
          <p:cNvSpPr>
            <a:spLocks noGrp="1"/>
          </p:cNvSpPr>
          <p:nvPr>
            <p:ph type="body" sz="quarter" idx="11"/>
          </p:nvPr>
        </p:nvSpPr>
        <p:spPr>
          <a:xfrm>
            <a:off x="828675" y="914400"/>
            <a:ext cx="7500938" cy="276225"/>
          </a:xfrm>
        </p:spPr>
        <p:txBody>
          <a:bodyPr/>
          <a:lstStyle>
            <a:lvl1pPr>
              <a:defRPr sz="2000" b="0">
                <a:solidFill>
                  <a:schemeClr val="tx1"/>
                </a:solidFill>
              </a:defRPr>
            </a:lvl1pPr>
          </a:lstStyle>
          <a:p>
            <a:pPr lvl="0"/>
            <a:r>
              <a:rPr lang="en-US"/>
              <a:t>Click to edit Master text styles</a:t>
            </a:r>
          </a:p>
        </p:txBody>
      </p:sp>
      <p:sp>
        <p:nvSpPr>
          <p:cNvPr id="3" name="Slide Number Placeholder 2"/>
          <p:cNvSpPr>
            <a:spLocks noGrp="1"/>
          </p:cNvSpPr>
          <p:nvPr>
            <p:ph type="sldNum" sz="quarter" idx="12"/>
          </p:nvPr>
        </p:nvSpPr>
        <p:spPr/>
        <p:txBody>
          <a:bodyPr/>
          <a:lstStyle/>
          <a:p>
            <a:fld id="{7D300DB9-A23F-43BD-B7EF-862D750C72E7}" type="slidenum">
              <a:rPr lang="en-IE" smtClean="0"/>
              <a:t>‹#›</a:t>
            </a:fld>
            <a:endParaRPr lang="en-IE"/>
          </a:p>
        </p:txBody>
      </p:sp>
    </p:spTree>
    <p:extLst>
      <p:ext uri="{BB962C8B-B14F-4D97-AF65-F5344CB8AC3E}">
        <p14:creationId xmlns:p14="http://schemas.microsoft.com/office/powerpoint/2010/main" val="3573000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mp; 2 Column Content 20pt">
    <p:spTree>
      <p:nvGrpSpPr>
        <p:cNvPr id="1" name=""/>
        <p:cNvGrpSpPr/>
        <p:nvPr/>
      </p:nvGrpSpPr>
      <p:grpSpPr>
        <a:xfrm>
          <a:off x="0" y="0"/>
          <a:ext cx="0" cy="0"/>
          <a:chOff x="0" y="0"/>
          <a:chExt cx="0" cy="0"/>
        </a:xfrm>
      </p:grpSpPr>
      <p:sp>
        <p:nvSpPr>
          <p:cNvPr id="5" name="Rectangle 4"/>
          <p:cNvSpPr/>
          <p:nvPr userDrawn="1"/>
        </p:nvSpPr>
        <p:spPr>
          <a:xfrm>
            <a:off x="0" y="5819775"/>
            <a:ext cx="9144000" cy="1036637"/>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endParaRPr lang="en-GB" sz="100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913" y="6046348"/>
            <a:ext cx="2060224" cy="550631"/>
          </a:xfrm>
          <a:prstGeom prst="rect">
            <a:avLst/>
          </a:prstGeom>
        </p:spPr>
      </p:pic>
      <p:sp>
        <p:nvSpPr>
          <p:cNvPr id="2" name="Title 1"/>
          <p:cNvSpPr>
            <a:spLocks noGrp="1"/>
          </p:cNvSpPr>
          <p:nvPr>
            <p:ph type="title"/>
          </p:nvPr>
        </p:nvSpPr>
        <p:spPr/>
        <p:txBody>
          <a:bodyPr/>
          <a:lstStyle/>
          <a:p>
            <a:r>
              <a:rPr lang="en-US"/>
              <a:t>Click to edit Master title style</a:t>
            </a:r>
            <a:endParaRPr lang="en-GB"/>
          </a:p>
        </p:txBody>
      </p:sp>
      <p:sp>
        <p:nvSpPr>
          <p:cNvPr id="8" name="Text Placeholder 5"/>
          <p:cNvSpPr>
            <a:spLocks noGrp="1"/>
          </p:cNvSpPr>
          <p:nvPr>
            <p:ph type="body" sz="quarter" idx="11"/>
          </p:nvPr>
        </p:nvSpPr>
        <p:spPr>
          <a:xfrm>
            <a:off x="828675" y="914400"/>
            <a:ext cx="7500938" cy="276225"/>
          </a:xfrm>
        </p:spPr>
        <p:txBody>
          <a:bodyPr/>
          <a:lstStyle>
            <a:lvl1pPr>
              <a:defRPr sz="2000" b="0">
                <a:solidFill>
                  <a:schemeClr val="tx1"/>
                </a:solidFill>
              </a:defRPr>
            </a:lvl1pPr>
          </a:lstStyle>
          <a:p>
            <a:pPr lvl="0"/>
            <a:r>
              <a:rPr lang="en-US"/>
              <a:t>Click to edit Master text styles</a:t>
            </a:r>
          </a:p>
        </p:txBody>
      </p:sp>
      <p:cxnSp>
        <p:nvCxnSpPr>
          <p:cNvPr id="6" name="Straight Connector 5"/>
          <p:cNvCxnSpPr/>
          <p:nvPr userDrawn="1"/>
        </p:nvCxnSpPr>
        <p:spPr>
          <a:xfrm>
            <a:off x="0" y="1438275"/>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3"/>
          <p:cNvSpPr>
            <a:spLocks noGrp="1"/>
          </p:cNvSpPr>
          <p:nvPr>
            <p:ph type="body" sz="quarter" idx="10"/>
          </p:nvPr>
        </p:nvSpPr>
        <p:spPr>
          <a:xfrm>
            <a:off x="828675" y="1881075"/>
            <a:ext cx="7500938" cy="4040188"/>
          </a:xfrm>
        </p:spPr>
        <p:txBody>
          <a:bodyPr/>
          <a:lstStyle>
            <a:lvl1pPr>
              <a:defRPr sz="2400" b="0"/>
            </a:lvl1pPr>
            <a:lvl4pPr marL="1168400" indent="-34290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Slide Number Placeholder 2"/>
          <p:cNvSpPr>
            <a:spLocks noGrp="1"/>
          </p:cNvSpPr>
          <p:nvPr>
            <p:ph type="sldNum" sz="quarter" idx="12"/>
          </p:nvPr>
        </p:nvSpPr>
        <p:spPr>
          <a:xfrm>
            <a:off x="7086600" y="5445539"/>
            <a:ext cx="2057400" cy="365125"/>
          </a:xfrm>
        </p:spPr>
        <p:txBody>
          <a:bodyPr/>
          <a:lstStyle/>
          <a:p>
            <a:fld id="{7D300DB9-A23F-43BD-B7EF-862D750C72E7}" type="slidenum">
              <a:rPr lang="en-IE" smtClean="0"/>
              <a:t>‹#›</a:t>
            </a:fld>
            <a:endParaRPr lang="en-IE"/>
          </a:p>
        </p:txBody>
      </p:sp>
    </p:spTree>
    <p:extLst>
      <p:ext uri="{BB962C8B-B14F-4D97-AF65-F5344CB8AC3E}">
        <p14:creationId xmlns:p14="http://schemas.microsoft.com/office/powerpoint/2010/main" val="420921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amp; 2 Column Content 20pt">
    <p:spTree>
      <p:nvGrpSpPr>
        <p:cNvPr id="1" name=""/>
        <p:cNvGrpSpPr/>
        <p:nvPr/>
      </p:nvGrpSpPr>
      <p:grpSpPr>
        <a:xfrm>
          <a:off x="0" y="0"/>
          <a:ext cx="0" cy="0"/>
          <a:chOff x="0" y="0"/>
          <a:chExt cx="0" cy="0"/>
        </a:xfrm>
      </p:grpSpPr>
      <p:sp>
        <p:nvSpPr>
          <p:cNvPr id="5" name="Rectangle 4"/>
          <p:cNvSpPr/>
          <p:nvPr userDrawn="1"/>
        </p:nvSpPr>
        <p:spPr>
          <a:xfrm>
            <a:off x="0" y="5819775"/>
            <a:ext cx="9144000" cy="1036637"/>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endParaRPr lang="en-GB" sz="100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913" y="6046348"/>
            <a:ext cx="2060224" cy="550631"/>
          </a:xfrm>
          <a:prstGeom prst="rect">
            <a:avLst/>
          </a:prstGeom>
        </p:spPr>
      </p:pic>
      <p:sp>
        <p:nvSpPr>
          <p:cNvPr id="2" name="Title 1"/>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828676" y="1881075"/>
            <a:ext cx="3933824" cy="3163365"/>
          </a:xfrm>
        </p:spPr>
        <p:txBody>
          <a:bodyPr/>
          <a:lstStyle>
            <a:lvl1pPr marL="276225" indent="-276225">
              <a:spcBef>
                <a:spcPts val="900"/>
              </a:spcBef>
              <a:buClr>
                <a:schemeClr val="tx2"/>
              </a:buClr>
              <a:buFont typeface="Arial" panose="020B0604020202020204" pitchFamily="34" charset="0"/>
              <a:buChar char="‒"/>
              <a:defRPr sz="1800" b="0"/>
            </a:lvl1pPr>
            <a:lvl2pPr marL="625475" indent="-233363">
              <a:buFont typeface="Arial" panose="020B0604020202020204" pitchFamily="34" charset="0"/>
              <a:buChar char="•"/>
              <a:defRPr sz="1400"/>
            </a:lvl2pPr>
            <a:lvl3pPr marL="912813" indent="-222250">
              <a:defRPr sz="1400"/>
            </a:lvl3pPr>
            <a:lvl4pPr marL="1128713" indent="-190500">
              <a:defRPr sz="1400"/>
            </a:lvl4pPr>
            <a:lvl5pPr marL="1439863" indent="-185738">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Text Placeholder 5"/>
          <p:cNvSpPr>
            <a:spLocks noGrp="1"/>
          </p:cNvSpPr>
          <p:nvPr>
            <p:ph type="body" sz="quarter" idx="11"/>
          </p:nvPr>
        </p:nvSpPr>
        <p:spPr>
          <a:xfrm>
            <a:off x="828675" y="914400"/>
            <a:ext cx="7500938" cy="276225"/>
          </a:xfrm>
        </p:spPr>
        <p:txBody>
          <a:bodyPr/>
          <a:lstStyle>
            <a:lvl1pPr>
              <a:defRPr sz="2000" b="0">
                <a:solidFill>
                  <a:schemeClr val="tx1"/>
                </a:solidFill>
              </a:defRPr>
            </a:lvl1pPr>
          </a:lstStyle>
          <a:p>
            <a:pPr lvl="0"/>
            <a:r>
              <a:rPr lang="en-US"/>
              <a:t>Click to edit Master text styles</a:t>
            </a:r>
          </a:p>
        </p:txBody>
      </p:sp>
      <p:cxnSp>
        <p:nvCxnSpPr>
          <p:cNvPr id="6" name="Straight Connector 5"/>
          <p:cNvCxnSpPr/>
          <p:nvPr userDrawn="1"/>
        </p:nvCxnSpPr>
        <p:spPr>
          <a:xfrm>
            <a:off x="0" y="1438275"/>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 Placeholder 3"/>
          <p:cNvSpPr>
            <a:spLocks noGrp="1"/>
          </p:cNvSpPr>
          <p:nvPr>
            <p:ph type="body" sz="quarter" idx="12"/>
          </p:nvPr>
        </p:nvSpPr>
        <p:spPr>
          <a:xfrm>
            <a:off x="4914901" y="1881075"/>
            <a:ext cx="3934800" cy="3163365"/>
          </a:xfrm>
        </p:spPr>
        <p:txBody>
          <a:bodyPr/>
          <a:lstStyle>
            <a:lvl1pPr marL="276225" indent="-276225">
              <a:spcBef>
                <a:spcPts val="900"/>
              </a:spcBef>
              <a:buClr>
                <a:schemeClr val="tx2"/>
              </a:buClr>
              <a:buFont typeface="Arial" panose="020B0604020202020204" pitchFamily="34" charset="0"/>
              <a:buChar char="‒"/>
              <a:defRPr sz="1800" b="0"/>
            </a:lvl1pPr>
            <a:lvl2pPr marL="625475" indent="-233363">
              <a:buFont typeface="Arial" panose="020B0604020202020204" pitchFamily="34" charset="0"/>
              <a:buChar char="•"/>
              <a:defRPr sz="1400"/>
            </a:lvl2pPr>
            <a:lvl3pPr marL="912813" indent="-222250">
              <a:defRPr sz="1400"/>
            </a:lvl3pPr>
            <a:lvl4pPr marL="1128713" indent="-190500">
              <a:defRPr sz="1400"/>
            </a:lvl4pPr>
            <a:lvl5pPr marL="1439863" indent="-185738">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Slide Number Placeholder 2"/>
          <p:cNvSpPr>
            <a:spLocks noGrp="1"/>
          </p:cNvSpPr>
          <p:nvPr>
            <p:ph type="sldNum" sz="quarter" idx="13"/>
          </p:nvPr>
        </p:nvSpPr>
        <p:spPr>
          <a:xfrm>
            <a:off x="7086600" y="5454969"/>
            <a:ext cx="2057400" cy="365125"/>
          </a:xfrm>
        </p:spPr>
        <p:txBody>
          <a:bodyPr/>
          <a:lstStyle/>
          <a:p>
            <a:fld id="{7D300DB9-A23F-43BD-B7EF-862D750C72E7}" type="slidenum">
              <a:rPr lang="en-IE" smtClean="0"/>
              <a:t>‹#›</a:t>
            </a:fld>
            <a:endParaRPr lang="en-IE"/>
          </a:p>
        </p:txBody>
      </p:sp>
    </p:spTree>
    <p:extLst>
      <p:ext uri="{BB962C8B-B14F-4D97-AF65-F5344CB8AC3E}">
        <p14:creationId xmlns:p14="http://schemas.microsoft.com/office/powerpoint/2010/main" val="2971917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Content &amp; Image">
    <p:spTree>
      <p:nvGrpSpPr>
        <p:cNvPr id="1" name=""/>
        <p:cNvGrpSpPr/>
        <p:nvPr/>
      </p:nvGrpSpPr>
      <p:grpSpPr>
        <a:xfrm>
          <a:off x="0" y="0"/>
          <a:ext cx="0" cy="0"/>
          <a:chOff x="0" y="0"/>
          <a:chExt cx="0" cy="0"/>
        </a:xfrm>
      </p:grpSpPr>
      <p:sp>
        <p:nvSpPr>
          <p:cNvPr id="5" name="Picture Placeholder 4"/>
          <p:cNvSpPr>
            <a:spLocks noGrp="1"/>
          </p:cNvSpPr>
          <p:nvPr>
            <p:ph type="pic" sz="quarter" idx="12" hasCustomPrompt="1"/>
          </p:nvPr>
        </p:nvSpPr>
        <p:spPr>
          <a:xfrm>
            <a:off x="4939200" y="1438276"/>
            <a:ext cx="4204800" cy="4736282"/>
          </a:xfrm>
          <a:solidFill>
            <a:schemeClr val="accent4"/>
          </a:solidFill>
        </p:spPr>
        <p:txBody>
          <a:bodyPr tIns="0" anchor="ctr" anchorCtr="0"/>
          <a:lstStyle>
            <a:lvl1pPr algn="ctr">
              <a:defRPr sz="1600" b="0">
                <a:solidFill>
                  <a:schemeClr val="accent3"/>
                </a:solidFill>
              </a:defRPr>
            </a:lvl1pPr>
          </a:lstStyle>
          <a:p>
            <a:r>
              <a:rPr lang="en-GB"/>
              <a:t>IMAGE</a:t>
            </a:r>
          </a:p>
        </p:txBody>
      </p:sp>
      <p:sp>
        <p:nvSpPr>
          <p:cNvPr id="2" name="Title 1"/>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828675" y="1905000"/>
            <a:ext cx="3819525" cy="3987688"/>
          </a:xfrm>
        </p:spPr>
        <p:txBody>
          <a:bodyPr/>
          <a:lstStyle>
            <a:lvl1pPr marL="238125" indent="-238125">
              <a:spcBef>
                <a:spcPts val="850"/>
              </a:spcBef>
              <a:buClr>
                <a:schemeClr val="tx2"/>
              </a:buClr>
              <a:buFont typeface="Calibri" panose="020F0502020204030204" pitchFamily="34" charset="0"/>
              <a:buChar char="–"/>
              <a:defRPr sz="1800" b="0"/>
            </a:lvl1pPr>
            <a:lvl2pPr marL="503238" indent="-207963">
              <a:spcBef>
                <a:spcPts val="0"/>
              </a:spcBef>
              <a:spcAft>
                <a:spcPts val="567"/>
              </a:spcAft>
              <a:defRPr sz="1400" b="0"/>
            </a:lvl2pPr>
            <a:lvl3pPr>
              <a:defRPr sz="1400" b="0"/>
            </a:lvl3pPr>
            <a:lvl4pPr>
              <a:defRPr sz="1400" b="0"/>
            </a:lvl4pPr>
            <a:lvl5pPr>
              <a:defRPr sz="1400" b="0"/>
            </a:lvl5pPr>
          </a:lstStyle>
          <a:p>
            <a:pPr lvl="0"/>
            <a:r>
              <a:rPr lang="en-US" dirty="0"/>
              <a:t>Click to edit Master text styles</a:t>
            </a:r>
          </a:p>
          <a:p>
            <a:pPr lvl="1"/>
            <a:r>
              <a:rPr lang="en-US" dirty="0"/>
              <a:t>Second level</a:t>
            </a:r>
          </a:p>
        </p:txBody>
      </p:sp>
      <p:sp>
        <p:nvSpPr>
          <p:cNvPr id="6" name="Text Placeholder 5"/>
          <p:cNvSpPr>
            <a:spLocks noGrp="1"/>
          </p:cNvSpPr>
          <p:nvPr>
            <p:ph type="body" sz="quarter" idx="11"/>
          </p:nvPr>
        </p:nvSpPr>
        <p:spPr>
          <a:xfrm>
            <a:off x="828675" y="914400"/>
            <a:ext cx="7500938" cy="276225"/>
          </a:xfrm>
        </p:spPr>
        <p:txBody>
          <a:bodyPr/>
          <a:lstStyle>
            <a:lvl1pPr>
              <a:defRPr sz="2000" b="0">
                <a:solidFill>
                  <a:schemeClr val="tx1"/>
                </a:solidFill>
              </a:defRPr>
            </a:lvl1pPr>
          </a:lstStyle>
          <a:p>
            <a:pPr lvl="0"/>
            <a:r>
              <a:rPr lang="en-US"/>
              <a:t>Click to edit Master text styles</a:t>
            </a:r>
          </a:p>
        </p:txBody>
      </p:sp>
      <p:sp>
        <p:nvSpPr>
          <p:cNvPr id="8" name="Rectangle 7"/>
          <p:cNvSpPr/>
          <p:nvPr userDrawn="1"/>
        </p:nvSpPr>
        <p:spPr>
          <a:xfrm>
            <a:off x="0" y="6498000"/>
            <a:ext cx="9144000" cy="3600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r>
              <a:rPr lang="en-GB" sz="1000" b="1"/>
              <a:t>Trinity College Dublin, </a:t>
            </a:r>
            <a:r>
              <a:rPr lang="en-GB" sz="1000"/>
              <a:t>The University of Dublin</a:t>
            </a:r>
          </a:p>
        </p:txBody>
      </p:sp>
      <p:cxnSp>
        <p:nvCxnSpPr>
          <p:cNvPr id="7" name="Straight Connector 6"/>
          <p:cNvCxnSpPr/>
          <p:nvPr userDrawn="1"/>
        </p:nvCxnSpPr>
        <p:spPr>
          <a:xfrm>
            <a:off x="0" y="1438275"/>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3"/>
          </p:nvPr>
        </p:nvSpPr>
        <p:spPr/>
        <p:txBody>
          <a:bodyPr/>
          <a:lstStyle/>
          <a:p>
            <a:fld id="{7D300DB9-A23F-43BD-B7EF-862D750C72E7}" type="slidenum">
              <a:rPr lang="en-IE" smtClean="0"/>
              <a:t>‹#›</a:t>
            </a:fld>
            <a:endParaRPr lang="en-IE"/>
          </a:p>
        </p:txBody>
      </p:sp>
    </p:spTree>
    <p:extLst>
      <p:ext uri="{BB962C8B-B14F-4D97-AF65-F5344CB8AC3E}">
        <p14:creationId xmlns:p14="http://schemas.microsoft.com/office/powerpoint/2010/main" val="1282368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mp; Image">
    <p:spTree>
      <p:nvGrpSpPr>
        <p:cNvPr id="1" name=""/>
        <p:cNvGrpSpPr/>
        <p:nvPr/>
      </p:nvGrpSpPr>
      <p:grpSpPr>
        <a:xfrm>
          <a:off x="0" y="0"/>
          <a:ext cx="0" cy="0"/>
          <a:chOff x="0" y="0"/>
          <a:chExt cx="0" cy="0"/>
        </a:xfrm>
      </p:grpSpPr>
      <p:sp>
        <p:nvSpPr>
          <p:cNvPr id="5" name="Picture Placeholder 4"/>
          <p:cNvSpPr>
            <a:spLocks noGrp="1"/>
          </p:cNvSpPr>
          <p:nvPr>
            <p:ph type="pic" sz="quarter" idx="12" hasCustomPrompt="1"/>
          </p:nvPr>
        </p:nvSpPr>
        <p:spPr>
          <a:xfrm>
            <a:off x="0" y="1438275"/>
            <a:ext cx="9144000" cy="4708001"/>
          </a:xfrm>
          <a:solidFill>
            <a:schemeClr val="accent4"/>
          </a:solidFill>
        </p:spPr>
        <p:txBody>
          <a:bodyPr tIns="0" anchor="ctr" anchorCtr="0"/>
          <a:lstStyle>
            <a:lvl1pPr algn="ctr">
              <a:defRPr sz="1600" b="0">
                <a:solidFill>
                  <a:schemeClr val="accent3"/>
                </a:solidFill>
              </a:defRPr>
            </a:lvl1pPr>
          </a:lstStyle>
          <a:p>
            <a:r>
              <a:rPr lang="en-GB"/>
              <a:t>IMAGE</a:t>
            </a:r>
          </a:p>
        </p:txBody>
      </p:sp>
      <p:sp>
        <p:nvSpPr>
          <p:cNvPr id="2" name="Title 1"/>
          <p:cNvSpPr>
            <a:spLocks noGrp="1"/>
          </p:cNvSpPr>
          <p:nvPr>
            <p:ph type="title"/>
          </p:nvPr>
        </p:nvSpPr>
        <p:spPr/>
        <p:txBody>
          <a:bodyPr/>
          <a:lstStyle/>
          <a:p>
            <a:r>
              <a:rPr lang="en-US"/>
              <a:t>Click to edit Master title style</a:t>
            </a:r>
            <a:endParaRPr lang="en-GB"/>
          </a:p>
        </p:txBody>
      </p:sp>
      <p:sp>
        <p:nvSpPr>
          <p:cNvPr id="6" name="Text Placeholder 5"/>
          <p:cNvSpPr>
            <a:spLocks noGrp="1"/>
          </p:cNvSpPr>
          <p:nvPr>
            <p:ph type="body" sz="quarter" idx="11"/>
          </p:nvPr>
        </p:nvSpPr>
        <p:spPr>
          <a:xfrm>
            <a:off x="828675" y="914400"/>
            <a:ext cx="7500938" cy="276225"/>
          </a:xfrm>
        </p:spPr>
        <p:txBody>
          <a:bodyPr/>
          <a:lstStyle>
            <a:lvl1pPr>
              <a:defRPr sz="2000" b="0">
                <a:solidFill>
                  <a:schemeClr val="tx1"/>
                </a:solidFill>
              </a:defRPr>
            </a:lvl1pPr>
          </a:lstStyle>
          <a:p>
            <a:pPr lvl="0"/>
            <a:r>
              <a:rPr lang="en-US"/>
              <a:t>Click to edit Master text styles</a:t>
            </a:r>
          </a:p>
        </p:txBody>
      </p:sp>
      <p:sp>
        <p:nvSpPr>
          <p:cNvPr id="8" name="Rectangle 7"/>
          <p:cNvSpPr/>
          <p:nvPr userDrawn="1"/>
        </p:nvSpPr>
        <p:spPr>
          <a:xfrm>
            <a:off x="0" y="6466788"/>
            <a:ext cx="9144000" cy="391212"/>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r>
              <a:rPr lang="en-GB" sz="1000" b="1"/>
              <a:t>Trinity College Dublin, </a:t>
            </a:r>
            <a:r>
              <a:rPr lang="en-GB" sz="1000"/>
              <a:t>The University of Dublin</a:t>
            </a:r>
          </a:p>
        </p:txBody>
      </p:sp>
      <p:cxnSp>
        <p:nvCxnSpPr>
          <p:cNvPr id="7" name="Straight Connector 6"/>
          <p:cNvCxnSpPr/>
          <p:nvPr userDrawn="1"/>
        </p:nvCxnSpPr>
        <p:spPr>
          <a:xfrm>
            <a:off x="0" y="1438275"/>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3"/>
          </p:nvPr>
        </p:nvSpPr>
        <p:spPr/>
        <p:txBody>
          <a:bodyPr/>
          <a:lstStyle/>
          <a:p>
            <a:fld id="{7D300DB9-A23F-43BD-B7EF-862D750C72E7}" type="slidenum">
              <a:rPr lang="en-IE" smtClean="0"/>
              <a:t>‹#›</a:t>
            </a:fld>
            <a:endParaRPr lang="en-IE"/>
          </a:p>
        </p:txBody>
      </p:sp>
    </p:spTree>
    <p:extLst>
      <p:ext uri="{BB962C8B-B14F-4D97-AF65-F5344CB8AC3E}">
        <p14:creationId xmlns:p14="http://schemas.microsoft.com/office/powerpoint/2010/main" val="3138617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 t="3974" r="3958" b="558"/>
          <a:stretch/>
        </p:blipFill>
        <p:spPr>
          <a:xfrm>
            <a:off x="0" y="0"/>
            <a:ext cx="9144000" cy="685800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8675" y="525798"/>
            <a:ext cx="3020400" cy="807254"/>
          </a:xfrm>
          <a:prstGeom prst="rect">
            <a:avLst/>
          </a:prstGeom>
        </p:spPr>
      </p:pic>
      <p:sp>
        <p:nvSpPr>
          <p:cNvPr id="2" name="Title 1"/>
          <p:cNvSpPr>
            <a:spLocks noGrp="1"/>
          </p:cNvSpPr>
          <p:nvPr>
            <p:ph type="ctrTitle"/>
          </p:nvPr>
        </p:nvSpPr>
        <p:spPr>
          <a:xfrm>
            <a:off x="828674" y="3715200"/>
            <a:ext cx="7500939" cy="554850"/>
          </a:xfrm>
        </p:spPr>
        <p:txBody>
          <a:bodyPr/>
          <a:lstStyle>
            <a:lvl1pPr algn="l">
              <a:defRPr sz="4200">
                <a:solidFill>
                  <a:schemeClr val="bg1"/>
                </a:solidFill>
              </a:defRPr>
            </a:lvl1pPr>
          </a:lstStyle>
          <a:p>
            <a:r>
              <a:rPr lang="en-US"/>
              <a:t>Click to edit Master title style</a:t>
            </a:r>
            <a:endParaRPr lang="en-GB"/>
          </a:p>
        </p:txBody>
      </p:sp>
    </p:spTree>
    <p:extLst>
      <p:ext uri="{BB962C8B-B14F-4D97-AF65-F5344CB8AC3E}">
        <p14:creationId xmlns:p14="http://schemas.microsoft.com/office/powerpoint/2010/main" val="547789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Slide Number Placeholder 2"/>
          <p:cNvSpPr>
            <a:spLocks noGrp="1"/>
          </p:cNvSpPr>
          <p:nvPr>
            <p:ph type="sldNum" sz="quarter" idx="10"/>
          </p:nvPr>
        </p:nvSpPr>
        <p:spPr/>
        <p:txBody>
          <a:bodyPr/>
          <a:lstStyle/>
          <a:p>
            <a:fld id="{7D300DB9-A23F-43BD-B7EF-862D750C72E7}" type="slidenum">
              <a:rPr lang="en-IE" smtClean="0"/>
              <a:t>‹#›</a:t>
            </a:fld>
            <a:endParaRPr lang="en-IE"/>
          </a:p>
        </p:txBody>
      </p:sp>
    </p:spTree>
    <p:extLst>
      <p:ext uri="{BB962C8B-B14F-4D97-AF65-F5344CB8AC3E}">
        <p14:creationId xmlns:p14="http://schemas.microsoft.com/office/powerpoint/2010/main" val="757743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8674" y="360000"/>
            <a:ext cx="7500939" cy="561600"/>
          </a:xfrm>
          <a:prstGeom prst="rect">
            <a:avLst/>
          </a:prstGeom>
        </p:spPr>
        <p:txBody>
          <a:bodyPr vert="horz" lIns="0" tIns="0" rIns="0" bIns="0" rtlCol="0" anchor="b" anchorCtr="0">
            <a:noAutofit/>
          </a:bodyPr>
          <a:lstStyle/>
          <a:p>
            <a:r>
              <a:rPr lang="en-US" dirty="0"/>
              <a:t>Click to edit Master title style</a:t>
            </a:r>
            <a:endParaRPr lang="en-GB" dirty="0"/>
          </a:p>
        </p:txBody>
      </p:sp>
      <p:sp>
        <p:nvSpPr>
          <p:cNvPr id="3" name="Text Placeholder 2"/>
          <p:cNvSpPr>
            <a:spLocks noGrp="1"/>
          </p:cNvSpPr>
          <p:nvPr>
            <p:ph type="body" idx="1"/>
          </p:nvPr>
        </p:nvSpPr>
        <p:spPr>
          <a:xfrm>
            <a:off x="828675" y="1871551"/>
            <a:ext cx="7500938" cy="40968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Rectangle 10"/>
          <p:cNvSpPr/>
          <p:nvPr/>
        </p:nvSpPr>
        <p:spPr>
          <a:xfrm>
            <a:off x="0" y="6498000"/>
            <a:ext cx="9144000" cy="3600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r>
              <a:rPr lang="en-GB" sz="1000" b="1"/>
              <a:t>Trinity College Dublin, </a:t>
            </a:r>
            <a:r>
              <a:rPr lang="en-GB" sz="1000"/>
              <a:t>The University of Dublin</a:t>
            </a:r>
          </a:p>
        </p:txBody>
      </p:sp>
      <p:cxnSp>
        <p:nvCxnSpPr>
          <p:cNvPr id="6" name="Straight Connector 5"/>
          <p:cNvCxnSpPr/>
          <p:nvPr/>
        </p:nvCxnSpPr>
        <p:spPr>
          <a:xfrm>
            <a:off x="0" y="1438275"/>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4"/>
          </p:nvPr>
        </p:nvSpPr>
        <p:spPr>
          <a:xfrm>
            <a:off x="7086600" y="613370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300DB9-A23F-43BD-B7EF-862D750C72E7}" type="slidenum">
              <a:rPr lang="en-IE" smtClean="0"/>
              <a:t>‹#›</a:t>
            </a:fld>
            <a:endParaRPr lang="en-IE"/>
          </a:p>
        </p:txBody>
      </p:sp>
    </p:spTree>
    <p:extLst>
      <p:ext uri="{BB962C8B-B14F-4D97-AF65-F5344CB8AC3E}">
        <p14:creationId xmlns:p14="http://schemas.microsoft.com/office/powerpoint/2010/main" val="1071066575"/>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0" r:id="rId3"/>
    <p:sldLayoutId id="2147483661" r:id="rId4"/>
    <p:sldLayoutId id="2147483657" r:id="rId5"/>
    <p:sldLayoutId id="2147483658" r:id="rId6"/>
    <p:sldLayoutId id="2147483659" r:id="rId7"/>
    <p:sldLayoutId id="2147483654" r:id="rId8"/>
  </p:sldLayoutIdLst>
  <p:hf hdr="0" ftr="0" dt="0"/>
  <p:txStyles>
    <p:titleStyle>
      <a:lvl1pPr algn="l" defTabSz="914400" rtl="0" eaLnBrk="1" latinLnBrk="0" hangingPunct="1">
        <a:spcBef>
          <a:spcPct val="0"/>
        </a:spcBef>
        <a:buNone/>
        <a:defRPr sz="2800" b="1" kern="1200">
          <a:solidFill>
            <a:schemeClr val="tx1"/>
          </a:solidFill>
          <a:latin typeface="+mj-lt"/>
          <a:ea typeface="+mj-ea"/>
          <a:cs typeface="+mj-cs"/>
        </a:defRPr>
      </a:lvl1pPr>
    </p:titleStyle>
    <p:bodyStyle>
      <a:lvl1pPr marL="342900" indent="-342900" algn="l" defTabSz="914400" rtl="0" eaLnBrk="1" latinLnBrk="0" hangingPunct="1">
        <a:spcBef>
          <a:spcPts val="1417"/>
        </a:spcBef>
        <a:buFont typeface="Arial" pitchFamily="34" charset="0"/>
        <a:buChar char="•"/>
        <a:defRPr sz="2400" b="0" kern="1200">
          <a:solidFill>
            <a:schemeClr val="tx1"/>
          </a:solidFill>
          <a:latin typeface="+mn-lt"/>
          <a:ea typeface="+mn-ea"/>
          <a:cs typeface="+mn-cs"/>
        </a:defRPr>
      </a:lvl1pPr>
      <a:lvl2pPr marL="631825" indent="-34290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2pPr>
      <a:lvl3pPr marL="895350" indent="-34290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3pPr>
      <a:lvl4pPr marL="1168400" indent="-342900" algn="l" defTabSz="914400" rtl="0" eaLnBrk="1" latinLnBrk="0" hangingPunct="1">
        <a:spcBef>
          <a:spcPts val="1134"/>
        </a:spcBef>
        <a:buClr>
          <a:schemeClr val="tx2"/>
        </a:buClr>
        <a:buFont typeface="Arial" panose="020B0604020202020204" pitchFamily="34" charset="0"/>
        <a:buChar char="•"/>
        <a:defRPr sz="2000" kern="1200">
          <a:solidFill>
            <a:schemeClr val="tx1"/>
          </a:solidFill>
          <a:latin typeface="+mn-lt"/>
          <a:ea typeface="+mn-ea"/>
          <a:cs typeface="+mn-cs"/>
        </a:defRPr>
      </a:lvl4pPr>
      <a:lvl5pPr marL="1433513" indent="-34290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www.flickr.com/photos/ncdot/9162198664/"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ov"/><Relationship Id="rId1" Type="http://schemas.microsoft.com/office/2007/relationships/media" Target="../media/media1.mov"/><Relationship Id="rId5" Type="http://schemas.openxmlformats.org/officeDocument/2006/relationships/image" Target="../media/image11.png"/><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ov"/><Relationship Id="rId1" Type="http://schemas.microsoft.com/office/2007/relationships/media" Target="../media/media2.mov"/><Relationship Id="rId5" Type="http://schemas.openxmlformats.org/officeDocument/2006/relationships/image" Target="../media/image12.png"/><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3.mov"/><Relationship Id="rId1" Type="http://schemas.microsoft.com/office/2007/relationships/media" Target="../media/media3.mov"/><Relationship Id="rId5" Type="http://schemas.openxmlformats.org/officeDocument/2006/relationships/image" Target="../media/image13.png"/><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theconversation.com/a-future-world-full-of-driverless-cars-seriously-64606"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treets.mn/2014/06/02/metering-motoring/"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8674" y="3138311"/>
            <a:ext cx="8315326" cy="1120450"/>
          </a:xfrm>
        </p:spPr>
        <p:txBody>
          <a:bodyPr/>
          <a:lstStyle/>
          <a:p>
            <a:r>
              <a:rPr lang="en-GB" dirty="0"/>
              <a:t>Safe On-Ramp Merging with Multi Agent Reinforcement Learning</a:t>
            </a:r>
          </a:p>
        </p:txBody>
      </p:sp>
      <p:sp>
        <p:nvSpPr>
          <p:cNvPr id="3" name="Subtitle 2"/>
          <p:cNvSpPr>
            <a:spLocks noGrp="1"/>
          </p:cNvSpPr>
          <p:nvPr>
            <p:ph type="subTitle" idx="1"/>
          </p:nvPr>
        </p:nvSpPr>
        <p:spPr/>
        <p:txBody>
          <a:bodyPr/>
          <a:lstStyle/>
          <a:p>
            <a:r>
              <a:rPr lang="en-GB" dirty="0"/>
              <a:t>Supervised by: </a:t>
            </a:r>
            <a:r>
              <a:rPr lang="en-GB" dirty="0" err="1"/>
              <a:t>Dr.</a:t>
            </a:r>
            <a:r>
              <a:rPr lang="en-GB" dirty="0"/>
              <a:t> Melanie </a:t>
            </a:r>
            <a:r>
              <a:rPr lang="en-GB" dirty="0" err="1"/>
              <a:t>Bouroche</a:t>
            </a:r>
            <a:r>
              <a:rPr lang="en-GB" dirty="0"/>
              <a:t> </a:t>
            </a:r>
          </a:p>
        </p:txBody>
      </p:sp>
      <p:sp>
        <p:nvSpPr>
          <p:cNvPr id="6" name="Text Placeholder 5"/>
          <p:cNvSpPr>
            <a:spLocks noGrp="1"/>
          </p:cNvSpPr>
          <p:nvPr>
            <p:ph type="body" sz="quarter" idx="10"/>
          </p:nvPr>
        </p:nvSpPr>
        <p:spPr/>
        <p:txBody>
          <a:bodyPr/>
          <a:lstStyle/>
          <a:p>
            <a:pPr marL="0" indent="0">
              <a:buNone/>
            </a:pPr>
            <a:r>
              <a:rPr lang="en-GB" dirty="0"/>
              <a:t>Prachi Singhroha</a:t>
            </a:r>
          </a:p>
          <a:p>
            <a:pPr lvl="2"/>
            <a:endParaRPr lang="en-GB" dirty="0"/>
          </a:p>
          <a:p>
            <a:pPr lvl="2"/>
            <a:r>
              <a:rPr lang="en-GB" dirty="0"/>
              <a:t>Date: 23/03/2023</a:t>
            </a:r>
          </a:p>
        </p:txBody>
      </p:sp>
    </p:spTree>
    <p:extLst>
      <p:ext uri="{BB962C8B-B14F-4D97-AF65-F5344CB8AC3E}">
        <p14:creationId xmlns:p14="http://schemas.microsoft.com/office/powerpoint/2010/main" val="1772792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Some previous works</a:t>
            </a:r>
          </a:p>
        </p:txBody>
      </p:sp>
      <p:sp>
        <p:nvSpPr>
          <p:cNvPr id="3" name="Text Placeholder 2"/>
          <p:cNvSpPr>
            <a:spLocks noGrp="1"/>
          </p:cNvSpPr>
          <p:nvPr>
            <p:ph type="body" sz="quarter" idx="10"/>
          </p:nvPr>
        </p:nvSpPr>
        <p:spPr>
          <a:xfrm>
            <a:off x="241300" y="1676400"/>
            <a:ext cx="8750299" cy="4584699"/>
          </a:xfrm>
        </p:spPr>
        <p:txBody>
          <a:bodyPr/>
          <a:lstStyle/>
          <a:p>
            <a:pPr marL="342900" indent="-342900">
              <a:buFont typeface="Arial" panose="020B0604020202020204" pitchFamily="34" charset="0"/>
              <a:buChar char="•"/>
            </a:pPr>
            <a:r>
              <a:rPr lang="en-IN" b="0" i="0" dirty="0">
                <a:effectLst/>
              </a:rPr>
              <a:t>"Cooperative Driving with Parallel Autonomous Vehicles using Reinforcement Learning" (2018) by Everett et al</a:t>
            </a:r>
          </a:p>
          <a:p>
            <a:pPr marL="342900" indent="-342900">
              <a:buFont typeface="Arial" panose="020B0604020202020204" pitchFamily="34" charset="0"/>
              <a:buChar char="•"/>
            </a:pPr>
            <a:r>
              <a:rPr lang="en-IN" b="0" i="0" dirty="0">
                <a:effectLst/>
              </a:rPr>
              <a:t>"Traffic Management via Multi-Agent Reinforcement Learning" (2018) by Zhang et al.</a:t>
            </a:r>
            <a:endParaRPr lang="en-IN" dirty="0"/>
          </a:p>
          <a:p>
            <a:pPr marL="342900" indent="-342900">
              <a:buFont typeface="Arial" panose="020B0604020202020204" pitchFamily="34" charset="0"/>
              <a:buChar char="•"/>
            </a:pPr>
            <a:r>
              <a:rPr lang="en-IN" b="0" i="0" dirty="0">
                <a:effectLst/>
              </a:rPr>
              <a:t>"Multi-Agent Deep Reinforcement Learning for Autonomous Driving" (2019) by Li et al.</a:t>
            </a:r>
          </a:p>
          <a:p>
            <a:pPr marL="342900" indent="-342900">
              <a:buFont typeface="Arial" panose="020B0604020202020204" pitchFamily="34" charset="0"/>
              <a:buChar char="•"/>
            </a:pPr>
            <a:r>
              <a:rPr lang="en-IN" b="0" i="0" dirty="0">
                <a:effectLst/>
              </a:rPr>
              <a:t>"Multi-Agent Reinforcement Learning for Cooperative Driving: A Survey" (2020) by Zhang et al. </a:t>
            </a:r>
            <a:endParaRPr lang="en-IN" dirty="0"/>
          </a:p>
          <a:p>
            <a:pPr marL="342900" indent="-342900">
              <a:buFont typeface="Arial" panose="020B0604020202020204" pitchFamily="34" charset="0"/>
              <a:buChar char="•"/>
            </a:pPr>
            <a:r>
              <a:rPr lang="en-IN" dirty="0"/>
              <a:t>“</a:t>
            </a:r>
            <a:r>
              <a:rPr lang="en-IN" b="0" i="0" dirty="0">
                <a:effectLst/>
              </a:rPr>
              <a:t>Deep Multi-agent Reinforcement Learning for Highway On-Ramp Merging in Mixed Traffic” by Cheng et al.</a:t>
            </a:r>
            <a:endParaRPr lang="en-GB" dirty="0"/>
          </a:p>
        </p:txBody>
      </p:sp>
      <p:sp>
        <p:nvSpPr>
          <p:cNvPr id="5" name="Slide Number Placeholder 4"/>
          <p:cNvSpPr>
            <a:spLocks noGrp="1"/>
          </p:cNvSpPr>
          <p:nvPr>
            <p:ph type="sldNum" sz="quarter" idx="12"/>
          </p:nvPr>
        </p:nvSpPr>
        <p:spPr/>
        <p:txBody>
          <a:bodyPr/>
          <a:lstStyle/>
          <a:p>
            <a:fld id="{7D300DB9-A23F-43BD-B7EF-862D750C72E7}" type="slidenum">
              <a:rPr lang="en-IE" smtClean="0"/>
              <a:t>10</a:t>
            </a:fld>
            <a:endParaRPr lang="en-IE"/>
          </a:p>
        </p:txBody>
      </p:sp>
    </p:spTree>
    <p:extLst>
      <p:ext uri="{BB962C8B-B14F-4D97-AF65-F5344CB8AC3E}">
        <p14:creationId xmlns:p14="http://schemas.microsoft.com/office/powerpoint/2010/main" val="1159338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outdoor, road, way, scene&#10;&#10;Description automatically generated">
            <a:extLst>
              <a:ext uri="{FF2B5EF4-FFF2-40B4-BE49-F238E27FC236}">
                <a16:creationId xmlns:a16="http://schemas.microsoft.com/office/drawing/2014/main" id="{D4170F61-F3B2-DB6D-D3E6-F8EBD9B0F8E3}"/>
              </a:ext>
            </a:extLst>
          </p:cNvPr>
          <p:cNvPicPr>
            <a:picLocks noChangeAspect="1"/>
          </p:cNvPicPr>
          <p:nvPr/>
        </p:nvPicPr>
        <p:blipFill>
          <a:blip r:embed="rId3">
            <a:alphaModFix amt="42000"/>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8435" y="0"/>
            <a:ext cx="9180870" cy="6858000"/>
          </a:xfrm>
          <a:prstGeom prst="rect">
            <a:avLst/>
          </a:prstGeom>
        </p:spPr>
      </p:pic>
      <p:sp>
        <p:nvSpPr>
          <p:cNvPr id="2" name="Title 1">
            <a:extLst>
              <a:ext uri="{FF2B5EF4-FFF2-40B4-BE49-F238E27FC236}">
                <a16:creationId xmlns:a16="http://schemas.microsoft.com/office/drawing/2014/main" id="{D93EAEEC-8E0A-ECD9-7AA3-DF66424BA3E8}"/>
              </a:ext>
            </a:extLst>
          </p:cNvPr>
          <p:cNvSpPr>
            <a:spLocks noGrp="1"/>
          </p:cNvSpPr>
          <p:nvPr>
            <p:ph type="title"/>
          </p:nvPr>
        </p:nvSpPr>
        <p:spPr/>
        <p:txBody>
          <a:bodyPr/>
          <a:lstStyle/>
          <a:p>
            <a:r>
              <a:rPr lang="en-US" dirty="0"/>
              <a:t>Limitations in prior research</a:t>
            </a:r>
          </a:p>
        </p:txBody>
      </p:sp>
      <p:sp>
        <p:nvSpPr>
          <p:cNvPr id="3" name="Text Placeholder 2">
            <a:extLst>
              <a:ext uri="{FF2B5EF4-FFF2-40B4-BE49-F238E27FC236}">
                <a16:creationId xmlns:a16="http://schemas.microsoft.com/office/drawing/2014/main" id="{075B90FF-F41F-D02E-4C91-32EA54D10361}"/>
              </a:ext>
            </a:extLst>
          </p:cNvPr>
          <p:cNvSpPr>
            <a:spLocks noGrp="1"/>
          </p:cNvSpPr>
          <p:nvPr>
            <p:ph type="body" sz="quarter" idx="10"/>
          </p:nvPr>
        </p:nvSpPr>
        <p:spPr/>
        <p:txBody>
          <a:bodyPr/>
          <a:lstStyle/>
          <a:p>
            <a:r>
              <a:rPr lang="en-US" dirty="0"/>
              <a:t>Safety</a:t>
            </a:r>
          </a:p>
          <a:p>
            <a:pPr marL="0" indent="0">
              <a:buNone/>
            </a:pPr>
            <a:endParaRPr lang="en-IN" b="0" i="0" dirty="0">
              <a:effectLst/>
            </a:endParaRPr>
          </a:p>
          <a:p>
            <a:r>
              <a:rPr lang="en-IN" b="0" i="0" dirty="0">
                <a:effectLst/>
              </a:rPr>
              <a:t>Scalability</a:t>
            </a:r>
          </a:p>
          <a:p>
            <a:endParaRPr lang="en-IN" b="0" i="0" dirty="0">
              <a:effectLst/>
            </a:endParaRPr>
          </a:p>
          <a:p>
            <a:r>
              <a:rPr lang="en-IN" b="0" i="0" dirty="0">
                <a:effectLst/>
              </a:rPr>
              <a:t>Real-world applicability</a:t>
            </a:r>
          </a:p>
          <a:p>
            <a:endParaRPr lang="en-US" dirty="0"/>
          </a:p>
        </p:txBody>
      </p:sp>
      <p:sp>
        <p:nvSpPr>
          <p:cNvPr id="5" name="Slide Number Placeholder 4">
            <a:extLst>
              <a:ext uri="{FF2B5EF4-FFF2-40B4-BE49-F238E27FC236}">
                <a16:creationId xmlns:a16="http://schemas.microsoft.com/office/drawing/2014/main" id="{413C2EB1-392B-573B-8F11-4C4C17E8514D}"/>
              </a:ext>
            </a:extLst>
          </p:cNvPr>
          <p:cNvSpPr>
            <a:spLocks noGrp="1"/>
          </p:cNvSpPr>
          <p:nvPr>
            <p:ph type="sldNum" sz="quarter" idx="12"/>
          </p:nvPr>
        </p:nvSpPr>
        <p:spPr/>
        <p:txBody>
          <a:bodyPr/>
          <a:lstStyle/>
          <a:p>
            <a:fld id="{7D300DB9-A23F-43BD-B7EF-862D750C72E7}" type="slidenum">
              <a:rPr lang="en-IE" smtClean="0"/>
              <a:t>11</a:t>
            </a:fld>
            <a:endParaRPr lang="en-IE"/>
          </a:p>
        </p:txBody>
      </p:sp>
    </p:spTree>
    <p:extLst>
      <p:ext uri="{BB962C8B-B14F-4D97-AF65-F5344CB8AC3E}">
        <p14:creationId xmlns:p14="http://schemas.microsoft.com/office/powerpoint/2010/main" val="978054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8674" y="3715200"/>
            <a:ext cx="7500939" cy="554850"/>
          </a:xfrm>
        </p:spPr>
        <p:txBody>
          <a:bodyPr anchor="b">
            <a:normAutofit/>
          </a:bodyPr>
          <a:lstStyle/>
          <a:p>
            <a:pPr>
              <a:lnSpc>
                <a:spcPct val="90000"/>
              </a:lnSpc>
            </a:pPr>
            <a:r>
              <a:rPr lang="en-GB" sz="3900" dirty="0"/>
              <a:t>Background</a:t>
            </a:r>
          </a:p>
        </p:txBody>
      </p:sp>
      <p:sp>
        <p:nvSpPr>
          <p:cNvPr id="5" name="Slide Number Placeholder 4" hidden="1"/>
          <p:cNvSpPr>
            <a:spLocks noGrp="1"/>
          </p:cNvSpPr>
          <p:nvPr>
            <p:ph type="sldNum" sz="quarter" idx="4294967295"/>
          </p:nvPr>
        </p:nvSpPr>
        <p:spPr>
          <a:xfrm>
            <a:off x="7086600" y="6133701"/>
            <a:ext cx="2057400" cy="365125"/>
          </a:xfrm>
        </p:spPr>
        <p:txBody>
          <a:bodyPr/>
          <a:lstStyle/>
          <a:p>
            <a:pPr>
              <a:spcAft>
                <a:spcPts val="600"/>
              </a:spcAft>
            </a:pPr>
            <a:fld id="{7D300DB9-A23F-43BD-B7EF-862D750C72E7}" type="slidenum">
              <a:rPr lang="en-IE" smtClean="0"/>
              <a:pPr>
                <a:spcAft>
                  <a:spcPts val="600"/>
                </a:spcAft>
              </a:pPr>
              <a:t>12</a:t>
            </a:fld>
            <a:endParaRPr lang="en-IE"/>
          </a:p>
        </p:txBody>
      </p:sp>
      <p:sp>
        <p:nvSpPr>
          <p:cNvPr id="14" name="Slide Number Placeholder 4" hidden="1">
            <a:extLst>
              <a:ext uri="{FF2B5EF4-FFF2-40B4-BE49-F238E27FC236}">
                <a16:creationId xmlns:a16="http://schemas.microsoft.com/office/drawing/2014/main" id="{D539BF0B-D9FE-7C3D-297A-004687E26DD1}"/>
              </a:ext>
            </a:extLst>
          </p:cNvPr>
          <p:cNvSpPr>
            <a:spLocks noGrp="1"/>
          </p:cNvSpPr>
          <p:nvPr>
            <p:ph type="sldNum" sz="quarter" idx="4294967295"/>
          </p:nvPr>
        </p:nvSpPr>
        <p:spPr>
          <a:xfrm>
            <a:off x="7086600" y="6133701"/>
            <a:ext cx="2057400" cy="365125"/>
          </a:xfrm>
        </p:spPr>
        <p:txBody>
          <a:bodyPr/>
          <a:lstStyle/>
          <a:p>
            <a:pPr>
              <a:spcAft>
                <a:spcPts val="600"/>
              </a:spcAft>
            </a:pPr>
            <a:fld id="{7D300DB9-A23F-43BD-B7EF-862D750C72E7}" type="slidenum">
              <a:rPr lang="en-IE" smtClean="0"/>
              <a:pPr>
                <a:spcAft>
                  <a:spcPts val="600"/>
                </a:spcAft>
              </a:pPr>
              <a:t>12</a:t>
            </a:fld>
            <a:endParaRPr lang="en-IE"/>
          </a:p>
        </p:txBody>
      </p:sp>
      <p:sp>
        <p:nvSpPr>
          <p:cNvPr id="19" name="Slide Number Placeholder 2" hidden="1">
            <a:extLst>
              <a:ext uri="{FF2B5EF4-FFF2-40B4-BE49-F238E27FC236}">
                <a16:creationId xmlns:a16="http://schemas.microsoft.com/office/drawing/2014/main" id="{B001EDF6-F0C9-479D-F7AA-6219428D1743}"/>
              </a:ext>
            </a:extLst>
          </p:cNvPr>
          <p:cNvSpPr>
            <a:spLocks noGrp="1"/>
          </p:cNvSpPr>
          <p:nvPr>
            <p:ph type="sldNum" sz="quarter" idx="4294967295"/>
          </p:nvPr>
        </p:nvSpPr>
        <p:spPr>
          <a:xfrm>
            <a:off x="7086600" y="6133701"/>
            <a:ext cx="2057400" cy="365125"/>
          </a:xfrm>
        </p:spPr>
        <p:txBody>
          <a:bodyPr anchor="ctr">
            <a:normAutofit/>
          </a:bodyPr>
          <a:lstStyle/>
          <a:p>
            <a:pPr>
              <a:spcAft>
                <a:spcPts val="600"/>
              </a:spcAft>
            </a:pPr>
            <a:fld id="{7D300DB9-A23F-43BD-B7EF-862D750C72E7}" type="slidenum">
              <a:rPr lang="en-IE" smtClean="0"/>
              <a:pPr>
                <a:spcAft>
                  <a:spcPts val="600"/>
                </a:spcAft>
              </a:pPr>
              <a:t>12</a:t>
            </a:fld>
            <a:endParaRPr lang="en-IE"/>
          </a:p>
        </p:txBody>
      </p:sp>
    </p:spTree>
    <p:extLst>
      <p:ext uri="{BB962C8B-B14F-4D97-AF65-F5344CB8AC3E}">
        <p14:creationId xmlns:p14="http://schemas.microsoft.com/office/powerpoint/2010/main" val="761786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8F947-5651-1646-CC49-5BF5B49DBD38}"/>
              </a:ext>
            </a:extLst>
          </p:cNvPr>
          <p:cNvSpPr>
            <a:spLocks noGrp="1"/>
          </p:cNvSpPr>
          <p:nvPr>
            <p:ph type="title"/>
          </p:nvPr>
        </p:nvSpPr>
        <p:spPr>
          <a:xfrm>
            <a:off x="828674" y="360000"/>
            <a:ext cx="7500939" cy="561600"/>
          </a:xfrm>
        </p:spPr>
        <p:txBody>
          <a:bodyPr anchor="b">
            <a:normAutofit/>
          </a:bodyPr>
          <a:lstStyle/>
          <a:p>
            <a:pPr algn="ctr"/>
            <a:r>
              <a:rPr lang="en-US" dirty="0"/>
              <a:t>Reinforcement Learning</a:t>
            </a:r>
          </a:p>
        </p:txBody>
      </p:sp>
      <p:sp>
        <p:nvSpPr>
          <p:cNvPr id="5" name="Slide Number Placeholder 4">
            <a:extLst>
              <a:ext uri="{FF2B5EF4-FFF2-40B4-BE49-F238E27FC236}">
                <a16:creationId xmlns:a16="http://schemas.microsoft.com/office/drawing/2014/main" id="{35465C93-72CD-F4AA-6512-9FFA3CAE53F6}"/>
              </a:ext>
            </a:extLst>
          </p:cNvPr>
          <p:cNvSpPr>
            <a:spLocks noGrp="1"/>
          </p:cNvSpPr>
          <p:nvPr>
            <p:ph type="sldNum" sz="quarter" idx="12"/>
          </p:nvPr>
        </p:nvSpPr>
        <p:spPr>
          <a:xfrm>
            <a:off x="7086600" y="6133701"/>
            <a:ext cx="2057400" cy="365125"/>
          </a:xfrm>
        </p:spPr>
        <p:txBody>
          <a:bodyPr anchor="ctr">
            <a:normAutofit/>
          </a:bodyPr>
          <a:lstStyle/>
          <a:p>
            <a:pPr>
              <a:spcAft>
                <a:spcPts val="600"/>
              </a:spcAft>
            </a:pPr>
            <a:fld id="{7D300DB9-A23F-43BD-B7EF-862D750C72E7}" type="slidenum">
              <a:rPr lang="en-IE" smtClean="0"/>
              <a:pPr>
                <a:spcAft>
                  <a:spcPts val="600"/>
                </a:spcAft>
              </a:pPr>
              <a:t>13</a:t>
            </a:fld>
            <a:endParaRPr lang="en-IE"/>
          </a:p>
        </p:txBody>
      </p:sp>
      <p:pic>
        <p:nvPicPr>
          <p:cNvPr id="7" name="Picture 6" descr="Diagram&#10;&#10;Description automatically generated">
            <a:extLst>
              <a:ext uri="{FF2B5EF4-FFF2-40B4-BE49-F238E27FC236}">
                <a16:creationId xmlns:a16="http://schemas.microsoft.com/office/drawing/2014/main" id="{EB30889A-968E-8ED6-C2CE-9C3AFB8E8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8190" y="2283424"/>
            <a:ext cx="6547619" cy="2891865"/>
          </a:xfrm>
          <a:prstGeom prst="rect">
            <a:avLst/>
          </a:prstGeom>
        </p:spPr>
      </p:pic>
    </p:spTree>
    <p:extLst>
      <p:ext uri="{BB962C8B-B14F-4D97-AF65-F5344CB8AC3E}">
        <p14:creationId xmlns:p14="http://schemas.microsoft.com/office/powerpoint/2010/main" val="3848346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F9AF2-94B6-8A29-BD0E-8A907E04F2F0}"/>
              </a:ext>
            </a:extLst>
          </p:cNvPr>
          <p:cNvSpPr>
            <a:spLocks noGrp="1"/>
          </p:cNvSpPr>
          <p:nvPr>
            <p:ph type="title"/>
          </p:nvPr>
        </p:nvSpPr>
        <p:spPr>
          <a:xfrm>
            <a:off x="121025" y="359174"/>
            <a:ext cx="9144000" cy="561600"/>
          </a:xfrm>
        </p:spPr>
        <p:txBody>
          <a:bodyPr/>
          <a:lstStyle/>
          <a:p>
            <a:pPr algn="ctr"/>
            <a:r>
              <a:rPr lang="en-US" dirty="0"/>
              <a:t>Multi Agent Reinforcement Learning (MARL)</a:t>
            </a:r>
          </a:p>
        </p:txBody>
      </p:sp>
      <p:sp>
        <p:nvSpPr>
          <p:cNvPr id="5" name="Slide Number Placeholder 4">
            <a:extLst>
              <a:ext uri="{FF2B5EF4-FFF2-40B4-BE49-F238E27FC236}">
                <a16:creationId xmlns:a16="http://schemas.microsoft.com/office/drawing/2014/main" id="{4AA52662-FE42-C2A3-6B78-1C0D63DEEF22}"/>
              </a:ext>
            </a:extLst>
          </p:cNvPr>
          <p:cNvSpPr>
            <a:spLocks noGrp="1"/>
          </p:cNvSpPr>
          <p:nvPr>
            <p:ph type="sldNum" sz="quarter" idx="12"/>
          </p:nvPr>
        </p:nvSpPr>
        <p:spPr/>
        <p:txBody>
          <a:bodyPr/>
          <a:lstStyle/>
          <a:p>
            <a:fld id="{7D300DB9-A23F-43BD-B7EF-862D750C72E7}" type="slidenum">
              <a:rPr lang="en-IE" smtClean="0"/>
              <a:t>14</a:t>
            </a:fld>
            <a:endParaRPr lang="en-IE"/>
          </a:p>
        </p:txBody>
      </p:sp>
      <p:pic>
        <p:nvPicPr>
          <p:cNvPr id="7" name="Picture 6" descr="Diagram&#10;&#10;Description automatically generated">
            <a:extLst>
              <a:ext uri="{FF2B5EF4-FFF2-40B4-BE49-F238E27FC236}">
                <a16:creationId xmlns:a16="http://schemas.microsoft.com/office/drawing/2014/main" id="{41496D3B-E69F-1648-7DA7-F0124DDB7E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9525" y="1745025"/>
            <a:ext cx="6584950" cy="4260850"/>
          </a:xfrm>
          <a:prstGeom prst="rect">
            <a:avLst/>
          </a:prstGeom>
        </p:spPr>
      </p:pic>
    </p:spTree>
    <p:extLst>
      <p:ext uri="{BB962C8B-B14F-4D97-AF65-F5344CB8AC3E}">
        <p14:creationId xmlns:p14="http://schemas.microsoft.com/office/powerpoint/2010/main" val="1468100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F9AF2-94B6-8A29-BD0E-8A907E04F2F0}"/>
              </a:ext>
            </a:extLst>
          </p:cNvPr>
          <p:cNvSpPr>
            <a:spLocks noGrp="1"/>
          </p:cNvSpPr>
          <p:nvPr>
            <p:ph type="title"/>
          </p:nvPr>
        </p:nvSpPr>
        <p:spPr>
          <a:xfrm>
            <a:off x="524435" y="359174"/>
            <a:ext cx="8095129" cy="561600"/>
          </a:xfrm>
        </p:spPr>
        <p:txBody>
          <a:bodyPr/>
          <a:lstStyle/>
          <a:p>
            <a:pPr algn="ctr"/>
            <a:r>
              <a:rPr lang="en-US" dirty="0"/>
              <a:t>Multi Agent Proximal Policy Optimization</a:t>
            </a:r>
          </a:p>
        </p:txBody>
      </p:sp>
      <p:sp>
        <p:nvSpPr>
          <p:cNvPr id="5" name="Slide Number Placeholder 4">
            <a:extLst>
              <a:ext uri="{FF2B5EF4-FFF2-40B4-BE49-F238E27FC236}">
                <a16:creationId xmlns:a16="http://schemas.microsoft.com/office/drawing/2014/main" id="{4AA52662-FE42-C2A3-6B78-1C0D63DEEF22}"/>
              </a:ext>
            </a:extLst>
          </p:cNvPr>
          <p:cNvSpPr>
            <a:spLocks noGrp="1"/>
          </p:cNvSpPr>
          <p:nvPr>
            <p:ph type="sldNum" sz="quarter" idx="12"/>
          </p:nvPr>
        </p:nvSpPr>
        <p:spPr/>
        <p:txBody>
          <a:bodyPr/>
          <a:lstStyle/>
          <a:p>
            <a:fld id="{7D300DB9-A23F-43BD-B7EF-862D750C72E7}" type="slidenum">
              <a:rPr lang="en-IE" smtClean="0"/>
              <a:t>15</a:t>
            </a:fld>
            <a:endParaRPr lang="en-IE"/>
          </a:p>
        </p:txBody>
      </p:sp>
      <p:pic>
        <p:nvPicPr>
          <p:cNvPr id="8" name="Picture 7" descr="Graphical user interface, text, application&#10;&#10;Description automatically generated">
            <a:extLst>
              <a:ext uri="{FF2B5EF4-FFF2-40B4-BE49-F238E27FC236}">
                <a16:creationId xmlns:a16="http://schemas.microsoft.com/office/drawing/2014/main" id="{EFAF8A9B-A93E-ECDB-8DA8-F9C100365E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153" y="1569097"/>
            <a:ext cx="7215692" cy="4747166"/>
          </a:xfrm>
          <a:prstGeom prst="rect">
            <a:avLst/>
          </a:prstGeom>
        </p:spPr>
      </p:pic>
      <p:sp>
        <p:nvSpPr>
          <p:cNvPr id="9" name="TextBox 8">
            <a:extLst>
              <a:ext uri="{FF2B5EF4-FFF2-40B4-BE49-F238E27FC236}">
                <a16:creationId xmlns:a16="http://schemas.microsoft.com/office/drawing/2014/main" id="{C6795059-9B6E-8DCF-C96E-6C0AA3043C4B}"/>
              </a:ext>
            </a:extLst>
          </p:cNvPr>
          <p:cNvSpPr txBox="1"/>
          <p:nvPr/>
        </p:nvSpPr>
        <p:spPr>
          <a:xfrm>
            <a:off x="524435" y="1707777"/>
            <a:ext cx="4896982" cy="461665"/>
          </a:xfrm>
          <a:prstGeom prst="rect">
            <a:avLst/>
          </a:prstGeom>
          <a:noFill/>
        </p:spPr>
        <p:txBody>
          <a:bodyPr wrap="none" rtlCol="0">
            <a:spAutoFit/>
          </a:bodyPr>
          <a:lstStyle/>
          <a:p>
            <a:r>
              <a:rPr lang="en-US" sz="2400" dirty="0"/>
              <a:t>What is Proximal Policy Optimization?</a:t>
            </a:r>
          </a:p>
        </p:txBody>
      </p:sp>
    </p:spTree>
    <p:extLst>
      <p:ext uri="{BB962C8B-B14F-4D97-AF65-F5344CB8AC3E}">
        <p14:creationId xmlns:p14="http://schemas.microsoft.com/office/powerpoint/2010/main" val="1692806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8674" y="3715200"/>
            <a:ext cx="7500939" cy="554850"/>
          </a:xfrm>
        </p:spPr>
        <p:txBody>
          <a:bodyPr anchor="b">
            <a:normAutofit/>
          </a:bodyPr>
          <a:lstStyle/>
          <a:p>
            <a:pPr>
              <a:lnSpc>
                <a:spcPct val="90000"/>
              </a:lnSpc>
            </a:pPr>
            <a:r>
              <a:rPr lang="en-GB" sz="3900" dirty="0"/>
              <a:t>Ramp merging as MARL</a:t>
            </a:r>
          </a:p>
        </p:txBody>
      </p:sp>
      <p:sp>
        <p:nvSpPr>
          <p:cNvPr id="5" name="Slide Number Placeholder 4" hidden="1"/>
          <p:cNvSpPr>
            <a:spLocks noGrp="1"/>
          </p:cNvSpPr>
          <p:nvPr>
            <p:ph type="sldNum" sz="quarter" idx="4294967295"/>
          </p:nvPr>
        </p:nvSpPr>
        <p:spPr>
          <a:xfrm>
            <a:off x="7086600" y="6133701"/>
            <a:ext cx="2057400" cy="365125"/>
          </a:xfrm>
        </p:spPr>
        <p:txBody>
          <a:bodyPr/>
          <a:lstStyle/>
          <a:p>
            <a:pPr>
              <a:spcAft>
                <a:spcPts val="600"/>
              </a:spcAft>
            </a:pPr>
            <a:fld id="{7D300DB9-A23F-43BD-B7EF-862D750C72E7}" type="slidenum">
              <a:rPr lang="en-IE" smtClean="0"/>
              <a:pPr>
                <a:spcAft>
                  <a:spcPts val="600"/>
                </a:spcAft>
              </a:pPr>
              <a:t>16</a:t>
            </a:fld>
            <a:endParaRPr lang="en-IE"/>
          </a:p>
        </p:txBody>
      </p:sp>
      <p:sp>
        <p:nvSpPr>
          <p:cNvPr id="14" name="Slide Number Placeholder 4" hidden="1">
            <a:extLst>
              <a:ext uri="{FF2B5EF4-FFF2-40B4-BE49-F238E27FC236}">
                <a16:creationId xmlns:a16="http://schemas.microsoft.com/office/drawing/2014/main" id="{D539BF0B-D9FE-7C3D-297A-004687E26DD1}"/>
              </a:ext>
            </a:extLst>
          </p:cNvPr>
          <p:cNvSpPr>
            <a:spLocks noGrp="1"/>
          </p:cNvSpPr>
          <p:nvPr>
            <p:ph type="sldNum" sz="quarter" idx="4294967295"/>
          </p:nvPr>
        </p:nvSpPr>
        <p:spPr>
          <a:xfrm>
            <a:off x="7086600" y="6133701"/>
            <a:ext cx="2057400" cy="365125"/>
          </a:xfrm>
        </p:spPr>
        <p:txBody>
          <a:bodyPr/>
          <a:lstStyle/>
          <a:p>
            <a:pPr>
              <a:spcAft>
                <a:spcPts val="600"/>
              </a:spcAft>
            </a:pPr>
            <a:fld id="{7D300DB9-A23F-43BD-B7EF-862D750C72E7}" type="slidenum">
              <a:rPr lang="en-IE" smtClean="0"/>
              <a:pPr>
                <a:spcAft>
                  <a:spcPts val="600"/>
                </a:spcAft>
              </a:pPr>
              <a:t>16</a:t>
            </a:fld>
            <a:endParaRPr lang="en-IE"/>
          </a:p>
        </p:txBody>
      </p:sp>
      <p:sp>
        <p:nvSpPr>
          <p:cNvPr id="19" name="Slide Number Placeholder 2" hidden="1">
            <a:extLst>
              <a:ext uri="{FF2B5EF4-FFF2-40B4-BE49-F238E27FC236}">
                <a16:creationId xmlns:a16="http://schemas.microsoft.com/office/drawing/2014/main" id="{B001EDF6-F0C9-479D-F7AA-6219428D1743}"/>
              </a:ext>
            </a:extLst>
          </p:cNvPr>
          <p:cNvSpPr>
            <a:spLocks noGrp="1"/>
          </p:cNvSpPr>
          <p:nvPr>
            <p:ph type="sldNum" sz="quarter" idx="4294967295"/>
          </p:nvPr>
        </p:nvSpPr>
        <p:spPr>
          <a:xfrm>
            <a:off x="7086600" y="6133701"/>
            <a:ext cx="2057400" cy="365125"/>
          </a:xfrm>
        </p:spPr>
        <p:txBody>
          <a:bodyPr anchor="ctr">
            <a:normAutofit/>
          </a:bodyPr>
          <a:lstStyle/>
          <a:p>
            <a:pPr>
              <a:spcAft>
                <a:spcPts val="600"/>
              </a:spcAft>
            </a:pPr>
            <a:fld id="{7D300DB9-A23F-43BD-B7EF-862D750C72E7}" type="slidenum">
              <a:rPr lang="en-IE" smtClean="0"/>
              <a:pPr>
                <a:spcAft>
                  <a:spcPts val="600"/>
                </a:spcAft>
              </a:pPr>
              <a:t>16</a:t>
            </a:fld>
            <a:endParaRPr lang="en-IE"/>
          </a:p>
        </p:txBody>
      </p:sp>
    </p:spTree>
    <p:extLst>
      <p:ext uri="{BB962C8B-B14F-4D97-AF65-F5344CB8AC3E}">
        <p14:creationId xmlns:p14="http://schemas.microsoft.com/office/powerpoint/2010/main" val="541983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 formulation</a:t>
            </a:r>
          </a:p>
        </p:txBody>
      </p:sp>
      <p:sp>
        <p:nvSpPr>
          <p:cNvPr id="3" name="Text Placeholder 2"/>
          <p:cNvSpPr>
            <a:spLocks noGrp="1"/>
          </p:cNvSpPr>
          <p:nvPr>
            <p:ph type="body" sz="quarter" idx="10"/>
          </p:nvPr>
        </p:nvSpPr>
        <p:spPr/>
        <p:txBody>
          <a:bodyPr/>
          <a:lstStyle/>
          <a:p>
            <a:r>
              <a:rPr lang="en-GB" dirty="0"/>
              <a:t>Adapted from the paper </a:t>
            </a:r>
            <a:r>
              <a:rPr lang="en-IN" dirty="0">
                <a:effectLst/>
              </a:rPr>
              <a:t>Deep Multi-agent Reinforcement Learning for Highway On-Ramp Merging in Mixed Traffic </a:t>
            </a:r>
            <a:endParaRPr lang="en-GB" dirty="0"/>
          </a:p>
          <a:p>
            <a:r>
              <a:rPr lang="en-GB" dirty="0"/>
              <a:t>On ramp merging is considered as </a:t>
            </a:r>
            <a:r>
              <a:rPr lang="en-IN" dirty="0">
                <a:effectLst/>
              </a:rPr>
              <a:t>partially observable Markov decision process (POMDP) which is then so</a:t>
            </a:r>
            <a:r>
              <a:rPr lang="en-IN" dirty="0"/>
              <a:t>lved by the MAPPO algorithm.</a:t>
            </a:r>
          </a:p>
          <a:p>
            <a:r>
              <a:rPr lang="en-IN" dirty="0"/>
              <a:t>The POMDP can be denoted by the following tuple:</a:t>
            </a:r>
          </a:p>
          <a:p>
            <a:pPr marL="1090613" lvl="4" indent="0">
              <a:buNone/>
            </a:pPr>
            <a:r>
              <a:rPr lang="en-IN" sz="2400" dirty="0"/>
              <a:t>		     </a:t>
            </a:r>
            <a:r>
              <a:rPr lang="en-IN" sz="2400" dirty="0">
                <a:effectLst/>
              </a:rPr>
              <a:t>{A</a:t>
            </a:r>
            <a:r>
              <a:rPr lang="en-IN" sz="2400" baseline="-25000" dirty="0">
                <a:effectLst/>
              </a:rPr>
              <a:t>i </a:t>
            </a:r>
            <a:r>
              <a:rPr lang="en-IN" sz="2400" dirty="0">
                <a:effectLst/>
              </a:rPr>
              <a:t>, S</a:t>
            </a:r>
            <a:r>
              <a:rPr lang="en-IN" sz="2400" baseline="-25000" dirty="0">
                <a:effectLst/>
              </a:rPr>
              <a:t>i </a:t>
            </a:r>
            <a:r>
              <a:rPr lang="en-IN" sz="2400" dirty="0">
                <a:effectLst/>
              </a:rPr>
              <a:t>, Ri }</a:t>
            </a:r>
            <a:r>
              <a:rPr lang="en-IN" sz="2400" baseline="-25000" dirty="0" err="1">
                <a:effectLst/>
              </a:rPr>
              <a:t>i</a:t>
            </a:r>
            <a:r>
              <a:rPr lang="en-IN" sz="2400" baseline="-25000" dirty="0">
                <a:effectLst/>
              </a:rPr>
              <a:t>⊆</a:t>
            </a:r>
            <a:r>
              <a:rPr lang="el-GR" sz="2400" baseline="-25000" dirty="0">
                <a:effectLst/>
              </a:rPr>
              <a:t>ν</a:t>
            </a:r>
            <a:r>
              <a:rPr lang="el-GR" sz="2400" dirty="0">
                <a:effectLst/>
              </a:rPr>
              <a:t> , </a:t>
            </a:r>
            <a:r>
              <a:rPr lang="en-IN" sz="2400" dirty="0">
                <a:effectLst/>
              </a:rPr>
              <a:t>T </a:t>
            </a:r>
          </a:p>
          <a:p>
            <a:pPr marL="1090613" lvl="4" indent="0">
              <a:buNone/>
            </a:pPr>
            <a:r>
              <a:rPr lang="en-IN" sz="2400" dirty="0"/>
              <a:t>where A</a:t>
            </a:r>
            <a:r>
              <a:rPr lang="en-IN" sz="2400" baseline="-25000" dirty="0"/>
              <a:t>i </a:t>
            </a:r>
            <a:r>
              <a:rPr lang="en-IN" sz="2400" dirty="0"/>
              <a:t>is the action space, S</a:t>
            </a:r>
            <a:r>
              <a:rPr lang="en-IN" sz="2400" baseline="-25000" dirty="0"/>
              <a:t>i </a:t>
            </a:r>
            <a:r>
              <a:rPr lang="en-IN" sz="2400" dirty="0"/>
              <a:t>is the state of the agent, R</a:t>
            </a:r>
            <a:r>
              <a:rPr lang="en-IN" sz="2400" baseline="-25000" dirty="0"/>
              <a:t>i</a:t>
            </a:r>
            <a:r>
              <a:rPr lang="en-IN" sz="2400" dirty="0"/>
              <a:t> is the reward function and T is the transition possibilities</a:t>
            </a:r>
          </a:p>
          <a:p>
            <a:pPr marL="1090613" lvl="4" indent="0">
              <a:buNone/>
            </a:pPr>
            <a:endParaRPr lang="en-IN" sz="2400" dirty="0"/>
          </a:p>
          <a:p>
            <a:pPr marL="0" indent="0">
              <a:buNone/>
            </a:pPr>
            <a:endParaRPr lang="en-GB" dirty="0"/>
          </a:p>
        </p:txBody>
      </p:sp>
      <p:sp>
        <p:nvSpPr>
          <p:cNvPr id="5" name="Slide Number Placeholder 4"/>
          <p:cNvSpPr>
            <a:spLocks noGrp="1"/>
          </p:cNvSpPr>
          <p:nvPr>
            <p:ph type="sldNum" sz="quarter" idx="12"/>
          </p:nvPr>
        </p:nvSpPr>
        <p:spPr/>
        <p:txBody>
          <a:bodyPr/>
          <a:lstStyle/>
          <a:p>
            <a:fld id="{7D300DB9-A23F-43BD-B7EF-862D750C72E7}" type="slidenum">
              <a:rPr lang="en-IE" smtClean="0"/>
              <a:t>17</a:t>
            </a:fld>
            <a:endParaRPr lang="en-IE"/>
          </a:p>
        </p:txBody>
      </p:sp>
    </p:spTree>
    <p:extLst>
      <p:ext uri="{BB962C8B-B14F-4D97-AF65-F5344CB8AC3E}">
        <p14:creationId xmlns:p14="http://schemas.microsoft.com/office/powerpoint/2010/main" val="4067148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CE431-8787-F9B8-8FA4-2028D5215B7F}"/>
              </a:ext>
            </a:extLst>
          </p:cNvPr>
          <p:cNvSpPr>
            <a:spLocks noGrp="1"/>
          </p:cNvSpPr>
          <p:nvPr>
            <p:ph type="title"/>
          </p:nvPr>
        </p:nvSpPr>
        <p:spPr/>
        <p:txBody>
          <a:bodyPr/>
          <a:lstStyle/>
          <a:p>
            <a:r>
              <a:rPr lang="en-US" dirty="0"/>
              <a:t>Algorithm</a:t>
            </a:r>
          </a:p>
        </p:txBody>
      </p:sp>
      <p:sp>
        <p:nvSpPr>
          <p:cNvPr id="3" name="Text Placeholder 2">
            <a:extLst>
              <a:ext uri="{FF2B5EF4-FFF2-40B4-BE49-F238E27FC236}">
                <a16:creationId xmlns:a16="http://schemas.microsoft.com/office/drawing/2014/main" id="{7FDD31B6-03C0-D17B-C6B6-36958B249F9A}"/>
              </a:ext>
            </a:extLst>
          </p:cNvPr>
          <p:cNvSpPr>
            <a:spLocks noGrp="1"/>
          </p:cNvSpPr>
          <p:nvPr>
            <p:ph type="body" sz="quarter" idx="10"/>
          </p:nvPr>
        </p:nvSpPr>
        <p:spPr>
          <a:xfrm>
            <a:off x="4572000" y="2272551"/>
            <a:ext cx="4107236" cy="3307977"/>
          </a:xfrm>
        </p:spPr>
        <p:txBody>
          <a:bodyPr/>
          <a:lstStyle/>
          <a:p>
            <a:pPr marL="0" indent="0">
              <a:buNone/>
            </a:pPr>
            <a:r>
              <a:rPr lang="en-US" dirty="0"/>
              <a:t>The hyperparameters are as follows.</a:t>
            </a:r>
          </a:p>
          <a:p>
            <a:r>
              <a:rPr lang="el-GR" dirty="0">
                <a:effectLst/>
              </a:rPr>
              <a:t>γ</a:t>
            </a:r>
            <a:r>
              <a:rPr lang="en-US" dirty="0">
                <a:effectLst/>
              </a:rPr>
              <a:t>: </a:t>
            </a:r>
            <a:r>
              <a:rPr lang="en-IN" dirty="0">
                <a:effectLst/>
              </a:rPr>
              <a:t>the (time)-discount factor </a:t>
            </a:r>
            <a:endParaRPr lang="en-IN" dirty="0"/>
          </a:p>
          <a:p>
            <a:r>
              <a:rPr lang="el-GR" dirty="0">
                <a:effectLst/>
              </a:rPr>
              <a:t>η</a:t>
            </a:r>
            <a:r>
              <a:rPr lang="en-US" dirty="0">
                <a:effectLst/>
              </a:rPr>
              <a:t>: the learning rate</a:t>
            </a:r>
          </a:p>
          <a:p>
            <a:r>
              <a:rPr lang="en-US" dirty="0"/>
              <a:t>T: the epoch length </a:t>
            </a:r>
          </a:p>
          <a:p>
            <a:r>
              <a:rPr lang="en-US" dirty="0"/>
              <a:t>M: the total number pf training epochs</a:t>
            </a:r>
            <a:endParaRPr lang="el-GR" dirty="0"/>
          </a:p>
          <a:p>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FA3485CF-51F5-13E4-0C38-724CF6BDBA64}"/>
              </a:ext>
            </a:extLst>
          </p:cNvPr>
          <p:cNvSpPr>
            <a:spLocks noGrp="1"/>
          </p:cNvSpPr>
          <p:nvPr>
            <p:ph type="sldNum" sz="quarter" idx="12"/>
          </p:nvPr>
        </p:nvSpPr>
        <p:spPr/>
        <p:txBody>
          <a:bodyPr/>
          <a:lstStyle/>
          <a:p>
            <a:fld id="{7D300DB9-A23F-43BD-B7EF-862D750C72E7}" type="slidenum">
              <a:rPr lang="en-IE" smtClean="0"/>
              <a:t>18</a:t>
            </a:fld>
            <a:endParaRPr lang="en-IE"/>
          </a:p>
        </p:txBody>
      </p:sp>
      <p:pic>
        <p:nvPicPr>
          <p:cNvPr id="7" name="Picture 6" descr="A picture containing table&#10;&#10;Description automatically generated">
            <a:extLst>
              <a:ext uri="{FF2B5EF4-FFF2-40B4-BE49-F238E27FC236}">
                <a16:creationId xmlns:a16="http://schemas.microsoft.com/office/drawing/2014/main" id="{B76120E4-056F-C3EA-D444-0D779D623E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542" y="1512639"/>
            <a:ext cx="3234553" cy="4923075"/>
          </a:xfrm>
          <a:prstGeom prst="rect">
            <a:avLst/>
          </a:prstGeom>
        </p:spPr>
      </p:pic>
      <p:sp>
        <p:nvSpPr>
          <p:cNvPr id="8" name="Rectangle 7">
            <a:extLst>
              <a:ext uri="{FF2B5EF4-FFF2-40B4-BE49-F238E27FC236}">
                <a16:creationId xmlns:a16="http://schemas.microsoft.com/office/drawing/2014/main" id="{05A28C0B-C3B6-70A0-5F3F-7BE80F4FCD40}"/>
              </a:ext>
            </a:extLst>
          </p:cNvPr>
          <p:cNvSpPr/>
          <p:nvPr/>
        </p:nvSpPr>
        <p:spPr>
          <a:xfrm>
            <a:off x="986589" y="3193563"/>
            <a:ext cx="1949116" cy="180474"/>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70496D-9A2E-B35E-E5AA-3180479658AB}"/>
              </a:ext>
            </a:extLst>
          </p:cNvPr>
          <p:cNvSpPr/>
          <p:nvPr/>
        </p:nvSpPr>
        <p:spPr>
          <a:xfrm>
            <a:off x="2658979" y="3344779"/>
            <a:ext cx="276726" cy="19250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FED0CA9-5590-0025-9D36-A00D7E99171E}"/>
              </a:ext>
            </a:extLst>
          </p:cNvPr>
          <p:cNvSpPr/>
          <p:nvPr/>
        </p:nvSpPr>
        <p:spPr>
          <a:xfrm>
            <a:off x="327542" y="1482838"/>
            <a:ext cx="3234553" cy="22847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98366FD-232D-439F-8130-DD3031204522}"/>
              </a:ext>
            </a:extLst>
          </p:cNvPr>
          <p:cNvSpPr txBox="1"/>
          <p:nvPr/>
        </p:nvSpPr>
        <p:spPr>
          <a:xfrm>
            <a:off x="986719" y="3152995"/>
            <a:ext cx="1167307" cy="261610"/>
          </a:xfrm>
          <a:prstGeom prst="rect">
            <a:avLst/>
          </a:prstGeom>
          <a:noFill/>
        </p:spPr>
        <p:txBody>
          <a:bodyPr wrap="none" rtlCol="0">
            <a:spAutoFit/>
          </a:bodyPr>
          <a:lstStyle/>
          <a:p>
            <a:r>
              <a:rPr lang="en-US" sz="1100" b="1" dirty="0">
                <a:latin typeface="Athelas" panose="02000503000000020003" pitchFamily="2" charset="77"/>
              </a:rPr>
              <a:t>safety simulator</a:t>
            </a:r>
          </a:p>
        </p:txBody>
      </p:sp>
    </p:spTree>
    <p:extLst>
      <p:ext uri="{BB962C8B-B14F-4D97-AF65-F5344CB8AC3E}">
        <p14:creationId xmlns:p14="http://schemas.microsoft.com/office/powerpoint/2010/main" val="1745780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Safety Supervisor</a:t>
            </a:r>
          </a:p>
        </p:txBody>
      </p:sp>
      <p:sp>
        <p:nvSpPr>
          <p:cNvPr id="3" name="Text Placeholder 2"/>
          <p:cNvSpPr>
            <a:spLocks noGrp="1"/>
          </p:cNvSpPr>
          <p:nvPr>
            <p:ph type="body" sz="quarter" idx="10"/>
          </p:nvPr>
        </p:nvSpPr>
        <p:spPr/>
        <p:txBody>
          <a:bodyPr/>
          <a:lstStyle/>
          <a:p>
            <a:pPr marL="0" indent="0">
              <a:buNone/>
            </a:pPr>
            <a:r>
              <a:rPr lang="en-GB" dirty="0"/>
              <a:t>The safety supervisor takes the following actions into consideration</a:t>
            </a:r>
          </a:p>
          <a:p>
            <a:r>
              <a:rPr lang="en-GB" dirty="0"/>
              <a:t>The action of changing lanes i.e. turning left or right, the safety margin is </a:t>
            </a:r>
            <a:r>
              <a:rPr lang="en-IN" dirty="0">
                <a:effectLst/>
              </a:rPr>
              <a:t>is defined as the minimum distance to the preceding and the following vehicles on the current and target lanes. </a:t>
            </a:r>
          </a:p>
          <a:p>
            <a:r>
              <a:rPr lang="en-IN" dirty="0">
                <a:effectLst/>
              </a:rPr>
              <a:t>the action is </a:t>
            </a:r>
            <a:r>
              <a:rPr lang="en-IN" i="1" dirty="0">
                <a:effectLst/>
              </a:rPr>
              <a:t>speed up</a:t>
            </a:r>
            <a:r>
              <a:rPr lang="en-IN" dirty="0">
                <a:effectLst/>
              </a:rPr>
              <a:t>, </a:t>
            </a:r>
            <a:r>
              <a:rPr lang="en-IN" i="1" dirty="0">
                <a:effectLst/>
              </a:rPr>
              <a:t>idle</a:t>
            </a:r>
            <a:r>
              <a:rPr lang="en-IN" dirty="0">
                <a:effectLst/>
              </a:rPr>
              <a:t>, or </a:t>
            </a:r>
            <a:r>
              <a:rPr lang="en-IN" i="1" dirty="0">
                <a:effectLst/>
              </a:rPr>
              <a:t>slow down</a:t>
            </a:r>
            <a:r>
              <a:rPr lang="en-IN" dirty="0">
                <a:effectLst/>
              </a:rPr>
              <a:t>, the safety margin is set as the minimum distance headway. </a:t>
            </a:r>
          </a:p>
          <a:p>
            <a:endParaRPr lang="en-GB" dirty="0"/>
          </a:p>
          <a:p>
            <a:endParaRPr lang="en-GB" dirty="0"/>
          </a:p>
        </p:txBody>
      </p:sp>
      <p:sp>
        <p:nvSpPr>
          <p:cNvPr id="5" name="Slide Number Placeholder 4"/>
          <p:cNvSpPr>
            <a:spLocks noGrp="1"/>
          </p:cNvSpPr>
          <p:nvPr>
            <p:ph type="sldNum" sz="quarter" idx="12"/>
          </p:nvPr>
        </p:nvSpPr>
        <p:spPr/>
        <p:txBody>
          <a:bodyPr/>
          <a:lstStyle/>
          <a:p>
            <a:fld id="{7D300DB9-A23F-43BD-B7EF-862D750C72E7}" type="slidenum">
              <a:rPr lang="en-IE" smtClean="0"/>
              <a:t>19</a:t>
            </a:fld>
            <a:endParaRPr lang="en-IE"/>
          </a:p>
        </p:txBody>
      </p:sp>
    </p:spTree>
    <p:extLst>
      <p:ext uri="{BB962C8B-B14F-4D97-AF65-F5344CB8AC3E}">
        <p14:creationId xmlns:p14="http://schemas.microsoft.com/office/powerpoint/2010/main" val="612844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a:t>
            </a:r>
          </a:p>
        </p:txBody>
      </p:sp>
      <p:sp>
        <p:nvSpPr>
          <p:cNvPr id="3" name="Text Placeholder 2"/>
          <p:cNvSpPr>
            <a:spLocks noGrp="1"/>
          </p:cNvSpPr>
          <p:nvPr>
            <p:ph type="body" sz="quarter" idx="10"/>
          </p:nvPr>
        </p:nvSpPr>
        <p:spPr>
          <a:xfrm>
            <a:off x="828675" y="1587998"/>
            <a:ext cx="7670556" cy="4765910"/>
          </a:xfrm>
        </p:spPr>
        <p:txBody>
          <a:bodyPr/>
          <a:lstStyle/>
          <a:p>
            <a:pPr marL="342900" indent="-342900">
              <a:buFont typeface="Arial" panose="020B0604020202020204" pitchFamily="34" charset="0"/>
              <a:buChar char="•"/>
            </a:pPr>
            <a:r>
              <a:rPr lang="en-GB" dirty="0"/>
              <a:t>Introduction</a:t>
            </a:r>
          </a:p>
          <a:p>
            <a:r>
              <a:rPr lang="en-GB" dirty="0"/>
              <a:t>Objective</a:t>
            </a:r>
          </a:p>
          <a:p>
            <a:r>
              <a:rPr lang="en-GB" dirty="0"/>
              <a:t>Previous Works</a:t>
            </a:r>
          </a:p>
          <a:p>
            <a:pPr marL="342900" indent="-342900">
              <a:buFont typeface="Arial" panose="020B0604020202020204" pitchFamily="34" charset="0"/>
              <a:buChar char="•"/>
            </a:pPr>
            <a:r>
              <a:rPr lang="en-GB" dirty="0"/>
              <a:t>Background</a:t>
            </a:r>
          </a:p>
          <a:p>
            <a:pPr marL="342900" indent="-342900">
              <a:buFont typeface="Arial" panose="020B0604020202020204" pitchFamily="34" charset="0"/>
              <a:buChar char="•"/>
            </a:pPr>
            <a:r>
              <a:rPr lang="en-GB" dirty="0"/>
              <a:t>Ramp merging as MARL</a:t>
            </a:r>
          </a:p>
          <a:p>
            <a:pPr marL="342900" indent="-342900">
              <a:buFont typeface="Arial" panose="020B0604020202020204" pitchFamily="34" charset="0"/>
              <a:buChar char="•"/>
            </a:pPr>
            <a:r>
              <a:rPr lang="en-GB" dirty="0"/>
              <a:t>Implementation</a:t>
            </a:r>
          </a:p>
          <a:p>
            <a:pPr marL="342900" indent="-342900">
              <a:buFont typeface="Arial" panose="020B0604020202020204" pitchFamily="34" charset="0"/>
              <a:buChar char="•"/>
            </a:pPr>
            <a:r>
              <a:rPr lang="en-GB" dirty="0"/>
              <a:t>Evaluation</a:t>
            </a:r>
          </a:p>
          <a:p>
            <a:pPr marL="342900" indent="-342900">
              <a:buFont typeface="Arial" panose="020B0604020202020204" pitchFamily="34" charset="0"/>
              <a:buChar char="•"/>
            </a:pPr>
            <a:r>
              <a:rPr lang="en-GB" dirty="0"/>
              <a:t>Remaining tasks</a:t>
            </a:r>
          </a:p>
          <a:p>
            <a:pPr marL="342900" indent="-342900">
              <a:buFont typeface="Arial" panose="020B0604020202020204" pitchFamily="34" charset="0"/>
              <a:buChar char="•"/>
            </a:pPr>
            <a:r>
              <a:rPr lang="en-GB" dirty="0"/>
              <a:t>Enhancement Opportunities</a:t>
            </a:r>
          </a:p>
          <a:p>
            <a:pPr marL="342900" indent="-342900">
              <a:buFont typeface="Arial" panose="020B0604020202020204" pitchFamily="34" charset="0"/>
              <a:buChar char="•"/>
            </a:pPr>
            <a:endParaRPr lang="en-GB" dirty="0"/>
          </a:p>
        </p:txBody>
      </p:sp>
      <p:sp>
        <p:nvSpPr>
          <p:cNvPr id="5" name="Slide Number Placeholder 4"/>
          <p:cNvSpPr>
            <a:spLocks noGrp="1"/>
          </p:cNvSpPr>
          <p:nvPr>
            <p:ph type="sldNum" sz="quarter" idx="12"/>
          </p:nvPr>
        </p:nvSpPr>
        <p:spPr/>
        <p:txBody>
          <a:bodyPr/>
          <a:lstStyle/>
          <a:p>
            <a:fld id="{7D300DB9-A23F-43BD-B7EF-862D750C72E7}" type="slidenum">
              <a:rPr lang="en-IE" smtClean="0"/>
              <a:t>2</a:t>
            </a:fld>
            <a:endParaRPr lang="en-IE"/>
          </a:p>
        </p:txBody>
      </p:sp>
    </p:spTree>
    <p:extLst>
      <p:ext uri="{BB962C8B-B14F-4D97-AF65-F5344CB8AC3E}">
        <p14:creationId xmlns:p14="http://schemas.microsoft.com/office/powerpoint/2010/main" val="3110083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Improvement in Safety Supervisor</a:t>
            </a:r>
          </a:p>
        </p:txBody>
      </p:sp>
      <p:sp>
        <p:nvSpPr>
          <p:cNvPr id="3" name="Text Placeholder 2"/>
          <p:cNvSpPr>
            <a:spLocks noGrp="1"/>
          </p:cNvSpPr>
          <p:nvPr>
            <p:ph type="body" sz="quarter" idx="10"/>
          </p:nvPr>
        </p:nvSpPr>
        <p:spPr>
          <a:xfrm>
            <a:off x="760700" y="2949446"/>
            <a:ext cx="7622599" cy="959107"/>
          </a:xfrm>
        </p:spPr>
        <p:txBody>
          <a:bodyPr/>
          <a:lstStyle/>
          <a:p>
            <a:pPr marL="0" indent="0" algn="ctr">
              <a:buNone/>
            </a:pPr>
            <a:r>
              <a:rPr lang="en-GB" dirty="0"/>
              <a:t>MAPPO algorithm was updated to support the continuous action by updating the loss function to Gaussian policy </a:t>
            </a:r>
          </a:p>
          <a:p>
            <a:endParaRPr lang="en-GB" dirty="0"/>
          </a:p>
        </p:txBody>
      </p:sp>
      <p:sp>
        <p:nvSpPr>
          <p:cNvPr id="5" name="Slide Number Placeholder 4"/>
          <p:cNvSpPr>
            <a:spLocks noGrp="1"/>
          </p:cNvSpPr>
          <p:nvPr>
            <p:ph type="sldNum" sz="quarter" idx="12"/>
          </p:nvPr>
        </p:nvSpPr>
        <p:spPr/>
        <p:txBody>
          <a:bodyPr/>
          <a:lstStyle/>
          <a:p>
            <a:fld id="{7D300DB9-A23F-43BD-B7EF-862D750C72E7}" type="slidenum">
              <a:rPr lang="en-IE" smtClean="0"/>
              <a:t>20</a:t>
            </a:fld>
            <a:endParaRPr lang="en-IE"/>
          </a:p>
        </p:txBody>
      </p:sp>
    </p:spTree>
    <p:extLst>
      <p:ext uri="{BB962C8B-B14F-4D97-AF65-F5344CB8AC3E}">
        <p14:creationId xmlns:p14="http://schemas.microsoft.com/office/powerpoint/2010/main" val="2320855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8674" y="3715200"/>
            <a:ext cx="7500939" cy="554850"/>
          </a:xfrm>
        </p:spPr>
        <p:txBody>
          <a:bodyPr anchor="b">
            <a:normAutofit/>
          </a:bodyPr>
          <a:lstStyle/>
          <a:p>
            <a:pPr>
              <a:lnSpc>
                <a:spcPct val="90000"/>
              </a:lnSpc>
            </a:pPr>
            <a:r>
              <a:rPr lang="en-GB" sz="3900" dirty="0"/>
              <a:t>Implementation</a:t>
            </a:r>
          </a:p>
        </p:txBody>
      </p:sp>
      <p:sp>
        <p:nvSpPr>
          <p:cNvPr id="5" name="Slide Number Placeholder 4" hidden="1"/>
          <p:cNvSpPr>
            <a:spLocks noGrp="1"/>
          </p:cNvSpPr>
          <p:nvPr>
            <p:ph type="sldNum" sz="quarter" idx="4294967295"/>
          </p:nvPr>
        </p:nvSpPr>
        <p:spPr>
          <a:xfrm>
            <a:off x="7086600" y="6133701"/>
            <a:ext cx="2057400" cy="365125"/>
          </a:xfrm>
        </p:spPr>
        <p:txBody>
          <a:bodyPr/>
          <a:lstStyle/>
          <a:p>
            <a:pPr>
              <a:spcAft>
                <a:spcPts val="600"/>
              </a:spcAft>
            </a:pPr>
            <a:fld id="{7D300DB9-A23F-43BD-B7EF-862D750C72E7}" type="slidenum">
              <a:rPr lang="en-IE" smtClean="0"/>
              <a:pPr>
                <a:spcAft>
                  <a:spcPts val="600"/>
                </a:spcAft>
              </a:pPr>
              <a:t>21</a:t>
            </a:fld>
            <a:endParaRPr lang="en-IE"/>
          </a:p>
        </p:txBody>
      </p:sp>
      <p:sp>
        <p:nvSpPr>
          <p:cNvPr id="14" name="Slide Number Placeholder 4" hidden="1">
            <a:extLst>
              <a:ext uri="{FF2B5EF4-FFF2-40B4-BE49-F238E27FC236}">
                <a16:creationId xmlns:a16="http://schemas.microsoft.com/office/drawing/2014/main" id="{D539BF0B-D9FE-7C3D-297A-004687E26DD1}"/>
              </a:ext>
            </a:extLst>
          </p:cNvPr>
          <p:cNvSpPr>
            <a:spLocks noGrp="1"/>
          </p:cNvSpPr>
          <p:nvPr>
            <p:ph type="sldNum" sz="quarter" idx="4294967295"/>
          </p:nvPr>
        </p:nvSpPr>
        <p:spPr>
          <a:xfrm>
            <a:off x="7086600" y="6133701"/>
            <a:ext cx="2057400" cy="365125"/>
          </a:xfrm>
        </p:spPr>
        <p:txBody>
          <a:bodyPr/>
          <a:lstStyle/>
          <a:p>
            <a:pPr>
              <a:spcAft>
                <a:spcPts val="600"/>
              </a:spcAft>
            </a:pPr>
            <a:fld id="{7D300DB9-A23F-43BD-B7EF-862D750C72E7}" type="slidenum">
              <a:rPr lang="en-IE" smtClean="0"/>
              <a:pPr>
                <a:spcAft>
                  <a:spcPts val="600"/>
                </a:spcAft>
              </a:pPr>
              <a:t>21</a:t>
            </a:fld>
            <a:endParaRPr lang="en-IE"/>
          </a:p>
        </p:txBody>
      </p:sp>
      <p:sp>
        <p:nvSpPr>
          <p:cNvPr id="19" name="Slide Number Placeholder 2" hidden="1">
            <a:extLst>
              <a:ext uri="{FF2B5EF4-FFF2-40B4-BE49-F238E27FC236}">
                <a16:creationId xmlns:a16="http://schemas.microsoft.com/office/drawing/2014/main" id="{B001EDF6-F0C9-479D-F7AA-6219428D1743}"/>
              </a:ext>
            </a:extLst>
          </p:cNvPr>
          <p:cNvSpPr>
            <a:spLocks noGrp="1"/>
          </p:cNvSpPr>
          <p:nvPr>
            <p:ph type="sldNum" sz="quarter" idx="4294967295"/>
          </p:nvPr>
        </p:nvSpPr>
        <p:spPr>
          <a:xfrm>
            <a:off x="7086600" y="6133701"/>
            <a:ext cx="2057400" cy="365125"/>
          </a:xfrm>
        </p:spPr>
        <p:txBody>
          <a:bodyPr anchor="ctr">
            <a:normAutofit/>
          </a:bodyPr>
          <a:lstStyle/>
          <a:p>
            <a:pPr>
              <a:spcAft>
                <a:spcPts val="600"/>
              </a:spcAft>
            </a:pPr>
            <a:fld id="{7D300DB9-A23F-43BD-B7EF-862D750C72E7}" type="slidenum">
              <a:rPr lang="en-IE" smtClean="0"/>
              <a:pPr>
                <a:spcAft>
                  <a:spcPts val="600"/>
                </a:spcAft>
              </a:pPr>
              <a:t>21</a:t>
            </a:fld>
            <a:endParaRPr lang="en-IE"/>
          </a:p>
        </p:txBody>
      </p:sp>
    </p:spTree>
    <p:extLst>
      <p:ext uri="{BB962C8B-B14F-4D97-AF65-F5344CB8AC3E}">
        <p14:creationId xmlns:p14="http://schemas.microsoft.com/office/powerpoint/2010/main" val="701978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Implementation </a:t>
            </a:r>
          </a:p>
        </p:txBody>
      </p:sp>
      <p:sp>
        <p:nvSpPr>
          <p:cNvPr id="3" name="Text Placeholder 2"/>
          <p:cNvSpPr>
            <a:spLocks noGrp="1"/>
          </p:cNvSpPr>
          <p:nvPr>
            <p:ph type="body" sz="quarter" idx="10"/>
          </p:nvPr>
        </p:nvSpPr>
        <p:spPr>
          <a:xfrm>
            <a:off x="828675" y="1881074"/>
            <a:ext cx="7500938" cy="4398701"/>
          </a:xfrm>
        </p:spPr>
        <p:txBody>
          <a:bodyPr/>
          <a:lstStyle/>
          <a:p>
            <a:r>
              <a:rPr lang="en-GB" dirty="0"/>
              <a:t>Project is written in Python programming language.</a:t>
            </a:r>
          </a:p>
          <a:p>
            <a:r>
              <a:rPr lang="en-GB" dirty="0"/>
              <a:t>Simulation is done using highway-env environment.</a:t>
            </a:r>
          </a:p>
          <a:p>
            <a:r>
              <a:rPr lang="en-GB" dirty="0"/>
              <a:t>Simulation set up id as follows:</a:t>
            </a:r>
          </a:p>
          <a:p>
            <a:pPr lvl="2"/>
            <a:r>
              <a:rPr lang="en-GB" dirty="0"/>
              <a:t>Number of training episodes: 20000</a:t>
            </a:r>
          </a:p>
          <a:p>
            <a:pPr lvl="2"/>
            <a:r>
              <a:rPr lang="en-GB" dirty="0"/>
              <a:t>Evaluation Interval: 200</a:t>
            </a:r>
          </a:p>
          <a:p>
            <a:pPr lvl="2"/>
            <a:r>
              <a:rPr lang="en-GB" dirty="0"/>
              <a:t>Max length of each episode: 20 seconds</a:t>
            </a:r>
          </a:p>
          <a:p>
            <a:pPr lvl="2"/>
            <a:r>
              <a:rPr lang="en-GB" dirty="0"/>
              <a:t>Headway time: 1.2 seconds</a:t>
            </a:r>
          </a:p>
          <a:p>
            <a:pPr lvl="2"/>
            <a:r>
              <a:rPr lang="el-GR" dirty="0"/>
              <a:t>γ = 0.99 </a:t>
            </a:r>
          </a:p>
          <a:p>
            <a:pPr lvl="2"/>
            <a:r>
              <a:rPr lang="el-GR" dirty="0"/>
              <a:t>β1 </a:t>
            </a:r>
            <a:r>
              <a:rPr lang="en-IN" dirty="0"/>
              <a:t>and </a:t>
            </a:r>
            <a:r>
              <a:rPr lang="el-GR" dirty="0"/>
              <a:t>β2 </a:t>
            </a:r>
            <a:r>
              <a:rPr lang="en-GB" dirty="0"/>
              <a:t>= 1 and 0.01 </a:t>
            </a:r>
            <a:r>
              <a:rPr lang="en-GB" dirty="0" err="1"/>
              <a:t>repectively</a:t>
            </a:r>
            <a:endParaRPr lang="el-GR" dirty="0"/>
          </a:p>
        </p:txBody>
      </p:sp>
      <p:sp>
        <p:nvSpPr>
          <p:cNvPr id="5" name="Slide Number Placeholder 4"/>
          <p:cNvSpPr>
            <a:spLocks noGrp="1"/>
          </p:cNvSpPr>
          <p:nvPr>
            <p:ph type="sldNum" sz="quarter" idx="12"/>
          </p:nvPr>
        </p:nvSpPr>
        <p:spPr/>
        <p:txBody>
          <a:bodyPr/>
          <a:lstStyle/>
          <a:p>
            <a:fld id="{7D300DB9-A23F-43BD-B7EF-862D750C72E7}" type="slidenum">
              <a:rPr lang="en-IE" smtClean="0"/>
              <a:t>22</a:t>
            </a:fld>
            <a:endParaRPr lang="en-IE"/>
          </a:p>
        </p:txBody>
      </p:sp>
      <p:sp>
        <p:nvSpPr>
          <p:cNvPr id="7" name="Rectangular Callout 6">
            <a:extLst>
              <a:ext uri="{FF2B5EF4-FFF2-40B4-BE49-F238E27FC236}">
                <a16:creationId xmlns:a16="http://schemas.microsoft.com/office/drawing/2014/main" id="{044175F1-8863-5722-D356-DD787A1FEDBC}"/>
              </a:ext>
            </a:extLst>
          </p:cNvPr>
          <p:cNvSpPr/>
          <p:nvPr/>
        </p:nvSpPr>
        <p:spPr>
          <a:xfrm>
            <a:off x="4800600" y="1436574"/>
            <a:ext cx="2767013" cy="889000"/>
          </a:xfrm>
          <a:prstGeom prst="wedgeRectCallou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Why this environment?</a:t>
            </a:r>
          </a:p>
        </p:txBody>
      </p:sp>
    </p:spTree>
    <p:extLst>
      <p:ext uri="{BB962C8B-B14F-4D97-AF65-F5344CB8AC3E}">
        <p14:creationId xmlns:p14="http://schemas.microsoft.com/office/powerpoint/2010/main" val="261444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7"/>
                                        </p:tgtEl>
                                        <p:attrNameLst>
                                          <p:attrName>ppt_x</p:attrName>
                                        </p:attrNameLst>
                                      </p:cBhvr>
                                      <p:tavLst>
                                        <p:tav tm="0">
                                          <p:val>
                                            <p:strVal val="ppt_x"/>
                                          </p:val>
                                        </p:tav>
                                        <p:tav tm="100000">
                                          <p:val>
                                            <p:strVal val="ppt_x"/>
                                          </p:val>
                                        </p:tav>
                                      </p:tavLst>
                                    </p:anim>
                                    <p:anim calcmode="lin" valueType="num">
                                      <p:cBhvr additive="base">
                                        <p:cTn id="13" dur="500"/>
                                        <p:tgtEl>
                                          <p:spTgt spid="7"/>
                                        </p:tgtEl>
                                        <p:attrNameLst>
                                          <p:attrName>ppt_y</p:attrName>
                                        </p:attrNameLst>
                                      </p:cBhvr>
                                      <p:tavLst>
                                        <p:tav tm="0">
                                          <p:val>
                                            <p:strVal val="ppt_y"/>
                                          </p:val>
                                        </p:tav>
                                        <p:tav tm="100000">
                                          <p:val>
                                            <p:strVal val="1+ppt_h/2"/>
                                          </p:val>
                                        </p:tav>
                                      </p:tavLst>
                                    </p:anim>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6EAA3-2BBF-6FBB-48A5-B10428080912}"/>
              </a:ext>
            </a:extLst>
          </p:cNvPr>
          <p:cNvSpPr>
            <a:spLocks noGrp="1"/>
          </p:cNvSpPr>
          <p:nvPr>
            <p:ph type="title"/>
          </p:nvPr>
        </p:nvSpPr>
        <p:spPr/>
        <p:txBody>
          <a:bodyPr/>
          <a:lstStyle/>
          <a:p>
            <a:r>
              <a:rPr lang="en-US" dirty="0"/>
              <a:t>Implementation Challenges</a:t>
            </a:r>
          </a:p>
        </p:txBody>
      </p:sp>
      <p:sp>
        <p:nvSpPr>
          <p:cNvPr id="3" name="Text Placeholder 2">
            <a:extLst>
              <a:ext uri="{FF2B5EF4-FFF2-40B4-BE49-F238E27FC236}">
                <a16:creationId xmlns:a16="http://schemas.microsoft.com/office/drawing/2014/main" id="{44BDC04A-A63F-DD09-E6B3-603B15D1F739}"/>
              </a:ext>
            </a:extLst>
          </p:cNvPr>
          <p:cNvSpPr>
            <a:spLocks noGrp="1"/>
          </p:cNvSpPr>
          <p:nvPr>
            <p:ph type="body" sz="quarter" idx="10"/>
          </p:nvPr>
        </p:nvSpPr>
        <p:spPr/>
        <p:txBody>
          <a:bodyPr/>
          <a:lstStyle/>
          <a:p>
            <a:r>
              <a:rPr lang="en-US" dirty="0"/>
              <a:t>The simulation environment I chose is not tailor-made for CAVs.</a:t>
            </a:r>
          </a:p>
          <a:p>
            <a:r>
              <a:rPr lang="en-US" dirty="0"/>
              <a:t>Simulation does not support the multi agent environment.</a:t>
            </a:r>
          </a:p>
          <a:p>
            <a:r>
              <a:rPr lang="en-US" dirty="0"/>
              <a:t>Does not support continuous action.</a:t>
            </a:r>
          </a:p>
          <a:p>
            <a:endParaRPr lang="en-US" dirty="0"/>
          </a:p>
        </p:txBody>
      </p:sp>
      <p:sp>
        <p:nvSpPr>
          <p:cNvPr id="5" name="Slide Number Placeholder 4">
            <a:extLst>
              <a:ext uri="{FF2B5EF4-FFF2-40B4-BE49-F238E27FC236}">
                <a16:creationId xmlns:a16="http://schemas.microsoft.com/office/drawing/2014/main" id="{4FAF5E8F-77B9-5ECA-AFA5-DDD391675618}"/>
              </a:ext>
            </a:extLst>
          </p:cNvPr>
          <p:cNvSpPr>
            <a:spLocks noGrp="1"/>
          </p:cNvSpPr>
          <p:nvPr>
            <p:ph type="sldNum" sz="quarter" idx="12"/>
          </p:nvPr>
        </p:nvSpPr>
        <p:spPr/>
        <p:txBody>
          <a:bodyPr/>
          <a:lstStyle/>
          <a:p>
            <a:fld id="{7D300DB9-A23F-43BD-B7EF-862D750C72E7}" type="slidenum">
              <a:rPr lang="en-IE" smtClean="0"/>
              <a:t>23</a:t>
            </a:fld>
            <a:endParaRPr lang="en-IE"/>
          </a:p>
        </p:txBody>
      </p:sp>
    </p:spTree>
    <p:extLst>
      <p:ext uri="{BB962C8B-B14F-4D97-AF65-F5344CB8AC3E}">
        <p14:creationId xmlns:p14="http://schemas.microsoft.com/office/powerpoint/2010/main" val="1759014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F6E28-B1C7-654B-872E-85B7D811B7E4}"/>
              </a:ext>
            </a:extLst>
          </p:cNvPr>
          <p:cNvSpPr>
            <a:spLocks noGrp="1"/>
          </p:cNvSpPr>
          <p:nvPr>
            <p:ph type="title"/>
          </p:nvPr>
        </p:nvSpPr>
        <p:spPr/>
        <p:txBody>
          <a:bodyPr/>
          <a:lstStyle/>
          <a:p>
            <a:r>
              <a:rPr lang="en-US" dirty="0"/>
              <a:t>Traffic density: Low</a:t>
            </a:r>
          </a:p>
        </p:txBody>
      </p:sp>
      <p:sp>
        <p:nvSpPr>
          <p:cNvPr id="5" name="Slide Number Placeholder 4">
            <a:extLst>
              <a:ext uri="{FF2B5EF4-FFF2-40B4-BE49-F238E27FC236}">
                <a16:creationId xmlns:a16="http://schemas.microsoft.com/office/drawing/2014/main" id="{A0D950D3-4DF8-1E7D-752A-2540187EFD43}"/>
              </a:ext>
            </a:extLst>
          </p:cNvPr>
          <p:cNvSpPr>
            <a:spLocks noGrp="1"/>
          </p:cNvSpPr>
          <p:nvPr>
            <p:ph type="sldNum" sz="quarter" idx="12"/>
          </p:nvPr>
        </p:nvSpPr>
        <p:spPr/>
        <p:txBody>
          <a:bodyPr/>
          <a:lstStyle/>
          <a:p>
            <a:fld id="{7D300DB9-A23F-43BD-B7EF-862D750C72E7}" type="slidenum">
              <a:rPr lang="en-IE" smtClean="0"/>
              <a:t>24</a:t>
            </a:fld>
            <a:endParaRPr lang="en-IE"/>
          </a:p>
        </p:txBody>
      </p:sp>
      <p:pic>
        <p:nvPicPr>
          <p:cNvPr id="9" name="testing_episode200_0">
            <a:hlinkClick r:id="" action="ppaction://media"/>
            <a:extLst>
              <a:ext uri="{FF2B5EF4-FFF2-40B4-BE49-F238E27FC236}">
                <a16:creationId xmlns:a16="http://schemas.microsoft.com/office/drawing/2014/main" id="{3E632988-0658-6091-2D66-5D13388B0A7A}"/>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353173" y="4049825"/>
            <a:ext cx="8451940" cy="1690388"/>
          </a:xfrm>
          <a:prstGeom prst="rect">
            <a:avLst/>
          </a:prstGeom>
        </p:spPr>
      </p:pic>
      <p:sp>
        <p:nvSpPr>
          <p:cNvPr id="11" name="TextBox 10">
            <a:extLst>
              <a:ext uri="{FF2B5EF4-FFF2-40B4-BE49-F238E27FC236}">
                <a16:creationId xmlns:a16="http://schemas.microsoft.com/office/drawing/2014/main" id="{985A9682-7F9C-92CB-20DF-1BBD16E23FDB}"/>
              </a:ext>
            </a:extLst>
          </p:cNvPr>
          <p:cNvSpPr txBox="1"/>
          <p:nvPr/>
        </p:nvSpPr>
        <p:spPr>
          <a:xfrm>
            <a:off x="353173" y="1663700"/>
            <a:ext cx="8295527" cy="646331"/>
          </a:xfrm>
          <a:prstGeom prst="rect">
            <a:avLst/>
          </a:prstGeom>
          <a:noFill/>
        </p:spPr>
        <p:txBody>
          <a:bodyPr wrap="square" rtlCol="0">
            <a:spAutoFit/>
          </a:bodyPr>
          <a:lstStyle/>
          <a:p>
            <a:pPr marL="285750" indent="-285750">
              <a:buFont typeface="Arial" panose="020B0604020202020204" pitchFamily="34" charset="0"/>
              <a:buChar char="•"/>
            </a:pPr>
            <a:r>
              <a:rPr lang="en-US" dirty="0"/>
              <a:t>Number of HDVs: 1-3</a:t>
            </a:r>
          </a:p>
          <a:p>
            <a:pPr marL="285750" indent="-285750">
              <a:buFont typeface="Arial" panose="020B0604020202020204" pitchFamily="34" charset="0"/>
              <a:buChar char="•"/>
            </a:pPr>
            <a:r>
              <a:rPr lang="en-US" dirty="0"/>
              <a:t>Number of CAVs: 1-3</a:t>
            </a:r>
          </a:p>
        </p:txBody>
      </p:sp>
      <p:sp>
        <p:nvSpPr>
          <p:cNvPr id="12" name="TextBox 11">
            <a:extLst>
              <a:ext uri="{FF2B5EF4-FFF2-40B4-BE49-F238E27FC236}">
                <a16:creationId xmlns:a16="http://schemas.microsoft.com/office/drawing/2014/main" id="{D9A7A532-430E-F6E5-5F9A-2437FDF93E22}"/>
              </a:ext>
            </a:extLst>
          </p:cNvPr>
          <p:cNvSpPr txBox="1"/>
          <p:nvPr/>
        </p:nvSpPr>
        <p:spPr>
          <a:xfrm>
            <a:off x="2231352" y="5972331"/>
            <a:ext cx="4695581" cy="369332"/>
          </a:xfrm>
          <a:prstGeom prst="rect">
            <a:avLst/>
          </a:prstGeom>
          <a:noFill/>
        </p:spPr>
        <p:txBody>
          <a:bodyPr wrap="none" rtlCol="0">
            <a:spAutoFit/>
          </a:bodyPr>
          <a:lstStyle/>
          <a:p>
            <a:r>
              <a:rPr lang="en-US" dirty="0"/>
              <a:t>Note: CAVs are green in color and HDVs are blue</a:t>
            </a:r>
          </a:p>
        </p:txBody>
      </p:sp>
    </p:spTree>
    <p:extLst>
      <p:ext uri="{BB962C8B-B14F-4D97-AF65-F5344CB8AC3E}">
        <p14:creationId xmlns:p14="http://schemas.microsoft.com/office/powerpoint/2010/main" val="227729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0200"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9"/>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9D8FF-8658-B72F-CEDF-3CAA6BE4F741}"/>
              </a:ext>
            </a:extLst>
          </p:cNvPr>
          <p:cNvSpPr>
            <a:spLocks noGrp="1"/>
          </p:cNvSpPr>
          <p:nvPr>
            <p:ph type="title"/>
          </p:nvPr>
        </p:nvSpPr>
        <p:spPr/>
        <p:txBody>
          <a:bodyPr/>
          <a:lstStyle/>
          <a:p>
            <a:r>
              <a:rPr lang="en-US" dirty="0"/>
              <a:t>Traffic density: Medium</a:t>
            </a:r>
          </a:p>
        </p:txBody>
      </p:sp>
      <p:sp>
        <p:nvSpPr>
          <p:cNvPr id="5" name="Slide Number Placeholder 4">
            <a:extLst>
              <a:ext uri="{FF2B5EF4-FFF2-40B4-BE49-F238E27FC236}">
                <a16:creationId xmlns:a16="http://schemas.microsoft.com/office/drawing/2014/main" id="{F50C8E20-5456-BA8F-B467-83BEA149AFD1}"/>
              </a:ext>
            </a:extLst>
          </p:cNvPr>
          <p:cNvSpPr>
            <a:spLocks noGrp="1"/>
          </p:cNvSpPr>
          <p:nvPr>
            <p:ph type="sldNum" sz="quarter" idx="12"/>
          </p:nvPr>
        </p:nvSpPr>
        <p:spPr/>
        <p:txBody>
          <a:bodyPr/>
          <a:lstStyle/>
          <a:p>
            <a:fld id="{7D300DB9-A23F-43BD-B7EF-862D750C72E7}" type="slidenum">
              <a:rPr lang="en-IE" smtClean="0"/>
              <a:t>25</a:t>
            </a:fld>
            <a:endParaRPr lang="en-IE"/>
          </a:p>
        </p:txBody>
      </p:sp>
      <p:pic>
        <p:nvPicPr>
          <p:cNvPr id="6" name="testing_episode200_1">
            <a:hlinkClick r:id="" action="ppaction://media"/>
            <a:extLst>
              <a:ext uri="{FF2B5EF4-FFF2-40B4-BE49-F238E27FC236}">
                <a16:creationId xmlns:a16="http://schemas.microsoft.com/office/drawing/2014/main" id="{DC0814C2-0C2B-E2E3-CD5F-1C702D7E438C}"/>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579587" y="3774833"/>
            <a:ext cx="8090665" cy="1618133"/>
          </a:xfrm>
          <a:prstGeom prst="rect">
            <a:avLst/>
          </a:prstGeom>
        </p:spPr>
      </p:pic>
      <p:sp>
        <p:nvSpPr>
          <p:cNvPr id="7" name="TextBox 6">
            <a:extLst>
              <a:ext uri="{FF2B5EF4-FFF2-40B4-BE49-F238E27FC236}">
                <a16:creationId xmlns:a16="http://schemas.microsoft.com/office/drawing/2014/main" id="{A925B7E4-8AAE-05AB-A163-7F2211CD7740}"/>
              </a:ext>
            </a:extLst>
          </p:cNvPr>
          <p:cNvSpPr txBox="1"/>
          <p:nvPr/>
        </p:nvSpPr>
        <p:spPr>
          <a:xfrm>
            <a:off x="353173" y="1663700"/>
            <a:ext cx="8295527" cy="646331"/>
          </a:xfrm>
          <a:prstGeom prst="rect">
            <a:avLst/>
          </a:prstGeom>
          <a:noFill/>
        </p:spPr>
        <p:txBody>
          <a:bodyPr wrap="square" rtlCol="0">
            <a:spAutoFit/>
          </a:bodyPr>
          <a:lstStyle/>
          <a:p>
            <a:pPr marL="285750" indent="-285750">
              <a:buFont typeface="Arial" panose="020B0604020202020204" pitchFamily="34" charset="0"/>
              <a:buChar char="•"/>
            </a:pPr>
            <a:r>
              <a:rPr lang="en-US" dirty="0"/>
              <a:t>Number of HDVs: 2-4</a:t>
            </a:r>
          </a:p>
          <a:p>
            <a:pPr marL="285750" indent="-285750">
              <a:buFont typeface="Arial" panose="020B0604020202020204" pitchFamily="34" charset="0"/>
              <a:buChar char="•"/>
            </a:pPr>
            <a:r>
              <a:rPr lang="en-US" dirty="0"/>
              <a:t>Number of CAVs:2-4</a:t>
            </a:r>
          </a:p>
        </p:txBody>
      </p:sp>
      <p:sp>
        <p:nvSpPr>
          <p:cNvPr id="8" name="TextBox 7">
            <a:extLst>
              <a:ext uri="{FF2B5EF4-FFF2-40B4-BE49-F238E27FC236}">
                <a16:creationId xmlns:a16="http://schemas.microsoft.com/office/drawing/2014/main" id="{84EC6A7F-7D69-BA30-B1D0-1FDD6480E650}"/>
              </a:ext>
            </a:extLst>
          </p:cNvPr>
          <p:cNvSpPr txBox="1"/>
          <p:nvPr/>
        </p:nvSpPr>
        <p:spPr>
          <a:xfrm>
            <a:off x="2231352" y="5972331"/>
            <a:ext cx="4695581" cy="369332"/>
          </a:xfrm>
          <a:prstGeom prst="rect">
            <a:avLst/>
          </a:prstGeom>
          <a:noFill/>
        </p:spPr>
        <p:txBody>
          <a:bodyPr wrap="none" rtlCol="0">
            <a:spAutoFit/>
          </a:bodyPr>
          <a:lstStyle/>
          <a:p>
            <a:r>
              <a:rPr lang="en-US" dirty="0"/>
              <a:t>Note: CAVs are green in color and HDVs are blue</a:t>
            </a:r>
          </a:p>
        </p:txBody>
      </p:sp>
    </p:spTree>
    <p:extLst>
      <p:ext uri="{BB962C8B-B14F-4D97-AF65-F5344CB8AC3E}">
        <p14:creationId xmlns:p14="http://schemas.microsoft.com/office/powerpoint/2010/main" val="3647873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020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C66C3-C573-2650-7981-9A81A7859BAB}"/>
              </a:ext>
            </a:extLst>
          </p:cNvPr>
          <p:cNvSpPr>
            <a:spLocks noGrp="1"/>
          </p:cNvSpPr>
          <p:nvPr>
            <p:ph type="title"/>
          </p:nvPr>
        </p:nvSpPr>
        <p:spPr/>
        <p:txBody>
          <a:bodyPr/>
          <a:lstStyle/>
          <a:p>
            <a:r>
              <a:rPr lang="en-US" dirty="0"/>
              <a:t>Traffic density: High</a:t>
            </a:r>
          </a:p>
        </p:txBody>
      </p:sp>
      <p:sp>
        <p:nvSpPr>
          <p:cNvPr id="5" name="Slide Number Placeholder 4">
            <a:extLst>
              <a:ext uri="{FF2B5EF4-FFF2-40B4-BE49-F238E27FC236}">
                <a16:creationId xmlns:a16="http://schemas.microsoft.com/office/drawing/2014/main" id="{265F0A2C-C555-42E0-5C78-8971E4F782DF}"/>
              </a:ext>
            </a:extLst>
          </p:cNvPr>
          <p:cNvSpPr>
            <a:spLocks noGrp="1"/>
          </p:cNvSpPr>
          <p:nvPr>
            <p:ph type="sldNum" sz="quarter" idx="12"/>
          </p:nvPr>
        </p:nvSpPr>
        <p:spPr/>
        <p:txBody>
          <a:bodyPr/>
          <a:lstStyle/>
          <a:p>
            <a:fld id="{7D300DB9-A23F-43BD-B7EF-862D750C72E7}" type="slidenum">
              <a:rPr lang="en-IE" smtClean="0"/>
              <a:t>26</a:t>
            </a:fld>
            <a:endParaRPr lang="en-IE"/>
          </a:p>
        </p:txBody>
      </p:sp>
      <p:pic>
        <p:nvPicPr>
          <p:cNvPr id="6" name="testing_episode200_2">
            <a:hlinkClick r:id="" action="ppaction://media"/>
            <a:extLst>
              <a:ext uri="{FF2B5EF4-FFF2-40B4-BE49-F238E27FC236}">
                <a16:creationId xmlns:a16="http://schemas.microsoft.com/office/drawing/2014/main" id="{30104727-08DF-F751-6C7E-4E76B732AF64}"/>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280147" y="3886899"/>
            <a:ext cx="8583705" cy="1716741"/>
          </a:xfrm>
          <a:prstGeom prst="rect">
            <a:avLst/>
          </a:prstGeom>
        </p:spPr>
      </p:pic>
      <p:sp>
        <p:nvSpPr>
          <p:cNvPr id="7" name="TextBox 6">
            <a:extLst>
              <a:ext uri="{FF2B5EF4-FFF2-40B4-BE49-F238E27FC236}">
                <a16:creationId xmlns:a16="http://schemas.microsoft.com/office/drawing/2014/main" id="{8BE4AF79-A794-36E3-AC51-498001452D3D}"/>
              </a:ext>
            </a:extLst>
          </p:cNvPr>
          <p:cNvSpPr txBox="1"/>
          <p:nvPr/>
        </p:nvSpPr>
        <p:spPr>
          <a:xfrm>
            <a:off x="353173" y="1663700"/>
            <a:ext cx="8295527" cy="646331"/>
          </a:xfrm>
          <a:prstGeom prst="rect">
            <a:avLst/>
          </a:prstGeom>
          <a:noFill/>
        </p:spPr>
        <p:txBody>
          <a:bodyPr wrap="square" rtlCol="0">
            <a:spAutoFit/>
          </a:bodyPr>
          <a:lstStyle/>
          <a:p>
            <a:pPr marL="285750" indent="-285750">
              <a:buFont typeface="Arial" panose="020B0604020202020204" pitchFamily="34" charset="0"/>
              <a:buChar char="•"/>
            </a:pPr>
            <a:r>
              <a:rPr lang="en-US" dirty="0"/>
              <a:t>Number of HDVs: 4-6</a:t>
            </a:r>
          </a:p>
          <a:p>
            <a:pPr marL="285750" indent="-285750">
              <a:buFont typeface="Arial" panose="020B0604020202020204" pitchFamily="34" charset="0"/>
              <a:buChar char="•"/>
            </a:pPr>
            <a:r>
              <a:rPr lang="en-US" dirty="0"/>
              <a:t>Number of CAVs: 4-6</a:t>
            </a:r>
          </a:p>
        </p:txBody>
      </p:sp>
      <p:sp>
        <p:nvSpPr>
          <p:cNvPr id="8" name="TextBox 7">
            <a:extLst>
              <a:ext uri="{FF2B5EF4-FFF2-40B4-BE49-F238E27FC236}">
                <a16:creationId xmlns:a16="http://schemas.microsoft.com/office/drawing/2014/main" id="{BDEDA695-695F-7601-6E4E-9A5632658287}"/>
              </a:ext>
            </a:extLst>
          </p:cNvPr>
          <p:cNvSpPr txBox="1"/>
          <p:nvPr/>
        </p:nvSpPr>
        <p:spPr>
          <a:xfrm>
            <a:off x="2231352" y="5972331"/>
            <a:ext cx="4695581" cy="369332"/>
          </a:xfrm>
          <a:prstGeom prst="rect">
            <a:avLst/>
          </a:prstGeom>
          <a:noFill/>
        </p:spPr>
        <p:txBody>
          <a:bodyPr wrap="none" rtlCol="0">
            <a:spAutoFit/>
          </a:bodyPr>
          <a:lstStyle/>
          <a:p>
            <a:r>
              <a:rPr lang="en-US" dirty="0"/>
              <a:t>Note: CAVs are green in color and HDVs are blue</a:t>
            </a:r>
          </a:p>
        </p:txBody>
      </p:sp>
    </p:spTree>
    <p:extLst>
      <p:ext uri="{BB962C8B-B14F-4D97-AF65-F5344CB8AC3E}">
        <p14:creationId xmlns:p14="http://schemas.microsoft.com/office/powerpoint/2010/main" val="2137616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020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9D42F-69D3-41C5-318F-BE0BD9C071F4}"/>
              </a:ext>
            </a:extLst>
          </p:cNvPr>
          <p:cNvSpPr>
            <a:spLocks noGrp="1"/>
          </p:cNvSpPr>
          <p:nvPr>
            <p:ph type="title"/>
          </p:nvPr>
        </p:nvSpPr>
        <p:spPr>
          <a:xfrm>
            <a:off x="457200" y="375137"/>
            <a:ext cx="8686800" cy="561600"/>
          </a:xfrm>
        </p:spPr>
        <p:txBody>
          <a:bodyPr/>
          <a:lstStyle/>
          <a:p>
            <a:r>
              <a:rPr lang="en-US" dirty="0"/>
              <a:t>How is this implementation better than previous works?</a:t>
            </a:r>
          </a:p>
        </p:txBody>
      </p:sp>
      <p:sp>
        <p:nvSpPr>
          <p:cNvPr id="3" name="Text Placeholder 2">
            <a:extLst>
              <a:ext uri="{FF2B5EF4-FFF2-40B4-BE49-F238E27FC236}">
                <a16:creationId xmlns:a16="http://schemas.microsoft.com/office/drawing/2014/main" id="{1EE46CE6-1BD9-761D-30EB-45D3A0C7490C}"/>
              </a:ext>
            </a:extLst>
          </p:cNvPr>
          <p:cNvSpPr>
            <a:spLocks noGrp="1"/>
          </p:cNvSpPr>
          <p:nvPr>
            <p:ph type="body" sz="quarter" idx="10"/>
          </p:nvPr>
        </p:nvSpPr>
        <p:spPr>
          <a:xfrm>
            <a:off x="821531" y="2604975"/>
            <a:ext cx="7500938" cy="4040188"/>
          </a:xfrm>
        </p:spPr>
        <p:txBody>
          <a:bodyPr/>
          <a:lstStyle/>
          <a:p>
            <a:r>
              <a:rPr lang="en-US" dirty="0"/>
              <a:t>The reward considers the safety factor.</a:t>
            </a:r>
          </a:p>
          <a:p>
            <a:r>
              <a:rPr lang="en-US" dirty="0"/>
              <a:t>Noise is added to the system which </a:t>
            </a:r>
            <a:r>
              <a:rPr lang="en-IN" dirty="0"/>
              <a:t>i</a:t>
            </a:r>
            <a:r>
              <a:rPr lang="en-IN" b="0" i="0" dirty="0">
                <a:effectLst/>
              </a:rPr>
              <a:t>ncorporates the uncertainty and risk-awareness in the decision-making process</a:t>
            </a:r>
          </a:p>
          <a:p>
            <a:endParaRPr lang="en-US" dirty="0"/>
          </a:p>
        </p:txBody>
      </p:sp>
      <p:sp>
        <p:nvSpPr>
          <p:cNvPr id="5" name="Slide Number Placeholder 4">
            <a:extLst>
              <a:ext uri="{FF2B5EF4-FFF2-40B4-BE49-F238E27FC236}">
                <a16:creationId xmlns:a16="http://schemas.microsoft.com/office/drawing/2014/main" id="{AC96FDFF-F3B5-0279-9E18-46C786F4BF68}"/>
              </a:ext>
            </a:extLst>
          </p:cNvPr>
          <p:cNvSpPr>
            <a:spLocks noGrp="1"/>
          </p:cNvSpPr>
          <p:nvPr>
            <p:ph type="sldNum" sz="quarter" idx="12"/>
          </p:nvPr>
        </p:nvSpPr>
        <p:spPr/>
        <p:txBody>
          <a:bodyPr/>
          <a:lstStyle/>
          <a:p>
            <a:fld id="{7D300DB9-A23F-43BD-B7EF-862D750C72E7}" type="slidenum">
              <a:rPr lang="en-IE" smtClean="0"/>
              <a:t>27</a:t>
            </a:fld>
            <a:endParaRPr lang="en-IE"/>
          </a:p>
        </p:txBody>
      </p:sp>
    </p:spTree>
    <p:extLst>
      <p:ext uri="{BB962C8B-B14F-4D97-AF65-F5344CB8AC3E}">
        <p14:creationId xmlns:p14="http://schemas.microsoft.com/office/powerpoint/2010/main" val="3486578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8674" y="3715200"/>
            <a:ext cx="7500939" cy="554850"/>
          </a:xfrm>
        </p:spPr>
        <p:txBody>
          <a:bodyPr anchor="b">
            <a:normAutofit/>
          </a:bodyPr>
          <a:lstStyle/>
          <a:p>
            <a:pPr>
              <a:lnSpc>
                <a:spcPct val="90000"/>
              </a:lnSpc>
            </a:pPr>
            <a:r>
              <a:rPr lang="en-GB" sz="3900" dirty="0"/>
              <a:t>Evaluation</a:t>
            </a:r>
          </a:p>
        </p:txBody>
      </p:sp>
      <p:sp>
        <p:nvSpPr>
          <p:cNvPr id="5" name="Slide Number Placeholder 4" hidden="1"/>
          <p:cNvSpPr>
            <a:spLocks noGrp="1"/>
          </p:cNvSpPr>
          <p:nvPr>
            <p:ph type="sldNum" sz="quarter" idx="4294967295"/>
          </p:nvPr>
        </p:nvSpPr>
        <p:spPr>
          <a:xfrm>
            <a:off x="7086600" y="6133701"/>
            <a:ext cx="2057400" cy="365125"/>
          </a:xfrm>
        </p:spPr>
        <p:txBody>
          <a:bodyPr/>
          <a:lstStyle/>
          <a:p>
            <a:pPr>
              <a:spcAft>
                <a:spcPts val="600"/>
              </a:spcAft>
            </a:pPr>
            <a:fld id="{7D300DB9-A23F-43BD-B7EF-862D750C72E7}" type="slidenum">
              <a:rPr lang="en-IE" smtClean="0"/>
              <a:pPr>
                <a:spcAft>
                  <a:spcPts val="600"/>
                </a:spcAft>
              </a:pPr>
              <a:t>28</a:t>
            </a:fld>
            <a:endParaRPr lang="en-IE"/>
          </a:p>
        </p:txBody>
      </p:sp>
      <p:sp>
        <p:nvSpPr>
          <p:cNvPr id="14" name="Slide Number Placeholder 4" hidden="1">
            <a:extLst>
              <a:ext uri="{FF2B5EF4-FFF2-40B4-BE49-F238E27FC236}">
                <a16:creationId xmlns:a16="http://schemas.microsoft.com/office/drawing/2014/main" id="{D539BF0B-D9FE-7C3D-297A-004687E26DD1}"/>
              </a:ext>
            </a:extLst>
          </p:cNvPr>
          <p:cNvSpPr>
            <a:spLocks noGrp="1"/>
          </p:cNvSpPr>
          <p:nvPr>
            <p:ph type="sldNum" sz="quarter" idx="4294967295"/>
          </p:nvPr>
        </p:nvSpPr>
        <p:spPr>
          <a:xfrm>
            <a:off x="7086600" y="6133701"/>
            <a:ext cx="2057400" cy="365125"/>
          </a:xfrm>
        </p:spPr>
        <p:txBody>
          <a:bodyPr/>
          <a:lstStyle/>
          <a:p>
            <a:pPr>
              <a:spcAft>
                <a:spcPts val="600"/>
              </a:spcAft>
            </a:pPr>
            <a:fld id="{7D300DB9-A23F-43BD-B7EF-862D750C72E7}" type="slidenum">
              <a:rPr lang="en-IE" smtClean="0"/>
              <a:pPr>
                <a:spcAft>
                  <a:spcPts val="600"/>
                </a:spcAft>
              </a:pPr>
              <a:t>28</a:t>
            </a:fld>
            <a:endParaRPr lang="en-IE"/>
          </a:p>
        </p:txBody>
      </p:sp>
      <p:sp>
        <p:nvSpPr>
          <p:cNvPr id="19" name="Slide Number Placeholder 2" hidden="1">
            <a:extLst>
              <a:ext uri="{FF2B5EF4-FFF2-40B4-BE49-F238E27FC236}">
                <a16:creationId xmlns:a16="http://schemas.microsoft.com/office/drawing/2014/main" id="{B001EDF6-F0C9-479D-F7AA-6219428D1743}"/>
              </a:ext>
            </a:extLst>
          </p:cNvPr>
          <p:cNvSpPr>
            <a:spLocks noGrp="1"/>
          </p:cNvSpPr>
          <p:nvPr>
            <p:ph type="sldNum" sz="quarter" idx="4294967295"/>
          </p:nvPr>
        </p:nvSpPr>
        <p:spPr>
          <a:xfrm>
            <a:off x="7086600" y="6133701"/>
            <a:ext cx="2057400" cy="365125"/>
          </a:xfrm>
        </p:spPr>
        <p:txBody>
          <a:bodyPr anchor="ctr">
            <a:normAutofit/>
          </a:bodyPr>
          <a:lstStyle/>
          <a:p>
            <a:pPr>
              <a:spcAft>
                <a:spcPts val="600"/>
              </a:spcAft>
            </a:pPr>
            <a:fld id="{7D300DB9-A23F-43BD-B7EF-862D750C72E7}" type="slidenum">
              <a:rPr lang="en-IE" smtClean="0"/>
              <a:pPr>
                <a:spcAft>
                  <a:spcPts val="600"/>
                </a:spcAft>
              </a:pPr>
              <a:t>28</a:t>
            </a:fld>
            <a:endParaRPr lang="en-IE"/>
          </a:p>
        </p:txBody>
      </p:sp>
    </p:spTree>
    <p:extLst>
      <p:ext uri="{BB962C8B-B14F-4D97-AF65-F5344CB8AC3E}">
        <p14:creationId xmlns:p14="http://schemas.microsoft.com/office/powerpoint/2010/main" val="3510396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Evaluation</a:t>
            </a:r>
          </a:p>
        </p:txBody>
      </p:sp>
      <p:sp>
        <p:nvSpPr>
          <p:cNvPr id="3" name="Text Placeholder 2"/>
          <p:cNvSpPr>
            <a:spLocks noGrp="1"/>
          </p:cNvSpPr>
          <p:nvPr>
            <p:ph type="body" sz="quarter" idx="10"/>
          </p:nvPr>
        </p:nvSpPr>
        <p:spPr/>
        <p:txBody>
          <a:bodyPr/>
          <a:lstStyle/>
          <a:p>
            <a:pPr lvl="1"/>
            <a:r>
              <a:rPr lang="en-GB" dirty="0"/>
              <a:t>Record the affect of different number of episodes, traffic densities and how they affect the working of algorithm.</a:t>
            </a:r>
          </a:p>
          <a:p>
            <a:pPr lvl="1"/>
            <a:r>
              <a:rPr lang="en-GB" dirty="0"/>
              <a:t>Comparison of MAPPO with other state of art techniques.</a:t>
            </a:r>
          </a:p>
          <a:p>
            <a:pPr lvl="1"/>
            <a:r>
              <a:rPr lang="en-GB" dirty="0"/>
              <a:t>Record the rewards and plot average rewards per episodes which should look like as follows:</a:t>
            </a:r>
          </a:p>
          <a:p>
            <a:pPr lvl="1"/>
            <a:endParaRPr lang="en-GB" dirty="0"/>
          </a:p>
        </p:txBody>
      </p:sp>
      <p:sp>
        <p:nvSpPr>
          <p:cNvPr id="5" name="Slide Number Placeholder 4"/>
          <p:cNvSpPr>
            <a:spLocks noGrp="1"/>
          </p:cNvSpPr>
          <p:nvPr>
            <p:ph type="sldNum" sz="quarter" idx="12"/>
          </p:nvPr>
        </p:nvSpPr>
        <p:spPr/>
        <p:txBody>
          <a:bodyPr/>
          <a:lstStyle/>
          <a:p>
            <a:fld id="{7D300DB9-A23F-43BD-B7EF-862D750C72E7}" type="slidenum">
              <a:rPr lang="en-IE" smtClean="0"/>
              <a:t>29</a:t>
            </a:fld>
            <a:endParaRPr lang="en-IE"/>
          </a:p>
        </p:txBody>
      </p:sp>
      <p:pic>
        <p:nvPicPr>
          <p:cNvPr id="10" name="Picture 9" descr="Chart, line chart&#10;&#10;Description automatically generated">
            <a:extLst>
              <a:ext uri="{FF2B5EF4-FFF2-40B4-BE49-F238E27FC236}">
                <a16:creationId xmlns:a16="http://schemas.microsoft.com/office/drawing/2014/main" id="{56ED0AB1-3886-5BDC-6F49-A2B9286B5D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5046" y="3721253"/>
            <a:ext cx="3505200" cy="2595010"/>
          </a:xfrm>
          <a:prstGeom prst="rect">
            <a:avLst/>
          </a:prstGeom>
        </p:spPr>
      </p:pic>
    </p:spTree>
    <p:extLst>
      <p:ext uri="{BB962C8B-B14F-4D97-AF65-F5344CB8AC3E}">
        <p14:creationId xmlns:p14="http://schemas.microsoft.com/office/powerpoint/2010/main" val="3212662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8674" y="3715200"/>
            <a:ext cx="7500939" cy="554850"/>
          </a:xfrm>
        </p:spPr>
        <p:txBody>
          <a:bodyPr anchor="b">
            <a:normAutofit/>
          </a:bodyPr>
          <a:lstStyle/>
          <a:p>
            <a:pPr>
              <a:lnSpc>
                <a:spcPct val="90000"/>
              </a:lnSpc>
            </a:pPr>
            <a:r>
              <a:rPr lang="en-GB" sz="3900" dirty="0"/>
              <a:t>Introduction</a:t>
            </a:r>
          </a:p>
        </p:txBody>
      </p:sp>
      <p:sp>
        <p:nvSpPr>
          <p:cNvPr id="5" name="Slide Number Placeholder 4" hidden="1"/>
          <p:cNvSpPr>
            <a:spLocks noGrp="1"/>
          </p:cNvSpPr>
          <p:nvPr>
            <p:ph type="sldNum" sz="quarter" idx="4294967295"/>
          </p:nvPr>
        </p:nvSpPr>
        <p:spPr>
          <a:xfrm>
            <a:off x="7086600" y="6133701"/>
            <a:ext cx="2057400" cy="365125"/>
          </a:xfrm>
        </p:spPr>
        <p:txBody>
          <a:bodyPr/>
          <a:lstStyle/>
          <a:p>
            <a:pPr>
              <a:spcAft>
                <a:spcPts val="600"/>
              </a:spcAft>
            </a:pPr>
            <a:fld id="{7D300DB9-A23F-43BD-B7EF-862D750C72E7}" type="slidenum">
              <a:rPr lang="en-IE" smtClean="0"/>
              <a:pPr>
                <a:spcAft>
                  <a:spcPts val="600"/>
                </a:spcAft>
              </a:pPr>
              <a:t>3</a:t>
            </a:fld>
            <a:endParaRPr lang="en-IE"/>
          </a:p>
        </p:txBody>
      </p:sp>
      <p:sp>
        <p:nvSpPr>
          <p:cNvPr id="14" name="Slide Number Placeholder 4" hidden="1">
            <a:extLst>
              <a:ext uri="{FF2B5EF4-FFF2-40B4-BE49-F238E27FC236}">
                <a16:creationId xmlns:a16="http://schemas.microsoft.com/office/drawing/2014/main" id="{D539BF0B-D9FE-7C3D-297A-004687E26DD1}"/>
              </a:ext>
            </a:extLst>
          </p:cNvPr>
          <p:cNvSpPr>
            <a:spLocks noGrp="1"/>
          </p:cNvSpPr>
          <p:nvPr>
            <p:ph type="sldNum" sz="quarter" idx="4294967295"/>
          </p:nvPr>
        </p:nvSpPr>
        <p:spPr>
          <a:xfrm>
            <a:off x="7086600" y="6133701"/>
            <a:ext cx="2057400" cy="365125"/>
          </a:xfrm>
        </p:spPr>
        <p:txBody>
          <a:bodyPr/>
          <a:lstStyle/>
          <a:p>
            <a:pPr>
              <a:spcAft>
                <a:spcPts val="600"/>
              </a:spcAft>
            </a:pPr>
            <a:fld id="{7D300DB9-A23F-43BD-B7EF-862D750C72E7}" type="slidenum">
              <a:rPr lang="en-IE" smtClean="0"/>
              <a:pPr>
                <a:spcAft>
                  <a:spcPts val="600"/>
                </a:spcAft>
              </a:pPr>
              <a:t>3</a:t>
            </a:fld>
            <a:endParaRPr lang="en-IE"/>
          </a:p>
        </p:txBody>
      </p:sp>
      <p:sp>
        <p:nvSpPr>
          <p:cNvPr id="19" name="Slide Number Placeholder 2" hidden="1">
            <a:extLst>
              <a:ext uri="{FF2B5EF4-FFF2-40B4-BE49-F238E27FC236}">
                <a16:creationId xmlns:a16="http://schemas.microsoft.com/office/drawing/2014/main" id="{B001EDF6-F0C9-479D-F7AA-6219428D1743}"/>
              </a:ext>
            </a:extLst>
          </p:cNvPr>
          <p:cNvSpPr>
            <a:spLocks noGrp="1"/>
          </p:cNvSpPr>
          <p:nvPr>
            <p:ph type="sldNum" sz="quarter" idx="4294967295"/>
          </p:nvPr>
        </p:nvSpPr>
        <p:spPr>
          <a:xfrm>
            <a:off x="7086600" y="6133701"/>
            <a:ext cx="2057400" cy="365125"/>
          </a:xfrm>
        </p:spPr>
        <p:txBody>
          <a:bodyPr anchor="ctr">
            <a:normAutofit/>
          </a:bodyPr>
          <a:lstStyle/>
          <a:p>
            <a:pPr>
              <a:spcAft>
                <a:spcPts val="600"/>
              </a:spcAft>
            </a:pPr>
            <a:fld id="{7D300DB9-A23F-43BD-B7EF-862D750C72E7}" type="slidenum">
              <a:rPr lang="en-IE" smtClean="0"/>
              <a:pPr>
                <a:spcAft>
                  <a:spcPts val="600"/>
                </a:spcAft>
              </a:pPr>
              <a:t>3</a:t>
            </a:fld>
            <a:endParaRPr lang="en-IE"/>
          </a:p>
        </p:txBody>
      </p:sp>
    </p:spTree>
    <p:extLst>
      <p:ext uri="{BB962C8B-B14F-4D97-AF65-F5344CB8AC3E}">
        <p14:creationId xmlns:p14="http://schemas.microsoft.com/office/powerpoint/2010/main" val="13412954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8674" y="3715200"/>
            <a:ext cx="7500939" cy="554850"/>
          </a:xfrm>
        </p:spPr>
        <p:txBody>
          <a:bodyPr anchor="b">
            <a:normAutofit/>
          </a:bodyPr>
          <a:lstStyle/>
          <a:p>
            <a:pPr>
              <a:lnSpc>
                <a:spcPct val="90000"/>
              </a:lnSpc>
            </a:pPr>
            <a:r>
              <a:rPr lang="en-GB" sz="3900" dirty="0"/>
              <a:t>Remaining Tasks</a:t>
            </a:r>
          </a:p>
        </p:txBody>
      </p:sp>
      <p:sp>
        <p:nvSpPr>
          <p:cNvPr id="5" name="Slide Number Placeholder 4" hidden="1"/>
          <p:cNvSpPr>
            <a:spLocks noGrp="1"/>
          </p:cNvSpPr>
          <p:nvPr>
            <p:ph type="sldNum" sz="quarter" idx="4294967295"/>
          </p:nvPr>
        </p:nvSpPr>
        <p:spPr>
          <a:xfrm>
            <a:off x="7086600" y="6133701"/>
            <a:ext cx="2057400" cy="365125"/>
          </a:xfrm>
        </p:spPr>
        <p:txBody>
          <a:bodyPr/>
          <a:lstStyle/>
          <a:p>
            <a:pPr>
              <a:spcAft>
                <a:spcPts val="600"/>
              </a:spcAft>
            </a:pPr>
            <a:fld id="{7D300DB9-A23F-43BD-B7EF-862D750C72E7}" type="slidenum">
              <a:rPr lang="en-IE" smtClean="0"/>
              <a:pPr>
                <a:spcAft>
                  <a:spcPts val="600"/>
                </a:spcAft>
              </a:pPr>
              <a:t>30</a:t>
            </a:fld>
            <a:endParaRPr lang="en-IE"/>
          </a:p>
        </p:txBody>
      </p:sp>
      <p:sp>
        <p:nvSpPr>
          <p:cNvPr id="14" name="Slide Number Placeholder 4" hidden="1">
            <a:extLst>
              <a:ext uri="{FF2B5EF4-FFF2-40B4-BE49-F238E27FC236}">
                <a16:creationId xmlns:a16="http://schemas.microsoft.com/office/drawing/2014/main" id="{D539BF0B-D9FE-7C3D-297A-004687E26DD1}"/>
              </a:ext>
            </a:extLst>
          </p:cNvPr>
          <p:cNvSpPr>
            <a:spLocks noGrp="1"/>
          </p:cNvSpPr>
          <p:nvPr>
            <p:ph type="sldNum" sz="quarter" idx="4294967295"/>
          </p:nvPr>
        </p:nvSpPr>
        <p:spPr>
          <a:xfrm>
            <a:off x="7086600" y="6133701"/>
            <a:ext cx="2057400" cy="365125"/>
          </a:xfrm>
        </p:spPr>
        <p:txBody>
          <a:bodyPr/>
          <a:lstStyle/>
          <a:p>
            <a:pPr>
              <a:spcAft>
                <a:spcPts val="600"/>
              </a:spcAft>
            </a:pPr>
            <a:fld id="{7D300DB9-A23F-43BD-B7EF-862D750C72E7}" type="slidenum">
              <a:rPr lang="en-IE" smtClean="0"/>
              <a:pPr>
                <a:spcAft>
                  <a:spcPts val="600"/>
                </a:spcAft>
              </a:pPr>
              <a:t>30</a:t>
            </a:fld>
            <a:endParaRPr lang="en-IE"/>
          </a:p>
        </p:txBody>
      </p:sp>
      <p:sp>
        <p:nvSpPr>
          <p:cNvPr id="19" name="Slide Number Placeholder 2" hidden="1">
            <a:extLst>
              <a:ext uri="{FF2B5EF4-FFF2-40B4-BE49-F238E27FC236}">
                <a16:creationId xmlns:a16="http://schemas.microsoft.com/office/drawing/2014/main" id="{B001EDF6-F0C9-479D-F7AA-6219428D1743}"/>
              </a:ext>
            </a:extLst>
          </p:cNvPr>
          <p:cNvSpPr>
            <a:spLocks noGrp="1"/>
          </p:cNvSpPr>
          <p:nvPr>
            <p:ph type="sldNum" sz="quarter" idx="4294967295"/>
          </p:nvPr>
        </p:nvSpPr>
        <p:spPr>
          <a:xfrm>
            <a:off x="7086600" y="6133701"/>
            <a:ext cx="2057400" cy="365125"/>
          </a:xfrm>
        </p:spPr>
        <p:txBody>
          <a:bodyPr anchor="ctr">
            <a:normAutofit/>
          </a:bodyPr>
          <a:lstStyle/>
          <a:p>
            <a:pPr>
              <a:spcAft>
                <a:spcPts val="600"/>
              </a:spcAft>
            </a:pPr>
            <a:fld id="{7D300DB9-A23F-43BD-B7EF-862D750C72E7}" type="slidenum">
              <a:rPr lang="en-IE" smtClean="0"/>
              <a:pPr>
                <a:spcAft>
                  <a:spcPts val="600"/>
                </a:spcAft>
              </a:pPr>
              <a:t>30</a:t>
            </a:fld>
            <a:endParaRPr lang="en-IE"/>
          </a:p>
        </p:txBody>
      </p:sp>
    </p:spTree>
    <p:extLst>
      <p:ext uri="{BB962C8B-B14F-4D97-AF65-F5344CB8AC3E}">
        <p14:creationId xmlns:p14="http://schemas.microsoft.com/office/powerpoint/2010/main" val="29833984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Remaining tasks</a:t>
            </a:r>
          </a:p>
        </p:txBody>
      </p:sp>
      <p:sp>
        <p:nvSpPr>
          <p:cNvPr id="3" name="Text Placeholder 2"/>
          <p:cNvSpPr>
            <a:spLocks noGrp="1"/>
          </p:cNvSpPr>
          <p:nvPr>
            <p:ph type="body" sz="quarter" idx="10"/>
          </p:nvPr>
        </p:nvSpPr>
        <p:spPr>
          <a:xfrm>
            <a:off x="828674" y="2254246"/>
            <a:ext cx="8033972" cy="4243754"/>
          </a:xfrm>
        </p:spPr>
        <p:txBody>
          <a:bodyPr/>
          <a:lstStyle/>
          <a:p>
            <a:pPr algn="l">
              <a:buFont typeface="+mj-lt"/>
              <a:buAutoNum type="arabicPeriod"/>
            </a:pPr>
            <a:r>
              <a:rPr lang="en-IN" b="0" i="0" dirty="0">
                <a:effectLst/>
              </a:rPr>
              <a:t>Conduct a thorough evaluation to assess the performance of the algorithm and determine if it meets the expected results.</a:t>
            </a:r>
          </a:p>
          <a:p>
            <a:pPr algn="l">
              <a:buFont typeface="+mj-lt"/>
              <a:buAutoNum type="arabicPeriod"/>
            </a:pPr>
            <a:r>
              <a:rPr lang="en-IN" b="0" i="0" dirty="0">
                <a:effectLst/>
              </a:rPr>
              <a:t>Collaborate with additional safety supervisors to investigate their impact on the algorithm's performance.</a:t>
            </a:r>
          </a:p>
          <a:p>
            <a:pPr algn="l">
              <a:buFont typeface="+mj-lt"/>
              <a:buAutoNum type="arabicPeriod"/>
            </a:pPr>
            <a:r>
              <a:rPr lang="en-IN" b="0" i="0" dirty="0">
                <a:effectLst/>
              </a:rPr>
              <a:t>Finalize and submit the report, summarizing the research and findings related to the on-ramp merging problem using deep multi-agent reinforcement learning.</a:t>
            </a:r>
          </a:p>
        </p:txBody>
      </p:sp>
      <p:sp>
        <p:nvSpPr>
          <p:cNvPr id="5" name="Slide Number Placeholder 4"/>
          <p:cNvSpPr>
            <a:spLocks noGrp="1"/>
          </p:cNvSpPr>
          <p:nvPr>
            <p:ph type="sldNum" sz="quarter" idx="12"/>
          </p:nvPr>
        </p:nvSpPr>
        <p:spPr/>
        <p:txBody>
          <a:bodyPr/>
          <a:lstStyle/>
          <a:p>
            <a:fld id="{7D300DB9-A23F-43BD-B7EF-862D750C72E7}" type="slidenum">
              <a:rPr lang="en-IE" smtClean="0"/>
              <a:t>31</a:t>
            </a:fld>
            <a:endParaRPr lang="en-IE"/>
          </a:p>
        </p:txBody>
      </p:sp>
    </p:spTree>
    <p:extLst>
      <p:ext uri="{BB962C8B-B14F-4D97-AF65-F5344CB8AC3E}">
        <p14:creationId xmlns:p14="http://schemas.microsoft.com/office/powerpoint/2010/main" val="17485379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8674" y="3715200"/>
            <a:ext cx="7500939" cy="554850"/>
          </a:xfrm>
        </p:spPr>
        <p:txBody>
          <a:bodyPr anchor="b">
            <a:normAutofit/>
          </a:bodyPr>
          <a:lstStyle/>
          <a:p>
            <a:pPr>
              <a:lnSpc>
                <a:spcPct val="90000"/>
              </a:lnSpc>
            </a:pPr>
            <a:r>
              <a:rPr lang="en-GB" sz="3900" dirty="0"/>
              <a:t>Enhancement Opportunities</a:t>
            </a:r>
          </a:p>
        </p:txBody>
      </p:sp>
      <p:sp>
        <p:nvSpPr>
          <p:cNvPr id="5" name="Slide Number Placeholder 4" hidden="1"/>
          <p:cNvSpPr>
            <a:spLocks noGrp="1"/>
          </p:cNvSpPr>
          <p:nvPr>
            <p:ph type="sldNum" sz="quarter" idx="4294967295"/>
          </p:nvPr>
        </p:nvSpPr>
        <p:spPr>
          <a:xfrm>
            <a:off x="7086600" y="6133701"/>
            <a:ext cx="2057400" cy="365125"/>
          </a:xfrm>
        </p:spPr>
        <p:txBody>
          <a:bodyPr/>
          <a:lstStyle/>
          <a:p>
            <a:pPr>
              <a:spcAft>
                <a:spcPts val="600"/>
              </a:spcAft>
            </a:pPr>
            <a:fld id="{7D300DB9-A23F-43BD-B7EF-862D750C72E7}" type="slidenum">
              <a:rPr lang="en-IE" smtClean="0"/>
              <a:pPr>
                <a:spcAft>
                  <a:spcPts val="600"/>
                </a:spcAft>
              </a:pPr>
              <a:t>32</a:t>
            </a:fld>
            <a:endParaRPr lang="en-IE"/>
          </a:p>
        </p:txBody>
      </p:sp>
      <p:sp>
        <p:nvSpPr>
          <p:cNvPr id="14" name="Slide Number Placeholder 4" hidden="1">
            <a:extLst>
              <a:ext uri="{FF2B5EF4-FFF2-40B4-BE49-F238E27FC236}">
                <a16:creationId xmlns:a16="http://schemas.microsoft.com/office/drawing/2014/main" id="{D539BF0B-D9FE-7C3D-297A-004687E26DD1}"/>
              </a:ext>
            </a:extLst>
          </p:cNvPr>
          <p:cNvSpPr>
            <a:spLocks noGrp="1"/>
          </p:cNvSpPr>
          <p:nvPr>
            <p:ph type="sldNum" sz="quarter" idx="4294967295"/>
          </p:nvPr>
        </p:nvSpPr>
        <p:spPr>
          <a:xfrm>
            <a:off x="7086600" y="6133701"/>
            <a:ext cx="2057400" cy="365125"/>
          </a:xfrm>
        </p:spPr>
        <p:txBody>
          <a:bodyPr/>
          <a:lstStyle/>
          <a:p>
            <a:pPr>
              <a:spcAft>
                <a:spcPts val="600"/>
              </a:spcAft>
            </a:pPr>
            <a:fld id="{7D300DB9-A23F-43BD-B7EF-862D750C72E7}" type="slidenum">
              <a:rPr lang="en-IE" smtClean="0"/>
              <a:pPr>
                <a:spcAft>
                  <a:spcPts val="600"/>
                </a:spcAft>
              </a:pPr>
              <a:t>32</a:t>
            </a:fld>
            <a:endParaRPr lang="en-IE"/>
          </a:p>
        </p:txBody>
      </p:sp>
      <p:sp>
        <p:nvSpPr>
          <p:cNvPr id="19" name="Slide Number Placeholder 2" hidden="1">
            <a:extLst>
              <a:ext uri="{FF2B5EF4-FFF2-40B4-BE49-F238E27FC236}">
                <a16:creationId xmlns:a16="http://schemas.microsoft.com/office/drawing/2014/main" id="{B001EDF6-F0C9-479D-F7AA-6219428D1743}"/>
              </a:ext>
            </a:extLst>
          </p:cNvPr>
          <p:cNvSpPr>
            <a:spLocks noGrp="1"/>
          </p:cNvSpPr>
          <p:nvPr>
            <p:ph type="sldNum" sz="quarter" idx="4294967295"/>
          </p:nvPr>
        </p:nvSpPr>
        <p:spPr>
          <a:xfrm>
            <a:off x="7086600" y="6133701"/>
            <a:ext cx="2057400" cy="365125"/>
          </a:xfrm>
        </p:spPr>
        <p:txBody>
          <a:bodyPr anchor="ctr">
            <a:normAutofit/>
          </a:bodyPr>
          <a:lstStyle/>
          <a:p>
            <a:pPr>
              <a:spcAft>
                <a:spcPts val="600"/>
              </a:spcAft>
            </a:pPr>
            <a:fld id="{7D300DB9-A23F-43BD-B7EF-862D750C72E7}" type="slidenum">
              <a:rPr lang="en-IE" smtClean="0"/>
              <a:pPr>
                <a:spcAft>
                  <a:spcPts val="600"/>
                </a:spcAft>
              </a:pPr>
              <a:t>32</a:t>
            </a:fld>
            <a:endParaRPr lang="en-IE"/>
          </a:p>
        </p:txBody>
      </p:sp>
    </p:spTree>
    <p:extLst>
      <p:ext uri="{BB962C8B-B14F-4D97-AF65-F5344CB8AC3E}">
        <p14:creationId xmlns:p14="http://schemas.microsoft.com/office/powerpoint/2010/main" val="9831440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4" y="359174"/>
            <a:ext cx="7500939" cy="561600"/>
          </a:xfrm>
        </p:spPr>
        <p:txBody>
          <a:bodyPr/>
          <a:lstStyle/>
          <a:p>
            <a:r>
              <a:rPr lang="en-GB" dirty="0"/>
              <a:t>Enhancement opportunities</a:t>
            </a:r>
          </a:p>
        </p:txBody>
      </p:sp>
      <p:sp>
        <p:nvSpPr>
          <p:cNvPr id="3" name="Text Placeholder 2"/>
          <p:cNvSpPr>
            <a:spLocks noGrp="1"/>
          </p:cNvSpPr>
          <p:nvPr>
            <p:ph type="body" sz="quarter" idx="10"/>
          </p:nvPr>
        </p:nvSpPr>
        <p:spPr>
          <a:xfrm>
            <a:off x="612774" y="1770062"/>
            <a:ext cx="8378826" cy="4546201"/>
          </a:xfrm>
        </p:spPr>
        <p:txBody>
          <a:bodyPr/>
          <a:lstStyle/>
          <a:p>
            <a:pPr algn="l">
              <a:buFont typeface="+mj-lt"/>
              <a:buAutoNum type="arabicPeriod"/>
            </a:pPr>
            <a:r>
              <a:rPr lang="en-IN" sz="2000" b="0" i="0" dirty="0">
                <a:effectLst/>
              </a:rPr>
              <a:t>Evaluate the proposed algorithm on more complex and realistic scenarios with more heterogeneous traffic conditions.</a:t>
            </a:r>
          </a:p>
          <a:p>
            <a:pPr algn="l">
              <a:buFont typeface="+mj-lt"/>
              <a:buAutoNum type="arabicPeriod"/>
            </a:pPr>
            <a:r>
              <a:rPr lang="en-IN" sz="2000" b="0" i="0" dirty="0">
                <a:effectLst/>
              </a:rPr>
              <a:t>Incorporate more human-like driving behaviours into the learning process to make the CAVs more adaptive to different driving styles.</a:t>
            </a:r>
          </a:p>
          <a:p>
            <a:pPr algn="l">
              <a:buFont typeface="+mj-lt"/>
              <a:buAutoNum type="arabicPeriod"/>
            </a:pPr>
            <a:r>
              <a:rPr lang="en-IN" sz="2000" b="0" i="0" dirty="0">
                <a:effectLst/>
              </a:rPr>
              <a:t>Incorporate real-world constraints and limitations, such as communication delays and network failures, into the learning process to improve the robustness and reliability of the proposed algorithm.</a:t>
            </a:r>
          </a:p>
          <a:p>
            <a:pPr algn="l">
              <a:buFont typeface="+mj-lt"/>
              <a:buAutoNum type="arabicPeriod"/>
            </a:pPr>
            <a:r>
              <a:rPr lang="en-IN" sz="2000" b="0" i="0" dirty="0">
                <a:effectLst/>
              </a:rPr>
              <a:t>Investigate the potential of using a combination of different learning algorithms, such as deep reinforcement learning and imitation learning, to improve the overall performance of the proposed algorithm.</a:t>
            </a:r>
          </a:p>
        </p:txBody>
      </p:sp>
      <p:sp>
        <p:nvSpPr>
          <p:cNvPr id="5" name="Slide Number Placeholder 4"/>
          <p:cNvSpPr>
            <a:spLocks noGrp="1"/>
          </p:cNvSpPr>
          <p:nvPr>
            <p:ph type="sldNum" sz="quarter" idx="12"/>
          </p:nvPr>
        </p:nvSpPr>
        <p:spPr/>
        <p:txBody>
          <a:bodyPr/>
          <a:lstStyle/>
          <a:p>
            <a:fld id="{7D300DB9-A23F-43BD-B7EF-862D750C72E7}" type="slidenum">
              <a:rPr lang="en-IE" smtClean="0"/>
              <a:t>33</a:t>
            </a:fld>
            <a:endParaRPr lang="en-IE"/>
          </a:p>
        </p:txBody>
      </p:sp>
    </p:spTree>
    <p:extLst>
      <p:ext uri="{BB962C8B-B14F-4D97-AF65-F5344CB8AC3E}">
        <p14:creationId xmlns:p14="http://schemas.microsoft.com/office/powerpoint/2010/main" val="11563852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8674" y="3131618"/>
            <a:ext cx="7500939" cy="647363"/>
          </a:xfrm>
        </p:spPr>
        <p:txBody>
          <a:bodyPr/>
          <a:lstStyle/>
          <a:p>
            <a:pPr algn="ctr"/>
            <a:r>
              <a:rPr lang="en-GB" sz="5400" dirty="0"/>
              <a:t>Questions ?</a:t>
            </a:r>
          </a:p>
        </p:txBody>
      </p:sp>
    </p:spTree>
    <p:extLst>
      <p:ext uri="{BB962C8B-B14F-4D97-AF65-F5344CB8AC3E}">
        <p14:creationId xmlns:p14="http://schemas.microsoft.com/office/powerpoint/2010/main" val="1734621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t>Thank You</a:t>
            </a:r>
          </a:p>
        </p:txBody>
      </p:sp>
    </p:spTree>
    <p:extLst>
      <p:ext uri="{BB962C8B-B14F-4D97-AF65-F5344CB8AC3E}">
        <p14:creationId xmlns:p14="http://schemas.microsoft.com/office/powerpoint/2010/main" val="730746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DB668-5A40-B369-6E3A-56E550078A91}"/>
              </a:ext>
            </a:extLst>
          </p:cNvPr>
          <p:cNvSpPr>
            <a:spLocks noGrp="1"/>
          </p:cNvSpPr>
          <p:nvPr>
            <p:ph type="title"/>
          </p:nvPr>
        </p:nvSpPr>
        <p:spPr/>
        <p:txBody>
          <a:bodyPr/>
          <a:lstStyle/>
          <a:p>
            <a:pPr algn="ctr"/>
            <a:r>
              <a:rPr lang="en-US" dirty="0"/>
              <a:t>Multi Agent Reinforcement Learning</a:t>
            </a:r>
          </a:p>
        </p:txBody>
      </p:sp>
      <p:sp>
        <p:nvSpPr>
          <p:cNvPr id="3" name="Text Placeholder 2">
            <a:extLst>
              <a:ext uri="{FF2B5EF4-FFF2-40B4-BE49-F238E27FC236}">
                <a16:creationId xmlns:a16="http://schemas.microsoft.com/office/drawing/2014/main" id="{F01518B0-A017-9231-6CDF-282CE055BF39}"/>
              </a:ext>
            </a:extLst>
          </p:cNvPr>
          <p:cNvSpPr>
            <a:spLocks noGrp="1"/>
          </p:cNvSpPr>
          <p:nvPr>
            <p:ph type="body" sz="quarter" idx="10"/>
          </p:nvPr>
        </p:nvSpPr>
        <p:spPr>
          <a:xfrm>
            <a:off x="1075060" y="2390241"/>
            <a:ext cx="7254553" cy="2077518"/>
          </a:xfrm>
        </p:spPr>
        <p:txBody>
          <a:bodyPr/>
          <a:lstStyle/>
          <a:p>
            <a:pPr marL="0" indent="0" algn="ctr">
              <a:buNone/>
            </a:pPr>
            <a:r>
              <a:rPr lang="en-IN" b="0" i="0" u="none" strike="noStrike" dirty="0">
                <a:solidFill>
                  <a:srgbClr val="292929"/>
                </a:solidFill>
                <a:effectLst/>
              </a:rPr>
              <a:t>Study of how multiple agents interact in a common environment</a:t>
            </a:r>
            <a:endParaRPr lang="en-US" dirty="0"/>
          </a:p>
        </p:txBody>
      </p:sp>
      <p:sp>
        <p:nvSpPr>
          <p:cNvPr id="5" name="Slide Number Placeholder 4">
            <a:extLst>
              <a:ext uri="{FF2B5EF4-FFF2-40B4-BE49-F238E27FC236}">
                <a16:creationId xmlns:a16="http://schemas.microsoft.com/office/drawing/2014/main" id="{6598F8F6-866E-BBF0-64AB-0235C90404FD}"/>
              </a:ext>
            </a:extLst>
          </p:cNvPr>
          <p:cNvSpPr>
            <a:spLocks noGrp="1"/>
          </p:cNvSpPr>
          <p:nvPr>
            <p:ph type="sldNum" sz="quarter" idx="12"/>
          </p:nvPr>
        </p:nvSpPr>
        <p:spPr/>
        <p:txBody>
          <a:bodyPr/>
          <a:lstStyle/>
          <a:p>
            <a:fld id="{7D300DB9-A23F-43BD-B7EF-862D750C72E7}" type="slidenum">
              <a:rPr lang="en-IE" smtClean="0"/>
              <a:t>4</a:t>
            </a:fld>
            <a:endParaRPr lang="en-IE"/>
          </a:p>
        </p:txBody>
      </p:sp>
    </p:spTree>
    <p:extLst>
      <p:ext uri="{BB962C8B-B14F-4D97-AF65-F5344CB8AC3E}">
        <p14:creationId xmlns:p14="http://schemas.microsoft.com/office/powerpoint/2010/main" val="175020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group of cars parked in a parking lot&#10;&#10;Description automatically generated with medium confidence">
            <a:extLst>
              <a:ext uri="{FF2B5EF4-FFF2-40B4-BE49-F238E27FC236}">
                <a16:creationId xmlns:a16="http://schemas.microsoft.com/office/drawing/2014/main" id="{6782CE2C-7303-93BB-5372-E997A2E03F43}"/>
              </a:ext>
            </a:extLst>
          </p:cNvPr>
          <p:cNvPicPr>
            <a:picLocks noChangeAspect="1"/>
          </p:cNvPicPr>
          <p:nvPr/>
        </p:nvPicPr>
        <p:blipFill>
          <a:blip r:embed="rId3">
            <a:alphaModFix amt="25000"/>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88383" y="0"/>
            <a:ext cx="9720765" cy="6925164"/>
          </a:xfrm>
          <a:prstGeom prst="rect">
            <a:avLst/>
          </a:prstGeom>
        </p:spPr>
      </p:pic>
      <p:sp>
        <p:nvSpPr>
          <p:cNvPr id="2" name="Title 1"/>
          <p:cNvSpPr>
            <a:spLocks noGrp="1"/>
          </p:cNvSpPr>
          <p:nvPr>
            <p:ph type="title"/>
          </p:nvPr>
        </p:nvSpPr>
        <p:spPr/>
        <p:txBody>
          <a:bodyPr/>
          <a:lstStyle/>
          <a:p>
            <a:r>
              <a:rPr lang="en-GB" dirty="0"/>
              <a:t>Connected and Autonomous Vehicles</a:t>
            </a:r>
          </a:p>
        </p:txBody>
      </p:sp>
      <p:sp>
        <p:nvSpPr>
          <p:cNvPr id="3" name="Text Placeholder 2"/>
          <p:cNvSpPr>
            <a:spLocks noGrp="1"/>
          </p:cNvSpPr>
          <p:nvPr>
            <p:ph type="body" sz="quarter" idx="10"/>
          </p:nvPr>
        </p:nvSpPr>
        <p:spPr>
          <a:xfrm>
            <a:off x="828675" y="2842367"/>
            <a:ext cx="7500938" cy="1893756"/>
          </a:xfrm>
        </p:spPr>
        <p:txBody>
          <a:bodyPr/>
          <a:lstStyle/>
          <a:p>
            <a:pPr marL="0" indent="0" algn="ctr">
              <a:buNone/>
            </a:pPr>
            <a:r>
              <a:rPr lang="en-IN" b="0" i="0" u="none" strike="noStrike" dirty="0">
                <a:solidFill>
                  <a:srgbClr val="282828"/>
                </a:solidFill>
                <a:effectLst/>
                <a:latin typeface="ff-tisa-sans-web-pro"/>
              </a:rPr>
              <a:t>Connected and autonomous vehicles (CAVs) combine connectivity and automated technologies to assist or replace humans in the task of driving.</a:t>
            </a:r>
            <a:endParaRPr lang="en-GB" dirty="0"/>
          </a:p>
        </p:txBody>
      </p:sp>
      <p:sp>
        <p:nvSpPr>
          <p:cNvPr id="5" name="Slide Number Placeholder 4"/>
          <p:cNvSpPr>
            <a:spLocks noGrp="1"/>
          </p:cNvSpPr>
          <p:nvPr>
            <p:ph type="sldNum" sz="quarter" idx="12"/>
          </p:nvPr>
        </p:nvSpPr>
        <p:spPr/>
        <p:txBody>
          <a:bodyPr/>
          <a:lstStyle/>
          <a:p>
            <a:fld id="{7D300DB9-A23F-43BD-B7EF-862D750C72E7}" type="slidenum">
              <a:rPr lang="en-IE" smtClean="0"/>
              <a:t>5</a:t>
            </a:fld>
            <a:endParaRPr lang="en-IE"/>
          </a:p>
        </p:txBody>
      </p:sp>
    </p:spTree>
    <p:extLst>
      <p:ext uri="{BB962C8B-B14F-4D97-AF65-F5344CB8AC3E}">
        <p14:creationId xmlns:p14="http://schemas.microsoft.com/office/powerpoint/2010/main" val="660815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highway with cars on it&#10;&#10;Description automatically generated with low confidence">
            <a:extLst>
              <a:ext uri="{FF2B5EF4-FFF2-40B4-BE49-F238E27FC236}">
                <a16:creationId xmlns:a16="http://schemas.microsoft.com/office/drawing/2014/main" id="{B345DEC7-D573-8BBB-7463-371434DA4895}"/>
              </a:ext>
            </a:extLst>
          </p:cNvPr>
          <p:cNvPicPr>
            <a:picLocks noChangeAspect="1"/>
          </p:cNvPicPr>
          <p:nvPr/>
        </p:nvPicPr>
        <p:blipFill>
          <a:blip r:embed="rId3">
            <a:alphaModFix amt="27000"/>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8A8DB668-5A40-B369-6E3A-56E550078A91}"/>
              </a:ext>
            </a:extLst>
          </p:cNvPr>
          <p:cNvSpPr>
            <a:spLocks noGrp="1"/>
          </p:cNvSpPr>
          <p:nvPr>
            <p:ph type="title"/>
          </p:nvPr>
        </p:nvSpPr>
        <p:spPr/>
        <p:txBody>
          <a:bodyPr/>
          <a:lstStyle/>
          <a:p>
            <a:pPr algn="ctr"/>
            <a:r>
              <a:rPr lang="en-US" dirty="0"/>
              <a:t>On Ramp Merging</a:t>
            </a:r>
          </a:p>
        </p:txBody>
      </p:sp>
      <p:sp>
        <p:nvSpPr>
          <p:cNvPr id="3" name="Text Placeholder 2">
            <a:extLst>
              <a:ext uri="{FF2B5EF4-FFF2-40B4-BE49-F238E27FC236}">
                <a16:creationId xmlns:a16="http://schemas.microsoft.com/office/drawing/2014/main" id="{F01518B0-A017-9231-6CDF-282CE055BF39}"/>
              </a:ext>
            </a:extLst>
          </p:cNvPr>
          <p:cNvSpPr>
            <a:spLocks noGrp="1"/>
          </p:cNvSpPr>
          <p:nvPr>
            <p:ph type="body" sz="quarter" idx="10"/>
          </p:nvPr>
        </p:nvSpPr>
        <p:spPr>
          <a:xfrm>
            <a:off x="275800" y="2010388"/>
            <a:ext cx="1804849" cy="386788"/>
          </a:xfrm>
        </p:spPr>
        <p:txBody>
          <a:bodyPr/>
          <a:lstStyle/>
          <a:p>
            <a:pPr marL="0" indent="0" algn="ctr">
              <a:buNone/>
            </a:pPr>
            <a:r>
              <a:rPr lang="en-US" sz="2600" dirty="0"/>
              <a:t>What</a:t>
            </a:r>
            <a:r>
              <a:rPr lang="en-US" dirty="0"/>
              <a:t>?</a:t>
            </a:r>
          </a:p>
        </p:txBody>
      </p:sp>
      <p:sp>
        <p:nvSpPr>
          <p:cNvPr id="5" name="Slide Number Placeholder 4">
            <a:extLst>
              <a:ext uri="{FF2B5EF4-FFF2-40B4-BE49-F238E27FC236}">
                <a16:creationId xmlns:a16="http://schemas.microsoft.com/office/drawing/2014/main" id="{6598F8F6-866E-BBF0-64AB-0235C90404FD}"/>
              </a:ext>
            </a:extLst>
          </p:cNvPr>
          <p:cNvSpPr>
            <a:spLocks noGrp="1"/>
          </p:cNvSpPr>
          <p:nvPr>
            <p:ph type="sldNum" sz="quarter" idx="12"/>
          </p:nvPr>
        </p:nvSpPr>
        <p:spPr/>
        <p:txBody>
          <a:bodyPr/>
          <a:lstStyle/>
          <a:p>
            <a:fld id="{7D300DB9-A23F-43BD-B7EF-862D750C72E7}" type="slidenum">
              <a:rPr lang="en-IE" smtClean="0"/>
              <a:t>6</a:t>
            </a:fld>
            <a:endParaRPr lang="en-IE"/>
          </a:p>
        </p:txBody>
      </p:sp>
      <p:sp>
        <p:nvSpPr>
          <p:cNvPr id="8" name="Text Placeholder 2">
            <a:extLst>
              <a:ext uri="{FF2B5EF4-FFF2-40B4-BE49-F238E27FC236}">
                <a16:creationId xmlns:a16="http://schemas.microsoft.com/office/drawing/2014/main" id="{5AA05E71-3196-9445-4246-FC147037A634}"/>
              </a:ext>
            </a:extLst>
          </p:cNvPr>
          <p:cNvSpPr txBox="1">
            <a:spLocks/>
          </p:cNvSpPr>
          <p:nvPr/>
        </p:nvSpPr>
        <p:spPr>
          <a:xfrm>
            <a:off x="2080649" y="2985247"/>
            <a:ext cx="3266096" cy="561600"/>
          </a:xfrm>
          <a:prstGeom prst="rect">
            <a:avLst/>
          </a:prstGeom>
        </p:spPr>
        <p:txBody>
          <a:bodyPr vert="horz" lIns="0" tIns="0" rIns="0" bIns="0" rtlCol="0">
            <a:noAutofit/>
          </a:bodyPr>
          <a:lstStyle>
            <a:lvl1pPr marL="342900" indent="-342900" algn="l" defTabSz="914400" rtl="0" eaLnBrk="1" latinLnBrk="0" hangingPunct="1">
              <a:spcBef>
                <a:spcPts val="1417"/>
              </a:spcBef>
              <a:buFont typeface="Arial" pitchFamily="34" charset="0"/>
              <a:buChar char="•"/>
              <a:defRPr sz="2400" b="0" kern="1200">
                <a:solidFill>
                  <a:schemeClr val="tx1"/>
                </a:solidFill>
                <a:latin typeface="+mn-lt"/>
                <a:ea typeface="+mn-ea"/>
                <a:cs typeface="+mn-cs"/>
              </a:defRPr>
            </a:lvl1pPr>
            <a:lvl2pPr marL="631825" indent="-34290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2pPr>
            <a:lvl3pPr marL="895350" indent="-34290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3pPr>
            <a:lvl4pPr marL="1168400" indent="-342900" algn="l" defTabSz="914400" rtl="0" eaLnBrk="1" latinLnBrk="0" hangingPunct="1">
              <a:spcBef>
                <a:spcPts val="1134"/>
              </a:spcBef>
              <a:buClr>
                <a:schemeClr val="tx2"/>
              </a:buClr>
              <a:buFont typeface="Arial" panose="020B0604020202020204" pitchFamily="34" charset="0"/>
              <a:buChar char="•"/>
              <a:defRPr sz="2000" kern="1200">
                <a:solidFill>
                  <a:schemeClr val="tx1"/>
                </a:solidFill>
                <a:latin typeface="+mn-lt"/>
                <a:ea typeface="+mn-ea"/>
                <a:cs typeface="+mn-cs"/>
              </a:defRPr>
            </a:lvl4pPr>
            <a:lvl5pPr marL="1433513" indent="-34290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dirty="0"/>
              <a:t>Why do we care about it?</a:t>
            </a:r>
          </a:p>
        </p:txBody>
      </p:sp>
      <p:sp>
        <p:nvSpPr>
          <p:cNvPr id="9" name="Text Placeholder 2">
            <a:extLst>
              <a:ext uri="{FF2B5EF4-FFF2-40B4-BE49-F238E27FC236}">
                <a16:creationId xmlns:a16="http://schemas.microsoft.com/office/drawing/2014/main" id="{AA9C273E-8D73-7C87-456F-584304EEB018}"/>
              </a:ext>
            </a:extLst>
          </p:cNvPr>
          <p:cNvSpPr txBox="1">
            <a:spLocks/>
          </p:cNvSpPr>
          <p:nvPr/>
        </p:nvSpPr>
        <p:spPr>
          <a:xfrm>
            <a:off x="5346745" y="4230636"/>
            <a:ext cx="3689679" cy="561600"/>
          </a:xfrm>
          <a:prstGeom prst="rect">
            <a:avLst/>
          </a:prstGeom>
        </p:spPr>
        <p:txBody>
          <a:bodyPr vert="horz" lIns="0" tIns="0" rIns="0" bIns="0" rtlCol="0">
            <a:noAutofit/>
          </a:bodyPr>
          <a:lstStyle>
            <a:lvl1pPr marL="342900" indent="-342900" algn="l" defTabSz="914400" rtl="0" eaLnBrk="1" latinLnBrk="0" hangingPunct="1">
              <a:spcBef>
                <a:spcPts val="1417"/>
              </a:spcBef>
              <a:buFont typeface="Arial" pitchFamily="34" charset="0"/>
              <a:buChar char="•"/>
              <a:defRPr sz="2400" b="0" kern="1200">
                <a:solidFill>
                  <a:schemeClr val="tx1"/>
                </a:solidFill>
                <a:latin typeface="+mn-lt"/>
                <a:ea typeface="+mn-ea"/>
                <a:cs typeface="+mn-cs"/>
              </a:defRPr>
            </a:lvl1pPr>
            <a:lvl2pPr marL="631825" indent="-34290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2pPr>
            <a:lvl3pPr marL="895350" indent="-34290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3pPr>
            <a:lvl4pPr marL="1168400" indent="-342900" algn="l" defTabSz="914400" rtl="0" eaLnBrk="1" latinLnBrk="0" hangingPunct="1">
              <a:spcBef>
                <a:spcPts val="1134"/>
              </a:spcBef>
              <a:buClr>
                <a:schemeClr val="tx2"/>
              </a:buClr>
              <a:buFont typeface="Arial" panose="020B0604020202020204" pitchFamily="34" charset="0"/>
              <a:buChar char="•"/>
              <a:defRPr sz="2000" kern="1200">
                <a:solidFill>
                  <a:schemeClr val="tx1"/>
                </a:solidFill>
                <a:latin typeface="+mn-lt"/>
                <a:ea typeface="+mn-ea"/>
                <a:cs typeface="+mn-cs"/>
              </a:defRPr>
            </a:lvl4pPr>
            <a:lvl5pPr marL="1433513" indent="-34290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dirty="0"/>
              <a:t>Why </a:t>
            </a:r>
            <a:r>
              <a:rPr lang="en-US" sz="2600" dirty="0"/>
              <a:t>use</a:t>
            </a:r>
            <a:r>
              <a:rPr lang="en-US" dirty="0"/>
              <a:t> MARL to solve this?</a:t>
            </a:r>
          </a:p>
        </p:txBody>
      </p:sp>
    </p:spTree>
    <p:extLst>
      <p:ext uri="{BB962C8B-B14F-4D97-AF65-F5344CB8AC3E}">
        <p14:creationId xmlns:p14="http://schemas.microsoft.com/office/powerpoint/2010/main" val="188074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8674" y="3715200"/>
            <a:ext cx="7500939" cy="554850"/>
          </a:xfrm>
        </p:spPr>
        <p:txBody>
          <a:bodyPr anchor="b">
            <a:normAutofit/>
          </a:bodyPr>
          <a:lstStyle/>
          <a:p>
            <a:pPr>
              <a:lnSpc>
                <a:spcPct val="90000"/>
              </a:lnSpc>
            </a:pPr>
            <a:r>
              <a:rPr lang="en-GB" sz="3900" dirty="0"/>
              <a:t>Objectives</a:t>
            </a:r>
          </a:p>
        </p:txBody>
      </p:sp>
      <p:sp>
        <p:nvSpPr>
          <p:cNvPr id="5" name="Slide Number Placeholder 4" hidden="1"/>
          <p:cNvSpPr>
            <a:spLocks noGrp="1"/>
          </p:cNvSpPr>
          <p:nvPr>
            <p:ph type="sldNum" sz="quarter" idx="4294967295"/>
          </p:nvPr>
        </p:nvSpPr>
        <p:spPr>
          <a:xfrm>
            <a:off x="7086600" y="6133701"/>
            <a:ext cx="2057400" cy="365125"/>
          </a:xfrm>
        </p:spPr>
        <p:txBody>
          <a:bodyPr/>
          <a:lstStyle/>
          <a:p>
            <a:pPr>
              <a:spcAft>
                <a:spcPts val="600"/>
              </a:spcAft>
            </a:pPr>
            <a:fld id="{7D300DB9-A23F-43BD-B7EF-862D750C72E7}" type="slidenum">
              <a:rPr lang="en-IE" smtClean="0"/>
              <a:pPr>
                <a:spcAft>
                  <a:spcPts val="600"/>
                </a:spcAft>
              </a:pPr>
              <a:t>7</a:t>
            </a:fld>
            <a:endParaRPr lang="en-IE"/>
          </a:p>
        </p:txBody>
      </p:sp>
      <p:sp>
        <p:nvSpPr>
          <p:cNvPr id="14" name="Slide Number Placeholder 4" hidden="1">
            <a:extLst>
              <a:ext uri="{FF2B5EF4-FFF2-40B4-BE49-F238E27FC236}">
                <a16:creationId xmlns:a16="http://schemas.microsoft.com/office/drawing/2014/main" id="{D539BF0B-D9FE-7C3D-297A-004687E26DD1}"/>
              </a:ext>
            </a:extLst>
          </p:cNvPr>
          <p:cNvSpPr>
            <a:spLocks noGrp="1"/>
          </p:cNvSpPr>
          <p:nvPr>
            <p:ph type="sldNum" sz="quarter" idx="4294967295"/>
          </p:nvPr>
        </p:nvSpPr>
        <p:spPr>
          <a:xfrm>
            <a:off x="7086600" y="6133701"/>
            <a:ext cx="2057400" cy="365125"/>
          </a:xfrm>
        </p:spPr>
        <p:txBody>
          <a:bodyPr/>
          <a:lstStyle/>
          <a:p>
            <a:pPr>
              <a:spcAft>
                <a:spcPts val="600"/>
              </a:spcAft>
            </a:pPr>
            <a:fld id="{7D300DB9-A23F-43BD-B7EF-862D750C72E7}" type="slidenum">
              <a:rPr lang="en-IE" smtClean="0"/>
              <a:pPr>
                <a:spcAft>
                  <a:spcPts val="600"/>
                </a:spcAft>
              </a:pPr>
              <a:t>7</a:t>
            </a:fld>
            <a:endParaRPr lang="en-IE"/>
          </a:p>
        </p:txBody>
      </p:sp>
      <p:sp>
        <p:nvSpPr>
          <p:cNvPr id="19" name="Slide Number Placeholder 2" hidden="1">
            <a:extLst>
              <a:ext uri="{FF2B5EF4-FFF2-40B4-BE49-F238E27FC236}">
                <a16:creationId xmlns:a16="http://schemas.microsoft.com/office/drawing/2014/main" id="{B001EDF6-F0C9-479D-F7AA-6219428D1743}"/>
              </a:ext>
            </a:extLst>
          </p:cNvPr>
          <p:cNvSpPr>
            <a:spLocks noGrp="1"/>
          </p:cNvSpPr>
          <p:nvPr>
            <p:ph type="sldNum" sz="quarter" idx="4294967295"/>
          </p:nvPr>
        </p:nvSpPr>
        <p:spPr>
          <a:xfrm>
            <a:off x="7086600" y="6133701"/>
            <a:ext cx="2057400" cy="365125"/>
          </a:xfrm>
        </p:spPr>
        <p:txBody>
          <a:bodyPr anchor="ctr">
            <a:normAutofit/>
          </a:bodyPr>
          <a:lstStyle/>
          <a:p>
            <a:pPr>
              <a:spcAft>
                <a:spcPts val="600"/>
              </a:spcAft>
            </a:pPr>
            <a:fld id="{7D300DB9-A23F-43BD-B7EF-862D750C72E7}" type="slidenum">
              <a:rPr lang="en-IE" smtClean="0"/>
              <a:pPr>
                <a:spcAft>
                  <a:spcPts val="600"/>
                </a:spcAft>
              </a:pPr>
              <a:t>7</a:t>
            </a:fld>
            <a:endParaRPr lang="en-IE"/>
          </a:p>
        </p:txBody>
      </p:sp>
    </p:spTree>
    <p:extLst>
      <p:ext uri="{BB962C8B-B14F-4D97-AF65-F5344CB8AC3E}">
        <p14:creationId xmlns:p14="http://schemas.microsoft.com/office/powerpoint/2010/main" val="3104539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8F947-5651-1646-CC49-5BF5B49DBD38}"/>
              </a:ext>
            </a:extLst>
          </p:cNvPr>
          <p:cNvSpPr>
            <a:spLocks noGrp="1"/>
          </p:cNvSpPr>
          <p:nvPr>
            <p:ph type="title"/>
          </p:nvPr>
        </p:nvSpPr>
        <p:spPr>
          <a:xfrm>
            <a:off x="828674" y="360000"/>
            <a:ext cx="7500939" cy="561600"/>
          </a:xfrm>
        </p:spPr>
        <p:txBody>
          <a:bodyPr anchor="b">
            <a:normAutofit/>
          </a:bodyPr>
          <a:lstStyle/>
          <a:p>
            <a:r>
              <a:rPr lang="en-US" dirty="0"/>
              <a:t>Objectives</a:t>
            </a:r>
          </a:p>
        </p:txBody>
      </p:sp>
      <p:sp>
        <p:nvSpPr>
          <p:cNvPr id="11" name="Text Placeholder 3">
            <a:extLst>
              <a:ext uri="{FF2B5EF4-FFF2-40B4-BE49-F238E27FC236}">
                <a16:creationId xmlns:a16="http://schemas.microsoft.com/office/drawing/2014/main" id="{E4BDBD04-5F12-AC1B-801A-163CB3FF5B05}"/>
              </a:ext>
            </a:extLst>
          </p:cNvPr>
          <p:cNvSpPr>
            <a:spLocks noGrp="1"/>
          </p:cNvSpPr>
          <p:nvPr>
            <p:ph type="body" sz="quarter" idx="10"/>
          </p:nvPr>
        </p:nvSpPr>
        <p:spPr>
          <a:xfrm>
            <a:off x="161366" y="1653988"/>
            <a:ext cx="8700246" cy="4844011"/>
          </a:xfrm>
        </p:spPr>
        <p:txBody>
          <a:bodyPr>
            <a:normAutofit/>
          </a:bodyPr>
          <a:lstStyle/>
          <a:p>
            <a:pPr>
              <a:lnSpc>
                <a:spcPct val="90000"/>
              </a:lnSpc>
            </a:pPr>
            <a:r>
              <a:rPr lang="en-US" sz="2200" dirty="0"/>
              <a:t>Understand the existing Reinforcement Learning (RL) algorithms for on-ramp merging</a:t>
            </a:r>
          </a:p>
          <a:p>
            <a:pPr>
              <a:lnSpc>
                <a:spcPct val="90000"/>
              </a:lnSpc>
            </a:pPr>
            <a:r>
              <a:rPr lang="en-US" sz="2200" dirty="0"/>
              <a:t>Compare the algorithms and study the research and surveys done</a:t>
            </a:r>
          </a:p>
          <a:p>
            <a:pPr>
              <a:lnSpc>
                <a:spcPct val="90000"/>
              </a:lnSpc>
            </a:pPr>
            <a:r>
              <a:rPr lang="en-US" sz="2200" dirty="0"/>
              <a:t>Analyze how these algorithms ensure both safety and efficiency </a:t>
            </a:r>
          </a:p>
          <a:p>
            <a:pPr>
              <a:lnSpc>
                <a:spcPct val="90000"/>
              </a:lnSpc>
            </a:pPr>
            <a:r>
              <a:rPr lang="en-US" sz="2200" dirty="0"/>
              <a:t>Explore the safety supervisors proposed to recognize their working, issues and developments</a:t>
            </a:r>
          </a:p>
          <a:p>
            <a:pPr>
              <a:lnSpc>
                <a:spcPct val="90000"/>
              </a:lnSpc>
            </a:pPr>
            <a:r>
              <a:rPr lang="en-US" sz="2200" dirty="0"/>
              <a:t>Compare all the algorithms for on-ramp merging and implement one which considers both safety and efficiency of CAVs</a:t>
            </a:r>
          </a:p>
          <a:p>
            <a:pPr>
              <a:lnSpc>
                <a:spcPct val="90000"/>
              </a:lnSpc>
            </a:pPr>
            <a:r>
              <a:rPr lang="en-US" sz="2200" dirty="0"/>
              <a:t>Evaluate weather the implementation works for safe on ramp merging for different traffic densities and how effective the policy is</a:t>
            </a:r>
          </a:p>
        </p:txBody>
      </p:sp>
      <p:sp>
        <p:nvSpPr>
          <p:cNvPr id="5" name="Slide Number Placeholder 4">
            <a:extLst>
              <a:ext uri="{FF2B5EF4-FFF2-40B4-BE49-F238E27FC236}">
                <a16:creationId xmlns:a16="http://schemas.microsoft.com/office/drawing/2014/main" id="{35465C93-72CD-F4AA-6512-9FFA3CAE53F6}"/>
              </a:ext>
            </a:extLst>
          </p:cNvPr>
          <p:cNvSpPr>
            <a:spLocks noGrp="1"/>
          </p:cNvSpPr>
          <p:nvPr>
            <p:ph type="sldNum" sz="quarter" idx="12"/>
          </p:nvPr>
        </p:nvSpPr>
        <p:spPr>
          <a:xfrm>
            <a:off x="7086600" y="6133701"/>
            <a:ext cx="2057400" cy="365125"/>
          </a:xfrm>
        </p:spPr>
        <p:txBody>
          <a:bodyPr anchor="ctr">
            <a:normAutofit/>
          </a:bodyPr>
          <a:lstStyle/>
          <a:p>
            <a:pPr>
              <a:spcAft>
                <a:spcPts val="600"/>
              </a:spcAft>
            </a:pPr>
            <a:fld id="{7D300DB9-A23F-43BD-B7EF-862D750C72E7}" type="slidenum">
              <a:rPr lang="en-IE" smtClean="0"/>
              <a:pPr>
                <a:spcAft>
                  <a:spcPts val="600"/>
                </a:spcAft>
              </a:pPr>
              <a:t>8</a:t>
            </a:fld>
            <a:endParaRPr lang="en-IE"/>
          </a:p>
        </p:txBody>
      </p:sp>
    </p:spTree>
    <p:extLst>
      <p:ext uri="{BB962C8B-B14F-4D97-AF65-F5344CB8AC3E}">
        <p14:creationId xmlns:p14="http://schemas.microsoft.com/office/powerpoint/2010/main" val="3236198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8674" y="3715200"/>
            <a:ext cx="7500939" cy="554850"/>
          </a:xfrm>
        </p:spPr>
        <p:txBody>
          <a:bodyPr anchor="b">
            <a:normAutofit/>
          </a:bodyPr>
          <a:lstStyle/>
          <a:p>
            <a:pPr>
              <a:lnSpc>
                <a:spcPct val="90000"/>
              </a:lnSpc>
            </a:pPr>
            <a:r>
              <a:rPr lang="en-GB" sz="3900" dirty="0"/>
              <a:t>Previous works</a:t>
            </a:r>
          </a:p>
        </p:txBody>
      </p:sp>
      <p:sp>
        <p:nvSpPr>
          <p:cNvPr id="5" name="Slide Number Placeholder 4" hidden="1"/>
          <p:cNvSpPr>
            <a:spLocks noGrp="1"/>
          </p:cNvSpPr>
          <p:nvPr>
            <p:ph type="sldNum" sz="quarter" idx="4294967295"/>
          </p:nvPr>
        </p:nvSpPr>
        <p:spPr>
          <a:xfrm>
            <a:off x="7086600" y="6133701"/>
            <a:ext cx="2057400" cy="365125"/>
          </a:xfrm>
        </p:spPr>
        <p:txBody>
          <a:bodyPr/>
          <a:lstStyle/>
          <a:p>
            <a:pPr>
              <a:spcAft>
                <a:spcPts val="600"/>
              </a:spcAft>
            </a:pPr>
            <a:fld id="{7D300DB9-A23F-43BD-B7EF-862D750C72E7}" type="slidenum">
              <a:rPr lang="en-IE" smtClean="0"/>
              <a:pPr>
                <a:spcAft>
                  <a:spcPts val="600"/>
                </a:spcAft>
              </a:pPr>
              <a:t>9</a:t>
            </a:fld>
            <a:endParaRPr lang="en-IE"/>
          </a:p>
        </p:txBody>
      </p:sp>
      <p:sp>
        <p:nvSpPr>
          <p:cNvPr id="14" name="Slide Number Placeholder 4" hidden="1">
            <a:extLst>
              <a:ext uri="{FF2B5EF4-FFF2-40B4-BE49-F238E27FC236}">
                <a16:creationId xmlns:a16="http://schemas.microsoft.com/office/drawing/2014/main" id="{D539BF0B-D9FE-7C3D-297A-004687E26DD1}"/>
              </a:ext>
            </a:extLst>
          </p:cNvPr>
          <p:cNvSpPr>
            <a:spLocks noGrp="1"/>
          </p:cNvSpPr>
          <p:nvPr>
            <p:ph type="sldNum" sz="quarter" idx="4294967295"/>
          </p:nvPr>
        </p:nvSpPr>
        <p:spPr>
          <a:xfrm>
            <a:off x="7086600" y="6133701"/>
            <a:ext cx="2057400" cy="365125"/>
          </a:xfrm>
        </p:spPr>
        <p:txBody>
          <a:bodyPr/>
          <a:lstStyle/>
          <a:p>
            <a:pPr>
              <a:spcAft>
                <a:spcPts val="600"/>
              </a:spcAft>
            </a:pPr>
            <a:fld id="{7D300DB9-A23F-43BD-B7EF-862D750C72E7}" type="slidenum">
              <a:rPr lang="en-IE" smtClean="0"/>
              <a:pPr>
                <a:spcAft>
                  <a:spcPts val="600"/>
                </a:spcAft>
              </a:pPr>
              <a:t>9</a:t>
            </a:fld>
            <a:endParaRPr lang="en-IE"/>
          </a:p>
        </p:txBody>
      </p:sp>
      <p:sp>
        <p:nvSpPr>
          <p:cNvPr id="19" name="Slide Number Placeholder 2" hidden="1">
            <a:extLst>
              <a:ext uri="{FF2B5EF4-FFF2-40B4-BE49-F238E27FC236}">
                <a16:creationId xmlns:a16="http://schemas.microsoft.com/office/drawing/2014/main" id="{B001EDF6-F0C9-479D-F7AA-6219428D1743}"/>
              </a:ext>
            </a:extLst>
          </p:cNvPr>
          <p:cNvSpPr>
            <a:spLocks noGrp="1"/>
          </p:cNvSpPr>
          <p:nvPr>
            <p:ph type="sldNum" sz="quarter" idx="4294967295"/>
          </p:nvPr>
        </p:nvSpPr>
        <p:spPr>
          <a:xfrm>
            <a:off x="7086600" y="6133701"/>
            <a:ext cx="2057400" cy="365125"/>
          </a:xfrm>
        </p:spPr>
        <p:txBody>
          <a:bodyPr anchor="ctr">
            <a:normAutofit/>
          </a:bodyPr>
          <a:lstStyle/>
          <a:p>
            <a:pPr>
              <a:spcAft>
                <a:spcPts val="600"/>
              </a:spcAft>
            </a:pPr>
            <a:fld id="{7D300DB9-A23F-43BD-B7EF-862D750C72E7}" type="slidenum">
              <a:rPr lang="en-IE" smtClean="0"/>
              <a:pPr>
                <a:spcAft>
                  <a:spcPts val="600"/>
                </a:spcAft>
              </a:pPr>
              <a:t>9</a:t>
            </a:fld>
            <a:endParaRPr lang="en-IE"/>
          </a:p>
        </p:txBody>
      </p:sp>
    </p:spTree>
    <p:extLst>
      <p:ext uri="{BB962C8B-B14F-4D97-AF65-F5344CB8AC3E}">
        <p14:creationId xmlns:p14="http://schemas.microsoft.com/office/powerpoint/2010/main" val="3122618131"/>
      </p:ext>
    </p:extLst>
  </p:cSld>
  <p:clrMapOvr>
    <a:masterClrMapping/>
  </p:clrMapOvr>
</p:sld>
</file>

<file path=ppt/theme/theme1.xml><?xml version="1.0" encoding="utf-8"?>
<a:theme xmlns:a="http://schemas.openxmlformats.org/drawingml/2006/main" name="Trinity_PPT_Calibri_Option1">
  <a:themeElements>
    <a:clrScheme name="Trinity College">
      <a:dk1>
        <a:sysClr val="windowText" lastClr="000000"/>
      </a:dk1>
      <a:lt1>
        <a:sysClr val="window" lastClr="FFFFFF"/>
      </a:lt1>
      <a:dk2>
        <a:srgbClr val="3E6DB2"/>
      </a:dk2>
      <a:lt2>
        <a:srgbClr val="FFFFFF"/>
      </a:lt2>
      <a:accent1>
        <a:srgbClr val="4F81BD"/>
      </a:accent1>
      <a:accent2>
        <a:srgbClr val="0E73B9"/>
      </a:accent2>
      <a:accent3>
        <a:srgbClr val="7C7C7C"/>
      </a:accent3>
      <a:accent4>
        <a:srgbClr val="A6A6A6"/>
      </a:accent4>
      <a:accent5>
        <a:srgbClr val="4F81BD"/>
      </a:accent5>
      <a:accent6>
        <a:srgbClr val="3E6DB2"/>
      </a:accent6>
      <a:hlink>
        <a:srgbClr val="000000"/>
      </a:hlink>
      <a:folHlink>
        <a:srgbClr val="000000"/>
      </a:folHlink>
    </a:clrScheme>
    <a:fontScheme name="Trinity Colleg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175">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Trinity_PPT_Calibri_Option1</Template>
  <TotalTime>14578</TotalTime>
  <Words>4149</Words>
  <Application>Microsoft Macintosh PowerPoint</Application>
  <PresentationFormat>On-screen Show (4:3)</PresentationFormat>
  <Paragraphs>283</Paragraphs>
  <Slides>35</Slides>
  <Notes>35</Notes>
  <HiddenSlides>0</HiddenSlides>
  <MMClips>3</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35</vt:i4>
      </vt:variant>
    </vt:vector>
  </HeadingPairs>
  <TitlesOfParts>
    <vt:vector size="55" baseType="lpstr">
      <vt:lpstr>-apple-system</vt:lpstr>
      <vt:lpstr>Arial</vt:lpstr>
      <vt:lpstr>Athelas</vt:lpstr>
      <vt:lpstr>Calibri</vt:lpstr>
      <vt:lpstr>CMMI10</vt:lpstr>
      <vt:lpstr>CMMI5</vt:lpstr>
      <vt:lpstr>CMMI7</vt:lpstr>
      <vt:lpstr>CMR10</vt:lpstr>
      <vt:lpstr>CMR7</vt:lpstr>
      <vt:lpstr>CMSY10</vt:lpstr>
      <vt:lpstr>CMSY7</vt:lpstr>
      <vt:lpstr>ff-tisa-sans-web-pro</vt:lpstr>
      <vt:lpstr>Helvetica</vt:lpstr>
      <vt:lpstr>MSBM10</vt:lpstr>
      <vt:lpstr>NimbusRomNo9L</vt:lpstr>
      <vt:lpstr>Söhne</vt:lpstr>
      <vt:lpstr>source-serif-pro</vt:lpstr>
      <vt:lpstr>STIXGeneral-Italic</vt:lpstr>
      <vt:lpstr>STIXGeneral-Regular</vt:lpstr>
      <vt:lpstr>Trinity_PPT_Calibri_Option1</vt:lpstr>
      <vt:lpstr>Safe On-Ramp Merging with Multi Agent Reinforcement Learning</vt:lpstr>
      <vt:lpstr>Overview</vt:lpstr>
      <vt:lpstr>Introduction</vt:lpstr>
      <vt:lpstr>Multi Agent Reinforcement Learning</vt:lpstr>
      <vt:lpstr>Connected and Autonomous Vehicles</vt:lpstr>
      <vt:lpstr>On Ramp Merging</vt:lpstr>
      <vt:lpstr>Objectives</vt:lpstr>
      <vt:lpstr>Objectives</vt:lpstr>
      <vt:lpstr>Previous works</vt:lpstr>
      <vt:lpstr>Some previous works</vt:lpstr>
      <vt:lpstr>Limitations in prior research</vt:lpstr>
      <vt:lpstr>Background</vt:lpstr>
      <vt:lpstr>Reinforcement Learning</vt:lpstr>
      <vt:lpstr>Multi Agent Reinforcement Learning (MARL)</vt:lpstr>
      <vt:lpstr>Multi Agent Proximal Policy Optimization</vt:lpstr>
      <vt:lpstr>Ramp merging as MARL</vt:lpstr>
      <vt:lpstr>Problem formulation</vt:lpstr>
      <vt:lpstr>Algorithm</vt:lpstr>
      <vt:lpstr>Safety Supervisor</vt:lpstr>
      <vt:lpstr>Improvement in Safety Supervisor</vt:lpstr>
      <vt:lpstr>Implementation</vt:lpstr>
      <vt:lpstr>Implementation </vt:lpstr>
      <vt:lpstr>Implementation Challenges</vt:lpstr>
      <vt:lpstr>Traffic density: Low</vt:lpstr>
      <vt:lpstr>Traffic density: Medium</vt:lpstr>
      <vt:lpstr>Traffic density: High</vt:lpstr>
      <vt:lpstr>How is this implementation better than previous works?</vt:lpstr>
      <vt:lpstr>Evaluation</vt:lpstr>
      <vt:lpstr>Evaluation</vt:lpstr>
      <vt:lpstr>Remaining Tasks</vt:lpstr>
      <vt:lpstr>Remaining tasks</vt:lpstr>
      <vt:lpstr>Enhancement Opportunities</vt:lpstr>
      <vt:lpstr>Enhancement opportunities</vt:lpstr>
      <vt:lpstr>Questions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Calibri Bold 26pt</dc:title>
  <dc:creator>Administrator</dc:creator>
  <cp:lastModifiedBy>Prachi Singhroha</cp:lastModifiedBy>
  <cp:revision>15</cp:revision>
  <cp:lastPrinted>2023-03-23T15:26:31Z</cp:lastPrinted>
  <dcterms:created xsi:type="dcterms:W3CDTF">2015-04-21T16:55:16Z</dcterms:created>
  <dcterms:modified xsi:type="dcterms:W3CDTF">2023-04-19T17:23:34Z</dcterms:modified>
</cp:coreProperties>
</file>