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chive.ics.uci.edu/ml/datasets/Online+Shoppers+Purchasing+Intention+Dataset" TargetMode="External"/><Relationship Id="rId3" Type="http://schemas.openxmlformats.org/officeDocument/2006/relationships/hyperlink" Target="https://www.kaggle.com/ronitf/heart-disease-uci"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8d0bbf80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8d0bbf80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8d0bbf80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8d0bbf80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d0bbf804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d0bbf80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1452447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1452447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14524472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14524472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Online Shopper Intention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a:t>PageValues - We notice lower page values corresponds to negative class samples (no purchase made).</a:t>
            </a:r>
            <a:endParaRPr/>
          </a:p>
          <a:p>
            <a:pPr indent="-298450" lvl="0" marL="457200" rtl="0" algn="l">
              <a:spcBef>
                <a:spcPts val="0"/>
              </a:spcBef>
              <a:spcAft>
                <a:spcPts val="0"/>
              </a:spcAft>
              <a:buSzPts val="1100"/>
              <a:buAutoNum type="arabicParenR"/>
            </a:pPr>
            <a:r>
              <a:rPr lang="en"/>
              <a:t>ExitRates - We can infer lower exit rates correspond to </a:t>
            </a:r>
            <a:r>
              <a:rPr lang="en"/>
              <a:t>positive</a:t>
            </a:r>
            <a:r>
              <a:rPr lang="en"/>
              <a:t> class samples (</a:t>
            </a:r>
            <a:r>
              <a:rPr lang="en"/>
              <a:t>purchase</a:t>
            </a:r>
            <a:r>
              <a:rPr lang="en"/>
              <a:t> made).</a:t>
            </a:r>
            <a:endParaRPr/>
          </a:p>
          <a:p>
            <a:pPr indent="-298450" lvl="0" marL="457200" rtl="0" algn="l">
              <a:spcBef>
                <a:spcPts val="0"/>
              </a:spcBef>
              <a:spcAft>
                <a:spcPts val="0"/>
              </a:spcAft>
              <a:buSzPts val="1100"/>
              <a:buAutoNum type="arabicParenR"/>
            </a:pPr>
            <a:r>
              <a:rPr lang="en"/>
              <a:t>Product Related Duration - </a:t>
            </a:r>
            <a:r>
              <a:rPr lang="en"/>
              <a:t>We notice lower exit rates corresponds to negative class samples (no purchase made).</a:t>
            </a:r>
            <a:endParaRPr/>
          </a:p>
          <a:p>
            <a:pPr indent="-298450" lvl="0" marL="457200" rtl="0" algn="l">
              <a:spcBef>
                <a:spcPts val="0"/>
              </a:spcBef>
              <a:spcAft>
                <a:spcPts val="0"/>
              </a:spcAft>
              <a:buSzPts val="1100"/>
              <a:buAutoNum type="arabicParenR"/>
            </a:pPr>
            <a:r>
              <a:rPr lang="en"/>
              <a:t>Bounce Rates - We can infer lower exit rates correspond to positive class samples (purchase made).</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Description of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PageValues: feature represents the average value for a web page that a user visited before completing an e-commerce transaction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ExitRates: feature for a specific web page is calculated as for all pageviews to the page, the percentage that were the last in the session.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Product Related Duration: represent the number of different types of pages visited by the visitor in that session and total time spent in each of these page categories.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Bounce Rates: feature for a web page refers to the percentage of visitors who enter the site from that page and then leave ("bounce") without triggering any other requests to the analytics server during that session.</a:t>
            </a:r>
            <a:endParaRPr sz="1000">
              <a:solidFill>
                <a:srgbClr val="123654"/>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14524472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14524472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Heart Disease Dataset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a:t>cp</a:t>
            </a:r>
            <a:r>
              <a:rPr lang="en"/>
              <a:t> - We notice lower cp corresponds to negative class samples (no heart disease).</a:t>
            </a:r>
            <a:endParaRPr/>
          </a:p>
          <a:p>
            <a:pPr indent="-298450" lvl="0" marL="457200" rtl="0" algn="l">
              <a:spcBef>
                <a:spcPts val="0"/>
              </a:spcBef>
              <a:spcAft>
                <a:spcPts val="0"/>
              </a:spcAft>
              <a:buSzPts val="1100"/>
              <a:buAutoNum type="arabicParenR"/>
            </a:pPr>
            <a:r>
              <a:rPr lang="en"/>
              <a:t>ca - We can infer ca correspond to positive class samples (presence of heart disease).</a:t>
            </a:r>
            <a:endParaRPr/>
          </a:p>
          <a:p>
            <a:pPr indent="-298450" lvl="0" marL="457200" rtl="0" algn="l">
              <a:spcBef>
                <a:spcPts val="0"/>
              </a:spcBef>
              <a:spcAft>
                <a:spcPts val="0"/>
              </a:spcAft>
              <a:buSzPts val="1100"/>
              <a:buAutoNum type="arabicParenR"/>
            </a:pPr>
            <a:r>
              <a:rPr lang="en"/>
              <a:t>thal - We notice high thal corresponds to negative class samples (no heart disease).</a:t>
            </a:r>
            <a:endParaRPr/>
          </a:p>
          <a:p>
            <a:pPr indent="-298450" lvl="0" marL="457200" rtl="0" algn="l">
              <a:spcBef>
                <a:spcPts val="0"/>
              </a:spcBef>
              <a:spcAft>
                <a:spcPts val="0"/>
              </a:spcAft>
              <a:buSzPts val="1100"/>
              <a:buAutoNum type="arabicParenR"/>
            </a:pPr>
            <a:r>
              <a:rPr lang="en"/>
              <a:t>thalach - We can infer high thalch correspond to positive class samples (presence of heart disease).</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Description of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FF"/>
                </a:highlight>
              </a:rPr>
              <a:t>cp: chest pain type </a:t>
            </a:r>
            <a:endParaRPr>
              <a:highlight>
                <a:srgbClr val="FFFFFF"/>
              </a:highlight>
            </a:endParaRPr>
          </a:p>
          <a:p>
            <a:pPr indent="0" lvl="0" marL="0" rtl="0" algn="l">
              <a:spcBef>
                <a:spcPts val="0"/>
              </a:spcBef>
              <a:spcAft>
                <a:spcPts val="0"/>
              </a:spcAft>
              <a:buNone/>
            </a:pPr>
            <a:r>
              <a:rPr lang="en"/>
              <a:t>ca: number of major vessels (0-3) colored by flourosopy</a:t>
            </a:r>
            <a:endParaRPr/>
          </a:p>
          <a:p>
            <a:pPr indent="0" lvl="0" marL="0" rtl="0" algn="l">
              <a:spcBef>
                <a:spcPts val="0"/>
              </a:spcBef>
              <a:spcAft>
                <a:spcPts val="0"/>
              </a:spcAft>
              <a:buNone/>
            </a:pPr>
            <a:r>
              <a:rPr lang="en"/>
              <a:t>thalach: maximum heart rate achieved </a:t>
            </a:r>
            <a:endParaRPr/>
          </a:p>
          <a:p>
            <a:pPr indent="0" lvl="0" marL="0" rtl="0" algn="l">
              <a:spcBef>
                <a:spcPts val="0"/>
              </a:spcBef>
              <a:spcAft>
                <a:spcPts val="0"/>
              </a:spcAft>
              <a:buNone/>
            </a:pPr>
            <a:r>
              <a:rPr lang="en"/>
              <a:t>Thal:not specified in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14524472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1452447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Titanic Dataset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a:t>sex_female - We notice that females survived at a higher rate.</a:t>
            </a:r>
            <a:endParaRPr/>
          </a:p>
          <a:p>
            <a:pPr indent="-298450" lvl="0" marL="457200" rtl="0" algn="l">
              <a:spcBef>
                <a:spcPts val="0"/>
              </a:spcBef>
              <a:spcAft>
                <a:spcPts val="0"/>
              </a:spcAft>
              <a:buSzPts val="1100"/>
              <a:buAutoNum type="arabicParenR"/>
            </a:pPr>
            <a:r>
              <a:rPr lang="en"/>
              <a:t>sex_male - </a:t>
            </a:r>
            <a:r>
              <a:rPr lang="en"/>
              <a:t>We notice that male survived at a lower rate.</a:t>
            </a:r>
            <a:endParaRPr/>
          </a:p>
          <a:p>
            <a:pPr indent="-298450" lvl="0" marL="457200" rtl="0" algn="l">
              <a:spcBef>
                <a:spcPts val="0"/>
              </a:spcBef>
              <a:spcAft>
                <a:spcPts val="0"/>
              </a:spcAft>
              <a:buSzPts val="1100"/>
              <a:buAutoNum type="arabicParenR"/>
            </a:pPr>
            <a:r>
              <a:rPr lang="en"/>
              <a:t>fare - We notice people with higher fares survived at a higher rate.</a:t>
            </a:r>
            <a:endParaRPr/>
          </a:p>
          <a:p>
            <a:pPr indent="-298450" lvl="0" marL="457200" rtl="0" algn="l">
              <a:spcBef>
                <a:spcPts val="0"/>
              </a:spcBef>
              <a:spcAft>
                <a:spcPts val="0"/>
              </a:spcAft>
              <a:buSzPts val="1100"/>
              <a:buAutoNum type="arabicParenR"/>
            </a:pPr>
            <a:r>
              <a:rPr lang="en"/>
              <a:t>Pclass - We can infer that first class passengers </a:t>
            </a:r>
            <a:r>
              <a:rPr lang="en"/>
              <a:t>survived</a:t>
            </a:r>
            <a:r>
              <a:rPr lang="en"/>
              <a:t> at a higher rate that second and third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Description of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Sex_female : female passengers</a:t>
            </a:r>
            <a:endParaRPr/>
          </a:p>
          <a:p>
            <a:pPr indent="0" lvl="0" marL="0" rtl="0" algn="l">
              <a:spcBef>
                <a:spcPts val="0"/>
              </a:spcBef>
              <a:spcAft>
                <a:spcPts val="0"/>
              </a:spcAft>
              <a:buNone/>
            </a:pPr>
            <a:r>
              <a:rPr lang="en"/>
              <a:t>Sex_male : male passengers</a:t>
            </a:r>
            <a:endParaRPr/>
          </a:p>
          <a:p>
            <a:pPr indent="0" lvl="0" marL="0" rtl="0" algn="l">
              <a:spcBef>
                <a:spcPts val="0"/>
              </a:spcBef>
              <a:spcAft>
                <a:spcPts val="0"/>
              </a:spcAft>
              <a:buNone/>
            </a:pPr>
            <a:r>
              <a:rPr lang="en"/>
              <a:t>Fare : price of ticket</a:t>
            </a:r>
            <a:endParaRPr/>
          </a:p>
          <a:p>
            <a:pPr indent="0" lvl="0" marL="0" rtl="0" algn="l">
              <a:spcBef>
                <a:spcPts val="0"/>
              </a:spcBef>
              <a:spcAft>
                <a:spcPts val="0"/>
              </a:spcAft>
              <a:buNone/>
            </a:pPr>
            <a:r>
              <a:rPr lang="en"/>
              <a:t>Pclass: Passenger’s class of travel</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8d0bbf804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8d0bbf804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triangle - Training metric</a:t>
            </a:r>
            <a:endParaRPr/>
          </a:p>
          <a:p>
            <a:pPr indent="0" lvl="0" marL="0" rtl="0" algn="l">
              <a:spcBef>
                <a:spcPts val="0"/>
              </a:spcBef>
              <a:spcAft>
                <a:spcPts val="0"/>
              </a:spcAft>
              <a:buNone/>
            </a:pPr>
            <a:r>
              <a:rPr lang="en"/>
              <a:t>Blue Square - 10 fold cross validation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Graph - No scaling used</a:t>
            </a:r>
            <a:endParaRPr/>
          </a:p>
          <a:p>
            <a:pPr indent="0" lvl="0" marL="0" rtl="0" algn="l">
              <a:spcBef>
                <a:spcPts val="0"/>
              </a:spcBef>
              <a:spcAft>
                <a:spcPts val="0"/>
              </a:spcAft>
              <a:buNone/>
            </a:pPr>
            <a:r>
              <a:rPr lang="en"/>
              <a:t>Right Graph - Values scaled between 0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 WE HAVE REPLACED THE OLD GRAPHS(GENERATED USING NORMAL CROSS VALIDATION) WITH THE UPDATED ONES(USING 10 FOLD CROSS VALIDATION)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8d5721f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8d5721f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triangle - Training metric</a:t>
            </a:r>
            <a:endParaRPr/>
          </a:p>
          <a:p>
            <a:pPr indent="0" lvl="0" marL="0" rtl="0" algn="l">
              <a:spcBef>
                <a:spcPts val="0"/>
              </a:spcBef>
              <a:spcAft>
                <a:spcPts val="0"/>
              </a:spcAft>
              <a:buNone/>
            </a:pPr>
            <a:r>
              <a:rPr lang="en"/>
              <a:t>Blue Square - 10 fold cross validation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Graph - No scaling used</a:t>
            </a:r>
            <a:endParaRPr/>
          </a:p>
          <a:p>
            <a:pPr indent="0" lvl="0" marL="0" rtl="0" algn="l">
              <a:spcBef>
                <a:spcPts val="0"/>
              </a:spcBef>
              <a:spcAft>
                <a:spcPts val="0"/>
              </a:spcAft>
              <a:buNone/>
            </a:pPr>
            <a:r>
              <a:rPr lang="en"/>
              <a:t>Right Graph - Values scaled between 0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 WE HAVE REPLACED THE OLD GRAPHS(GENERATED USING NORMAL CROSS VALIDATION) WITH THE UPDATED ONES(USING 10 FOLD CROSS VALIDATION)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8d5721f5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8d5721f5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triangle - Training metric</a:t>
            </a:r>
            <a:endParaRPr/>
          </a:p>
          <a:p>
            <a:pPr indent="0" lvl="0" marL="0" rtl="0" algn="l">
              <a:spcBef>
                <a:spcPts val="0"/>
              </a:spcBef>
              <a:spcAft>
                <a:spcPts val="0"/>
              </a:spcAft>
              <a:buNone/>
            </a:pPr>
            <a:r>
              <a:rPr lang="en"/>
              <a:t>Blue Square - 10 fold cross validation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Graph - No scaling used</a:t>
            </a:r>
            <a:endParaRPr/>
          </a:p>
          <a:p>
            <a:pPr indent="0" lvl="0" marL="0" rtl="0" algn="l">
              <a:spcBef>
                <a:spcPts val="0"/>
              </a:spcBef>
              <a:spcAft>
                <a:spcPts val="0"/>
              </a:spcAft>
              <a:buNone/>
            </a:pPr>
            <a:r>
              <a:rPr lang="en"/>
              <a:t>Right Graph - Values scaled between 0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 WE HAVE REPLACED THE OLD GRAPHS(GENERATED USING NORMAL CROSS VALIDATION) WITH THE UPDATED ONES(USING 10 FOLD CROSS VALIDATION)</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d0bbf8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d0bbf8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8d5721f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8d5721f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triangle - Training metric</a:t>
            </a:r>
            <a:endParaRPr/>
          </a:p>
          <a:p>
            <a:pPr indent="0" lvl="0" marL="0" rtl="0" algn="l">
              <a:spcBef>
                <a:spcPts val="0"/>
              </a:spcBef>
              <a:spcAft>
                <a:spcPts val="0"/>
              </a:spcAft>
              <a:buNone/>
            </a:pPr>
            <a:r>
              <a:rPr lang="en"/>
              <a:t>Blue Square - 10 fold cross validation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Graph - No scaling used</a:t>
            </a:r>
            <a:endParaRPr/>
          </a:p>
          <a:p>
            <a:pPr indent="0" lvl="0" marL="0" rtl="0" algn="l">
              <a:spcBef>
                <a:spcPts val="0"/>
              </a:spcBef>
              <a:spcAft>
                <a:spcPts val="0"/>
              </a:spcAft>
              <a:buNone/>
            </a:pPr>
            <a:r>
              <a:rPr lang="en"/>
              <a:t>Right Graph - Values scaled between 0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 WE HAVE REPLACED THE OLD GRAPHS(GENERATED USING NORMAL CROSS VALIDATION) WITH THE UPDATED ONES(USING 10 FOLD CROSS VALIDATION)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8d5721f5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d5721f5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triangle - Training metric</a:t>
            </a:r>
            <a:endParaRPr/>
          </a:p>
          <a:p>
            <a:pPr indent="0" lvl="0" marL="0" rtl="0" algn="l">
              <a:spcBef>
                <a:spcPts val="0"/>
              </a:spcBef>
              <a:spcAft>
                <a:spcPts val="0"/>
              </a:spcAft>
              <a:buNone/>
            </a:pPr>
            <a:r>
              <a:rPr lang="en"/>
              <a:t>Blue Square - 10 fold cross validation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Graph - No scaling used</a:t>
            </a:r>
            <a:endParaRPr/>
          </a:p>
          <a:p>
            <a:pPr indent="0" lvl="0" marL="0" rtl="0" algn="l">
              <a:spcBef>
                <a:spcPts val="0"/>
              </a:spcBef>
              <a:spcAft>
                <a:spcPts val="0"/>
              </a:spcAft>
              <a:buNone/>
            </a:pPr>
            <a:r>
              <a:rPr lang="en"/>
              <a:t>Right Graph - Values scaled between 0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 WE HAVE REPLACED THE OLD GRAPHS(GENERATED USING NORMAL CROSS VALIDATION) WITH THE UPDATED ONES(USING 10 FOLD CROSS VALIDATION)</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8d5721f5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8d5721f5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triangle - Training metric</a:t>
            </a:r>
            <a:endParaRPr/>
          </a:p>
          <a:p>
            <a:pPr indent="0" lvl="0" marL="0" rtl="0" algn="l">
              <a:spcBef>
                <a:spcPts val="0"/>
              </a:spcBef>
              <a:spcAft>
                <a:spcPts val="0"/>
              </a:spcAft>
              <a:buNone/>
            </a:pPr>
            <a:r>
              <a:rPr lang="en"/>
              <a:t>Blue Square - 10 fold cross validation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Graph - No scaling used</a:t>
            </a:r>
            <a:endParaRPr/>
          </a:p>
          <a:p>
            <a:pPr indent="0" lvl="0" marL="0" rtl="0" algn="l">
              <a:spcBef>
                <a:spcPts val="0"/>
              </a:spcBef>
              <a:spcAft>
                <a:spcPts val="0"/>
              </a:spcAft>
              <a:buNone/>
            </a:pPr>
            <a:r>
              <a:rPr lang="en"/>
              <a:t>Right Graph - Values scaled between 0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 WE HAVE REPLACED THE OLD GRAPHS(GENERATED USING NORMAL CROSS VALIDATION) WITH THE UPDATED ONES(USING 10 FOLD CROSS VALIDATION)</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8d5721f5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8d5721f5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triangle - Training metric</a:t>
            </a:r>
            <a:endParaRPr/>
          </a:p>
          <a:p>
            <a:pPr indent="0" lvl="0" marL="0" rtl="0" algn="l">
              <a:spcBef>
                <a:spcPts val="0"/>
              </a:spcBef>
              <a:spcAft>
                <a:spcPts val="0"/>
              </a:spcAft>
              <a:buNone/>
            </a:pPr>
            <a:r>
              <a:rPr lang="en"/>
              <a:t>Blue Square - 10 fold cross validation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Graph - No scaling used</a:t>
            </a:r>
            <a:endParaRPr/>
          </a:p>
          <a:p>
            <a:pPr indent="0" lvl="0" marL="0" rtl="0" algn="l">
              <a:spcBef>
                <a:spcPts val="0"/>
              </a:spcBef>
              <a:spcAft>
                <a:spcPts val="0"/>
              </a:spcAft>
              <a:buNone/>
            </a:pPr>
            <a:r>
              <a:rPr lang="en"/>
              <a:t>Right Graph - Values scaled between 0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 WE HAVE REPLACED THE OLD GRAPHS(GENERATED USING NORMAL CROSS VALIDATION) WITH THE UPDATED ONES(USING 10 FOLD CROSS VALIDATION)</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8d5721f5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8d5721f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triangle - Training metric</a:t>
            </a:r>
            <a:endParaRPr/>
          </a:p>
          <a:p>
            <a:pPr indent="0" lvl="0" marL="0" rtl="0" algn="l">
              <a:spcBef>
                <a:spcPts val="0"/>
              </a:spcBef>
              <a:spcAft>
                <a:spcPts val="0"/>
              </a:spcAft>
              <a:buNone/>
            </a:pPr>
            <a:r>
              <a:rPr lang="en"/>
              <a:t>Blue Square - 10 fold cross validation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Graph - No scaling used</a:t>
            </a:r>
            <a:endParaRPr/>
          </a:p>
          <a:p>
            <a:pPr indent="0" lvl="0" marL="0" rtl="0" algn="l">
              <a:spcBef>
                <a:spcPts val="0"/>
              </a:spcBef>
              <a:spcAft>
                <a:spcPts val="0"/>
              </a:spcAft>
              <a:buNone/>
            </a:pPr>
            <a:r>
              <a:rPr lang="en"/>
              <a:t>Right Graph - Values scaled between 0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 WE HAVE REPLACED THE OLD GRAPHS(GENERATED USING NORMAL CROSS VALIDATION) WITH THE UPDATED ONES(USING 10 FOLD CROSS VALIDATION)</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8d5721f5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8d5721f5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triangle - Training metric</a:t>
            </a:r>
            <a:endParaRPr/>
          </a:p>
          <a:p>
            <a:pPr indent="0" lvl="0" marL="0" rtl="0" algn="l">
              <a:spcBef>
                <a:spcPts val="0"/>
              </a:spcBef>
              <a:spcAft>
                <a:spcPts val="0"/>
              </a:spcAft>
              <a:buNone/>
            </a:pPr>
            <a:r>
              <a:rPr lang="en"/>
              <a:t>Blue Square - 10 fold cross validation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Left Graph - No scaling used</a:t>
            </a:r>
            <a:endParaRPr/>
          </a:p>
          <a:p>
            <a:pPr indent="0" lvl="0" marL="0" rtl="0" algn="l">
              <a:spcBef>
                <a:spcPts val="0"/>
              </a:spcBef>
              <a:spcAft>
                <a:spcPts val="0"/>
              </a:spcAft>
              <a:buNone/>
            </a:pPr>
            <a:r>
              <a:rPr lang="en"/>
              <a:t>Right Graph - Values scaled between 0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 WE HAVE REPLACED THE OLD GRAPHS(GENERATED USING NORMAL CROSS VALIDATION) WITH THE UPDATED ONES(USING 10 FOLD CROSS VALIDATION)</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8d5721f5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8d5721f5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8d5721f5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8d5721f5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14524472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1452447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d0bbf804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d0bbf804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to </a:t>
            </a:r>
            <a:r>
              <a:rPr lang="en"/>
              <a:t>datasets</a:t>
            </a:r>
            <a:r>
              <a:rPr lang="en"/>
              <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u="sng">
                <a:solidFill>
                  <a:schemeClr val="hlink"/>
                </a:solidFill>
                <a:hlinkClick r:id="rId2"/>
              </a:rPr>
              <a:t>https://archive.ics.uci.edu/ml/datasets/Online+Shoppers+Purchasing+Intention+Dataset</a:t>
            </a:r>
            <a:endParaRPr/>
          </a:p>
          <a:p>
            <a:pPr indent="-298450" lvl="0" marL="457200" rtl="0" algn="l">
              <a:spcBef>
                <a:spcPts val="0"/>
              </a:spcBef>
              <a:spcAft>
                <a:spcPts val="0"/>
              </a:spcAft>
              <a:buSzPts val="1100"/>
              <a:buAutoNum type="arabicParenR"/>
            </a:pPr>
            <a:r>
              <a:rPr lang="en" u="sng">
                <a:solidFill>
                  <a:schemeClr val="hlink"/>
                </a:solidFill>
                <a:hlinkClick r:id="rId3"/>
              </a:rPr>
              <a:t>https://www.kaggle.com/ronitf/heart-disease-uci</a:t>
            </a:r>
            <a:endParaRPr/>
          </a:p>
          <a:p>
            <a:pPr indent="-298450" lvl="0" marL="457200" rtl="0" algn="l">
              <a:spcBef>
                <a:spcPts val="0"/>
              </a:spcBef>
              <a:spcAft>
                <a:spcPts val="0"/>
              </a:spcAft>
              <a:buSzPts val="1100"/>
              <a:buAutoNum type="arabicParenR"/>
            </a:pPr>
            <a:r>
              <a:rPr lang="en"/>
              <a:t>https://www.kaggle.com/c/titanic/data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d0bbf80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d0bbf80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8d5721f5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8d5721f5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8d5721f5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8d5721f5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8d0bbf80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8d0bbf80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We delete Cabin because they’re more than 50% missing values.</a:t>
            </a:r>
            <a:endParaRPr/>
          </a:p>
          <a:p>
            <a:pPr indent="-298450" lvl="0" marL="457200" rtl="0" algn="l">
              <a:spcBef>
                <a:spcPts val="0"/>
              </a:spcBef>
              <a:spcAft>
                <a:spcPts val="0"/>
              </a:spcAft>
              <a:buSzPts val="1100"/>
              <a:buAutoNum type="arabicParenR"/>
            </a:pPr>
            <a:r>
              <a:rPr lang="en"/>
              <a:t>Names and Tickets are string based data, so we delete them.</a:t>
            </a:r>
            <a:endParaRPr/>
          </a:p>
          <a:p>
            <a:pPr indent="-298450" lvl="0" marL="457200" rtl="0" algn="l">
              <a:spcBef>
                <a:spcPts val="0"/>
              </a:spcBef>
              <a:spcAft>
                <a:spcPts val="0"/>
              </a:spcAft>
              <a:buSzPts val="1100"/>
              <a:buAutoNum type="arabicParenR"/>
            </a:pPr>
            <a:r>
              <a:rPr lang="en"/>
              <a:t>Passenger ID is a sequence of numbers, therefore we delete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8d0bbf80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8d0bbf80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Logistic Regression </a:t>
            </a:r>
            <a:r>
              <a:rPr lang="en"/>
              <a:t>Parameters:</a:t>
            </a:r>
            <a:endParaRPr/>
          </a:p>
          <a:p>
            <a:pPr indent="457200" lvl="0" marL="457200" rtl="0" algn="l">
              <a:spcBef>
                <a:spcPts val="0"/>
              </a:spcBef>
              <a:spcAft>
                <a:spcPts val="0"/>
              </a:spcAft>
              <a:buNone/>
            </a:pPr>
            <a:r>
              <a:rPr lang="en"/>
              <a:t>a) Regularization - L2 (lamba=1)</a:t>
            </a:r>
            <a:endParaRPr/>
          </a:p>
          <a:p>
            <a:pPr indent="-298450" lvl="0" marL="457200" rtl="0" algn="l">
              <a:spcBef>
                <a:spcPts val="0"/>
              </a:spcBef>
              <a:spcAft>
                <a:spcPts val="0"/>
              </a:spcAft>
              <a:buSzPts val="1100"/>
              <a:buAutoNum type="arabicParenR"/>
            </a:pPr>
            <a:r>
              <a:rPr lang="en"/>
              <a:t>Random Forest Parameters: </a:t>
            </a:r>
            <a:br>
              <a:rPr lang="en"/>
            </a:br>
            <a:r>
              <a:rPr lang="en"/>
              <a:t>	a) The number of trees - 100</a:t>
            </a:r>
            <a:endParaRPr/>
          </a:p>
          <a:p>
            <a:pPr indent="-298450" lvl="0" marL="457200" rtl="0" algn="l">
              <a:spcBef>
                <a:spcPts val="0"/>
              </a:spcBef>
              <a:spcAft>
                <a:spcPts val="0"/>
              </a:spcAft>
              <a:buSzPts val="1100"/>
              <a:buAutoNum type="arabicParenR"/>
            </a:pPr>
            <a:r>
              <a:rPr lang="en"/>
              <a:t>KNN Parametres:</a:t>
            </a:r>
            <a:endParaRPr/>
          </a:p>
          <a:p>
            <a:pPr indent="457200" lvl="0" marL="457200" rtl="0" algn="l">
              <a:spcBef>
                <a:spcPts val="0"/>
              </a:spcBef>
              <a:spcAft>
                <a:spcPts val="0"/>
              </a:spcAft>
              <a:buNone/>
            </a:pPr>
            <a:r>
              <a:rPr lang="en"/>
              <a:t>a) K = 5</a:t>
            </a:r>
            <a:endParaRPr/>
          </a:p>
          <a:p>
            <a:pPr indent="0" lvl="0" marL="0" rtl="0" algn="l">
              <a:spcBef>
                <a:spcPts val="0"/>
              </a:spcBef>
              <a:spcAft>
                <a:spcPts val="0"/>
              </a:spcAft>
              <a:buNone/>
            </a:pPr>
            <a:r>
              <a:rPr lang="en"/>
              <a:t>  4)	SVM Parameters:</a:t>
            </a:r>
            <a:endParaRPr/>
          </a:p>
          <a:p>
            <a:pPr indent="457200" lvl="0" marL="457200" rtl="0" algn="l">
              <a:spcBef>
                <a:spcPts val="0"/>
              </a:spcBef>
              <a:spcAft>
                <a:spcPts val="0"/>
              </a:spcAft>
              <a:buNone/>
            </a:pPr>
            <a:r>
              <a:rPr lang="en"/>
              <a:t>a)Kernel - RBF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d0bbf80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d0bbf80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archive.ics.uci.edu/ml/datasets/Online+Shoppers+Purchasing+Intention+Dataset" TargetMode="External"/><Relationship Id="rId4" Type="http://schemas.openxmlformats.org/officeDocument/2006/relationships/hyperlink" Target="https://www.kaggle.com/ronitf/heart-disease-uc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Science 2</a:t>
            </a:r>
            <a:endParaRPr/>
          </a:p>
          <a:p>
            <a:pPr indent="0" lvl="0" marL="0" rtl="0" algn="ctr">
              <a:spcBef>
                <a:spcPts val="0"/>
              </a:spcBef>
              <a:spcAft>
                <a:spcPts val="0"/>
              </a:spcAft>
              <a:buNone/>
            </a:pPr>
            <a:r>
              <a:rPr lang="en"/>
              <a:t>Final Project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Ankush Vasishta</a:t>
            </a:r>
            <a:endParaRPr/>
          </a:p>
          <a:p>
            <a:pPr indent="0" lvl="0" marL="0" rtl="0" algn="ctr">
              <a:spcBef>
                <a:spcPts val="0"/>
              </a:spcBef>
              <a:spcAft>
                <a:spcPts val="0"/>
              </a:spcAft>
              <a:buNone/>
            </a:pPr>
            <a:r>
              <a:rPr lang="en"/>
              <a:t>Rohit Singh</a:t>
            </a:r>
            <a:endParaRPr/>
          </a:p>
          <a:p>
            <a:pPr indent="0" lvl="0" marL="0" rtl="0" algn="ctr">
              <a:spcBef>
                <a:spcPts val="0"/>
              </a:spcBef>
              <a:spcAft>
                <a:spcPts val="0"/>
              </a:spcAft>
              <a:buNone/>
            </a:pPr>
            <a:r>
              <a:rPr lang="en"/>
              <a:t>Sumer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41650" y="41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eature selection - Online Shopper Intention</a:t>
            </a:r>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22"/>
          <p:cNvPicPr preferRelativeResize="0"/>
          <p:nvPr/>
        </p:nvPicPr>
        <p:blipFill>
          <a:blip r:embed="rId3">
            <a:alphaModFix/>
          </a:blip>
          <a:stretch>
            <a:fillRect/>
          </a:stretch>
        </p:blipFill>
        <p:spPr>
          <a:xfrm>
            <a:off x="2157413" y="1247775"/>
            <a:ext cx="4829175"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a:t>
            </a:r>
            <a:endParaRPr/>
          </a:p>
        </p:txBody>
      </p:sp>
      <p:sp>
        <p:nvSpPr>
          <p:cNvPr id="196" name="Google Shape;196;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FBS - </a:t>
            </a:r>
            <a:r>
              <a:rPr lang="en"/>
              <a:t>fasting blood sugar </a:t>
            </a:r>
            <a:endParaRPr/>
          </a:p>
        </p:txBody>
      </p:sp>
      <p:pic>
        <p:nvPicPr>
          <p:cNvPr id="197" name="Google Shape;197;p23"/>
          <p:cNvPicPr preferRelativeResize="0"/>
          <p:nvPr/>
        </p:nvPicPr>
        <p:blipFill>
          <a:blip r:embed="rId3">
            <a:alphaModFix/>
          </a:blip>
          <a:stretch>
            <a:fillRect/>
          </a:stretch>
        </p:blipFill>
        <p:spPr>
          <a:xfrm>
            <a:off x="2628900" y="1247775"/>
            <a:ext cx="3886200"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Titanic	</a:t>
            </a:r>
            <a:endParaRPr/>
          </a:p>
        </p:txBody>
      </p:sp>
      <p:sp>
        <p:nvSpPr>
          <p:cNvPr id="203" name="Google Shape;203;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24"/>
          <p:cNvPicPr preferRelativeResize="0"/>
          <p:nvPr/>
        </p:nvPicPr>
        <p:blipFill>
          <a:blip r:embed="rId3">
            <a:alphaModFix/>
          </a:blip>
          <a:stretch>
            <a:fillRect/>
          </a:stretch>
        </p:blipFill>
        <p:spPr>
          <a:xfrm>
            <a:off x="2557463" y="1247775"/>
            <a:ext cx="4029075"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Visualization</a:t>
            </a:r>
            <a:r>
              <a:rPr lang="en"/>
              <a:t> </a:t>
            </a:r>
            <a:endParaRPr/>
          </a:p>
        </p:txBody>
      </p:sp>
      <p:sp>
        <p:nvSpPr>
          <p:cNvPr id="210" name="Google Shape;210;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We create Pair Plots of the top 4 features.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26"/>
          <p:cNvPicPr preferRelativeResize="0"/>
          <p:nvPr/>
        </p:nvPicPr>
        <p:blipFill>
          <a:blip r:embed="rId3">
            <a:alphaModFix/>
          </a:blip>
          <a:stretch>
            <a:fillRect/>
          </a:stretch>
        </p:blipFill>
        <p:spPr>
          <a:xfrm>
            <a:off x="1747400" y="248525"/>
            <a:ext cx="5961425" cy="4561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27"/>
          <p:cNvPicPr preferRelativeResize="0"/>
          <p:nvPr/>
        </p:nvPicPr>
        <p:blipFill>
          <a:blip r:embed="rId3">
            <a:alphaModFix/>
          </a:blip>
          <a:stretch>
            <a:fillRect/>
          </a:stretch>
        </p:blipFill>
        <p:spPr>
          <a:xfrm>
            <a:off x="2063163" y="224463"/>
            <a:ext cx="5017674" cy="4694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28"/>
          <p:cNvPicPr preferRelativeResize="0"/>
          <p:nvPr/>
        </p:nvPicPr>
        <p:blipFill>
          <a:blip r:embed="rId3">
            <a:alphaModFix/>
          </a:blip>
          <a:stretch>
            <a:fillRect/>
          </a:stretch>
        </p:blipFill>
        <p:spPr>
          <a:xfrm>
            <a:off x="1958975" y="216550"/>
            <a:ext cx="5226051" cy="4696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Shopper </a:t>
            </a:r>
            <a:r>
              <a:rPr lang="en"/>
              <a:t>Accuracy</a:t>
            </a:r>
            <a:r>
              <a:rPr lang="en"/>
              <a:t> </a:t>
            </a:r>
            <a:endParaRPr/>
          </a:p>
        </p:txBody>
      </p:sp>
      <p:sp>
        <p:nvSpPr>
          <p:cNvPr id="231" name="Google Shape;231;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2" name="Google Shape;232;p29"/>
          <p:cNvPicPr preferRelativeResize="0"/>
          <p:nvPr/>
        </p:nvPicPr>
        <p:blipFill>
          <a:blip r:embed="rId3">
            <a:alphaModFix/>
          </a:blip>
          <a:stretch>
            <a:fillRect/>
          </a:stretch>
        </p:blipFill>
        <p:spPr>
          <a:xfrm>
            <a:off x="201600" y="1404525"/>
            <a:ext cx="4054774" cy="3169825"/>
          </a:xfrm>
          <a:prstGeom prst="rect">
            <a:avLst/>
          </a:prstGeom>
          <a:noFill/>
          <a:ln>
            <a:noFill/>
          </a:ln>
        </p:spPr>
      </p:pic>
      <p:pic>
        <p:nvPicPr>
          <p:cNvPr id="233" name="Google Shape;233;p29"/>
          <p:cNvPicPr preferRelativeResize="0"/>
          <p:nvPr/>
        </p:nvPicPr>
        <p:blipFill>
          <a:blip r:embed="rId4">
            <a:alphaModFix/>
          </a:blip>
          <a:stretch>
            <a:fillRect/>
          </a:stretch>
        </p:blipFill>
        <p:spPr>
          <a:xfrm>
            <a:off x="4106825" y="1465975"/>
            <a:ext cx="4144501" cy="3108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Online Shopper F1 </a:t>
            </a:r>
            <a:endParaRPr/>
          </a:p>
        </p:txBody>
      </p:sp>
      <p:sp>
        <p:nvSpPr>
          <p:cNvPr id="239" name="Google Shape;239;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0" name="Google Shape;240;p30"/>
          <p:cNvPicPr preferRelativeResize="0"/>
          <p:nvPr/>
        </p:nvPicPr>
        <p:blipFill>
          <a:blip r:embed="rId3">
            <a:alphaModFix/>
          </a:blip>
          <a:stretch>
            <a:fillRect/>
          </a:stretch>
        </p:blipFill>
        <p:spPr>
          <a:xfrm>
            <a:off x="463000" y="1569600"/>
            <a:ext cx="3825501" cy="2869126"/>
          </a:xfrm>
          <a:prstGeom prst="rect">
            <a:avLst/>
          </a:prstGeom>
          <a:noFill/>
          <a:ln>
            <a:noFill/>
          </a:ln>
        </p:spPr>
      </p:pic>
      <p:pic>
        <p:nvPicPr>
          <p:cNvPr id="241" name="Google Shape;241;p30"/>
          <p:cNvPicPr preferRelativeResize="0"/>
          <p:nvPr/>
        </p:nvPicPr>
        <p:blipFill>
          <a:blip r:embed="rId4">
            <a:alphaModFix/>
          </a:blip>
          <a:stretch>
            <a:fillRect/>
          </a:stretch>
        </p:blipFill>
        <p:spPr>
          <a:xfrm>
            <a:off x="4499350" y="1569600"/>
            <a:ext cx="3825501" cy="2869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Online Shopper AUROC</a:t>
            </a:r>
            <a:endParaRPr/>
          </a:p>
          <a:p>
            <a:pPr indent="0" lvl="0" marL="0" rtl="0" algn="l">
              <a:spcBef>
                <a:spcPts val="0"/>
              </a:spcBef>
              <a:spcAft>
                <a:spcPts val="0"/>
              </a:spcAft>
              <a:buNone/>
            </a:pPr>
            <a:r>
              <a:t/>
            </a:r>
            <a:endParaRPr/>
          </a:p>
        </p:txBody>
      </p:sp>
      <p:sp>
        <p:nvSpPr>
          <p:cNvPr id="247" name="Google Shape;247;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8" name="Google Shape;248;p31"/>
          <p:cNvPicPr preferRelativeResize="0"/>
          <p:nvPr/>
        </p:nvPicPr>
        <p:blipFill rotWithShape="1">
          <a:blip r:embed="rId3">
            <a:alphaModFix/>
          </a:blip>
          <a:srcRect b="0" l="0" r="0" t="0"/>
          <a:stretch/>
        </p:blipFill>
        <p:spPr>
          <a:xfrm>
            <a:off x="281325" y="1649775"/>
            <a:ext cx="4051251" cy="3038425"/>
          </a:xfrm>
          <a:prstGeom prst="rect">
            <a:avLst/>
          </a:prstGeom>
          <a:noFill/>
          <a:ln>
            <a:noFill/>
          </a:ln>
        </p:spPr>
      </p:pic>
      <p:pic>
        <p:nvPicPr>
          <p:cNvPr id="249" name="Google Shape;249;p31"/>
          <p:cNvPicPr preferRelativeResize="0"/>
          <p:nvPr/>
        </p:nvPicPr>
        <p:blipFill>
          <a:blip r:embed="rId4">
            <a:alphaModFix/>
          </a:blip>
          <a:stretch>
            <a:fillRect/>
          </a:stretch>
        </p:blipFill>
        <p:spPr>
          <a:xfrm>
            <a:off x="4838350" y="1649763"/>
            <a:ext cx="3905150" cy="29288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roblem Statement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Performing Classification on multiple unrelated datasets to find out which modelling technique is the most versatile.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 Disease</a:t>
            </a:r>
            <a:r>
              <a:rPr lang="en"/>
              <a:t> Accuracy</a:t>
            </a:r>
            <a:endParaRPr/>
          </a:p>
          <a:p>
            <a:pPr indent="0" lvl="0" marL="0" rtl="0" algn="l">
              <a:spcBef>
                <a:spcPts val="0"/>
              </a:spcBef>
              <a:spcAft>
                <a:spcPts val="0"/>
              </a:spcAft>
              <a:buNone/>
            </a:pPr>
            <a:r>
              <a:t/>
            </a:r>
            <a:endParaRPr/>
          </a:p>
        </p:txBody>
      </p:sp>
      <p:sp>
        <p:nvSpPr>
          <p:cNvPr id="255" name="Google Shape;255;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6" name="Google Shape;256;p32"/>
          <p:cNvPicPr preferRelativeResize="0"/>
          <p:nvPr/>
        </p:nvPicPr>
        <p:blipFill>
          <a:blip r:embed="rId3">
            <a:alphaModFix/>
          </a:blip>
          <a:stretch>
            <a:fillRect/>
          </a:stretch>
        </p:blipFill>
        <p:spPr>
          <a:xfrm>
            <a:off x="520575" y="1614825"/>
            <a:ext cx="3706050" cy="2823900"/>
          </a:xfrm>
          <a:prstGeom prst="rect">
            <a:avLst/>
          </a:prstGeom>
          <a:noFill/>
          <a:ln>
            <a:noFill/>
          </a:ln>
        </p:spPr>
      </p:pic>
      <p:pic>
        <p:nvPicPr>
          <p:cNvPr id="257" name="Google Shape;257;p32"/>
          <p:cNvPicPr preferRelativeResize="0"/>
          <p:nvPr/>
        </p:nvPicPr>
        <p:blipFill>
          <a:blip r:embed="rId4">
            <a:alphaModFix/>
          </a:blip>
          <a:stretch>
            <a:fillRect/>
          </a:stretch>
        </p:blipFill>
        <p:spPr>
          <a:xfrm>
            <a:off x="4447950" y="1614825"/>
            <a:ext cx="3876901" cy="2823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 Disease F1</a:t>
            </a:r>
            <a:endParaRPr/>
          </a:p>
          <a:p>
            <a:pPr indent="0" lvl="0" marL="0" rtl="0" algn="l">
              <a:spcBef>
                <a:spcPts val="0"/>
              </a:spcBef>
              <a:spcAft>
                <a:spcPts val="0"/>
              </a:spcAft>
              <a:buNone/>
            </a:pPr>
            <a:r>
              <a:t/>
            </a:r>
            <a:endParaRPr/>
          </a:p>
        </p:txBody>
      </p:sp>
      <p:sp>
        <p:nvSpPr>
          <p:cNvPr id="263" name="Google Shape;263;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4" name="Google Shape;264;p33"/>
          <p:cNvPicPr preferRelativeResize="0"/>
          <p:nvPr/>
        </p:nvPicPr>
        <p:blipFill>
          <a:blip r:embed="rId3">
            <a:alphaModFix/>
          </a:blip>
          <a:stretch>
            <a:fillRect/>
          </a:stretch>
        </p:blipFill>
        <p:spPr>
          <a:xfrm>
            <a:off x="460750" y="1601525"/>
            <a:ext cx="3825374" cy="3053550"/>
          </a:xfrm>
          <a:prstGeom prst="rect">
            <a:avLst/>
          </a:prstGeom>
          <a:noFill/>
          <a:ln>
            <a:noFill/>
          </a:ln>
        </p:spPr>
      </p:pic>
      <p:pic>
        <p:nvPicPr>
          <p:cNvPr id="265" name="Google Shape;265;p33"/>
          <p:cNvPicPr preferRelativeResize="0"/>
          <p:nvPr/>
        </p:nvPicPr>
        <p:blipFill>
          <a:blip r:embed="rId4">
            <a:alphaModFix/>
          </a:blip>
          <a:stretch>
            <a:fillRect/>
          </a:stretch>
        </p:blipFill>
        <p:spPr>
          <a:xfrm>
            <a:off x="4466125" y="1505175"/>
            <a:ext cx="3996725" cy="3204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 Disease</a:t>
            </a:r>
            <a:r>
              <a:rPr lang="en"/>
              <a:t> AUROC</a:t>
            </a:r>
            <a:endParaRPr/>
          </a:p>
          <a:p>
            <a:pPr indent="0" lvl="0" marL="0" rtl="0" algn="l">
              <a:spcBef>
                <a:spcPts val="0"/>
              </a:spcBef>
              <a:spcAft>
                <a:spcPts val="0"/>
              </a:spcAft>
              <a:buNone/>
            </a:pPr>
            <a:r>
              <a:t/>
            </a:r>
            <a:endParaRPr/>
          </a:p>
        </p:txBody>
      </p:sp>
      <p:sp>
        <p:nvSpPr>
          <p:cNvPr id="271" name="Google Shape;271;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2" name="Google Shape;272;p34"/>
          <p:cNvPicPr preferRelativeResize="0"/>
          <p:nvPr/>
        </p:nvPicPr>
        <p:blipFill>
          <a:blip r:embed="rId3">
            <a:alphaModFix/>
          </a:blip>
          <a:stretch>
            <a:fillRect/>
          </a:stretch>
        </p:blipFill>
        <p:spPr>
          <a:xfrm>
            <a:off x="719900" y="1574950"/>
            <a:ext cx="3546426" cy="3188100"/>
          </a:xfrm>
          <a:prstGeom prst="rect">
            <a:avLst/>
          </a:prstGeom>
          <a:noFill/>
          <a:ln>
            <a:noFill/>
          </a:ln>
        </p:spPr>
      </p:pic>
      <p:pic>
        <p:nvPicPr>
          <p:cNvPr id="273" name="Google Shape;273;p34"/>
          <p:cNvPicPr preferRelativeResize="0"/>
          <p:nvPr/>
        </p:nvPicPr>
        <p:blipFill>
          <a:blip r:embed="rId4">
            <a:alphaModFix/>
          </a:blip>
          <a:stretch>
            <a:fillRect/>
          </a:stretch>
        </p:blipFill>
        <p:spPr>
          <a:xfrm>
            <a:off x="4744775" y="1574950"/>
            <a:ext cx="3935150" cy="3243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Titanic</a:t>
            </a:r>
            <a:r>
              <a:rPr lang="en"/>
              <a:t> Accuracy</a:t>
            </a:r>
            <a:endParaRPr/>
          </a:p>
          <a:p>
            <a:pPr indent="0" lvl="0" marL="0" rtl="0" algn="l">
              <a:spcBef>
                <a:spcPts val="0"/>
              </a:spcBef>
              <a:spcAft>
                <a:spcPts val="0"/>
              </a:spcAft>
              <a:buNone/>
            </a:pPr>
            <a:r>
              <a:t/>
            </a:r>
            <a:endParaRPr/>
          </a:p>
        </p:txBody>
      </p:sp>
      <p:sp>
        <p:nvSpPr>
          <p:cNvPr id="279" name="Google Shape;279;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0" name="Google Shape;280;p35"/>
          <p:cNvPicPr preferRelativeResize="0"/>
          <p:nvPr/>
        </p:nvPicPr>
        <p:blipFill>
          <a:blip r:embed="rId3">
            <a:alphaModFix/>
          </a:blip>
          <a:stretch>
            <a:fillRect/>
          </a:stretch>
        </p:blipFill>
        <p:spPr>
          <a:xfrm>
            <a:off x="550475" y="1701200"/>
            <a:ext cx="3885325" cy="2994425"/>
          </a:xfrm>
          <a:prstGeom prst="rect">
            <a:avLst/>
          </a:prstGeom>
          <a:noFill/>
          <a:ln>
            <a:noFill/>
          </a:ln>
        </p:spPr>
      </p:pic>
      <p:pic>
        <p:nvPicPr>
          <p:cNvPr id="281" name="Google Shape;281;p35"/>
          <p:cNvPicPr preferRelativeResize="0"/>
          <p:nvPr/>
        </p:nvPicPr>
        <p:blipFill>
          <a:blip r:embed="rId4">
            <a:alphaModFix/>
          </a:blip>
          <a:stretch>
            <a:fillRect/>
          </a:stretch>
        </p:blipFill>
        <p:spPr>
          <a:xfrm>
            <a:off x="4704900" y="1535075"/>
            <a:ext cx="3992550" cy="3080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Titanic F1</a:t>
            </a:r>
            <a:endParaRPr/>
          </a:p>
          <a:p>
            <a:pPr indent="0" lvl="0" marL="0" rtl="0" algn="l">
              <a:spcBef>
                <a:spcPts val="0"/>
              </a:spcBef>
              <a:spcAft>
                <a:spcPts val="0"/>
              </a:spcAft>
              <a:buNone/>
            </a:pPr>
            <a:r>
              <a:t/>
            </a:r>
            <a:endParaRPr/>
          </a:p>
        </p:txBody>
      </p:sp>
      <p:sp>
        <p:nvSpPr>
          <p:cNvPr id="287" name="Google Shape;287;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8" name="Google Shape;288;p36"/>
          <p:cNvPicPr preferRelativeResize="0"/>
          <p:nvPr/>
        </p:nvPicPr>
        <p:blipFill>
          <a:blip r:embed="rId3">
            <a:alphaModFix/>
          </a:blip>
          <a:stretch>
            <a:fillRect/>
          </a:stretch>
        </p:blipFill>
        <p:spPr>
          <a:xfrm>
            <a:off x="650150" y="1564975"/>
            <a:ext cx="3673574" cy="2990400"/>
          </a:xfrm>
          <a:prstGeom prst="rect">
            <a:avLst/>
          </a:prstGeom>
          <a:noFill/>
          <a:ln>
            <a:noFill/>
          </a:ln>
        </p:spPr>
      </p:pic>
      <p:pic>
        <p:nvPicPr>
          <p:cNvPr id="289" name="Google Shape;289;p36"/>
          <p:cNvPicPr preferRelativeResize="0"/>
          <p:nvPr/>
        </p:nvPicPr>
        <p:blipFill>
          <a:blip r:embed="rId4">
            <a:alphaModFix/>
          </a:blip>
          <a:stretch>
            <a:fillRect/>
          </a:stretch>
        </p:blipFill>
        <p:spPr>
          <a:xfrm>
            <a:off x="4488025" y="1614826"/>
            <a:ext cx="3673574" cy="2940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Titanic</a:t>
            </a:r>
            <a:r>
              <a:rPr lang="en"/>
              <a:t> AUROC</a:t>
            </a:r>
            <a:endParaRPr/>
          </a:p>
          <a:p>
            <a:pPr indent="0" lvl="0" marL="0" rtl="0" algn="l">
              <a:spcBef>
                <a:spcPts val="0"/>
              </a:spcBef>
              <a:spcAft>
                <a:spcPts val="0"/>
              </a:spcAft>
              <a:buNone/>
            </a:pPr>
            <a:r>
              <a:t/>
            </a:r>
            <a:endParaRPr/>
          </a:p>
        </p:txBody>
      </p:sp>
      <p:sp>
        <p:nvSpPr>
          <p:cNvPr id="295" name="Google Shape;295;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6" name="Google Shape;296;p37"/>
          <p:cNvPicPr preferRelativeResize="0"/>
          <p:nvPr/>
        </p:nvPicPr>
        <p:blipFill>
          <a:blip r:embed="rId3">
            <a:alphaModFix/>
          </a:blip>
          <a:stretch>
            <a:fillRect/>
          </a:stretch>
        </p:blipFill>
        <p:spPr>
          <a:xfrm>
            <a:off x="590350" y="1594875"/>
            <a:ext cx="3761275" cy="3070150"/>
          </a:xfrm>
          <a:prstGeom prst="rect">
            <a:avLst/>
          </a:prstGeom>
          <a:noFill/>
          <a:ln>
            <a:noFill/>
          </a:ln>
        </p:spPr>
      </p:pic>
      <p:pic>
        <p:nvPicPr>
          <p:cNvPr id="297" name="Google Shape;297;p37"/>
          <p:cNvPicPr preferRelativeResize="0"/>
          <p:nvPr/>
        </p:nvPicPr>
        <p:blipFill>
          <a:blip r:embed="rId4">
            <a:alphaModFix/>
          </a:blip>
          <a:stretch>
            <a:fillRect/>
          </a:stretch>
        </p:blipFill>
        <p:spPr>
          <a:xfrm>
            <a:off x="4774675" y="1664650"/>
            <a:ext cx="4054774" cy="3110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of Results</a:t>
            </a:r>
            <a:endParaRPr/>
          </a:p>
        </p:txBody>
      </p:sp>
      <p:sp>
        <p:nvSpPr>
          <p:cNvPr id="303" name="Google Shape;303;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Scaling helps SVM and KNN in most cases.</a:t>
            </a:r>
            <a:endParaRPr/>
          </a:p>
          <a:p>
            <a:pPr indent="-311150" lvl="0" marL="457200" rtl="0" algn="l">
              <a:spcBef>
                <a:spcPts val="0"/>
              </a:spcBef>
              <a:spcAft>
                <a:spcPts val="0"/>
              </a:spcAft>
              <a:buSzPts val="1300"/>
              <a:buChar char="●"/>
            </a:pPr>
            <a:r>
              <a:rPr lang="en"/>
              <a:t>Logistic Regression is usually invariant of scaling. </a:t>
            </a:r>
            <a:endParaRPr/>
          </a:p>
          <a:p>
            <a:pPr indent="-311150" lvl="0" marL="457200" rtl="0" algn="l">
              <a:spcBef>
                <a:spcPts val="0"/>
              </a:spcBef>
              <a:spcAft>
                <a:spcPts val="0"/>
              </a:spcAft>
              <a:buSzPts val="1300"/>
              <a:buChar char="●"/>
            </a:pPr>
            <a:r>
              <a:rPr lang="en"/>
              <a:t>Scaling harms Random Forest in many cases.</a:t>
            </a:r>
            <a:endParaRPr/>
          </a:p>
          <a:p>
            <a:pPr indent="-311150" lvl="0" marL="457200" rtl="0" algn="l">
              <a:spcBef>
                <a:spcPts val="0"/>
              </a:spcBef>
              <a:spcAft>
                <a:spcPts val="0"/>
              </a:spcAft>
              <a:buSzPts val="1300"/>
              <a:buChar char="●"/>
            </a:pPr>
            <a:r>
              <a:rPr lang="en"/>
              <a:t>Random Forest usually performs the best. </a:t>
            </a:r>
            <a:endParaRPr/>
          </a:p>
          <a:p>
            <a:pPr indent="-311150" lvl="0" marL="457200" rtl="0" algn="l">
              <a:spcBef>
                <a:spcPts val="0"/>
              </a:spcBef>
              <a:spcAft>
                <a:spcPts val="0"/>
              </a:spcAft>
              <a:buSzPts val="1300"/>
              <a:buChar char="●"/>
            </a:pPr>
            <a:r>
              <a:rPr lang="en"/>
              <a:t>Svm usually performs the worst.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ecommendations of study </a:t>
            </a:r>
            <a:endParaRPr/>
          </a:p>
        </p:txBody>
      </p:sp>
      <p:sp>
        <p:nvSpPr>
          <p:cNvPr id="309" name="Google Shape;309;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Try different models and datasets.</a:t>
            </a:r>
            <a:endParaRPr/>
          </a:p>
          <a:p>
            <a:pPr indent="-311150" lvl="0" marL="457200" rtl="0" algn="l">
              <a:spcBef>
                <a:spcPts val="0"/>
              </a:spcBef>
              <a:spcAft>
                <a:spcPts val="0"/>
              </a:spcAft>
              <a:buSzPts val="1300"/>
              <a:buChar char="●"/>
            </a:pPr>
            <a:r>
              <a:rPr lang="en"/>
              <a:t>Tune current models by varying their </a:t>
            </a:r>
            <a:r>
              <a:rPr lang="en"/>
              <a:t>parameters</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15" name="Google Shape;315;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rgbClr val="000000"/>
              </a:buClr>
              <a:buSzPts val="1100"/>
              <a:buFont typeface="Arial"/>
              <a:buAutoNum type="arabicParenR"/>
            </a:pPr>
            <a:r>
              <a:rPr lang="en" sz="1100" u="sng">
                <a:solidFill>
                  <a:schemeClr val="accent5"/>
                </a:solidFill>
                <a:latin typeface="Arial"/>
                <a:ea typeface="Arial"/>
                <a:cs typeface="Arial"/>
                <a:sym typeface="Arial"/>
                <a:hlinkClick r:id="rId3"/>
              </a:rPr>
              <a:t>https://archive.ics.uci.edu/ml/datasets/Online+Shoppers+Purchasing+Intention+Dataset</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AutoNum type="arabicParenR"/>
            </a:pPr>
            <a:r>
              <a:rPr lang="en" sz="1100" u="sng">
                <a:solidFill>
                  <a:schemeClr val="accent5"/>
                </a:solidFill>
                <a:latin typeface="Arial"/>
                <a:ea typeface="Arial"/>
                <a:cs typeface="Arial"/>
                <a:sym typeface="Arial"/>
                <a:hlinkClick r:id="rId4"/>
              </a:rPr>
              <a:t>https://www.kaggle.com/ronitf/heart-disease-uci</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AutoNum type="arabicParenR"/>
            </a:pPr>
            <a:r>
              <a:rPr lang="en" sz="1100">
                <a:solidFill>
                  <a:srgbClr val="000000"/>
                </a:solidFill>
                <a:latin typeface="Arial"/>
                <a:ea typeface="Arial"/>
                <a:cs typeface="Arial"/>
                <a:sym typeface="Arial"/>
              </a:rPr>
              <a:t>https://www.kaggle.com/c/titanic/data</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Dataset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rPr>
              <a:t>1</a:t>
            </a:r>
            <a:r>
              <a:rPr lang="en">
                <a:solidFill>
                  <a:srgbClr val="000000"/>
                </a:solidFill>
              </a:rPr>
              <a:t>.</a:t>
            </a:r>
            <a:r>
              <a:rPr b="1" lang="en" sz="1100">
                <a:solidFill>
                  <a:srgbClr val="000000"/>
                </a:solidFill>
              </a:rPr>
              <a:t>Online Shoppers Purchasing Intention Dataset Data Set:- </a:t>
            </a:r>
            <a:r>
              <a:rPr lang="en" sz="1000">
                <a:solidFill>
                  <a:srgbClr val="000000"/>
                </a:solidFill>
              </a:rPr>
              <a:t>The dataset consists of feature vectors belonging to 12,330 sessions and 17 attributes. The dataset was formed so that each session would belong to a different user in a 1-year period to avoid any tendency to a specific campaign, special day, user profile, or period</a:t>
            </a:r>
            <a:r>
              <a:rPr b="1" lang="en" sz="1100">
                <a:solidFill>
                  <a:srgbClr val="000000"/>
                </a:solidFill>
              </a:rPr>
              <a:t>.</a:t>
            </a:r>
            <a:endParaRPr b="1" sz="1100">
              <a:solidFill>
                <a:srgbClr val="000000"/>
              </a:solidFill>
            </a:endParaRPr>
          </a:p>
          <a:p>
            <a:pPr indent="0" lvl="0" marL="0" rtl="0" algn="l">
              <a:spcBef>
                <a:spcPts val="1600"/>
              </a:spcBef>
              <a:spcAft>
                <a:spcPts val="0"/>
              </a:spcAft>
              <a:buNone/>
            </a:pPr>
            <a:r>
              <a:rPr b="1" lang="en" sz="1100">
                <a:solidFill>
                  <a:srgbClr val="000000"/>
                </a:solidFill>
              </a:rPr>
              <a:t>2.Heart Disease:-</a:t>
            </a:r>
            <a:r>
              <a:rPr lang="en" sz="1000">
                <a:solidFill>
                  <a:srgbClr val="000000"/>
                </a:solidFill>
              </a:rPr>
              <a:t>This database contains 304 samples and 13 attributes, The "goal" field refers to the presence of heart disease in the patient. It is integer valued from 0 (no presence) and 1 (presence).</a:t>
            </a:r>
            <a:endParaRPr sz="1000">
              <a:solidFill>
                <a:srgbClr val="000000"/>
              </a:solidFill>
            </a:endParaRPr>
          </a:p>
          <a:p>
            <a:pPr indent="0" lvl="0" marL="0" rtl="0" algn="l">
              <a:spcBef>
                <a:spcPts val="1600"/>
              </a:spcBef>
              <a:spcAft>
                <a:spcPts val="0"/>
              </a:spcAft>
              <a:buNone/>
            </a:pPr>
            <a:r>
              <a:rPr b="1" lang="en" sz="1000">
                <a:solidFill>
                  <a:srgbClr val="000000"/>
                </a:solidFill>
              </a:rPr>
              <a:t>3.Titanic:-</a:t>
            </a:r>
            <a:r>
              <a:rPr lang="en" sz="1000">
                <a:solidFill>
                  <a:srgbClr val="000000"/>
                </a:solidFill>
              </a:rPr>
              <a:t>Dataset containing the details of passengers of titanic. Consists of 889 samples and 11 attributes. We predict as to how many passengers based on different attributes will tend to survive.</a:t>
            </a:r>
            <a:endParaRPr sz="1000">
              <a:solidFill>
                <a:srgbClr val="000000"/>
              </a:solidFill>
            </a:endParaRPr>
          </a:p>
          <a:p>
            <a:pPr indent="0" lvl="0" marL="0" rtl="0" algn="l">
              <a:spcBef>
                <a:spcPts val="1600"/>
              </a:spcBef>
              <a:spcAft>
                <a:spcPts val="0"/>
              </a:spcAft>
              <a:buNone/>
            </a:pPr>
            <a:r>
              <a:t/>
            </a:r>
            <a:endParaRPr sz="1000">
              <a:solidFill>
                <a:srgbClr val="000000"/>
              </a:solidFill>
            </a:endParaRPr>
          </a:p>
          <a:p>
            <a:pPr indent="0" lvl="0" marL="0" rtl="0" algn="l">
              <a:spcBef>
                <a:spcPts val="1600"/>
              </a:spcBef>
              <a:spcAft>
                <a:spcPts val="1600"/>
              </a:spcAft>
              <a:buNone/>
            </a:pPr>
            <a:r>
              <a:t/>
            </a:r>
            <a:endParaRPr sz="1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Impute missing values (use most frequent).</a:t>
            </a:r>
            <a:endParaRPr/>
          </a:p>
          <a:p>
            <a:pPr indent="0" lvl="0" marL="0" rtl="0" algn="l">
              <a:spcBef>
                <a:spcPts val="1600"/>
              </a:spcBef>
              <a:spcAft>
                <a:spcPts val="0"/>
              </a:spcAft>
              <a:buNone/>
            </a:pPr>
            <a:r>
              <a:rPr lang="en"/>
              <a:t>Scale features.</a:t>
            </a:r>
            <a:endParaRPr/>
          </a:p>
          <a:p>
            <a:pPr indent="0" lvl="0" marL="0" rtl="0" algn="l">
              <a:spcBef>
                <a:spcPts val="1600"/>
              </a:spcBef>
              <a:spcAft>
                <a:spcPts val="1600"/>
              </a:spcAft>
              <a:buNone/>
            </a:pPr>
            <a:r>
              <a:rPr lang="en"/>
              <a:t>Convert categorical values to one hot vectors.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769125" y="4053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Examination of Data</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7"/>
          <p:cNvPicPr preferRelativeResize="0"/>
          <p:nvPr/>
        </p:nvPicPr>
        <p:blipFill>
          <a:blip r:embed="rId3">
            <a:alphaModFix/>
          </a:blip>
          <a:stretch>
            <a:fillRect/>
          </a:stretch>
        </p:blipFill>
        <p:spPr>
          <a:xfrm>
            <a:off x="363225" y="1800200"/>
            <a:ext cx="3709551" cy="2994751"/>
          </a:xfrm>
          <a:prstGeom prst="rect">
            <a:avLst/>
          </a:prstGeom>
          <a:noFill/>
          <a:ln>
            <a:noFill/>
          </a:ln>
        </p:spPr>
      </p:pic>
      <p:pic>
        <p:nvPicPr>
          <p:cNvPr id="155" name="Google Shape;155;p17"/>
          <p:cNvPicPr preferRelativeResize="0"/>
          <p:nvPr/>
        </p:nvPicPr>
        <p:blipFill>
          <a:blip r:embed="rId4">
            <a:alphaModFix/>
          </a:blip>
          <a:stretch>
            <a:fillRect/>
          </a:stretch>
        </p:blipFill>
        <p:spPr>
          <a:xfrm>
            <a:off x="4572000" y="1800200"/>
            <a:ext cx="3777524" cy="2994750"/>
          </a:xfrm>
          <a:prstGeom prst="rect">
            <a:avLst/>
          </a:prstGeom>
          <a:noFill/>
          <a:ln>
            <a:noFill/>
          </a:ln>
        </p:spPr>
      </p:pic>
      <p:sp>
        <p:nvSpPr>
          <p:cNvPr id="156" name="Google Shape;156;p17"/>
          <p:cNvSpPr txBox="1"/>
          <p:nvPr/>
        </p:nvSpPr>
        <p:spPr>
          <a:xfrm>
            <a:off x="530350" y="1100750"/>
            <a:ext cx="7744500" cy="5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Online Shopper Dataset 						Heart Disease Dataset</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445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Examination of Data</a:t>
            </a:r>
            <a:endParaRPr/>
          </a:p>
          <a:p>
            <a:pPr indent="0" lvl="0" marL="0" rtl="0" algn="l">
              <a:spcBef>
                <a:spcPts val="0"/>
              </a:spcBef>
              <a:spcAft>
                <a:spcPts val="0"/>
              </a:spcAft>
              <a:buNone/>
            </a:pPr>
            <a:r>
              <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18"/>
          <p:cNvPicPr preferRelativeResize="0"/>
          <p:nvPr/>
        </p:nvPicPr>
        <p:blipFill>
          <a:blip r:embed="rId3">
            <a:alphaModFix/>
          </a:blip>
          <a:stretch>
            <a:fillRect/>
          </a:stretch>
        </p:blipFill>
        <p:spPr>
          <a:xfrm>
            <a:off x="741975" y="1990725"/>
            <a:ext cx="6012800" cy="2881950"/>
          </a:xfrm>
          <a:prstGeom prst="rect">
            <a:avLst/>
          </a:prstGeom>
          <a:noFill/>
          <a:ln>
            <a:noFill/>
          </a:ln>
        </p:spPr>
      </p:pic>
      <p:sp>
        <p:nvSpPr>
          <p:cNvPr id="164" name="Google Shape;164;p18"/>
          <p:cNvSpPr txBox="1"/>
          <p:nvPr/>
        </p:nvSpPr>
        <p:spPr>
          <a:xfrm>
            <a:off x="760525" y="1478500"/>
            <a:ext cx="4503000" cy="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Titanic Dataset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Additional </a:t>
            </a:r>
            <a:r>
              <a:rPr lang="en"/>
              <a:t>Data Preprocessing for Titanic Dataset</a:t>
            </a:r>
            <a:endParaRPr/>
          </a:p>
          <a:p>
            <a:pPr indent="0" lvl="0" marL="0" rtl="0" algn="l">
              <a:spcBef>
                <a:spcPts val="0"/>
              </a:spcBef>
              <a:spcAft>
                <a:spcPts val="0"/>
              </a:spcAft>
              <a:buNone/>
            </a:pPr>
            <a:r>
              <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Delete Cabin (lots of missing values), Names and Tickets (text based) and Passenger ID(ordered sequence).</a:t>
            </a:r>
            <a:endParaRPr/>
          </a:p>
        </p:txBody>
      </p:sp>
      <p:pic>
        <p:nvPicPr>
          <p:cNvPr id="171" name="Google Shape;171;p19"/>
          <p:cNvPicPr preferRelativeResize="0"/>
          <p:nvPr/>
        </p:nvPicPr>
        <p:blipFill>
          <a:blip r:embed="rId3">
            <a:alphaModFix/>
          </a:blip>
          <a:stretch>
            <a:fillRect/>
          </a:stretch>
        </p:blipFill>
        <p:spPr>
          <a:xfrm>
            <a:off x="450300" y="2484975"/>
            <a:ext cx="8165574" cy="187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Modelling Techniques</a:t>
            </a:r>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Logistic Regression</a:t>
            </a:r>
            <a:endParaRPr/>
          </a:p>
          <a:p>
            <a:pPr indent="-311150" lvl="0" marL="457200" rtl="0" algn="l">
              <a:spcBef>
                <a:spcPts val="0"/>
              </a:spcBef>
              <a:spcAft>
                <a:spcPts val="0"/>
              </a:spcAft>
              <a:buSzPts val="1300"/>
              <a:buChar char="●"/>
            </a:pPr>
            <a:r>
              <a:rPr lang="en"/>
              <a:t>Random Forest </a:t>
            </a:r>
            <a:endParaRPr/>
          </a:p>
          <a:p>
            <a:pPr indent="-311150" lvl="0" marL="457200" rtl="0" algn="l">
              <a:spcBef>
                <a:spcPts val="0"/>
              </a:spcBef>
              <a:spcAft>
                <a:spcPts val="0"/>
              </a:spcAft>
              <a:buSzPts val="1300"/>
              <a:buChar char="●"/>
            </a:pPr>
            <a:r>
              <a:rPr lang="en"/>
              <a:t>K Nearest Neighbours (k = 5)</a:t>
            </a:r>
            <a:endParaRPr/>
          </a:p>
          <a:p>
            <a:pPr indent="-311150" lvl="0" marL="457200" rtl="0" algn="l">
              <a:spcBef>
                <a:spcPts val="0"/>
              </a:spcBef>
              <a:spcAft>
                <a:spcPts val="0"/>
              </a:spcAft>
              <a:buSzPts val="1300"/>
              <a:buChar char="●"/>
            </a:pPr>
            <a:r>
              <a:rPr lang="en"/>
              <a:t>Support Vector Machine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019275" y="875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t>
            </a:r>
            <a:r>
              <a:rPr lang="en"/>
              <a:t>uality of Fit</a:t>
            </a:r>
            <a:endParaRPr/>
          </a:p>
        </p:txBody>
      </p:sp>
      <p:sp>
        <p:nvSpPr>
          <p:cNvPr id="183" name="Google Shape;183;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a:t>
            </a:r>
            <a:endParaRPr/>
          </a:p>
          <a:p>
            <a:pPr indent="0" lvl="0" marL="0" rtl="0" algn="l">
              <a:spcBef>
                <a:spcPts val="1600"/>
              </a:spcBef>
              <a:spcAft>
                <a:spcPts val="0"/>
              </a:spcAft>
              <a:buNone/>
            </a:pPr>
            <a:r>
              <a:rPr lang="en"/>
              <a:t>F1</a:t>
            </a:r>
            <a:endParaRPr/>
          </a:p>
          <a:p>
            <a:pPr indent="0" lvl="0" marL="0" rtl="0" algn="l">
              <a:spcBef>
                <a:spcPts val="1600"/>
              </a:spcBef>
              <a:spcAft>
                <a:spcPts val="1600"/>
              </a:spcAft>
              <a:buClr>
                <a:schemeClr val="dk1"/>
              </a:buClr>
              <a:buSzPts val="1100"/>
              <a:buFont typeface="Arial"/>
              <a:buNone/>
            </a:pPr>
            <a:r>
              <a:rPr lang="en"/>
              <a:t>AUROC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