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Domine" panose="02040503040403060204" pitchFamily="18" charset="0"/>
      <p:regular r:id="rId8"/>
    </p:embeddedFont>
    <p:embeddedFont>
      <p:font typeface="Montserrat Extra Bold" pitchFamily="2" charset="77"/>
      <p:bold r:id="rId9"/>
    </p:embeddedFont>
  </p:embeddedFontLst>
  <p:custDataLst>
    <p:tags r:id="rId10"/>
  </p:custDataLst>
  <p:defaultTex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guide id="3" orient="horz" pos="10368" userDrawn="1">
          <p15:clr>
            <a:srgbClr val="A4A3A4"/>
          </p15:clr>
        </p15:guide>
        <p15:guide id="4" pos="1382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elle Jung" initials="NJ" lastIdx="1" clrIdx="0">
    <p:extLst>
      <p:ext uri="{19B8F6BF-5375-455C-9EA6-DF929625EA0E}">
        <p15:presenceInfo xmlns:p15="http://schemas.microsoft.com/office/powerpoint/2012/main" userId="17b5fd74062406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CBD3"/>
    <a:srgbClr val="E3E3E3"/>
    <a:srgbClr val="F59696"/>
    <a:srgbClr val="DCDCDC"/>
    <a:srgbClr val="A0BEC8"/>
    <a:srgbClr val="C9F1FF"/>
    <a:srgbClr val="93E2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88" autoAdjust="0"/>
    <p:restoredTop sz="93722" autoAdjust="0"/>
  </p:normalViewPr>
  <p:slideViewPr>
    <p:cSldViewPr snapToGrid="0">
      <p:cViewPr>
        <p:scale>
          <a:sx n="35" d="100"/>
          <a:sy n="35" d="100"/>
        </p:scale>
        <p:origin x="1736" y="168"/>
      </p:cViewPr>
      <p:guideLst>
        <p:guide orient="horz" pos="6912"/>
        <p:guide pos="10368"/>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commentAuthors" Target="commentAuthors.xml"/><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smtId="4294967295"/>
            </a:defPPr>
            <a:lvl1pPr algn="r">
              <a:defRPr sz="1200"/>
            </a:lvl1pPr>
          </a:lstStyle>
          <a:p>
            <a:fld id="{7B0E8FA9-8B5F-4493-A208-FBBD06A1EBF4}" type="datetimeFigureOut">
              <a:rPr lang="en-US" smtClean="0"/>
              <a:t>12/9/20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smtId="4294967295"/>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8077" rtl="0" eaLnBrk="1" latinLnBrk="0" hangingPunct="1">
      <a:defRPr sz="5700" kern="1200">
        <a:solidFill>
          <a:schemeClr val="tx1"/>
        </a:solidFill>
        <a:latin typeface="+mn-lt"/>
        <a:ea typeface="+mn-ea"/>
        <a:cs typeface="+mn-cs"/>
      </a:defRPr>
    </a:lvl1pPr>
    <a:lvl2pPr marL="2194039" algn="l" defTabSz="4388077" rtl="0" eaLnBrk="1" latinLnBrk="0" hangingPunct="1">
      <a:defRPr sz="5700" kern="1200">
        <a:solidFill>
          <a:schemeClr val="tx1"/>
        </a:solidFill>
        <a:latin typeface="+mn-lt"/>
        <a:ea typeface="+mn-ea"/>
        <a:cs typeface="+mn-cs"/>
      </a:defRPr>
    </a:lvl2pPr>
    <a:lvl3pPr marL="4388077" algn="l" defTabSz="4388077" rtl="0" eaLnBrk="1" latinLnBrk="0" hangingPunct="1">
      <a:defRPr sz="5700" kern="1200">
        <a:solidFill>
          <a:schemeClr val="tx1"/>
        </a:solidFill>
        <a:latin typeface="+mn-lt"/>
        <a:ea typeface="+mn-ea"/>
        <a:cs typeface="+mn-cs"/>
      </a:defRPr>
    </a:lvl3pPr>
    <a:lvl4pPr marL="6582120" algn="l" defTabSz="4388077" rtl="0" eaLnBrk="1" latinLnBrk="0" hangingPunct="1">
      <a:defRPr sz="5700" kern="1200">
        <a:solidFill>
          <a:schemeClr val="tx1"/>
        </a:solidFill>
        <a:latin typeface="+mn-lt"/>
        <a:ea typeface="+mn-ea"/>
        <a:cs typeface="+mn-cs"/>
      </a:defRPr>
    </a:lvl4pPr>
    <a:lvl5pPr marL="8776160" algn="l" defTabSz="4388077" rtl="0" eaLnBrk="1" latinLnBrk="0" hangingPunct="1">
      <a:defRPr sz="5700" kern="1200">
        <a:solidFill>
          <a:schemeClr val="tx1"/>
        </a:solidFill>
        <a:latin typeface="+mn-lt"/>
        <a:ea typeface="+mn-ea"/>
        <a:cs typeface="+mn-cs"/>
      </a:defRPr>
    </a:lvl5pPr>
    <a:lvl6pPr marL="10970199" algn="l" defTabSz="4388077" rtl="0" eaLnBrk="1" latinLnBrk="0" hangingPunct="1">
      <a:defRPr sz="5700" kern="1200">
        <a:solidFill>
          <a:schemeClr val="tx1"/>
        </a:solidFill>
        <a:latin typeface="+mn-lt"/>
        <a:ea typeface="+mn-ea"/>
        <a:cs typeface="+mn-cs"/>
      </a:defRPr>
    </a:lvl6pPr>
    <a:lvl7pPr marL="13164238" algn="l" defTabSz="4388077" rtl="0" eaLnBrk="1" latinLnBrk="0" hangingPunct="1">
      <a:defRPr sz="5700" kern="1200">
        <a:solidFill>
          <a:schemeClr val="tx1"/>
        </a:solidFill>
        <a:latin typeface="+mn-lt"/>
        <a:ea typeface="+mn-ea"/>
        <a:cs typeface="+mn-cs"/>
      </a:defRPr>
    </a:lvl7pPr>
    <a:lvl8pPr marL="15358277" algn="l" defTabSz="4388077" rtl="0" eaLnBrk="1" latinLnBrk="0" hangingPunct="1">
      <a:defRPr sz="5700" kern="1200">
        <a:solidFill>
          <a:schemeClr val="tx1"/>
        </a:solidFill>
        <a:latin typeface="+mn-lt"/>
        <a:ea typeface="+mn-ea"/>
        <a:cs typeface="+mn-cs"/>
      </a:defRPr>
    </a:lvl8pPr>
    <a:lvl9pPr marL="17552318" algn="l" defTabSz="4388077"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5AFD9-35F1-4A8D-8AD3-EDB948176196}" type="slidenum">
              <a:rPr lang="en-US" smtClean="0"/>
              <a:t>1</a:t>
            </a:fld>
            <a:endParaRPr lang="en-US"/>
          </a:p>
        </p:txBody>
      </p:sp>
    </p:spTree>
    <p:extLst>
      <p:ext uri="{BB962C8B-B14F-4D97-AF65-F5344CB8AC3E}">
        <p14:creationId xmlns:p14="http://schemas.microsoft.com/office/powerpoint/2010/main" val="1078048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506200" y="16459200"/>
            <a:ext cx="14274800" cy="4368800"/>
          </a:xfrm>
          <a:prstGeom prst="rect">
            <a:avLst/>
          </a:prstGeom>
        </p:spPr>
      </p:pic>
      <p:pic>
        <p:nvPicPr>
          <p:cNvPr id="3" name="New picture"/>
          <p:cNvPicPr/>
          <p:nvPr/>
        </p:nvPicPr>
        <p:blipFill>
          <a:blip r:embed="rId4"/>
          <a:stretch>
            <a:fillRect/>
          </a:stretch>
        </p:blipFill>
        <p:spPr>
          <a:xfrm rot="5400000">
            <a:off x="41122600" y="16459200"/>
            <a:ext cx="14274800" cy="4368800"/>
          </a:xfrm>
          <a:prstGeom prst="rect">
            <a:avLst/>
          </a:prstGeom>
        </p:spPr>
      </p:pic>
      <p:pic>
        <p:nvPicPr>
          <p:cNvPr id="4" name="New picture"/>
          <p:cNvPicPr/>
          <p:nvPr/>
        </p:nvPicPr>
        <p:blipFill>
          <a:blip r:embed="rId5"/>
          <a:stretch>
            <a:fillRect/>
          </a:stretch>
        </p:blipFill>
        <p:spPr>
          <a:xfrm>
            <a:off x="6959600" y="33426400"/>
            <a:ext cx="29972000" cy="1549400"/>
          </a:xfrm>
          <a:prstGeom prst="rect">
            <a:avLst/>
          </a:prstGeom>
        </p:spPr>
      </p:pic>
      <p:sp>
        <p:nvSpPr>
          <p:cNvPr id="5"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assessingslate  Size: 48x36</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p:titleStyle>
    <p:bodyStyle>
      <a:defPPr>
        <a:defRPr kern="1200" smtId="4294967295"/>
      </a:defPPr>
      <a:lvl1pPr marL="0" indent="0" algn="l" defTabSz="4389028" rtl="0" eaLnBrk="1" latinLnBrk="0" hangingPunct="1">
        <a:spcBef>
          <a:spcPct val="20000"/>
        </a:spcBef>
        <a:buFont typeface="Arial" pitchFamily="34" charset="0"/>
        <a:buNone/>
        <a:defRPr sz="13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2"/>
            <a:ext cx="43891200" cy="5562837"/>
          </a:xfrm>
          <a:prstGeom prst="rect">
            <a:avLst/>
          </a:prstGeom>
          <a:solidFill>
            <a:srgbClr val="A0BEC8"/>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defPPr>
              <a:defRPr kern="1200" smtId="4294967295"/>
            </a:defPPr>
          </a:lstStyle>
          <a:p>
            <a:pPr algn="ctr"/>
            <a:endParaRPr lang="en-US"/>
          </a:p>
        </p:txBody>
      </p:sp>
      <p:sp>
        <p:nvSpPr>
          <p:cNvPr id="51" name="Title 11">
            <a:extLst>
              <a:ext uri="{FF2B5EF4-FFF2-40B4-BE49-F238E27FC236}">
                <a16:creationId xmlns:a16="http://schemas.microsoft.com/office/drawing/2014/main" id="{EE7A5C51-35F0-4B71-992D-43D344D16C04}"/>
              </a:ext>
            </a:extLst>
          </p:cNvPr>
          <p:cNvSpPr txBox="1"/>
          <p:nvPr/>
        </p:nvSpPr>
        <p:spPr>
          <a:xfrm>
            <a:off x="1371600" y="171392"/>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b="1" dirty="0">
                <a:solidFill>
                  <a:schemeClr val="bg1"/>
                </a:solidFill>
                <a:latin typeface="Montserrat Extra Bold" panose="00000900000000000000" pitchFamily="50" charset="0"/>
              </a:rPr>
              <a:t>Learning Average Course Load Hours</a:t>
            </a:r>
          </a:p>
          <a:p>
            <a:r>
              <a:rPr lang="en-US" sz="8500" b="1" dirty="0">
                <a:solidFill>
                  <a:schemeClr val="bg1"/>
                </a:solidFill>
                <a:latin typeface="Montserrat Extra Bold" panose="00000900000000000000" pitchFamily="50" charset="0"/>
              </a:rPr>
              <a:t>from Student Responses</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1371600" y="3025396"/>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solidFill>
                  <a:schemeClr val="bg1"/>
                </a:solidFill>
                <a:latin typeface="Domine" panose="02040503040403060204" pitchFamily="18" charset="0"/>
              </a:rPr>
              <a:t>By </a:t>
            </a:r>
            <a:r>
              <a:rPr lang="en-US" sz="5600" dirty="0" err="1">
                <a:solidFill>
                  <a:schemeClr val="bg1"/>
                </a:solidFill>
                <a:latin typeface="Domine" panose="02040503040403060204" pitchFamily="18" charset="0"/>
              </a:rPr>
              <a:t>Rujul</a:t>
            </a:r>
            <a:r>
              <a:rPr lang="en-US" sz="5600" dirty="0">
                <a:solidFill>
                  <a:schemeClr val="bg1"/>
                </a:solidFill>
                <a:latin typeface="Domine" panose="02040503040403060204" pitchFamily="18" charset="0"/>
              </a:rPr>
              <a:t> Singh, Kitty Moy, Nicholas </a:t>
            </a:r>
            <a:r>
              <a:rPr lang="en-US" sz="5600" dirty="0" err="1">
                <a:solidFill>
                  <a:schemeClr val="bg1"/>
                </a:solidFill>
                <a:latin typeface="Domine" panose="02040503040403060204" pitchFamily="18" charset="0"/>
              </a:rPr>
              <a:t>Romig</a:t>
            </a:r>
            <a:r>
              <a:rPr lang="en-US" sz="5600" dirty="0">
                <a:solidFill>
                  <a:schemeClr val="bg1"/>
                </a:solidFill>
                <a:latin typeface="Domine" panose="02040503040403060204" pitchFamily="18" charset="0"/>
              </a:rPr>
              <a:t>, Noelle Jung</a:t>
            </a:r>
          </a:p>
          <a:p>
            <a:pPr algn="ctr"/>
            <a:r>
              <a:rPr lang="en-US" sz="5600" b="0" i="0" u="none" strike="noStrike" dirty="0">
                <a:solidFill>
                  <a:schemeClr val="bg1"/>
                </a:solidFill>
                <a:effectLst/>
                <a:latin typeface="Domine" panose="020B0604020202020204" charset="0"/>
              </a:rPr>
              <a:t>CSCI 1470 (Deep Learning), Department of Computer Science, Brown University</a:t>
            </a:r>
            <a:endParaRPr lang="en-US" sz="5600" dirty="0">
              <a:solidFill>
                <a:schemeClr val="bg1"/>
              </a:solidFill>
              <a:latin typeface="Domine" panose="020B0604020202020204" charset="0"/>
            </a:endParaRPr>
          </a:p>
        </p:txBody>
      </p:sp>
      <p:sp>
        <p:nvSpPr>
          <p:cNvPr id="42" name="Rectangle: Rounded Corners 41"/>
          <p:cNvSpPr/>
          <p:nvPr/>
        </p:nvSpPr>
        <p:spPr>
          <a:xfrm>
            <a:off x="33368683" y="6120227"/>
            <a:ext cx="9601200" cy="25867568"/>
          </a:xfrm>
          <a:prstGeom prst="roundRect">
            <a:avLst>
              <a:gd name="adj" fmla="val 1477"/>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83" name="TextBox 82">
            <a:extLst>
              <a:ext uri="{FF2B5EF4-FFF2-40B4-BE49-F238E27FC236}">
                <a16:creationId xmlns:a16="http://schemas.microsoft.com/office/drawing/2014/main" id="{66B428E8-E946-4C04-BA2E-DBE7C90A92EC}"/>
              </a:ext>
            </a:extLst>
          </p:cNvPr>
          <p:cNvSpPr txBox="1"/>
          <p:nvPr/>
        </p:nvSpPr>
        <p:spPr>
          <a:xfrm>
            <a:off x="33825883" y="6577564"/>
            <a:ext cx="9144000"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Discussion</a:t>
            </a:r>
          </a:p>
        </p:txBody>
      </p:sp>
      <p:sp>
        <p:nvSpPr>
          <p:cNvPr id="39" name="Rectangle: Rounded Corners 38"/>
          <p:cNvSpPr/>
          <p:nvPr/>
        </p:nvSpPr>
        <p:spPr>
          <a:xfrm>
            <a:off x="925829" y="6126387"/>
            <a:ext cx="10000198" cy="12468756"/>
          </a:xfrm>
          <a:prstGeom prst="roundRect">
            <a:avLst>
              <a:gd name="adj" fmla="val 1711"/>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46" name="TextBox 45"/>
          <p:cNvSpPr txBox="1"/>
          <p:nvPr/>
        </p:nvSpPr>
        <p:spPr>
          <a:xfrm>
            <a:off x="1347118" y="8139763"/>
            <a:ext cx="9078879" cy="8956298"/>
          </a:xfrm>
          <a:prstGeom prst="rect">
            <a:avLst/>
          </a:prstGeom>
          <a:noFill/>
        </p:spPr>
        <p:txBody>
          <a:bodyPr wrap="square" rtlCol="0">
            <a:spAutoFit/>
          </a:bodyPr>
          <a:lstStyle>
            <a:defPPr>
              <a:defRPr kern="1200" smtId="4294967295"/>
            </a:defPPr>
          </a:lstStyle>
          <a:p>
            <a:r>
              <a:rPr lang="en-US" sz="32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Course load is one of the most important factors that college students take into consideration when carving out their schedules for the school year. At Brown University, there is a considerable amount of data submitted to Critical Review thanks to the students who take the time to respond. However, many classes still lack the numerical data of course load compared to other types of data like answers to open-ended questions and professor ratings. In our project, we aim to solve this issue by employing a combination of Natural Language Processing, or NLP, numerical data analysis, and regression. We attempt to predict average course load hours per week with three different models that take disparate sets input data. </a:t>
            </a:r>
          </a:p>
        </p:txBody>
      </p:sp>
      <p:sp>
        <p:nvSpPr>
          <p:cNvPr id="47" name="TextBox 46"/>
          <p:cNvSpPr txBox="1"/>
          <p:nvPr/>
        </p:nvSpPr>
        <p:spPr>
          <a:xfrm>
            <a:off x="1301906" y="6553368"/>
            <a:ext cx="9078879"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Introduction</a:t>
            </a:r>
          </a:p>
        </p:txBody>
      </p:sp>
      <p:sp>
        <p:nvSpPr>
          <p:cNvPr id="40" name="Rectangle: Rounded Corners 39"/>
          <p:cNvSpPr/>
          <p:nvPr/>
        </p:nvSpPr>
        <p:spPr>
          <a:xfrm>
            <a:off x="11723614" y="6125296"/>
            <a:ext cx="9923323" cy="25964750"/>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90" name="TextBox 89">
            <a:extLst>
              <a:ext uri="{FF2B5EF4-FFF2-40B4-BE49-F238E27FC236}">
                <a16:creationId xmlns:a16="http://schemas.microsoft.com/office/drawing/2014/main" id="{29FDCEBF-DA7D-4AE0-A6BD-06A1FEAE41E1}"/>
              </a:ext>
            </a:extLst>
          </p:cNvPr>
          <p:cNvSpPr txBox="1"/>
          <p:nvPr/>
        </p:nvSpPr>
        <p:spPr>
          <a:xfrm>
            <a:off x="12131040" y="21305520"/>
            <a:ext cx="9098222" cy="584775"/>
          </a:xfrm>
          <a:prstGeom prst="rect">
            <a:avLst/>
          </a:prstGeom>
          <a:noFill/>
        </p:spPr>
        <p:txBody>
          <a:bodyPr wrap="square" rtlCol="0">
            <a:spAutoFit/>
          </a:bodyPr>
          <a:lstStyle>
            <a:defPPr>
              <a:defRPr kern="1200" smtId="4294967295"/>
            </a:defPPr>
          </a:lstStyle>
          <a:p>
            <a:r>
              <a:rPr lang="en-US" sz="3200" b="1" dirty="0">
                <a:solidFill>
                  <a:schemeClr val="tx1">
                    <a:lumMod val="75000"/>
                    <a:lumOff val="25000"/>
                  </a:schemeClr>
                </a:solidFill>
                <a:latin typeface="Montserrat Extra Bold" panose="00000900000000000000" pitchFamily="50" charset="0"/>
              </a:rPr>
              <a:t>RNN with Dropout</a:t>
            </a:r>
          </a:p>
        </p:txBody>
      </p:sp>
      <p:sp>
        <p:nvSpPr>
          <p:cNvPr id="91" name="TextBox 90">
            <a:extLst>
              <a:ext uri="{FF2B5EF4-FFF2-40B4-BE49-F238E27FC236}">
                <a16:creationId xmlns:a16="http://schemas.microsoft.com/office/drawing/2014/main" id="{15232698-55E6-4C6D-9947-A1F5F1CCE1E0}"/>
              </a:ext>
            </a:extLst>
          </p:cNvPr>
          <p:cNvSpPr txBox="1"/>
          <p:nvPr/>
        </p:nvSpPr>
        <p:spPr>
          <a:xfrm>
            <a:off x="12082691" y="6499580"/>
            <a:ext cx="9144000"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Architecture</a:t>
            </a:r>
          </a:p>
        </p:txBody>
      </p:sp>
      <p:sp>
        <p:nvSpPr>
          <p:cNvPr id="41" name="Rectangle: Rounded Corners 40"/>
          <p:cNvSpPr/>
          <p:nvPr/>
        </p:nvSpPr>
        <p:spPr>
          <a:xfrm>
            <a:off x="22444524" y="6125296"/>
            <a:ext cx="10181207" cy="25964750"/>
          </a:xfrm>
          <a:prstGeom prst="roundRect">
            <a:avLst>
              <a:gd name="adj" fmla="val 193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92" name="TextBox 91">
            <a:extLst>
              <a:ext uri="{FF2B5EF4-FFF2-40B4-BE49-F238E27FC236}">
                <a16:creationId xmlns:a16="http://schemas.microsoft.com/office/drawing/2014/main" id="{65C4E645-8814-452E-ABF9-94046EFDF552}"/>
              </a:ext>
            </a:extLst>
          </p:cNvPr>
          <p:cNvSpPr txBox="1"/>
          <p:nvPr/>
        </p:nvSpPr>
        <p:spPr>
          <a:xfrm>
            <a:off x="23005314" y="8068354"/>
            <a:ext cx="8856530" cy="6001643"/>
          </a:xfrm>
          <a:prstGeom prst="rect">
            <a:avLst/>
          </a:prstGeom>
          <a:noFill/>
        </p:spPr>
        <p:txBody>
          <a:bodyPr wrap="square" rtlCol="0">
            <a:spAutoFit/>
          </a:bodyPr>
          <a:lstStyle>
            <a:defPPr>
              <a:defRPr kern="1200" smtId="4294967295"/>
            </a:defPPr>
          </a:lstStyle>
          <a:p>
            <a:pPr rtl="0">
              <a:spcBef>
                <a:spcPts val="0"/>
              </a:spcBef>
              <a:spcAft>
                <a:spcPts val="0"/>
              </a:spcAft>
            </a:pPr>
            <a:r>
              <a:rPr lang="en-US" sz="3200" b="0" i="0" u="none" strike="noStrike" dirty="0">
                <a:solidFill>
                  <a:schemeClr val="tx1">
                    <a:lumMod val="65000"/>
                    <a:lumOff val="35000"/>
                  </a:schemeClr>
                </a:solidFill>
                <a:effectLst/>
                <a:latin typeface="Domine" panose="020B0604020202020204" charset="0"/>
              </a:rPr>
              <a:t>The model </a:t>
            </a:r>
            <a:r>
              <a:rPr lang="en-US" sz="3200" dirty="0">
                <a:solidFill>
                  <a:schemeClr val="tx1">
                    <a:lumMod val="65000"/>
                    <a:lumOff val="35000"/>
                  </a:schemeClr>
                </a:solidFill>
                <a:latin typeface="Domine" panose="020B0604020202020204" charset="0"/>
              </a:rPr>
              <a:t>achieved significant accuracy after being trained. Random guessing of </a:t>
            </a:r>
            <a:r>
              <a:rPr lang="en-US" sz="3200" b="0" i="0" u="none" strike="noStrike" dirty="0">
                <a:solidFill>
                  <a:schemeClr val="tx1">
                    <a:lumMod val="65000"/>
                    <a:lumOff val="35000"/>
                  </a:schemeClr>
                </a:solidFill>
                <a:effectLst/>
                <a:latin typeface="Domine" panose="020B0604020202020204" charset="0"/>
              </a:rPr>
              <a:t>average hours from zero to thirty-five hours, yields a MSE of over 200. The results from our three models with all the hyperparameters - epochs, batch size, learning rate - tuned to their optimal values are in the table below. </a:t>
            </a:r>
          </a:p>
          <a:p>
            <a:pPr rtl="0">
              <a:spcBef>
                <a:spcPts val="0"/>
              </a:spcBef>
              <a:spcAft>
                <a:spcPts val="0"/>
              </a:spcAft>
            </a:pPr>
            <a:endParaRPr lang="en-US" sz="3200" dirty="0">
              <a:solidFill>
                <a:srgbClr val="000000"/>
              </a:solidFill>
              <a:latin typeface="Domine" panose="020B0604020202020204" charset="0"/>
            </a:endParaRPr>
          </a:p>
          <a:p>
            <a:pPr rtl="0">
              <a:spcBef>
                <a:spcPts val="0"/>
              </a:spcBef>
              <a:spcAft>
                <a:spcPts val="0"/>
              </a:spcAft>
            </a:pPr>
            <a:endParaRPr lang="en-US" sz="3200" b="0" dirty="0">
              <a:effectLst/>
              <a:latin typeface="Domine" panose="020B0604020202020204" charset="0"/>
            </a:endParaRPr>
          </a:p>
          <a:p>
            <a:br>
              <a:rPr lang="en-US" sz="3200" b="0" dirty="0">
                <a:effectLst/>
                <a:latin typeface="Domine" panose="020B0604020202020204" charset="0"/>
              </a:rPr>
            </a:br>
            <a:endParaRPr lang="en-US" sz="3200" dirty="0">
              <a:solidFill>
                <a:schemeClr val="tx1">
                  <a:lumMod val="65000"/>
                  <a:lumOff val="35000"/>
                </a:schemeClr>
              </a:solidFill>
              <a:latin typeface="Domine" panose="020B0604020202020204" charset="0"/>
              <a:ea typeface="Open Sans" panose="020B0606030504020204" pitchFamily="34" charset="0"/>
              <a:cs typeface="Open Sans" panose="020B0606030504020204" pitchFamily="34" charset="0"/>
            </a:endParaRPr>
          </a:p>
        </p:txBody>
      </p:sp>
      <p:sp>
        <p:nvSpPr>
          <p:cNvPr id="93" name="TextBox 92">
            <a:extLst>
              <a:ext uri="{FF2B5EF4-FFF2-40B4-BE49-F238E27FC236}">
                <a16:creationId xmlns:a16="http://schemas.microsoft.com/office/drawing/2014/main" id="{7381E656-1550-4678-91D6-50348E24F942}"/>
              </a:ext>
            </a:extLst>
          </p:cNvPr>
          <p:cNvSpPr txBox="1"/>
          <p:nvPr/>
        </p:nvSpPr>
        <p:spPr>
          <a:xfrm>
            <a:off x="22994731" y="6615954"/>
            <a:ext cx="8685794"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Results</a:t>
            </a:r>
          </a:p>
        </p:txBody>
      </p:sp>
      <p:sp>
        <p:nvSpPr>
          <p:cNvPr id="30" name="Rectangle: Rounded Corners 29">
            <a:extLst>
              <a:ext uri="{FF2B5EF4-FFF2-40B4-BE49-F238E27FC236}">
                <a16:creationId xmlns:a16="http://schemas.microsoft.com/office/drawing/2014/main" id="{096321B9-A23E-4080-BBB5-C6015C2A224B}"/>
              </a:ext>
            </a:extLst>
          </p:cNvPr>
          <p:cNvSpPr/>
          <p:nvPr/>
        </p:nvSpPr>
        <p:spPr>
          <a:xfrm>
            <a:off x="921317" y="19158691"/>
            <a:ext cx="10000198" cy="12826719"/>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rtl="0">
              <a:spcBef>
                <a:spcPts val="0"/>
              </a:spcBef>
              <a:spcAft>
                <a:spcPts val="0"/>
              </a:spcAft>
            </a:pPr>
            <a:endParaRPr lang="en-US" sz="2000" b="0" dirty="0">
              <a:effectLst/>
            </a:endParaRPr>
          </a:p>
          <a:p>
            <a:br>
              <a:rPr lang="en-US" sz="2000" b="0" dirty="0">
                <a:effectLst/>
              </a:rPr>
            </a:br>
            <a:endParaRPr lang="en-US" sz="9600" dirty="0"/>
          </a:p>
        </p:txBody>
      </p:sp>
      <p:sp>
        <p:nvSpPr>
          <p:cNvPr id="31" name="TextBox 30">
            <a:extLst>
              <a:ext uri="{FF2B5EF4-FFF2-40B4-BE49-F238E27FC236}">
                <a16:creationId xmlns:a16="http://schemas.microsoft.com/office/drawing/2014/main" id="{C007F790-8A44-455D-BB65-9701DA7DD115}"/>
              </a:ext>
            </a:extLst>
          </p:cNvPr>
          <p:cNvSpPr txBox="1"/>
          <p:nvPr/>
        </p:nvSpPr>
        <p:spPr>
          <a:xfrm>
            <a:off x="1373137" y="19616870"/>
            <a:ext cx="9078880"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Methodology</a:t>
            </a:r>
          </a:p>
        </p:txBody>
      </p:sp>
      <p:sp>
        <p:nvSpPr>
          <p:cNvPr id="32" name="TextBox 31">
            <a:extLst>
              <a:ext uri="{FF2B5EF4-FFF2-40B4-BE49-F238E27FC236}">
                <a16:creationId xmlns:a16="http://schemas.microsoft.com/office/drawing/2014/main" id="{3A6E44F3-B0D6-4DD4-ADB3-620C923B4B0B}"/>
              </a:ext>
            </a:extLst>
          </p:cNvPr>
          <p:cNvSpPr txBox="1"/>
          <p:nvPr/>
        </p:nvSpPr>
        <p:spPr>
          <a:xfrm>
            <a:off x="1388533" y="21539198"/>
            <a:ext cx="9074816" cy="4031873"/>
          </a:xfrm>
          <a:prstGeom prst="rect">
            <a:avLst/>
          </a:prstGeom>
          <a:noFill/>
        </p:spPr>
        <p:txBody>
          <a:bodyPr wrap="square" rtlCol="0">
            <a:spAutoFit/>
          </a:bodyPr>
          <a:lstStyle>
            <a:defPPr>
              <a:defRPr kern="1200" smtId="4294967295"/>
            </a:defPPr>
          </a:lstStyle>
          <a:p>
            <a:r>
              <a:rPr lang="en-US" sz="32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The dataset is actual student responses for the Critical Review of various undergraduate classes from the past five years. There are 2844 data points in total with course load hours per week ranging from zero to thirty-five, text answers to open-response questions, and many more numerical answers. </a:t>
            </a:r>
          </a:p>
        </p:txBody>
      </p:sp>
      <p:sp>
        <p:nvSpPr>
          <p:cNvPr id="33" name="TextBox 32">
            <a:extLst>
              <a:ext uri="{FF2B5EF4-FFF2-40B4-BE49-F238E27FC236}">
                <a16:creationId xmlns:a16="http://schemas.microsoft.com/office/drawing/2014/main" id="{9CE777C7-E459-4543-BCB1-033E89543266}"/>
              </a:ext>
            </a:extLst>
          </p:cNvPr>
          <p:cNvSpPr txBox="1"/>
          <p:nvPr/>
        </p:nvSpPr>
        <p:spPr>
          <a:xfrm>
            <a:off x="1361599" y="20826749"/>
            <a:ext cx="9018764" cy="584775"/>
          </a:xfrm>
          <a:prstGeom prst="rect">
            <a:avLst/>
          </a:prstGeom>
          <a:noFill/>
        </p:spPr>
        <p:txBody>
          <a:bodyPr wrap="square" rtlCol="0">
            <a:spAutoFit/>
          </a:bodyPr>
          <a:lstStyle>
            <a:defPPr>
              <a:defRPr kern="1200" smtId="4294967295"/>
            </a:defPPr>
          </a:lstStyle>
          <a:p>
            <a:r>
              <a:rPr lang="en-US" sz="3200" b="1" dirty="0">
                <a:solidFill>
                  <a:schemeClr val="tx1">
                    <a:lumMod val="75000"/>
                    <a:lumOff val="25000"/>
                  </a:schemeClr>
                </a:solidFill>
                <a:latin typeface="Montserrat Extra Bold" panose="00000900000000000000" pitchFamily="50" charset="0"/>
              </a:rPr>
              <a:t>Data</a:t>
            </a:r>
          </a:p>
        </p:txBody>
      </p:sp>
      <p:sp>
        <p:nvSpPr>
          <p:cNvPr id="34" name="TextBox 33">
            <a:extLst>
              <a:ext uri="{FF2B5EF4-FFF2-40B4-BE49-F238E27FC236}">
                <a16:creationId xmlns:a16="http://schemas.microsoft.com/office/drawing/2014/main" id="{96EC52F3-3B4D-45E5-A9CE-90A49B9BDE23}"/>
              </a:ext>
            </a:extLst>
          </p:cNvPr>
          <p:cNvSpPr txBox="1"/>
          <p:nvPr/>
        </p:nvSpPr>
        <p:spPr>
          <a:xfrm>
            <a:off x="1351909" y="25704384"/>
            <a:ext cx="9144000" cy="584775"/>
          </a:xfrm>
          <a:prstGeom prst="rect">
            <a:avLst/>
          </a:prstGeom>
          <a:noFill/>
        </p:spPr>
        <p:txBody>
          <a:bodyPr wrap="square" rtlCol="0">
            <a:spAutoFit/>
          </a:bodyPr>
          <a:lstStyle>
            <a:defPPr>
              <a:defRPr kern="1200" smtId="4294967295"/>
            </a:defPPr>
          </a:lstStyle>
          <a:p>
            <a:r>
              <a:rPr lang="en-US" sz="3200" b="1" dirty="0">
                <a:solidFill>
                  <a:schemeClr val="tx1">
                    <a:lumMod val="75000"/>
                    <a:lumOff val="25000"/>
                  </a:schemeClr>
                </a:solidFill>
                <a:latin typeface="Montserrat Extra Bold" panose="00000900000000000000" pitchFamily="50" charset="0"/>
              </a:rPr>
              <a:t>Models</a:t>
            </a:r>
            <a:endParaRPr lang="en-US" sz="3600" b="1" dirty="0">
              <a:solidFill>
                <a:schemeClr val="tx1">
                  <a:lumMod val="75000"/>
                  <a:lumOff val="25000"/>
                </a:schemeClr>
              </a:solidFill>
              <a:latin typeface="Montserrat Extra Bold" panose="00000900000000000000" pitchFamily="50" charset="0"/>
            </a:endParaRPr>
          </a:p>
        </p:txBody>
      </p:sp>
      <p:sp>
        <p:nvSpPr>
          <p:cNvPr id="35" name="TextBox 34">
            <a:extLst>
              <a:ext uri="{FF2B5EF4-FFF2-40B4-BE49-F238E27FC236}">
                <a16:creationId xmlns:a16="http://schemas.microsoft.com/office/drawing/2014/main" id="{4F9064C7-4E7F-437C-A43E-85BAA21A41A0}"/>
              </a:ext>
            </a:extLst>
          </p:cNvPr>
          <p:cNvSpPr txBox="1"/>
          <p:nvPr/>
        </p:nvSpPr>
        <p:spPr>
          <a:xfrm>
            <a:off x="1388533" y="26490161"/>
            <a:ext cx="9107376" cy="5094453"/>
          </a:xfrm>
          <a:prstGeom prst="rect">
            <a:avLst/>
          </a:prstGeom>
          <a:noFill/>
        </p:spPr>
        <p:txBody>
          <a:bodyPr wrap="square" rtlCol="0">
            <a:spAutoFit/>
          </a:bodyPr>
          <a:lstStyle>
            <a:defPPr>
              <a:defRPr kern="1200" smtId="4294967295"/>
            </a:defPPr>
          </a:lstStyle>
          <a:p>
            <a:pPr rtl="0">
              <a:spcBef>
                <a:spcPts val="0"/>
              </a:spcBef>
              <a:spcAft>
                <a:spcPts val="0"/>
              </a:spcAft>
            </a:pPr>
            <a:r>
              <a:rPr lang="en-US" sz="3200" b="0" i="0" u="none" strike="noStrike" dirty="0">
                <a:solidFill>
                  <a:schemeClr val="tx1">
                    <a:lumMod val="65000"/>
                    <a:lumOff val="35000"/>
                  </a:schemeClr>
                </a:solidFill>
                <a:effectLst/>
                <a:latin typeface="Domine" panose="020B0604020202020204" charset="0"/>
              </a:rPr>
              <a:t>We implemented three</a:t>
            </a:r>
            <a:r>
              <a:rPr lang="en-US" sz="3200" dirty="0">
                <a:solidFill>
                  <a:schemeClr val="tx1">
                    <a:lumMod val="65000"/>
                    <a:lumOff val="35000"/>
                  </a:schemeClr>
                </a:solidFill>
                <a:latin typeface="Domine" panose="020B0604020202020204" charset="0"/>
              </a:rPr>
              <a:t> different RNN model architectures: Base RNN Model, RNN with Dropout, and </a:t>
            </a:r>
            <a:r>
              <a:rPr lang="en-US" sz="3200" i="0" u="none" strike="noStrike" dirty="0">
                <a:solidFill>
                  <a:schemeClr val="tx1">
                    <a:lumMod val="65000"/>
                    <a:lumOff val="35000"/>
                  </a:schemeClr>
                </a:solidFill>
                <a:effectLst/>
                <a:latin typeface="Domine" panose="020B0604020202020204" charset="0"/>
              </a:rPr>
              <a:t>Multi-Input RNN integrated with Numerical Data.</a:t>
            </a:r>
            <a:r>
              <a:rPr lang="en-US" sz="3200" dirty="0">
                <a:solidFill>
                  <a:schemeClr val="tx1">
                    <a:lumMod val="65000"/>
                    <a:lumOff val="35000"/>
                  </a:schemeClr>
                </a:solidFill>
                <a:latin typeface="Domine" panose="020B0604020202020204" charset="0"/>
              </a:rPr>
              <a:t> They were </a:t>
            </a:r>
            <a:r>
              <a:rPr lang="en-US" sz="3200" i="0" u="none" strike="noStrike" dirty="0">
                <a:solidFill>
                  <a:schemeClr val="tx1">
                    <a:lumMod val="65000"/>
                    <a:lumOff val="35000"/>
                  </a:schemeClr>
                </a:solidFill>
                <a:effectLst/>
                <a:latin typeface="Domine" panose="020B0604020202020204" charset="0"/>
              </a:rPr>
              <a:t>multi-channel multi-input models that incorporated Natural </a:t>
            </a:r>
            <a:r>
              <a:rPr lang="en-US" sz="3200" b="0" i="0" u="none" strike="noStrike" dirty="0">
                <a:solidFill>
                  <a:schemeClr val="tx1">
                    <a:lumMod val="65000"/>
                    <a:lumOff val="35000"/>
                  </a:schemeClr>
                </a:solidFill>
                <a:effectLst/>
                <a:latin typeface="Domine" panose="020B0604020202020204" charset="0"/>
              </a:rPr>
              <a:t>Language Processing and numerous connected layers but varied in the inputs fed. Losses were calculated via mean squared error.</a:t>
            </a:r>
            <a:endParaRPr lang="en-US" sz="3200" b="0" dirty="0">
              <a:solidFill>
                <a:schemeClr val="tx1">
                  <a:lumMod val="65000"/>
                  <a:lumOff val="35000"/>
                </a:schemeClr>
              </a:solidFill>
              <a:effectLst/>
              <a:latin typeface="Domine" panose="020B0604020202020204" charset="0"/>
            </a:endParaRPr>
          </a:p>
          <a:p>
            <a:br>
              <a:rPr lang="en-US" sz="800" b="0" dirty="0">
                <a:effectLst/>
              </a:rPr>
            </a:br>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36" name="TextBox 35">
            <a:extLst>
              <a:ext uri="{FF2B5EF4-FFF2-40B4-BE49-F238E27FC236}">
                <a16:creationId xmlns:a16="http://schemas.microsoft.com/office/drawing/2014/main" id="{CE50C8CD-2F76-433A-92EF-E55E22206C6B}"/>
              </a:ext>
            </a:extLst>
          </p:cNvPr>
          <p:cNvSpPr txBox="1"/>
          <p:nvPr/>
        </p:nvSpPr>
        <p:spPr>
          <a:xfrm>
            <a:off x="12082455" y="8092104"/>
            <a:ext cx="9244173" cy="13452223"/>
          </a:xfrm>
          <a:prstGeom prst="rect">
            <a:avLst/>
          </a:prstGeom>
          <a:noFill/>
        </p:spPr>
        <p:txBody>
          <a:bodyPr wrap="square" rtlCol="0">
            <a:spAutoFit/>
          </a:bodyPr>
          <a:lstStyle>
            <a:defPPr>
              <a:defRPr kern="1200" smtId="4294967295"/>
            </a:defPPr>
          </a:lstStyle>
          <a:p>
            <a:pPr rtl="0">
              <a:spcBef>
                <a:spcPts val="0"/>
              </a:spcBef>
              <a:spcAft>
                <a:spcPts val="0"/>
              </a:spcAft>
            </a:pPr>
            <a:r>
              <a:rPr lang="en-US" sz="3200" b="0" i="0" u="none" strike="noStrike" dirty="0">
                <a:solidFill>
                  <a:schemeClr val="tx1">
                    <a:lumMod val="65000"/>
                    <a:lumOff val="35000"/>
                  </a:schemeClr>
                </a:solidFill>
                <a:effectLst/>
                <a:latin typeface="Domine" panose="020B0604020202020204" charset="0"/>
              </a:rPr>
              <a:t>The input for this model was text answers to the following three questions:</a:t>
            </a:r>
            <a:endParaRPr lang="en-US" sz="3200" b="0" dirty="0">
              <a:solidFill>
                <a:schemeClr val="tx1">
                  <a:lumMod val="65000"/>
                  <a:lumOff val="35000"/>
                </a:schemeClr>
              </a:solidFill>
              <a:effectLst/>
              <a:latin typeface="Domine" panose="020B0604020202020204" charset="0"/>
            </a:endParaRPr>
          </a:p>
          <a:p>
            <a:pPr rtl="0" fontAlgn="base">
              <a:spcBef>
                <a:spcPts val="0"/>
              </a:spcBef>
              <a:spcAft>
                <a:spcPts val="0"/>
              </a:spcAft>
              <a:buFont typeface="+mj-lt"/>
              <a:buAutoNum type="arabicPeriod"/>
            </a:pPr>
            <a:r>
              <a:rPr lang="en-US" sz="3200" b="0" i="0" u="none" strike="noStrike" dirty="0">
                <a:solidFill>
                  <a:schemeClr val="tx1">
                    <a:lumMod val="65000"/>
                    <a:lumOff val="35000"/>
                  </a:schemeClr>
                </a:solidFill>
                <a:effectLst/>
                <a:latin typeface="Domine" panose="020B0604020202020204" charset="0"/>
              </a:rPr>
              <a:t> What types of assignments did this course have? Please check the appropriate boxes and provide the number/frequency/any other relevant information about each type of course work</a:t>
            </a:r>
          </a:p>
          <a:p>
            <a:pPr rtl="0" fontAlgn="base">
              <a:spcBef>
                <a:spcPts val="0"/>
              </a:spcBef>
              <a:spcAft>
                <a:spcPts val="0"/>
              </a:spcAft>
              <a:buFont typeface="+mj-lt"/>
              <a:buAutoNum type="arabicPeriod"/>
            </a:pPr>
            <a:r>
              <a:rPr lang="en-US" sz="3200" b="0" i="0" u="none" strike="noStrike" dirty="0">
                <a:solidFill>
                  <a:schemeClr val="tx1">
                    <a:lumMod val="65000"/>
                    <a:lumOff val="35000"/>
                  </a:schemeClr>
                </a:solidFill>
                <a:effectLst/>
                <a:latin typeface="Domine" panose="020B0604020202020204" charset="0"/>
              </a:rPr>
              <a:t> Is there anything else prospective students should know about this course?</a:t>
            </a:r>
          </a:p>
          <a:p>
            <a:pPr rtl="0" fontAlgn="base">
              <a:spcBef>
                <a:spcPts val="0"/>
              </a:spcBef>
              <a:spcAft>
                <a:spcPts val="0"/>
              </a:spcAft>
              <a:buFont typeface="+mj-lt"/>
              <a:buAutoNum type="arabicPeriod"/>
            </a:pPr>
            <a:r>
              <a:rPr lang="en-US" sz="3200" b="0" i="0" u="none" strike="noStrike" dirty="0">
                <a:solidFill>
                  <a:schemeClr val="tx1">
                    <a:lumMod val="65000"/>
                    <a:lumOff val="35000"/>
                  </a:schemeClr>
                </a:solidFill>
                <a:effectLst/>
                <a:latin typeface="Domine" panose="020B0604020202020204" charset="0"/>
              </a:rPr>
              <a:t> Discuss the instructor's teaching style. What was effective and what was not?</a:t>
            </a:r>
          </a:p>
          <a:p>
            <a:pPr rtl="0" fontAlgn="base">
              <a:spcBef>
                <a:spcPts val="0"/>
              </a:spcBef>
              <a:spcAft>
                <a:spcPts val="0"/>
              </a:spcAft>
            </a:pPr>
            <a:br>
              <a:rPr lang="en-US" sz="3200" b="0" dirty="0">
                <a:solidFill>
                  <a:schemeClr val="tx1">
                    <a:lumMod val="65000"/>
                    <a:lumOff val="35000"/>
                  </a:schemeClr>
                </a:solidFill>
                <a:effectLst/>
                <a:latin typeface="Domine" panose="020B0604020202020204" charset="0"/>
              </a:rPr>
            </a:br>
            <a:r>
              <a:rPr lang="en-US" sz="3200" b="0" i="0" u="none" strike="noStrike" dirty="0">
                <a:solidFill>
                  <a:schemeClr val="tx1">
                    <a:lumMod val="65000"/>
                    <a:lumOff val="35000"/>
                  </a:schemeClr>
                </a:solidFill>
                <a:effectLst/>
                <a:latin typeface="Domine" panose="020B0604020202020204" charset="0"/>
              </a:rPr>
              <a:t>The responses were tokenized and lifted into a 100-dimensional embedding space. </a:t>
            </a:r>
          </a:p>
          <a:p>
            <a:pPr rtl="0">
              <a:spcBef>
                <a:spcPts val="0"/>
              </a:spcBef>
              <a:spcAft>
                <a:spcPts val="0"/>
              </a:spcAft>
            </a:pPr>
            <a:br>
              <a:rPr lang="en-US" sz="3200" b="0" dirty="0">
                <a:solidFill>
                  <a:schemeClr val="tx1">
                    <a:lumMod val="65000"/>
                    <a:lumOff val="35000"/>
                  </a:schemeClr>
                </a:solidFill>
                <a:effectLst/>
                <a:latin typeface="Domine" panose="020B0604020202020204" charset="0"/>
              </a:rPr>
            </a:br>
            <a:r>
              <a:rPr lang="en-US" sz="3200" dirty="0">
                <a:solidFill>
                  <a:schemeClr val="tx1">
                    <a:lumMod val="65000"/>
                    <a:lumOff val="35000"/>
                  </a:schemeClr>
                </a:solidFill>
                <a:latin typeface="Domine" panose="020B0604020202020204" charset="0"/>
              </a:rPr>
              <a:t>T</a:t>
            </a:r>
            <a:r>
              <a:rPr lang="en-US" sz="3200" b="0" i="0" u="none" strike="noStrike" dirty="0">
                <a:solidFill>
                  <a:schemeClr val="tx1">
                    <a:lumMod val="65000"/>
                    <a:lumOff val="35000"/>
                  </a:schemeClr>
                </a:solidFill>
                <a:effectLst/>
                <a:latin typeface="Domine" panose="020B0604020202020204" charset="0"/>
              </a:rPr>
              <a:t>hree separate Gated Recurrent Units were used to account for the different contexts provided by the three questions. </a:t>
            </a:r>
            <a:r>
              <a:rPr lang="en-US" sz="3200" dirty="0">
                <a:solidFill>
                  <a:schemeClr val="tx1">
                    <a:lumMod val="65000"/>
                    <a:lumOff val="35000"/>
                  </a:schemeClr>
                </a:solidFill>
                <a:latin typeface="Domine" panose="020B0604020202020204" charset="0"/>
              </a:rPr>
              <a:t>The three sets of </a:t>
            </a:r>
            <a:r>
              <a:rPr lang="en-US" sz="3200" b="0" i="0" u="none" strike="noStrike" dirty="0">
                <a:solidFill>
                  <a:schemeClr val="tx1">
                    <a:lumMod val="65000"/>
                    <a:lumOff val="35000"/>
                  </a:schemeClr>
                </a:solidFill>
                <a:effectLst/>
                <a:latin typeface="Domine" panose="020B0604020202020204" charset="0"/>
              </a:rPr>
              <a:t>resultant vectors from the GRUs were each processed through two dense layers with </a:t>
            </a:r>
            <a:r>
              <a:rPr lang="en-US" sz="3200" b="0" i="0" u="none" strike="noStrike" dirty="0" err="1">
                <a:solidFill>
                  <a:schemeClr val="tx1">
                    <a:lumMod val="65000"/>
                    <a:lumOff val="35000"/>
                  </a:schemeClr>
                </a:solidFill>
                <a:effectLst/>
                <a:latin typeface="Domine" panose="020B0604020202020204" charset="0"/>
              </a:rPr>
              <a:t>ReLu</a:t>
            </a:r>
            <a:r>
              <a:rPr lang="en-US" sz="3200" b="0" i="0" u="none" strike="noStrike" dirty="0">
                <a:solidFill>
                  <a:schemeClr val="tx1">
                    <a:lumMod val="65000"/>
                    <a:lumOff val="35000"/>
                  </a:schemeClr>
                </a:solidFill>
                <a:effectLst/>
                <a:latin typeface="Domine" panose="020B0604020202020204" charset="0"/>
              </a:rPr>
              <a:t> activation and </a:t>
            </a:r>
            <a:r>
              <a:rPr lang="en-US" sz="3200" dirty="0">
                <a:solidFill>
                  <a:schemeClr val="tx1">
                    <a:lumMod val="65000"/>
                    <a:lumOff val="35000"/>
                  </a:schemeClr>
                </a:solidFill>
                <a:latin typeface="Domine" panose="020B0604020202020204" charset="0"/>
              </a:rPr>
              <a:t>were </a:t>
            </a:r>
            <a:r>
              <a:rPr lang="en-US" sz="3200" b="0" i="0" u="none" strike="noStrike" dirty="0">
                <a:solidFill>
                  <a:schemeClr val="tx1">
                    <a:lumMod val="65000"/>
                    <a:lumOff val="35000"/>
                  </a:schemeClr>
                </a:solidFill>
                <a:effectLst/>
                <a:latin typeface="Domine" panose="020B0604020202020204" charset="0"/>
              </a:rPr>
              <a:t>concatenated into one set. Lastly, it was processed through a single dense layer with </a:t>
            </a:r>
            <a:r>
              <a:rPr lang="en-US" sz="3200" b="0" i="0" u="none" strike="noStrike" dirty="0" err="1">
                <a:solidFill>
                  <a:schemeClr val="tx1">
                    <a:lumMod val="65000"/>
                    <a:lumOff val="35000"/>
                  </a:schemeClr>
                </a:solidFill>
                <a:effectLst/>
                <a:latin typeface="Domine" panose="020B0604020202020204" charset="0"/>
              </a:rPr>
              <a:t>ReLu</a:t>
            </a:r>
            <a:r>
              <a:rPr lang="en-US" sz="3200" b="0" i="0" u="none" strike="noStrike" dirty="0">
                <a:solidFill>
                  <a:schemeClr val="tx1">
                    <a:lumMod val="65000"/>
                    <a:lumOff val="35000"/>
                  </a:schemeClr>
                </a:solidFill>
                <a:effectLst/>
                <a:latin typeface="Domine" panose="020B0604020202020204" charset="0"/>
              </a:rPr>
              <a:t> activation and a regression </a:t>
            </a:r>
            <a:r>
              <a:rPr lang="en-US" sz="3200" dirty="0">
                <a:solidFill>
                  <a:schemeClr val="tx1">
                    <a:lumMod val="65000"/>
                    <a:lumOff val="35000"/>
                  </a:schemeClr>
                </a:solidFill>
                <a:latin typeface="Domine" panose="020B0604020202020204" charset="0"/>
              </a:rPr>
              <a:t>dense layer to yield a final </a:t>
            </a:r>
            <a:r>
              <a:rPr lang="en-US" sz="3200" b="0" i="0" u="none" strike="noStrike" dirty="0">
                <a:solidFill>
                  <a:schemeClr val="tx1">
                    <a:lumMod val="65000"/>
                    <a:lumOff val="35000"/>
                  </a:schemeClr>
                </a:solidFill>
                <a:effectLst/>
                <a:latin typeface="Domine" panose="020B0604020202020204" charset="0"/>
              </a:rPr>
              <a:t>output that represents the model’s predicted “average hours per week” for the course. </a:t>
            </a:r>
            <a:endParaRPr lang="en-US" sz="3200" b="0" dirty="0">
              <a:solidFill>
                <a:schemeClr val="tx1">
                  <a:lumMod val="65000"/>
                  <a:lumOff val="35000"/>
                </a:schemeClr>
              </a:solidFill>
              <a:effectLst/>
              <a:latin typeface="Domine" panose="020B0604020202020204" charset="0"/>
            </a:endParaRPr>
          </a:p>
          <a:p>
            <a:br>
              <a:rPr lang="en-US" sz="800" dirty="0">
                <a:solidFill>
                  <a:schemeClr val="tx1">
                    <a:lumMod val="65000"/>
                    <a:lumOff val="35000"/>
                  </a:schemeClr>
                </a:solidFill>
              </a:rPr>
            </a:br>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9C2B6AA9-4299-4AE7-82AF-830171C9FE69}"/>
              </a:ext>
            </a:extLst>
          </p:cNvPr>
          <p:cNvSpPr txBox="1"/>
          <p:nvPr/>
        </p:nvSpPr>
        <p:spPr>
          <a:xfrm>
            <a:off x="12095771" y="7313148"/>
            <a:ext cx="9144000" cy="584775"/>
          </a:xfrm>
          <a:prstGeom prst="rect">
            <a:avLst/>
          </a:prstGeom>
          <a:noFill/>
        </p:spPr>
        <p:txBody>
          <a:bodyPr wrap="square" rtlCol="0">
            <a:spAutoFit/>
          </a:bodyPr>
          <a:lstStyle>
            <a:defPPr>
              <a:defRPr kern="1200" smtId="4294967295"/>
            </a:defPPr>
          </a:lstStyle>
          <a:p>
            <a:r>
              <a:rPr lang="en-US" sz="3200" b="1" dirty="0">
                <a:solidFill>
                  <a:schemeClr val="tx1">
                    <a:lumMod val="75000"/>
                    <a:lumOff val="25000"/>
                  </a:schemeClr>
                </a:solidFill>
                <a:latin typeface="Montserrat Extra Bold" panose="00000900000000000000" pitchFamily="50" charset="0"/>
              </a:rPr>
              <a:t>Base RNN Model</a:t>
            </a:r>
          </a:p>
        </p:txBody>
      </p:sp>
      <p:sp>
        <p:nvSpPr>
          <p:cNvPr id="48" name="TextBox 47">
            <a:extLst>
              <a:ext uri="{FF2B5EF4-FFF2-40B4-BE49-F238E27FC236}">
                <a16:creationId xmlns:a16="http://schemas.microsoft.com/office/drawing/2014/main" id="{E77243C4-3BDC-4A1F-ADBA-78872A92A538}"/>
              </a:ext>
            </a:extLst>
          </p:cNvPr>
          <p:cNvSpPr txBox="1"/>
          <p:nvPr/>
        </p:nvSpPr>
        <p:spPr>
          <a:xfrm>
            <a:off x="12110721" y="22128479"/>
            <a:ext cx="9311582" cy="1569660"/>
          </a:xfrm>
          <a:prstGeom prst="rect">
            <a:avLst/>
          </a:prstGeom>
          <a:noFill/>
        </p:spPr>
        <p:txBody>
          <a:bodyPr wrap="square" rtlCol="0">
            <a:spAutoFit/>
          </a:bodyPr>
          <a:lstStyle>
            <a:defPPr>
              <a:defRPr kern="1200" smtId="4294967295"/>
            </a:defPPr>
          </a:lstStyle>
          <a:p>
            <a:r>
              <a:rPr lang="en-US" sz="3200" b="0" i="0" u="none" strike="noStrike" dirty="0">
                <a:solidFill>
                  <a:schemeClr val="tx1">
                    <a:lumMod val="65000"/>
                    <a:lumOff val="35000"/>
                  </a:schemeClr>
                </a:solidFill>
                <a:effectLst/>
                <a:latin typeface="Domine" panose="020B0604020202020204" charset="0"/>
              </a:rPr>
              <a:t>This model was identical to the base RNN model but included a dropout layer in the embedding matrix. </a:t>
            </a:r>
            <a:endParaRPr lang="en-US" sz="3200" dirty="0">
              <a:solidFill>
                <a:schemeClr val="tx1">
                  <a:lumMod val="65000"/>
                  <a:lumOff val="35000"/>
                </a:schemeClr>
              </a:solidFill>
              <a:latin typeface="Domine" panose="020B0604020202020204" charset="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61B0DFF2-C5A2-4DB1-8E7F-9AE372C8987E}"/>
              </a:ext>
            </a:extLst>
          </p:cNvPr>
          <p:cNvSpPr txBox="1"/>
          <p:nvPr/>
        </p:nvSpPr>
        <p:spPr>
          <a:xfrm>
            <a:off x="12156141" y="24109229"/>
            <a:ext cx="9173004" cy="1077218"/>
          </a:xfrm>
          <a:prstGeom prst="rect">
            <a:avLst/>
          </a:prstGeom>
          <a:noFill/>
        </p:spPr>
        <p:txBody>
          <a:bodyPr wrap="square" rtlCol="0">
            <a:spAutoFit/>
          </a:bodyPr>
          <a:lstStyle>
            <a:defPPr>
              <a:defRPr kern="1200" smtId="4294967295"/>
            </a:defPPr>
          </a:lstStyle>
          <a:p>
            <a:r>
              <a:rPr lang="en-US" sz="3200" b="1" dirty="0">
                <a:solidFill>
                  <a:schemeClr val="tx1">
                    <a:lumMod val="75000"/>
                    <a:lumOff val="25000"/>
                  </a:schemeClr>
                </a:solidFill>
                <a:latin typeface="Montserrat Extra Bold" panose="00000900000000000000" pitchFamily="50" charset="0"/>
              </a:rPr>
              <a:t>Multi-Input RNN Integrated with Numerical Data</a:t>
            </a:r>
          </a:p>
        </p:txBody>
      </p:sp>
      <p:sp>
        <p:nvSpPr>
          <p:cNvPr id="52" name="TextBox 51">
            <a:extLst>
              <a:ext uri="{FF2B5EF4-FFF2-40B4-BE49-F238E27FC236}">
                <a16:creationId xmlns:a16="http://schemas.microsoft.com/office/drawing/2014/main" id="{911A7617-ADE6-4869-81F1-279C742514D1}"/>
              </a:ext>
            </a:extLst>
          </p:cNvPr>
          <p:cNvSpPr txBox="1"/>
          <p:nvPr/>
        </p:nvSpPr>
        <p:spPr>
          <a:xfrm>
            <a:off x="12161520" y="25389841"/>
            <a:ext cx="9067742" cy="4669938"/>
          </a:xfrm>
          <a:prstGeom prst="rect">
            <a:avLst/>
          </a:prstGeom>
          <a:noFill/>
        </p:spPr>
        <p:txBody>
          <a:bodyPr wrap="square" rtlCol="0">
            <a:spAutoFit/>
          </a:bodyPr>
          <a:lstStyle>
            <a:defPPr>
              <a:defRPr kern="1200" smtId="4294967295"/>
            </a:defPPr>
          </a:lstStyle>
          <a:p>
            <a:pPr rtl="0">
              <a:spcBef>
                <a:spcPts val="0"/>
              </a:spcBef>
              <a:spcAft>
                <a:spcPts val="0"/>
              </a:spcAft>
            </a:pPr>
            <a:r>
              <a:rPr lang="en-US" sz="3200" b="0" i="0" u="none" strike="noStrike" dirty="0">
                <a:solidFill>
                  <a:schemeClr val="tx1">
                    <a:lumMod val="65000"/>
                    <a:lumOff val="35000"/>
                  </a:schemeClr>
                </a:solidFill>
                <a:effectLst/>
                <a:latin typeface="Domine" panose="020B0604020202020204" charset="0"/>
              </a:rPr>
              <a:t>All attributes from the dataset, including numerical answers to fifteen fields and natural language data were combined to create an integrated end-to-end regressor. The numerical inputs processed through dense layers were concatenated with the three textual data processed with the GRUs, and finally processed with a regression layer</a:t>
            </a:r>
            <a:br>
              <a:rPr lang="en-US" sz="3200" b="0" dirty="0">
                <a:effectLst/>
                <a:latin typeface="Domine" panose="020B0604020202020204" charset="0"/>
              </a:rPr>
            </a:br>
            <a:endParaRPr lang="en-US" sz="3200" b="0" i="0" u="none" strike="noStrike" dirty="0">
              <a:solidFill>
                <a:srgbClr val="000000"/>
              </a:solidFill>
              <a:effectLst/>
              <a:latin typeface="Domine" panose="020B0604020202020204" charset="0"/>
            </a:endParaRPr>
          </a:p>
        </p:txBody>
      </p:sp>
      <p:sp>
        <p:nvSpPr>
          <p:cNvPr id="29" name="TextBox 28">
            <a:extLst>
              <a:ext uri="{FF2B5EF4-FFF2-40B4-BE49-F238E27FC236}">
                <a16:creationId xmlns:a16="http://schemas.microsoft.com/office/drawing/2014/main" id="{CAD4E377-20DD-4D7F-AD14-0B8AB430A6B0}"/>
              </a:ext>
            </a:extLst>
          </p:cNvPr>
          <p:cNvSpPr txBox="1"/>
          <p:nvPr/>
        </p:nvSpPr>
        <p:spPr>
          <a:xfrm>
            <a:off x="23073233" y="8068354"/>
            <a:ext cx="9021122" cy="2747909"/>
          </a:xfrm>
          <a:prstGeom prst="rect">
            <a:avLst/>
          </a:prstGeom>
          <a:noFill/>
        </p:spPr>
        <p:txBody>
          <a:bodyPr wrap="square" rtlCol="0">
            <a:spAutoFit/>
          </a:bodyPr>
          <a:lstStyle/>
          <a:p>
            <a:pPr rtl="0">
              <a:spcBef>
                <a:spcPts val="0"/>
              </a:spcBef>
              <a:spcAft>
                <a:spcPts val="0"/>
              </a:spcAft>
            </a:pPr>
            <a:br>
              <a:rPr lang="en-US" sz="3600" dirty="0"/>
            </a:br>
            <a:r>
              <a:rPr lang="en-US" sz="9600" b="0" i="0" u="none" strike="noStrike" dirty="0">
                <a:solidFill>
                  <a:srgbClr val="000000"/>
                </a:solidFill>
                <a:effectLst/>
                <a:latin typeface="Domine" panose="020B0604020202020204" charset="0"/>
              </a:rPr>
              <a:t> </a:t>
            </a:r>
            <a:endParaRPr lang="en-US" sz="9600" dirty="0">
              <a:solidFill>
                <a:schemeClr val="tx1">
                  <a:lumMod val="65000"/>
                  <a:lumOff val="35000"/>
                </a:schemeClr>
              </a:solidFill>
              <a:latin typeface="Domine" panose="020B0604020202020204" charset="0"/>
              <a:ea typeface="Open Sans" panose="020B0606030504020204" pitchFamily="34" charset="0"/>
              <a:cs typeface="Open Sans" panose="020B0606030504020204" pitchFamily="34" charset="0"/>
            </a:endParaRPr>
          </a:p>
          <a:p>
            <a:endParaRPr lang="en-US" sz="3600" dirty="0">
              <a:latin typeface="Domine" panose="020B0604020202020204" charset="0"/>
            </a:endParaRPr>
          </a:p>
        </p:txBody>
      </p:sp>
      <p:graphicFrame>
        <p:nvGraphicFramePr>
          <p:cNvPr id="3" name="Table 2">
            <a:extLst>
              <a:ext uri="{FF2B5EF4-FFF2-40B4-BE49-F238E27FC236}">
                <a16:creationId xmlns:a16="http://schemas.microsoft.com/office/drawing/2014/main" id="{A8627C90-2F3E-4711-AC1A-4D9377FAE383}"/>
              </a:ext>
            </a:extLst>
          </p:cNvPr>
          <p:cNvGraphicFramePr>
            <a:graphicFrameLocks noGrp="1"/>
          </p:cNvGraphicFramePr>
          <p:nvPr>
            <p:extLst>
              <p:ext uri="{D42A27DB-BD31-4B8C-83A1-F6EECF244321}">
                <p14:modId xmlns:p14="http://schemas.microsoft.com/office/powerpoint/2010/main" val="811082331"/>
              </p:ext>
            </p:extLst>
          </p:nvPr>
        </p:nvGraphicFramePr>
        <p:xfrm>
          <a:off x="23102449" y="12857284"/>
          <a:ext cx="8603752" cy="2458720"/>
        </p:xfrm>
        <a:graphic>
          <a:graphicData uri="http://schemas.openxmlformats.org/drawingml/2006/table">
            <a:tbl>
              <a:tblPr/>
              <a:tblGrid>
                <a:gridCol w="4301876">
                  <a:extLst>
                    <a:ext uri="{9D8B030D-6E8A-4147-A177-3AD203B41FA5}">
                      <a16:colId xmlns:a16="http://schemas.microsoft.com/office/drawing/2014/main" val="2450565991"/>
                    </a:ext>
                  </a:extLst>
                </a:gridCol>
                <a:gridCol w="4301876">
                  <a:extLst>
                    <a:ext uri="{9D8B030D-6E8A-4147-A177-3AD203B41FA5}">
                      <a16:colId xmlns:a16="http://schemas.microsoft.com/office/drawing/2014/main" val="2614769747"/>
                    </a:ext>
                  </a:extLst>
                </a:gridCol>
              </a:tblGrid>
              <a:tr h="599853">
                <a:tc>
                  <a:txBody>
                    <a:bodyPr/>
                    <a:lstStyle/>
                    <a:p>
                      <a:pPr rtl="0" fontAlgn="t">
                        <a:spcBef>
                          <a:spcPts val="0"/>
                        </a:spcBef>
                        <a:spcAft>
                          <a:spcPts val="0"/>
                        </a:spcAft>
                      </a:pPr>
                      <a:r>
                        <a:rPr lang="en-US" sz="3200" b="0" i="0" u="sng" dirty="0">
                          <a:solidFill>
                            <a:srgbClr val="000000"/>
                          </a:solidFill>
                          <a:effectLst/>
                          <a:latin typeface="Domine" panose="020B0604020202020204" charset="0"/>
                        </a:rPr>
                        <a:t>Model</a:t>
                      </a:r>
                      <a:endParaRPr lang="en-US" sz="3200" dirty="0">
                        <a:effectLst/>
                        <a:latin typeface="Domine"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3200" b="0" i="0" u="sng" dirty="0">
                          <a:solidFill>
                            <a:srgbClr val="000000"/>
                          </a:solidFill>
                          <a:effectLst/>
                          <a:latin typeface="Domine" panose="020B0604020202020204" charset="0"/>
                        </a:rPr>
                        <a:t>MSE</a:t>
                      </a:r>
                      <a:endParaRPr lang="en-US" sz="3200" dirty="0">
                        <a:effectLst/>
                        <a:latin typeface="Domine"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1272067"/>
                  </a:ext>
                </a:extLst>
              </a:tr>
              <a:tr h="599853">
                <a:tc>
                  <a:txBody>
                    <a:bodyPr/>
                    <a:lstStyle/>
                    <a:p>
                      <a:pPr rtl="0" fontAlgn="t">
                        <a:spcBef>
                          <a:spcPts val="0"/>
                        </a:spcBef>
                        <a:spcAft>
                          <a:spcPts val="0"/>
                        </a:spcAft>
                      </a:pPr>
                      <a:r>
                        <a:rPr lang="en-US" sz="3200" b="0" i="0" u="none" strike="noStrike" dirty="0">
                          <a:solidFill>
                            <a:srgbClr val="000000"/>
                          </a:solidFill>
                          <a:effectLst/>
                          <a:latin typeface="Domine" panose="020B0604020202020204" charset="0"/>
                        </a:rPr>
                        <a:t>RNN</a:t>
                      </a:r>
                      <a:endParaRPr lang="en-US" sz="3200" dirty="0">
                        <a:effectLst/>
                        <a:latin typeface="Domine"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3200" b="0" i="0" u="none" strike="noStrike" dirty="0">
                          <a:solidFill>
                            <a:srgbClr val="000000"/>
                          </a:solidFill>
                          <a:effectLst/>
                          <a:latin typeface="Domine" panose="020B0604020202020204" charset="0"/>
                        </a:rPr>
                        <a:t>14.92</a:t>
                      </a:r>
                      <a:endParaRPr lang="en-US" sz="3200" dirty="0">
                        <a:effectLst/>
                        <a:latin typeface="Domine"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7180057"/>
                  </a:ext>
                </a:extLst>
              </a:tr>
              <a:tr h="599853">
                <a:tc>
                  <a:txBody>
                    <a:bodyPr/>
                    <a:lstStyle/>
                    <a:p>
                      <a:pPr rtl="0" fontAlgn="t">
                        <a:spcBef>
                          <a:spcPts val="0"/>
                        </a:spcBef>
                        <a:spcAft>
                          <a:spcPts val="0"/>
                        </a:spcAft>
                      </a:pPr>
                      <a:r>
                        <a:rPr lang="en-US" sz="3200" b="0" i="0" u="none" strike="noStrike" dirty="0">
                          <a:solidFill>
                            <a:srgbClr val="000000"/>
                          </a:solidFill>
                          <a:effectLst/>
                          <a:latin typeface="Domine" panose="020B0604020202020204" charset="0"/>
                        </a:rPr>
                        <a:t>RNN with Dropout</a:t>
                      </a:r>
                      <a:endParaRPr lang="en-US" sz="3200" dirty="0">
                        <a:effectLst/>
                        <a:latin typeface="Domine"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3200" b="0" i="0" u="none" strike="noStrike" dirty="0">
                          <a:solidFill>
                            <a:srgbClr val="000000"/>
                          </a:solidFill>
                          <a:effectLst/>
                          <a:latin typeface="Domine" panose="020B0604020202020204" charset="0"/>
                        </a:rPr>
                        <a:t>14.96</a:t>
                      </a:r>
                      <a:endParaRPr lang="en-US" sz="3200" dirty="0">
                        <a:effectLst/>
                        <a:latin typeface="Domine"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836087"/>
                  </a:ext>
                </a:extLst>
              </a:tr>
              <a:tr h="599853">
                <a:tc>
                  <a:txBody>
                    <a:bodyPr/>
                    <a:lstStyle/>
                    <a:p>
                      <a:pPr rtl="0" fontAlgn="t">
                        <a:spcBef>
                          <a:spcPts val="0"/>
                        </a:spcBef>
                        <a:spcAft>
                          <a:spcPts val="0"/>
                        </a:spcAft>
                      </a:pPr>
                      <a:r>
                        <a:rPr lang="en-US" sz="3200" b="0" i="0" u="none" strike="noStrike" dirty="0">
                          <a:solidFill>
                            <a:srgbClr val="000000"/>
                          </a:solidFill>
                          <a:effectLst/>
                          <a:latin typeface="Domine" panose="020B0604020202020204" charset="0"/>
                        </a:rPr>
                        <a:t>Multi-input Model</a:t>
                      </a:r>
                      <a:endParaRPr lang="en-US" sz="3200" dirty="0">
                        <a:effectLst/>
                        <a:latin typeface="Domine"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3200" b="0" i="0" u="none" strike="noStrike" dirty="0">
                          <a:solidFill>
                            <a:srgbClr val="000000"/>
                          </a:solidFill>
                          <a:effectLst/>
                          <a:latin typeface="Domine" panose="020B0604020202020204" charset="0"/>
                        </a:rPr>
                        <a:t>14.38</a:t>
                      </a:r>
                      <a:endParaRPr lang="en-US" sz="3200" dirty="0">
                        <a:effectLst/>
                        <a:latin typeface="Domine"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1829942"/>
                  </a:ext>
                </a:extLst>
              </a:tr>
            </a:tbl>
          </a:graphicData>
        </a:graphic>
      </p:graphicFrame>
      <p:sp>
        <p:nvSpPr>
          <p:cNvPr id="4" name="Rectangle 1">
            <a:extLst>
              <a:ext uri="{FF2B5EF4-FFF2-40B4-BE49-F238E27FC236}">
                <a16:creationId xmlns:a16="http://schemas.microsoft.com/office/drawing/2014/main" id="{74C838FE-D43B-4FF9-A588-159604D59AD0}"/>
              </a:ext>
            </a:extLst>
          </p:cNvPr>
          <p:cNvSpPr>
            <a:spLocks noChangeArrowheads="1"/>
          </p:cNvSpPr>
          <p:nvPr/>
        </p:nvSpPr>
        <p:spPr bwMode="auto">
          <a:xfrm>
            <a:off x="23079456" y="20839147"/>
            <a:ext cx="6495805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537EB11-7241-40ED-AA32-DBCA76E1AE3F}"/>
              </a:ext>
            </a:extLst>
          </p:cNvPr>
          <p:cNvSpPr txBox="1"/>
          <p:nvPr/>
        </p:nvSpPr>
        <p:spPr>
          <a:xfrm>
            <a:off x="22973867" y="16073519"/>
            <a:ext cx="8702133" cy="3539430"/>
          </a:xfrm>
          <a:prstGeom prst="rect">
            <a:avLst/>
          </a:prstGeom>
          <a:noFill/>
        </p:spPr>
        <p:txBody>
          <a:bodyPr wrap="square" rtlCol="0">
            <a:spAutoFit/>
          </a:bodyPr>
          <a:lstStyle/>
          <a:p>
            <a:r>
              <a:rPr lang="en-US" sz="3200" b="0" i="0" u="none" strike="noStrike" dirty="0">
                <a:solidFill>
                  <a:schemeClr val="tx1">
                    <a:lumMod val="65000"/>
                    <a:lumOff val="35000"/>
                  </a:schemeClr>
                </a:solidFill>
                <a:effectLst/>
                <a:latin typeface="Domine" panose="020B0604020202020204" charset="0"/>
              </a:rPr>
              <a:t>Incorporating dropout in the model did not appear to show any improvements to the accuracy. The addition of numerical data led to a slight improvement of 0.6. These results suggest that textual data from the open-response questions are sufficient indicators of average workload.</a:t>
            </a:r>
            <a:endParaRPr lang="en-US" sz="3200" dirty="0">
              <a:solidFill>
                <a:schemeClr val="tx1">
                  <a:lumMod val="65000"/>
                  <a:lumOff val="35000"/>
                </a:schemeClr>
              </a:solidFill>
              <a:latin typeface="Domine" panose="020B0604020202020204" charset="0"/>
            </a:endParaRPr>
          </a:p>
        </p:txBody>
      </p:sp>
      <p:sp>
        <p:nvSpPr>
          <p:cNvPr id="45" name="TextBox 44">
            <a:extLst>
              <a:ext uri="{FF2B5EF4-FFF2-40B4-BE49-F238E27FC236}">
                <a16:creationId xmlns:a16="http://schemas.microsoft.com/office/drawing/2014/main" id="{CA79FFA8-2970-4FB2-AA6E-5668CEC160BF}"/>
              </a:ext>
            </a:extLst>
          </p:cNvPr>
          <p:cNvSpPr txBox="1"/>
          <p:nvPr/>
        </p:nvSpPr>
        <p:spPr>
          <a:xfrm>
            <a:off x="22844281" y="20120274"/>
            <a:ext cx="9144000" cy="12649617"/>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Challenges</a:t>
            </a:r>
          </a:p>
          <a:p>
            <a:endParaRPr lang="en-US" sz="3200" b="1" dirty="0">
              <a:solidFill>
                <a:schemeClr val="tx1">
                  <a:lumMod val="65000"/>
                  <a:lumOff val="35000"/>
                </a:schemeClr>
              </a:solidFill>
              <a:latin typeface="Montserrat Extra Bold" panose="00000900000000000000" pitchFamily="50" charset="0"/>
            </a:endParaRPr>
          </a:p>
          <a:p>
            <a:pPr rtl="0" fontAlgn="base">
              <a:spcBef>
                <a:spcPts val="0"/>
              </a:spcBef>
              <a:spcAft>
                <a:spcPts val="0"/>
              </a:spcAft>
            </a:pPr>
            <a:r>
              <a:rPr lang="en-US" sz="3200" b="0" i="0" u="none" strike="noStrike" dirty="0">
                <a:solidFill>
                  <a:schemeClr val="tx1">
                    <a:lumMod val="65000"/>
                    <a:lumOff val="35000"/>
                  </a:schemeClr>
                </a:solidFill>
                <a:effectLst/>
                <a:latin typeface="Domine" panose="020B0604020202020204" charset="0"/>
              </a:rPr>
              <a:t>We implemented parallel pipelines</a:t>
            </a:r>
            <a:r>
              <a:rPr lang="en-US" sz="3200" dirty="0">
                <a:solidFill>
                  <a:schemeClr val="tx1">
                    <a:lumMod val="65000"/>
                    <a:lumOff val="35000"/>
                  </a:schemeClr>
                </a:solidFill>
                <a:latin typeface="Domine" panose="020B0604020202020204" charset="0"/>
              </a:rPr>
              <a:t> of neural nets, which have not been </a:t>
            </a:r>
            <a:r>
              <a:rPr lang="en-US" sz="3200" b="0" i="0" u="none" strike="noStrike" dirty="0">
                <a:solidFill>
                  <a:schemeClr val="tx1">
                    <a:lumMod val="65000"/>
                    <a:lumOff val="35000"/>
                  </a:schemeClr>
                </a:solidFill>
                <a:effectLst/>
                <a:latin typeface="Domine" panose="020B0604020202020204" charset="0"/>
              </a:rPr>
              <a:t>encountered in class, in order to process the mixed </a:t>
            </a:r>
            <a:r>
              <a:rPr lang="en-US" sz="3200" dirty="0">
                <a:solidFill>
                  <a:schemeClr val="tx1">
                    <a:lumMod val="65000"/>
                    <a:lumOff val="35000"/>
                  </a:schemeClr>
                </a:solidFill>
                <a:latin typeface="Domine" panose="020B0604020202020204" charset="0"/>
              </a:rPr>
              <a:t>data types and incorporate them altogether into a single output. </a:t>
            </a:r>
            <a:r>
              <a:rPr lang="en-US" sz="3200" b="0" i="0" u="none" strike="noStrike" dirty="0">
                <a:solidFill>
                  <a:schemeClr val="tx1">
                    <a:lumMod val="65000"/>
                    <a:lumOff val="35000"/>
                  </a:schemeClr>
                </a:solidFill>
                <a:effectLst/>
                <a:latin typeface="Domine" panose="020B0604020202020204" charset="0"/>
              </a:rPr>
              <a:t>There were also problems of punctuation and capitalization inconsistencies and spelling errors. </a:t>
            </a:r>
          </a:p>
          <a:p>
            <a:pPr rtl="0" fontAlgn="base">
              <a:spcBef>
                <a:spcPts val="0"/>
              </a:spcBef>
              <a:spcAft>
                <a:spcPts val="0"/>
              </a:spcAft>
            </a:pPr>
            <a:r>
              <a:rPr lang="en-US" sz="3200" b="0" i="0" u="none" strike="noStrike" dirty="0">
                <a:solidFill>
                  <a:schemeClr val="tx1">
                    <a:lumMod val="65000"/>
                    <a:lumOff val="35000"/>
                  </a:schemeClr>
                </a:solidFill>
                <a:effectLst/>
                <a:latin typeface="Domine" panose="020B0604020202020204" charset="0"/>
              </a:rPr>
              <a:t>The original dataset was too small, so we had to increase the size of our dataset to just under 3000 points from the past five years in the Critical Review archive. </a:t>
            </a:r>
          </a:p>
          <a:p>
            <a:r>
              <a:rPr lang="en-US" sz="3200" b="0" i="0" u="none" strike="noStrike" dirty="0">
                <a:solidFill>
                  <a:schemeClr val="tx1">
                    <a:lumMod val="65000"/>
                    <a:lumOff val="35000"/>
                  </a:schemeClr>
                </a:solidFill>
                <a:effectLst/>
                <a:latin typeface="Domine" panose="020B0604020202020204" charset="0"/>
              </a:rPr>
              <a:t>The model was very sensitive to hyperparameter choices. The same learning rate and </a:t>
            </a:r>
            <a:r>
              <a:rPr lang="en-US" sz="3200" dirty="0">
                <a:solidFill>
                  <a:schemeClr val="tx1">
                    <a:lumMod val="65000"/>
                    <a:lumOff val="35000"/>
                  </a:schemeClr>
                </a:solidFill>
                <a:latin typeface="Domine" panose="020B0604020202020204" charset="0"/>
              </a:rPr>
              <a:t>number of epochs from the first two models </a:t>
            </a:r>
            <a:r>
              <a:rPr lang="en-US" sz="3200" b="0" i="0" u="none" strike="noStrike" dirty="0">
                <a:solidFill>
                  <a:schemeClr val="tx1">
                    <a:lumMod val="65000"/>
                    <a:lumOff val="35000"/>
                  </a:schemeClr>
                </a:solidFill>
                <a:effectLst/>
                <a:latin typeface="Domine" panose="020B0604020202020204" charset="0"/>
              </a:rPr>
              <a:t>were not yielding great results for the third model. It was also computationally intensive given the amount of hyperparameters, so it took the model many hours to try to find the optimal set of parameters using a grid-based search pattern.</a:t>
            </a:r>
          </a:p>
          <a:p>
            <a:endParaRPr lang="en-US" sz="3200" b="0" i="0" u="none" strike="noStrike" dirty="0">
              <a:solidFill>
                <a:srgbClr val="000000"/>
              </a:solidFill>
              <a:effectLst/>
              <a:latin typeface="Domine" panose="020B0604020202020204" charset="0"/>
            </a:endParaRPr>
          </a:p>
          <a:p>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7F31EDCE-64E7-4C4D-A017-861309FE33E5}"/>
              </a:ext>
            </a:extLst>
          </p:cNvPr>
          <p:cNvSpPr txBox="1"/>
          <p:nvPr/>
        </p:nvSpPr>
        <p:spPr>
          <a:xfrm>
            <a:off x="33825883" y="8027438"/>
            <a:ext cx="8508891" cy="24591347"/>
          </a:xfrm>
          <a:prstGeom prst="rect">
            <a:avLst/>
          </a:prstGeom>
          <a:noFill/>
        </p:spPr>
        <p:txBody>
          <a:bodyPr wrap="square" rtlCol="0">
            <a:spAutoFit/>
          </a:bodyPr>
          <a:lstStyle/>
          <a:p>
            <a:pPr rtl="0">
              <a:spcBef>
                <a:spcPts val="0"/>
              </a:spcBef>
              <a:spcAft>
                <a:spcPts val="0"/>
              </a:spcAft>
            </a:pPr>
            <a:r>
              <a:rPr lang="en-US" sz="3200" b="0" i="0" u="none" strike="noStrike" dirty="0">
                <a:solidFill>
                  <a:schemeClr val="tx1">
                    <a:lumMod val="65000"/>
                    <a:lumOff val="35000"/>
                  </a:schemeClr>
                </a:solidFill>
                <a:effectLst/>
                <a:latin typeface="Domine" panose="020B0604020202020204" charset="0"/>
              </a:rPr>
              <a:t>The resulting mean square errors are</a:t>
            </a:r>
            <a:r>
              <a:rPr lang="en-US" sz="3200" dirty="0">
                <a:solidFill>
                  <a:schemeClr val="tx1">
                    <a:lumMod val="65000"/>
                    <a:lumOff val="35000"/>
                  </a:schemeClr>
                </a:solidFill>
                <a:latin typeface="Domine" panose="020B0604020202020204" charset="0"/>
              </a:rPr>
              <a:t> </a:t>
            </a:r>
            <a:r>
              <a:rPr lang="en-US" sz="3200" b="0" i="0" u="none" strike="noStrike" dirty="0">
                <a:solidFill>
                  <a:schemeClr val="tx1">
                    <a:lumMod val="65000"/>
                    <a:lumOff val="35000"/>
                  </a:schemeClr>
                </a:solidFill>
                <a:effectLst/>
                <a:latin typeface="Domine" panose="020B0604020202020204" charset="0"/>
              </a:rPr>
              <a:t>significantly lower than just randomly guessing the number of hours. An error of approximately 3.8 hours </a:t>
            </a:r>
            <a:r>
              <a:rPr lang="en-US" sz="3200" dirty="0">
                <a:solidFill>
                  <a:schemeClr val="tx1">
                    <a:lumMod val="65000"/>
                    <a:lumOff val="35000"/>
                  </a:schemeClr>
                </a:solidFill>
                <a:latin typeface="Domine" panose="020B0604020202020204" charset="0"/>
              </a:rPr>
              <a:t>could be overlooked considering it is for over a week</a:t>
            </a:r>
            <a:r>
              <a:rPr lang="en-US" sz="3200" b="0" i="0" u="none" strike="noStrike" dirty="0">
                <a:solidFill>
                  <a:schemeClr val="tx1">
                    <a:lumMod val="65000"/>
                    <a:lumOff val="35000"/>
                  </a:schemeClr>
                </a:solidFill>
                <a:effectLst/>
                <a:latin typeface="Domine" panose="020B0604020202020204" charset="0"/>
              </a:rPr>
              <a:t>. Although our mean square error did not reach our base, target</a:t>
            </a:r>
            <a:r>
              <a:rPr lang="en-US" sz="3200" dirty="0">
                <a:solidFill>
                  <a:schemeClr val="tx1">
                    <a:lumMod val="65000"/>
                    <a:lumOff val="35000"/>
                  </a:schemeClr>
                </a:solidFill>
                <a:latin typeface="Domine" panose="020B0604020202020204" charset="0"/>
              </a:rPr>
              <a:t>, and </a:t>
            </a:r>
            <a:r>
              <a:rPr lang="en-US" sz="3200" b="0" i="0" u="none" strike="noStrike" dirty="0">
                <a:solidFill>
                  <a:schemeClr val="tx1">
                    <a:lumMod val="65000"/>
                    <a:lumOff val="35000"/>
                  </a:schemeClr>
                </a:solidFill>
                <a:effectLst/>
                <a:latin typeface="Domine" panose="020B0604020202020204" charset="0"/>
              </a:rPr>
              <a:t>stretch goals of less than 5, 3, and 1 hour, respectively, we predict that the results could improve with more data points. Additionally, we had to compromise with the hyperparameters to keep a consistent baseline for the three models, concerned about drastically changing them from method to method, hence </a:t>
            </a:r>
            <a:r>
              <a:rPr lang="en-US" sz="3200" dirty="0">
                <a:solidFill>
                  <a:schemeClr val="tx1">
                    <a:lumMod val="65000"/>
                    <a:lumOff val="35000"/>
                  </a:schemeClr>
                </a:solidFill>
                <a:latin typeface="Domine" panose="020B0604020202020204" charset="0"/>
              </a:rPr>
              <a:t>the small improvement by the third model despite the incorporation of numerical data. Further hyperparameter optimization could improve the MSEs more.</a:t>
            </a:r>
          </a:p>
          <a:p>
            <a:pPr rtl="0">
              <a:spcBef>
                <a:spcPts val="0"/>
              </a:spcBef>
              <a:spcAft>
                <a:spcPts val="0"/>
              </a:spcAft>
            </a:pPr>
            <a:endParaRPr lang="en-US" sz="3200" b="0" dirty="0">
              <a:solidFill>
                <a:schemeClr val="tx1">
                  <a:lumMod val="65000"/>
                  <a:lumOff val="35000"/>
                </a:schemeClr>
              </a:solidFill>
              <a:effectLst/>
              <a:latin typeface="Domine" panose="020B0604020202020204" charset="0"/>
            </a:endParaRPr>
          </a:p>
          <a:p>
            <a:pPr rtl="0">
              <a:spcBef>
                <a:spcPts val="0"/>
              </a:spcBef>
              <a:spcAft>
                <a:spcPts val="0"/>
              </a:spcAft>
            </a:pPr>
            <a:br>
              <a:rPr lang="en-US" sz="800" b="0" dirty="0">
                <a:solidFill>
                  <a:schemeClr val="tx1">
                    <a:lumMod val="65000"/>
                    <a:lumOff val="35000"/>
                  </a:schemeClr>
                </a:solidFill>
                <a:effectLst/>
              </a:rPr>
            </a:br>
            <a:r>
              <a:rPr lang="en-US" sz="3200" b="0" dirty="0">
                <a:solidFill>
                  <a:schemeClr val="tx1">
                    <a:lumMod val="65000"/>
                    <a:lumOff val="35000"/>
                  </a:schemeClr>
                </a:solidFill>
                <a:effectLst/>
                <a:latin typeface="Domine" panose="020B0604020202020204" charset="0"/>
              </a:rPr>
              <a:t>For future purposes, the first improvement to make to the project is increasing the size of the dataset, which was a limiting factor to our model with </a:t>
            </a:r>
            <a:r>
              <a:rPr lang="en-US" sz="3200" dirty="0">
                <a:solidFill>
                  <a:schemeClr val="tx1">
                    <a:lumMod val="65000"/>
                    <a:lumOff val="35000"/>
                  </a:schemeClr>
                </a:solidFill>
                <a:latin typeface="Domine" panose="020B0604020202020204" charset="0"/>
              </a:rPr>
              <a:t>just under 3000 data points. Unfortunately, we already exhausted the Critical Review’s digitized dataset. Getting more data would be outside of the scope of this project where translating scans of old reviews would require immense hours of manually inputting data or an entirely new deep learning algorithm to digitize the texts. Another improvement would be to build a model with just a numerical dataset to separate its predictive capacity from the text data in the third model.</a:t>
            </a:r>
          </a:p>
          <a:p>
            <a:pPr rtl="0">
              <a:spcBef>
                <a:spcPts val="0"/>
              </a:spcBef>
              <a:spcAft>
                <a:spcPts val="0"/>
              </a:spcAft>
            </a:pPr>
            <a:endParaRPr lang="en-US" sz="3200" dirty="0">
              <a:solidFill>
                <a:schemeClr val="tx1">
                  <a:lumMod val="65000"/>
                  <a:lumOff val="35000"/>
                </a:schemeClr>
              </a:solidFill>
              <a:latin typeface="Domine" panose="020B0604020202020204" charset="0"/>
            </a:endParaRPr>
          </a:p>
          <a:p>
            <a:pPr rtl="0">
              <a:spcBef>
                <a:spcPts val="0"/>
              </a:spcBef>
              <a:spcAft>
                <a:spcPts val="0"/>
              </a:spcAft>
            </a:pPr>
            <a:r>
              <a:rPr lang="en-US" sz="3200" dirty="0">
                <a:solidFill>
                  <a:schemeClr val="tx1">
                    <a:lumMod val="65000"/>
                    <a:lumOff val="35000"/>
                  </a:schemeClr>
                </a:solidFill>
                <a:latin typeface="Domine" panose="020B0604020202020204" charset="0"/>
              </a:rPr>
              <a:t>I</a:t>
            </a:r>
            <a:r>
              <a:rPr lang="en-US" sz="3200" b="0" i="0" u="none" strike="noStrike" dirty="0">
                <a:solidFill>
                  <a:schemeClr val="tx1">
                    <a:lumMod val="65000"/>
                    <a:lumOff val="35000"/>
                  </a:schemeClr>
                </a:solidFill>
                <a:effectLst/>
                <a:latin typeface="Domine" panose="020B0604020202020204" charset="0"/>
              </a:rPr>
              <a:t>ncomplete data was a major problem we encountered in this project, but courses that have significant text data can still have accurate predictions for the number or hours required per week, which would allow students to more easily plan their schedules. </a:t>
            </a:r>
            <a:r>
              <a:rPr lang="en-US" sz="3200" dirty="0">
                <a:solidFill>
                  <a:schemeClr val="tx1">
                    <a:lumMod val="65000"/>
                    <a:lumOff val="35000"/>
                  </a:schemeClr>
                </a:solidFill>
                <a:latin typeface="Domine" panose="020B0604020202020204" charset="0"/>
              </a:rPr>
              <a:t>W</a:t>
            </a:r>
            <a:r>
              <a:rPr lang="en-US" sz="3200" b="0" i="0" u="none" strike="noStrike" dirty="0">
                <a:solidFill>
                  <a:schemeClr val="tx1">
                    <a:lumMod val="65000"/>
                    <a:lumOff val="35000"/>
                  </a:schemeClr>
                </a:solidFill>
                <a:effectLst/>
                <a:latin typeface="Domine" panose="020B0604020202020204" charset="0"/>
              </a:rPr>
              <a:t>e believe that our model creates the opportunity for much more information about potential classes to be communicated to students.</a:t>
            </a:r>
            <a:br>
              <a:rPr lang="en-US" sz="3200" b="0" dirty="0">
                <a:effectLst/>
                <a:latin typeface="Domine" panose="020B0604020202020204" charset="0"/>
              </a:rPr>
            </a:br>
            <a:br>
              <a:rPr lang="en-US" sz="800" dirty="0"/>
            </a:br>
            <a:br>
              <a:rPr lang="en-US" sz="800" dirty="0"/>
            </a:br>
            <a:endParaRPr lang="en-US" sz="3200" b="1" dirty="0">
              <a:solidFill>
                <a:schemeClr val="tx1">
                  <a:lumMod val="75000"/>
                  <a:lumOff val="25000"/>
                </a:schemeClr>
              </a:solidFill>
              <a:latin typeface="Domine" panose="020B0604020202020204" charset="0"/>
            </a:endParaRPr>
          </a:p>
        </p:txBody>
      </p:sp>
      <p:pic>
        <p:nvPicPr>
          <p:cNvPr id="1026" name="Picture 2">
            <a:extLst>
              <a:ext uri="{FF2B5EF4-FFF2-40B4-BE49-F238E27FC236}">
                <a16:creationId xmlns:a16="http://schemas.microsoft.com/office/drawing/2014/main" id="{942E64EE-1D5B-6C42-A380-259D3EA2D75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786" b="90000" l="10000" r="90000">
                        <a14:foregroundMark x1="44643" y1="64286" x2="35714" y2="30000"/>
                        <a14:foregroundMark x1="35714" y1="30000" x2="43571" y2="25357"/>
                        <a14:foregroundMark x1="43571" y1="25357" x2="50000" y2="30000"/>
                        <a14:foregroundMark x1="50000" y1="30000" x2="52857" y2="39643"/>
                        <a14:foregroundMark x1="52857" y1="39643" x2="50714" y2="61071"/>
                        <a14:foregroundMark x1="60714" y1="70714" x2="70000" y2="36429"/>
                        <a14:foregroundMark x1="70000" y1="36429" x2="67500" y2="56429"/>
                        <a14:foregroundMark x1="67500" y1="56429" x2="67500" y2="56429"/>
                        <a14:foregroundMark x1="70714" y1="75000" x2="65714" y2="78571"/>
                        <a14:foregroundMark x1="65714" y1="78571" x2="56071" y2="80357"/>
                        <a14:foregroundMark x1="56071" y1="80357" x2="46071" y2="75000"/>
                        <a14:foregroundMark x1="46071" y1="75000" x2="26786" y2="41071"/>
                        <a14:foregroundMark x1="26786" y1="41071" x2="23929" y2="29286"/>
                        <a14:foregroundMark x1="23929" y1="29286" x2="25000" y2="21786"/>
                        <a14:foregroundMark x1="25000" y1="21786" x2="31786" y2="16786"/>
                        <a14:foregroundMark x1="31786" y1="16786" x2="38214" y2="14286"/>
                        <a14:foregroundMark x1="38214" y1="14286" x2="48571" y2="15357"/>
                        <a14:foregroundMark x1="48571" y1="15357" x2="52500" y2="15000"/>
                        <a14:foregroundMark x1="51429" y1="9286" x2="32143" y2="11429"/>
                        <a14:foregroundMark x1="32143" y1="11429" x2="36786" y2="6786"/>
                        <a14:foregroundMark x1="36786" y1="6786" x2="46071" y2="7143"/>
                        <a14:foregroundMark x1="46071" y1="7143" x2="52143" y2="6786"/>
                        <a14:foregroundMark x1="57143" y1="79643" x2="52500" y2="77857"/>
                        <a14:foregroundMark x1="52500" y1="77857" x2="47500" y2="72500"/>
                        <a14:foregroundMark x1="47500" y1="72500" x2="43929" y2="53929"/>
                        <a14:foregroundMark x1="43929" y1="53929" x2="44286" y2="64643"/>
                        <a14:foregroundMark x1="44286" y1="64643" x2="50714" y2="62143"/>
                        <a14:foregroundMark x1="50714" y1="62143" x2="55357" y2="68214"/>
                        <a14:foregroundMark x1="68571" y1="80000" x2="60357" y2="67857"/>
                        <a14:foregroundMark x1="60357" y1="67857" x2="60357" y2="64643"/>
                        <a14:foregroundMark x1="74286" y1="84643" x2="69643" y2="70000"/>
                        <a14:foregroundMark x1="69643" y1="70000" x2="60714" y2="58929"/>
                        <a14:foregroundMark x1="72500" y1="23929" x2="68929" y2="17857"/>
                        <a14:foregroundMark x1="66786" y1="62143" x2="69643" y2="56429"/>
                        <a14:foregroundMark x1="69643" y1="56429" x2="70714" y2="51429"/>
                      </a14:backgroundRemoval>
                    </a14:imgEffect>
                  </a14:imgLayer>
                </a14:imgProps>
              </a:ext>
              <a:ext uri="{28A0092B-C50C-407E-A947-70E740481C1C}">
                <a14:useLocalDpi xmlns:a14="http://schemas.microsoft.com/office/drawing/2010/main" val="0"/>
              </a:ext>
            </a:extLst>
          </a:blip>
          <a:srcRect/>
          <a:stretch>
            <a:fillRect/>
          </a:stretch>
        </p:blipFill>
        <p:spPr bwMode="auto">
          <a:xfrm>
            <a:off x="159336" y="-110022"/>
            <a:ext cx="5782885" cy="57828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stdoctoral Fellowship Search Suspended | Joukowsky Institute for  Archaeology | Brown University">
            <a:extLst>
              <a:ext uri="{FF2B5EF4-FFF2-40B4-BE49-F238E27FC236}">
                <a16:creationId xmlns:a16="http://schemas.microsoft.com/office/drawing/2014/main" id="{F9B9847F-03B9-B343-9625-58FDFC76B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1648" y="86078"/>
            <a:ext cx="4638235" cy="5390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assessingslate|09-20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5084</TotalTime>
  <Words>1101</Words>
  <Application>Microsoft Macintosh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Domine</vt:lpstr>
      <vt:lpstr>Montserrat Extra Bold</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Rujul Singh</cp:lastModifiedBy>
  <cp:revision>62</cp:revision>
  <dcterms:modified xsi:type="dcterms:W3CDTF">2020-12-10T02:34:34Z</dcterms:modified>
  <cp:category>science research poster</cp:category>
</cp:coreProperties>
</file>