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60" r:id="rId3"/>
    <p:sldId id="264" r:id="rId4"/>
    <p:sldId id="265" r:id="rId5"/>
    <p:sldId id="266" r:id="rId6"/>
    <p:sldId id="267" r:id="rId7"/>
    <p:sldId id="268" r:id="rId8"/>
    <p:sldId id="261" r:id="rId9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644" y="-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71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34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6587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666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9266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629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880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94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83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03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50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844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42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6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0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027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71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1D37C62-63BA-D75D-0B25-C4D849566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28057"/>
            <a:ext cx="6629400" cy="66084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FEDCA7-4813-1CB9-AEAE-B0E7C7A9D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95352"/>
            <a:ext cx="11412701" cy="14631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37E765-AB8F-D8F3-CCEA-3EA01BF0E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557" y="1949309"/>
            <a:ext cx="10034886" cy="1383912"/>
          </a:xfrm>
          <a:prstGeom prst="rect">
            <a:avLst/>
          </a:prstGeom>
        </p:spPr>
      </p:pic>
      <p:sp>
        <p:nvSpPr>
          <p:cNvPr id="17" name="Google Shape;211;p1">
            <a:extLst>
              <a:ext uri="{FF2B5EF4-FFF2-40B4-BE49-F238E27FC236}">
                <a16:creationId xmlns:a16="http://schemas.microsoft.com/office/drawing/2014/main" id="{5A45B822-24DC-4D07-8871-39D57C458534}"/>
              </a:ext>
            </a:extLst>
          </p:cNvPr>
          <p:cNvSpPr txBox="1">
            <a:spLocks/>
          </p:cNvSpPr>
          <p:nvPr/>
        </p:nvSpPr>
        <p:spPr>
          <a:xfrm>
            <a:off x="355438" y="4114800"/>
            <a:ext cx="11481124" cy="243525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4572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lvl="3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lvl="4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43200" lvl="5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7E6E6"/>
              </a:buClr>
              <a:buSzPts val="1800"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"/>
                <a:ea typeface="Franklin Gothic"/>
                <a:cs typeface="Franklin Gothic"/>
                <a:sym typeface="Franklin Gothic"/>
              </a:rPr>
              <a:t>Problem Statement Title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"/>
                <a:ea typeface="Franklin Gothic"/>
                <a:cs typeface="Franklin Gothic"/>
                <a:sym typeface="Franklin Gothic"/>
              </a:rPr>
              <a:t>:	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"/>
                <a:ea typeface="Franklin Gothic"/>
                <a:cs typeface="Franklin Gothic"/>
                <a:sym typeface="Franklin Gothic"/>
              </a:rPr>
              <a:t>Advanced Fake News Detection</a:t>
            </a:r>
            <a:endParaRPr kumimoji="0" lang="en-US" sz="2000" b="1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ibre Franklin"/>
              <a:sym typeface="Libre Frankli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7E6E6"/>
              </a:buClr>
              <a:buSzPts val="1800"/>
              <a:buFont typeface="Arial" panose="020B0604020202020204" pitchFamily="34" charset="0"/>
              <a:buNone/>
              <a:tabLst/>
              <a:defRPr/>
            </a:pPr>
            <a:br>
              <a:rPr kumimoji="0" lang="en-US" sz="18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"/>
                <a:ea typeface="Franklin Gothic"/>
                <a:cs typeface="Franklin Gothic"/>
                <a:sym typeface="Franklin Gothic"/>
              </a:rPr>
              <a:t>Team Name:			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"/>
                <a:ea typeface="Franklin Gothic"/>
                <a:cs typeface="Franklin Gothic"/>
                <a:sym typeface="Franklin Gothic"/>
              </a:rPr>
              <a:t>Runtime Terror</a:t>
            </a:r>
            <a:endParaRPr kumimoji="0" lang="en-US" sz="2000" b="1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ibre Franklin"/>
              <a:sym typeface="Libre Frankli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7E6E6"/>
              </a:buClr>
              <a:buSzPts val="1800"/>
              <a:buFont typeface="Arial" panose="020B0604020202020204" pitchFamily="34" charset="0"/>
              <a:buNone/>
              <a:tabLst/>
              <a:defRPr/>
            </a:pPr>
            <a:b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"/>
                <a:ea typeface="Franklin Gothic"/>
                <a:cs typeface="Franklin Gothic"/>
                <a:sym typeface="Franklin Gothic"/>
              </a:rPr>
              <a:t>Team Leader Name:		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"/>
                <a:ea typeface="Franklin Gothic"/>
                <a:cs typeface="Franklin Gothic"/>
                <a:sym typeface="Franklin Gothic"/>
              </a:rPr>
              <a:t>Saksham Singh</a:t>
            </a:r>
            <a:endParaRPr kumimoji="0" lang="en-US" sz="2000" b="1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ibre Franklin"/>
              <a:sym typeface="Libre Frankli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7E6E6"/>
              </a:buClr>
              <a:buSzPts val="1800"/>
              <a:buFont typeface="Arial" panose="020B0604020202020204" pitchFamily="34" charset="0"/>
              <a:buNone/>
              <a:tabLst/>
              <a:defRPr/>
            </a:pPr>
            <a:b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"/>
                <a:ea typeface="Franklin Gothic"/>
                <a:cs typeface="Franklin Gothic"/>
                <a:sym typeface="Franklin Gothic"/>
              </a:rPr>
              <a:t>Mentor Name:			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"/>
                <a:ea typeface="Franklin Gothic"/>
                <a:cs typeface="Franklin Gothic"/>
                <a:sym typeface="Franklin Gothic"/>
              </a:rPr>
              <a:t>Dr. Ankita Gupta</a:t>
            </a:r>
            <a:endParaRPr kumimoji="0" lang="en-US" sz="1800" b="1" i="0" u="sng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20D9FC-5205-3485-5905-2925B5BDE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49546"/>
            <a:ext cx="6629400" cy="66084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B15017-3D43-6291-4A9D-F8EC056A2DA7}"/>
              </a:ext>
            </a:extLst>
          </p:cNvPr>
          <p:cNvSpPr txBox="1"/>
          <p:nvPr/>
        </p:nvSpPr>
        <p:spPr>
          <a:xfrm>
            <a:off x="1454204" y="237479"/>
            <a:ext cx="105156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Runtime Terror brings you </a:t>
            </a:r>
            <a:r>
              <a:rPr lang="en-IN" sz="2400" b="1" u="sng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Verity.AI </a:t>
            </a:r>
            <a:r>
              <a:rPr lang="en-IN" sz="24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a one stop solution           	for all doubts that you have in mind </a:t>
            </a:r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Whether the </a:t>
            </a:r>
            <a:r>
              <a:rPr lang="en-IN" sz="2400" b="1" dirty="0"/>
              <a:t>2000 note really has a chip</a:t>
            </a:r>
            <a:r>
              <a:rPr lang="en-IN" sz="2400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Whether the update on Russo-Ukraine war is really true or a </a:t>
            </a:r>
            <a:r>
              <a:rPr lang="en-IN" sz="2400" b="1" dirty="0"/>
              <a:t>war propaganda</a:t>
            </a:r>
            <a:r>
              <a:rPr lang="en-IN" sz="2400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Whether there is really a religious remark made by someone or it is just for </a:t>
            </a:r>
            <a:r>
              <a:rPr lang="en-IN" sz="2400" b="1" dirty="0"/>
              <a:t>TRP purpose</a:t>
            </a:r>
            <a:r>
              <a:rPr lang="en-IN" sz="2400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To realize the difference between </a:t>
            </a:r>
            <a:r>
              <a:rPr lang="en-IN" sz="2400" b="1" dirty="0"/>
              <a:t>the promises and work on ground </a:t>
            </a:r>
            <a:r>
              <a:rPr lang="en-IN" sz="2400" dirty="0"/>
              <a:t>done by elected ministers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And of course a lot about </a:t>
            </a:r>
            <a:r>
              <a:rPr lang="en-IN" sz="2400" b="1" dirty="0"/>
              <a:t>news article/stories </a:t>
            </a:r>
            <a:r>
              <a:rPr lang="en-IN" sz="2400" dirty="0"/>
              <a:t>related to sports , international and national affairs etc.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News forms a real basis of </a:t>
            </a:r>
            <a:r>
              <a:rPr lang="en-IN" sz="2400" b="1" dirty="0"/>
              <a:t>what happens tomorrow</a:t>
            </a:r>
            <a:r>
              <a:rPr lang="en-IN" sz="2400" dirty="0"/>
              <a:t>. So in order to refrain a news article to transform its action from a </a:t>
            </a:r>
            <a:r>
              <a:rPr lang="en-IN" sz="2400" b="1" dirty="0"/>
              <a:t>breaking news to a societal peace breaker</a:t>
            </a:r>
            <a:r>
              <a:rPr lang="en-IN" sz="2400" dirty="0"/>
              <a:t> </a:t>
            </a:r>
            <a:r>
              <a:rPr lang="en-IN" sz="2400" b="1" u="sng" dirty="0"/>
              <a:t>Verity.AI </a:t>
            </a:r>
            <a:r>
              <a:rPr lang="en-IN" sz="2400" dirty="0"/>
              <a:t>steps in with a </a:t>
            </a:r>
            <a:r>
              <a:rPr lang="en-IN" sz="2400" b="1" dirty="0"/>
              <a:t>ML powered algorithm.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B7DBF-61C5-43C1-52BD-B087D38CC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Brus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392" y="230630"/>
            <a:ext cx="1247421" cy="12799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39682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20D9FC-5205-3485-5905-2925B5BDE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6629400" cy="660845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B15017-3D43-6291-4A9D-F8EC056A2DA7}"/>
              </a:ext>
            </a:extLst>
          </p:cNvPr>
          <p:cNvSpPr txBox="1"/>
          <p:nvPr/>
        </p:nvSpPr>
        <p:spPr>
          <a:xfrm>
            <a:off x="4384434" y="685800"/>
            <a:ext cx="7620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Idea or approach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  ML </a:t>
            </a:r>
            <a:r>
              <a:rPr lang="en-US" sz="1600" b="1" dirty="0"/>
              <a:t>LSTM</a:t>
            </a:r>
            <a:r>
              <a:rPr lang="en-US" sz="1600" dirty="0"/>
              <a:t> algorithm is trained which keeps the platform text independent and  makes all judgements by pure </a:t>
            </a:r>
            <a:r>
              <a:rPr lang="en-US" sz="1600" b="1" dirty="0"/>
              <a:t>mathematical comparisons</a:t>
            </a:r>
            <a:r>
              <a:rPr lang="en-US" sz="1600" dirty="0"/>
              <a:t>. This is done by training a deep learning model on a set of </a:t>
            </a:r>
            <a:r>
              <a:rPr lang="en-US" sz="1600" b="1" dirty="0"/>
              <a:t>40k+ news articles. O</a:t>
            </a:r>
            <a:r>
              <a:rPr lang="en-US" sz="1600" dirty="0"/>
              <a:t>ur model would be running on numerous data so it would be expanding day by day so its an </a:t>
            </a:r>
            <a:r>
              <a:rPr lang="en-US" sz="1600" b="1" dirty="0"/>
              <a:t>ever learning </a:t>
            </a:r>
            <a:r>
              <a:rPr lang="en-US" sz="1600" dirty="0"/>
              <a:t>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Article is decided to be fake or true depending on its own word constituents i.e.  words are indexed and compared amongst each other. The preprocessed data when passed  through the </a:t>
            </a:r>
            <a:r>
              <a:rPr lang="en-US" sz="1600" b="1" dirty="0"/>
              <a:t>layered model</a:t>
            </a:r>
            <a:r>
              <a:rPr lang="en-US" sz="1600" dirty="0"/>
              <a:t> gives a very good accuracy.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We</a:t>
            </a:r>
            <a:r>
              <a:rPr lang="en-US" sz="1600" b="1" dirty="0"/>
              <a:t> eradicated linguistic barriers</a:t>
            </a:r>
            <a:r>
              <a:rPr lang="en-US" sz="1600" dirty="0"/>
              <a:t> and keep it an open to all platform. Reputed news agencies could now use  it to expand their business across globe thus we take </a:t>
            </a:r>
            <a:r>
              <a:rPr lang="en-US" sz="1600" b="1" dirty="0"/>
              <a:t>many companies together under our umbrella </a:t>
            </a:r>
            <a:r>
              <a:rPr lang="en-US" sz="1600" dirty="0"/>
              <a:t>, hence creating </a:t>
            </a:r>
            <a:r>
              <a:rPr lang="en-US" sz="1600" b="1" dirty="0"/>
              <a:t>connections</a:t>
            </a:r>
            <a:r>
              <a:rPr lang="en-US" sz="16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Top 5 links are crawled to realize the </a:t>
            </a:r>
            <a:r>
              <a:rPr lang="en-US" sz="1600" b="1" dirty="0"/>
              <a:t>presence of news as fake or true on web.</a:t>
            </a:r>
          </a:p>
          <a:p>
            <a:endParaRPr lang="en-US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An </a:t>
            </a:r>
            <a:r>
              <a:rPr lang="en-US" sz="1600" b="1" dirty="0"/>
              <a:t>email is send to the publisher/user </a:t>
            </a:r>
            <a:r>
              <a:rPr lang="en-US" sz="1600" dirty="0"/>
              <a:t>if news comes out to be false. This improves the trust factor , which will divert more traffic to our web.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B7DBF-61C5-43C1-52BD-B087D38CC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Brus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5899" y="533400"/>
            <a:ext cx="1247421" cy="12799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1C16EF-62A9-B71C-871C-D140CDBD1D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3261" y="3429000"/>
            <a:ext cx="4224894" cy="2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8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20D9FC-5205-3485-5905-2925B5BDE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49546"/>
            <a:ext cx="6629400" cy="6608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FB7DBF-61C5-43C1-52BD-B087D38CC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Brus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392" y="230630"/>
            <a:ext cx="1247421" cy="12799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38318E-06C0-AE17-47BC-5E9E7C38AE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84" y="2324845"/>
            <a:ext cx="6308916" cy="2537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66F96A-B937-95BF-7E79-31A066B94B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800" y="2209800"/>
            <a:ext cx="5480630" cy="28631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7E3F4E-C538-4785-80E3-2A953BFF3BEE}"/>
              </a:ext>
            </a:extLst>
          </p:cNvPr>
          <p:cNvSpPr txBox="1"/>
          <p:nvPr/>
        </p:nvSpPr>
        <p:spPr>
          <a:xfrm>
            <a:off x="3429000" y="304800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Lets look at flow of user interaction</a:t>
            </a:r>
          </a:p>
        </p:txBody>
      </p:sp>
    </p:spTree>
    <p:extLst>
      <p:ext uri="{BB962C8B-B14F-4D97-AF65-F5344CB8AC3E}">
        <p14:creationId xmlns:p14="http://schemas.microsoft.com/office/powerpoint/2010/main" val="393851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20D9FC-5205-3485-5905-2925B5BDE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49546"/>
            <a:ext cx="6629400" cy="6608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FB7DBF-61C5-43C1-52BD-B087D38CC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Brus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731" y="152400"/>
            <a:ext cx="1247421" cy="12799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Google Shape;230;p3">
            <a:extLst>
              <a:ext uri="{FF2B5EF4-FFF2-40B4-BE49-F238E27FC236}">
                <a16:creationId xmlns:a16="http://schemas.microsoft.com/office/drawing/2014/main" id="{7223B5BD-6726-A30A-45DE-3371EDCC9AF6}"/>
              </a:ext>
            </a:extLst>
          </p:cNvPr>
          <p:cNvSpPr txBox="1">
            <a:spLocks/>
          </p:cNvSpPr>
          <p:nvPr/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kumimoji="0"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D83A2F-2AB1-7670-5E72-DCE7DB18D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792898"/>
              </p:ext>
            </p:extLst>
          </p:nvPr>
        </p:nvGraphicFramePr>
        <p:xfrm>
          <a:off x="1506019" y="28575"/>
          <a:ext cx="9353266" cy="370840"/>
        </p:xfrm>
        <a:graphic>
          <a:graphicData uri="http://schemas.openxmlformats.org/drawingml/2006/table">
            <a:tbl>
              <a:tblPr firstRow="1" bandRow="1"/>
              <a:tblGrid>
                <a:gridCol w="4676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6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r>
                        <a:rPr lang="en-GB" dirty="0"/>
                        <a:t>             Use Case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r>
                        <a:rPr lang="en-GB" dirty="0"/>
                        <a:t>  </a:t>
                      </a:r>
                      <a:r>
                        <a:rPr lang="en-GB" baseline="0" dirty="0"/>
                        <a:t> </a:t>
                      </a:r>
                      <a:r>
                        <a:rPr lang="en-GB" dirty="0"/>
                        <a:t>                         Show Stopper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F32BDD1-AA13-21E0-1F4C-AF2B2D964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437097"/>
              </p:ext>
            </p:extLst>
          </p:nvPr>
        </p:nvGraphicFramePr>
        <p:xfrm>
          <a:off x="1506019" y="457200"/>
          <a:ext cx="9353266" cy="58750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742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0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7502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285750" lvl="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Governments</a:t>
                      </a:r>
                      <a:r>
                        <a:rPr lang="en-US" sz="1600" b="0" dirty="0"/>
                        <a:t> and other organizations can use fake news prediction technology to monitor the spread of fake news and </a:t>
                      </a:r>
                      <a:r>
                        <a:rPr lang="en-US" sz="1600" b="1" dirty="0"/>
                        <a:t>disinformation on social media </a:t>
                      </a:r>
                      <a:r>
                        <a:rPr lang="en-US" sz="1600" b="0" dirty="0"/>
                        <a:t>and other channels, helping to prevent the negative impacts of such content on society. 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sz="1600" b="0" dirty="0"/>
                    </a:p>
                    <a:p>
                      <a:pPr marL="285750" lvl="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Rational policies </a:t>
                      </a:r>
                      <a:r>
                        <a:rPr lang="en-US" sz="1600" b="0" dirty="0"/>
                        <a:t>that are based on facts and real data thus providing open discussion platform.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sz="1600" b="0" dirty="0"/>
                    </a:p>
                    <a:p>
                      <a:pPr marL="285750" lvl="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Online advertising agencies </a:t>
                      </a:r>
                      <a:r>
                        <a:rPr lang="en-US" sz="1600" b="0" dirty="0"/>
                        <a:t>: Advertisers can use fake news predictors to avoid </a:t>
                      </a:r>
                      <a:r>
                        <a:rPr lang="en-US" sz="1600" b="1" dirty="0"/>
                        <a:t>advertising on sites </a:t>
                      </a:r>
                      <a:r>
                        <a:rPr lang="en-US" sz="1600" b="0" dirty="0"/>
                        <a:t>that have a history of publishing fake news. Also reputed org </a:t>
                      </a:r>
                      <a:r>
                        <a:rPr lang="en-US" sz="1600" b="1" u="sng" dirty="0"/>
                        <a:t>face financial loss </a:t>
                      </a:r>
                      <a:r>
                        <a:rPr lang="en-US" sz="1600" b="0" dirty="0"/>
                        <a:t>too in case of false news.</a:t>
                      </a:r>
                    </a:p>
                    <a:p>
                      <a:pPr marL="0" lvl="0" indent="0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en-US" sz="1600" b="0" dirty="0"/>
                    </a:p>
                    <a:p>
                      <a:pPr marL="0" lvl="0" indent="0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en-US" sz="1600" b="0" dirty="0"/>
                    </a:p>
                    <a:p>
                      <a:pPr marL="285750" lvl="0" indent="-285750" algn="l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sz="1600" b="0" dirty="0"/>
                    </a:p>
                    <a:p>
                      <a:pPr algn="l"/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285750" marR="0" lvl="0" indent="-2857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GB" sz="1600" b="1" dirty="0"/>
                        <a:t>Local news </a:t>
                      </a:r>
                      <a:r>
                        <a:rPr lang="en-GB" sz="1600" b="0" dirty="0"/>
                        <a:t>i.e. of importance to a comparative small group contains words that are weighed.</a:t>
                      </a: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 pitchFamily="34" charset="0"/>
                        <a:buNone/>
                      </a:pPr>
                      <a:endParaRPr lang="en-GB" sz="1600" b="0" dirty="0"/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 pitchFamily="34" charset="0"/>
                        <a:buNone/>
                      </a:pPr>
                      <a:endParaRPr lang="en-GB" sz="1600" b="0" dirty="0"/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 pitchFamily="34" charset="0"/>
                        <a:buNone/>
                      </a:pPr>
                      <a:endParaRPr lang="en-GB" sz="1600" b="0" dirty="0"/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 pitchFamily="34" charset="0"/>
                        <a:buNone/>
                      </a:pPr>
                      <a:endParaRPr lang="en-GB" sz="1600" b="0" dirty="0"/>
                    </a:p>
                    <a:p>
                      <a:pPr marL="285750" marR="0" lvl="0" indent="-2857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endParaRPr lang="en-GB" sz="1600" b="0" dirty="0"/>
                    </a:p>
                    <a:p>
                      <a:pPr marL="285750" marR="0" lvl="0" indent="-2857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/>
                        <a:t>Various news agencies </a:t>
                      </a:r>
                      <a:r>
                        <a:rPr lang="en-GB" sz="1600" b="1" dirty="0"/>
                        <a:t>, foul political play  </a:t>
                      </a:r>
                      <a:r>
                        <a:rPr lang="en-GB" sz="1600" b="0" dirty="0"/>
                        <a:t>would like to influence this process to favour it unknowingly towards their side. Thus efforts are to keep whole process free from human.</a:t>
                      </a:r>
                    </a:p>
                    <a:p>
                      <a:pPr marL="285750" marR="0" lvl="0" indent="-2857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endParaRPr lang="en-GB" sz="1600" b="0" dirty="0"/>
                    </a:p>
                    <a:p>
                      <a:pPr marL="285750" marR="0" lvl="0" indent="-2857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GB" sz="1600" b="0" dirty="0"/>
                        <a:t>Also there needs</a:t>
                      </a:r>
                      <a:r>
                        <a:rPr lang="en-GB" sz="1600" b="0" baseline="0" dirty="0"/>
                        <a:t> to be a </a:t>
                      </a:r>
                      <a:r>
                        <a:rPr lang="en-GB" sz="1600" b="1" baseline="0" dirty="0"/>
                        <a:t>word limit </a:t>
                      </a:r>
                      <a:r>
                        <a:rPr lang="en-GB" sz="1600" b="0" baseline="0" dirty="0"/>
                        <a:t>to ensure that user pass a specified no. of words since , a fake news is decided by analysing </a:t>
                      </a:r>
                      <a:r>
                        <a:rPr lang="en-GB" sz="1600" b="1" baseline="0" dirty="0"/>
                        <a:t> crux of an article </a:t>
                      </a:r>
                      <a:r>
                        <a:rPr lang="en-GB" sz="1600" b="0" baseline="0" dirty="0"/>
                        <a:t>or story rather than by few words.</a:t>
                      </a:r>
                      <a:endParaRPr lang="en-GB" sz="1600" b="0" dirty="0"/>
                    </a:p>
                    <a:p>
                      <a:pPr marR="0" lvl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</a:pPr>
                      <a:endParaRPr lang="en-US" sz="1600" b="0" dirty="0"/>
                    </a:p>
                    <a:p>
                      <a:pPr marR="0" lvl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</a:pPr>
                      <a:endParaRPr lang="en-US" sz="1600" b="0" dirty="0"/>
                    </a:p>
                    <a:p>
                      <a:pPr marL="285750" marR="0" lvl="0" indent="-2857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endParaRPr lang="en-US" sz="1600" b="0" dirty="0"/>
                    </a:p>
                    <a:p>
                      <a:pPr algn="l"/>
                      <a:endParaRPr lang="en-GB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45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20D9FC-5205-3485-5905-2925B5BDE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49546"/>
            <a:ext cx="6629400" cy="6608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FB7DBF-61C5-43C1-52BD-B087D38CC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aintBrus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731" y="152400"/>
            <a:ext cx="1247421" cy="12799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Google Shape;230;p3">
            <a:extLst>
              <a:ext uri="{FF2B5EF4-FFF2-40B4-BE49-F238E27FC236}">
                <a16:creationId xmlns:a16="http://schemas.microsoft.com/office/drawing/2014/main" id="{7223B5BD-6726-A30A-45DE-3371EDCC9AF6}"/>
              </a:ext>
            </a:extLst>
          </p:cNvPr>
          <p:cNvSpPr txBox="1">
            <a:spLocks/>
          </p:cNvSpPr>
          <p:nvPr/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kumimoji="0"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D83A2F-2AB1-7670-5E72-DCE7DB18D1CA}"/>
              </a:ext>
            </a:extLst>
          </p:cNvPr>
          <p:cNvGraphicFramePr>
            <a:graphicFrameLocks noGrp="1"/>
          </p:cNvGraphicFramePr>
          <p:nvPr/>
        </p:nvGraphicFramePr>
        <p:xfrm>
          <a:off x="1506019" y="28575"/>
          <a:ext cx="9353266" cy="370840"/>
        </p:xfrm>
        <a:graphic>
          <a:graphicData uri="http://schemas.openxmlformats.org/drawingml/2006/table">
            <a:tbl>
              <a:tblPr firstRow="1" bandRow="1"/>
              <a:tblGrid>
                <a:gridCol w="4676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6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r>
                        <a:rPr lang="en-GB" dirty="0"/>
                        <a:t>             Use Case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r>
                        <a:rPr lang="en-GB" dirty="0"/>
                        <a:t>  </a:t>
                      </a:r>
                      <a:r>
                        <a:rPr lang="en-GB" baseline="0" dirty="0"/>
                        <a:t> </a:t>
                      </a:r>
                      <a:r>
                        <a:rPr lang="en-GB" dirty="0"/>
                        <a:t>                         Show Stopper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F32BDD1-AA13-21E0-1F4C-AF2B2D964F12}"/>
              </a:ext>
            </a:extLst>
          </p:cNvPr>
          <p:cNvGraphicFramePr>
            <a:graphicFrameLocks noGrp="1"/>
          </p:cNvGraphicFramePr>
          <p:nvPr/>
        </p:nvGraphicFramePr>
        <p:xfrm>
          <a:off x="1506019" y="457200"/>
          <a:ext cx="9353266" cy="58750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742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0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7502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285750" lvl="0" indent="-285750" algn="l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A powerful tech</a:t>
                      </a:r>
                      <a:r>
                        <a:rPr lang="en-US" sz="1200" b="1" dirty="0"/>
                        <a:t> </a:t>
                      </a:r>
                      <a:r>
                        <a:rPr lang="en-US" sz="1600" b="0" dirty="0"/>
                        <a:t>:-                     </a:t>
                      </a:r>
                      <a:r>
                        <a:rPr lang="en-US" sz="1600" b="1" dirty="0"/>
                        <a:t>Identification and 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    retracing</a:t>
                      </a:r>
                      <a:r>
                        <a:rPr lang="en-US" sz="1600" b="0" dirty="0"/>
                        <a:t> fake news which could potentially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    disturb society political or religious order.</a:t>
                      </a:r>
                    </a:p>
                    <a:p>
                      <a:pPr marL="0" lvl="0" indent="0" algn="l">
                        <a:spcBef>
                          <a:spcPts val="0"/>
                        </a:spcBef>
                      </a:pPr>
                      <a:endParaRPr lang="en-US" sz="1600" b="0" dirty="0"/>
                    </a:p>
                    <a:p>
                      <a:pPr marL="285750" lvl="0" indent="-285750" algn="l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Newsroom fact-checking</a:t>
                      </a:r>
                      <a:r>
                        <a:rPr lang="en-US" sz="1600" b="0" dirty="0"/>
                        <a:t>: -         Newsrooms can use fake news predictors to scan their own stories and verify the </a:t>
                      </a:r>
                      <a:r>
                        <a:rPr lang="en-US" sz="1600" b="1" dirty="0"/>
                        <a:t>accuracy of their reporting. </a:t>
                      </a:r>
                      <a:r>
                        <a:rPr lang="en-US" sz="1600" b="0" dirty="0"/>
                        <a:t>This helps during wartime  , elections etc.</a:t>
                      </a:r>
                    </a:p>
                    <a:p>
                      <a:pPr marL="285750" lvl="0" indent="-285750" algn="l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sz="1600" b="0" dirty="0"/>
                    </a:p>
                    <a:p>
                      <a:pPr marL="285750" indent="-285750" algn="l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Business Aspect:-   </a:t>
                      </a:r>
                      <a:r>
                        <a:rPr lang="en-US" sz="1600" b="0" dirty="0"/>
                        <a:t>	                     </a:t>
                      </a:r>
                    </a:p>
                    <a:p>
                      <a:pPr marL="0" indent="0" algn="l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    The digital content is going to get  </a:t>
                      </a:r>
                    </a:p>
                    <a:p>
                      <a:pPr marL="0" indent="0" algn="l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    disrupted as  soon after its launch it would</a:t>
                      </a:r>
                    </a:p>
                    <a:p>
                      <a:pPr marL="0" indent="0" algn="l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    become a habit of readers compelling the</a:t>
                      </a:r>
                    </a:p>
                    <a:p>
                      <a:pPr marL="0" indent="0" algn="l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    writers to </a:t>
                      </a:r>
                      <a:r>
                        <a:rPr lang="en-US" sz="1600" b="1" dirty="0"/>
                        <a:t>route their content </a:t>
                      </a:r>
                      <a:r>
                        <a:rPr lang="en-US" sz="1600" b="0" dirty="0"/>
                        <a:t>via our site</a:t>
                      </a:r>
                    </a:p>
                    <a:p>
                      <a:pPr marL="0" indent="0" algn="l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    multiplying the traffic. Thus supporting </a:t>
                      </a:r>
                    </a:p>
                    <a:p>
                      <a:pPr marL="0" indent="0" algn="l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600" b="0" dirty="0"/>
                        <a:t>    startups.</a:t>
                      </a:r>
                    </a:p>
                    <a:p>
                      <a:pPr marL="285750" lvl="0" indent="-285750" algn="l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sz="1600" b="0" dirty="0"/>
                    </a:p>
                    <a:p>
                      <a:pPr algn="l"/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285750" marR="0" lvl="0" indent="-2857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/>
                        <a:t>Presence of word combinations in dataset on which the ML model is trained needs to be well furnished with </a:t>
                      </a:r>
                      <a:r>
                        <a:rPr lang="en-US" sz="1600" b="1" dirty="0"/>
                        <a:t>diverse types of news</a:t>
                      </a:r>
                      <a:r>
                        <a:rPr lang="en-US" sz="1600" b="0" dirty="0"/>
                        <a:t> along with </a:t>
                      </a:r>
                      <a:r>
                        <a:rPr lang="en-US" sz="1600" b="1" dirty="0"/>
                        <a:t>tweets</a:t>
                      </a:r>
                      <a:r>
                        <a:rPr lang="en-US" sz="1600" b="0" dirty="0"/>
                        <a:t> etc.</a:t>
                      </a:r>
                    </a:p>
                    <a:p>
                      <a:pPr marR="0" lvl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</a:pPr>
                      <a:endParaRPr lang="en-US" sz="1600" b="0" dirty="0"/>
                    </a:p>
                    <a:p>
                      <a:pPr marL="285750" marR="0" lvl="0" indent="-2857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endParaRPr lang="en-US" sz="1600" b="0" dirty="0"/>
                    </a:p>
                    <a:p>
                      <a:pPr marL="285750" marR="0" lvl="0" indent="-2857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/>
                        <a:t>Even after incorporating google translator still there are many </a:t>
                      </a:r>
                      <a:r>
                        <a:rPr lang="en-US" sz="1600" b="1" dirty="0"/>
                        <a:t>regional languages </a:t>
                      </a:r>
                      <a:r>
                        <a:rPr lang="en-US" sz="1600" b="0" dirty="0"/>
                        <a:t>which are still not compatible with this model restricting its use at roots.</a:t>
                      </a:r>
                    </a:p>
                    <a:p>
                      <a:pPr marR="0" lvl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</a:pPr>
                      <a:endParaRPr lang="en-US" sz="1600" b="0" dirty="0"/>
                    </a:p>
                    <a:p>
                      <a:pPr marL="285750" marR="0" lvl="0" indent="-2857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Small length texts</a:t>
                      </a:r>
                      <a:r>
                        <a:rPr lang="en-US" sz="1600" b="0" dirty="0"/>
                        <a:t> will always give an uncertain result so news stories or articles are preferred over it.</a:t>
                      </a:r>
                    </a:p>
                    <a:p>
                      <a:pPr marR="0" lvl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</a:pPr>
                      <a:endParaRPr lang="en-US" sz="1600" b="0" dirty="0"/>
                    </a:p>
                    <a:p>
                      <a:pPr marL="285750" marR="0" lvl="0" indent="-2857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/>
                        <a:t>Also the </a:t>
                      </a:r>
                      <a:r>
                        <a:rPr lang="en-US" sz="1600" b="1" dirty="0"/>
                        <a:t>biasness of the model </a:t>
                      </a:r>
                      <a:r>
                        <a:rPr lang="en-US" sz="1600" b="0" dirty="0"/>
                        <a:t>towards pre written or published articles can not be ignored.</a:t>
                      </a:r>
                    </a:p>
                    <a:p>
                      <a:pPr marR="0" lvl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</a:pPr>
                      <a:endParaRPr lang="en-US" sz="1600" b="0" dirty="0"/>
                    </a:p>
                    <a:p>
                      <a:pPr marR="0" lvl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</a:pPr>
                      <a:endParaRPr lang="en-US" sz="1600" b="0" dirty="0"/>
                    </a:p>
                    <a:p>
                      <a:pPr marL="285750" marR="0" lvl="0" indent="-2857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 panose="020B0604020202020204" pitchFamily="34" charset="0"/>
                        <a:buChar char="•"/>
                      </a:pPr>
                      <a:endParaRPr lang="en-US" sz="1600" b="0" dirty="0"/>
                    </a:p>
                    <a:p>
                      <a:pPr algn="l"/>
                      <a:endParaRPr lang="en-GB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36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20D9FC-5205-3485-5905-2925B5BDE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251" y="228691"/>
            <a:ext cx="6629400" cy="6608454"/>
          </a:xfrm>
          <a:prstGeom prst="rect">
            <a:avLst/>
          </a:prstGeom>
        </p:spPr>
      </p:pic>
      <p:sp>
        <p:nvSpPr>
          <p:cNvPr id="3" name="Google Shape;230;p3">
            <a:extLst>
              <a:ext uri="{FF2B5EF4-FFF2-40B4-BE49-F238E27FC236}">
                <a16:creationId xmlns:a16="http://schemas.microsoft.com/office/drawing/2014/main" id="{7223B5BD-6726-A30A-45DE-3371EDCC9AF6}"/>
              </a:ext>
            </a:extLst>
          </p:cNvPr>
          <p:cNvSpPr txBox="1">
            <a:spLocks/>
          </p:cNvSpPr>
          <p:nvPr/>
        </p:nvSpPr>
        <p:spPr>
          <a:xfrm>
            <a:off x="990801" y="6311365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kumimoji="0" sz="10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0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Google Shape;237;p4">
            <a:extLst>
              <a:ext uri="{FF2B5EF4-FFF2-40B4-BE49-F238E27FC236}">
                <a16:creationId xmlns:a16="http://schemas.microsoft.com/office/drawing/2014/main" id="{E2F1A6B2-1251-F149-3131-0A4E762D35FF}"/>
              </a:ext>
            </a:extLst>
          </p:cNvPr>
          <p:cNvSpPr txBox="1">
            <a:spLocks/>
          </p:cNvSpPr>
          <p:nvPr/>
        </p:nvSpPr>
        <p:spPr>
          <a:xfrm>
            <a:off x="381000" y="247906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anchor="b" anchorCtr="0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lvl="0" algn="l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kumimoji="0" sz="4400" b="1" i="0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  <a:extLst/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ysClr val="windowText" lastClr="000000"/>
              </a:buClr>
              <a:buSzPts val="4400"/>
              <a:buFont typeface="Franklin Gothic"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46464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Franklin Gothic"/>
                <a:sym typeface="Franklin Gothic"/>
              </a:rPr>
              <a:t>Team Member Details 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464646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Franklin Gothic"/>
              <a:sym typeface="Franklin Gothic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49D2A34-6980-A5BA-D6BE-B8474F221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761285"/>
              </p:ext>
            </p:extLst>
          </p:nvPr>
        </p:nvGraphicFramePr>
        <p:xfrm>
          <a:off x="381000" y="1002650"/>
          <a:ext cx="11687596" cy="3840480"/>
        </p:xfrm>
        <a:graphic>
          <a:graphicData uri="http://schemas.openxmlformats.org/drawingml/2006/table">
            <a:tbl>
              <a:tblPr firstRow="1" bandRow="1"/>
              <a:tblGrid>
                <a:gridCol w="919032">
                  <a:extLst>
                    <a:ext uri="{9D8B030D-6E8A-4147-A177-3AD203B41FA5}">
                      <a16:colId xmlns:a16="http://schemas.microsoft.com/office/drawing/2014/main" val="2824836338"/>
                    </a:ext>
                  </a:extLst>
                </a:gridCol>
                <a:gridCol w="2976832">
                  <a:extLst>
                    <a:ext uri="{9D8B030D-6E8A-4147-A177-3AD203B41FA5}">
                      <a16:colId xmlns:a16="http://schemas.microsoft.com/office/drawing/2014/main" val="648567316"/>
                    </a:ext>
                  </a:extLst>
                </a:gridCol>
                <a:gridCol w="1947933">
                  <a:extLst>
                    <a:ext uri="{9D8B030D-6E8A-4147-A177-3AD203B41FA5}">
                      <a16:colId xmlns:a16="http://schemas.microsoft.com/office/drawing/2014/main" val="414414887"/>
                    </a:ext>
                  </a:extLst>
                </a:gridCol>
                <a:gridCol w="1947933">
                  <a:extLst>
                    <a:ext uri="{9D8B030D-6E8A-4147-A177-3AD203B41FA5}">
                      <a16:colId xmlns:a16="http://schemas.microsoft.com/office/drawing/2014/main" val="3526582794"/>
                    </a:ext>
                  </a:extLst>
                </a:gridCol>
                <a:gridCol w="1947933">
                  <a:extLst>
                    <a:ext uri="{9D8B030D-6E8A-4147-A177-3AD203B41FA5}">
                      <a16:colId xmlns:a16="http://schemas.microsoft.com/office/drawing/2014/main" val="79086586"/>
                    </a:ext>
                  </a:extLst>
                </a:gridCol>
                <a:gridCol w="1947933">
                  <a:extLst>
                    <a:ext uri="{9D8B030D-6E8A-4147-A177-3AD203B41FA5}">
                      <a16:colId xmlns:a16="http://schemas.microsoft.com/office/drawing/2014/main" val="3249055975"/>
                    </a:ext>
                  </a:extLst>
                </a:gridCol>
              </a:tblGrid>
              <a:tr h="62964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r>
                        <a:rPr lang="en-US" dirty="0"/>
                        <a:t>Sr. No.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r>
                        <a:rPr lang="en-US" dirty="0"/>
                        <a:t>Name of Team Member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r>
                        <a:rPr lang="en-US" dirty="0"/>
                        <a:t>Course</a:t>
                      </a:r>
                      <a:r>
                        <a:rPr lang="en-US" baseline="0" dirty="0"/>
                        <a:t> </a:t>
                      </a:r>
                      <a:r>
                        <a:rPr lang="en-US" sz="1800" dirty="0"/>
                        <a:t>(B.Tech/MBA </a:t>
                      </a:r>
                      <a:r>
                        <a:rPr lang="en-US" sz="1800" dirty="0" err="1"/>
                        <a:t>etc</a:t>
                      </a:r>
                      <a:r>
                        <a:rPr lang="en-US" sz="1800" dirty="0"/>
                        <a:t>):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r>
                        <a:rPr lang="en-US" sz="1800" dirty="0"/>
                        <a:t>Stream (ECE, CSE </a:t>
                      </a:r>
                      <a:r>
                        <a:rPr lang="en-US" sz="1800" dirty="0" err="1"/>
                        <a:t>etc</a:t>
                      </a:r>
                      <a:r>
                        <a:rPr lang="en-US" sz="1800" dirty="0"/>
                        <a:t>):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Year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r>
                        <a:rPr lang="en-US" dirty="0"/>
                        <a:t>Position</a:t>
                      </a:r>
                      <a:r>
                        <a:rPr lang="en-US" baseline="0" dirty="0"/>
                        <a:t> in team </a:t>
                      </a:r>
                      <a:r>
                        <a:rPr lang="en-US" sz="1200" baseline="0" dirty="0"/>
                        <a:t>(Team Leader, Front end Developer, Back end Developer, Full Stack, Data base management etc.)</a:t>
                      </a:r>
                      <a:endParaRPr lang="en-US" sz="12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876814"/>
                  </a:ext>
                </a:extLst>
              </a:tr>
              <a:tr h="44075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r>
                        <a:rPr lang="en-US" dirty="0"/>
                        <a:t>Saksham Singh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r>
                        <a:rPr lang="en-US" dirty="0" err="1"/>
                        <a:t>B.Tech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r>
                        <a:rPr lang="en-US" dirty="0"/>
                        <a:t>CSE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r>
                        <a:rPr lang="en-US" dirty="0"/>
                        <a:t>2021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r>
                        <a:rPr lang="en-US" dirty="0"/>
                        <a:t>Team Leader(ML)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5727"/>
                  </a:ext>
                </a:extLst>
              </a:tr>
              <a:tr h="25535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r>
                        <a:rPr lang="en-US" dirty="0" err="1"/>
                        <a:t>Avval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Narang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r>
                        <a:rPr lang="en-US" dirty="0" err="1"/>
                        <a:t>B.Tech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r>
                        <a:rPr lang="en-US" dirty="0"/>
                        <a:t>CSE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r>
                        <a:rPr lang="en-US" dirty="0"/>
                        <a:t>2021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r>
                        <a:rPr lang="en-US" dirty="0"/>
                        <a:t>Full Stack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725522"/>
                  </a:ext>
                </a:extLst>
              </a:tr>
              <a:tr h="25535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168005"/>
                  </a:ext>
                </a:extLst>
              </a:tr>
              <a:tr h="25535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07208"/>
                  </a:ext>
                </a:extLst>
              </a:tr>
              <a:tr h="25535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030234"/>
                  </a:ext>
                </a:extLst>
              </a:tr>
              <a:tr h="25535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92424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06B3DEA-6561-6B24-8053-7C219B914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335220"/>
              </p:ext>
            </p:extLst>
          </p:nvPr>
        </p:nvGraphicFramePr>
        <p:xfrm>
          <a:off x="381001" y="5253278"/>
          <a:ext cx="11687594" cy="1112520"/>
        </p:xfrm>
        <a:graphic>
          <a:graphicData uri="http://schemas.openxmlformats.org/drawingml/2006/table">
            <a:tbl>
              <a:tblPr firstRow="1" bandRow="1"/>
              <a:tblGrid>
                <a:gridCol w="1102838">
                  <a:extLst>
                    <a:ext uri="{9D8B030D-6E8A-4147-A177-3AD203B41FA5}">
                      <a16:colId xmlns:a16="http://schemas.microsoft.com/office/drawing/2014/main" val="2824836338"/>
                    </a:ext>
                  </a:extLst>
                </a:gridCol>
                <a:gridCol w="3572199">
                  <a:extLst>
                    <a:ext uri="{9D8B030D-6E8A-4147-A177-3AD203B41FA5}">
                      <a16:colId xmlns:a16="http://schemas.microsoft.com/office/drawing/2014/main" val="648567316"/>
                    </a:ext>
                  </a:extLst>
                </a:gridCol>
                <a:gridCol w="2337519">
                  <a:extLst>
                    <a:ext uri="{9D8B030D-6E8A-4147-A177-3AD203B41FA5}">
                      <a16:colId xmlns:a16="http://schemas.microsoft.com/office/drawing/2014/main" val="414414887"/>
                    </a:ext>
                  </a:extLst>
                </a:gridCol>
                <a:gridCol w="2337519">
                  <a:extLst>
                    <a:ext uri="{9D8B030D-6E8A-4147-A177-3AD203B41FA5}">
                      <a16:colId xmlns:a16="http://schemas.microsoft.com/office/drawing/2014/main" val="3526582794"/>
                    </a:ext>
                  </a:extLst>
                </a:gridCol>
                <a:gridCol w="2337519">
                  <a:extLst>
                    <a:ext uri="{9D8B030D-6E8A-4147-A177-3AD203B41FA5}">
                      <a16:colId xmlns:a16="http://schemas.microsoft.com/office/drawing/2014/main" val="7908658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r>
                        <a:rPr lang="en-US" dirty="0"/>
                        <a:t>Sr. No.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r>
                        <a:rPr lang="en-US" dirty="0"/>
                        <a:t>Name of Mentor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r>
                        <a:rPr lang="en-US" sz="1800" dirty="0"/>
                        <a:t>Department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Lucida Sans Unicode"/>
                        </a:defRPr>
                      </a:lvl9pPr>
                    </a:lstStyle>
                    <a:p>
                      <a:endParaRPr lang="en-US" sz="16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87681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r>
                        <a:rPr lang="en-US" dirty="0"/>
                        <a:t>Dr. </a:t>
                      </a:r>
                      <a:r>
                        <a:rPr lang="en-US" dirty="0" err="1"/>
                        <a:t>Ankita</a:t>
                      </a:r>
                      <a:r>
                        <a:rPr lang="en-US" dirty="0"/>
                        <a:t> Gupta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r>
                        <a:rPr lang="en-US" dirty="0"/>
                        <a:t>CSE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572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Lucida Sans Unicode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A2B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725522"/>
                  </a:ext>
                </a:extLst>
              </a:tr>
            </a:tbl>
          </a:graphicData>
        </a:graphic>
      </p:graphicFrame>
      <p:sp>
        <p:nvSpPr>
          <p:cNvPr id="10" name="Google Shape;237;p4">
            <a:extLst>
              <a:ext uri="{FF2B5EF4-FFF2-40B4-BE49-F238E27FC236}">
                <a16:creationId xmlns:a16="http://schemas.microsoft.com/office/drawing/2014/main" id="{AA3856DA-8573-D564-1E5C-5EFE3B47A7C2}"/>
              </a:ext>
            </a:extLst>
          </p:cNvPr>
          <p:cNvSpPr txBox="1">
            <a:spLocks/>
          </p:cNvSpPr>
          <p:nvPr/>
        </p:nvSpPr>
        <p:spPr>
          <a:xfrm>
            <a:off x="381000" y="45133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kern="120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ts val="4400"/>
              <a:buFont typeface="Franklin Gothic"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ranklin Gothic"/>
                <a:sym typeface="Franklin Gothic"/>
              </a:rPr>
              <a:t>Team Mentor Details </a:t>
            </a:r>
          </a:p>
        </p:txBody>
      </p:sp>
    </p:spTree>
    <p:extLst>
      <p:ext uri="{BB962C8B-B14F-4D97-AF65-F5344CB8AC3E}">
        <p14:creationId xmlns:p14="http://schemas.microsoft.com/office/powerpoint/2010/main" val="3336174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1D37C62-63BA-D75D-0B25-C4D849566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057"/>
            <a:ext cx="6629400" cy="66084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C3BB4F-BB70-85F7-0306-2F248FDF0980}"/>
              </a:ext>
            </a:extLst>
          </p:cNvPr>
          <p:cNvSpPr txBox="1"/>
          <p:nvPr/>
        </p:nvSpPr>
        <p:spPr>
          <a:xfrm>
            <a:off x="1676400" y="228057"/>
            <a:ext cx="830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How the user interface looks like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C238AB-A818-9E9B-4AB1-91AE1A780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6" y="1648861"/>
            <a:ext cx="7572914" cy="17365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629705-F2BD-4B0C-93A7-4E02AC73E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15" y="3657600"/>
            <a:ext cx="7493385" cy="20384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D11780-ADF5-284B-E0D1-10466A389A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2190767"/>
            <a:ext cx="3959588" cy="268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079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992</TotalTime>
  <Words>871</Words>
  <Application>Microsoft Office PowerPoint</Application>
  <PresentationFormat>Widescreen</PresentationFormat>
  <Paragraphs>106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Cascadia Code SemiBold</vt:lpstr>
      <vt:lpstr>Franklin Gothic</vt:lpstr>
      <vt:lpstr>Libre Franklin</vt:lpstr>
      <vt:lpstr>Lucida Sans Unicode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SIH 2022 Idea PPT</dc:title>
  <dc:creator>Shashwat Singh</dc:creator>
  <cp:lastModifiedBy>Shashwat Singh</cp:lastModifiedBy>
  <cp:revision>3</cp:revision>
  <dcterms:created xsi:type="dcterms:W3CDTF">2023-03-27T13:55:59Z</dcterms:created>
  <dcterms:modified xsi:type="dcterms:W3CDTF">2023-03-28T06:28:43Z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