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8" r:id="rId4"/>
    <p:sldId id="269" r:id="rId5"/>
    <p:sldId id="271" r:id="rId6"/>
    <p:sldId id="272" r:id="rId7"/>
    <p:sldId id="274" r:id="rId8"/>
    <p:sldId id="264" r:id="rId9"/>
    <p:sldId id="270" r:id="rId10"/>
    <p:sldId id="266" r:id="rId11"/>
    <p:sldId id="259" r:id="rId12"/>
    <p:sldId id="260" r:id="rId13"/>
    <p:sldId id="273" r:id="rId14"/>
    <p:sldId id="262" r:id="rId15"/>
    <p:sldId id="261" r:id="rId16"/>
    <p:sldId id="263" r:id="rId17"/>
    <p:sldId id="26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810"/>
    <a:srgbClr val="2E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D144-9971-44ED-B774-7C77315BB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7AEA4-135F-4298-9C74-CD0288B0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727D3-940E-4AB5-A1E2-02007861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BBB8-CF80-46A4-B3A0-1C53BD75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4BA8-C79D-4D0F-878A-D32D2DA9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24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2402-1664-4EFC-B7BF-7A884780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9719C-799B-4793-A140-8F3598E7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7FA9-2EB0-4874-823E-C20E5229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B5FF-0D0F-4315-8034-2304F87E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81BC-5EF7-4814-A376-F7F416DD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4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E3BE2-6A4F-43BC-A14B-15F3BDCEC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56868-81A8-4793-A827-91F3A62B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F934-2278-4853-B4D1-3571C6DA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0397-F275-46AB-9E75-541E01FA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277DA-23DF-442F-8758-3971E929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E3D4-4FE0-44C4-8924-1CC6E4DD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1E62-C595-46E8-80B4-88768578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8EB-943D-4099-A2E0-5F4D3D6F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E671-ED01-4162-85A6-3496613B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255C-B46A-4E18-AAB2-8F0F4BE9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0ED8-1E21-4C4E-BEE3-CD4139F1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5D133-7BE5-46FB-A674-872A8C60C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5CCB-126F-403A-A601-685DE475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6D66-0665-481B-9FBC-7E5383C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C8BC-DAD0-4FA9-B191-19C6A1F2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4AB5-90A9-4082-A6E4-9CD60670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F7C6-8F63-4642-BA94-E2622467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B9462-EF43-43E3-AB87-60CEEAA67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2933-C1DB-4DC3-A4E2-CF67E331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7D388-B496-4935-96E4-AF8E0984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262A-EF07-436E-875B-919B49DE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A97C-36E1-44C1-9113-E461237B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5401E-763C-437A-B4DC-E7FFD5B0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241DF-EE78-4CE8-BAE4-0434662A7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5761C-0886-4075-B9A7-276FE88A2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F49AD-C2C8-4D93-A1AD-45FFEA979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637C0-068A-4C39-B39D-B05912C8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B91D1-1809-4094-9575-20E96795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20330-DD17-484A-8632-8CDB6A7D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6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3387-7FF3-48AF-BFF4-44B92C86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17A6-2577-4BE3-BCEE-13433FE2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D9DAB-315D-4518-8021-B3DAA04D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7FDB4-CC4E-4B6C-93B2-65BFBD5A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7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42775-DBA8-47B1-B9FF-6A30CEFD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E7B82-5948-4D41-98F7-DD49333B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E5914-6E51-4461-99B1-642B195A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3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ADA8-711F-4BFD-AFFE-2B907DD6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7DAA-FB71-4FC5-BF21-FDA77782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3EC9-F15F-4DB8-B84A-2A594E51C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FE29B-C919-4223-A260-86FE9E17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9064-5248-4D32-954F-323ABCDC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BAAF-9D76-407F-B8B8-626C0373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4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68D3-BC66-4A54-B68E-47664829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7910D-88F9-4BE6-8B30-31D039345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8D33F-2152-4E6D-8AD7-EFB18CCD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B702D-917C-4F5F-A1DE-1CBDACF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7D58-615C-4BAB-BB9C-68040CA5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D5AE0-2365-499B-B7A9-6418E2A4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2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87D7-2E4A-44A6-AADE-EFBF8298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A7C99-4813-477A-8C3B-C60C7DE0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0C086-D867-4B90-B5F3-6B389A47C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A906-DAAE-42F7-9B4A-532EE439684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A6087-FA37-4D36-AFAC-B4F916D07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17B27-797B-460F-8A29-B6ED7356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F40CF-1779-48C0-BEC6-51CAEC2B5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DE009F-8A1D-478F-9033-258195C42B82}"/>
              </a:ext>
            </a:extLst>
          </p:cNvPr>
          <p:cNvSpPr/>
          <p:nvPr/>
        </p:nvSpPr>
        <p:spPr>
          <a:xfrm>
            <a:off x="2654013" y="329360"/>
            <a:ext cx="52177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 225 - 226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09427-3CE5-4952-AD6E-A6EC7550DFDE}"/>
              </a:ext>
            </a:extLst>
          </p:cNvPr>
          <p:cNvSpPr/>
          <p:nvPr/>
        </p:nvSpPr>
        <p:spPr>
          <a:xfrm>
            <a:off x="477672" y="1807275"/>
            <a:ext cx="104206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 –A simple Game implemented in Logisim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D3332-C0EC-47E0-BC07-24F174B57AEF}"/>
              </a:ext>
            </a:extLst>
          </p:cNvPr>
          <p:cNvSpPr txBox="1"/>
          <p:nvPr/>
        </p:nvSpPr>
        <p:spPr>
          <a:xfrm>
            <a:off x="8309114" y="5208105"/>
            <a:ext cx="4691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Submitted by </a:t>
            </a:r>
          </a:p>
          <a:p>
            <a:r>
              <a:rPr lang="en-US" sz="2400" dirty="0"/>
              <a:t>Samrathpreet Singh Randhawa</a:t>
            </a:r>
          </a:p>
          <a:p>
            <a:r>
              <a:rPr lang="en-US" sz="2400" dirty="0"/>
              <a:t>1801CS43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11BAD4-AAFA-4029-A723-E31583D73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24" y="3429000"/>
            <a:ext cx="3132506" cy="28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F24DB9-143A-47F8-A6E3-9019FD089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8" y="802048"/>
            <a:ext cx="8760928" cy="50144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F8591E-F0D6-4D6F-835E-7B910FE01258}"/>
              </a:ext>
            </a:extLst>
          </p:cNvPr>
          <p:cNvSpPr/>
          <p:nvPr/>
        </p:nvSpPr>
        <p:spPr>
          <a:xfrm>
            <a:off x="1603513" y="278296"/>
            <a:ext cx="9687339" cy="28227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58697-D0F2-4512-B827-6E4EDD13B9B2}"/>
              </a:ext>
            </a:extLst>
          </p:cNvPr>
          <p:cNvSpPr txBox="1"/>
          <p:nvPr/>
        </p:nvSpPr>
        <p:spPr>
          <a:xfrm>
            <a:off x="1603513" y="278296"/>
            <a:ext cx="148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BIT Counter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E9F2F-C9D2-4416-9862-239B5507C51E}"/>
              </a:ext>
            </a:extLst>
          </p:cNvPr>
          <p:cNvSpPr/>
          <p:nvPr/>
        </p:nvSpPr>
        <p:spPr>
          <a:xfrm>
            <a:off x="6096000" y="3207026"/>
            <a:ext cx="4678017" cy="2994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277E7-21B4-402A-AF50-104269557F4C}"/>
              </a:ext>
            </a:extLst>
          </p:cNvPr>
          <p:cNvSpPr txBox="1"/>
          <p:nvPr/>
        </p:nvSpPr>
        <p:spPr>
          <a:xfrm>
            <a:off x="-40378" y="3309278"/>
            <a:ext cx="6136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Generator is used for giving one of predefined 8 inputs along with multiplexer</a:t>
            </a:r>
          </a:p>
          <a:p>
            <a:endParaRPr lang="en-US" dirty="0"/>
          </a:p>
          <a:p>
            <a:r>
              <a:rPr lang="en-US" dirty="0"/>
              <a:t>The predefined states are 0006 means there is hurdle in 4</a:t>
            </a:r>
            <a:r>
              <a:rPr lang="en-US" baseline="30000" dirty="0"/>
              <a:t>th</a:t>
            </a:r>
            <a:r>
              <a:rPr lang="en-US" dirty="0"/>
              <a:t> lane</a:t>
            </a:r>
          </a:p>
          <a:p>
            <a:r>
              <a:rPr lang="en-US" dirty="0"/>
              <a:t>Similarly 0606 means hurdles in lane 2 and lane 4</a:t>
            </a:r>
          </a:p>
          <a:p>
            <a:r>
              <a:rPr lang="en-US" dirty="0"/>
              <a:t>Use of 6 represent 0110 as it is Binary coded decimal</a:t>
            </a:r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9882A-F4F8-4318-AF96-7782686F15F8}"/>
              </a:ext>
            </a:extLst>
          </p:cNvPr>
          <p:cNvSpPr txBox="1"/>
          <p:nvPr/>
        </p:nvSpPr>
        <p:spPr>
          <a:xfrm>
            <a:off x="-12011" y="5132622"/>
            <a:ext cx="6108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every 4 clock counts one of predefined states is given as output </a:t>
            </a:r>
          </a:p>
          <a:p>
            <a:r>
              <a:rPr lang="en-US" dirty="0"/>
              <a:t>After that for 4 clock cycles 0000 is given as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21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004358A-6C64-4CA6-A8B3-944EDE30C44B}"/>
              </a:ext>
            </a:extLst>
          </p:cNvPr>
          <p:cNvSpPr txBox="1"/>
          <p:nvPr/>
        </p:nvSpPr>
        <p:spPr>
          <a:xfrm>
            <a:off x="0" y="1859340"/>
            <a:ext cx="12191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Main object</a:t>
            </a:r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36589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C4FC46-2450-47FC-AE32-D5A630933CD6}"/>
              </a:ext>
            </a:extLst>
          </p:cNvPr>
          <p:cNvSpPr/>
          <p:nvPr/>
        </p:nvSpPr>
        <p:spPr>
          <a:xfrm>
            <a:off x="982639" y="327546"/>
            <a:ext cx="3411940" cy="1473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14C0E4-2121-43C7-BC01-8546D71C1C22}"/>
              </a:ext>
            </a:extLst>
          </p:cNvPr>
          <p:cNvSpPr/>
          <p:nvPr/>
        </p:nvSpPr>
        <p:spPr>
          <a:xfrm>
            <a:off x="1187355" y="1187355"/>
            <a:ext cx="573206" cy="614149"/>
          </a:xfrm>
          <a:prstGeom prst="rect">
            <a:avLst/>
          </a:prstGeom>
          <a:solidFill>
            <a:srgbClr val="21F8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06F6D-EB89-4B6E-BF24-31131DF79762}"/>
              </a:ext>
            </a:extLst>
          </p:cNvPr>
          <p:cNvSpPr/>
          <p:nvPr/>
        </p:nvSpPr>
        <p:spPr>
          <a:xfrm>
            <a:off x="1983474" y="1187355"/>
            <a:ext cx="573206" cy="614149"/>
          </a:xfrm>
          <a:prstGeom prst="rect">
            <a:avLst/>
          </a:prstGeom>
          <a:solidFill>
            <a:srgbClr val="21F8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94EFB-4617-4124-8C0F-CCD1002310D4}"/>
              </a:ext>
            </a:extLst>
          </p:cNvPr>
          <p:cNvSpPr/>
          <p:nvPr/>
        </p:nvSpPr>
        <p:spPr>
          <a:xfrm>
            <a:off x="2779593" y="1187355"/>
            <a:ext cx="573206" cy="614149"/>
          </a:xfrm>
          <a:prstGeom prst="rect">
            <a:avLst/>
          </a:prstGeom>
          <a:solidFill>
            <a:srgbClr val="21F8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CD50A1-D7BD-4E68-B431-738EE5A4CCBD}"/>
              </a:ext>
            </a:extLst>
          </p:cNvPr>
          <p:cNvSpPr/>
          <p:nvPr/>
        </p:nvSpPr>
        <p:spPr>
          <a:xfrm>
            <a:off x="3575712" y="1187355"/>
            <a:ext cx="573206" cy="614149"/>
          </a:xfrm>
          <a:prstGeom prst="rect">
            <a:avLst/>
          </a:prstGeom>
          <a:solidFill>
            <a:srgbClr val="21F8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076EF-E319-4D02-A594-5FCD1B093D2D}"/>
              </a:ext>
            </a:extLst>
          </p:cNvPr>
          <p:cNvSpPr txBox="1"/>
          <p:nvPr/>
        </p:nvSpPr>
        <p:spPr>
          <a:xfrm>
            <a:off x="4913194" y="423081"/>
            <a:ext cx="197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4 states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E38E3-8669-4496-A20F-D445B5ED8439}"/>
              </a:ext>
            </a:extLst>
          </p:cNvPr>
          <p:cNvSpPr/>
          <p:nvPr/>
        </p:nvSpPr>
        <p:spPr>
          <a:xfrm>
            <a:off x="486778" y="2016492"/>
            <a:ext cx="1401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13CB73-E1AB-4568-9A76-0F56224AD7F7}"/>
              </a:ext>
            </a:extLst>
          </p:cNvPr>
          <p:cNvSpPr/>
          <p:nvPr/>
        </p:nvSpPr>
        <p:spPr>
          <a:xfrm>
            <a:off x="1482464" y="4082954"/>
            <a:ext cx="1369325" cy="723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4B151F-0B85-42B4-B207-A6549E1B855A}"/>
              </a:ext>
            </a:extLst>
          </p:cNvPr>
          <p:cNvSpPr/>
          <p:nvPr/>
        </p:nvSpPr>
        <p:spPr>
          <a:xfrm>
            <a:off x="3786068" y="4010166"/>
            <a:ext cx="1369325" cy="837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0103ED-78D7-4490-BDC8-2538FFC0FB20}"/>
              </a:ext>
            </a:extLst>
          </p:cNvPr>
          <p:cNvSpPr/>
          <p:nvPr/>
        </p:nvSpPr>
        <p:spPr>
          <a:xfrm>
            <a:off x="6451833" y="4067032"/>
            <a:ext cx="1369325" cy="837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6820A4-2F28-4BD4-884D-5CBC1639C03F}"/>
              </a:ext>
            </a:extLst>
          </p:cNvPr>
          <p:cNvSpPr/>
          <p:nvPr/>
        </p:nvSpPr>
        <p:spPr>
          <a:xfrm>
            <a:off x="8839807" y="4026087"/>
            <a:ext cx="1369325" cy="837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D4506-0996-4733-960E-7C81ED31F479}"/>
              </a:ext>
            </a:extLst>
          </p:cNvPr>
          <p:cNvCxnSpPr>
            <a:cxnSpLocks/>
          </p:cNvCxnSpPr>
          <p:nvPr/>
        </p:nvCxnSpPr>
        <p:spPr>
          <a:xfrm>
            <a:off x="2714815" y="4733495"/>
            <a:ext cx="107125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DC338C-6BA7-4126-A754-810D6135BFE4}"/>
              </a:ext>
            </a:extLst>
          </p:cNvPr>
          <p:cNvCxnSpPr>
            <a:cxnSpLocks/>
          </p:cNvCxnSpPr>
          <p:nvPr/>
        </p:nvCxnSpPr>
        <p:spPr>
          <a:xfrm>
            <a:off x="5155393" y="4703923"/>
            <a:ext cx="94060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E9E80-6107-496E-ACD5-4D3AE3BB7299}"/>
              </a:ext>
            </a:extLst>
          </p:cNvPr>
          <p:cNvCxnSpPr>
            <a:cxnSpLocks/>
          </p:cNvCxnSpPr>
          <p:nvPr/>
        </p:nvCxnSpPr>
        <p:spPr>
          <a:xfrm>
            <a:off x="7900322" y="4624315"/>
            <a:ext cx="8397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A7AABC-A65A-46DD-AD27-5FB0BA622C2D}"/>
              </a:ext>
            </a:extLst>
          </p:cNvPr>
          <p:cNvCxnSpPr/>
          <p:nvPr/>
        </p:nvCxnSpPr>
        <p:spPr>
          <a:xfrm flipH="1">
            <a:off x="2779593" y="4123899"/>
            <a:ext cx="7961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91F605-11BD-4973-8C68-55CB8700BE8E}"/>
              </a:ext>
            </a:extLst>
          </p:cNvPr>
          <p:cNvCxnSpPr/>
          <p:nvPr/>
        </p:nvCxnSpPr>
        <p:spPr>
          <a:xfrm flipH="1">
            <a:off x="5299881" y="4046562"/>
            <a:ext cx="7961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84B645-F4A2-448E-AB5A-46F372C78CD7}"/>
              </a:ext>
            </a:extLst>
          </p:cNvPr>
          <p:cNvCxnSpPr/>
          <p:nvPr/>
        </p:nvCxnSpPr>
        <p:spPr>
          <a:xfrm flipH="1">
            <a:off x="7820169" y="3969225"/>
            <a:ext cx="7961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47CE67-F193-48F6-AD68-02CDACC8E25E}"/>
              </a:ext>
            </a:extLst>
          </p:cNvPr>
          <p:cNvSpPr/>
          <p:nvPr/>
        </p:nvSpPr>
        <p:spPr>
          <a:xfrm>
            <a:off x="4116555" y="4904096"/>
            <a:ext cx="708350" cy="586854"/>
          </a:xfrm>
          <a:custGeom>
            <a:avLst/>
            <a:gdLst>
              <a:gd name="connsiteX0" fmla="*/ 94201 w 708350"/>
              <a:gd name="connsiteY0" fmla="*/ 0 h 586854"/>
              <a:gd name="connsiteX1" fmla="*/ 25962 w 708350"/>
              <a:gd name="connsiteY1" fmla="*/ 163773 h 586854"/>
              <a:gd name="connsiteX2" fmla="*/ 25962 w 708350"/>
              <a:gd name="connsiteY2" fmla="*/ 423081 h 586854"/>
              <a:gd name="connsiteX3" fmla="*/ 66905 w 708350"/>
              <a:gd name="connsiteY3" fmla="*/ 450376 h 586854"/>
              <a:gd name="connsiteX4" fmla="*/ 162440 w 708350"/>
              <a:gd name="connsiteY4" fmla="*/ 559558 h 586854"/>
              <a:gd name="connsiteX5" fmla="*/ 244326 w 708350"/>
              <a:gd name="connsiteY5" fmla="*/ 586854 h 586854"/>
              <a:gd name="connsiteX6" fmla="*/ 435395 w 708350"/>
              <a:gd name="connsiteY6" fmla="*/ 573206 h 586854"/>
              <a:gd name="connsiteX7" fmla="*/ 517282 w 708350"/>
              <a:gd name="connsiteY7" fmla="*/ 518615 h 586854"/>
              <a:gd name="connsiteX8" fmla="*/ 544577 w 708350"/>
              <a:gd name="connsiteY8" fmla="*/ 423081 h 586854"/>
              <a:gd name="connsiteX9" fmla="*/ 558225 w 708350"/>
              <a:gd name="connsiteY9" fmla="*/ 382138 h 586854"/>
              <a:gd name="connsiteX10" fmla="*/ 544577 w 708350"/>
              <a:gd name="connsiteY10" fmla="*/ 95535 h 586854"/>
              <a:gd name="connsiteX11" fmla="*/ 503634 w 708350"/>
              <a:gd name="connsiteY11" fmla="*/ 136478 h 586854"/>
              <a:gd name="connsiteX12" fmla="*/ 476338 w 708350"/>
              <a:gd name="connsiteY12" fmla="*/ 218364 h 586854"/>
              <a:gd name="connsiteX13" fmla="*/ 435395 w 708350"/>
              <a:gd name="connsiteY13" fmla="*/ 245660 h 586854"/>
              <a:gd name="connsiteX14" fmla="*/ 476338 w 708350"/>
              <a:gd name="connsiteY14" fmla="*/ 232012 h 586854"/>
              <a:gd name="connsiteX15" fmla="*/ 571873 w 708350"/>
              <a:gd name="connsiteY15" fmla="*/ 136478 h 586854"/>
              <a:gd name="connsiteX16" fmla="*/ 626464 w 708350"/>
              <a:gd name="connsiteY16" fmla="*/ 191069 h 586854"/>
              <a:gd name="connsiteX17" fmla="*/ 653759 w 708350"/>
              <a:gd name="connsiteY17" fmla="*/ 232012 h 586854"/>
              <a:gd name="connsiteX18" fmla="*/ 694702 w 708350"/>
              <a:gd name="connsiteY18" fmla="*/ 245660 h 586854"/>
              <a:gd name="connsiteX19" fmla="*/ 708350 w 708350"/>
              <a:gd name="connsiteY19" fmla="*/ 259308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8350" h="586854">
                <a:moveTo>
                  <a:pt x="94201" y="0"/>
                </a:moveTo>
                <a:cubicBezTo>
                  <a:pt x="48071" y="138391"/>
                  <a:pt x="77198" y="86921"/>
                  <a:pt x="25962" y="163773"/>
                </a:cubicBezTo>
                <a:cubicBezTo>
                  <a:pt x="-6349" y="260706"/>
                  <a:pt x="-10886" y="257266"/>
                  <a:pt x="25962" y="423081"/>
                </a:cubicBezTo>
                <a:cubicBezTo>
                  <a:pt x="29520" y="439093"/>
                  <a:pt x="53257" y="441278"/>
                  <a:pt x="66905" y="450376"/>
                </a:cubicBezTo>
                <a:cubicBezTo>
                  <a:pt x="83442" y="516523"/>
                  <a:pt x="73809" y="530014"/>
                  <a:pt x="162440" y="559558"/>
                </a:cubicBezTo>
                <a:lnTo>
                  <a:pt x="244326" y="586854"/>
                </a:lnTo>
                <a:cubicBezTo>
                  <a:pt x="308016" y="582305"/>
                  <a:pt x="373450" y="588692"/>
                  <a:pt x="435395" y="573206"/>
                </a:cubicBezTo>
                <a:cubicBezTo>
                  <a:pt x="467221" y="565250"/>
                  <a:pt x="517282" y="518615"/>
                  <a:pt x="517282" y="518615"/>
                </a:cubicBezTo>
                <a:cubicBezTo>
                  <a:pt x="550009" y="420428"/>
                  <a:pt x="510295" y="543065"/>
                  <a:pt x="544577" y="423081"/>
                </a:cubicBezTo>
                <a:cubicBezTo>
                  <a:pt x="548529" y="409249"/>
                  <a:pt x="553676" y="395786"/>
                  <a:pt x="558225" y="382138"/>
                </a:cubicBezTo>
                <a:cubicBezTo>
                  <a:pt x="553676" y="286604"/>
                  <a:pt x="565325" y="188900"/>
                  <a:pt x="544577" y="95535"/>
                </a:cubicBezTo>
                <a:cubicBezTo>
                  <a:pt x="540390" y="76694"/>
                  <a:pt x="513007" y="119606"/>
                  <a:pt x="503634" y="136478"/>
                </a:cubicBezTo>
                <a:cubicBezTo>
                  <a:pt x="489661" y="161629"/>
                  <a:pt x="500277" y="202404"/>
                  <a:pt x="476338" y="218364"/>
                </a:cubicBezTo>
                <a:cubicBezTo>
                  <a:pt x="462690" y="227463"/>
                  <a:pt x="435395" y="229257"/>
                  <a:pt x="435395" y="245660"/>
                </a:cubicBezTo>
                <a:cubicBezTo>
                  <a:pt x="435395" y="260046"/>
                  <a:pt x="462690" y="236561"/>
                  <a:pt x="476338" y="232012"/>
                </a:cubicBezTo>
                <a:cubicBezTo>
                  <a:pt x="538909" y="138156"/>
                  <a:pt x="499807" y="160500"/>
                  <a:pt x="571873" y="136478"/>
                </a:cubicBezTo>
                <a:cubicBezTo>
                  <a:pt x="601648" y="225807"/>
                  <a:pt x="560293" y="138133"/>
                  <a:pt x="626464" y="191069"/>
                </a:cubicBezTo>
                <a:cubicBezTo>
                  <a:pt x="639272" y="201315"/>
                  <a:pt x="640951" y="221765"/>
                  <a:pt x="653759" y="232012"/>
                </a:cubicBezTo>
                <a:cubicBezTo>
                  <a:pt x="664992" y="240999"/>
                  <a:pt x="681835" y="239226"/>
                  <a:pt x="694702" y="245660"/>
                </a:cubicBezTo>
                <a:cubicBezTo>
                  <a:pt x="700456" y="248537"/>
                  <a:pt x="703801" y="254759"/>
                  <a:pt x="708350" y="259308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6F271C-AD51-4670-A330-2700F9250427}"/>
              </a:ext>
            </a:extLst>
          </p:cNvPr>
          <p:cNvSpPr/>
          <p:nvPr/>
        </p:nvSpPr>
        <p:spPr>
          <a:xfrm>
            <a:off x="1545805" y="4997355"/>
            <a:ext cx="708350" cy="586854"/>
          </a:xfrm>
          <a:custGeom>
            <a:avLst/>
            <a:gdLst>
              <a:gd name="connsiteX0" fmla="*/ 94201 w 708350"/>
              <a:gd name="connsiteY0" fmla="*/ 0 h 586854"/>
              <a:gd name="connsiteX1" fmla="*/ 25962 w 708350"/>
              <a:gd name="connsiteY1" fmla="*/ 163773 h 586854"/>
              <a:gd name="connsiteX2" fmla="*/ 25962 w 708350"/>
              <a:gd name="connsiteY2" fmla="*/ 423081 h 586854"/>
              <a:gd name="connsiteX3" fmla="*/ 66905 w 708350"/>
              <a:gd name="connsiteY3" fmla="*/ 450376 h 586854"/>
              <a:gd name="connsiteX4" fmla="*/ 162440 w 708350"/>
              <a:gd name="connsiteY4" fmla="*/ 559558 h 586854"/>
              <a:gd name="connsiteX5" fmla="*/ 244326 w 708350"/>
              <a:gd name="connsiteY5" fmla="*/ 586854 h 586854"/>
              <a:gd name="connsiteX6" fmla="*/ 435395 w 708350"/>
              <a:gd name="connsiteY6" fmla="*/ 573206 h 586854"/>
              <a:gd name="connsiteX7" fmla="*/ 517282 w 708350"/>
              <a:gd name="connsiteY7" fmla="*/ 518615 h 586854"/>
              <a:gd name="connsiteX8" fmla="*/ 544577 w 708350"/>
              <a:gd name="connsiteY8" fmla="*/ 423081 h 586854"/>
              <a:gd name="connsiteX9" fmla="*/ 558225 w 708350"/>
              <a:gd name="connsiteY9" fmla="*/ 382138 h 586854"/>
              <a:gd name="connsiteX10" fmla="*/ 544577 w 708350"/>
              <a:gd name="connsiteY10" fmla="*/ 95535 h 586854"/>
              <a:gd name="connsiteX11" fmla="*/ 503634 w 708350"/>
              <a:gd name="connsiteY11" fmla="*/ 136478 h 586854"/>
              <a:gd name="connsiteX12" fmla="*/ 476338 w 708350"/>
              <a:gd name="connsiteY12" fmla="*/ 218364 h 586854"/>
              <a:gd name="connsiteX13" fmla="*/ 435395 w 708350"/>
              <a:gd name="connsiteY13" fmla="*/ 245660 h 586854"/>
              <a:gd name="connsiteX14" fmla="*/ 476338 w 708350"/>
              <a:gd name="connsiteY14" fmla="*/ 232012 h 586854"/>
              <a:gd name="connsiteX15" fmla="*/ 571873 w 708350"/>
              <a:gd name="connsiteY15" fmla="*/ 136478 h 586854"/>
              <a:gd name="connsiteX16" fmla="*/ 626464 w 708350"/>
              <a:gd name="connsiteY16" fmla="*/ 191069 h 586854"/>
              <a:gd name="connsiteX17" fmla="*/ 653759 w 708350"/>
              <a:gd name="connsiteY17" fmla="*/ 232012 h 586854"/>
              <a:gd name="connsiteX18" fmla="*/ 694702 w 708350"/>
              <a:gd name="connsiteY18" fmla="*/ 245660 h 586854"/>
              <a:gd name="connsiteX19" fmla="*/ 708350 w 708350"/>
              <a:gd name="connsiteY19" fmla="*/ 259308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8350" h="586854">
                <a:moveTo>
                  <a:pt x="94201" y="0"/>
                </a:moveTo>
                <a:cubicBezTo>
                  <a:pt x="48071" y="138391"/>
                  <a:pt x="77198" y="86921"/>
                  <a:pt x="25962" y="163773"/>
                </a:cubicBezTo>
                <a:cubicBezTo>
                  <a:pt x="-6349" y="260706"/>
                  <a:pt x="-10886" y="257266"/>
                  <a:pt x="25962" y="423081"/>
                </a:cubicBezTo>
                <a:cubicBezTo>
                  <a:pt x="29520" y="439093"/>
                  <a:pt x="53257" y="441278"/>
                  <a:pt x="66905" y="450376"/>
                </a:cubicBezTo>
                <a:cubicBezTo>
                  <a:pt x="83442" y="516523"/>
                  <a:pt x="73809" y="530014"/>
                  <a:pt x="162440" y="559558"/>
                </a:cubicBezTo>
                <a:lnTo>
                  <a:pt x="244326" y="586854"/>
                </a:lnTo>
                <a:cubicBezTo>
                  <a:pt x="308016" y="582305"/>
                  <a:pt x="373450" y="588692"/>
                  <a:pt x="435395" y="573206"/>
                </a:cubicBezTo>
                <a:cubicBezTo>
                  <a:pt x="467221" y="565250"/>
                  <a:pt x="517282" y="518615"/>
                  <a:pt x="517282" y="518615"/>
                </a:cubicBezTo>
                <a:cubicBezTo>
                  <a:pt x="550009" y="420428"/>
                  <a:pt x="510295" y="543065"/>
                  <a:pt x="544577" y="423081"/>
                </a:cubicBezTo>
                <a:cubicBezTo>
                  <a:pt x="548529" y="409249"/>
                  <a:pt x="553676" y="395786"/>
                  <a:pt x="558225" y="382138"/>
                </a:cubicBezTo>
                <a:cubicBezTo>
                  <a:pt x="553676" y="286604"/>
                  <a:pt x="565325" y="188900"/>
                  <a:pt x="544577" y="95535"/>
                </a:cubicBezTo>
                <a:cubicBezTo>
                  <a:pt x="540390" y="76694"/>
                  <a:pt x="513007" y="119606"/>
                  <a:pt x="503634" y="136478"/>
                </a:cubicBezTo>
                <a:cubicBezTo>
                  <a:pt x="489661" y="161629"/>
                  <a:pt x="500277" y="202404"/>
                  <a:pt x="476338" y="218364"/>
                </a:cubicBezTo>
                <a:cubicBezTo>
                  <a:pt x="462690" y="227463"/>
                  <a:pt x="435395" y="229257"/>
                  <a:pt x="435395" y="245660"/>
                </a:cubicBezTo>
                <a:cubicBezTo>
                  <a:pt x="435395" y="260046"/>
                  <a:pt x="462690" y="236561"/>
                  <a:pt x="476338" y="232012"/>
                </a:cubicBezTo>
                <a:cubicBezTo>
                  <a:pt x="538909" y="138156"/>
                  <a:pt x="499807" y="160500"/>
                  <a:pt x="571873" y="136478"/>
                </a:cubicBezTo>
                <a:cubicBezTo>
                  <a:pt x="601648" y="225807"/>
                  <a:pt x="560293" y="138133"/>
                  <a:pt x="626464" y="191069"/>
                </a:cubicBezTo>
                <a:cubicBezTo>
                  <a:pt x="639272" y="201315"/>
                  <a:pt x="640951" y="221765"/>
                  <a:pt x="653759" y="232012"/>
                </a:cubicBezTo>
                <a:cubicBezTo>
                  <a:pt x="664992" y="240999"/>
                  <a:pt x="681835" y="239226"/>
                  <a:pt x="694702" y="245660"/>
                </a:cubicBezTo>
                <a:cubicBezTo>
                  <a:pt x="700456" y="248537"/>
                  <a:pt x="703801" y="254759"/>
                  <a:pt x="708350" y="259308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20BCEC8-C53D-4102-9C63-C08C7849ED62}"/>
              </a:ext>
            </a:extLst>
          </p:cNvPr>
          <p:cNvSpPr/>
          <p:nvPr/>
        </p:nvSpPr>
        <p:spPr>
          <a:xfrm>
            <a:off x="6892119" y="4974609"/>
            <a:ext cx="708350" cy="586854"/>
          </a:xfrm>
          <a:custGeom>
            <a:avLst/>
            <a:gdLst>
              <a:gd name="connsiteX0" fmla="*/ 94201 w 708350"/>
              <a:gd name="connsiteY0" fmla="*/ 0 h 586854"/>
              <a:gd name="connsiteX1" fmla="*/ 25962 w 708350"/>
              <a:gd name="connsiteY1" fmla="*/ 163773 h 586854"/>
              <a:gd name="connsiteX2" fmla="*/ 25962 w 708350"/>
              <a:gd name="connsiteY2" fmla="*/ 423081 h 586854"/>
              <a:gd name="connsiteX3" fmla="*/ 66905 w 708350"/>
              <a:gd name="connsiteY3" fmla="*/ 450376 h 586854"/>
              <a:gd name="connsiteX4" fmla="*/ 162440 w 708350"/>
              <a:gd name="connsiteY4" fmla="*/ 559558 h 586854"/>
              <a:gd name="connsiteX5" fmla="*/ 244326 w 708350"/>
              <a:gd name="connsiteY5" fmla="*/ 586854 h 586854"/>
              <a:gd name="connsiteX6" fmla="*/ 435395 w 708350"/>
              <a:gd name="connsiteY6" fmla="*/ 573206 h 586854"/>
              <a:gd name="connsiteX7" fmla="*/ 517282 w 708350"/>
              <a:gd name="connsiteY7" fmla="*/ 518615 h 586854"/>
              <a:gd name="connsiteX8" fmla="*/ 544577 w 708350"/>
              <a:gd name="connsiteY8" fmla="*/ 423081 h 586854"/>
              <a:gd name="connsiteX9" fmla="*/ 558225 w 708350"/>
              <a:gd name="connsiteY9" fmla="*/ 382138 h 586854"/>
              <a:gd name="connsiteX10" fmla="*/ 544577 w 708350"/>
              <a:gd name="connsiteY10" fmla="*/ 95535 h 586854"/>
              <a:gd name="connsiteX11" fmla="*/ 503634 w 708350"/>
              <a:gd name="connsiteY11" fmla="*/ 136478 h 586854"/>
              <a:gd name="connsiteX12" fmla="*/ 476338 w 708350"/>
              <a:gd name="connsiteY12" fmla="*/ 218364 h 586854"/>
              <a:gd name="connsiteX13" fmla="*/ 435395 w 708350"/>
              <a:gd name="connsiteY13" fmla="*/ 245660 h 586854"/>
              <a:gd name="connsiteX14" fmla="*/ 476338 w 708350"/>
              <a:gd name="connsiteY14" fmla="*/ 232012 h 586854"/>
              <a:gd name="connsiteX15" fmla="*/ 571873 w 708350"/>
              <a:gd name="connsiteY15" fmla="*/ 136478 h 586854"/>
              <a:gd name="connsiteX16" fmla="*/ 626464 w 708350"/>
              <a:gd name="connsiteY16" fmla="*/ 191069 h 586854"/>
              <a:gd name="connsiteX17" fmla="*/ 653759 w 708350"/>
              <a:gd name="connsiteY17" fmla="*/ 232012 h 586854"/>
              <a:gd name="connsiteX18" fmla="*/ 694702 w 708350"/>
              <a:gd name="connsiteY18" fmla="*/ 245660 h 586854"/>
              <a:gd name="connsiteX19" fmla="*/ 708350 w 708350"/>
              <a:gd name="connsiteY19" fmla="*/ 259308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8350" h="586854">
                <a:moveTo>
                  <a:pt x="94201" y="0"/>
                </a:moveTo>
                <a:cubicBezTo>
                  <a:pt x="48071" y="138391"/>
                  <a:pt x="77198" y="86921"/>
                  <a:pt x="25962" y="163773"/>
                </a:cubicBezTo>
                <a:cubicBezTo>
                  <a:pt x="-6349" y="260706"/>
                  <a:pt x="-10886" y="257266"/>
                  <a:pt x="25962" y="423081"/>
                </a:cubicBezTo>
                <a:cubicBezTo>
                  <a:pt x="29520" y="439093"/>
                  <a:pt x="53257" y="441278"/>
                  <a:pt x="66905" y="450376"/>
                </a:cubicBezTo>
                <a:cubicBezTo>
                  <a:pt x="83442" y="516523"/>
                  <a:pt x="73809" y="530014"/>
                  <a:pt x="162440" y="559558"/>
                </a:cubicBezTo>
                <a:lnTo>
                  <a:pt x="244326" y="586854"/>
                </a:lnTo>
                <a:cubicBezTo>
                  <a:pt x="308016" y="582305"/>
                  <a:pt x="373450" y="588692"/>
                  <a:pt x="435395" y="573206"/>
                </a:cubicBezTo>
                <a:cubicBezTo>
                  <a:pt x="467221" y="565250"/>
                  <a:pt x="517282" y="518615"/>
                  <a:pt x="517282" y="518615"/>
                </a:cubicBezTo>
                <a:cubicBezTo>
                  <a:pt x="550009" y="420428"/>
                  <a:pt x="510295" y="543065"/>
                  <a:pt x="544577" y="423081"/>
                </a:cubicBezTo>
                <a:cubicBezTo>
                  <a:pt x="548529" y="409249"/>
                  <a:pt x="553676" y="395786"/>
                  <a:pt x="558225" y="382138"/>
                </a:cubicBezTo>
                <a:cubicBezTo>
                  <a:pt x="553676" y="286604"/>
                  <a:pt x="565325" y="188900"/>
                  <a:pt x="544577" y="95535"/>
                </a:cubicBezTo>
                <a:cubicBezTo>
                  <a:pt x="540390" y="76694"/>
                  <a:pt x="513007" y="119606"/>
                  <a:pt x="503634" y="136478"/>
                </a:cubicBezTo>
                <a:cubicBezTo>
                  <a:pt x="489661" y="161629"/>
                  <a:pt x="500277" y="202404"/>
                  <a:pt x="476338" y="218364"/>
                </a:cubicBezTo>
                <a:cubicBezTo>
                  <a:pt x="462690" y="227463"/>
                  <a:pt x="435395" y="229257"/>
                  <a:pt x="435395" y="245660"/>
                </a:cubicBezTo>
                <a:cubicBezTo>
                  <a:pt x="435395" y="260046"/>
                  <a:pt x="462690" y="236561"/>
                  <a:pt x="476338" y="232012"/>
                </a:cubicBezTo>
                <a:cubicBezTo>
                  <a:pt x="538909" y="138156"/>
                  <a:pt x="499807" y="160500"/>
                  <a:pt x="571873" y="136478"/>
                </a:cubicBezTo>
                <a:cubicBezTo>
                  <a:pt x="601648" y="225807"/>
                  <a:pt x="560293" y="138133"/>
                  <a:pt x="626464" y="191069"/>
                </a:cubicBezTo>
                <a:cubicBezTo>
                  <a:pt x="639272" y="201315"/>
                  <a:pt x="640951" y="221765"/>
                  <a:pt x="653759" y="232012"/>
                </a:cubicBezTo>
                <a:cubicBezTo>
                  <a:pt x="664992" y="240999"/>
                  <a:pt x="681835" y="239226"/>
                  <a:pt x="694702" y="245660"/>
                </a:cubicBezTo>
                <a:cubicBezTo>
                  <a:pt x="700456" y="248537"/>
                  <a:pt x="703801" y="254759"/>
                  <a:pt x="708350" y="259308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4526BC4-6E3B-4984-B52C-6873EE97461D}"/>
              </a:ext>
            </a:extLst>
          </p:cNvPr>
          <p:cNvSpPr/>
          <p:nvPr/>
        </p:nvSpPr>
        <p:spPr>
          <a:xfrm>
            <a:off x="9514245" y="4933667"/>
            <a:ext cx="708350" cy="586854"/>
          </a:xfrm>
          <a:custGeom>
            <a:avLst/>
            <a:gdLst>
              <a:gd name="connsiteX0" fmla="*/ 94201 w 708350"/>
              <a:gd name="connsiteY0" fmla="*/ 0 h 586854"/>
              <a:gd name="connsiteX1" fmla="*/ 25962 w 708350"/>
              <a:gd name="connsiteY1" fmla="*/ 163773 h 586854"/>
              <a:gd name="connsiteX2" fmla="*/ 25962 w 708350"/>
              <a:gd name="connsiteY2" fmla="*/ 423081 h 586854"/>
              <a:gd name="connsiteX3" fmla="*/ 66905 w 708350"/>
              <a:gd name="connsiteY3" fmla="*/ 450376 h 586854"/>
              <a:gd name="connsiteX4" fmla="*/ 162440 w 708350"/>
              <a:gd name="connsiteY4" fmla="*/ 559558 h 586854"/>
              <a:gd name="connsiteX5" fmla="*/ 244326 w 708350"/>
              <a:gd name="connsiteY5" fmla="*/ 586854 h 586854"/>
              <a:gd name="connsiteX6" fmla="*/ 435395 w 708350"/>
              <a:gd name="connsiteY6" fmla="*/ 573206 h 586854"/>
              <a:gd name="connsiteX7" fmla="*/ 517282 w 708350"/>
              <a:gd name="connsiteY7" fmla="*/ 518615 h 586854"/>
              <a:gd name="connsiteX8" fmla="*/ 544577 w 708350"/>
              <a:gd name="connsiteY8" fmla="*/ 423081 h 586854"/>
              <a:gd name="connsiteX9" fmla="*/ 558225 w 708350"/>
              <a:gd name="connsiteY9" fmla="*/ 382138 h 586854"/>
              <a:gd name="connsiteX10" fmla="*/ 544577 w 708350"/>
              <a:gd name="connsiteY10" fmla="*/ 95535 h 586854"/>
              <a:gd name="connsiteX11" fmla="*/ 503634 w 708350"/>
              <a:gd name="connsiteY11" fmla="*/ 136478 h 586854"/>
              <a:gd name="connsiteX12" fmla="*/ 476338 w 708350"/>
              <a:gd name="connsiteY12" fmla="*/ 218364 h 586854"/>
              <a:gd name="connsiteX13" fmla="*/ 435395 w 708350"/>
              <a:gd name="connsiteY13" fmla="*/ 245660 h 586854"/>
              <a:gd name="connsiteX14" fmla="*/ 476338 w 708350"/>
              <a:gd name="connsiteY14" fmla="*/ 232012 h 586854"/>
              <a:gd name="connsiteX15" fmla="*/ 571873 w 708350"/>
              <a:gd name="connsiteY15" fmla="*/ 136478 h 586854"/>
              <a:gd name="connsiteX16" fmla="*/ 626464 w 708350"/>
              <a:gd name="connsiteY16" fmla="*/ 191069 h 586854"/>
              <a:gd name="connsiteX17" fmla="*/ 653759 w 708350"/>
              <a:gd name="connsiteY17" fmla="*/ 232012 h 586854"/>
              <a:gd name="connsiteX18" fmla="*/ 694702 w 708350"/>
              <a:gd name="connsiteY18" fmla="*/ 245660 h 586854"/>
              <a:gd name="connsiteX19" fmla="*/ 708350 w 708350"/>
              <a:gd name="connsiteY19" fmla="*/ 259308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8350" h="586854">
                <a:moveTo>
                  <a:pt x="94201" y="0"/>
                </a:moveTo>
                <a:cubicBezTo>
                  <a:pt x="48071" y="138391"/>
                  <a:pt x="77198" y="86921"/>
                  <a:pt x="25962" y="163773"/>
                </a:cubicBezTo>
                <a:cubicBezTo>
                  <a:pt x="-6349" y="260706"/>
                  <a:pt x="-10886" y="257266"/>
                  <a:pt x="25962" y="423081"/>
                </a:cubicBezTo>
                <a:cubicBezTo>
                  <a:pt x="29520" y="439093"/>
                  <a:pt x="53257" y="441278"/>
                  <a:pt x="66905" y="450376"/>
                </a:cubicBezTo>
                <a:cubicBezTo>
                  <a:pt x="83442" y="516523"/>
                  <a:pt x="73809" y="530014"/>
                  <a:pt x="162440" y="559558"/>
                </a:cubicBezTo>
                <a:lnTo>
                  <a:pt x="244326" y="586854"/>
                </a:lnTo>
                <a:cubicBezTo>
                  <a:pt x="308016" y="582305"/>
                  <a:pt x="373450" y="588692"/>
                  <a:pt x="435395" y="573206"/>
                </a:cubicBezTo>
                <a:cubicBezTo>
                  <a:pt x="467221" y="565250"/>
                  <a:pt x="517282" y="518615"/>
                  <a:pt x="517282" y="518615"/>
                </a:cubicBezTo>
                <a:cubicBezTo>
                  <a:pt x="550009" y="420428"/>
                  <a:pt x="510295" y="543065"/>
                  <a:pt x="544577" y="423081"/>
                </a:cubicBezTo>
                <a:cubicBezTo>
                  <a:pt x="548529" y="409249"/>
                  <a:pt x="553676" y="395786"/>
                  <a:pt x="558225" y="382138"/>
                </a:cubicBezTo>
                <a:cubicBezTo>
                  <a:pt x="553676" y="286604"/>
                  <a:pt x="565325" y="188900"/>
                  <a:pt x="544577" y="95535"/>
                </a:cubicBezTo>
                <a:cubicBezTo>
                  <a:pt x="540390" y="76694"/>
                  <a:pt x="513007" y="119606"/>
                  <a:pt x="503634" y="136478"/>
                </a:cubicBezTo>
                <a:cubicBezTo>
                  <a:pt x="489661" y="161629"/>
                  <a:pt x="500277" y="202404"/>
                  <a:pt x="476338" y="218364"/>
                </a:cubicBezTo>
                <a:cubicBezTo>
                  <a:pt x="462690" y="227463"/>
                  <a:pt x="435395" y="229257"/>
                  <a:pt x="435395" y="245660"/>
                </a:cubicBezTo>
                <a:cubicBezTo>
                  <a:pt x="435395" y="260046"/>
                  <a:pt x="462690" y="236561"/>
                  <a:pt x="476338" y="232012"/>
                </a:cubicBezTo>
                <a:cubicBezTo>
                  <a:pt x="538909" y="138156"/>
                  <a:pt x="499807" y="160500"/>
                  <a:pt x="571873" y="136478"/>
                </a:cubicBezTo>
                <a:cubicBezTo>
                  <a:pt x="601648" y="225807"/>
                  <a:pt x="560293" y="138133"/>
                  <a:pt x="626464" y="191069"/>
                </a:cubicBezTo>
                <a:cubicBezTo>
                  <a:pt x="639272" y="201315"/>
                  <a:pt x="640951" y="221765"/>
                  <a:pt x="653759" y="232012"/>
                </a:cubicBezTo>
                <a:cubicBezTo>
                  <a:pt x="664992" y="240999"/>
                  <a:pt x="681835" y="239226"/>
                  <a:pt x="694702" y="245660"/>
                </a:cubicBezTo>
                <a:cubicBezTo>
                  <a:pt x="700456" y="248537"/>
                  <a:pt x="703801" y="254759"/>
                  <a:pt x="708350" y="259308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9054CD-F8B5-4396-B69E-2B679203B3E5}"/>
              </a:ext>
            </a:extLst>
          </p:cNvPr>
          <p:cNvSpPr/>
          <p:nvPr/>
        </p:nvSpPr>
        <p:spPr>
          <a:xfrm flipH="1">
            <a:off x="10374072" y="4069479"/>
            <a:ext cx="708350" cy="882384"/>
          </a:xfrm>
          <a:custGeom>
            <a:avLst/>
            <a:gdLst>
              <a:gd name="connsiteX0" fmla="*/ 668741 w 723332"/>
              <a:gd name="connsiteY0" fmla="*/ 73189 h 960293"/>
              <a:gd name="connsiteX1" fmla="*/ 559558 w 723332"/>
              <a:gd name="connsiteY1" fmla="*/ 59541 h 960293"/>
              <a:gd name="connsiteX2" fmla="*/ 341194 w 723332"/>
              <a:gd name="connsiteY2" fmla="*/ 4950 h 960293"/>
              <a:gd name="connsiteX3" fmla="*/ 68239 w 723332"/>
              <a:gd name="connsiteY3" fmla="*/ 45893 h 960293"/>
              <a:gd name="connsiteX4" fmla="*/ 54591 w 723332"/>
              <a:gd name="connsiteY4" fmla="*/ 86836 h 960293"/>
              <a:gd name="connsiteX5" fmla="*/ 27296 w 723332"/>
              <a:gd name="connsiteY5" fmla="*/ 127780 h 960293"/>
              <a:gd name="connsiteX6" fmla="*/ 0 w 723332"/>
              <a:gd name="connsiteY6" fmla="*/ 209666 h 960293"/>
              <a:gd name="connsiteX7" fmla="*/ 13648 w 723332"/>
              <a:gd name="connsiteY7" fmla="*/ 455326 h 960293"/>
              <a:gd name="connsiteX8" fmla="*/ 68239 w 723332"/>
              <a:gd name="connsiteY8" fmla="*/ 578156 h 960293"/>
              <a:gd name="connsiteX9" fmla="*/ 81887 w 723332"/>
              <a:gd name="connsiteY9" fmla="*/ 619099 h 960293"/>
              <a:gd name="connsiteX10" fmla="*/ 191069 w 723332"/>
              <a:gd name="connsiteY10" fmla="*/ 714634 h 960293"/>
              <a:gd name="connsiteX11" fmla="*/ 272955 w 723332"/>
              <a:gd name="connsiteY11" fmla="*/ 741929 h 960293"/>
              <a:gd name="connsiteX12" fmla="*/ 545911 w 723332"/>
              <a:gd name="connsiteY12" fmla="*/ 728281 h 960293"/>
              <a:gd name="connsiteX13" fmla="*/ 627797 w 723332"/>
              <a:gd name="connsiteY13" fmla="*/ 700986 h 960293"/>
              <a:gd name="connsiteX14" fmla="*/ 709684 w 723332"/>
              <a:gd name="connsiteY14" fmla="*/ 646395 h 960293"/>
              <a:gd name="connsiteX15" fmla="*/ 532263 w 723332"/>
              <a:gd name="connsiteY15" fmla="*/ 605451 h 960293"/>
              <a:gd name="connsiteX16" fmla="*/ 641445 w 723332"/>
              <a:gd name="connsiteY16" fmla="*/ 632747 h 960293"/>
              <a:gd name="connsiteX17" fmla="*/ 723332 w 723332"/>
              <a:gd name="connsiteY17" fmla="*/ 646395 h 960293"/>
              <a:gd name="connsiteX18" fmla="*/ 709684 w 723332"/>
              <a:gd name="connsiteY18" fmla="*/ 960293 h 96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3332" h="960293">
                <a:moveTo>
                  <a:pt x="668741" y="73189"/>
                </a:moveTo>
                <a:cubicBezTo>
                  <a:pt x="632347" y="68640"/>
                  <a:pt x="595677" y="65915"/>
                  <a:pt x="559558" y="59541"/>
                </a:cubicBezTo>
                <a:cubicBezTo>
                  <a:pt x="469389" y="43629"/>
                  <a:pt x="425737" y="29105"/>
                  <a:pt x="341194" y="4950"/>
                </a:cubicBezTo>
                <a:cubicBezTo>
                  <a:pt x="336604" y="5220"/>
                  <a:pt x="122025" y="-21338"/>
                  <a:pt x="68239" y="45893"/>
                </a:cubicBezTo>
                <a:cubicBezTo>
                  <a:pt x="59252" y="57126"/>
                  <a:pt x="61025" y="73969"/>
                  <a:pt x="54591" y="86836"/>
                </a:cubicBezTo>
                <a:cubicBezTo>
                  <a:pt x="47256" y="101507"/>
                  <a:pt x="33958" y="112791"/>
                  <a:pt x="27296" y="127780"/>
                </a:cubicBezTo>
                <a:cubicBezTo>
                  <a:pt x="15611" y="154072"/>
                  <a:pt x="0" y="209666"/>
                  <a:pt x="0" y="209666"/>
                </a:cubicBezTo>
                <a:cubicBezTo>
                  <a:pt x="4549" y="291553"/>
                  <a:pt x="3475" y="373946"/>
                  <a:pt x="13648" y="455326"/>
                </a:cubicBezTo>
                <a:cubicBezTo>
                  <a:pt x="25385" y="549217"/>
                  <a:pt x="36811" y="515300"/>
                  <a:pt x="68239" y="578156"/>
                </a:cubicBezTo>
                <a:cubicBezTo>
                  <a:pt x="74673" y="591023"/>
                  <a:pt x="75453" y="606232"/>
                  <a:pt x="81887" y="619099"/>
                </a:cubicBezTo>
                <a:cubicBezTo>
                  <a:pt x="104178" y="663682"/>
                  <a:pt x="141937" y="698257"/>
                  <a:pt x="191069" y="714634"/>
                </a:cubicBezTo>
                <a:lnTo>
                  <a:pt x="272955" y="741929"/>
                </a:lnTo>
                <a:cubicBezTo>
                  <a:pt x="363940" y="737380"/>
                  <a:pt x="455412" y="738723"/>
                  <a:pt x="545911" y="728281"/>
                </a:cubicBezTo>
                <a:cubicBezTo>
                  <a:pt x="574493" y="724983"/>
                  <a:pt x="603857" y="716946"/>
                  <a:pt x="627797" y="700986"/>
                </a:cubicBezTo>
                <a:lnTo>
                  <a:pt x="709684" y="646395"/>
                </a:lnTo>
                <a:cubicBezTo>
                  <a:pt x="597280" y="608926"/>
                  <a:pt x="656280" y="623168"/>
                  <a:pt x="532263" y="605451"/>
                </a:cubicBezTo>
                <a:cubicBezTo>
                  <a:pt x="532263" y="605451"/>
                  <a:pt x="604441" y="626580"/>
                  <a:pt x="641445" y="632747"/>
                </a:cubicBezTo>
                <a:lnTo>
                  <a:pt x="723332" y="646395"/>
                </a:lnTo>
                <a:cubicBezTo>
                  <a:pt x="702651" y="832525"/>
                  <a:pt x="709684" y="728030"/>
                  <a:pt x="709684" y="96029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DA1477-E399-4EF6-8CC0-366634E5FEC9}"/>
              </a:ext>
            </a:extLst>
          </p:cNvPr>
          <p:cNvSpPr/>
          <p:nvPr/>
        </p:nvSpPr>
        <p:spPr>
          <a:xfrm>
            <a:off x="822784" y="4123899"/>
            <a:ext cx="666614" cy="923329"/>
          </a:xfrm>
          <a:custGeom>
            <a:avLst/>
            <a:gdLst>
              <a:gd name="connsiteX0" fmla="*/ 668741 w 723332"/>
              <a:gd name="connsiteY0" fmla="*/ 73189 h 960293"/>
              <a:gd name="connsiteX1" fmla="*/ 559558 w 723332"/>
              <a:gd name="connsiteY1" fmla="*/ 59541 h 960293"/>
              <a:gd name="connsiteX2" fmla="*/ 341194 w 723332"/>
              <a:gd name="connsiteY2" fmla="*/ 4950 h 960293"/>
              <a:gd name="connsiteX3" fmla="*/ 68239 w 723332"/>
              <a:gd name="connsiteY3" fmla="*/ 45893 h 960293"/>
              <a:gd name="connsiteX4" fmla="*/ 54591 w 723332"/>
              <a:gd name="connsiteY4" fmla="*/ 86836 h 960293"/>
              <a:gd name="connsiteX5" fmla="*/ 27296 w 723332"/>
              <a:gd name="connsiteY5" fmla="*/ 127780 h 960293"/>
              <a:gd name="connsiteX6" fmla="*/ 0 w 723332"/>
              <a:gd name="connsiteY6" fmla="*/ 209666 h 960293"/>
              <a:gd name="connsiteX7" fmla="*/ 13648 w 723332"/>
              <a:gd name="connsiteY7" fmla="*/ 455326 h 960293"/>
              <a:gd name="connsiteX8" fmla="*/ 68239 w 723332"/>
              <a:gd name="connsiteY8" fmla="*/ 578156 h 960293"/>
              <a:gd name="connsiteX9" fmla="*/ 81887 w 723332"/>
              <a:gd name="connsiteY9" fmla="*/ 619099 h 960293"/>
              <a:gd name="connsiteX10" fmla="*/ 191069 w 723332"/>
              <a:gd name="connsiteY10" fmla="*/ 714634 h 960293"/>
              <a:gd name="connsiteX11" fmla="*/ 272955 w 723332"/>
              <a:gd name="connsiteY11" fmla="*/ 741929 h 960293"/>
              <a:gd name="connsiteX12" fmla="*/ 545911 w 723332"/>
              <a:gd name="connsiteY12" fmla="*/ 728281 h 960293"/>
              <a:gd name="connsiteX13" fmla="*/ 627797 w 723332"/>
              <a:gd name="connsiteY13" fmla="*/ 700986 h 960293"/>
              <a:gd name="connsiteX14" fmla="*/ 709684 w 723332"/>
              <a:gd name="connsiteY14" fmla="*/ 646395 h 960293"/>
              <a:gd name="connsiteX15" fmla="*/ 532263 w 723332"/>
              <a:gd name="connsiteY15" fmla="*/ 605451 h 960293"/>
              <a:gd name="connsiteX16" fmla="*/ 641445 w 723332"/>
              <a:gd name="connsiteY16" fmla="*/ 632747 h 960293"/>
              <a:gd name="connsiteX17" fmla="*/ 723332 w 723332"/>
              <a:gd name="connsiteY17" fmla="*/ 646395 h 960293"/>
              <a:gd name="connsiteX18" fmla="*/ 709684 w 723332"/>
              <a:gd name="connsiteY18" fmla="*/ 960293 h 96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3332" h="960293">
                <a:moveTo>
                  <a:pt x="668741" y="73189"/>
                </a:moveTo>
                <a:cubicBezTo>
                  <a:pt x="632347" y="68640"/>
                  <a:pt x="595677" y="65915"/>
                  <a:pt x="559558" y="59541"/>
                </a:cubicBezTo>
                <a:cubicBezTo>
                  <a:pt x="469389" y="43629"/>
                  <a:pt x="425737" y="29105"/>
                  <a:pt x="341194" y="4950"/>
                </a:cubicBezTo>
                <a:cubicBezTo>
                  <a:pt x="336604" y="5220"/>
                  <a:pt x="122025" y="-21338"/>
                  <a:pt x="68239" y="45893"/>
                </a:cubicBezTo>
                <a:cubicBezTo>
                  <a:pt x="59252" y="57126"/>
                  <a:pt x="61025" y="73969"/>
                  <a:pt x="54591" y="86836"/>
                </a:cubicBezTo>
                <a:cubicBezTo>
                  <a:pt x="47256" y="101507"/>
                  <a:pt x="33958" y="112791"/>
                  <a:pt x="27296" y="127780"/>
                </a:cubicBezTo>
                <a:cubicBezTo>
                  <a:pt x="15611" y="154072"/>
                  <a:pt x="0" y="209666"/>
                  <a:pt x="0" y="209666"/>
                </a:cubicBezTo>
                <a:cubicBezTo>
                  <a:pt x="4549" y="291553"/>
                  <a:pt x="3475" y="373946"/>
                  <a:pt x="13648" y="455326"/>
                </a:cubicBezTo>
                <a:cubicBezTo>
                  <a:pt x="25385" y="549217"/>
                  <a:pt x="36811" y="515300"/>
                  <a:pt x="68239" y="578156"/>
                </a:cubicBezTo>
                <a:cubicBezTo>
                  <a:pt x="74673" y="591023"/>
                  <a:pt x="75453" y="606232"/>
                  <a:pt x="81887" y="619099"/>
                </a:cubicBezTo>
                <a:cubicBezTo>
                  <a:pt x="104178" y="663682"/>
                  <a:pt x="141937" y="698257"/>
                  <a:pt x="191069" y="714634"/>
                </a:cubicBezTo>
                <a:lnTo>
                  <a:pt x="272955" y="741929"/>
                </a:lnTo>
                <a:cubicBezTo>
                  <a:pt x="363940" y="737380"/>
                  <a:pt x="455412" y="738723"/>
                  <a:pt x="545911" y="728281"/>
                </a:cubicBezTo>
                <a:cubicBezTo>
                  <a:pt x="574493" y="724983"/>
                  <a:pt x="603857" y="716946"/>
                  <a:pt x="627797" y="700986"/>
                </a:cubicBezTo>
                <a:lnTo>
                  <a:pt x="709684" y="646395"/>
                </a:lnTo>
                <a:cubicBezTo>
                  <a:pt x="597280" y="608926"/>
                  <a:pt x="656280" y="623168"/>
                  <a:pt x="532263" y="605451"/>
                </a:cubicBezTo>
                <a:cubicBezTo>
                  <a:pt x="532263" y="605451"/>
                  <a:pt x="604441" y="626580"/>
                  <a:pt x="641445" y="632747"/>
                </a:cubicBezTo>
                <a:lnTo>
                  <a:pt x="723332" y="646395"/>
                </a:lnTo>
                <a:cubicBezTo>
                  <a:pt x="702651" y="832525"/>
                  <a:pt x="709684" y="728030"/>
                  <a:pt x="709684" y="96029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B63612-989D-44B5-8EA9-17F4FBF4AD32}"/>
              </a:ext>
            </a:extLst>
          </p:cNvPr>
          <p:cNvSpPr txBox="1"/>
          <p:nvPr/>
        </p:nvSpPr>
        <p:spPr>
          <a:xfrm>
            <a:off x="3066196" y="3602862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8CFA7B-0503-41B4-AB69-4CF2AC2E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01" y="3479223"/>
            <a:ext cx="627942" cy="4938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DB7221-BB4D-488A-A88E-C7CD9E6D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816" y="3479223"/>
            <a:ext cx="627942" cy="49381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2130B60-A5CA-4A0A-8491-09C49CDD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7" y="3712777"/>
            <a:ext cx="627942" cy="49381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8DF9422-7265-424D-A615-8D5E32981D1F}"/>
              </a:ext>
            </a:extLst>
          </p:cNvPr>
          <p:cNvSpPr txBox="1"/>
          <p:nvPr/>
        </p:nvSpPr>
        <p:spPr>
          <a:xfrm>
            <a:off x="2873064" y="4874357"/>
            <a:ext cx="70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000D2-D377-4D84-8444-67668123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989" y="4806285"/>
            <a:ext cx="780356" cy="4999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4AB8470-B102-4B2A-83EE-2976EEECE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721" y="4727179"/>
            <a:ext cx="780356" cy="4999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DF0E599-321B-4279-99BC-A2C750BD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617" y="4654138"/>
            <a:ext cx="780356" cy="4999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26B1446-2962-4AB9-B317-01AFCAFE5F32}"/>
              </a:ext>
            </a:extLst>
          </p:cNvPr>
          <p:cNvSpPr txBox="1"/>
          <p:nvPr/>
        </p:nvSpPr>
        <p:spPr>
          <a:xfrm>
            <a:off x="1296536" y="5745707"/>
            <a:ext cx="13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input</a:t>
            </a:r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A89A4F8-E7D5-4C98-AB33-BF40E62DF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84" y="5680415"/>
            <a:ext cx="1420491" cy="4999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C9E5EB3-E690-4A9B-9622-67BBDD617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1" y="5745707"/>
            <a:ext cx="1420491" cy="4999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F70E6E7-EEF3-4A08-A286-CC3099E7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178" y="5810999"/>
            <a:ext cx="1420491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7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7A0FC4-6F53-491B-A1F1-3227A4000153}"/>
              </a:ext>
            </a:extLst>
          </p:cNvPr>
          <p:cNvSpPr txBox="1"/>
          <p:nvPr/>
        </p:nvSpPr>
        <p:spPr>
          <a:xfrm>
            <a:off x="504966" y="313899"/>
            <a:ext cx="3739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 the input </a:t>
            </a:r>
          </a:p>
          <a:p>
            <a:r>
              <a:rPr lang="en-US" dirty="0"/>
              <a:t>00 – no input // remain in this state </a:t>
            </a:r>
          </a:p>
          <a:p>
            <a:r>
              <a:rPr lang="en-US" dirty="0"/>
              <a:t>01 – move right</a:t>
            </a:r>
          </a:p>
          <a:p>
            <a:r>
              <a:rPr lang="en-US" dirty="0"/>
              <a:t>10 – move left</a:t>
            </a:r>
          </a:p>
          <a:p>
            <a:r>
              <a:rPr lang="en-US" dirty="0"/>
              <a:t>11 – Invalid / don’t care 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1BEFAC-DAC5-4B1A-BCBA-DA3E16B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67407"/>
              </p:ext>
            </p:extLst>
          </p:nvPr>
        </p:nvGraphicFramePr>
        <p:xfrm>
          <a:off x="4933433" y="1649105"/>
          <a:ext cx="636790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17">
                  <a:extLst>
                    <a:ext uri="{9D8B030D-6E8A-4147-A177-3AD203B41FA5}">
                      <a16:colId xmlns:a16="http://schemas.microsoft.com/office/drawing/2014/main" val="3644518774"/>
                    </a:ext>
                  </a:extLst>
                </a:gridCol>
                <a:gridCol w="1061317">
                  <a:extLst>
                    <a:ext uri="{9D8B030D-6E8A-4147-A177-3AD203B41FA5}">
                      <a16:colId xmlns:a16="http://schemas.microsoft.com/office/drawing/2014/main" val="1925219606"/>
                    </a:ext>
                  </a:extLst>
                </a:gridCol>
                <a:gridCol w="1061317">
                  <a:extLst>
                    <a:ext uri="{9D8B030D-6E8A-4147-A177-3AD203B41FA5}">
                      <a16:colId xmlns:a16="http://schemas.microsoft.com/office/drawing/2014/main" val="4036584024"/>
                    </a:ext>
                  </a:extLst>
                </a:gridCol>
                <a:gridCol w="1061317">
                  <a:extLst>
                    <a:ext uri="{9D8B030D-6E8A-4147-A177-3AD203B41FA5}">
                      <a16:colId xmlns:a16="http://schemas.microsoft.com/office/drawing/2014/main" val="2742057413"/>
                    </a:ext>
                  </a:extLst>
                </a:gridCol>
                <a:gridCol w="1061317">
                  <a:extLst>
                    <a:ext uri="{9D8B030D-6E8A-4147-A177-3AD203B41FA5}">
                      <a16:colId xmlns:a16="http://schemas.microsoft.com/office/drawing/2014/main" val="2734441687"/>
                    </a:ext>
                  </a:extLst>
                </a:gridCol>
                <a:gridCol w="1061317">
                  <a:extLst>
                    <a:ext uri="{9D8B030D-6E8A-4147-A177-3AD203B41FA5}">
                      <a16:colId xmlns:a16="http://schemas.microsoft.com/office/drawing/2014/main" val="4269074681"/>
                    </a:ext>
                  </a:extLst>
                </a:gridCol>
              </a:tblGrid>
              <a:tr h="530057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5885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3735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125532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20290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19265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3969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57933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39689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25622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27064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16054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127569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30732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E80DAEA-49CD-4F11-949E-9D68629719FA}"/>
              </a:ext>
            </a:extLst>
          </p:cNvPr>
          <p:cNvSpPr/>
          <p:nvPr/>
        </p:nvSpPr>
        <p:spPr>
          <a:xfrm>
            <a:off x="1009933" y="2729552"/>
            <a:ext cx="2825087" cy="1937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Truth Table based on FSM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33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76F262A-0979-4972-B8C8-187D5F916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7662"/>
              </p:ext>
            </p:extLst>
          </p:nvPr>
        </p:nvGraphicFramePr>
        <p:xfrm>
          <a:off x="2032000" y="719666"/>
          <a:ext cx="2449016" cy="148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2254">
                  <a:extLst>
                    <a:ext uri="{9D8B030D-6E8A-4147-A177-3AD203B41FA5}">
                      <a16:colId xmlns:a16="http://schemas.microsoft.com/office/drawing/2014/main" val="3405647323"/>
                    </a:ext>
                  </a:extLst>
                </a:gridCol>
                <a:gridCol w="612254">
                  <a:extLst>
                    <a:ext uri="{9D8B030D-6E8A-4147-A177-3AD203B41FA5}">
                      <a16:colId xmlns:a16="http://schemas.microsoft.com/office/drawing/2014/main" val="1018435532"/>
                    </a:ext>
                  </a:extLst>
                </a:gridCol>
                <a:gridCol w="612254">
                  <a:extLst>
                    <a:ext uri="{9D8B030D-6E8A-4147-A177-3AD203B41FA5}">
                      <a16:colId xmlns:a16="http://schemas.microsoft.com/office/drawing/2014/main" val="3815245542"/>
                    </a:ext>
                  </a:extLst>
                </a:gridCol>
                <a:gridCol w="612254">
                  <a:extLst>
                    <a:ext uri="{9D8B030D-6E8A-4147-A177-3AD203B41FA5}">
                      <a16:colId xmlns:a16="http://schemas.microsoft.com/office/drawing/2014/main" val="12178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3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517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FAB036-BB8F-4E99-92ED-1169F8172D7E}"/>
              </a:ext>
            </a:extLst>
          </p:cNvPr>
          <p:cNvSpPr txBox="1"/>
          <p:nvPr/>
        </p:nvSpPr>
        <p:spPr>
          <a:xfrm>
            <a:off x="1417851" y="683231"/>
            <a:ext cx="122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S1S0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A71CB-9482-4164-BA9F-0C6775620264}"/>
              </a:ext>
            </a:extLst>
          </p:cNvPr>
          <p:cNvSpPr txBox="1"/>
          <p:nvPr/>
        </p:nvSpPr>
        <p:spPr>
          <a:xfrm>
            <a:off x="2032000" y="313899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159A02-6C74-4AA4-833D-65886A6C8C82}"/>
              </a:ext>
            </a:extLst>
          </p:cNvPr>
          <p:cNvSpPr/>
          <p:nvPr/>
        </p:nvSpPr>
        <p:spPr>
          <a:xfrm>
            <a:off x="2646150" y="1088998"/>
            <a:ext cx="1122908" cy="667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2A2C6E-30FA-4060-8975-B298FE903DBE}"/>
              </a:ext>
            </a:extLst>
          </p:cNvPr>
          <p:cNvSpPr/>
          <p:nvPr/>
        </p:nvSpPr>
        <p:spPr>
          <a:xfrm>
            <a:off x="2032000" y="1535252"/>
            <a:ext cx="1122908" cy="5908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09C0BB-4AF3-4714-9C3E-75A70ADD7E25}"/>
              </a:ext>
            </a:extLst>
          </p:cNvPr>
          <p:cNvSpPr/>
          <p:nvPr/>
        </p:nvSpPr>
        <p:spPr>
          <a:xfrm>
            <a:off x="2111233" y="1429698"/>
            <a:ext cx="2242403" cy="438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039C2-B85D-47CF-9002-D3460B41AE04}"/>
              </a:ext>
            </a:extLst>
          </p:cNvPr>
          <p:cNvSpPr txBox="1"/>
          <p:nvPr/>
        </p:nvSpPr>
        <p:spPr>
          <a:xfrm>
            <a:off x="4967786" y="1075543"/>
            <a:ext cx="26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N0 = S0R + S1 L’ + S1 S0</a:t>
            </a:r>
            <a:endParaRPr lang="en-IN" dirty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960C2E3-1D5E-4A22-8A71-EF1D16B4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40617"/>
              </p:ext>
            </p:extLst>
          </p:nvPr>
        </p:nvGraphicFramePr>
        <p:xfrm>
          <a:off x="2032000" y="3429000"/>
          <a:ext cx="2449016" cy="148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2254">
                  <a:extLst>
                    <a:ext uri="{9D8B030D-6E8A-4147-A177-3AD203B41FA5}">
                      <a16:colId xmlns:a16="http://schemas.microsoft.com/office/drawing/2014/main" val="3405647323"/>
                    </a:ext>
                  </a:extLst>
                </a:gridCol>
                <a:gridCol w="612254">
                  <a:extLst>
                    <a:ext uri="{9D8B030D-6E8A-4147-A177-3AD203B41FA5}">
                      <a16:colId xmlns:a16="http://schemas.microsoft.com/office/drawing/2014/main" val="1018435532"/>
                    </a:ext>
                  </a:extLst>
                </a:gridCol>
                <a:gridCol w="612254">
                  <a:extLst>
                    <a:ext uri="{9D8B030D-6E8A-4147-A177-3AD203B41FA5}">
                      <a16:colId xmlns:a16="http://schemas.microsoft.com/office/drawing/2014/main" val="3815245542"/>
                    </a:ext>
                  </a:extLst>
                </a:gridCol>
                <a:gridCol w="612254">
                  <a:extLst>
                    <a:ext uri="{9D8B030D-6E8A-4147-A177-3AD203B41FA5}">
                      <a16:colId xmlns:a16="http://schemas.microsoft.com/office/drawing/2014/main" val="12178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3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5173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E031CD1-87AB-4142-B42D-4E4BA550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83" y="3382784"/>
            <a:ext cx="1280271" cy="493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026845-3767-436A-9B39-0E7BBD67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18" y="3013452"/>
            <a:ext cx="1822862" cy="4938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265CB-618C-40E9-BDE1-3452316A69E0}"/>
              </a:ext>
            </a:extLst>
          </p:cNvPr>
          <p:cNvSpPr/>
          <p:nvPr/>
        </p:nvSpPr>
        <p:spPr>
          <a:xfrm>
            <a:off x="2646149" y="4170680"/>
            <a:ext cx="1025099" cy="7416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CC9454-6E2F-449E-8963-FE6AECE26F62}"/>
              </a:ext>
            </a:extLst>
          </p:cNvPr>
          <p:cNvSpPr/>
          <p:nvPr/>
        </p:nvSpPr>
        <p:spPr>
          <a:xfrm>
            <a:off x="2034275" y="3873343"/>
            <a:ext cx="463266" cy="7416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9C5348-80A5-4F4F-B07E-56313B171E51}"/>
              </a:ext>
            </a:extLst>
          </p:cNvPr>
          <p:cNvSpPr/>
          <p:nvPr/>
        </p:nvSpPr>
        <p:spPr>
          <a:xfrm>
            <a:off x="3287422" y="4546843"/>
            <a:ext cx="925015" cy="372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E49E4A-A7E7-43A1-9A09-881D90D33321}"/>
              </a:ext>
            </a:extLst>
          </p:cNvPr>
          <p:cNvSpPr/>
          <p:nvPr/>
        </p:nvSpPr>
        <p:spPr>
          <a:xfrm>
            <a:off x="2646149" y="4615023"/>
            <a:ext cx="1025099" cy="2973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A585C3-CE48-48BC-A2B8-2D67889B2737}"/>
              </a:ext>
            </a:extLst>
          </p:cNvPr>
          <p:cNvSpPr/>
          <p:nvPr/>
        </p:nvSpPr>
        <p:spPr>
          <a:xfrm>
            <a:off x="2672136" y="3445562"/>
            <a:ext cx="1025099" cy="2973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B0C47-D5E2-4227-A5F8-D66FBEA082E1}"/>
              </a:ext>
            </a:extLst>
          </p:cNvPr>
          <p:cNvSpPr txBox="1"/>
          <p:nvPr/>
        </p:nvSpPr>
        <p:spPr>
          <a:xfrm>
            <a:off x="5058473" y="3803991"/>
            <a:ext cx="34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 = S0’R + S1 R + S0’L’R’ +S1S0’L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50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056AF-BEA2-43D1-A3BD-A50F3252E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614362"/>
            <a:ext cx="77152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F10B8A-BCEC-413E-862D-9F013869E702}"/>
              </a:ext>
            </a:extLst>
          </p:cNvPr>
          <p:cNvSpPr/>
          <p:nvPr/>
        </p:nvSpPr>
        <p:spPr>
          <a:xfrm>
            <a:off x="3297317" y="-137897"/>
            <a:ext cx="493596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>
                <a:ln/>
                <a:solidFill>
                  <a:schemeClr val="accent3"/>
                </a:solidFill>
                <a:effectLst/>
              </a:rPr>
              <a:t>The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2747D-8BF8-40B2-91C4-D9632B95F277}"/>
              </a:ext>
            </a:extLst>
          </p:cNvPr>
          <p:cNvSpPr txBox="1"/>
          <p:nvPr/>
        </p:nvSpPr>
        <p:spPr>
          <a:xfrm>
            <a:off x="198783" y="1643270"/>
            <a:ext cx="39756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left right buttons</a:t>
            </a:r>
          </a:p>
          <a:p>
            <a:endParaRPr lang="en-US" dirty="0"/>
          </a:p>
          <a:p>
            <a:r>
              <a:rPr lang="en-US" dirty="0"/>
              <a:t>Game over Boolean using and gate</a:t>
            </a:r>
          </a:p>
          <a:p>
            <a:endParaRPr lang="en-US" dirty="0"/>
          </a:p>
          <a:p>
            <a:r>
              <a:rPr lang="en-US" dirty="0"/>
              <a:t>Giving high frequency clock to controls so that movement is smooth </a:t>
            </a:r>
          </a:p>
          <a:p>
            <a:endParaRPr lang="en-US" dirty="0"/>
          </a:p>
          <a:p>
            <a:r>
              <a:rPr lang="en-US" dirty="0"/>
              <a:t>Combined last three rows with that of main so that main object has height of 3 bottom rows // giving input using or gate to led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0D11AA-6848-40A1-83E6-F445F9DF9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2057607"/>
            <a:ext cx="76676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6C2612-56E2-4647-A034-8E405B5B56D6}"/>
              </a:ext>
            </a:extLst>
          </p:cNvPr>
          <p:cNvSpPr/>
          <p:nvPr/>
        </p:nvSpPr>
        <p:spPr>
          <a:xfrm>
            <a:off x="3995911" y="2264970"/>
            <a:ext cx="390863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</a:t>
            </a:r>
          </a:p>
        </p:txBody>
      </p:sp>
    </p:spTree>
    <p:extLst>
      <p:ext uri="{BB962C8B-B14F-4D97-AF65-F5344CB8AC3E}">
        <p14:creationId xmlns:p14="http://schemas.microsoft.com/office/powerpoint/2010/main" val="258870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77A32-DAC4-448A-B849-19FC7657FBDB}"/>
              </a:ext>
            </a:extLst>
          </p:cNvPr>
          <p:cNvSpPr/>
          <p:nvPr/>
        </p:nvSpPr>
        <p:spPr>
          <a:xfrm>
            <a:off x="1" y="2321004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682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BF4B1B-1F26-4EDB-9511-AB7DF1E45B4C}"/>
              </a:ext>
            </a:extLst>
          </p:cNvPr>
          <p:cNvSpPr/>
          <p:nvPr/>
        </p:nvSpPr>
        <p:spPr>
          <a:xfrm>
            <a:off x="0" y="196839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E53F4-DBA9-4464-83A4-1AC79C197998}"/>
              </a:ext>
            </a:extLst>
          </p:cNvPr>
          <p:cNvSpPr txBox="1"/>
          <p:nvPr/>
        </p:nvSpPr>
        <p:spPr>
          <a:xfrm>
            <a:off x="1086678" y="2358887"/>
            <a:ext cx="93030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my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I implemented it </a:t>
            </a:r>
            <a:r>
              <a:rPr lang="en-IN" sz="2800" dirty="0"/>
              <a:t>/ my approach towards building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How to display  // Display circuit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What to display // input select circuit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Main object controlling // object control circuit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Combining the circuits // Main circuit</a:t>
            </a:r>
          </a:p>
          <a:p>
            <a:pPr lvl="1"/>
            <a:endParaRPr lang="en-IN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61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7F1F04-338A-4331-AD9B-BACC23C77FE7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BF4C2-5F32-4D4D-BC0D-76BEB277C4F2}"/>
              </a:ext>
            </a:extLst>
          </p:cNvPr>
          <p:cNvSpPr txBox="1"/>
          <p:nvPr/>
        </p:nvSpPr>
        <p:spPr>
          <a:xfrm>
            <a:off x="2922105" y="1031329"/>
            <a:ext cx="6109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gamer has two control buttons left right</a:t>
            </a:r>
          </a:p>
          <a:p>
            <a:endParaRPr lang="en-US" sz="2400" dirty="0"/>
          </a:p>
          <a:p>
            <a:r>
              <a:rPr lang="en-US" sz="2400" dirty="0"/>
              <a:t>He has to dodge the obstacles that are coming towards the main object using them . </a:t>
            </a:r>
          </a:p>
          <a:p>
            <a:endParaRPr lang="en-US" sz="2400" dirty="0"/>
          </a:p>
          <a:p>
            <a:r>
              <a:rPr lang="en-US" sz="2400" dirty="0"/>
              <a:t>The game has 4 lanes .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C8439-0612-49CF-9EF3-A957D1101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11" y="3614531"/>
            <a:ext cx="3132506" cy="284683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9E040E-CA37-4652-98F0-592D3F7DFF37}"/>
              </a:ext>
            </a:extLst>
          </p:cNvPr>
          <p:cNvCxnSpPr/>
          <p:nvPr/>
        </p:nvCxnSpPr>
        <p:spPr>
          <a:xfrm>
            <a:off x="3578087" y="4386470"/>
            <a:ext cx="1934817" cy="927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5DEA9-82B3-4341-9DA9-90ACB402EBFE}"/>
              </a:ext>
            </a:extLst>
          </p:cNvPr>
          <p:cNvCxnSpPr/>
          <p:nvPr/>
        </p:nvCxnSpPr>
        <p:spPr>
          <a:xfrm>
            <a:off x="4545495" y="5423917"/>
            <a:ext cx="1934817" cy="927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610F4D-F6B0-44C5-8CB9-32D1FF9D80C3}"/>
              </a:ext>
            </a:extLst>
          </p:cNvPr>
          <p:cNvSpPr txBox="1"/>
          <p:nvPr/>
        </p:nvSpPr>
        <p:spPr>
          <a:xfrm>
            <a:off x="2478157" y="4176758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Obstacles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596D0-5EFF-4477-8E6C-1AC576C65666}"/>
              </a:ext>
            </a:extLst>
          </p:cNvPr>
          <p:cNvSpPr txBox="1"/>
          <p:nvPr/>
        </p:nvSpPr>
        <p:spPr>
          <a:xfrm>
            <a:off x="3041374" y="5239251"/>
            <a:ext cx="168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65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138B3A-F1C2-42CE-98F3-7F9310B12563}"/>
              </a:ext>
            </a:extLst>
          </p:cNvPr>
          <p:cNvSpPr/>
          <p:nvPr/>
        </p:nvSpPr>
        <p:spPr>
          <a:xfrm>
            <a:off x="1403995" y="1377075"/>
            <a:ext cx="988685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approach towards building the game……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239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5D7E42-BE96-4494-8241-AA349B43D4E0}"/>
              </a:ext>
            </a:extLst>
          </p:cNvPr>
          <p:cNvSpPr txBox="1"/>
          <p:nvPr/>
        </p:nvSpPr>
        <p:spPr>
          <a:xfrm>
            <a:off x="1231067" y="923330"/>
            <a:ext cx="55546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approach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Led Matrix takes input of each row and wherever there is 1 it shows 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green color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where there is 0 it shows in black color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1111 0000 0000 0000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 I have used 16 bit Register for 16 columns to store the output of each row .and therefore I have used 16 Registers in total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showing the movement of hurdles downwards I have taken the use of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register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 basically the value at previous register is given to next register Therefore it induces the effect of movement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topmost register the input is fed into it using the input select circuit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resetting the game back I have used reset in registers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C6F84-035A-4E4A-B8E2-F277048C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82" y="0"/>
            <a:ext cx="335253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8F9892-93BF-4CE8-8FF7-E7A9E2580FAA}"/>
              </a:ext>
            </a:extLst>
          </p:cNvPr>
          <p:cNvSpPr/>
          <p:nvPr/>
        </p:nvSpPr>
        <p:spPr>
          <a:xfrm>
            <a:off x="2900841" y="0"/>
            <a:ext cx="45889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Circuit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C54471-6DCB-414B-8AE0-A6351247BBC4}"/>
              </a:ext>
            </a:extLst>
          </p:cNvPr>
          <p:cNvSpPr/>
          <p:nvPr/>
        </p:nvSpPr>
        <p:spPr>
          <a:xfrm>
            <a:off x="1369496" y="2511430"/>
            <a:ext cx="218660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98A89-3402-4829-ACC4-9446F34553D4}"/>
              </a:ext>
            </a:extLst>
          </p:cNvPr>
          <p:cNvSpPr/>
          <p:nvPr/>
        </p:nvSpPr>
        <p:spPr>
          <a:xfrm>
            <a:off x="1369496" y="2511430"/>
            <a:ext cx="516835" cy="461665"/>
          </a:xfrm>
          <a:prstGeom prst="rect">
            <a:avLst/>
          </a:prstGeom>
          <a:solidFill>
            <a:srgbClr val="2EFD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2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25E07B-0A02-4962-88CC-778F4943D091}"/>
              </a:ext>
            </a:extLst>
          </p:cNvPr>
          <p:cNvSpPr/>
          <p:nvPr/>
        </p:nvSpPr>
        <p:spPr>
          <a:xfrm>
            <a:off x="384312" y="788504"/>
            <a:ext cx="4320209" cy="2504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64144-4679-4487-BE0D-9632DD87D94B}"/>
              </a:ext>
            </a:extLst>
          </p:cNvPr>
          <p:cNvSpPr/>
          <p:nvPr/>
        </p:nvSpPr>
        <p:spPr>
          <a:xfrm>
            <a:off x="1557130" y="1391477"/>
            <a:ext cx="834887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AF7FB-CA19-4A26-ACDB-D15179C98970}"/>
              </a:ext>
            </a:extLst>
          </p:cNvPr>
          <p:cNvSpPr/>
          <p:nvPr/>
        </p:nvSpPr>
        <p:spPr>
          <a:xfrm>
            <a:off x="3531704" y="1391477"/>
            <a:ext cx="834887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6EEC-5917-4B68-B9D2-4A7DF6BD4E28}"/>
              </a:ext>
            </a:extLst>
          </p:cNvPr>
          <p:cNvSpPr/>
          <p:nvPr/>
        </p:nvSpPr>
        <p:spPr>
          <a:xfrm>
            <a:off x="5897216" y="788504"/>
            <a:ext cx="4320209" cy="2504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33366-F836-4BA4-81D5-AFDF24F1ACD0}"/>
              </a:ext>
            </a:extLst>
          </p:cNvPr>
          <p:cNvSpPr/>
          <p:nvPr/>
        </p:nvSpPr>
        <p:spPr>
          <a:xfrm>
            <a:off x="7123043" y="1755913"/>
            <a:ext cx="834887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91135B-C8E2-48CB-A8B1-40FE77DD4A52}"/>
              </a:ext>
            </a:extLst>
          </p:cNvPr>
          <p:cNvSpPr/>
          <p:nvPr/>
        </p:nvSpPr>
        <p:spPr>
          <a:xfrm>
            <a:off x="9163877" y="1755913"/>
            <a:ext cx="834887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17131-4E71-462C-8260-FCEB4419A977}"/>
              </a:ext>
            </a:extLst>
          </p:cNvPr>
          <p:cNvCxnSpPr/>
          <p:nvPr/>
        </p:nvCxnSpPr>
        <p:spPr>
          <a:xfrm>
            <a:off x="4823791" y="1974573"/>
            <a:ext cx="9409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5C03EF-E41B-496E-85CA-1C6B5F937EE9}"/>
              </a:ext>
            </a:extLst>
          </p:cNvPr>
          <p:cNvSpPr txBox="1"/>
          <p:nvPr/>
        </p:nvSpPr>
        <p:spPr>
          <a:xfrm>
            <a:off x="2040835" y="3697357"/>
            <a:ext cx="6665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transition of values of one register to the register below it .</a:t>
            </a:r>
          </a:p>
          <a:p>
            <a:r>
              <a:rPr lang="en-US" dirty="0"/>
              <a:t>If the transition is somewhat fast it will be giving the effect of movement of blue boxes downward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62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2C085A-6336-4393-AE79-963933C91D25}"/>
              </a:ext>
            </a:extLst>
          </p:cNvPr>
          <p:cNvSpPr/>
          <p:nvPr/>
        </p:nvSpPr>
        <p:spPr>
          <a:xfrm>
            <a:off x="1099931" y="2387696"/>
            <a:ext cx="5221356" cy="55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775A0-EBC0-41D7-AE5A-649B71C676E9}"/>
              </a:ext>
            </a:extLst>
          </p:cNvPr>
          <p:cNvSpPr/>
          <p:nvPr/>
        </p:nvSpPr>
        <p:spPr>
          <a:xfrm>
            <a:off x="1374103" y="331738"/>
            <a:ext cx="9443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implement Lanes 1, 2,3,4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13E37-4101-4678-83AA-DFF90D14537E}"/>
              </a:ext>
            </a:extLst>
          </p:cNvPr>
          <p:cNvSpPr/>
          <p:nvPr/>
        </p:nvSpPr>
        <p:spPr>
          <a:xfrm>
            <a:off x="1484243" y="2387696"/>
            <a:ext cx="649357" cy="551982"/>
          </a:xfrm>
          <a:prstGeom prst="rect">
            <a:avLst/>
          </a:prstGeom>
          <a:solidFill>
            <a:srgbClr val="21F8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7F30A0-A331-4A8D-A67D-A3270F6B8DC2}"/>
              </a:ext>
            </a:extLst>
          </p:cNvPr>
          <p:cNvSpPr/>
          <p:nvPr/>
        </p:nvSpPr>
        <p:spPr>
          <a:xfrm>
            <a:off x="1013791" y="4356651"/>
            <a:ext cx="5221356" cy="52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7E23E-06F0-4C08-A7D9-6ED297C7B1A3}"/>
              </a:ext>
            </a:extLst>
          </p:cNvPr>
          <p:cNvSpPr/>
          <p:nvPr/>
        </p:nvSpPr>
        <p:spPr>
          <a:xfrm>
            <a:off x="3955772" y="4356649"/>
            <a:ext cx="649357" cy="524471"/>
          </a:xfrm>
          <a:prstGeom prst="rect">
            <a:avLst/>
          </a:prstGeom>
          <a:solidFill>
            <a:srgbClr val="21F8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F7ABF-40BA-4BCF-B694-593D10A21E80}"/>
              </a:ext>
            </a:extLst>
          </p:cNvPr>
          <p:cNvSpPr/>
          <p:nvPr/>
        </p:nvSpPr>
        <p:spPr>
          <a:xfrm>
            <a:off x="1013791" y="5456580"/>
            <a:ext cx="5221356" cy="524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6C6761-FE4F-40BB-B4FB-7FA2A5FC5481}"/>
              </a:ext>
            </a:extLst>
          </p:cNvPr>
          <p:cNvSpPr/>
          <p:nvPr/>
        </p:nvSpPr>
        <p:spPr>
          <a:xfrm>
            <a:off x="4956310" y="5456580"/>
            <a:ext cx="649357" cy="524472"/>
          </a:xfrm>
          <a:prstGeom prst="rect">
            <a:avLst/>
          </a:prstGeom>
          <a:solidFill>
            <a:srgbClr val="21F8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4B16B1-363B-45C6-A695-08213E470930}"/>
              </a:ext>
            </a:extLst>
          </p:cNvPr>
          <p:cNvSpPr/>
          <p:nvPr/>
        </p:nvSpPr>
        <p:spPr>
          <a:xfrm>
            <a:off x="1040294" y="3428999"/>
            <a:ext cx="5221356" cy="5244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1EF79C-629C-4233-BF40-A86F7319BC2F}"/>
              </a:ext>
            </a:extLst>
          </p:cNvPr>
          <p:cNvSpPr/>
          <p:nvPr/>
        </p:nvSpPr>
        <p:spPr>
          <a:xfrm>
            <a:off x="2358885" y="3428999"/>
            <a:ext cx="649357" cy="524470"/>
          </a:xfrm>
          <a:prstGeom prst="rect">
            <a:avLst/>
          </a:prstGeom>
          <a:solidFill>
            <a:srgbClr val="21F8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11D3B0-75F4-42CC-8C04-DAEAE42AAB2C}"/>
              </a:ext>
            </a:extLst>
          </p:cNvPr>
          <p:cNvSpPr txBox="1"/>
          <p:nvPr/>
        </p:nvSpPr>
        <p:spPr>
          <a:xfrm>
            <a:off x="7235687" y="1814972"/>
            <a:ext cx="42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16 bit input of respective lanes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24D636-B379-4949-9154-3BC6B218812C}"/>
              </a:ext>
            </a:extLst>
          </p:cNvPr>
          <p:cNvSpPr txBox="1"/>
          <p:nvPr/>
        </p:nvSpPr>
        <p:spPr>
          <a:xfrm>
            <a:off x="7235687" y="2387696"/>
            <a:ext cx="292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0110 0000 0000 0000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7EBD48-A5EC-491A-AFFF-8700BC5F0087}"/>
              </a:ext>
            </a:extLst>
          </p:cNvPr>
          <p:cNvSpPr txBox="1"/>
          <p:nvPr/>
        </p:nvSpPr>
        <p:spPr>
          <a:xfrm>
            <a:off x="7235687" y="3315349"/>
            <a:ext cx="292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0000 0110 0000 0000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F6A3B5-64B1-4E83-9B65-02DDEED14E45}"/>
              </a:ext>
            </a:extLst>
          </p:cNvPr>
          <p:cNvSpPr txBox="1"/>
          <p:nvPr/>
        </p:nvSpPr>
        <p:spPr>
          <a:xfrm>
            <a:off x="7235687" y="4318768"/>
            <a:ext cx="292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0000 0000 0110 0000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013BC4-3DDF-4CD8-85D5-40CA0B31E9C6}"/>
              </a:ext>
            </a:extLst>
          </p:cNvPr>
          <p:cNvSpPr txBox="1"/>
          <p:nvPr/>
        </p:nvSpPr>
        <p:spPr>
          <a:xfrm>
            <a:off x="7235687" y="5271914"/>
            <a:ext cx="292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0000 0000 0000 0110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8DAF3-635E-4432-A2F1-CCA482192FDE}"/>
              </a:ext>
            </a:extLst>
          </p:cNvPr>
          <p:cNvSpPr txBox="1"/>
          <p:nvPr/>
        </p:nvSpPr>
        <p:spPr>
          <a:xfrm>
            <a:off x="1272209" y="1563757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4 columns for each lane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81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315EDA-E65E-4D93-976B-55CB07E10376}"/>
              </a:ext>
            </a:extLst>
          </p:cNvPr>
          <p:cNvSpPr/>
          <p:nvPr/>
        </p:nvSpPr>
        <p:spPr>
          <a:xfrm>
            <a:off x="2491409" y="3693800"/>
            <a:ext cx="7575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What hurdles to give 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3C90A-CE6B-4A74-B796-33F274F17CE7}"/>
              </a:ext>
            </a:extLst>
          </p:cNvPr>
          <p:cNvSpPr/>
          <p:nvPr/>
        </p:nvSpPr>
        <p:spPr>
          <a:xfrm>
            <a:off x="3470120" y="1508587"/>
            <a:ext cx="52517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Input Select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257C83-D222-40C8-975E-5EB820809223}"/>
              </a:ext>
            </a:extLst>
          </p:cNvPr>
          <p:cNvCxnSpPr>
            <a:stCxn id="14" idx="2"/>
          </p:cNvCxnSpPr>
          <p:nvPr/>
        </p:nvCxnSpPr>
        <p:spPr>
          <a:xfrm flipH="1">
            <a:off x="6095999" y="2832026"/>
            <a:ext cx="1" cy="773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9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925A1F-9B56-459B-83AF-5F04A01243F0}"/>
              </a:ext>
            </a:extLst>
          </p:cNvPr>
          <p:cNvSpPr txBox="1"/>
          <p:nvPr/>
        </p:nvSpPr>
        <p:spPr>
          <a:xfrm>
            <a:off x="238541" y="195112"/>
            <a:ext cx="46117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I wanted that for 4 clock cycles the output should be one of the predefined states and also once randomly it  has been selected it should not change for 4 clock cycles .</a:t>
            </a:r>
          </a:p>
          <a:p>
            <a:endParaRPr lang="en-US" dirty="0"/>
          </a:p>
          <a:p>
            <a:r>
              <a:rPr lang="en-US" dirty="0"/>
              <a:t>For ex if at 0 state I choose hurdle should be present in  lane 1 then it should remain this for 4 clock cycles </a:t>
            </a:r>
          </a:p>
          <a:p>
            <a:endParaRPr lang="en-US" dirty="0"/>
          </a:p>
          <a:p>
            <a:r>
              <a:rPr lang="en-US" dirty="0"/>
              <a:t>So that the hurdles have height of 4 rows .</a:t>
            </a:r>
          </a:p>
          <a:p>
            <a:endParaRPr lang="en-US" dirty="0"/>
          </a:p>
          <a:p>
            <a:r>
              <a:rPr lang="en-US" dirty="0"/>
              <a:t>After every 4 clock cycles the output should be 0000 that is no hurdles so that gamer can change the position of the object . And this should also be for 4 clock cycles</a:t>
            </a:r>
          </a:p>
          <a:p>
            <a:endParaRPr lang="en-US" dirty="0"/>
          </a:p>
          <a:p>
            <a:r>
              <a:rPr lang="en-US" dirty="0"/>
              <a:t>And after every 8 clock cycles the process should repeat .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F39312-2BE9-4726-A025-2524F963D3E6}"/>
              </a:ext>
            </a:extLst>
          </p:cNvPr>
          <p:cNvSpPr/>
          <p:nvPr/>
        </p:nvSpPr>
        <p:spPr>
          <a:xfrm>
            <a:off x="7341704" y="1802296"/>
            <a:ext cx="530087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F92A71-78A8-4F51-B3B3-9EA8555FC706}"/>
              </a:ext>
            </a:extLst>
          </p:cNvPr>
          <p:cNvSpPr/>
          <p:nvPr/>
        </p:nvSpPr>
        <p:spPr>
          <a:xfrm>
            <a:off x="8264386" y="1835425"/>
            <a:ext cx="530087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7CAD1B-5275-4EA9-A407-5964B4C1401D}"/>
              </a:ext>
            </a:extLst>
          </p:cNvPr>
          <p:cNvSpPr/>
          <p:nvPr/>
        </p:nvSpPr>
        <p:spPr>
          <a:xfrm>
            <a:off x="9253330" y="1835426"/>
            <a:ext cx="530087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D4264A-F93D-4FDC-8D3D-A904A5A65E57}"/>
              </a:ext>
            </a:extLst>
          </p:cNvPr>
          <p:cNvSpPr/>
          <p:nvPr/>
        </p:nvSpPr>
        <p:spPr>
          <a:xfrm>
            <a:off x="10397986" y="1835425"/>
            <a:ext cx="530087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E2733B-2539-45DB-9E70-BCB5D9EE7EA9}"/>
              </a:ext>
            </a:extLst>
          </p:cNvPr>
          <p:cNvSpPr/>
          <p:nvPr/>
        </p:nvSpPr>
        <p:spPr>
          <a:xfrm>
            <a:off x="7341704" y="2826027"/>
            <a:ext cx="530087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1DEC25-13AD-4348-80E5-5FE866B98715}"/>
              </a:ext>
            </a:extLst>
          </p:cNvPr>
          <p:cNvSpPr/>
          <p:nvPr/>
        </p:nvSpPr>
        <p:spPr>
          <a:xfrm>
            <a:off x="8264386" y="2859156"/>
            <a:ext cx="530087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D75CC3-BADB-4A5C-8279-33D5C0BC0E68}"/>
              </a:ext>
            </a:extLst>
          </p:cNvPr>
          <p:cNvSpPr/>
          <p:nvPr/>
        </p:nvSpPr>
        <p:spPr>
          <a:xfrm>
            <a:off x="9253330" y="2859157"/>
            <a:ext cx="530087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A8D5E1-D208-41F0-89ED-ABFC2BBCD718}"/>
              </a:ext>
            </a:extLst>
          </p:cNvPr>
          <p:cNvSpPr/>
          <p:nvPr/>
        </p:nvSpPr>
        <p:spPr>
          <a:xfrm>
            <a:off x="10397986" y="2859156"/>
            <a:ext cx="530087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D88267-4B4B-4609-947C-02DFF3D497D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7871791" y="2087218"/>
            <a:ext cx="392595" cy="3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942036-9FED-4433-ACE4-D8352F3A80BA}"/>
              </a:ext>
            </a:extLst>
          </p:cNvPr>
          <p:cNvCxnSpPr/>
          <p:nvPr/>
        </p:nvCxnSpPr>
        <p:spPr>
          <a:xfrm>
            <a:off x="8869845" y="2078936"/>
            <a:ext cx="392595" cy="3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A2C881-4785-4A40-9F46-01AA87709596}"/>
              </a:ext>
            </a:extLst>
          </p:cNvPr>
          <p:cNvCxnSpPr/>
          <p:nvPr/>
        </p:nvCxnSpPr>
        <p:spPr>
          <a:xfrm>
            <a:off x="9867899" y="2070654"/>
            <a:ext cx="392595" cy="3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F63197-491D-42CC-B73F-B905655F5963}"/>
              </a:ext>
            </a:extLst>
          </p:cNvPr>
          <p:cNvCxnSpPr>
            <a:cxnSpLocks/>
          </p:cNvCxnSpPr>
          <p:nvPr/>
        </p:nvCxnSpPr>
        <p:spPr>
          <a:xfrm>
            <a:off x="10675452" y="2438397"/>
            <a:ext cx="0" cy="42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749161-55DE-471A-B3C2-F64839B58830}"/>
              </a:ext>
            </a:extLst>
          </p:cNvPr>
          <p:cNvCxnSpPr>
            <a:cxnSpLocks/>
          </p:cNvCxnSpPr>
          <p:nvPr/>
        </p:nvCxnSpPr>
        <p:spPr>
          <a:xfrm flipH="1">
            <a:off x="9867899" y="3110948"/>
            <a:ext cx="530087" cy="3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87583D-BF60-4D13-AF30-97631E76E252}"/>
              </a:ext>
            </a:extLst>
          </p:cNvPr>
          <p:cNvCxnSpPr>
            <a:cxnSpLocks/>
          </p:cNvCxnSpPr>
          <p:nvPr/>
        </p:nvCxnSpPr>
        <p:spPr>
          <a:xfrm flipH="1">
            <a:off x="8765484" y="3139320"/>
            <a:ext cx="530087" cy="3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C17C0-E6C9-4AA4-917D-86AB3A14F1F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941780" y="3144078"/>
            <a:ext cx="322606" cy="2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2B6084-65E2-4751-B820-89BD4A0FF9D5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7594321" y="2372139"/>
            <a:ext cx="12427" cy="4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857EBE-C501-462E-8E41-F91038126061}"/>
              </a:ext>
            </a:extLst>
          </p:cNvPr>
          <p:cNvSpPr txBox="1"/>
          <p:nvPr/>
        </p:nvSpPr>
        <p:spPr>
          <a:xfrm>
            <a:off x="6974783" y="379777"/>
            <a:ext cx="1484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select  the hurdle and give it as output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A7B021-254C-4C76-BD82-D2AD7C8E63B0}"/>
              </a:ext>
            </a:extLst>
          </p:cNvPr>
          <p:cNvSpPr txBox="1"/>
          <p:nvPr/>
        </p:nvSpPr>
        <p:spPr>
          <a:xfrm>
            <a:off x="8720447" y="1114550"/>
            <a:ext cx="282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the same selected hurdle as output until 3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24AC6C-0DAA-489C-8EEB-8FC57D79B924}"/>
              </a:ext>
            </a:extLst>
          </p:cNvPr>
          <p:cNvSpPr txBox="1"/>
          <p:nvPr/>
        </p:nvSpPr>
        <p:spPr>
          <a:xfrm>
            <a:off x="7606748" y="3578087"/>
            <a:ext cx="332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4 clock cycles give 0000 as output </a:t>
            </a:r>
          </a:p>
          <a:p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E4834-F5B9-4592-BAFF-8437AC765CDA}"/>
              </a:ext>
            </a:extLst>
          </p:cNvPr>
          <p:cNvSpPr/>
          <p:nvPr/>
        </p:nvSpPr>
        <p:spPr>
          <a:xfrm>
            <a:off x="4634966" y="2256039"/>
            <a:ext cx="2092162" cy="113983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Based on this FSM diagram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767</Words>
  <Application>Microsoft Office PowerPoint</Application>
  <PresentationFormat>Widescreen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SAMRATH .</dc:creator>
  <cp:lastModifiedBy>SAMRATH .</cp:lastModifiedBy>
  <cp:revision>37</cp:revision>
  <dcterms:created xsi:type="dcterms:W3CDTF">2020-07-01T13:50:35Z</dcterms:created>
  <dcterms:modified xsi:type="dcterms:W3CDTF">2020-07-05T08:03:48Z</dcterms:modified>
</cp:coreProperties>
</file>