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8"/>
  </p:notesMasterIdLst>
  <p:sldIdLst>
    <p:sldId id="256" r:id="rId2"/>
    <p:sldId id="258" r:id="rId3"/>
    <p:sldId id="257" r:id="rId4"/>
    <p:sldId id="268" r:id="rId5"/>
    <p:sldId id="282" r:id="rId6"/>
    <p:sldId id="281" r:id="rId7"/>
    <p:sldId id="283" r:id="rId8"/>
    <p:sldId id="284" r:id="rId9"/>
    <p:sldId id="275" r:id="rId10"/>
    <p:sldId id="278" r:id="rId11"/>
    <p:sldId id="279" r:id="rId12"/>
    <p:sldId id="270" r:id="rId13"/>
    <p:sldId id="271" r:id="rId14"/>
    <p:sldId id="272" r:id="rId15"/>
    <p:sldId id="285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74" autoAdjust="0"/>
  </p:normalViewPr>
  <p:slideViewPr>
    <p:cSldViewPr snapToGrid="0">
      <p:cViewPr varScale="1">
        <p:scale>
          <a:sx n="57" d="100"/>
          <a:sy n="57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20B38-E0ED-45A9-AA32-52648155CF91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6D753-342E-4A3A-838F-E0A0AEC9E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6D753-342E-4A3A-838F-E0A0AEC9E8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8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D7E32-8F16-45FA-9E1B-F98E61C3B2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52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D7E32-8F16-45FA-9E1B-F98E61C3B2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1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6D753-342E-4A3A-838F-E0A0AEC9E8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59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6D753-342E-4A3A-838F-E0A0AEC9E8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52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6D753-342E-4A3A-838F-E0A0AEC9E8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42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6D753-342E-4A3A-838F-E0A0AEC9E8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53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D7E32-8F16-45FA-9E1B-F98E61C3B2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55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6D753-342E-4A3A-838F-E0A0AEC9E8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77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6D753-342E-4A3A-838F-E0A0AEC9E8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90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6D753-342E-4A3A-838F-E0A0AEC9E8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4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6D753-342E-4A3A-838F-E0A0AEC9E8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76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6D753-342E-4A3A-838F-E0A0AEC9E8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2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6D753-342E-4A3A-838F-E0A0AEC9E8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47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6D753-342E-4A3A-838F-E0A0AEC9E8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06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6D753-342E-4A3A-838F-E0A0AEC9E8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5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3AC7-1B85-4149-BE85-0651747EC5E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075D-6F1F-402D-9240-C2822FE6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6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3AC7-1B85-4149-BE85-0651747EC5E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075D-6F1F-402D-9240-C2822FE6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7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3AC7-1B85-4149-BE85-0651747EC5E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075D-6F1F-402D-9240-C2822FE6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54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3AC7-1B85-4149-BE85-0651747EC5E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075D-6F1F-402D-9240-C2822FE681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050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3AC7-1B85-4149-BE85-0651747EC5E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075D-6F1F-402D-9240-C2822FE6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71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3AC7-1B85-4149-BE85-0651747EC5E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075D-6F1F-402D-9240-C2822FE6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64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3AC7-1B85-4149-BE85-0651747EC5E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075D-6F1F-402D-9240-C2822FE6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28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3AC7-1B85-4149-BE85-0651747EC5E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075D-6F1F-402D-9240-C2822FE6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69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3AC7-1B85-4149-BE85-0651747EC5E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075D-6F1F-402D-9240-C2822FE6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3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3AC7-1B85-4149-BE85-0651747EC5E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075D-6F1F-402D-9240-C2822FE6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2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3AC7-1B85-4149-BE85-0651747EC5E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075D-6F1F-402D-9240-C2822FE6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9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3AC7-1B85-4149-BE85-0651747EC5E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075D-6F1F-402D-9240-C2822FE6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4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3AC7-1B85-4149-BE85-0651747EC5E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075D-6F1F-402D-9240-C2822FE6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0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3AC7-1B85-4149-BE85-0651747EC5E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075D-6F1F-402D-9240-C2822FE6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3AC7-1B85-4149-BE85-0651747EC5E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075D-6F1F-402D-9240-C2822FE6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9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3AC7-1B85-4149-BE85-0651747EC5E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075D-6F1F-402D-9240-C2822FE6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1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3AC7-1B85-4149-BE85-0651747EC5E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075D-6F1F-402D-9240-C2822FE6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1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F153AC7-1B85-4149-BE85-0651747EC5E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3075D-6F1F-402D-9240-C2822FE6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23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6658"/>
            <a:ext cx="7853892" cy="1607608"/>
          </a:xfrm>
        </p:spPr>
        <p:txBody>
          <a:bodyPr/>
          <a:lstStyle/>
          <a:p>
            <a:r>
              <a:rPr lang="en-US" dirty="0"/>
              <a:t>ISDS 552 GP3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181350"/>
            <a:ext cx="9767454" cy="2902671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/>
              </a:rPr>
              <a:t>Team Members: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Deepam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Khirwar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Harshita </a:t>
            </a:r>
            <a:r>
              <a:rPr lang="en-US" dirty="0" err="1">
                <a:solidFill>
                  <a:schemeClr val="tx1"/>
                </a:solidFill>
              </a:rPr>
              <a:t>Didwania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Kavindu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Walimunige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Sanchit Singh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Sathiya</a:t>
            </a:r>
            <a:r>
              <a:rPr lang="en-US" dirty="0">
                <a:solidFill>
                  <a:schemeClr val="tx1"/>
                </a:solidFill>
              </a:rPr>
              <a:t> Priya </a:t>
            </a:r>
            <a:r>
              <a:rPr lang="en-US" dirty="0" err="1">
                <a:solidFill>
                  <a:schemeClr val="tx1"/>
                </a:solidFill>
              </a:rPr>
              <a:t>Jeevanandan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19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175" y="302468"/>
            <a:ext cx="11745762" cy="140017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Functional </a:t>
            </a:r>
            <a:r>
              <a:rPr lang="en-US" sz="4800"/>
              <a:t>Requirements </a:t>
            </a:r>
            <a:br>
              <a:rPr lang="en-US" sz="4800" dirty="0"/>
            </a:br>
            <a:r>
              <a:rPr lang="en-US" sz="4800"/>
              <a:t>(contd.)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175" y="2075316"/>
            <a:ext cx="10139892" cy="448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Commission for Salespersons</a:t>
            </a:r>
            <a:endParaRPr lang="en-US" sz="2400" b="1" dirty="0">
              <a:solidFill>
                <a:srgbClr val="FFFFFF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Auditing of the number of sales performed by each salesperson for that week</a:t>
            </a:r>
            <a:endParaRPr lang="en-US" dirty="0"/>
          </a:p>
          <a:p>
            <a:pPr lvl="2"/>
            <a:r>
              <a:rPr lang="en-IN" sz="1700" dirty="0"/>
              <a:t> As per the provided percentage, calculate the total weekly sale.</a:t>
            </a:r>
            <a:endParaRPr lang="en-US" sz="1700" dirty="0"/>
          </a:p>
          <a:p>
            <a:pPr lvl="2"/>
            <a:r>
              <a:rPr lang="en-IN" sz="1700" dirty="0"/>
              <a:t> By considering number of sales as the parameter, check if a salesperson is eligible for a bonus.</a:t>
            </a:r>
            <a:endParaRPr lang="en-US" sz="1700" dirty="0"/>
          </a:p>
          <a:p>
            <a:pPr lvl="2"/>
            <a:r>
              <a:rPr lang="en-IN" sz="1700" dirty="0"/>
              <a:t> After the calculation of the weekly report, it is to be forwarded to the financial manager for approval.</a:t>
            </a:r>
            <a:endParaRPr lang="en-US" sz="1700" dirty="0"/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Processing of salesperson commission</a:t>
            </a:r>
            <a:endParaRPr lang="en-US" dirty="0"/>
          </a:p>
          <a:p>
            <a:pPr lvl="2"/>
            <a:r>
              <a:rPr lang="en-IN" sz="1700" dirty="0"/>
              <a:t> Based on the pre-decided percentages, the manager approves the commission.</a:t>
            </a:r>
            <a:endParaRPr lang="en-US" sz="1700" dirty="0"/>
          </a:p>
          <a:p>
            <a:pPr lvl="2"/>
            <a:r>
              <a:rPr lang="en-IN" sz="1700" dirty="0"/>
              <a:t> Forward it further to the HR and payroll department.</a:t>
            </a:r>
            <a:endParaRPr lang="en-US" sz="1700" dirty="0"/>
          </a:p>
          <a:p>
            <a:pPr lvl="2"/>
            <a:r>
              <a:rPr lang="en-IN" sz="1700" dirty="0"/>
              <a:t> Along with the base salary, the commission and bonus if given to the salesperson.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504961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65" y="529741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Functional Requirements</a:t>
            </a:r>
            <a:br>
              <a:rPr lang="en-US" sz="4800" dirty="0"/>
            </a:br>
            <a:r>
              <a:rPr lang="en-US" sz="4800" dirty="0"/>
              <a:t>(Contd.)	</a:t>
            </a:r>
            <a:endParaRPr lang="en-US" sz="4800" dirty="0">
              <a:solidFill>
                <a:srgbClr val="EBEBEB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765" y="2417635"/>
            <a:ext cx="8946541" cy="33113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Promotional Offers</a:t>
            </a:r>
            <a:endParaRPr lang="en-US" sz="2400" dirty="0">
              <a:solidFill>
                <a:srgbClr val="FFFFFF"/>
              </a:solidFill>
              <a:latin typeface="Century Gothic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Internal inventory evaluation </a:t>
            </a:r>
            <a:endParaRPr lang="en-US" sz="1600" dirty="0"/>
          </a:p>
          <a:p>
            <a:pPr lvl="2"/>
            <a:r>
              <a:rPr lang="en-IN" dirty="0"/>
              <a:t> Perform comparisons of weekly prices and sales and also to develop offers for stock clearance.</a:t>
            </a:r>
            <a:endParaRPr lang="en-US" sz="1400" dirty="0"/>
          </a:p>
          <a:p>
            <a:pPr lvl="2"/>
            <a:r>
              <a:rPr lang="en-IN" dirty="0"/>
              <a:t> Encourage the customers for referrals by launching referral offers.</a:t>
            </a:r>
            <a:endParaRPr lang="en-US" sz="1400" dirty="0"/>
          </a:p>
          <a:p>
            <a:pPr lvl="2"/>
            <a:r>
              <a:rPr lang="en-IN" dirty="0"/>
              <a:t> To check if any promotional offers are applicable, send timely reports to the manager.</a:t>
            </a: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The inventory is updated by taking into account the seasonal, holiday and also, promotional offers and also if there are any changes in the pricing structure.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5628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065" y="612273"/>
            <a:ext cx="8911687" cy="910949"/>
          </a:xfrm>
        </p:spPr>
        <p:txBody>
          <a:bodyPr>
            <a:normAutofit/>
          </a:bodyPr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5" y="1762125"/>
            <a:ext cx="8688388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Operational Requirements</a:t>
            </a:r>
            <a:endParaRPr lang="en-US" sz="2800" b="1" dirty="0">
              <a:solidFill>
                <a:srgbClr val="FFFFFF"/>
              </a:solidFill>
              <a:latin typeface="Century Gothic"/>
            </a:endParaRPr>
          </a:p>
          <a:p>
            <a:pPr lvl="1"/>
            <a:r>
              <a:rPr lang="en-IN" sz="2000" dirty="0"/>
              <a:t>The system must be compatible with any web browser and mobile</a:t>
            </a:r>
            <a:endParaRPr lang="en-US" sz="2000" dirty="0"/>
          </a:p>
          <a:p>
            <a:pPr lvl="1"/>
            <a:r>
              <a:rPr lang="en-IN" sz="2000" dirty="0"/>
              <a:t>The newly designed system must integrate well with the existing system.</a:t>
            </a:r>
            <a:endParaRPr lang="en-US" sz="2000" dirty="0"/>
          </a:p>
          <a:p>
            <a:pPr lvl="1"/>
            <a:r>
              <a:rPr lang="en-IN" sz="2000" dirty="0"/>
              <a:t>Proper backup of the data should be designed.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7531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92065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4700" dirty="0"/>
              <a:t>Non-Functional Requirements (contd.)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42975" y="1771650"/>
            <a:ext cx="9855612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300" b="1" dirty="0"/>
          </a:p>
          <a:p>
            <a:pPr marL="0" indent="0">
              <a:buNone/>
            </a:pPr>
            <a:r>
              <a:rPr lang="en-US" sz="2800" b="1" dirty="0"/>
              <a:t>Performance Requirements:</a:t>
            </a:r>
          </a:p>
          <a:p>
            <a:pPr lvl="1"/>
            <a:r>
              <a:rPr lang="en-IN" sz="2000" dirty="0"/>
              <a:t>The system must be up and  running 24*7.</a:t>
            </a:r>
            <a:endParaRPr lang="en-US" sz="2000" dirty="0"/>
          </a:p>
          <a:p>
            <a:pPr lvl="1"/>
            <a:r>
              <a:rPr lang="en-IN" sz="2000" dirty="0"/>
              <a:t>The response time for the user should be less than a second.</a:t>
            </a:r>
            <a:endParaRPr lang="en-US" sz="2000" dirty="0"/>
          </a:p>
          <a:p>
            <a:pPr lvl="1"/>
            <a:r>
              <a:rPr lang="en-IN" sz="2000" dirty="0"/>
              <a:t>The system should maintain an accurate and detailed historical data of every transaction.</a:t>
            </a:r>
            <a:endParaRPr lang="en-US" sz="2000" dirty="0"/>
          </a:p>
          <a:p>
            <a:pPr lvl="1"/>
            <a:r>
              <a:rPr lang="en-IN" sz="2000" dirty="0"/>
              <a:t>Maintaining backup system in order to support system failure.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4686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5" y="485775"/>
            <a:ext cx="8911687" cy="1280890"/>
          </a:xfrm>
        </p:spPr>
        <p:txBody>
          <a:bodyPr/>
          <a:lstStyle/>
          <a:p>
            <a:r>
              <a:rPr lang="en-US" dirty="0"/>
              <a:t>Non-Functional Requirements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192" y="2176744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sz="2800" b="1" dirty="0"/>
              <a:t>Security Requirements:</a:t>
            </a:r>
          </a:p>
          <a:p>
            <a:pPr lvl="1"/>
            <a:r>
              <a:rPr lang="en-IN" sz="2000" dirty="0"/>
              <a:t>Customer details should be secure and confidential.</a:t>
            </a:r>
            <a:endParaRPr lang="en-US" sz="2000" dirty="0"/>
          </a:p>
          <a:p>
            <a:pPr lvl="1"/>
            <a:r>
              <a:rPr lang="en-IN" sz="2000" dirty="0"/>
              <a:t>The customer details should be editable by the customer and the support staff who are assigned to that particular task.</a:t>
            </a:r>
            <a:endParaRPr lang="en-US" sz="2000" dirty="0"/>
          </a:p>
          <a:p>
            <a:pPr lvl="1"/>
            <a:r>
              <a:rPr lang="en-IN" sz="2000" dirty="0"/>
              <a:t>The system must be protected from external threats.</a:t>
            </a:r>
            <a:endParaRPr lang="en-US" sz="2000" dirty="0"/>
          </a:p>
          <a:p>
            <a:pPr lvl="1"/>
            <a:r>
              <a:rPr lang="en-IN" sz="2000" dirty="0"/>
              <a:t>Training the employees on security awareness.</a:t>
            </a:r>
            <a:endParaRPr lang="en-US" sz="2000" dirty="0"/>
          </a:p>
          <a:p>
            <a:pPr lvl="1"/>
            <a:r>
              <a:rPr lang="en-IN" sz="2000" dirty="0"/>
              <a:t>Monitoring system for any intrusion.</a:t>
            </a:r>
            <a:endParaRPr lang="en-US" sz="2000" dirty="0"/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15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5" y="485775"/>
            <a:ext cx="8911687" cy="1280890"/>
          </a:xfrm>
        </p:spPr>
        <p:txBody>
          <a:bodyPr/>
          <a:lstStyle/>
          <a:p>
            <a:r>
              <a:rPr lang="en-US" dirty="0"/>
              <a:t>Non-Functional Requirements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258" y="2176744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" indent="0">
              <a:buNone/>
            </a:pPr>
            <a:r>
              <a:rPr lang="en-US" sz="2800" b="1" dirty="0"/>
              <a:t>Cultural/Political/Federal Requirements:</a:t>
            </a:r>
          </a:p>
          <a:p>
            <a:pPr lvl="1"/>
            <a:r>
              <a:rPr lang="en-IN" sz="2000" dirty="0"/>
              <a:t>Licensed versions of the products should be used.</a:t>
            </a:r>
            <a:endParaRPr lang="en-US" sz="2000" dirty="0"/>
          </a:p>
          <a:p>
            <a:pPr lvl="1"/>
            <a:r>
              <a:rPr lang="en-IN" sz="2000" dirty="0"/>
              <a:t>There should not be any discrimination based on gender, race, ethnicity, etc.</a:t>
            </a:r>
            <a:endParaRPr lang="en-US" sz="2000" dirty="0"/>
          </a:p>
          <a:p>
            <a:pPr lvl="1"/>
            <a:r>
              <a:rPr lang="en-IN" sz="2000" dirty="0"/>
              <a:t>The system must abide by environmental, federal and state safety regulations.</a:t>
            </a:r>
            <a:endParaRPr lang="en-US" sz="2000" dirty="0"/>
          </a:p>
          <a:p>
            <a:pPr lvl="1"/>
            <a:r>
              <a:rPr lang="en-IN" sz="2000" dirty="0"/>
              <a:t>Professional workplace relationships will be maintained among the employees.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6201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End of presentation</a:t>
            </a:r>
            <a:endParaRPr lang="en-US" sz="2800">
              <a:solidFill>
                <a:srgbClr val="EBEBEB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0675" y="2590800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2425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975" y="1924050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Systems Request</a:t>
            </a:r>
          </a:p>
          <a:p>
            <a:pPr lvl="1"/>
            <a:r>
              <a:rPr lang="en-US" sz="2000" dirty="0"/>
              <a:t>Business Need</a:t>
            </a:r>
          </a:p>
          <a:p>
            <a:pPr lvl="1"/>
            <a:r>
              <a:rPr lang="en-US" sz="2000" dirty="0"/>
              <a:t>Business Requirement</a:t>
            </a:r>
          </a:p>
          <a:p>
            <a:pPr lvl="1"/>
            <a:r>
              <a:rPr lang="en-US" sz="2000" dirty="0"/>
              <a:t>Business Value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800" dirty="0"/>
              <a:t>Requirements Definition</a:t>
            </a:r>
          </a:p>
          <a:p>
            <a:pPr lvl="1"/>
            <a:r>
              <a:rPr lang="en-US" sz="2000" dirty="0"/>
              <a:t>Functional Requirements </a:t>
            </a:r>
          </a:p>
          <a:p>
            <a:pPr lvl="1"/>
            <a:r>
              <a:rPr lang="en-US" sz="2000" dirty="0"/>
              <a:t>Non – 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76482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Systems Request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5850" y="1485900"/>
            <a:ext cx="10073217" cy="49193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100" b="1" dirty="0">
                <a:latin typeface="Century Gothic (Headings)"/>
              </a:rPr>
              <a:t>Project Sponsor</a:t>
            </a:r>
            <a:r>
              <a:rPr lang="en-US" sz="2200" b="1" dirty="0">
                <a:latin typeface="Century Gothic (Headings)"/>
              </a:rPr>
              <a:t>: </a:t>
            </a:r>
            <a:r>
              <a:rPr lang="en-US" dirty="0">
                <a:latin typeface="Century Gothic (Headings)"/>
              </a:rPr>
              <a:t> Car Dealership Business Owner/CEO</a:t>
            </a:r>
            <a:endParaRPr lang="en-US" dirty="0">
              <a:solidFill>
                <a:srgbClr val="FFFFFF"/>
              </a:solidFill>
              <a:latin typeface="Century Gothic (Headings)"/>
            </a:endParaRPr>
          </a:p>
          <a:p>
            <a:pPr marL="0" indent="0">
              <a:buNone/>
            </a:pPr>
            <a:endParaRPr lang="en-US" b="1" dirty="0">
              <a:latin typeface="Century Gothic (Headings)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100" b="1" dirty="0">
                <a:latin typeface="Century Gothic (Headings)"/>
              </a:rPr>
              <a:t>Business Need:</a:t>
            </a:r>
            <a:r>
              <a:rPr lang="en-US" dirty="0">
                <a:latin typeface="Century Gothic (Headings)"/>
              </a:rPr>
              <a:t> The purpose of this project is to develop a system to improve their business process related to </a:t>
            </a:r>
            <a:r>
              <a:rPr lang="en-IN" dirty="0">
                <a:latin typeface="Century Gothic (Headings)"/>
              </a:rPr>
              <a:t>customers, sales, inventory, finances, commissions and promotional offers</a:t>
            </a:r>
            <a:endParaRPr lang="en-US" dirty="0">
              <a:latin typeface="Century Gothic (Headings)"/>
            </a:endParaRPr>
          </a:p>
          <a:p>
            <a:pPr marL="0" indent="0">
              <a:buNone/>
            </a:pPr>
            <a:endParaRPr lang="en-US" dirty="0">
              <a:latin typeface="Century Gothic (Headings)"/>
            </a:endParaRPr>
          </a:p>
          <a:p>
            <a:pPr marL="0" indent="0">
              <a:buNone/>
            </a:pPr>
            <a:r>
              <a:rPr lang="en-US" sz="2100" b="1" dirty="0">
                <a:latin typeface="Century Gothic (Headings)"/>
              </a:rPr>
              <a:t>Business Requirements:</a:t>
            </a:r>
            <a:endParaRPr lang="en-US" sz="2100" dirty="0">
              <a:latin typeface="Century Gothic (Headings)"/>
            </a:endParaRPr>
          </a:p>
          <a:p>
            <a:r>
              <a:rPr lang="en-IN" dirty="0">
                <a:latin typeface="Century Gothic (Headings)"/>
              </a:rPr>
              <a:t>Matching customers (online and on-site) with vehicles</a:t>
            </a:r>
            <a:endParaRPr lang="en-US" dirty="0">
              <a:latin typeface="Century Gothic (Headings)"/>
            </a:endParaRPr>
          </a:p>
          <a:p>
            <a:r>
              <a:rPr lang="en-US" dirty="0">
                <a:latin typeface="Century Gothic (Headings)"/>
              </a:rPr>
              <a:t>Manage and track the whole Sales process</a:t>
            </a:r>
          </a:p>
          <a:p>
            <a:r>
              <a:rPr lang="en-US" dirty="0">
                <a:latin typeface="Century Gothic (Headings)"/>
              </a:rPr>
              <a:t>Inventory maintenance and ability to buy/sell/trade-in</a:t>
            </a:r>
          </a:p>
          <a:p>
            <a:r>
              <a:rPr lang="en-US" dirty="0">
                <a:latin typeface="Century Gothic (Headings)"/>
              </a:rPr>
              <a:t>Compute commission for each </a:t>
            </a:r>
            <a:r>
              <a:rPr lang="en-IN" dirty="0">
                <a:latin typeface="Century Gothic (Headings)"/>
              </a:rPr>
              <a:t>Salesperson</a:t>
            </a:r>
            <a:r>
              <a:rPr lang="en-US" dirty="0">
                <a:latin typeface="Century Gothic (Headings)"/>
              </a:rPr>
              <a:t> on a weekly basis</a:t>
            </a:r>
          </a:p>
          <a:p>
            <a:r>
              <a:rPr lang="en-US" dirty="0">
                <a:latin typeface="Century Gothic (Headings)"/>
              </a:rPr>
              <a:t>Keep track of promotional offers</a:t>
            </a:r>
          </a:p>
        </p:txBody>
      </p:sp>
    </p:spTree>
    <p:extLst>
      <p:ext uri="{BB962C8B-B14F-4D97-AF65-F5344CB8AC3E}">
        <p14:creationId xmlns:p14="http://schemas.microsoft.com/office/powerpoint/2010/main" val="191739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002" y="1448719"/>
            <a:ext cx="9397140" cy="4539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 b="1" dirty="0">
                <a:latin typeface="+mn-lt"/>
              </a:rPr>
              <a:t>Business Value</a:t>
            </a:r>
            <a:r>
              <a:rPr lang="en-US" sz="2100" dirty="0">
                <a:latin typeface="+mn-lt"/>
              </a:rPr>
              <a:t>: </a:t>
            </a:r>
            <a:r>
              <a:rPr lang="en-US" dirty="0">
                <a:latin typeface="+mn-lt"/>
              </a:rPr>
              <a:t>The system will increase efficiency of the sales department and improve customer satisfaction.</a:t>
            </a:r>
          </a:p>
          <a:p>
            <a:pPr marL="0" indent="0">
              <a:buNone/>
            </a:pPr>
            <a:endParaRPr lang="en-US" sz="1900" b="1" dirty="0"/>
          </a:p>
          <a:p>
            <a:pPr marL="0" indent="0">
              <a:buNone/>
            </a:pPr>
            <a:r>
              <a:rPr lang="en-US" sz="2100" b="1" dirty="0"/>
              <a:t>Special Issues Or Constraints:</a:t>
            </a:r>
          </a:p>
          <a:p>
            <a:pPr lvl="0"/>
            <a:r>
              <a:rPr lang="en-IN" dirty="0"/>
              <a:t>Challenges in migrating data from to the new system</a:t>
            </a:r>
            <a:endParaRPr lang="en-US" dirty="0"/>
          </a:p>
          <a:p>
            <a:r>
              <a:rPr lang="en-US" dirty="0"/>
              <a:t>The system should be built to accommodate integration of new modules.</a:t>
            </a:r>
          </a:p>
          <a:p>
            <a:pPr lvl="0"/>
            <a:r>
              <a:rPr lang="en-IN" dirty="0"/>
              <a:t>Higher initial investment to the system infrastructure may be required</a:t>
            </a:r>
            <a:endParaRPr lang="en-US" dirty="0"/>
          </a:p>
          <a:p>
            <a:pPr lvl="0"/>
            <a:r>
              <a:rPr lang="en-IN" dirty="0"/>
              <a:t>Cost of licensing the system applications, IT management and staff training.</a:t>
            </a:r>
            <a:endParaRPr lang="en-US" dirty="0"/>
          </a:p>
          <a:p>
            <a:pPr lvl="0"/>
            <a:r>
              <a:rPr lang="en-IN" dirty="0"/>
              <a:t>Return on investment (ROI) maybe longer than expected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9753" y="293107"/>
            <a:ext cx="82855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/>
              <a:t>Systems Request Continued</a:t>
            </a:r>
            <a:endParaRPr lang="en-US" sz="4200" b="1"/>
          </a:p>
        </p:txBody>
      </p:sp>
    </p:spTree>
    <p:extLst>
      <p:ext uri="{BB962C8B-B14F-4D97-AF65-F5344CB8AC3E}">
        <p14:creationId xmlns:p14="http://schemas.microsoft.com/office/powerpoint/2010/main" val="10794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66875"/>
            <a:ext cx="9397140" cy="4539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300" b="1" dirty="0">
                <a:latin typeface="+mn-lt"/>
              </a:rPr>
              <a:t>Requirements Definition Report</a:t>
            </a:r>
            <a:endParaRPr lang="en-US" sz="2300" b="1" dirty="0">
              <a:solidFill>
                <a:srgbClr val="FFFFFF"/>
              </a:solidFill>
              <a:latin typeface="Century Gothic"/>
            </a:endParaRPr>
          </a:p>
          <a:p>
            <a:pPr marL="0" indent="0">
              <a:buNone/>
            </a:pPr>
            <a:endParaRPr lang="en-US" sz="2300" b="1" dirty="0"/>
          </a:p>
          <a:p>
            <a:pPr marL="0" indent="0">
              <a:buNone/>
            </a:pPr>
            <a:r>
              <a:rPr lang="en-US" sz="2300" b="1" dirty="0"/>
              <a:t>The system will contain the following:</a:t>
            </a:r>
          </a:p>
          <a:p>
            <a:r>
              <a:rPr lang="en-US" sz="2100" dirty="0"/>
              <a:t>Functional requirements</a:t>
            </a:r>
          </a:p>
          <a:p>
            <a:r>
              <a:rPr lang="en-US" sz="2100" dirty="0"/>
              <a:t>Non-functional requirements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Additional changes will be added throughout the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5350" y="514350"/>
            <a:ext cx="8285586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200">
                <a:solidFill>
                  <a:srgbClr val="EBEBEB"/>
                </a:solidFill>
              </a:rPr>
              <a:t>Requirements Definition</a:t>
            </a:r>
            <a:r>
              <a:rPr lang="en-US" sz="4200">
                <a:solidFill>
                  <a:srgbClr val="000000"/>
                </a:solidFill>
              </a:rPr>
              <a:t> </a:t>
            </a:r>
            <a:endParaRPr lang="en-US" sz="4200" b="1"/>
          </a:p>
        </p:txBody>
      </p:sp>
      <p:sp>
        <p:nvSpPr>
          <p:cNvPr id="7" name="TextBox 6"/>
          <p:cNvSpPr txBox="1"/>
          <p:nvPr/>
        </p:nvSpPr>
        <p:spPr>
          <a:xfrm>
            <a:off x="4572000" y="3200400"/>
            <a:ext cx="30480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en-US" cap="all"/>
          </a:p>
        </p:txBody>
      </p:sp>
    </p:spTree>
    <p:extLst>
      <p:ext uri="{BB962C8B-B14F-4D97-AF65-F5344CB8AC3E}">
        <p14:creationId xmlns:p14="http://schemas.microsoft.com/office/powerpoint/2010/main" val="247713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293" y="471380"/>
            <a:ext cx="9404723" cy="1400530"/>
          </a:xfrm>
        </p:spPr>
        <p:txBody>
          <a:bodyPr/>
          <a:lstStyle/>
          <a:p>
            <a:r>
              <a:rPr lang="en-US" sz="4400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649" y="1693534"/>
            <a:ext cx="9803684" cy="4825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Matching Customers with Vehicles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Online via search function in car dealer’s website</a:t>
            </a:r>
            <a:endParaRPr lang="en-US" dirty="0"/>
          </a:p>
          <a:p>
            <a:pPr lvl="2"/>
            <a:r>
              <a:rPr lang="en-IN" sz="1800" dirty="0"/>
              <a:t> Customer is able to search all the cars present in the internal inventory.</a:t>
            </a:r>
            <a:endParaRPr lang="en-US" sz="1800" dirty="0"/>
          </a:p>
          <a:p>
            <a:pPr lvl="2"/>
            <a:r>
              <a:rPr lang="en-IN" sz="1800" dirty="0"/>
              <a:t> Customers’ personal information is not stored in the database.</a:t>
            </a:r>
            <a:endParaRPr lang="en-US" sz="1800" dirty="0"/>
          </a:p>
          <a:p>
            <a:pPr lvl="2"/>
            <a:r>
              <a:rPr lang="en-IN" sz="1800" dirty="0"/>
              <a:t> The website shows appropriate results based on search provided with discounts and special deals.</a:t>
            </a: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On-site by visiting the car showroom</a:t>
            </a:r>
            <a:endParaRPr lang="en-US" dirty="0"/>
          </a:p>
          <a:p>
            <a:pPr lvl="2"/>
            <a:r>
              <a:rPr lang="en-IN" sz="1800" dirty="0"/>
              <a:t> A salesperson will be available to guide the customer.</a:t>
            </a:r>
            <a:endParaRPr lang="en-US" sz="1800" dirty="0"/>
          </a:p>
          <a:p>
            <a:pPr lvl="2"/>
            <a:r>
              <a:rPr lang="en-IN" sz="1800" dirty="0"/>
              <a:t> The system records his/her preferences, links it with customer record and stores it in the database.</a:t>
            </a:r>
            <a:endParaRPr lang="en-US" sz="1800" dirty="0"/>
          </a:p>
          <a:p>
            <a:pPr lvl="2"/>
            <a:r>
              <a:rPr lang="en-IN" sz="1800" dirty="0"/>
              <a:t>The customer can choose from both internal and external inventory.</a:t>
            </a:r>
            <a:endParaRPr lang="en-US" sz="1800" dirty="0"/>
          </a:p>
          <a:p>
            <a:pPr lvl="2"/>
            <a:r>
              <a:rPr lang="en-IN" sz="1800" dirty="0"/>
              <a:t> The customer will be offered a test drive.</a:t>
            </a: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17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638" y="518330"/>
            <a:ext cx="10515600" cy="1052858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4800" dirty="0">
                <a:ea typeface="+mn-ea"/>
                <a:cs typeface="+mn-cs"/>
              </a:rPr>
              <a:t>Functional Requirements </a:t>
            </a:r>
            <a:r>
              <a:rPr lang="en-US" sz="4800" dirty="0"/>
              <a:t>(contd.)</a:t>
            </a:r>
            <a:endParaRPr lang="en-US" sz="4800" b="1" dirty="0"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751" y="1567877"/>
            <a:ext cx="10658103" cy="46127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200" b="1" dirty="0"/>
              <a:t>Sales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A salesperson can do real-time meeting with the interested customer and persuade him to buy the car.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If the car is sold, preparing the invoice for the sales.</a:t>
            </a:r>
            <a:endParaRPr lang="en-US" dirty="0"/>
          </a:p>
          <a:p>
            <a:pPr lvl="2"/>
            <a:r>
              <a:rPr lang="en-IN" sz="1800" dirty="0"/>
              <a:t> Enter the customer and car details.</a:t>
            </a:r>
            <a:endParaRPr lang="en-US" sz="1800" dirty="0"/>
          </a:p>
          <a:p>
            <a:pPr lvl="2"/>
            <a:r>
              <a:rPr lang="en-IN" sz="1800" dirty="0"/>
              <a:t>Trade-in details are entered if applicable.</a:t>
            </a:r>
            <a:endParaRPr lang="en-US" sz="1800" dirty="0"/>
          </a:p>
          <a:p>
            <a:pPr lvl="3"/>
            <a:r>
              <a:rPr lang="en-IN" sz="1800" dirty="0"/>
              <a:t>Evaluate the old car.</a:t>
            </a:r>
            <a:endParaRPr lang="en-US" sz="1800" dirty="0"/>
          </a:p>
          <a:p>
            <a:pPr lvl="2"/>
            <a:r>
              <a:rPr lang="en-IN" sz="1800" dirty="0"/>
              <a:t> Check if customer has ordered accessories (e.g. alarm, ski rack).</a:t>
            </a:r>
            <a:endParaRPr lang="en-US" sz="1800" dirty="0"/>
          </a:p>
          <a:p>
            <a:pPr lvl="2"/>
            <a:r>
              <a:rPr lang="en-IN" sz="1800" dirty="0"/>
              <a:t>Consult the final amount with the manager.</a:t>
            </a:r>
            <a:endParaRPr lang="en-US" sz="1800" dirty="0"/>
          </a:p>
          <a:p>
            <a:pPr lvl="2"/>
            <a:r>
              <a:rPr lang="en-IN" sz="1800" dirty="0"/>
              <a:t>Display the final amount after discounts (if there are any) and sales tax.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4074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638" y="518330"/>
            <a:ext cx="10515600" cy="1052858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4800" dirty="0">
                <a:ea typeface="+mn-ea"/>
                <a:cs typeface="+mn-cs"/>
              </a:rPr>
              <a:t>Functional Requirements </a:t>
            </a:r>
            <a:r>
              <a:rPr lang="en-US" sz="4800" dirty="0"/>
              <a:t>(contd.)</a:t>
            </a:r>
            <a:endParaRPr lang="en-US" sz="4800" b="1" dirty="0"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751" y="1567877"/>
            <a:ext cx="10658103" cy="46127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200" b="1" dirty="0"/>
              <a:t>Sales (contd.)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en-IN" dirty="0"/>
              <a:t>Car financing</a:t>
            </a:r>
            <a:endParaRPr lang="en-US" dirty="0"/>
          </a:p>
          <a:p>
            <a:pPr lvl="2"/>
            <a:r>
              <a:rPr lang="en-IN" sz="1800" dirty="0"/>
              <a:t> Ask the customer about all the financing options i.e. lease or loan.</a:t>
            </a:r>
            <a:endParaRPr lang="en-US" sz="1800" dirty="0"/>
          </a:p>
          <a:p>
            <a:pPr lvl="2"/>
            <a:r>
              <a:rPr lang="en-IN" sz="1800" dirty="0"/>
              <a:t> Run the credit history check and eligibility for the loan.</a:t>
            </a:r>
            <a:endParaRPr lang="en-US" sz="1800" dirty="0"/>
          </a:p>
          <a:p>
            <a:pPr lvl="2"/>
            <a:r>
              <a:rPr lang="en-IN" sz="1800" dirty="0"/>
              <a:t> Get all the financing arrangements checked with finance manager.</a:t>
            </a:r>
            <a:endParaRPr lang="en-US" sz="1800" dirty="0"/>
          </a:p>
          <a:p>
            <a:pPr lvl="2"/>
            <a:r>
              <a:rPr lang="en-IN" sz="1800" dirty="0"/>
              <a:t> Complete the process.</a:t>
            </a:r>
            <a:endParaRPr lang="en-US" sz="1800" dirty="0"/>
          </a:p>
          <a:p>
            <a:pPr marL="800100" lvl="1" indent="-342900">
              <a:buFont typeface="+mj-lt"/>
              <a:buAutoNum type="arabicPeriod" startAt="3"/>
            </a:pPr>
            <a:r>
              <a:rPr lang="en-IN" dirty="0"/>
              <a:t>Give the customer warranty card and ask about insurance options.</a:t>
            </a:r>
            <a:endParaRPr lang="en-US" dirty="0"/>
          </a:p>
          <a:p>
            <a:pPr marL="800100" lvl="1" indent="-342900">
              <a:buFont typeface="+mj-lt"/>
              <a:buAutoNum type="arabicPeriod" startAt="3"/>
            </a:pPr>
            <a:r>
              <a:rPr lang="en-IN" dirty="0"/>
              <a:t>Complete the payment process.</a:t>
            </a:r>
            <a:endParaRPr lang="en-US" dirty="0"/>
          </a:p>
          <a:p>
            <a:pPr marL="800100" lvl="1" indent="-342900">
              <a:buFont typeface="+mj-lt"/>
              <a:buAutoNum type="arabicPeriod" startAt="3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1866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1806049"/>
            <a:ext cx="10515600" cy="359575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Inventory management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Manage internal inventory</a:t>
            </a:r>
            <a:endParaRPr lang="en-US" sz="1600" dirty="0"/>
          </a:p>
          <a:p>
            <a:pPr lvl="2"/>
            <a:r>
              <a:rPr lang="en-IN" dirty="0"/>
              <a:t> According to the demands and trends update the inventory regularly.</a:t>
            </a:r>
            <a:endParaRPr lang="en-US" sz="1400" dirty="0"/>
          </a:p>
          <a:p>
            <a:pPr lvl="2"/>
            <a:r>
              <a:rPr lang="en-IN" dirty="0"/>
              <a:t> It will contain all the accessories that customers usually prefer.</a:t>
            </a:r>
            <a:endParaRPr lang="en-US" sz="1400" dirty="0"/>
          </a:p>
          <a:p>
            <a:pPr lvl="2"/>
            <a:r>
              <a:rPr lang="en-IN" dirty="0"/>
              <a:t> Keep track of which car is sold the most and least.</a:t>
            </a:r>
            <a:endParaRPr lang="en-US" sz="1400" dirty="0"/>
          </a:p>
          <a:p>
            <a:pPr lvl="2"/>
            <a:r>
              <a:rPr lang="en-IN" dirty="0"/>
              <a:t>Keep a record of trade-in cars.</a:t>
            </a: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Manage external inventory</a:t>
            </a:r>
            <a:endParaRPr lang="en-US" sz="1600" dirty="0"/>
          </a:p>
          <a:p>
            <a:pPr lvl="2"/>
            <a:r>
              <a:rPr lang="en-IN" dirty="0"/>
              <a:t>If any part or accessories are missing, check with other dealers.</a:t>
            </a:r>
            <a:endParaRPr lang="en-US" sz="1400" dirty="0"/>
          </a:p>
          <a:p>
            <a:pPr lvl="2"/>
            <a:r>
              <a:rPr lang="en-IN" dirty="0"/>
              <a:t> Check the availabilities of vehicles with other dealers and place the order if you don’t have that car.</a:t>
            </a:r>
            <a:endParaRPr lang="en-US" sz="1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36638" y="518330"/>
            <a:ext cx="10515600" cy="10528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4800" dirty="0">
                <a:ea typeface="+mn-ea"/>
                <a:cs typeface="+mn-cs"/>
              </a:rPr>
              <a:t>Functional Requirements </a:t>
            </a:r>
            <a:r>
              <a:rPr lang="en-US" sz="4800" dirty="0"/>
              <a:t>(contd.)</a:t>
            </a:r>
            <a:endParaRPr lang="en-US" sz="4800" b="1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57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</TotalTime>
  <Words>903</Words>
  <Application>Microsoft Office PowerPoint</Application>
  <PresentationFormat>Widescreen</PresentationFormat>
  <Paragraphs>145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Century Gothic (Headings)</vt:lpstr>
      <vt:lpstr>Wingdings 3</vt:lpstr>
      <vt:lpstr>Ion</vt:lpstr>
      <vt:lpstr>ISDS 552 GP3</vt:lpstr>
      <vt:lpstr>Overview</vt:lpstr>
      <vt:lpstr>Systems Request</vt:lpstr>
      <vt:lpstr>PowerPoint Presentation</vt:lpstr>
      <vt:lpstr>PowerPoint Presentation</vt:lpstr>
      <vt:lpstr>Functional Requirements</vt:lpstr>
      <vt:lpstr>Functional Requirements (contd.)</vt:lpstr>
      <vt:lpstr>Functional Requirements (contd.)</vt:lpstr>
      <vt:lpstr>PowerPoint Presentation</vt:lpstr>
      <vt:lpstr>Functional Requirements  (contd.)</vt:lpstr>
      <vt:lpstr>Functional Requirements (Contd.) </vt:lpstr>
      <vt:lpstr>Non-Functional Requirements</vt:lpstr>
      <vt:lpstr>Non-Functional Requirements (contd.)  </vt:lpstr>
      <vt:lpstr>Non-Functional Requirements (contd.)</vt:lpstr>
      <vt:lpstr>Non-Functional Requirements (contd.)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ISDS 552 GP3</dc:title>
  <dc:creator>sanchit.singh</dc:creator>
  <cp:lastModifiedBy>sanchit.singh</cp:lastModifiedBy>
  <cp:revision>43</cp:revision>
  <dcterms:modified xsi:type="dcterms:W3CDTF">2018-07-09T05:36:51Z</dcterms:modified>
</cp:coreProperties>
</file>