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9" r:id="rId14"/>
    <p:sldId id="280" r:id="rId15"/>
    <p:sldId id="281" r:id="rId16"/>
    <p:sldId id="282" r:id="rId17"/>
    <p:sldId id="259" r:id="rId18"/>
    <p:sldId id="276" r:id="rId19"/>
    <p:sldId id="277" r:id="rId20"/>
    <p:sldId id="278" r:id="rId21"/>
    <p:sldId id="260" r:id="rId22"/>
    <p:sldId id="263" r:id="rId23"/>
    <p:sldId id="283" r:id="rId24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039725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1" cy="12621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04000" y="1769040"/>
            <a:ext cx="9071641" cy="209124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PlaceHolder 3"/>
          <p:cNvSpPr>
            <a:spLocks noGrp="1"/>
          </p:cNvSpPr>
          <p:nvPr>
            <p:ph type="body" sz="half" idx="13"/>
          </p:nvPr>
        </p:nvSpPr>
        <p:spPr>
          <a:xfrm>
            <a:off x="503999" y="4059359"/>
            <a:ext cx="9071642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1" cy="12621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4000" y="1769040"/>
            <a:ext cx="4426921" cy="209124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PlaceHolder 3"/>
          <p:cNvSpPr/>
          <p:nvPr/>
        </p:nvSpPr>
        <p:spPr>
          <a:xfrm>
            <a:off x="5152680" y="1769040"/>
            <a:ext cx="442692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8" name="PlaceHolder 4"/>
          <p:cNvSpPr/>
          <p:nvPr/>
        </p:nvSpPr>
        <p:spPr>
          <a:xfrm>
            <a:off x="5152680" y="4059359"/>
            <a:ext cx="442692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 sz="quarter" idx="13"/>
          </p:nvPr>
        </p:nvSpPr>
        <p:spPr>
          <a:xfrm>
            <a:off x="503999" y="4059359"/>
            <a:ext cx="4426922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1" cy="12621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4000" y="1769040"/>
            <a:ext cx="2920681" cy="209124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PlaceHolder 3"/>
          <p:cNvSpPr/>
          <p:nvPr/>
        </p:nvSpPr>
        <p:spPr>
          <a:xfrm>
            <a:off x="3571199" y="1769040"/>
            <a:ext cx="292068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20" name="PlaceHolder 4"/>
          <p:cNvSpPr/>
          <p:nvPr/>
        </p:nvSpPr>
        <p:spPr>
          <a:xfrm>
            <a:off x="6638039" y="1769040"/>
            <a:ext cx="292068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21" name="PlaceHolder 5"/>
          <p:cNvSpPr/>
          <p:nvPr/>
        </p:nvSpPr>
        <p:spPr>
          <a:xfrm>
            <a:off x="6638039" y="4059359"/>
            <a:ext cx="292068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22" name="PlaceHolder 6"/>
          <p:cNvSpPr/>
          <p:nvPr/>
        </p:nvSpPr>
        <p:spPr>
          <a:xfrm>
            <a:off x="3571199" y="4059359"/>
            <a:ext cx="292068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23" name="PlaceHolder 7"/>
          <p:cNvSpPr>
            <a:spLocks noGrp="1"/>
          </p:cNvSpPr>
          <p:nvPr>
            <p:ph type="body" sz="quarter" idx="13"/>
          </p:nvPr>
        </p:nvSpPr>
        <p:spPr>
          <a:xfrm>
            <a:off x="503999" y="4059359"/>
            <a:ext cx="2920682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1" cy="12621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1" cy="4384441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1" cy="12621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1" cy="438444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1" cy="12621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04000" y="1769040"/>
            <a:ext cx="4426921" cy="438444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body" sz="half" idx="13"/>
          </p:nvPr>
        </p:nvSpPr>
        <p:spPr>
          <a:xfrm>
            <a:off x="5152680" y="1769040"/>
            <a:ext cx="4426921" cy="43844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1" cy="12621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dy Level One…"/>
          <p:cNvSpPr txBox="1">
            <a:spLocks noGrp="1"/>
          </p:cNvSpPr>
          <p:nvPr>
            <p:ph type="body" idx="1"/>
          </p:nvPr>
        </p:nvSpPr>
        <p:spPr>
          <a:xfrm>
            <a:off x="504000" y="301320"/>
            <a:ext cx="9071641" cy="5851801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1" cy="12621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4000" y="1769040"/>
            <a:ext cx="4426921" cy="209124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PlaceHolder 3"/>
          <p:cNvSpPr/>
          <p:nvPr/>
        </p:nvSpPr>
        <p:spPr>
          <a:xfrm>
            <a:off x="503999" y="4059359"/>
            <a:ext cx="4426922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 sz="half" idx="13"/>
          </p:nvPr>
        </p:nvSpPr>
        <p:spPr>
          <a:xfrm>
            <a:off x="5152680" y="1769040"/>
            <a:ext cx="4426921" cy="43844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1" cy="12621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04000" y="1769040"/>
            <a:ext cx="4426921" cy="438444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PlaceHolder 3"/>
          <p:cNvSpPr/>
          <p:nvPr/>
        </p:nvSpPr>
        <p:spPr>
          <a:xfrm>
            <a:off x="5152680" y="1769040"/>
            <a:ext cx="442692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 sz="quarter" idx="13"/>
          </p:nvPr>
        </p:nvSpPr>
        <p:spPr>
          <a:xfrm>
            <a:off x="5152680" y="4059359"/>
            <a:ext cx="4426921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1" cy="12621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4000" y="1769040"/>
            <a:ext cx="4426921" cy="209124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PlaceHolder 3"/>
          <p:cNvSpPr/>
          <p:nvPr/>
        </p:nvSpPr>
        <p:spPr>
          <a:xfrm>
            <a:off x="5152680" y="1769040"/>
            <a:ext cx="442692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 sz="half" idx="13"/>
          </p:nvPr>
        </p:nvSpPr>
        <p:spPr>
          <a:xfrm>
            <a:off x="503999" y="4059359"/>
            <a:ext cx="9071642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03555" y="101453"/>
            <a:ext cx="9063990" cy="166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03555" y="1763183"/>
            <a:ext cx="9063990" cy="5793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867698" y="7003756"/>
            <a:ext cx="2349924" cy="406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z="1400" spc="-1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9pPr>
    </p:titleStyle>
    <p:bodyStyle>
      <a:lvl1pPr marL="431999" marR="0" indent="-323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1pPr>
      <a:lvl2pPr marL="910285" marR="0" indent="-370285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sz="3200" b="0" i="0" u="none" strike="noStrike" cap="none" spc="-1" baseline="0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2pPr>
      <a:lvl3pPr marL="1392000" marR="0" indent="-3840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sz="3200" b="0" i="0" u="none" strike="noStrike" cap="none" spc="-1" baseline="0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3pPr>
      <a:lvl4pPr marL="1857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sz="3200" b="0" i="0" u="none" strike="noStrike" cap="none" spc="-1" baseline="0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4pPr>
      <a:lvl5pPr marL="2289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sz="3200" b="0" i="0" u="none" strike="noStrike" cap="none" spc="-1" baseline="0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5pPr>
      <a:lvl6pPr marL="2721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sz="3200" b="0" i="0" u="none" strike="noStrike" cap="none" spc="-1" baseline="0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6pPr>
      <a:lvl7pPr marL="3153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sz="3200" b="0" i="0" u="none" strike="noStrike" cap="none" spc="-1" baseline="0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sz="3200" b="0" i="0" u="none" strike="noStrike" cap="none" spc="-1" baseline="0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sz="3200" b="0" i="0" u="none" strike="noStrike" cap="none" spc="-1" baseline="0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-1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-1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-1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-1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-1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-1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-1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-1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-1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0.0.0.0:8080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joshuapundit.blogspot.com/" TargetMode="External"/><Relationship Id="rId2" Type="http://schemas.openxmlformats.org/officeDocument/2006/relationships/hyperlink" Target="https://www.indiatoday.in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twitter.com/" TargetMode="External"/><Relationship Id="rId4" Type="http://schemas.openxmlformats.org/officeDocument/2006/relationships/hyperlink" Target="https://atelier.bnpparibas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-1" y="1554480"/>
            <a:ext cx="10080002" cy="1188721"/>
          </a:xfrm>
          <a:prstGeom prst="rect">
            <a:avLst/>
          </a:prstGeom>
          <a:solidFill>
            <a:srgbClr val="3F8000">
              <a:alpha val="99000"/>
            </a:srgbClr>
          </a:solidFill>
          <a:ln>
            <a:solidFill>
              <a:srgbClr val="3465A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346680" y="1755566"/>
            <a:ext cx="943740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rPr lang="en-IN" dirty="0" smtClean="0"/>
              <a:t>E</a:t>
            </a:r>
            <a:r>
              <a:rPr dirty="0" smtClean="0"/>
              <a:t>-Voting </a:t>
            </a:r>
            <a:r>
              <a:rPr dirty="0" err="1"/>
              <a:t>DApp</a:t>
            </a:r>
            <a:endParaRPr dirty="0"/>
          </a:p>
        </p:txBody>
      </p:sp>
      <p:sp>
        <p:nvSpPr>
          <p:cNvPr id="135" name="CustomShape 5"/>
          <p:cNvSpPr/>
          <p:nvPr/>
        </p:nvSpPr>
        <p:spPr>
          <a:xfrm>
            <a:off x="-20520" y="5770800"/>
            <a:ext cx="10100520" cy="822961"/>
          </a:xfrm>
          <a:prstGeom prst="rect">
            <a:avLst/>
          </a:prstGeom>
          <a:solidFill>
            <a:srgbClr val="CCCCCC">
              <a:alpha val="99000"/>
            </a:srgbClr>
          </a:solidFill>
          <a:ln>
            <a:solidFill>
              <a:srgbClr val="3465A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36" name="TextShape 6"/>
          <p:cNvSpPr txBox="1"/>
          <p:nvPr/>
        </p:nvSpPr>
        <p:spPr>
          <a:xfrm>
            <a:off x="3657599" y="5832962"/>
            <a:ext cx="2651762" cy="688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b">
            <a:spAutoFit/>
          </a:bodyPr>
          <a:lstStyle/>
          <a:p>
            <a:pPr algn="ctr">
              <a:defRPr sz="1500" spc="-1">
                <a:uFill>
                  <a:solidFill>
                    <a:srgbClr val="FFFFFF"/>
                  </a:solidFill>
                </a:uFill>
              </a:defRPr>
            </a:pPr>
            <a:r>
              <a:t>Under the guidance of</a:t>
            </a:r>
          </a:p>
          <a:p>
            <a:pPr algn="ctr">
              <a:defRPr sz="2600" spc="-1">
                <a:uFill>
                  <a:solidFill>
                    <a:srgbClr val="FFFFFF"/>
                  </a:solidFill>
                </a:uFill>
              </a:defRPr>
            </a:pPr>
            <a:r>
              <a:t>Dr. Divya Kumar</a:t>
            </a:r>
          </a:p>
        </p:txBody>
      </p:sp>
      <p:pic>
        <p:nvPicPr>
          <p:cNvPr id="137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7679" y="37800"/>
            <a:ext cx="1346041" cy="151668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ahildeep Singh Raina     20158070…"/>
          <p:cNvSpPr txBox="1"/>
          <p:nvPr/>
        </p:nvSpPr>
        <p:spPr>
          <a:xfrm>
            <a:off x="5129286" y="3404528"/>
            <a:ext cx="4811999" cy="1704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4" algn="just">
              <a:defRPr sz="2300"/>
            </a:pPr>
            <a:r>
              <a:t>Sahildeep Singh Raina     20158070</a:t>
            </a:r>
          </a:p>
          <a:p>
            <a:pPr algn="just">
              <a:defRPr sz="2300"/>
            </a:pPr>
            <a:r>
              <a:t>Sarvaigari Govardhini       20158094</a:t>
            </a:r>
          </a:p>
          <a:p>
            <a:pPr algn="just">
              <a:defRPr sz="2300"/>
            </a:pPr>
            <a:r>
              <a:t>Ayush Jain                        20158014</a:t>
            </a:r>
          </a:p>
          <a:p>
            <a:pPr algn="just">
              <a:defRPr sz="2300"/>
            </a:pPr>
            <a:r>
              <a:t>Gourav Kumar                  20158098</a:t>
            </a:r>
          </a:p>
          <a:p>
            <a:pPr algn="just">
              <a:defRPr sz="2300"/>
            </a:pPr>
            <a:r>
              <a:t>Tejaswini Sundar              20158008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-1" y="365760"/>
            <a:ext cx="10080002" cy="1188720"/>
          </a:xfrm>
          <a:prstGeom prst="rect">
            <a:avLst/>
          </a:prstGeom>
          <a:solidFill>
            <a:srgbClr val="3F8000">
              <a:alpha val="99000"/>
            </a:srgbClr>
          </a:solidFill>
          <a:ln>
            <a:solidFill>
              <a:srgbClr val="3465A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503999" y="593846"/>
            <a:ext cx="907164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rPr lang="en-IN" dirty="0" smtClean="0"/>
              <a:t>Front End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92385" y="2067380"/>
            <a:ext cx="9578715" cy="3016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r>
              <a:rPr lang="en-IN" sz="2800" dirty="0" smtClean="0"/>
              <a:t>A simple and easy-to-use front end is developed using HTML, CSS and JavaScript.</a:t>
            </a:r>
          </a:p>
          <a:p>
            <a:endParaRPr lang="en-IN" sz="2800" dirty="0"/>
          </a:p>
          <a:p>
            <a:r>
              <a:rPr lang="en-IN" sz="2800" dirty="0" smtClean="0"/>
              <a:t>The front end interacts with end users ( candidates and voters).</a:t>
            </a:r>
          </a:p>
          <a:p>
            <a:endParaRPr lang="en-IN" sz="2800" dirty="0"/>
          </a:p>
          <a:p>
            <a:r>
              <a:rPr lang="en-IN" sz="2800" dirty="0" smtClean="0"/>
              <a:t>It is used to interact with the smart contracts easily.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r="2971"/>
          <a:stretch/>
        </p:blipFill>
        <p:spPr>
          <a:xfrm>
            <a:off x="2578309" y="5224954"/>
            <a:ext cx="4407108" cy="23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182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-1" y="365760"/>
            <a:ext cx="10080002" cy="1188720"/>
          </a:xfrm>
          <a:prstGeom prst="rect">
            <a:avLst/>
          </a:prstGeom>
          <a:solidFill>
            <a:srgbClr val="3F8000">
              <a:alpha val="99000"/>
            </a:srgbClr>
          </a:solidFill>
          <a:ln>
            <a:solidFill>
              <a:srgbClr val="3465A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503999" y="593846"/>
            <a:ext cx="907164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rPr lang="en-IN" dirty="0" smtClean="0"/>
              <a:t>Web 3.0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92385" y="2726947"/>
            <a:ext cx="9578715" cy="38779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r>
              <a:rPr lang="en-IN" sz="2800" dirty="0"/>
              <a:t>There is no concrete definition for Web 3.0 yet and the technology that will bring us there has not even matured yet.</a:t>
            </a:r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/>
              <a:t>Web3 is based on context based browsing.</a:t>
            </a:r>
            <a:endParaRPr lang="en-IN" sz="2800" dirty="0"/>
          </a:p>
          <a:p>
            <a:endParaRPr lang="en-IN" sz="2800" dirty="0" smtClean="0"/>
          </a:p>
          <a:p>
            <a:r>
              <a:rPr lang="en-IN" sz="2800" dirty="0" smtClean="0"/>
              <a:t>The </a:t>
            </a:r>
            <a:r>
              <a:rPr lang="en-IN" sz="2800" dirty="0"/>
              <a:t>web3.js library is a collection of modules which contain specific functionality for the </a:t>
            </a:r>
            <a:r>
              <a:rPr lang="en-IN" sz="2800" dirty="0" err="1"/>
              <a:t>ethereum</a:t>
            </a:r>
            <a:r>
              <a:rPr lang="en-IN" sz="2800" dirty="0"/>
              <a:t> ecosystem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The web3-eth </a:t>
            </a:r>
            <a:r>
              <a:rPr lang="en-IN" sz="2800" dirty="0"/>
              <a:t>is for the </a:t>
            </a:r>
            <a:r>
              <a:rPr lang="en-IN" sz="2800" dirty="0" err="1"/>
              <a:t>ethereum</a:t>
            </a:r>
            <a:r>
              <a:rPr lang="en-IN" sz="2800" dirty="0"/>
              <a:t> </a:t>
            </a:r>
            <a:r>
              <a:rPr lang="en-IN" sz="2800" dirty="0" err="1"/>
              <a:t>blockchain</a:t>
            </a:r>
            <a:r>
              <a:rPr lang="en-IN" sz="2800" dirty="0"/>
              <a:t> and smart </a:t>
            </a:r>
            <a:r>
              <a:rPr lang="en-IN" sz="2800" dirty="0" smtClean="0"/>
              <a:t>contracts.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121" y="593846"/>
            <a:ext cx="2513978" cy="213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08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-1" y="365760"/>
            <a:ext cx="10080002" cy="1188720"/>
          </a:xfrm>
          <a:prstGeom prst="rect">
            <a:avLst/>
          </a:prstGeom>
          <a:solidFill>
            <a:srgbClr val="3F8000">
              <a:alpha val="99000"/>
            </a:srgbClr>
          </a:solidFill>
          <a:ln>
            <a:solidFill>
              <a:srgbClr val="3465A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503999" y="593846"/>
            <a:ext cx="907164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rPr lang="en-IN" dirty="0" smtClean="0"/>
              <a:t>Working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03999" y="3822492"/>
            <a:ext cx="2638269" cy="1499016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7377" y="3822492"/>
            <a:ext cx="2638269" cy="1499016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6772387" y="1738860"/>
            <a:ext cx="2668250" cy="1499016"/>
          </a:xfrm>
          <a:prstGeom prst="ellipse">
            <a:avLst/>
          </a:prstGeom>
          <a:solidFill>
            <a:schemeClr val="accent3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Oval 7"/>
          <p:cNvSpPr/>
          <p:nvPr/>
        </p:nvSpPr>
        <p:spPr>
          <a:xfrm>
            <a:off x="6772387" y="5906125"/>
            <a:ext cx="2668250" cy="1499016"/>
          </a:xfrm>
          <a:prstGeom prst="ellipse">
            <a:avLst/>
          </a:prstGeom>
          <a:solidFill>
            <a:schemeClr val="accent3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3142268" y="4054839"/>
            <a:ext cx="3630119" cy="103432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9567" y="4077325"/>
            <a:ext cx="2308485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SMART CONTRACT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N" dirty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 BACK END )  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00407" y="4077325"/>
            <a:ext cx="2278504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FRONT END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( HTML/CSS/JS )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5219" y="2349868"/>
            <a:ext cx="1708879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CANDIDATES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5219" y="6517133"/>
            <a:ext cx="1708879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VOTERS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5557" y="4433499"/>
            <a:ext cx="2248525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WEB3.js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7958192" y="3249118"/>
            <a:ext cx="362932" cy="584616"/>
          </a:xfrm>
          <a:prstGeom prst="downArrow">
            <a:avLst/>
          </a:prstGeom>
          <a:solidFill>
            <a:srgbClr val="C3D69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Down Arrow 18"/>
          <p:cNvSpPr/>
          <p:nvPr/>
        </p:nvSpPr>
        <p:spPr>
          <a:xfrm rot="10800000">
            <a:off x="7958192" y="5325415"/>
            <a:ext cx="362932" cy="584616"/>
          </a:xfrm>
          <a:prstGeom prst="downArrow">
            <a:avLst/>
          </a:prstGeom>
          <a:solidFill>
            <a:srgbClr val="C3D69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32710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-1" y="365760"/>
            <a:ext cx="10080002" cy="1188720"/>
          </a:xfrm>
          <a:prstGeom prst="rect">
            <a:avLst/>
          </a:prstGeom>
          <a:solidFill>
            <a:srgbClr val="3F8000">
              <a:alpha val="99000"/>
            </a:srgbClr>
          </a:solidFill>
          <a:ln>
            <a:solidFill>
              <a:srgbClr val="3465A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503999" y="593846"/>
            <a:ext cx="907164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rPr lang="en-IN" dirty="0" smtClean="0"/>
              <a:t>Working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6787377" y="3822492"/>
            <a:ext cx="2638269" cy="1499016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6772387" y="1738860"/>
            <a:ext cx="2668250" cy="1499016"/>
          </a:xfrm>
          <a:prstGeom prst="ellipse">
            <a:avLst/>
          </a:prstGeom>
          <a:solidFill>
            <a:schemeClr val="accent3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Oval 7"/>
          <p:cNvSpPr/>
          <p:nvPr/>
        </p:nvSpPr>
        <p:spPr>
          <a:xfrm>
            <a:off x="6772387" y="5906125"/>
            <a:ext cx="2668250" cy="1499016"/>
          </a:xfrm>
          <a:prstGeom prst="ellipse">
            <a:avLst/>
          </a:prstGeom>
          <a:solidFill>
            <a:schemeClr val="accent3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3142268" y="4054839"/>
            <a:ext cx="3630119" cy="103432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03999" y="3822492"/>
            <a:ext cx="2638269" cy="1499016"/>
            <a:chOff x="503999" y="3822492"/>
            <a:chExt cx="2638269" cy="1499016"/>
          </a:xfrm>
        </p:grpSpPr>
        <p:sp>
          <p:nvSpPr>
            <p:cNvPr id="2" name="Rectangle 1"/>
            <p:cNvSpPr/>
            <p:nvPr/>
          </p:nvSpPr>
          <p:spPr>
            <a:xfrm>
              <a:off x="503999" y="3822492"/>
              <a:ext cx="2638269" cy="1499016"/>
            </a:xfrm>
            <a:prstGeom prst="rect">
              <a:avLst/>
            </a:prstGeom>
            <a:solidFill>
              <a:schemeClr val="accent3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9567" y="4077325"/>
              <a:ext cx="2308485" cy="830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SMART CONTRACT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IN" dirty="0"/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( BACK END )  </a:t>
              </a:r>
              <a:endPara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000407" y="4077325"/>
            <a:ext cx="2278504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FRONT END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( HTML/CSS/JS )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5219" y="2349868"/>
            <a:ext cx="1708879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CANDIDATES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5219" y="6517133"/>
            <a:ext cx="1708879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VOTERS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5557" y="4433499"/>
            <a:ext cx="2248525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WEB3.js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7958192" y="3249118"/>
            <a:ext cx="362932" cy="584616"/>
          </a:xfrm>
          <a:prstGeom prst="downArrow">
            <a:avLst/>
          </a:prstGeom>
          <a:solidFill>
            <a:srgbClr val="C3D69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Down Arrow 18"/>
          <p:cNvSpPr/>
          <p:nvPr/>
        </p:nvSpPr>
        <p:spPr>
          <a:xfrm rot="10800000">
            <a:off x="7958192" y="5325415"/>
            <a:ext cx="362932" cy="584616"/>
          </a:xfrm>
          <a:prstGeom prst="downArrow">
            <a:avLst/>
          </a:prstGeom>
          <a:solidFill>
            <a:srgbClr val="C3D69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803161" y="1738860"/>
            <a:ext cx="2983042" cy="1768838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2268" y="2349868"/>
            <a:ext cx="2344132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Users press buttons in front end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Straight Arrow Connector 16"/>
          <p:cNvCxnSpPr>
            <a:stCxn id="12" idx="6"/>
          </p:cNvCxnSpPr>
          <p:nvPr/>
        </p:nvCxnSpPr>
        <p:spPr>
          <a:xfrm>
            <a:off x="5786203" y="2623279"/>
            <a:ext cx="986184" cy="3588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/>
          <p:nvPr/>
        </p:nvCxnSpPr>
        <p:spPr>
          <a:xfrm>
            <a:off x="4957327" y="3440242"/>
            <a:ext cx="1896343" cy="2915588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597181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-1" y="365760"/>
            <a:ext cx="10080002" cy="1188720"/>
          </a:xfrm>
          <a:prstGeom prst="rect">
            <a:avLst/>
          </a:prstGeom>
          <a:solidFill>
            <a:srgbClr val="3F8000">
              <a:alpha val="99000"/>
            </a:srgbClr>
          </a:solidFill>
          <a:ln>
            <a:solidFill>
              <a:srgbClr val="3465A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503999" y="593846"/>
            <a:ext cx="907164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rPr lang="en-IN" dirty="0" smtClean="0"/>
              <a:t>Working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6787377" y="3822492"/>
            <a:ext cx="2638269" cy="1499016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6772387" y="1738860"/>
            <a:ext cx="2668250" cy="1499016"/>
          </a:xfrm>
          <a:prstGeom prst="ellipse">
            <a:avLst/>
          </a:prstGeom>
          <a:solidFill>
            <a:schemeClr val="accent3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Oval 7"/>
          <p:cNvSpPr/>
          <p:nvPr/>
        </p:nvSpPr>
        <p:spPr>
          <a:xfrm>
            <a:off x="6772387" y="5906125"/>
            <a:ext cx="2668250" cy="1499016"/>
          </a:xfrm>
          <a:prstGeom prst="ellipse">
            <a:avLst/>
          </a:prstGeom>
          <a:solidFill>
            <a:schemeClr val="accent3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3142268" y="4054839"/>
            <a:ext cx="3630119" cy="103432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03999" y="3822492"/>
            <a:ext cx="2638269" cy="1499016"/>
            <a:chOff x="503999" y="3822492"/>
            <a:chExt cx="2638269" cy="1499016"/>
          </a:xfrm>
        </p:grpSpPr>
        <p:sp>
          <p:nvSpPr>
            <p:cNvPr id="2" name="Rectangle 1"/>
            <p:cNvSpPr/>
            <p:nvPr/>
          </p:nvSpPr>
          <p:spPr>
            <a:xfrm>
              <a:off x="503999" y="3822492"/>
              <a:ext cx="2638269" cy="1499016"/>
            </a:xfrm>
            <a:prstGeom prst="rect">
              <a:avLst/>
            </a:prstGeom>
            <a:solidFill>
              <a:schemeClr val="accent3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9567" y="4077325"/>
              <a:ext cx="2308485" cy="830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SMART CONTRACT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IN" dirty="0"/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( BACK END )  </a:t>
              </a:r>
              <a:endPara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000407" y="4077325"/>
            <a:ext cx="2278504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FRONT END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( HTML/CSS/JS )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5219" y="2349868"/>
            <a:ext cx="1708879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CANDIDATES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5219" y="6517133"/>
            <a:ext cx="1708879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VOTERS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5557" y="4433499"/>
            <a:ext cx="2248525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WEB3.js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7958192" y="3249118"/>
            <a:ext cx="362932" cy="584616"/>
          </a:xfrm>
          <a:prstGeom prst="downArrow">
            <a:avLst/>
          </a:prstGeom>
          <a:solidFill>
            <a:srgbClr val="C3D69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Down Arrow 18"/>
          <p:cNvSpPr/>
          <p:nvPr/>
        </p:nvSpPr>
        <p:spPr>
          <a:xfrm rot="10800000">
            <a:off x="7958192" y="5325415"/>
            <a:ext cx="362932" cy="584616"/>
          </a:xfrm>
          <a:prstGeom prst="downArrow">
            <a:avLst/>
          </a:prstGeom>
          <a:solidFill>
            <a:srgbClr val="C3D69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803161" y="1738860"/>
            <a:ext cx="2983042" cy="1768838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2268" y="2349868"/>
            <a:ext cx="2344132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Front end calls functions</a:t>
            </a:r>
            <a:r>
              <a:rPr kumimoji="0" lang="en-I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of JavaScript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649333" y="2990536"/>
            <a:ext cx="1123054" cy="828050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78773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-1" y="365760"/>
            <a:ext cx="10080002" cy="1188720"/>
          </a:xfrm>
          <a:prstGeom prst="rect">
            <a:avLst/>
          </a:prstGeom>
          <a:solidFill>
            <a:srgbClr val="3F8000">
              <a:alpha val="99000"/>
            </a:srgbClr>
          </a:solidFill>
          <a:ln>
            <a:solidFill>
              <a:srgbClr val="3465A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503999" y="593846"/>
            <a:ext cx="907164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rPr lang="en-IN" dirty="0" smtClean="0"/>
              <a:t>Working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6787377" y="3822492"/>
            <a:ext cx="2638269" cy="1499016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6772387" y="1738860"/>
            <a:ext cx="2668250" cy="1499016"/>
          </a:xfrm>
          <a:prstGeom prst="ellipse">
            <a:avLst/>
          </a:prstGeom>
          <a:solidFill>
            <a:schemeClr val="accent3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Oval 7"/>
          <p:cNvSpPr/>
          <p:nvPr/>
        </p:nvSpPr>
        <p:spPr>
          <a:xfrm>
            <a:off x="6772387" y="5906125"/>
            <a:ext cx="2668250" cy="1499016"/>
          </a:xfrm>
          <a:prstGeom prst="ellipse">
            <a:avLst/>
          </a:prstGeom>
          <a:solidFill>
            <a:schemeClr val="accent3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3142268" y="4054839"/>
            <a:ext cx="3630119" cy="103432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03999" y="3822492"/>
            <a:ext cx="2638269" cy="1499016"/>
            <a:chOff x="503999" y="3822492"/>
            <a:chExt cx="2638269" cy="1499016"/>
          </a:xfrm>
        </p:grpSpPr>
        <p:sp>
          <p:nvSpPr>
            <p:cNvPr id="2" name="Rectangle 1"/>
            <p:cNvSpPr/>
            <p:nvPr/>
          </p:nvSpPr>
          <p:spPr>
            <a:xfrm>
              <a:off x="503999" y="3822492"/>
              <a:ext cx="2638269" cy="1499016"/>
            </a:xfrm>
            <a:prstGeom prst="rect">
              <a:avLst/>
            </a:prstGeom>
            <a:solidFill>
              <a:schemeClr val="accent3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9567" y="4077325"/>
              <a:ext cx="2308485" cy="830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SMART CONTRACT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IN" dirty="0"/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( BACK END )  </a:t>
              </a:r>
              <a:endPara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000407" y="4077325"/>
            <a:ext cx="2278504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FRONT END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( HTML/CSS/JS )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5219" y="2349868"/>
            <a:ext cx="1708879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CANDIDATES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5219" y="6517133"/>
            <a:ext cx="1708879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VOTERS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5557" y="4433499"/>
            <a:ext cx="2248525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WEB3.js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7958192" y="3249118"/>
            <a:ext cx="362932" cy="584616"/>
          </a:xfrm>
          <a:prstGeom prst="downArrow">
            <a:avLst/>
          </a:prstGeom>
          <a:solidFill>
            <a:srgbClr val="C3D69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Down Arrow 18"/>
          <p:cNvSpPr/>
          <p:nvPr/>
        </p:nvSpPr>
        <p:spPr>
          <a:xfrm rot="10800000">
            <a:off x="7958192" y="5325415"/>
            <a:ext cx="362932" cy="584616"/>
          </a:xfrm>
          <a:prstGeom prst="downArrow">
            <a:avLst/>
          </a:prstGeom>
          <a:solidFill>
            <a:srgbClr val="C3D69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803161" y="1738860"/>
            <a:ext cx="2983042" cy="1768838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2268" y="2177527"/>
            <a:ext cx="2344132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JavaScript calls functions provided by the smart contract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3083" y="3514874"/>
            <a:ext cx="303887" cy="809787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339524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-1" y="365760"/>
            <a:ext cx="10080002" cy="1188720"/>
          </a:xfrm>
          <a:prstGeom prst="rect">
            <a:avLst/>
          </a:prstGeom>
          <a:solidFill>
            <a:srgbClr val="3F8000">
              <a:alpha val="99000"/>
            </a:srgbClr>
          </a:solidFill>
          <a:ln>
            <a:solidFill>
              <a:srgbClr val="3465A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503999" y="593846"/>
            <a:ext cx="907164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rPr lang="en-IN" dirty="0" smtClean="0"/>
              <a:t>Working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6787377" y="3822492"/>
            <a:ext cx="2638269" cy="1499016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6772387" y="1738860"/>
            <a:ext cx="2668250" cy="1499016"/>
          </a:xfrm>
          <a:prstGeom prst="ellipse">
            <a:avLst/>
          </a:prstGeom>
          <a:solidFill>
            <a:schemeClr val="accent3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Oval 7"/>
          <p:cNvSpPr/>
          <p:nvPr/>
        </p:nvSpPr>
        <p:spPr>
          <a:xfrm>
            <a:off x="6772387" y="5906125"/>
            <a:ext cx="2668250" cy="1499016"/>
          </a:xfrm>
          <a:prstGeom prst="ellipse">
            <a:avLst/>
          </a:prstGeom>
          <a:solidFill>
            <a:schemeClr val="accent3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3142268" y="4054839"/>
            <a:ext cx="3630119" cy="103432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03999" y="3822492"/>
            <a:ext cx="2638269" cy="1499016"/>
            <a:chOff x="503999" y="3822492"/>
            <a:chExt cx="2638269" cy="1499016"/>
          </a:xfrm>
        </p:grpSpPr>
        <p:sp>
          <p:nvSpPr>
            <p:cNvPr id="2" name="Rectangle 1"/>
            <p:cNvSpPr/>
            <p:nvPr/>
          </p:nvSpPr>
          <p:spPr>
            <a:xfrm>
              <a:off x="503999" y="3822492"/>
              <a:ext cx="2638269" cy="1499016"/>
            </a:xfrm>
            <a:prstGeom prst="rect">
              <a:avLst/>
            </a:prstGeom>
            <a:solidFill>
              <a:schemeClr val="accent3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9567" y="4077325"/>
              <a:ext cx="2308485" cy="830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SMART CONTRACT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IN" dirty="0"/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( BACK END )  </a:t>
              </a:r>
              <a:endPara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000407" y="4077325"/>
            <a:ext cx="2278504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FRONT END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( HTML/CSS/JS )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5219" y="2349868"/>
            <a:ext cx="1708879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CANDIDATES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5219" y="6517133"/>
            <a:ext cx="1708879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VOTERS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5557" y="4433499"/>
            <a:ext cx="2248525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WEB3.js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7958192" y="3249118"/>
            <a:ext cx="362932" cy="584616"/>
          </a:xfrm>
          <a:prstGeom prst="downArrow">
            <a:avLst/>
          </a:prstGeom>
          <a:solidFill>
            <a:srgbClr val="C3D69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Down Arrow 18"/>
          <p:cNvSpPr/>
          <p:nvPr/>
        </p:nvSpPr>
        <p:spPr>
          <a:xfrm rot="10800000">
            <a:off x="7958192" y="5325415"/>
            <a:ext cx="362932" cy="584616"/>
          </a:xfrm>
          <a:prstGeom prst="downArrow">
            <a:avLst/>
          </a:prstGeom>
          <a:solidFill>
            <a:srgbClr val="C3D69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803161" y="1738860"/>
            <a:ext cx="2983042" cy="1768838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2268" y="2177527"/>
            <a:ext cx="2344132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Smart contract executes</a:t>
            </a:r>
            <a:r>
              <a:rPr kumimoji="0" lang="en-I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the functions and records transactions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Straight Arrow Connector 20"/>
          <p:cNvCxnSpPr>
            <a:endCxn id="2" idx="0"/>
          </p:cNvCxnSpPr>
          <p:nvPr/>
        </p:nvCxnSpPr>
        <p:spPr>
          <a:xfrm flipH="1">
            <a:off x="1823134" y="3292699"/>
            <a:ext cx="1474702" cy="529793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397703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-1" y="365760"/>
            <a:ext cx="10080002" cy="1188720"/>
          </a:xfrm>
          <a:prstGeom prst="rect">
            <a:avLst/>
          </a:prstGeom>
          <a:solidFill>
            <a:srgbClr val="3F8000">
              <a:alpha val="99000"/>
            </a:srgbClr>
          </a:solidFill>
          <a:ln>
            <a:solidFill>
              <a:srgbClr val="3465A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503999" y="6240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t>Insight</a:t>
            </a:r>
          </a:p>
        </p:txBody>
      </p:sp>
      <p:pic>
        <p:nvPicPr>
          <p:cNvPr id="150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1399" y="2011679"/>
            <a:ext cx="5211721" cy="438912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extShape 3"/>
          <p:cNvSpPr txBox="1"/>
          <p:nvPr/>
        </p:nvSpPr>
        <p:spPr>
          <a:xfrm>
            <a:off x="5852159" y="2834639"/>
            <a:ext cx="3749041" cy="61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t>Registers the candidate with the given name.</a:t>
            </a:r>
          </a:p>
        </p:txBody>
      </p:sp>
      <p:sp>
        <p:nvSpPr>
          <p:cNvPr id="152" name="TextShape 4"/>
          <p:cNvSpPr txBox="1"/>
          <p:nvPr/>
        </p:nvSpPr>
        <p:spPr>
          <a:xfrm>
            <a:off x="5852159" y="4114799"/>
            <a:ext cx="3474721" cy="61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t>Allows the user to vote for a candidate with the given ID.</a:t>
            </a:r>
          </a:p>
        </p:txBody>
      </p:sp>
      <p:sp>
        <p:nvSpPr>
          <p:cNvPr id="153" name="TextShape 5"/>
          <p:cNvSpPr txBox="1"/>
          <p:nvPr/>
        </p:nvSpPr>
        <p:spPr>
          <a:xfrm>
            <a:off x="5852159" y="5394959"/>
            <a:ext cx="3566160" cy="61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t>Allows anybody to tally the number of votes.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-1" y="365760"/>
            <a:ext cx="10080002" cy="1188720"/>
          </a:xfrm>
          <a:prstGeom prst="rect">
            <a:avLst/>
          </a:prstGeom>
          <a:solidFill>
            <a:srgbClr val="3F8000">
              <a:alpha val="99000"/>
            </a:srgbClr>
          </a:solidFill>
          <a:ln>
            <a:solidFill>
              <a:srgbClr val="3465A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503999" y="593846"/>
            <a:ext cx="907164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rPr lang="en-IN" dirty="0" smtClean="0"/>
              <a:t>Advantages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92385" y="2726947"/>
            <a:ext cx="9578715" cy="38779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en-IN" sz="2800" dirty="0" smtClean="0"/>
              <a:t>Trustworthy system</a:t>
            </a:r>
          </a:p>
          <a:p>
            <a:pPr marL="514350" indent="-514350">
              <a:buAutoNum type="arabicPeriod"/>
            </a:pPr>
            <a:endParaRPr lang="en-IN" sz="2800" dirty="0" smtClean="0"/>
          </a:p>
          <a:p>
            <a:pPr marL="514350" indent="-514350">
              <a:buAutoNum type="arabicPeriod"/>
            </a:pPr>
            <a:r>
              <a:rPr lang="en-IN" sz="2800" dirty="0" smtClean="0"/>
              <a:t>Transparency</a:t>
            </a:r>
          </a:p>
          <a:p>
            <a:pPr marL="514350" indent="-514350">
              <a:buAutoNum type="arabicPeriod"/>
            </a:pPr>
            <a:endParaRPr lang="en-IN" sz="2800" dirty="0" smtClean="0"/>
          </a:p>
          <a:p>
            <a:pPr marL="514350" indent="-514350">
              <a:buAutoNum type="arabicPeriod"/>
            </a:pPr>
            <a:r>
              <a:rPr lang="en-IN" sz="2800" dirty="0" smtClean="0"/>
              <a:t>Faster transactions</a:t>
            </a:r>
          </a:p>
          <a:p>
            <a:pPr marL="514350" indent="-514350">
              <a:buAutoNum type="arabicPeriod"/>
            </a:pPr>
            <a:endParaRPr lang="en-IN" sz="2800" dirty="0" smtClean="0"/>
          </a:p>
          <a:p>
            <a:pPr marL="514350" indent="-514350">
              <a:buAutoNum type="arabicPeriod"/>
            </a:pPr>
            <a:r>
              <a:rPr lang="en-IN" sz="2800" dirty="0"/>
              <a:t>Reduced transaction </a:t>
            </a:r>
            <a:r>
              <a:rPr lang="en-IN" sz="2800" dirty="0" smtClean="0"/>
              <a:t>costs</a:t>
            </a:r>
          </a:p>
          <a:p>
            <a:pPr marL="514350" indent="-514350">
              <a:buAutoNum type="arabicPeriod"/>
            </a:pPr>
            <a:endParaRPr lang="en-IN" sz="2800" spc="-1" dirty="0" smtClean="0"/>
          </a:p>
          <a:p>
            <a:pPr marL="514350" indent="-514350">
              <a:buAutoNum type="arabicPeriod"/>
            </a:pPr>
            <a:r>
              <a:rPr lang="en-IN" sz="2800" dirty="0" smtClean="0"/>
              <a:t>Ease of usage</a:t>
            </a:r>
          </a:p>
        </p:txBody>
      </p:sp>
    </p:spTree>
    <p:extLst>
      <p:ext uri="{BB962C8B-B14F-4D97-AF65-F5344CB8AC3E}">
        <p14:creationId xmlns:p14="http://schemas.microsoft.com/office/powerpoint/2010/main" val="2305561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-1" y="365760"/>
            <a:ext cx="10080002" cy="1188720"/>
          </a:xfrm>
          <a:prstGeom prst="rect">
            <a:avLst/>
          </a:prstGeom>
          <a:solidFill>
            <a:srgbClr val="3F8000">
              <a:alpha val="99000"/>
            </a:srgbClr>
          </a:solidFill>
          <a:ln>
            <a:solidFill>
              <a:srgbClr val="3465A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503999" y="593846"/>
            <a:ext cx="907164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rPr lang="en-IN" dirty="0" smtClean="0"/>
              <a:t>Features Not Included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92385" y="2726947"/>
            <a:ext cx="9578715" cy="2154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r>
              <a:rPr lang="en-IN" sz="2800" dirty="0" smtClean="0"/>
              <a:t>Voter registration and verification is not yet included in this system.</a:t>
            </a:r>
          </a:p>
          <a:p>
            <a:endParaRPr lang="en-IN" sz="2800" dirty="0"/>
          </a:p>
          <a:p>
            <a:r>
              <a:rPr lang="en-IN" sz="2800" dirty="0" smtClean="0"/>
              <a:t>Also, the system runs on private </a:t>
            </a:r>
            <a:r>
              <a:rPr lang="en-IN" sz="2800" dirty="0" err="1" smtClean="0"/>
              <a:t>blockchain</a:t>
            </a:r>
            <a:r>
              <a:rPr lang="en-IN" sz="2800" dirty="0" smtClean="0"/>
              <a:t>. So, full potential of </a:t>
            </a:r>
            <a:r>
              <a:rPr lang="en-IN" sz="2800" dirty="0" err="1" smtClean="0"/>
              <a:t>blockchain</a:t>
            </a:r>
            <a:r>
              <a:rPr lang="en-IN" sz="2800" dirty="0" smtClean="0"/>
              <a:t> is not harnessed.</a:t>
            </a:r>
          </a:p>
        </p:txBody>
      </p:sp>
    </p:spTree>
    <p:extLst>
      <p:ext uri="{BB962C8B-B14F-4D97-AF65-F5344CB8AC3E}">
        <p14:creationId xmlns:p14="http://schemas.microsoft.com/office/powerpoint/2010/main" val="2200092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-1" y="365760"/>
            <a:ext cx="10080002" cy="1188720"/>
          </a:xfrm>
          <a:prstGeom prst="rect">
            <a:avLst/>
          </a:prstGeom>
          <a:solidFill>
            <a:srgbClr val="3F8000">
              <a:alpha val="99000"/>
            </a:srgbClr>
          </a:solidFill>
          <a:ln>
            <a:solidFill>
              <a:srgbClr val="3465A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503999" y="593846"/>
            <a:ext cx="907164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rPr lang="en-IN" dirty="0" smtClean="0"/>
              <a:t>Task At Hand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50462" y="2833141"/>
            <a:ext cx="9578715" cy="2154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800" dirty="0" smtClean="0"/>
              <a:t>Democracy, most stable and favoured form of governance.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sz="2800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800" dirty="0" smtClean="0"/>
              <a:t>Elections play a pivotal role.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sz="2800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800" dirty="0" smtClean="0"/>
              <a:t>Need a way to conduct fair elections.</a:t>
            </a:r>
            <a:endParaRPr kumimoji="0" lang="en-I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7627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-1" y="365760"/>
            <a:ext cx="10080002" cy="1188720"/>
          </a:xfrm>
          <a:prstGeom prst="rect">
            <a:avLst/>
          </a:prstGeom>
          <a:solidFill>
            <a:srgbClr val="3F8000">
              <a:alpha val="99000"/>
            </a:srgbClr>
          </a:solidFill>
          <a:ln>
            <a:solidFill>
              <a:srgbClr val="3465A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503999" y="593846"/>
            <a:ext cx="907164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rPr lang="en-IN" dirty="0" smtClean="0"/>
              <a:t>Future Work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92385" y="2726947"/>
            <a:ext cx="9578715" cy="2154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en-IN" sz="2800" dirty="0" smtClean="0"/>
              <a:t>Switch to public or consortium </a:t>
            </a:r>
            <a:r>
              <a:rPr lang="en-IN" sz="2800" dirty="0" err="1" smtClean="0"/>
              <a:t>blockchain</a:t>
            </a:r>
            <a:endParaRPr lang="en-IN" sz="2800" dirty="0" smtClean="0"/>
          </a:p>
          <a:p>
            <a:pPr marL="514350" indent="-514350">
              <a:buAutoNum type="arabicPeriod"/>
            </a:pPr>
            <a:endParaRPr lang="en-IN" sz="2800" dirty="0"/>
          </a:p>
          <a:p>
            <a:pPr marL="514350" indent="-514350">
              <a:buAutoNum type="arabicPeriod"/>
            </a:pPr>
            <a:r>
              <a:rPr lang="en-IN" sz="2800" dirty="0" smtClean="0"/>
              <a:t>Include voter registration, verification and other features</a:t>
            </a:r>
          </a:p>
          <a:p>
            <a:pPr marL="514350" indent="-514350">
              <a:buAutoNum type="arabicPeriod"/>
            </a:pPr>
            <a:endParaRPr lang="en-IN" sz="2800" dirty="0" smtClean="0"/>
          </a:p>
          <a:p>
            <a:pPr marL="514350" indent="-514350">
              <a:buAutoNum type="arabicPeriod"/>
            </a:pPr>
            <a:r>
              <a:rPr lang="en-IN" sz="2800" dirty="0" smtClean="0"/>
              <a:t>Cryptographic security can be increased</a:t>
            </a:r>
          </a:p>
        </p:txBody>
      </p:sp>
    </p:spTree>
    <p:extLst>
      <p:ext uri="{BB962C8B-B14F-4D97-AF65-F5344CB8AC3E}">
        <p14:creationId xmlns:p14="http://schemas.microsoft.com/office/powerpoint/2010/main" val="1377604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CustomShape 1"/>
          <p:cNvGrpSpPr/>
          <p:nvPr/>
        </p:nvGrpSpPr>
        <p:grpSpPr>
          <a:xfrm>
            <a:off x="-1" y="365760"/>
            <a:ext cx="10080002" cy="1188720"/>
            <a:chOff x="0" y="0"/>
            <a:chExt cx="10080000" cy="1188719"/>
          </a:xfrm>
        </p:grpSpPr>
        <p:sp>
          <p:nvSpPr>
            <p:cNvPr id="155" name="Rectangle"/>
            <p:cNvSpPr/>
            <p:nvPr/>
          </p:nvSpPr>
          <p:spPr>
            <a:xfrm>
              <a:off x="-1" y="0"/>
              <a:ext cx="10080002" cy="1188720"/>
            </a:xfrm>
            <a:prstGeom prst="rect">
              <a:avLst/>
            </a:prstGeom>
            <a:solidFill>
              <a:srgbClr val="3F8000">
                <a:alpha val="99000"/>
              </a:srgbClr>
            </a:solidFill>
            <a:ln w="952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4400" spc="-1">
                  <a:uFill>
                    <a:solidFill>
                      <a:srgbClr val="FFFFFF"/>
                    </a:solidFill>
                  </a:uFill>
                </a:defRPr>
              </a:pPr>
              <a:endParaRPr/>
            </a:p>
          </p:txBody>
        </p:sp>
        <p:sp>
          <p:nvSpPr>
            <p:cNvPr id="156" name="Demo"/>
            <p:cNvSpPr txBox="1"/>
            <p:nvPr/>
          </p:nvSpPr>
          <p:spPr>
            <a:xfrm>
              <a:off x="4243609" y="241000"/>
              <a:ext cx="1592782" cy="7067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>
                <a:defRPr sz="4400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r>
                <a:t>Demo</a:t>
              </a:r>
            </a:p>
          </p:txBody>
        </p:sp>
      </p:grpSp>
      <p:grpSp>
        <p:nvGrpSpPr>
          <p:cNvPr id="160" name="TextShape 2">
            <a:hlinkClick r:id="rId2"/>
          </p:cNvPr>
          <p:cNvGrpSpPr/>
          <p:nvPr/>
        </p:nvGrpSpPr>
        <p:grpSpPr>
          <a:xfrm>
            <a:off x="3928319" y="2962799"/>
            <a:ext cx="1714321" cy="1714321"/>
            <a:chOff x="0" y="0"/>
            <a:chExt cx="1714319" cy="1714319"/>
          </a:xfrm>
        </p:grpSpPr>
        <p:sp>
          <p:nvSpPr>
            <p:cNvPr id="158" name="Square"/>
            <p:cNvSpPr/>
            <p:nvPr/>
          </p:nvSpPr>
          <p:spPr>
            <a:xfrm>
              <a:off x="0" y="0"/>
              <a:ext cx="1714320" cy="1714320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pc="-1">
                  <a:uFill>
                    <a:solidFill>
                      <a:srgbClr val="FFFFFF"/>
                    </a:solidFill>
                  </a:uFill>
                </a:defRPr>
              </a:pPr>
              <a:endParaRPr/>
            </a:p>
          </p:txBody>
        </p:sp>
        <p:sp>
          <p:nvSpPr>
            <p:cNvPr id="159" name="Text"/>
            <p:cNvSpPr txBox="1"/>
            <p:nvPr/>
          </p:nvSpPr>
          <p:spPr>
            <a:xfrm>
              <a:off x="0" y="682549"/>
              <a:ext cx="1714320" cy="34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pc="-1"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r>
                <a:t>   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-1" y="365760"/>
            <a:ext cx="10080002" cy="1188720"/>
          </a:xfrm>
          <a:prstGeom prst="rect">
            <a:avLst/>
          </a:prstGeom>
          <a:solidFill>
            <a:srgbClr val="3F8000">
              <a:alpha val="99000"/>
            </a:srgbClr>
          </a:solidFill>
          <a:ln>
            <a:solidFill>
              <a:srgbClr val="3465A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503999" y="6240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t>Citation</a:t>
            </a:r>
          </a:p>
        </p:txBody>
      </p:sp>
      <p:sp>
        <p:nvSpPr>
          <p:cNvPr id="176" name="TextShape 3"/>
          <p:cNvSpPr txBox="1"/>
          <p:nvPr/>
        </p:nvSpPr>
        <p:spPr>
          <a:xfrm>
            <a:off x="503999" y="1769040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>
                <a:uFill>
                  <a:solidFill>
                    <a:srgbClr val="FFFFFF"/>
                  </a:solidFill>
                </a:uFill>
              </a:defRPr>
            </a:pPr>
            <a:r>
              <a:rPr dirty="0"/>
              <a:t>Image source: </a:t>
            </a:r>
            <a:endParaRPr spc="-1" dirty="0"/>
          </a:p>
          <a:p>
            <a:pPr marL="863999" lvl="1" indent="-323999">
              <a:spcBef>
                <a:spcPts val="1100"/>
              </a:spcBef>
              <a:buClr>
                <a:srgbClr val="000000"/>
              </a:buClr>
              <a:buSzPct val="75000"/>
              <a:buFont typeface="Symbol"/>
              <a:buChar char="·"/>
              <a:defRPr sz="2800" spc="-100">
                <a:uFill>
                  <a:solidFill>
                    <a:srgbClr val="FFFFFF"/>
                  </a:solidFill>
                </a:uFill>
              </a:defRPr>
            </a:pPr>
            <a:r>
              <a:rPr lang="en-IN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</a:t>
            </a:r>
            <a:r>
              <a:rPr lang="en-IN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www.indiatoday.in</a:t>
            </a:r>
            <a:endParaRPr lang="en-IN" u="sng" dirty="0" smtClean="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marL="863999" lvl="1" indent="-323999">
              <a:spcBef>
                <a:spcPts val="1100"/>
              </a:spcBef>
              <a:buClr>
                <a:srgbClr val="000000"/>
              </a:buClr>
              <a:buSzPct val="75000"/>
              <a:buFont typeface="Symbol"/>
              <a:buChar char="·"/>
              <a:defRPr sz="2800" spc="-100">
                <a:uFill>
                  <a:solidFill>
                    <a:srgbClr val="FFFFFF"/>
                  </a:solidFill>
                </a:uFill>
              </a:defRPr>
            </a:pPr>
            <a:r>
              <a:rPr lang="en-IN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http://</a:t>
            </a:r>
            <a:r>
              <a:rPr lang="en-IN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joshuapundit.blogspot.com</a:t>
            </a:r>
            <a:endParaRPr lang="en-IN" u="sng" dirty="0" smtClean="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marL="863999" lvl="1" indent="-323999">
              <a:spcBef>
                <a:spcPts val="1100"/>
              </a:spcBef>
              <a:buClr>
                <a:srgbClr val="000000"/>
              </a:buClr>
              <a:buSzPct val="75000"/>
              <a:buFont typeface="Symbol"/>
              <a:buChar char="·"/>
              <a:defRPr sz="2800" spc="-100">
                <a:uFill>
                  <a:solidFill>
                    <a:srgbClr val="FFFFFF"/>
                  </a:solidFill>
                </a:uFill>
              </a:defRPr>
            </a:pPr>
            <a:r>
              <a:rPr lang="en-IN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https://</a:t>
            </a:r>
            <a:r>
              <a:rPr lang="en-IN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atelier.bnpparibas</a:t>
            </a:r>
            <a:endParaRPr lang="en-IN" u="sng" dirty="0" smtClean="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marL="863999" lvl="1" indent="-323999">
              <a:spcBef>
                <a:spcPts val="1100"/>
              </a:spcBef>
              <a:buClr>
                <a:srgbClr val="000000"/>
              </a:buClr>
              <a:buSzPct val="75000"/>
              <a:buFont typeface="Symbol"/>
              <a:buChar char="·"/>
              <a:defRPr sz="2800" spc="-100">
                <a:uFill>
                  <a:solidFill>
                    <a:srgbClr val="FFFFFF"/>
                  </a:solidFill>
                </a:uFill>
              </a:defRPr>
            </a:pPr>
            <a:r>
              <a:rPr lang="en-IN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https://en.wikipedia.org/wiki/Solidity</a:t>
            </a:r>
            <a:endParaRPr lang="en-IN" u="sng" dirty="0" smtClean="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marL="863999" lvl="1" indent="-323999">
              <a:spcBef>
                <a:spcPts val="1100"/>
              </a:spcBef>
              <a:buClr>
                <a:srgbClr val="000000"/>
              </a:buClr>
              <a:buSzPct val="75000"/>
              <a:buFont typeface="Symbol"/>
              <a:buChar char="·"/>
              <a:defRPr sz="2800" spc="-100">
                <a:uFill>
                  <a:solidFill>
                    <a:srgbClr val="FFFFFF"/>
                  </a:solidFill>
                </a:uFill>
              </a:defRPr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5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-1" y="365760"/>
            <a:ext cx="10080002" cy="1188720"/>
          </a:xfrm>
          <a:prstGeom prst="rect">
            <a:avLst/>
          </a:prstGeom>
          <a:solidFill>
            <a:srgbClr val="3F8000">
              <a:alpha val="99000"/>
            </a:srgbClr>
          </a:solidFill>
          <a:ln>
            <a:solidFill>
              <a:srgbClr val="3465A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503999" y="593846"/>
            <a:ext cx="907164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rPr lang="en-IN" dirty="0" smtClean="0"/>
              <a:t>Conclusion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92385" y="2726947"/>
            <a:ext cx="9578715" cy="1292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algn="ctr"/>
            <a:r>
              <a:rPr lang="en-IN" sz="2800" dirty="0" smtClean="0"/>
              <a:t>Thank you for your patience.</a:t>
            </a:r>
          </a:p>
          <a:p>
            <a:pPr algn="ctr"/>
            <a:endParaRPr lang="en-IN" sz="2800" dirty="0"/>
          </a:p>
          <a:p>
            <a:pPr algn="ctr"/>
            <a:r>
              <a:rPr lang="en-IN" sz="2800" dirty="0" smtClean="0"/>
              <a:t>We will be happy to answer any questions or doubts.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2141133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-1" y="365760"/>
            <a:ext cx="10080002" cy="1188720"/>
          </a:xfrm>
          <a:prstGeom prst="rect">
            <a:avLst/>
          </a:prstGeom>
          <a:solidFill>
            <a:srgbClr val="3F8000">
              <a:alpha val="99000"/>
            </a:srgbClr>
          </a:solidFill>
          <a:ln>
            <a:solidFill>
              <a:srgbClr val="3465A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503999" y="593846"/>
            <a:ext cx="907164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rPr lang="en-IN" dirty="0" smtClean="0"/>
              <a:t>Current System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244" y="3942412"/>
            <a:ext cx="5595855" cy="34941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0384" y="2876848"/>
            <a:ext cx="9578715" cy="3447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sz="2800" dirty="0" smtClean="0"/>
              <a:t>Currently, elections are conducted using the following methods predominantly: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sz="2800" dirty="0" smtClean="0"/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sz="2800" dirty="0" smtClean="0"/>
              <a:t>Paper Ballot System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sz="2800" dirty="0" smtClean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sz="2800" dirty="0" smtClean="0"/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2"/>
              <a:tabLst/>
            </a:pPr>
            <a:r>
              <a:rPr kumimoji="0" lang="en-I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Electronic</a:t>
            </a:r>
            <a:r>
              <a:rPr kumimoji="0" lang="en-IN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 Voting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sz="2800" dirty="0" smtClean="0"/>
              <a:t>     </a:t>
            </a:r>
            <a:r>
              <a:rPr kumimoji="0" lang="en-IN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Machines</a:t>
            </a:r>
            <a:endParaRPr kumimoji="0" lang="en-IN" sz="2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5138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-1" y="365760"/>
            <a:ext cx="10080002" cy="1188720"/>
          </a:xfrm>
          <a:prstGeom prst="rect">
            <a:avLst/>
          </a:prstGeom>
          <a:solidFill>
            <a:srgbClr val="3F8000">
              <a:alpha val="99000"/>
            </a:srgbClr>
          </a:solidFill>
          <a:ln>
            <a:solidFill>
              <a:srgbClr val="3465A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503999" y="593846"/>
            <a:ext cx="907164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rPr lang="en-IN" dirty="0" smtClean="0"/>
              <a:t>Current System - Drawbacks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03999" y="2816887"/>
            <a:ext cx="9578715" cy="43088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I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There</a:t>
            </a:r>
            <a:r>
              <a:rPr kumimoji="0" lang="en-IN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 are many problems associated with current methods employed to conduct elections. Some of them are: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IN" sz="2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IN" sz="2800" baseline="0" dirty="0" smtClean="0"/>
              <a:t>Privacy Of Voter</a:t>
            </a:r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endParaRPr lang="en-IN" sz="2800" baseline="0" dirty="0" smtClean="0"/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IN" sz="2800" dirty="0" smtClean="0"/>
              <a:t>Malpractices</a:t>
            </a:r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endParaRPr lang="en-IN" sz="2800" baseline="0" dirty="0" smtClean="0"/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IN" sz="2800" dirty="0" smtClean="0"/>
              <a:t>Need for trust in third parties</a:t>
            </a:r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endParaRPr lang="en-IN" sz="2800" baseline="0" dirty="0" smtClean="0"/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IN" sz="2800" dirty="0" smtClean="0"/>
              <a:t>Inconvenience</a:t>
            </a:r>
            <a:endParaRPr kumimoji="0" lang="en-IN" sz="2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888" y="4368801"/>
            <a:ext cx="4048625" cy="263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54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-1" y="365760"/>
            <a:ext cx="10080002" cy="1188720"/>
          </a:xfrm>
          <a:prstGeom prst="rect">
            <a:avLst/>
          </a:prstGeom>
          <a:solidFill>
            <a:srgbClr val="3F8000">
              <a:alpha val="99000"/>
            </a:srgbClr>
          </a:solidFill>
          <a:ln>
            <a:solidFill>
              <a:srgbClr val="3465A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503999" y="593846"/>
            <a:ext cx="907164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rPr lang="en-IN" dirty="0" smtClean="0"/>
              <a:t>Our Proposal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03999" y="2816887"/>
            <a:ext cx="3873129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I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We propose to overcome the drawbacks of existing voting systems using a </a:t>
            </a:r>
            <a:r>
              <a:rPr kumimoji="0" lang="en-IN" sz="2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blockchain</a:t>
            </a:r>
            <a:r>
              <a:rPr kumimoji="0" lang="en-I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 backed web based application.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128" y="2633357"/>
            <a:ext cx="5590476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32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-1" y="365760"/>
            <a:ext cx="10080002" cy="1188720"/>
          </a:xfrm>
          <a:prstGeom prst="rect">
            <a:avLst/>
          </a:prstGeom>
          <a:solidFill>
            <a:srgbClr val="3F8000">
              <a:alpha val="99000"/>
            </a:srgbClr>
          </a:solidFill>
          <a:ln>
            <a:solidFill>
              <a:srgbClr val="3465A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503999" y="593846"/>
            <a:ext cx="907164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rPr lang="en-IN" dirty="0" smtClean="0"/>
              <a:t>Theory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370384" y="2876848"/>
            <a:ext cx="9578715" cy="38779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I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The</a:t>
            </a:r>
            <a:r>
              <a:rPr kumimoji="0" lang="en-IN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 proposed system </a:t>
            </a:r>
            <a:r>
              <a:rPr lang="en-IN" sz="2800" dirty="0" smtClean="0"/>
              <a:t>uses the following concepts and technologies for ensuring that fair elections are conducted: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sz="2800" dirty="0" smtClean="0"/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IN" sz="2800" dirty="0" err="1" smtClean="0"/>
              <a:t>Blockchain</a:t>
            </a:r>
            <a:endParaRPr lang="en-IN" sz="2800" dirty="0" smtClean="0"/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en-I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Smart</a:t>
            </a:r>
            <a:r>
              <a:rPr kumimoji="0" lang="en-IN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 Contracts (Solidity)</a:t>
            </a:r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IN" sz="2800" baseline="0" dirty="0" smtClean="0"/>
              <a:t>Front</a:t>
            </a:r>
            <a:r>
              <a:rPr lang="en-IN" sz="2800" dirty="0" smtClean="0"/>
              <a:t> End (HTML, CSS, JS)</a:t>
            </a:r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IN" sz="2800" dirty="0" smtClean="0"/>
              <a:t>Web 3.0</a:t>
            </a:r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endParaRPr lang="en-IN" sz="28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sz="2800" dirty="0" smtClean="0"/>
              <a:t>All of these concepts and technologies are explained briefly.</a:t>
            </a:r>
          </a:p>
        </p:txBody>
      </p:sp>
    </p:spTree>
    <p:extLst>
      <p:ext uri="{BB962C8B-B14F-4D97-AF65-F5344CB8AC3E}">
        <p14:creationId xmlns:p14="http://schemas.microsoft.com/office/powerpoint/2010/main" val="2083664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-1" y="365760"/>
            <a:ext cx="10080002" cy="1188720"/>
          </a:xfrm>
          <a:prstGeom prst="rect">
            <a:avLst/>
          </a:prstGeom>
          <a:solidFill>
            <a:srgbClr val="3F8000">
              <a:alpha val="99000"/>
            </a:srgbClr>
          </a:solidFill>
          <a:ln>
            <a:solidFill>
              <a:srgbClr val="3465A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503999" y="593846"/>
            <a:ext cx="907164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rPr lang="en-IN" dirty="0" err="1" smtClean="0"/>
              <a:t>Blockchain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92385" y="2726947"/>
            <a:ext cx="9578715" cy="3447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r>
              <a:rPr lang="en-IN" sz="2800" dirty="0"/>
              <a:t>A </a:t>
            </a:r>
            <a:r>
              <a:rPr lang="en-IN" sz="2800" b="1" dirty="0" err="1" smtClean="0"/>
              <a:t>blockchain</a:t>
            </a:r>
            <a:r>
              <a:rPr lang="en-IN" sz="2800" dirty="0"/>
              <a:t> is a growing list of </a:t>
            </a:r>
            <a:r>
              <a:rPr lang="en-IN" sz="2800" dirty="0" smtClean="0"/>
              <a:t>records, </a:t>
            </a:r>
            <a:r>
              <a:rPr lang="en-IN" sz="2800" dirty="0"/>
              <a:t>called </a:t>
            </a:r>
            <a:r>
              <a:rPr lang="en-IN" sz="2800" i="1" dirty="0"/>
              <a:t>blocks</a:t>
            </a:r>
            <a:r>
              <a:rPr lang="en-IN" sz="2800" dirty="0"/>
              <a:t>, which are linked using </a:t>
            </a:r>
            <a:r>
              <a:rPr lang="en-IN" sz="2800" dirty="0" smtClean="0"/>
              <a:t>cryptography.</a:t>
            </a:r>
            <a:r>
              <a:rPr lang="en-IN" sz="2800" dirty="0"/>
              <a:t> </a:t>
            </a:r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/>
              <a:t>Each </a:t>
            </a:r>
            <a:r>
              <a:rPr lang="en-IN" sz="2800" dirty="0"/>
              <a:t>block </a:t>
            </a:r>
            <a:r>
              <a:rPr lang="en-IN" sz="2800" dirty="0" smtClean="0"/>
              <a:t>contains the following:</a:t>
            </a:r>
          </a:p>
          <a:p>
            <a:endParaRPr lang="en-IN" sz="2800" dirty="0" smtClean="0"/>
          </a:p>
          <a:p>
            <a:pPr marL="514350" indent="-514350">
              <a:buAutoNum type="arabicParenR"/>
            </a:pPr>
            <a:r>
              <a:rPr lang="en-IN" sz="2800" dirty="0" smtClean="0"/>
              <a:t>A</a:t>
            </a:r>
            <a:r>
              <a:rPr lang="en-IN" sz="2800" dirty="0"/>
              <a:t> </a:t>
            </a:r>
            <a:r>
              <a:rPr lang="en-IN" sz="2800" dirty="0" smtClean="0"/>
              <a:t>cryptographic hash</a:t>
            </a:r>
            <a:r>
              <a:rPr lang="en-IN" sz="2800" dirty="0"/>
              <a:t> of the previous </a:t>
            </a:r>
            <a:r>
              <a:rPr lang="en-IN" sz="2800" dirty="0" smtClean="0"/>
              <a:t>block</a:t>
            </a:r>
          </a:p>
          <a:p>
            <a:pPr marL="514350" indent="-514350">
              <a:buAutoNum type="arabicParenR"/>
            </a:pPr>
            <a:r>
              <a:rPr lang="en-IN" sz="2800" dirty="0"/>
              <a:t>A </a:t>
            </a:r>
            <a:r>
              <a:rPr lang="en-IN" sz="2800" dirty="0" smtClean="0"/>
              <a:t>timestamp</a:t>
            </a:r>
          </a:p>
          <a:p>
            <a:pPr marL="514350" indent="-514350">
              <a:buAutoNum type="arabicParenR"/>
            </a:pPr>
            <a:r>
              <a:rPr lang="en-IN" sz="2800" dirty="0"/>
              <a:t>T</a:t>
            </a:r>
            <a:r>
              <a:rPr lang="en-IN" sz="2800" dirty="0" smtClean="0"/>
              <a:t>ransaction </a:t>
            </a:r>
            <a:r>
              <a:rPr lang="en-IN" sz="2800" dirty="0"/>
              <a:t>data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5557280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-1" y="365760"/>
            <a:ext cx="10080002" cy="1188720"/>
          </a:xfrm>
          <a:prstGeom prst="rect">
            <a:avLst/>
          </a:prstGeom>
          <a:solidFill>
            <a:srgbClr val="3F8000">
              <a:alpha val="99000"/>
            </a:srgbClr>
          </a:solidFill>
          <a:ln>
            <a:solidFill>
              <a:srgbClr val="3465A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503999" y="593846"/>
            <a:ext cx="907164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rPr lang="en-IN" dirty="0" err="1" smtClean="0"/>
              <a:t>Blockchain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92385" y="2726947"/>
            <a:ext cx="9578715" cy="43088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r>
              <a:rPr lang="en-IN" sz="2800" dirty="0" err="1" smtClean="0"/>
              <a:t>Blockchains</a:t>
            </a:r>
            <a:r>
              <a:rPr lang="en-IN" sz="2800" dirty="0" smtClean="0"/>
              <a:t> are of three types:</a:t>
            </a:r>
          </a:p>
          <a:p>
            <a:endParaRPr lang="en-IN" sz="2800" dirty="0" smtClean="0"/>
          </a:p>
          <a:p>
            <a:pPr marL="514350" indent="-514350">
              <a:buAutoNum type="arabicPeriod"/>
            </a:pPr>
            <a:r>
              <a:rPr lang="en-IN" sz="2800" dirty="0" smtClean="0"/>
              <a:t>Public</a:t>
            </a:r>
          </a:p>
          <a:p>
            <a:pPr marL="514350" indent="-514350">
              <a:buAutoNum type="arabicPeriod"/>
            </a:pPr>
            <a:endParaRPr lang="en-IN" sz="2800" dirty="0" smtClean="0"/>
          </a:p>
          <a:p>
            <a:pPr marL="514350" indent="-514350">
              <a:buAutoNum type="arabicPeriod"/>
            </a:pPr>
            <a:r>
              <a:rPr lang="en-IN" sz="2800" dirty="0" smtClean="0"/>
              <a:t>Private</a:t>
            </a:r>
          </a:p>
          <a:p>
            <a:pPr marL="514350" indent="-514350">
              <a:buAutoNum type="arabicPeriod"/>
            </a:pPr>
            <a:endParaRPr lang="en-IN" sz="2800" dirty="0" smtClean="0"/>
          </a:p>
          <a:p>
            <a:pPr marL="514350" indent="-514350">
              <a:buAutoNum type="arabicPeriod"/>
            </a:pPr>
            <a:r>
              <a:rPr lang="en-IN" sz="2800" dirty="0" smtClean="0"/>
              <a:t>Consortium</a:t>
            </a:r>
          </a:p>
          <a:p>
            <a:pPr marL="514350" indent="-514350">
              <a:buAutoNum type="arabicPeriod"/>
            </a:pPr>
            <a:endParaRPr lang="en-IN" sz="2800" dirty="0"/>
          </a:p>
          <a:p>
            <a:r>
              <a:rPr lang="en-IN" sz="2800" dirty="0" smtClean="0"/>
              <a:t>Different types of </a:t>
            </a:r>
            <a:r>
              <a:rPr lang="en-IN" sz="2800" dirty="0" err="1" smtClean="0"/>
              <a:t>blockchains</a:t>
            </a:r>
            <a:r>
              <a:rPr lang="en-IN" sz="2800" dirty="0" smtClean="0"/>
              <a:t> can be used according to individual requirements.</a:t>
            </a:r>
          </a:p>
        </p:txBody>
      </p:sp>
    </p:spTree>
    <p:extLst>
      <p:ext uri="{BB962C8B-B14F-4D97-AF65-F5344CB8AC3E}">
        <p14:creationId xmlns:p14="http://schemas.microsoft.com/office/powerpoint/2010/main" val="4000327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-1" y="365760"/>
            <a:ext cx="10080002" cy="1188720"/>
          </a:xfrm>
          <a:prstGeom prst="rect">
            <a:avLst/>
          </a:prstGeom>
          <a:solidFill>
            <a:srgbClr val="3F8000">
              <a:alpha val="99000"/>
            </a:srgbClr>
          </a:solidFill>
          <a:ln>
            <a:solidFill>
              <a:srgbClr val="3465A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503999" y="593846"/>
            <a:ext cx="907164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rPr lang="en-IN" dirty="0" smtClean="0"/>
              <a:t>Smart Contracts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92385" y="2726947"/>
            <a:ext cx="9578715" cy="43088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r>
              <a:rPr lang="en-IN" sz="2800" dirty="0"/>
              <a:t>A smart contract is a computer protocol intended to digitally facilitate, verify, or enforce the negotiation or performance of a contract.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Smart </a:t>
            </a:r>
            <a:r>
              <a:rPr lang="en-IN" sz="2800" dirty="0"/>
              <a:t>contracts allow the performance of credible transactions without third parties.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These </a:t>
            </a:r>
            <a:r>
              <a:rPr lang="en-IN" sz="2800" dirty="0"/>
              <a:t>transactions are trackable and </a:t>
            </a:r>
            <a:r>
              <a:rPr lang="en-IN" sz="2800" dirty="0" smtClean="0"/>
              <a:t>irreversible.</a:t>
            </a:r>
          </a:p>
          <a:p>
            <a:endParaRPr lang="en-IN" sz="2800" dirty="0"/>
          </a:p>
          <a:p>
            <a:r>
              <a:rPr lang="en-IN" sz="2800" dirty="0" smtClean="0"/>
              <a:t>Smart Contracts are written in Solidity.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949" y="4786767"/>
            <a:ext cx="2249052" cy="224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73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586</Words>
  <Application>Microsoft Office PowerPoint</Application>
  <PresentationFormat>Custom</PresentationFormat>
  <Paragraphs>172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Helvetica Neue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16</cp:revision>
  <dcterms:modified xsi:type="dcterms:W3CDTF">2018-11-29T06:26:58Z</dcterms:modified>
</cp:coreProperties>
</file>