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6" r:id="rId5"/>
    <p:sldId id="275" r:id="rId6"/>
    <p:sldId id="277" r:id="rId7"/>
    <p:sldId id="278" r:id="rId8"/>
    <p:sldId id="279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3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0C43-0D07-444F-9CB5-03733287E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26" y="859656"/>
            <a:ext cx="10256256" cy="1921122"/>
          </a:xfrm>
        </p:spPr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Rainfall Vs Agriculture Analysis Report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52B49-1535-47C1-A3D1-D4DA2B42A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717678"/>
            <a:ext cx="8825658" cy="257038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Data-Driven Analysis of Monsoon Rainfall and Its Impact on Agricultural Output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ANKIT CHAUHAN |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-OCT-2025 | Batch CPDA - B5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433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79D4-04FE-4F88-84C8-DCA733FB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4A171C-5550-491E-8681-073BC0BFE3B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51562" y="3362129"/>
            <a:ext cx="756572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“Thank you for your time and attention.”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Prepared by: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Ankit Chauhan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24-Oct-2025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CPDA B5 Assignment Presentation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Feel free to ask any questions!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73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3F53-20E1-48A6-ADF0-F961C998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r>
              <a:rPr lang="en-IN" b="0" i="0" dirty="0">
                <a:effectLst/>
                <a:latin typeface="fkGroteskNeue"/>
              </a:rPr>
              <a:t> Overview &amp; Dataset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A8336-5D71-4C47-AAAA-EB20DD70C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42159"/>
            <a:ext cx="9805320" cy="4158641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Objective: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analyze rainfall variability and its impact on agricultural productivity across Indian states using Power BI.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identify the relationship between rainfall distribution and crop area/yield efficiency.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 derive insights for sustainable crop planning and resource optimization.</a:t>
            </a:r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Context: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Agriculture in India is heavily dependent on monsoon rainfall.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Understanding seasonal rainfall trends helps in predicting crop yield and planning resource allocation</a:t>
            </a:r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1" i="0" dirty="0">
              <a:effectLst/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lvl="1" indent="0">
              <a:buNone/>
            </a:pPr>
            <a:endParaRPr lang="en-IN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685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655A-BB76-4E01-A42F-31E7520B8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&amp; Preparation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3A5B-F04C-435C-8763-1EAE63804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67338"/>
            <a:ext cx="9791342" cy="4664765"/>
          </a:xfrm>
        </p:spPr>
        <p:txBody>
          <a:bodyPr>
            <a:normAutofit fontScale="92500" lnSpcReduction="20000"/>
          </a:bodyPr>
          <a:lstStyle/>
          <a:p>
            <a:r>
              <a:rPr lang="en-IN" b="1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Dataset Details: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Time Period: 1966 – 2017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Coverage: Indian states &amp; districts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Key Fields: State Name, District Code, Year, Crop Area (Rice, Wheat, Maize etc.),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Monthly Rainfall (Jun–Sep)</a:t>
            </a:r>
            <a:endParaRPr lang="en-IN" sz="1800" b="1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i="0" dirty="0"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Tools Used: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Power BI Desktop (Power Query + DAX + Visualizations)</a:t>
            </a:r>
            <a:endParaRPr lang="en-US" dirty="0"/>
          </a:p>
          <a:p>
            <a:r>
              <a:rPr lang="en-IN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Data Preparation Steps</a:t>
            </a:r>
            <a:r>
              <a:rPr lang="en-IN" dirty="0"/>
              <a:t>:</a:t>
            </a:r>
          </a:p>
          <a:p>
            <a:pPr lvl="1"/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Unpivoted crop columns → Crop Type &amp; Crop Area</a:t>
            </a:r>
          </a:p>
          <a:p>
            <a:pPr lvl="1"/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Calculated Total Rainfall = JUN + JUL + AUG + SEP</a:t>
            </a:r>
          </a:p>
          <a:p>
            <a:pPr lvl="1"/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Created Month, Season, Monthly Rainfall fields</a:t>
            </a:r>
          </a:p>
          <a:p>
            <a:pPr lvl="1"/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Cleaned &amp; standardized missing values</a:t>
            </a:r>
          </a:p>
          <a:p>
            <a:pPr lvl="1"/>
            <a:r>
              <a:rPr lang="en-IN" sz="1900" b="1" dirty="0">
                <a:latin typeface="Calibri" panose="020F0502020204030204" pitchFamily="34" charset="0"/>
                <a:cs typeface="Calibri" panose="020F0502020204030204" pitchFamily="34" charset="0"/>
              </a:rPr>
              <a:t>DAX Measures Created </a:t>
            </a:r>
            <a:r>
              <a:rPr lang="en-IN" sz="19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Total Rainfall, Avg Rainfall, Avg Crop Area, Max Crop Area, Rainfall per Year]</a:t>
            </a:r>
            <a:endParaRPr lang="en-IN" sz="1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1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7036-0F55-4078-9401-B2AD954E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418" y="686169"/>
            <a:ext cx="5181600" cy="69205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8F150-1226-4F59-81CD-64DE3EA77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9416" y="1711838"/>
            <a:ext cx="5031361" cy="3975651"/>
          </a:xfrm>
        </p:spPr>
        <p:txBody>
          <a:bodyPr>
            <a:normAutofit/>
          </a:bodyPr>
          <a:lstStyle/>
          <a:p>
            <a:r>
              <a:rPr lang="en-IN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Dashboard Elements: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BC213B-AED3-42EB-BADF-68FEF990E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11838"/>
            <a:ext cx="6034632" cy="36420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DD511A-A228-4863-B085-C90B57615375}"/>
              </a:ext>
            </a:extLst>
          </p:cNvPr>
          <p:cNvSpPr txBox="1"/>
          <p:nvPr/>
        </p:nvSpPr>
        <p:spPr>
          <a:xfrm>
            <a:off x="599416" y="1991503"/>
            <a:ext cx="52960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 Chart: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Yearly Rainfall Trends</a:t>
            </a: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Bar Chart: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Rainfall vs Crop Area by State</a:t>
            </a: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Scatter Plot: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Rainfall vs Agricultural Productivity</a:t>
            </a: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 Visual: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Crop Area distribution by State</a:t>
            </a: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KPI Cards: </a:t>
            </a: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Rainfall, </a:t>
            </a:r>
            <a:r>
              <a:rPr lang="en-IN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Crop Area, Total Rainfall, Max Crop Area</a:t>
            </a: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Slicers: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State, Year, Crop Type, Season</a:t>
            </a:r>
          </a:p>
        </p:txBody>
      </p:sp>
    </p:spTree>
    <p:extLst>
      <p:ext uri="{BB962C8B-B14F-4D97-AF65-F5344CB8AC3E}">
        <p14:creationId xmlns:p14="http://schemas.microsoft.com/office/powerpoint/2010/main" val="50297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593C-8AA7-4C30-B059-421115F5F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1 – Rainfall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8CFB-669D-44D3-A180-FF7277E16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Observation (from “Yearly Rainfall Trends”):</a:t>
            </a:r>
          </a:p>
          <a:p>
            <a:pPr lvl="1"/>
            <a:r>
              <a:rPr lang="en-US" dirty="0"/>
              <a:t>Rainfall fluctuated between </a:t>
            </a:r>
            <a:r>
              <a:rPr lang="en-US" b="1" dirty="0"/>
              <a:t>1.6M – 2.4M mm</a:t>
            </a:r>
            <a:r>
              <a:rPr lang="en-US" dirty="0"/>
              <a:t> yearly.</a:t>
            </a:r>
          </a:p>
          <a:p>
            <a:pPr lvl="1"/>
            <a:r>
              <a:rPr lang="en-US" dirty="0"/>
              <a:t>Long-term average rainfall remained around </a:t>
            </a:r>
            <a:r>
              <a:rPr lang="en-US" b="1" dirty="0"/>
              <a:t>1.9M mm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Periodic declines indicate years of drought impact.</a:t>
            </a:r>
          </a:p>
          <a:p>
            <a:pPr lvl="1"/>
            <a:endParaRPr lang="en-US" dirty="0"/>
          </a:p>
          <a:p>
            <a:r>
              <a:rPr lang="en-US" b="1" dirty="0"/>
              <a:t>Insight:</a:t>
            </a:r>
            <a:br>
              <a:rPr lang="en-US" dirty="0"/>
            </a:br>
            <a:r>
              <a:rPr lang="en-US" dirty="0"/>
              <a:t>Stable rainfall periods (e.g., 1975–1985, 2005–2015) correspond to improved crop productivity.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606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60753-D051-4B89-97B2-7AC66D611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2 – Seasonal Rainfall Pattern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DFC59-1972-4AAD-8EF3-26B6BD84F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Findings:</a:t>
            </a:r>
            <a:endParaRPr lang="en-US" dirty="0"/>
          </a:p>
          <a:p>
            <a:pPr lvl="1"/>
            <a:r>
              <a:rPr lang="en-US" b="1" dirty="0"/>
              <a:t>July–August:</a:t>
            </a:r>
            <a:r>
              <a:rPr lang="en-US" dirty="0"/>
              <a:t> Peak monsoon months → Highest rainfall contribution.</a:t>
            </a:r>
          </a:p>
          <a:p>
            <a:pPr lvl="1"/>
            <a:r>
              <a:rPr lang="en-US" b="1" dirty="0"/>
              <a:t>June:</a:t>
            </a:r>
            <a:r>
              <a:rPr lang="en-US" dirty="0"/>
              <a:t> Onset of monsoon with moderate rainfall.</a:t>
            </a:r>
          </a:p>
          <a:p>
            <a:pPr lvl="1"/>
            <a:r>
              <a:rPr lang="en-US" b="1" dirty="0"/>
              <a:t>September:</a:t>
            </a:r>
            <a:r>
              <a:rPr lang="en-US" dirty="0"/>
              <a:t> Declining rainfall — supports post-harvest soil moisture.</a:t>
            </a:r>
          </a:p>
          <a:p>
            <a:pPr lvl="1"/>
            <a:endParaRPr lang="en-US" dirty="0"/>
          </a:p>
          <a:p>
            <a:r>
              <a:rPr lang="en-US" b="1" dirty="0"/>
              <a:t>Insight:</a:t>
            </a:r>
            <a:br>
              <a:rPr lang="en-US" dirty="0"/>
            </a:br>
            <a:r>
              <a:rPr lang="en-US" dirty="0"/>
              <a:t> </a:t>
            </a:r>
            <a:r>
              <a:rPr lang="en-US" i="1" dirty="0"/>
              <a:t>Peak Monsoon (Jul–Aug)</a:t>
            </a:r>
            <a:r>
              <a:rPr lang="en-US" dirty="0"/>
              <a:t> is the most critical window for agricultural output stability.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630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08AA-8FDD-48D7-A5D5-77B27E43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3 – Regional &amp; Crop Impact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999D8-05E6-4180-BA90-38B0489E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49905"/>
            <a:ext cx="8825659" cy="3769895"/>
          </a:xfrm>
        </p:spPr>
        <p:txBody>
          <a:bodyPr>
            <a:normAutofit/>
          </a:bodyPr>
          <a:lstStyle/>
          <a:p>
            <a:r>
              <a:rPr lang="en-US" b="1" dirty="0"/>
              <a:t>From Bar &amp; Map Charts:</a:t>
            </a:r>
          </a:p>
          <a:p>
            <a:pPr lvl="1"/>
            <a:r>
              <a:rPr lang="en-US" dirty="0"/>
              <a:t>States like </a:t>
            </a:r>
            <a:r>
              <a:rPr lang="en-US" b="1" dirty="0"/>
              <a:t>Kerala, West Bengal, and Odisha</a:t>
            </a:r>
            <a:r>
              <a:rPr lang="en-US" dirty="0"/>
              <a:t> receive high rainfall but show moderate crop efficiency.</a:t>
            </a:r>
          </a:p>
          <a:p>
            <a:pPr lvl="1"/>
            <a:r>
              <a:rPr lang="en-US" b="1" dirty="0"/>
              <a:t>Punjab &amp; Haryana</a:t>
            </a:r>
            <a:r>
              <a:rPr lang="en-US" dirty="0"/>
              <a:t> achieve high productivity with balanced rainfall → Efficient water usage.</a:t>
            </a:r>
          </a:p>
          <a:p>
            <a:pPr lvl="1"/>
            <a:r>
              <a:rPr lang="en-US" dirty="0"/>
              <a:t>Over-dependence on rainfall can reduce yield stability in drought-prone states.</a:t>
            </a:r>
          </a:p>
          <a:p>
            <a:pPr lvl="1"/>
            <a:endParaRPr lang="en-US" dirty="0"/>
          </a:p>
          <a:p>
            <a:r>
              <a:rPr lang="en-US" b="1" dirty="0"/>
              <a:t>Scatter Plot Insight:</a:t>
            </a:r>
          </a:p>
          <a:p>
            <a:pPr lvl="1"/>
            <a:r>
              <a:rPr lang="en-US" dirty="0"/>
              <a:t>Positive correlation between rainfall and crop area up to an optimal level — beyond which gains plateau.</a:t>
            </a:r>
          </a:p>
        </p:txBody>
      </p:sp>
    </p:spTree>
    <p:extLst>
      <p:ext uri="{BB962C8B-B14F-4D97-AF65-F5344CB8AC3E}">
        <p14:creationId xmlns:p14="http://schemas.microsoft.com/office/powerpoint/2010/main" val="4031198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5D837-7F67-43EC-BD78-493EF88E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&amp; Recommendations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BAA1-219E-4BC0-99C9-956127271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73968"/>
            <a:ext cx="8825659" cy="3745832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Key Insights:</a:t>
            </a:r>
          </a:p>
          <a:p>
            <a:pPr lvl="1"/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</a:rPr>
              <a:t>Peak monsoon rainfall (Jul–Aug) drives majority of crop yield.</a:t>
            </a:r>
          </a:p>
          <a:p>
            <a:pPr lvl="1"/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</a:rPr>
              <a:t>Balanced rainfall (not extreme) supports higher yield efficiency.</a:t>
            </a:r>
          </a:p>
          <a:p>
            <a:pPr lvl="1"/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</a:rPr>
              <a:t>Regional disparity: Southern &amp; Eastern states get high rainfall but need irrigation efficiency improvement.</a:t>
            </a:r>
          </a:p>
          <a:p>
            <a:pPr lvl="1"/>
            <a:r>
              <a:rPr lang="en-IN" sz="1700" dirty="0">
                <a:latin typeface="Calibri" panose="020F0502020204030204" pitchFamily="34" charset="0"/>
                <a:cs typeface="Calibri" panose="020F0502020204030204" pitchFamily="34" charset="0"/>
              </a:rPr>
              <a:t>Late monsoon rainfall (Sep) aids residual soil moisture and secondary crop cycles.</a:t>
            </a:r>
          </a:p>
          <a:p>
            <a:pPr lvl="1"/>
            <a:endParaRPr lang="en-IN" b="1" dirty="0"/>
          </a:p>
          <a:p>
            <a:r>
              <a:rPr lang="en-US" b="1" dirty="0"/>
              <a:t>Recommendations:</a:t>
            </a:r>
          </a:p>
          <a:p>
            <a:pPr lvl="1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Promote 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water management systems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in low-rainfall states.</a:t>
            </a:r>
          </a:p>
          <a:p>
            <a:pPr lvl="1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Encourage 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crop diversification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based on rainfall zones.</a:t>
            </a:r>
          </a:p>
          <a:p>
            <a:pPr lvl="1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Implement 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early warning &amp; rainfall prediction systems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for crop planning.</a:t>
            </a:r>
          </a:p>
          <a:p>
            <a:pPr lvl="1"/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Optimize </a:t>
            </a:r>
            <a:r>
              <a:rPr lang="en-US" sz="1700" b="1" dirty="0">
                <a:latin typeface="Calibri" panose="020F0502020204030204" pitchFamily="34" charset="0"/>
                <a:cs typeface="Calibri" panose="020F0502020204030204" pitchFamily="34" charset="0"/>
              </a:rPr>
              <a:t>irrigation scheduling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 around the </a:t>
            </a:r>
            <a:r>
              <a:rPr lang="en-US" sz="1700" i="1" dirty="0">
                <a:latin typeface="Calibri" panose="020F0502020204030204" pitchFamily="34" charset="0"/>
                <a:cs typeface="Calibri" panose="020F0502020204030204" pitchFamily="34" charset="0"/>
              </a:rPr>
              <a:t>Peak Monsoon Window (Jul–Aug)</a:t>
            </a: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658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6C31-0229-408F-9A2F-5C8209A8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8723"/>
            <a:ext cx="9705112" cy="115239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Conclusions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066F-A0B9-4FB4-8D81-B100954FC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54" y="2254685"/>
            <a:ext cx="9329260" cy="4014592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The Power BI analysis demonstrates a clear rainfall–productivity relationship.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Insights help policymakers and farmers plan adaptive strategies.</a:t>
            </a:r>
          </a:p>
          <a:p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Next Steps: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Integrate soil and temperature data for multi-variable </a:t>
            </a:r>
            <a:r>
              <a:rPr lang="en-I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modeling</a:t>
            </a:r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cs typeface="Calibri" panose="020F0502020204030204" pitchFamily="34" charset="0"/>
              </a:rPr>
              <a:t>Extend analysis for crop yield forecasting using ML.</a:t>
            </a:r>
          </a:p>
        </p:txBody>
      </p:sp>
    </p:spTree>
    <p:extLst>
      <p:ext uri="{BB962C8B-B14F-4D97-AF65-F5344CB8AC3E}">
        <p14:creationId xmlns:p14="http://schemas.microsoft.com/office/powerpoint/2010/main" val="1267916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378</TotalTime>
  <Words>672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Century Gothic</vt:lpstr>
      <vt:lpstr>fkGroteskNeue</vt:lpstr>
      <vt:lpstr>Times New Roman</vt:lpstr>
      <vt:lpstr>Wingdings 3</vt:lpstr>
      <vt:lpstr>Ion Boardroom</vt:lpstr>
      <vt:lpstr>Rainfall Vs Agriculture Analysis Report</vt:lpstr>
      <vt:lpstr>Assignment Overview &amp; Dataset Summary</vt:lpstr>
      <vt:lpstr>Data Description &amp; Preparation</vt:lpstr>
      <vt:lpstr>Dashboard Overview</vt:lpstr>
      <vt:lpstr>Analysis 1 – Rainfall Trends</vt:lpstr>
      <vt:lpstr>Analysis 2 – Seasonal Rainfall Pattern </vt:lpstr>
      <vt:lpstr>Analysis 3 – Regional &amp; Crop Impact </vt:lpstr>
      <vt:lpstr>Insights &amp; Recommendations </vt:lpstr>
      <vt:lpstr>Final Conclusions &amp; 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Streaming Service Data Analysis Report</dc:title>
  <dc:creator>Ankit Chauhan</dc:creator>
  <cp:lastModifiedBy>Ankit Chauhan</cp:lastModifiedBy>
  <cp:revision>26</cp:revision>
  <dcterms:created xsi:type="dcterms:W3CDTF">2025-08-02T16:24:17Z</dcterms:created>
  <dcterms:modified xsi:type="dcterms:W3CDTF">2025-10-24T16:54:46Z</dcterms:modified>
</cp:coreProperties>
</file>