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66" r:id="rId2"/>
    <p:sldId id="256" r:id="rId3"/>
    <p:sldId id="257" r:id="rId4"/>
    <p:sldId id="258" r:id="rId5"/>
    <p:sldId id="259" r:id="rId6"/>
    <p:sldId id="260" r:id="rId7"/>
    <p:sldId id="261" r:id="rId8"/>
    <p:sldId id="262" r:id="rId9"/>
    <p:sldId id="263" r:id="rId10"/>
    <p:sldId id="264" r:id="rId11"/>
    <p:sldId id="265" r:id="rId12"/>
  </p:sldIdLst>
  <p:sldSz cx="14630400" cy="8229600"/>
  <p:notesSz cx="8229600" cy="14630400"/>
  <p:embeddedFontLst>
    <p:embeddedFont>
      <p:font typeface="Arial Black" panose="020B0A04020102020204" pitchFamily="34" charset="0"/>
      <p:bold r:id="rId14"/>
    </p:embeddedFont>
    <p:embeddedFont>
      <p:font typeface="Roboto" panose="02000000000000000000" pitchFamily="2" charset="0"/>
      <p:regular r:id="rId15"/>
    </p:embeddedFont>
    <p:embeddedFont>
      <p:font typeface="Roboto Condensed" panose="02000000000000000000" pitchFamily="2" charset="0"/>
      <p:regular r:id="rId16"/>
      <p:bold r:id="rId17"/>
    </p:embeddedFont>
    <p:embeddedFont>
      <p:font typeface="Roboto Medium" panose="02000000000000000000" pitchFamily="2"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3561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D0F"/>
          </a:solidFill>
          <a:ln/>
        </p:spPr>
      </p:sp>
      <p:sp>
        <p:nvSpPr>
          <p:cNvPr id="3" name="Shape 1"/>
          <p:cNvSpPr/>
          <p:nvPr/>
        </p:nvSpPr>
        <p:spPr>
          <a:xfrm>
            <a:off x="0" y="0"/>
            <a:ext cx="14630400" cy="8229600"/>
          </a:xfrm>
          <a:prstGeom prst="rect">
            <a:avLst/>
          </a:prstGeom>
          <a:solidFill>
            <a:srgbClr val="E8E8E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D0F"/>
          </a:solidFill>
          <a:ln/>
        </p:spPr>
      </p:sp>
      <p:sp>
        <p:nvSpPr>
          <p:cNvPr id="3" name="Shape 1"/>
          <p:cNvSpPr/>
          <p:nvPr/>
        </p:nvSpPr>
        <p:spPr>
          <a:xfrm>
            <a:off x="0" y="0"/>
            <a:ext cx="14630400" cy="8229600"/>
          </a:xfrm>
          <a:prstGeom prst="rect">
            <a:avLst/>
          </a:prstGeom>
          <a:solidFill>
            <a:srgbClr val="E8E8E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D0F"/>
          </a:solidFill>
          <a:ln/>
        </p:spPr>
      </p:sp>
      <p:sp>
        <p:nvSpPr>
          <p:cNvPr id="3" name="Shape 1"/>
          <p:cNvSpPr/>
          <p:nvPr/>
        </p:nvSpPr>
        <p:spPr>
          <a:xfrm>
            <a:off x="0" y="0"/>
            <a:ext cx="14630400" cy="8229600"/>
          </a:xfrm>
          <a:prstGeom prst="rect">
            <a:avLst/>
          </a:prstGeom>
          <a:solidFill>
            <a:srgbClr val="E8E8E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D0F"/>
          </a:solidFill>
          <a:ln/>
        </p:spPr>
      </p:sp>
      <p:sp>
        <p:nvSpPr>
          <p:cNvPr id="3" name="Shape 1"/>
          <p:cNvSpPr/>
          <p:nvPr/>
        </p:nvSpPr>
        <p:spPr>
          <a:xfrm>
            <a:off x="0" y="0"/>
            <a:ext cx="14630400" cy="8229600"/>
          </a:xfrm>
          <a:prstGeom prst="rect">
            <a:avLst/>
          </a:prstGeom>
          <a:solidFill>
            <a:srgbClr val="E8E8E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D0F"/>
          </a:solidFill>
          <a:ln/>
        </p:spPr>
      </p:sp>
      <p:sp>
        <p:nvSpPr>
          <p:cNvPr id="3" name="Shape 1"/>
          <p:cNvSpPr/>
          <p:nvPr/>
        </p:nvSpPr>
        <p:spPr>
          <a:xfrm>
            <a:off x="0" y="0"/>
            <a:ext cx="14630400" cy="8229600"/>
          </a:xfrm>
          <a:prstGeom prst="rect">
            <a:avLst/>
          </a:prstGeom>
          <a:solidFill>
            <a:srgbClr val="E8E8E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D0F"/>
          </a:solidFill>
          <a:ln/>
        </p:spPr>
      </p:sp>
      <p:sp>
        <p:nvSpPr>
          <p:cNvPr id="3" name="Shape 1"/>
          <p:cNvSpPr/>
          <p:nvPr/>
        </p:nvSpPr>
        <p:spPr>
          <a:xfrm>
            <a:off x="0" y="0"/>
            <a:ext cx="14630400" cy="8229600"/>
          </a:xfrm>
          <a:prstGeom prst="rect">
            <a:avLst/>
          </a:prstGeom>
          <a:solidFill>
            <a:srgbClr val="E8E8E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D0F"/>
          </a:solidFill>
          <a:ln/>
        </p:spPr>
      </p:sp>
      <p:sp>
        <p:nvSpPr>
          <p:cNvPr id="3" name="Shape 1"/>
          <p:cNvSpPr/>
          <p:nvPr/>
        </p:nvSpPr>
        <p:spPr>
          <a:xfrm>
            <a:off x="0" y="0"/>
            <a:ext cx="14630400" cy="8229600"/>
          </a:xfrm>
          <a:prstGeom prst="rect">
            <a:avLst/>
          </a:prstGeom>
          <a:solidFill>
            <a:srgbClr val="E8E8E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D0F"/>
          </a:solidFill>
          <a:ln/>
        </p:spPr>
      </p:sp>
      <p:sp>
        <p:nvSpPr>
          <p:cNvPr id="3" name="Shape 1"/>
          <p:cNvSpPr/>
          <p:nvPr/>
        </p:nvSpPr>
        <p:spPr>
          <a:xfrm>
            <a:off x="0" y="0"/>
            <a:ext cx="14630400" cy="8229600"/>
          </a:xfrm>
          <a:prstGeom prst="rect">
            <a:avLst/>
          </a:prstGeom>
          <a:solidFill>
            <a:srgbClr val="E8E8E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D0F"/>
          </a:solidFill>
          <a:ln/>
        </p:spPr>
      </p:sp>
      <p:sp>
        <p:nvSpPr>
          <p:cNvPr id="3" name="Shape 1"/>
          <p:cNvSpPr/>
          <p:nvPr/>
        </p:nvSpPr>
        <p:spPr>
          <a:xfrm>
            <a:off x="0" y="0"/>
            <a:ext cx="14630400" cy="8229600"/>
          </a:xfrm>
          <a:prstGeom prst="rect">
            <a:avLst/>
          </a:prstGeom>
          <a:solidFill>
            <a:srgbClr val="E8E8E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D0F"/>
          </a:solidFill>
          <a:ln/>
        </p:spPr>
      </p:sp>
      <p:sp>
        <p:nvSpPr>
          <p:cNvPr id="3" name="Shape 1"/>
          <p:cNvSpPr/>
          <p:nvPr/>
        </p:nvSpPr>
        <p:spPr>
          <a:xfrm>
            <a:off x="0" y="0"/>
            <a:ext cx="14630400" cy="8229600"/>
          </a:xfrm>
          <a:prstGeom prst="rect">
            <a:avLst/>
          </a:prstGeom>
          <a:solidFill>
            <a:srgbClr val="E8E8E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medium.com/hacktrace/how-i-got-into-ethical-hacking-without-a-degree-5f12851276d7"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p:cNvPicPr>
            <a:picLocks noChangeAspect="1"/>
          </p:cNvPicPr>
          <p:nvPr/>
        </p:nvPicPr>
        <p:blipFill>
          <a:blip r:embed="rId3">
            <a:extLst>
              <a:ext uri="{837473B0-CC2E-450A-ABE3-18F120FF3D39}">
                <a1611:picAttrSrcUrl xmlns:a1611="http://schemas.microsoft.com/office/drawing/2016/11/main" r:id="rId4"/>
              </a:ext>
            </a:extLst>
          </a:blip>
          <a:srcRect/>
          <a:stretch/>
        </p:blipFill>
        <p:spPr>
          <a:xfrm>
            <a:off x="0" y="0"/>
            <a:ext cx="5486400" cy="8229600"/>
          </a:xfrm>
          <a:prstGeom prst="rect">
            <a:avLst/>
          </a:prstGeom>
        </p:spPr>
      </p:pic>
      <p:sp>
        <p:nvSpPr>
          <p:cNvPr id="3" name="Text 0"/>
          <p:cNvSpPr/>
          <p:nvPr/>
        </p:nvSpPr>
        <p:spPr>
          <a:xfrm>
            <a:off x="6280190" y="1064181"/>
            <a:ext cx="7556422" cy="1417558"/>
          </a:xfrm>
          <a:prstGeom prst="rect">
            <a:avLst/>
          </a:prstGeom>
          <a:noFill/>
          <a:ln/>
        </p:spPr>
        <p:txBody>
          <a:bodyPr wrap="square" lIns="0" tIns="0" rIns="0" bIns="0" rtlCol="0" anchor="t"/>
          <a:lstStyle/>
          <a:p>
            <a:pPr>
              <a:lnSpc>
                <a:spcPts val="5550"/>
              </a:lnSpc>
            </a:pPr>
            <a:r>
              <a:rPr lang="en-US" sz="4450" dirty="0">
                <a:latin typeface="Roboto Medium" pitchFamily="34" charset="0"/>
                <a:ea typeface="Roboto Medium" pitchFamily="34" charset="-122"/>
                <a:cs typeface="Roboto Medium" pitchFamily="34" charset="-120"/>
              </a:rPr>
              <a:t>Python PDF Tools Project (Local Use)</a:t>
            </a:r>
            <a:endParaRPr lang="en-US" sz="4450" dirty="0"/>
          </a:p>
        </p:txBody>
      </p:sp>
      <p:sp>
        <p:nvSpPr>
          <p:cNvPr id="4" name="Text 1"/>
          <p:cNvSpPr/>
          <p:nvPr/>
        </p:nvSpPr>
        <p:spPr>
          <a:xfrm>
            <a:off x="6280190" y="2821900"/>
            <a:ext cx="7556422" cy="1451610"/>
          </a:xfrm>
          <a:prstGeom prst="rect">
            <a:avLst/>
          </a:prstGeom>
          <a:noFill/>
          <a:ln/>
        </p:spPr>
        <p:txBody>
          <a:bodyPr wrap="square" lIns="0" tIns="0" rIns="0" bIns="0" rtlCol="0" anchor="t"/>
          <a:lstStyle/>
          <a:p>
            <a:pPr>
              <a:lnSpc>
                <a:spcPts val="2850"/>
              </a:lnSpc>
            </a:pPr>
            <a:r>
              <a:rPr lang="en-US" sz="1750" dirty="0">
                <a:latin typeface="Roboto" pitchFamily="34" charset="0"/>
                <a:ea typeface="Roboto" pitchFamily="34" charset="-122"/>
                <a:cs typeface="Roboto" pitchFamily="34" charset="-120"/>
              </a:rPr>
              <a:t>Welcome to the review of our Python PDF Tools Project, designed for local use. In this presentation, we'll cover the current status of the project, our planned improvements, and the exciting next steps for enhancing its capabilities and user experience.</a:t>
            </a:r>
            <a:endParaRPr lang="en-US" sz="1750" dirty="0"/>
          </a:p>
        </p:txBody>
      </p:sp>
      <p:sp>
        <p:nvSpPr>
          <p:cNvPr id="5" name="Text 2"/>
          <p:cNvSpPr/>
          <p:nvPr/>
        </p:nvSpPr>
        <p:spPr>
          <a:xfrm>
            <a:off x="5709425" y="4613673"/>
            <a:ext cx="8764859" cy="3158728"/>
          </a:xfrm>
          <a:prstGeom prst="rect">
            <a:avLst/>
          </a:prstGeom>
          <a:noFill/>
          <a:ln/>
        </p:spPr>
        <p:txBody>
          <a:bodyPr wrap="square" lIns="0" tIns="0" rIns="0" bIns="0" rtlCol="0" anchor="t"/>
          <a:lstStyle/>
          <a:p>
            <a:pPr>
              <a:lnSpc>
                <a:spcPts val="3300"/>
              </a:lnSpc>
            </a:pPr>
            <a:r>
              <a:rPr lang="en-US" sz="2650" dirty="0">
                <a:latin typeface="Roboto Medium" pitchFamily="34" charset="0"/>
                <a:ea typeface="Roboto Medium" pitchFamily="34" charset="-122"/>
                <a:cs typeface="Roboto Medium" pitchFamily="34" charset="-120"/>
              </a:rPr>
              <a:t>Presented by: </a:t>
            </a:r>
          </a:p>
          <a:p>
            <a:pPr>
              <a:lnSpc>
                <a:spcPts val="3300"/>
              </a:lnSpc>
            </a:pPr>
            <a:r>
              <a:rPr lang="en-US" sz="2650" b="1" dirty="0">
                <a:latin typeface="Roboto Medium" pitchFamily="34" charset="0"/>
                <a:ea typeface="Roboto Medium" pitchFamily="34" charset="-122"/>
                <a:cs typeface="Roboto Medium" pitchFamily="34" charset="-120"/>
              </a:rPr>
              <a:t>SHAURYA JEET SINGH</a:t>
            </a:r>
            <a:r>
              <a:rPr lang="en-US" sz="2650" dirty="0">
                <a:latin typeface="Roboto Medium" pitchFamily="34" charset="0"/>
                <a:ea typeface="Roboto Medium" pitchFamily="34" charset="-122"/>
                <a:cs typeface="Roboto Medium" pitchFamily="34" charset="-120"/>
              </a:rPr>
              <a:t> (RA2411030030009)</a:t>
            </a:r>
          </a:p>
          <a:p>
            <a:pPr>
              <a:lnSpc>
                <a:spcPts val="3300"/>
              </a:lnSpc>
            </a:pPr>
            <a:r>
              <a:rPr lang="en-US" sz="2650" b="1" dirty="0">
                <a:latin typeface="Roboto Medium" pitchFamily="34" charset="0"/>
                <a:ea typeface="Roboto Medium" pitchFamily="34" charset="-122"/>
                <a:cs typeface="Roboto Medium" pitchFamily="34" charset="-120"/>
              </a:rPr>
              <a:t>RAJAT RAI</a:t>
            </a:r>
            <a:r>
              <a:rPr lang="en-US" sz="2650" dirty="0">
                <a:latin typeface="Roboto Medium" pitchFamily="34" charset="0"/>
                <a:ea typeface="Roboto Medium" pitchFamily="34" charset="-122"/>
                <a:cs typeface="Roboto Medium" pitchFamily="34" charset="-120"/>
              </a:rPr>
              <a:t> (RA2411030030030)</a:t>
            </a:r>
          </a:p>
          <a:p>
            <a:pPr>
              <a:lnSpc>
                <a:spcPts val="3300"/>
              </a:lnSpc>
            </a:pPr>
            <a:r>
              <a:rPr lang="en-US" sz="2650" b="1" dirty="0">
                <a:latin typeface="Roboto Medium" pitchFamily="34" charset="0"/>
                <a:ea typeface="Roboto Medium" pitchFamily="34" charset="-122"/>
                <a:cs typeface="Roboto Medium" pitchFamily="34" charset="-120"/>
              </a:rPr>
              <a:t>KRISHIV BHARDWAJ</a:t>
            </a:r>
            <a:r>
              <a:rPr lang="en-US" sz="2650" dirty="0">
                <a:latin typeface="Roboto Medium" pitchFamily="34" charset="0"/>
                <a:ea typeface="Roboto Medium" pitchFamily="34" charset="-122"/>
                <a:cs typeface="Roboto Medium" pitchFamily="34" charset="-120"/>
              </a:rPr>
              <a:t> (RA2411030030011)</a:t>
            </a:r>
          </a:p>
          <a:p>
            <a:pPr>
              <a:lnSpc>
                <a:spcPts val="3300"/>
              </a:lnSpc>
            </a:pPr>
            <a:r>
              <a:rPr lang="en-US" sz="2650" b="1" dirty="0">
                <a:latin typeface="Roboto Medium" pitchFamily="34" charset="0"/>
                <a:ea typeface="Roboto Medium" pitchFamily="34" charset="-122"/>
                <a:cs typeface="Roboto Medium" pitchFamily="34" charset="-120"/>
              </a:rPr>
              <a:t>KRISHNA CHANDANI</a:t>
            </a:r>
            <a:r>
              <a:rPr lang="en-US" sz="2650" dirty="0">
                <a:latin typeface="Roboto Medium" pitchFamily="34" charset="0"/>
                <a:ea typeface="Roboto Medium" pitchFamily="34" charset="-122"/>
                <a:cs typeface="Roboto Medium" pitchFamily="34" charset="-120"/>
              </a:rPr>
              <a:t> (RA2411030030005)</a:t>
            </a:r>
          </a:p>
          <a:p>
            <a:pPr>
              <a:lnSpc>
                <a:spcPts val="3300"/>
              </a:lnSpc>
            </a:pPr>
            <a:r>
              <a:rPr lang="en-US" sz="2650" b="1" dirty="0">
                <a:latin typeface="Roboto Medium" pitchFamily="34" charset="0"/>
                <a:ea typeface="Roboto Medium" pitchFamily="34" charset="-122"/>
                <a:cs typeface="Roboto Medium" pitchFamily="34" charset="-120"/>
              </a:rPr>
              <a:t>KSHITIZ GUPTA</a:t>
            </a:r>
            <a:r>
              <a:rPr lang="en-US" sz="2650" dirty="0">
                <a:latin typeface="Roboto Medium" pitchFamily="34" charset="0"/>
                <a:ea typeface="Roboto Medium" pitchFamily="34" charset="-122"/>
                <a:cs typeface="Roboto Medium" pitchFamily="34" charset="-120"/>
              </a:rPr>
              <a:t> (RA2411030030075)</a:t>
            </a:r>
          </a:p>
          <a:p>
            <a:pPr>
              <a:lnSpc>
                <a:spcPts val="3300"/>
              </a:lnSpc>
            </a:pPr>
            <a:r>
              <a:rPr lang="en-US" sz="2650" b="1" dirty="0">
                <a:latin typeface="Roboto Medium" pitchFamily="34" charset="0"/>
                <a:ea typeface="Roboto Medium" pitchFamily="34" charset="-122"/>
                <a:cs typeface="Roboto Medium" pitchFamily="34" charset="-120"/>
              </a:rPr>
              <a:t>ARNAV SINGH </a:t>
            </a:r>
            <a:r>
              <a:rPr lang="en-US" sz="2650" dirty="0">
                <a:latin typeface="Roboto Medium" pitchFamily="34" charset="0"/>
                <a:ea typeface="Roboto Medium" pitchFamily="34" charset="-122"/>
                <a:cs typeface="Roboto Medium" pitchFamily="34" charset="-120"/>
              </a:rPr>
              <a:t>(RA2411030030024)</a:t>
            </a:r>
            <a:endParaRPr lang="en-US" sz="2650" dirty="0"/>
          </a:p>
          <a:p>
            <a:pPr>
              <a:lnSpc>
                <a:spcPts val="3300"/>
              </a:lnSpc>
            </a:pPr>
            <a:endParaRPr lang="en-US" sz="26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191624" y="1214198"/>
            <a:ext cx="8164473" cy="708779"/>
          </a:xfrm>
          <a:prstGeom prst="rect">
            <a:avLst/>
          </a:prstGeom>
          <a:noFill/>
          <a:ln/>
        </p:spPr>
        <p:txBody>
          <a:bodyPr wrap="none" lIns="0" tIns="0" rIns="0" bIns="0" rtlCol="0" anchor="t"/>
          <a:lstStyle/>
          <a:p>
            <a:pPr marL="0" indent="0" algn="l">
              <a:lnSpc>
                <a:spcPts val="5550"/>
              </a:lnSpc>
              <a:buNone/>
            </a:pPr>
            <a:r>
              <a:rPr lang="en-US" sz="4450" b="1" dirty="0">
                <a:solidFill>
                  <a:srgbClr val="0C0D0F"/>
                </a:solidFill>
                <a:latin typeface="Arial Black" panose="020B0A04020102020204" pitchFamily="34" charset="0"/>
                <a:ea typeface="Hubot Sans Bold" pitchFamily="34" charset="-122"/>
                <a:cs typeface="Hubot Sans Bold" pitchFamily="34" charset="-120"/>
              </a:rPr>
              <a:t>Robust Error Handling</a:t>
            </a:r>
            <a:endParaRPr lang="en-US" sz="4450" dirty="0">
              <a:latin typeface="Arial Black" panose="020B0A04020102020204" pitchFamily="34" charset="0"/>
            </a:endParaRPr>
          </a:p>
        </p:txBody>
      </p:sp>
      <p:sp>
        <p:nvSpPr>
          <p:cNvPr id="3" name="Text 1"/>
          <p:cNvSpPr/>
          <p:nvPr/>
        </p:nvSpPr>
        <p:spPr>
          <a:xfrm>
            <a:off x="191624" y="2844342"/>
            <a:ext cx="4196239" cy="425291"/>
          </a:xfrm>
          <a:prstGeom prst="rect">
            <a:avLst/>
          </a:prstGeom>
          <a:noFill/>
          <a:ln/>
        </p:spPr>
        <p:txBody>
          <a:bodyPr wrap="none" lIns="0" tIns="0" rIns="0" bIns="0" rtlCol="0" anchor="t"/>
          <a:lstStyle/>
          <a:p>
            <a:pPr marL="0" indent="0" algn="l">
              <a:lnSpc>
                <a:spcPts val="3300"/>
              </a:lnSpc>
              <a:buNone/>
            </a:pPr>
            <a:r>
              <a:rPr lang="en-US" sz="2650" b="1" dirty="0">
                <a:solidFill>
                  <a:srgbClr val="0C0D0F"/>
                </a:solidFill>
                <a:latin typeface="Arial Black" panose="020B0A04020102020204" pitchFamily="34" charset="0"/>
                <a:ea typeface="Hubot Sans Bold" pitchFamily="34" charset="-122"/>
                <a:cs typeface="Hubot Sans Bold" pitchFamily="34" charset="-120"/>
              </a:rPr>
              <a:t>Built-in Safeguards:</a:t>
            </a:r>
            <a:endParaRPr lang="en-US" sz="2650" dirty="0">
              <a:latin typeface="Arial Black" panose="020B0A04020102020204" pitchFamily="34" charset="0"/>
            </a:endParaRPr>
          </a:p>
        </p:txBody>
      </p:sp>
      <p:sp>
        <p:nvSpPr>
          <p:cNvPr id="4" name="Text 2"/>
          <p:cNvSpPr/>
          <p:nvPr/>
        </p:nvSpPr>
        <p:spPr>
          <a:xfrm>
            <a:off x="191624" y="3496448"/>
            <a:ext cx="6924437" cy="725805"/>
          </a:xfrm>
          <a:prstGeom prst="rect">
            <a:avLst/>
          </a:prstGeom>
          <a:noFill/>
          <a:ln/>
        </p:spPr>
        <p:txBody>
          <a:bodyPr wrap="square" lIns="0" tIns="0" rIns="0" bIns="0" rtlCol="0" anchor="t"/>
          <a:lstStyle/>
          <a:p>
            <a:pPr marL="0" indent="0" algn="l">
              <a:lnSpc>
                <a:spcPts val="2850"/>
              </a:lnSpc>
              <a:buNone/>
            </a:pPr>
            <a:r>
              <a:rPr lang="en-US" sz="1750" dirty="0">
                <a:latin typeface="Times New Roman" panose="02020603050405020304" pitchFamily="18" charset="0"/>
                <a:ea typeface="Roboto Condensed" pitchFamily="34" charset="-122"/>
                <a:cs typeface="Times New Roman" panose="02020603050405020304" pitchFamily="18" charset="0"/>
              </a:rPr>
              <a:t>The application implements comprehensive validation and error management to ensure reliable operation and user-friendly feedback.</a:t>
            </a:r>
            <a:endParaRPr lang="en-US" sz="1750" dirty="0">
              <a:latin typeface="Times New Roman" panose="02020603050405020304" pitchFamily="18" charset="0"/>
              <a:cs typeface="Times New Roman" panose="02020603050405020304" pitchFamily="18" charset="0"/>
            </a:endParaRPr>
          </a:p>
        </p:txBody>
      </p:sp>
      <p:sp>
        <p:nvSpPr>
          <p:cNvPr id="5" name="Text 3"/>
          <p:cNvSpPr/>
          <p:nvPr/>
        </p:nvSpPr>
        <p:spPr>
          <a:xfrm>
            <a:off x="191624" y="4426326"/>
            <a:ext cx="6924437" cy="362903"/>
          </a:xfrm>
          <a:prstGeom prst="rect">
            <a:avLst/>
          </a:prstGeom>
          <a:noFill/>
          <a:ln/>
        </p:spPr>
        <p:txBody>
          <a:bodyPr wrap="none" lIns="0" tIns="0" rIns="0" bIns="0" rtlCol="0" anchor="t"/>
          <a:lstStyle/>
          <a:p>
            <a:pPr marL="342900" indent="-342900" algn="l">
              <a:lnSpc>
                <a:spcPts val="2850"/>
              </a:lnSpc>
              <a:buSzPct val="100000"/>
              <a:buFont typeface="Wingdings" panose="05000000000000000000" pitchFamily="2" charset="2"/>
              <a:buChar char="v"/>
            </a:pPr>
            <a:r>
              <a:rPr lang="en-US" sz="1750" b="1" dirty="0">
                <a:latin typeface="Times New Roman" panose="02020603050405020304" pitchFamily="18" charset="0"/>
                <a:ea typeface="Roboto Condensed" pitchFamily="34" charset="-122"/>
                <a:cs typeface="Times New Roman" panose="02020603050405020304" pitchFamily="18" charset="0"/>
              </a:rPr>
              <a:t>File validation:</a:t>
            </a:r>
            <a:r>
              <a:rPr lang="en-US" sz="1750" dirty="0">
                <a:latin typeface="Times New Roman" panose="02020603050405020304" pitchFamily="18" charset="0"/>
                <a:ea typeface="Roboto Condensed" pitchFamily="34" charset="-122"/>
                <a:cs typeface="Times New Roman" panose="02020603050405020304" pitchFamily="18" charset="0"/>
              </a:rPr>
              <a:t> Checks for valid PDF/DOCX formats before processing</a:t>
            </a:r>
            <a:endParaRPr lang="en-US" sz="1750" dirty="0">
              <a:latin typeface="Times New Roman" panose="02020603050405020304" pitchFamily="18" charset="0"/>
              <a:cs typeface="Times New Roman" panose="02020603050405020304" pitchFamily="18" charset="0"/>
            </a:endParaRPr>
          </a:p>
        </p:txBody>
      </p:sp>
      <p:sp>
        <p:nvSpPr>
          <p:cNvPr id="6" name="Text 4"/>
          <p:cNvSpPr/>
          <p:nvPr/>
        </p:nvSpPr>
        <p:spPr>
          <a:xfrm>
            <a:off x="191624" y="4868524"/>
            <a:ext cx="6924437" cy="362903"/>
          </a:xfrm>
          <a:prstGeom prst="rect">
            <a:avLst/>
          </a:prstGeom>
          <a:noFill/>
          <a:ln/>
        </p:spPr>
        <p:txBody>
          <a:bodyPr wrap="none" lIns="0" tIns="0" rIns="0" bIns="0" rtlCol="0" anchor="t"/>
          <a:lstStyle/>
          <a:p>
            <a:pPr marL="342900" indent="-342900" algn="l">
              <a:lnSpc>
                <a:spcPts val="2850"/>
              </a:lnSpc>
              <a:buSzPct val="100000"/>
              <a:buFont typeface="Wingdings" panose="05000000000000000000" pitchFamily="2" charset="2"/>
              <a:buChar char="v"/>
            </a:pPr>
            <a:r>
              <a:rPr lang="en-US" sz="1750" b="1" dirty="0">
                <a:latin typeface="Times New Roman" panose="02020603050405020304" pitchFamily="18" charset="0"/>
                <a:ea typeface="Roboto Condensed" pitchFamily="34" charset="-122"/>
                <a:cs typeface="Times New Roman" panose="02020603050405020304" pitchFamily="18" charset="0"/>
              </a:rPr>
              <a:t>Page range validation:</a:t>
            </a:r>
            <a:r>
              <a:rPr lang="en-US" sz="1750" dirty="0">
                <a:latin typeface="Times New Roman" panose="02020603050405020304" pitchFamily="18" charset="0"/>
                <a:ea typeface="Roboto Condensed" pitchFamily="34" charset="-122"/>
                <a:cs typeface="Times New Roman" panose="02020603050405020304" pitchFamily="18" charset="0"/>
              </a:rPr>
              <a:t> Prevents invalid page selections</a:t>
            </a:r>
            <a:endParaRPr lang="en-US" sz="1750" dirty="0">
              <a:latin typeface="Times New Roman" panose="02020603050405020304" pitchFamily="18" charset="0"/>
              <a:cs typeface="Times New Roman" panose="02020603050405020304" pitchFamily="18" charset="0"/>
            </a:endParaRPr>
          </a:p>
        </p:txBody>
      </p:sp>
      <p:sp>
        <p:nvSpPr>
          <p:cNvPr id="7" name="Text 5"/>
          <p:cNvSpPr/>
          <p:nvPr/>
        </p:nvSpPr>
        <p:spPr>
          <a:xfrm>
            <a:off x="191624" y="5310722"/>
            <a:ext cx="6924437" cy="362903"/>
          </a:xfrm>
          <a:prstGeom prst="rect">
            <a:avLst/>
          </a:prstGeom>
          <a:noFill/>
          <a:ln/>
        </p:spPr>
        <p:txBody>
          <a:bodyPr wrap="none" lIns="0" tIns="0" rIns="0" bIns="0" rtlCol="0" anchor="t"/>
          <a:lstStyle/>
          <a:p>
            <a:pPr marL="342900" indent="-342900" algn="l">
              <a:lnSpc>
                <a:spcPts val="2850"/>
              </a:lnSpc>
              <a:buSzPct val="100000"/>
              <a:buFont typeface="Wingdings" panose="05000000000000000000" pitchFamily="2" charset="2"/>
              <a:buChar char="v"/>
            </a:pPr>
            <a:r>
              <a:rPr lang="en-US" sz="1750" b="1" dirty="0">
                <a:latin typeface="Times New Roman" panose="02020603050405020304" pitchFamily="18" charset="0"/>
                <a:ea typeface="Roboto Condensed" pitchFamily="34" charset="-122"/>
                <a:cs typeface="Times New Roman" panose="02020603050405020304" pitchFamily="18" charset="0"/>
              </a:rPr>
              <a:t>UUID filenames:</a:t>
            </a:r>
            <a:r>
              <a:rPr lang="en-US" sz="1750" dirty="0">
                <a:latin typeface="Times New Roman" panose="02020603050405020304" pitchFamily="18" charset="0"/>
                <a:ea typeface="Roboto Condensed" pitchFamily="34" charset="-122"/>
                <a:cs typeface="Times New Roman" panose="02020603050405020304" pitchFamily="18" charset="0"/>
              </a:rPr>
              <a:t> Generates unique identifiers to avoid conflicts</a:t>
            </a:r>
            <a:endParaRPr lang="en-US" sz="1750" dirty="0">
              <a:latin typeface="Times New Roman" panose="02020603050405020304" pitchFamily="18" charset="0"/>
              <a:cs typeface="Times New Roman" panose="02020603050405020304" pitchFamily="18" charset="0"/>
            </a:endParaRPr>
          </a:p>
        </p:txBody>
      </p:sp>
      <p:sp>
        <p:nvSpPr>
          <p:cNvPr id="8" name="Text 6"/>
          <p:cNvSpPr/>
          <p:nvPr/>
        </p:nvSpPr>
        <p:spPr>
          <a:xfrm>
            <a:off x="191624" y="5752920"/>
            <a:ext cx="6924437" cy="362903"/>
          </a:xfrm>
          <a:prstGeom prst="rect">
            <a:avLst/>
          </a:prstGeom>
          <a:noFill/>
          <a:ln/>
        </p:spPr>
        <p:txBody>
          <a:bodyPr wrap="none" lIns="0" tIns="0" rIns="0" bIns="0" rtlCol="0" anchor="t"/>
          <a:lstStyle/>
          <a:p>
            <a:pPr marL="342900" indent="-342900" algn="l">
              <a:lnSpc>
                <a:spcPts val="2850"/>
              </a:lnSpc>
              <a:buSzPct val="100000"/>
              <a:buFont typeface="Wingdings" panose="05000000000000000000" pitchFamily="2" charset="2"/>
              <a:buChar char="v"/>
            </a:pPr>
            <a:r>
              <a:rPr lang="en-US" sz="1750" b="1" dirty="0">
                <a:latin typeface="Times New Roman" panose="02020603050405020304" pitchFamily="18" charset="0"/>
                <a:ea typeface="Roboto Condensed" pitchFamily="34" charset="-122"/>
                <a:cs typeface="Times New Roman" panose="02020603050405020304" pitchFamily="18" charset="0"/>
              </a:rPr>
              <a:t>COM initialization:</a:t>
            </a:r>
            <a:r>
              <a:rPr lang="en-US" sz="1750" dirty="0">
                <a:latin typeface="Times New Roman" panose="02020603050405020304" pitchFamily="18" charset="0"/>
                <a:ea typeface="Roboto Condensed" pitchFamily="34" charset="-122"/>
                <a:cs typeface="Times New Roman" panose="02020603050405020304" pitchFamily="18" charset="0"/>
              </a:rPr>
              <a:t> Uses PythonCOM for Windows-specific operations</a:t>
            </a:r>
            <a:endParaRPr lang="en-US" sz="175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B179EE2-5EF9-E2C4-9D29-19008BCD9C57}"/>
              </a:ext>
            </a:extLst>
          </p:cNvPr>
          <p:cNvPicPr>
            <a:picLocks noChangeAspect="1"/>
          </p:cNvPicPr>
          <p:nvPr/>
        </p:nvPicPr>
        <p:blipFill>
          <a:blip r:embed="rId3"/>
          <a:srcRect r="29345"/>
          <a:stretch>
            <a:fillRect/>
          </a:stretch>
        </p:blipFill>
        <p:spPr>
          <a:xfrm>
            <a:off x="7315200" y="0"/>
            <a:ext cx="7315200" cy="82486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668066"/>
            <a:ext cx="5986701" cy="708779"/>
          </a:xfrm>
          <a:prstGeom prst="rect">
            <a:avLst/>
          </a:prstGeom>
          <a:noFill/>
          <a:ln/>
        </p:spPr>
        <p:txBody>
          <a:bodyPr wrap="none" lIns="0" tIns="0" rIns="0" bIns="0" rtlCol="0" anchor="t"/>
          <a:lstStyle/>
          <a:p>
            <a:pPr marL="0" indent="0" algn="l">
              <a:lnSpc>
                <a:spcPts val="5550"/>
              </a:lnSpc>
              <a:buNone/>
            </a:pPr>
            <a:r>
              <a:rPr lang="en-US" sz="4450" b="1" dirty="0">
                <a:solidFill>
                  <a:srgbClr val="0C0D0F"/>
                </a:solidFill>
                <a:latin typeface="Arial Black" panose="020B0A04020102020204" pitchFamily="34" charset="0"/>
                <a:ea typeface="Hubot Sans Bold" pitchFamily="34" charset="-122"/>
                <a:cs typeface="Hubot Sans Bold" pitchFamily="34" charset="-120"/>
              </a:rPr>
              <a:t>Project Summary</a:t>
            </a:r>
            <a:endParaRPr lang="en-US" sz="4450" dirty="0">
              <a:latin typeface="Arial Black" panose="020B0A04020102020204" pitchFamily="34" charset="0"/>
            </a:endParaRPr>
          </a:p>
        </p:txBody>
      </p:sp>
      <p:sp>
        <p:nvSpPr>
          <p:cNvPr id="3" name="Shape 1"/>
          <p:cNvSpPr/>
          <p:nvPr/>
        </p:nvSpPr>
        <p:spPr>
          <a:xfrm>
            <a:off x="793790" y="2830473"/>
            <a:ext cx="4196358" cy="2749987"/>
          </a:xfrm>
          <a:prstGeom prst="roundRect">
            <a:avLst>
              <a:gd name="adj" fmla="val 1237"/>
            </a:avLst>
          </a:prstGeom>
          <a:solidFill>
            <a:srgbClr val="1E1E1A">
              <a:alpha val="50000"/>
            </a:srgbClr>
          </a:solidFill>
          <a:ln/>
        </p:spPr>
      </p:sp>
      <p:sp>
        <p:nvSpPr>
          <p:cNvPr id="4" name="Text 2"/>
          <p:cNvSpPr/>
          <p:nvPr/>
        </p:nvSpPr>
        <p:spPr>
          <a:xfrm>
            <a:off x="1020604" y="3057287"/>
            <a:ext cx="3742730" cy="708660"/>
          </a:xfrm>
          <a:prstGeom prst="rect">
            <a:avLst/>
          </a:prstGeom>
          <a:noFill/>
          <a:ln/>
        </p:spPr>
        <p:txBody>
          <a:bodyPr wrap="square" lIns="0" tIns="0" rIns="0" bIns="0" rtlCol="0" anchor="t"/>
          <a:lstStyle/>
          <a:p>
            <a:pPr marL="0" indent="0" algn="l">
              <a:lnSpc>
                <a:spcPts val="2750"/>
              </a:lnSpc>
              <a:buNone/>
            </a:pPr>
            <a:r>
              <a:rPr lang="en-US" sz="2200" b="1" dirty="0">
                <a:latin typeface="Arial Black" panose="020B0A04020102020204" pitchFamily="34" charset="0"/>
                <a:ea typeface="Hubot Sans Bold" pitchFamily="34" charset="-122"/>
                <a:cs typeface="Hubot Sans Bold" pitchFamily="34" charset="-120"/>
              </a:rPr>
              <a:t>User-Friendly Interface</a:t>
            </a:r>
            <a:endParaRPr lang="en-US" sz="2200" dirty="0">
              <a:latin typeface="Arial Black" panose="020B0A04020102020204" pitchFamily="34" charset="0"/>
            </a:endParaRPr>
          </a:p>
        </p:txBody>
      </p:sp>
      <p:sp>
        <p:nvSpPr>
          <p:cNvPr id="5" name="Text 3"/>
          <p:cNvSpPr/>
          <p:nvPr/>
        </p:nvSpPr>
        <p:spPr>
          <a:xfrm>
            <a:off x="1020604" y="3902035"/>
            <a:ext cx="3742730" cy="1451610"/>
          </a:xfrm>
          <a:prstGeom prst="rect">
            <a:avLst/>
          </a:prstGeom>
          <a:noFill/>
          <a:ln/>
        </p:spPr>
        <p:txBody>
          <a:bodyPr wrap="square" lIns="0" tIns="0" rIns="0" bIns="0" rtlCol="0" anchor="t"/>
          <a:lstStyle/>
          <a:p>
            <a:pPr marL="0" indent="0" algn="l">
              <a:lnSpc>
                <a:spcPts val="2850"/>
              </a:lnSpc>
              <a:buNone/>
            </a:pPr>
            <a:r>
              <a:rPr lang="en-US" sz="1750" dirty="0">
                <a:latin typeface="Times New Roman" panose="02020603050405020304" pitchFamily="18" charset="0"/>
                <a:ea typeface="Roboto Condensed" pitchFamily="34" charset="-122"/>
                <a:cs typeface="Times New Roman" panose="02020603050405020304" pitchFamily="18" charset="0"/>
              </a:rPr>
              <a:t>Clean, intuitive web UI makes PDF operations accessible to users of all technical levels without command-line complexity.</a:t>
            </a:r>
            <a:endParaRPr lang="en-US" sz="1750" dirty="0">
              <a:latin typeface="Times New Roman" panose="02020603050405020304" pitchFamily="18" charset="0"/>
              <a:cs typeface="Times New Roman" panose="02020603050405020304" pitchFamily="18" charset="0"/>
            </a:endParaRPr>
          </a:p>
        </p:txBody>
      </p:sp>
      <p:sp>
        <p:nvSpPr>
          <p:cNvPr id="6" name="Shape 4"/>
          <p:cNvSpPr/>
          <p:nvPr/>
        </p:nvSpPr>
        <p:spPr>
          <a:xfrm>
            <a:off x="5216962" y="2830473"/>
            <a:ext cx="4196358" cy="2749987"/>
          </a:xfrm>
          <a:prstGeom prst="roundRect">
            <a:avLst>
              <a:gd name="adj" fmla="val 1237"/>
            </a:avLst>
          </a:prstGeom>
          <a:solidFill>
            <a:srgbClr val="1E1E1A">
              <a:alpha val="50000"/>
            </a:srgbClr>
          </a:solidFill>
          <a:ln/>
        </p:spPr>
      </p:sp>
      <p:sp>
        <p:nvSpPr>
          <p:cNvPr id="7" name="Text 5"/>
          <p:cNvSpPr/>
          <p:nvPr/>
        </p:nvSpPr>
        <p:spPr>
          <a:xfrm>
            <a:off x="5443776" y="3057287"/>
            <a:ext cx="3742730" cy="708660"/>
          </a:xfrm>
          <a:prstGeom prst="rect">
            <a:avLst/>
          </a:prstGeom>
          <a:noFill/>
          <a:ln/>
        </p:spPr>
        <p:txBody>
          <a:bodyPr wrap="square" lIns="0" tIns="0" rIns="0" bIns="0" rtlCol="0" anchor="t"/>
          <a:lstStyle/>
          <a:p>
            <a:pPr marL="0" indent="0" algn="l">
              <a:lnSpc>
                <a:spcPts val="2750"/>
              </a:lnSpc>
              <a:buNone/>
            </a:pPr>
            <a:r>
              <a:rPr lang="en-US" sz="2200" b="1" dirty="0">
                <a:latin typeface="Arial Black" panose="020B0A04020102020204" pitchFamily="34" charset="0"/>
                <a:ea typeface="Hubot Sans Bold" pitchFamily="34" charset="-122"/>
                <a:cs typeface="Hubot Sans Bold" pitchFamily="34" charset="-120"/>
              </a:rPr>
              <a:t>Modular Architecture</a:t>
            </a:r>
            <a:endParaRPr lang="en-US" sz="2200" dirty="0">
              <a:latin typeface="Arial Black" panose="020B0A04020102020204" pitchFamily="34" charset="0"/>
            </a:endParaRPr>
          </a:p>
        </p:txBody>
      </p:sp>
      <p:sp>
        <p:nvSpPr>
          <p:cNvPr id="8" name="Text 6"/>
          <p:cNvSpPr/>
          <p:nvPr/>
        </p:nvSpPr>
        <p:spPr>
          <a:xfrm>
            <a:off x="5443776" y="3902035"/>
            <a:ext cx="3742730" cy="1088708"/>
          </a:xfrm>
          <a:prstGeom prst="rect">
            <a:avLst/>
          </a:prstGeom>
          <a:noFill/>
          <a:ln/>
        </p:spPr>
        <p:txBody>
          <a:bodyPr wrap="square" lIns="0" tIns="0" rIns="0" bIns="0" rtlCol="0" anchor="t"/>
          <a:lstStyle/>
          <a:p>
            <a:pPr marL="0" indent="0" algn="l">
              <a:lnSpc>
                <a:spcPts val="2850"/>
              </a:lnSpc>
              <a:buNone/>
            </a:pPr>
            <a:r>
              <a:rPr lang="en-US" sz="1750" dirty="0">
                <a:latin typeface="Times New Roman" panose="02020603050405020304" pitchFamily="18" charset="0"/>
                <a:ea typeface="Roboto Condensed" pitchFamily="34" charset="-122"/>
                <a:cs typeface="Times New Roman" panose="02020603050405020304" pitchFamily="18" charset="0"/>
              </a:rPr>
              <a:t>Each feature implemented as a dedicated Flask route, enabling easy maintenance, testing, and future feature additions.</a:t>
            </a:r>
            <a:endParaRPr lang="en-US" sz="1750" dirty="0">
              <a:latin typeface="Times New Roman" panose="02020603050405020304" pitchFamily="18" charset="0"/>
              <a:cs typeface="Times New Roman" panose="02020603050405020304" pitchFamily="18" charset="0"/>
            </a:endParaRPr>
          </a:p>
        </p:txBody>
      </p:sp>
      <p:sp>
        <p:nvSpPr>
          <p:cNvPr id="9" name="Shape 7"/>
          <p:cNvSpPr/>
          <p:nvPr/>
        </p:nvSpPr>
        <p:spPr>
          <a:xfrm>
            <a:off x="9640133" y="2830473"/>
            <a:ext cx="4196358" cy="2749987"/>
          </a:xfrm>
          <a:prstGeom prst="roundRect">
            <a:avLst>
              <a:gd name="adj" fmla="val 1237"/>
            </a:avLst>
          </a:prstGeom>
          <a:solidFill>
            <a:srgbClr val="1E1E1A">
              <a:alpha val="50000"/>
            </a:srgbClr>
          </a:solidFill>
          <a:ln/>
        </p:spPr>
      </p:sp>
      <p:sp>
        <p:nvSpPr>
          <p:cNvPr id="10" name="Text 8"/>
          <p:cNvSpPr/>
          <p:nvPr/>
        </p:nvSpPr>
        <p:spPr>
          <a:xfrm>
            <a:off x="9866948" y="3057287"/>
            <a:ext cx="3225046" cy="354330"/>
          </a:xfrm>
          <a:prstGeom prst="rect">
            <a:avLst/>
          </a:prstGeom>
          <a:noFill/>
          <a:ln/>
        </p:spPr>
        <p:txBody>
          <a:bodyPr wrap="none" lIns="0" tIns="0" rIns="0" bIns="0" rtlCol="0" anchor="t"/>
          <a:lstStyle/>
          <a:p>
            <a:pPr marL="0" indent="0" algn="l">
              <a:lnSpc>
                <a:spcPts val="2750"/>
              </a:lnSpc>
              <a:buNone/>
            </a:pPr>
            <a:r>
              <a:rPr lang="en-US" sz="2200" b="1" dirty="0">
                <a:latin typeface="Arial Black" panose="020B0A04020102020204" pitchFamily="34" charset="0"/>
                <a:ea typeface="Hubot Sans Bold" pitchFamily="34" charset="-122"/>
                <a:cs typeface="Hubot Sans Bold" pitchFamily="34" charset="-120"/>
              </a:rPr>
              <a:t>Extensible Design</a:t>
            </a:r>
            <a:endParaRPr lang="en-US" sz="2200" dirty="0">
              <a:latin typeface="Arial Black" panose="020B0A04020102020204" pitchFamily="34" charset="0"/>
            </a:endParaRPr>
          </a:p>
        </p:txBody>
      </p:sp>
      <p:sp>
        <p:nvSpPr>
          <p:cNvPr id="11" name="Text 9"/>
          <p:cNvSpPr/>
          <p:nvPr/>
        </p:nvSpPr>
        <p:spPr>
          <a:xfrm>
            <a:off x="9866948" y="3547705"/>
            <a:ext cx="3742730" cy="1451610"/>
          </a:xfrm>
          <a:prstGeom prst="rect">
            <a:avLst/>
          </a:prstGeom>
          <a:noFill/>
          <a:ln/>
        </p:spPr>
        <p:txBody>
          <a:bodyPr wrap="square" lIns="0" tIns="0" rIns="0" bIns="0" rtlCol="0" anchor="t"/>
          <a:lstStyle/>
          <a:p>
            <a:pPr marL="0" indent="0" algn="l">
              <a:lnSpc>
                <a:spcPts val="2850"/>
              </a:lnSpc>
              <a:buNone/>
            </a:pPr>
            <a:r>
              <a:rPr lang="en-US" sz="1750" dirty="0">
                <a:latin typeface="Times New Roman" panose="02020603050405020304" pitchFamily="18" charset="0"/>
                <a:ea typeface="Roboto Condensed" pitchFamily="34" charset="-122"/>
                <a:cs typeface="Times New Roman" panose="02020603050405020304" pitchFamily="18" charset="0"/>
              </a:rPr>
              <a:t>Framework readily supports expansion to additional document formats, batch processing, and advanced manipulation features.</a:t>
            </a:r>
            <a:endParaRPr lang="en-US" sz="1750" dirty="0">
              <a:latin typeface="Times New Roman" panose="02020603050405020304" pitchFamily="18" charset="0"/>
              <a:cs typeface="Times New Roman" panose="02020603050405020304" pitchFamily="18" charset="0"/>
            </a:endParaRPr>
          </a:p>
        </p:txBody>
      </p:sp>
      <p:sp>
        <p:nvSpPr>
          <p:cNvPr id="12" name="Text 10"/>
          <p:cNvSpPr/>
          <p:nvPr/>
        </p:nvSpPr>
        <p:spPr>
          <a:xfrm>
            <a:off x="793790" y="5835610"/>
            <a:ext cx="13042821" cy="725805"/>
          </a:xfrm>
          <a:prstGeom prst="rect">
            <a:avLst/>
          </a:prstGeom>
          <a:noFill/>
          <a:ln/>
        </p:spPr>
        <p:txBody>
          <a:bodyPr wrap="square" lIns="0" tIns="0" rIns="0" bIns="0" rtlCol="0" anchor="t"/>
          <a:lstStyle/>
          <a:p>
            <a:pPr marL="0" indent="0" algn="l">
              <a:lnSpc>
                <a:spcPts val="2850"/>
              </a:lnSpc>
              <a:buNone/>
            </a:pPr>
            <a:r>
              <a:rPr lang="en-US" sz="1750" dirty="0">
                <a:latin typeface="Times New Roman" panose="02020603050405020304" pitchFamily="18" charset="0"/>
                <a:ea typeface="Roboto Condensed" pitchFamily="34" charset="-122"/>
                <a:cs typeface="Times New Roman" panose="02020603050405020304" pitchFamily="18" charset="0"/>
              </a:rPr>
              <a:t>This local PDF toolkit demonstrates the power of Python web frameworks for creating practical, privacy-focused utilities. The modular design and comprehensive error handling make it an excellent foundation for academic projects and real-world document management needs.</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280190" y="2510076"/>
            <a:ext cx="7556421" cy="1417558"/>
          </a:xfrm>
          <a:prstGeom prst="rect">
            <a:avLst/>
          </a:prstGeom>
          <a:noFill/>
          <a:ln/>
        </p:spPr>
        <p:txBody>
          <a:bodyPr wrap="square" lIns="0" tIns="0" rIns="0" bIns="0" rtlCol="0" anchor="ctr"/>
          <a:lstStyle/>
          <a:p>
            <a:pPr marL="0" indent="0" algn="ctr">
              <a:lnSpc>
                <a:spcPts val="5550"/>
              </a:lnSpc>
              <a:buNone/>
            </a:pPr>
            <a:r>
              <a:rPr lang="en-US" sz="4450" b="1" dirty="0">
                <a:solidFill>
                  <a:srgbClr val="0C0D0F"/>
                </a:solidFill>
                <a:latin typeface="Arial Black" panose="020B0A04020102020204" pitchFamily="34" charset="0"/>
                <a:ea typeface="Hubot Sans Bold" pitchFamily="34" charset="-122"/>
                <a:cs typeface="Times New Roman" panose="02020603050405020304" pitchFamily="18" charset="0"/>
              </a:rPr>
              <a:t>PDF Tools for Local Use</a:t>
            </a:r>
            <a:endParaRPr lang="en-US" sz="4450" dirty="0">
              <a:latin typeface="Arial Black" panose="020B0A04020102020204" pitchFamily="34" charset="0"/>
              <a:cs typeface="Times New Roman" panose="02020603050405020304" pitchFamily="18" charset="0"/>
            </a:endParaRPr>
          </a:p>
        </p:txBody>
      </p:sp>
      <p:sp>
        <p:nvSpPr>
          <p:cNvPr id="4" name="Text 1"/>
          <p:cNvSpPr/>
          <p:nvPr/>
        </p:nvSpPr>
        <p:spPr>
          <a:xfrm>
            <a:off x="6705600" y="4267795"/>
            <a:ext cx="7131011" cy="1451610"/>
          </a:xfrm>
          <a:prstGeom prst="rect">
            <a:avLst/>
          </a:prstGeom>
          <a:noFill/>
          <a:ln/>
        </p:spPr>
        <p:txBody>
          <a:bodyPr wrap="square" lIns="0" tIns="0" rIns="0" bIns="0" rtlCol="0" anchor="t"/>
          <a:lstStyle/>
          <a:p>
            <a:pPr marL="0" indent="0" algn="just">
              <a:lnSpc>
                <a:spcPts val="2850"/>
              </a:lnSpc>
              <a:buNone/>
            </a:pPr>
            <a:r>
              <a:rPr lang="en-US" sz="2000" b="1" dirty="0">
                <a:solidFill>
                  <a:srgbClr val="55575A"/>
                </a:solidFill>
                <a:latin typeface="Times New Roman" panose="02020603050405020304" pitchFamily="18" charset="0"/>
                <a:ea typeface="Roboto Condensed" pitchFamily="34" charset="-122"/>
                <a:cs typeface="Times New Roman" panose="02020603050405020304" pitchFamily="18" charset="0"/>
              </a:rPr>
              <a:t>A comprehensive Python-based web application designed for local PDF manipulation and document conversion. This Flask-powered utility provides an intuitive interface for common PDF tasks without requiring cloud services or external dependencies.</a:t>
            </a:r>
            <a:endParaRPr lang="en-US"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6FA232D-EF38-EFD5-010A-EFEC38640705}"/>
              </a:ext>
            </a:extLst>
          </p:cNvPr>
          <p:cNvPicPr>
            <a:picLocks noChangeAspect="1"/>
          </p:cNvPicPr>
          <p:nvPr/>
        </p:nvPicPr>
        <p:blipFill>
          <a:blip r:embed="rId3"/>
          <a:stretch>
            <a:fillRect/>
          </a:stretch>
        </p:blipFill>
        <p:spPr>
          <a:xfrm>
            <a:off x="1" y="-6740"/>
            <a:ext cx="6280190" cy="82363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062142"/>
            <a:ext cx="6241256" cy="1647604"/>
          </a:xfrm>
          <a:prstGeom prst="rect">
            <a:avLst/>
          </a:prstGeom>
          <a:noFill/>
          <a:ln/>
        </p:spPr>
        <p:txBody>
          <a:bodyPr wrap="none" lIns="0" tIns="0" rIns="0" bIns="0" rtlCol="0" anchor="ctr"/>
          <a:lstStyle/>
          <a:p>
            <a:pPr marL="0" indent="0" algn="l">
              <a:lnSpc>
                <a:spcPts val="5550"/>
              </a:lnSpc>
              <a:buNone/>
            </a:pPr>
            <a:r>
              <a:rPr lang="en-US" sz="4450" b="1" dirty="0">
                <a:solidFill>
                  <a:srgbClr val="0C0D0F"/>
                </a:solidFill>
                <a:latin typeface="Arial Black" panose="020B0A04020102020204" pitchFamily="34" charset="0"/>
                <a:ea typeface="Hubot Sans Bold" pitchFamily="34" charset="-122"/>
                <a:cs typeface="Hubot Sans Bold" pitchFamily="34" charset="-120"/>
              </a:rPr>
              <a:t>Project Overview</a:t>
            </a:r>
            <a:endParaRPr lang="en-US" sz="4450" dirty="0">
              <a:latin typeface="Arial Black" panose="020B0A04020102020204" pitchFamily="34" charset="0"/>
            </a:endParaRPr>
          </a:p>
        </p:txBody>
      </p:sp>
      <p:sp>
        <p:nvSpPr>
          <p:cNvPr id="3" name="Text 1"/>
          <p:cNvSpPr/>
          <p:nvPr/>
        </p:nvSpPr>
        <p:spPr>
          <a:xfrm>
            <a:off x="793790" y="3542228"/>
            <a:ext cx="3402330" cy="425291"/>
          </a:xfrm>
          <a:prstGeom prst="rect">
            <a:avLst/>
          </a:prstGeom>
          <a:noFill/>
          <a:ln/>
        </p:spPr>
        <p:txBody>
          <a:bodyPr wrap="none" lIns="0" tIns="0" rIns="0" bIns="0" rtlCol="0" anchor="t"/>
          <a:lstStyle/>
          <a:p>
            <a:pPr marL="0" indent="0" algn="l">
              <a:lnSpc>
                <a:spcPts val="3300"/>
              </a:lnSpc>
              <a:buNone/>
            </a:pPr>
            <a:r>
              <a:rPr lang="en-US" sz="2800" b="1" dirty="0">
                <a:solidFill>
                  <a:srgbClr val="0C0D0F"/>
                </a:solidFill>
                <a:latin typeface="Arial Black" panose="020B0A04020102020204" pitchFamily="34" charset="0"/>
                <a:ea typeface="Hubot Sans Bold" pitchFamily="34" charset="-122"/>
                <a:cs typeface="Hubot Sans Bold" pitchFamily="34" charset="-120"/>
              </a:rPr>
              <a:t>Purpose: </a:t>
            </a:r>
            <a:endParaRPr lang="en-US" sz="2800" dirty="0">
              <a:latin typeface="Arial Black" panose="020B0A04020102020204" pitchFamily="34" charset="0"/>
            </a:endParaRPr>
          </a:p>
        </p:txBody>
      </p:sp>
      <p:sp>
        <p:nvSpPr>
          <p:cNvPr id="4" name="Text 2"/>
          <p:cNvSpPr/>
          <p:nvPr/>
        </p:nvSpPr>
        <p:spPr>
          <a:xfrm>
            <a:off x="793790" y="4194334"/>
            <a:ext cx="6244709" cy="1088708"/>
          </a:xfrm>
          <a:prstGeom prst="rect">
            <a:avLst/>
          </a:prstGeom>
          <a:noFill/>
          <a:ln/>
        </p:spPr>
        <p:txBody>
          <a:bodyPr wrap="square" lIns="0" tIns="0" rIns="0" bIns="0" rtlCol="0" anchor="t"/>
          <a:lstStyle/>
          <a:p>
            <a:pPr marL="0" indent="0" algn="just">
              <a:lnSpc>
                <a:spcPts val="2850"/>
              </a:lnSpc>
              <a:buNone/>
            </a:pPr>
            <a:r>
              <a:rPr lang="en-US" sz="2000" dirty="0">
                <a:solidFill>
                  <a:srgbClr val="55575A"/>
                </a:solidFill>
                <a:latin typeface="Times New Roman" panose="02020603050405020304" pitchFamily="18" charset="0"/>
                <a:ea typeface="Roboto Condensed" pitchFamily="34" charset="-122"/>
                <a:cs typeface="Times New Roman" panose="02020603050405020304" pitchFamily="18" charset="0"/>
              </a:rPr>
              <a:t>Build a robust Flask web application that handles essential PDF operations locally, ensuring privacy and offline functionality for document management tasks.</a:t>
            </a:r>
            <a:endParaRPr lang="en-US" sz="2000" dirty="0">
              <a:latin typeface="Times New Roman" panose="02020603050405020304" pitchFamily="18" charset="0"/>
              <a:cs typeface="Times New Roman" panose="02020603050405020304" pitchFamily="18" charset="0"/>
            </a:endParaRPr>
          </a:p>
        </p:txBody>
      </p:sp>
      <p:sp>
        <p:nvSpPr>
          <p:cNvPr id="5" name="Text 3"/>
          <p:cNvSpPr/>
          <p:nvPr/>
        </p:nvSpPr>
        <p:spPr>
          <a:xfrm>
            <a:off x="7599521" y="3542228"/>
            <a:ext cx="3402330" cy="425291"/>
          </a:xfrm>
          <a:prstGeom prst="rect">
            <a:avLst/>
          </a:prstGeom>
          <a:noFill/>
          <a:ln/>
        </p:spPr>
        <p:txBody>
          <a:bodyPr wrap="none" lIns="0" tIns="0" rIns="0" bIns="0" rtlCol="0" anchor="t"/>
          <a:lstStyle/>
          <a:p>
            <a:pPr marL="0" indent="0" algn="l">
              <a:lnSpc>
                <a:spcPts val="3300"/>
              </a:lnSpc>
              <a:buNone/>
            </a:pPr>
            <a:r>
              <a:rPr lang="en-US" sz="2800" b="1" dirty="0">
                <a:solidFill>
                  <a:srgbClr val="0C0D0F"/>
                </a:solidFill>
                <a:latin typeface="Arial Black" panose="020B0A04020102020204" pitchFamily="34" charset="0"/>
                <a:ea typeface="Hubot Sans Bold" pitchFamily="34" charset="-122"/>
                <a:cs typeface="Hubot Sans Bold" pitchFamily="34" charset="-120"/>
              </a:rPr>
              <a:t>Core Features: </a:t>
            </a:r>
            <a:endParaRPr lang="en-US" sz="2800" dirty="0">
              <a:latin typeface="Arial Black" panose="020B0A04020102020204" pitchFamily="34" charset="0"/>
            </a:endParaRPr>
          </a:p>
        </p:txBody>
      </p:sp>
      <p:sp>
        <p:nvSpPr>
          <p:cNvPr id="6" name="Text 4"/>
          <p:cNvSpPr/>
          <p:nvPr/>
        </p:nvSpPr>
        <p:spPr>
          <a:xfrm>
            <a:off x="7599521" y="4194334"/>
            <a:ext cx="6244709" cy="362903"/>
          </a:xfrm>
          <a:prstGeom prst="rect">
            <a:avLst/>
          </a:prstGeom>
          <a:noFill/>
          <a:ln/>
        </p:spPr>
        <p:txBody>
          <a:bodyPr wrap="none" lIns="0" tIns="0" rIns="0" bIns="0" rtlCol="0" anchor="t"/>
          <a:lstStyle/>
          <a:p>
            <a:pPr marL="342900" indent="-342900" algn="l">
              <a:lnSpc>
                <a:spcPts val="2850"/>
              </a:lnSpc>
              <a:buSzPct val="100000"/>
              <a:buFont typeface="Wingdings" panose="05000000000000000000" pitchFamily="2" charset="2"/>
              <a:buChar char="v"/>
            </a:pPr>
            <a:r>
              <a:rPr lang="en-US" dirty="0">
                <a:solidFill>
                  <a:srgbClr val="55575A"/>
                </a:solidFill>
                <a:latin typeface="Times New Roman" panose="02020603050405020304" pitchFamily="18" charset="0"/>
                <a:ea typeface="Roboto Condensed" pitchFamily="34" charset="-122"/>
                <a:cs typeface="Times New Roman" panose="02020603050405020304" pitchFamily="18" charset="0"/>
              </a:rPr>
              <a:t>Merge multiple PDFs into one document</a:t>
            </a:r>
            <a:endParaRPr lang="en-US" dirty="0">
              <a:latin typeface="Times New Roman" panose="02020603050405020304" pitchFamily="18" charset="0"/>
              <a:cs typeface="Times New Roman" panose="02020603050405020304" pitchFamily="18" charset="0"/>
            </a:endParaRPr>
          </a:p>
        </p:txBody>
      </p:sp>
      <p:sp>
        <p:nvSpPr>
          <p:cNvPr id="7" name="Text 5"/>
          <p:cNvSpPr/>
          <p:nvPr/>
        </p:nvSpPr>
        <p:spPr>
          <a:xfrm>
            <a:off x="7599521" y="4636532"/>
            <a:ext cx="6244709" cy="362903"/>
          </a:xfrm>
          <a:prstGeom prst="rect">
            <a:avLst/>
          </a:prstGeom>
          <a:noFill/>
          <a:ln/>
        </p:spPr>
        <p:txBody>
          <a:bodyPr wrap="none" lIns="0" tIns="0" rIns="0" bIns="0" rtlCol="0" anchor="t"/>
          <a:lstStyle/>
          <a:p>
            <a:pPr marL="342900" indent="-342900" algn="l">
              <a:lnSpc>
                <a:spcPts val="2850"/>
              </a:lnSpc>
              <a:buSzPct val="100000"/>
              <a:buFont typeface="Wingdings" panose="05000000000000000000" pitchFamily="2" charset="2"/>
              <a:buChar char="v"/>
            </a:pPr>
            <a:r>
              <a:rPr lang="en-US" dirty="0">
                <a:solidFill>
                  <a:srgbClr val="55575A"/>
                </a:solidFill>
                <a:latin typeface="Times New Roman" panose="02020603050405020304" pitchFamily="18" charset="0"/>
                <a:ea typeface="Roboto Condensed" pitchFamily="34" charset="-122"/>
                <a:cs typeface="Times New Roman" panose="02020603050405020304" pitchFamily="18" charset="0"/>
              </a:rPr>
              <a:t>Split PDFs by custom page ranges</a:t>
            </a:r>
            <a:endParaRPr lang="en-US" dirty="0">
              <a:latin typeface="Times New Roman" panose="02020603050405020304" pitchFamily="18" charset="0"/>
              <a:cs typeface="Times New Roman" panose="02020603050405020304" pitchFamily="18" charset="0"/>
            </a:endParaRPr>
          </a:p>
        </p:txBody>
      </p:sp>
      <p:sp>
        <p:nvSpPr>
          <p:cNvPr id="8" name="Text 6"/>
          <p:cNvSpPr/>
          <p:nvPr/>
        </p:nvSpPr>
        <p:spPr>
          <a:xfrm>
            <a:off x="7599521" y="5078730"/>
            <a:ext cx="6244709" cy="362903"/>
          </a:xfrm>
          <a:prstGeom prst="rect">
            <a:avLst/>
          </a:prstGeom>
          <a:noFill/>
          <a:ln/>
        </p:spPr>
        <p:txBody>
          <a:bodyPr wrap="none" lIns="0" tIns="0" rIns="0" bIns="0" rtlCol="0" anchor="t"/>
          <a:lstStyle/>
          <a:p>
            <a:pPr marL="342900" indent="-342900" algn="l">
              <a:lnSpc>
                <a:spcPts val="2850"/>
              </a:lnSpc>
              <a:buSzPct val="100000"/>
              <a:buFont typeface="Wingdings" panose="05000000000000000000" pitchFamily="2" charset="2"/>
              <a:buChar char="v"/>
            </a:pPr>
            <a:r>
              <a:rPr lang="en-US" dirty="0">
                <a:solidFill>
                  <a:srgbClr val="55575A"/>
                </a:solidFill>
                <a:latin typeface="Times New Roman" panose="02020603050405020304" pitchFamily="18" charset="0"/>
                <a:ea typeface="Roboto Condensed" pitchFamily="34" charset="-122"/>
                <a:cs typeface="Times New Roman" panose="02020603050405020304" pitchFamily="18" charset="0"/>
              </a:rPr>
              <a:t>Convert PDF files to Word format</a:t>
            </a:r>
            <a:endParaRPr lang="en-US" dirty="0">
              <a:latin typeface="Times New Roman" panose="02020603050405020304" pitchFamily="18" charset="0"/>
              <a:cs typeface="Times New Roman" panose="02020603050405020304" pitchFamily="18" charset="0"/>
            </a:endParaRPr>
          </a:p>
        </p:txBody>
      </p:sp>
      <p:sp>
        <p:nvSpPr>
          <p:cNvPr id="9" name="Text 7"/>
          <p:cNvSpPr/>
          <p:nvPr/>
        </p:nvSpPr>
        <p:spPr>
          <a:xfrm>
            <a:off x="7599521" y="5520928"/>
            <a:ext cx="6244709" cy="362903"/>
          </a:xfrm>
          <a:prstGeom prst="rect">
            <a:avLst/>
          </a:prstGeom>
          <a:noFill/>
          <a:ln/>
        </p:spPr>
        <p:txBody>
          <a:bodyPr wrap="none" lIns="0" tIns="0" rIns="0" bIns="0" rtlCol="0" anchor="t"/>
          <a:lstStyle/>
          <a:p>
            <a:pPr marL="342900" indent="-342900" algn="l">
              <a:lnSpc>
                <a:spcPts val="2850"/>
              </a:lnSpc>
              <a:buSzPct val="100000"/>
              <a:buFont typeface="Wingdings" panose="05000000000000000000" pitchFamily="2" charset="2"/>
              <a:buChar char="v"/>
            </a:pPr>
            <a:r>
              <a:rPr lang="en-US" dirty="0">
                <a:solidFill>
                  <a:srgbClr val="55575A"/>
                </a:solidFill>
                <a:latin typeface="Times New Roman" panose="02020603050405020304" pitchFamily="18" charset="0"/>
                <a:ea typeface="Roboto Condensed" pitchFamily="34" charset="-122"/>
                <a:cs typeface="Times New Roman" panose="02020603050405020304" pitchFamily="18" charset="0"/>
              </a:rPr>
              <a:t>Convert Word documents to PDF</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143411" y="547601"/>
            <a:ext cx="7495699" cy="673418"/>
          </a:xfrm>
          <a:prstGeom prst="rect">
            <a:avLst/>
          </a:prstGeom>
          <a:noFill/>
          <a:ln/>
        </p:spPr>
        <p:txBody>
          <a:bodyPr wrap="none" lIns="0" tIns="0" rIns="0" bIns="0" rtlCol="0" anchor="ctr"/>
          <a:lstStyle/>
          <a:p>
            <a:pPr marL="0" indent="0" algn="l">
              <a:lnSpc>
                <a:spcPts val="5300"/>
              </a:lnSpc>
              <a:buNone/>
            </a:pPr>
            <a:r>
              <a:rPr lang="en-US" sz="4200" b="1" dirty="0">
                <a:solidFill>
                  <a:srgbClr val="0C0D0F"/>
                </a:solidFill>
                <a:latin typeface="Arial Black" panose="020B0A04020102020204" pitchFamily="34" charset="0"/>
                <a:ea typeface="Hubot Sans Bold" pitchFamily="34" charset="-122"/>
                <a:cs typeface="Hubot Sans Bold" pitchFamily="34" charset="-120"/>
              </a:rPr>
              <a:t>Technical Foundation</a:t>
            </a:r>
            <a:endParaRPr lang="en-US" sz="4200" dirty="0">
              <a:latin typeface="Arial Black" panose="020B0A04020102020204" pitchFamily="34" charset="0"/>
            </a:endParaRPr>
          </a:p>
        </p:txBody>
      </p:sp>
      <p:sp>
        <p:nvSpPr>
          <p:cNvPr id="4" name="Shape 1"/>
          <p:cNvSpPr/>
          <p:nvPr/>
        </p:nvSpPr>
        <p:spPr>
          <a:xfrm>
            <a:off x="143411" y="1746110"/>
            <a:ext cx="3670459" cy="3137535"/>
          </a:xfrm>
          <a:prstGeom prst="roundRect">
            <a:avLst>
              <a:gd name="adj" fmla="val 1030"/>
            </a:avLst>
          </a:prstGeom>
          <a:solidFill>
            <a:srgbClr val="D8D9D2"/>
          </a:solidFill>
          <a:ln/>
        </p:spPr>
      </p:sp>
      <p:sp>
        <p:nvSpPr>
          <p:cNvPr id="5" name="Shape 2"/>
          <p:cNvSpPr/>
          <p:nvPr/>
        </p:nvSpPr>
        <p:spPr>
          <a:xfrm>
            <a:off x="267415" y="1921002"/>
            <a:ext cx="646390" cy="646390"/>
          </a:xfrm>
          <a:prstGeom prst="roundRect">
            <a:avLst>
              <a:gd name="adj" fmla="val 14144844"/>
            </a:avLst>
          </a:prstGeom>
          <a:solidFill>
            <a:srgbClr val="C8CAC1"/>
          </a:solidFill>
          <a:ln/>
        </p:spPr>
      </p:sp>
      <p:pic>
        <p:nvPicPr>
          <p:cNvPr id="6" name="Image 1" descr="preencoded.png"/>
          <p:cNvPicPr>
            <a:picLocks noChangeAspect="1"/>
          </p:cNvPicPr>
          <p:nvPr/>
        </p:nvPicPr>
        <p:blipFill>
          <a:blip r:embed="rId3"/>
          <a:stretch>
            <a:fillRect/>
          </a:stretch>
        </p:blipFill>
        <p:spPr>
          <a:xfrm>
            <a:off x="445175" y="2062388"/>
            <a:ext cx="290870" cy="363617"/>
          </a:xfrm>
          <a:prstGeom prst="rect">
            <a:avLst/>
          </a:prstGeom>
        </p:spPr>
      </p:pic>
      <p:sp>
        <p:nvSpPr>
          <p:cNvPr id="7" name="Text 3"/>
          <p:cNvSpPr/>
          <p:nvPr/>
        </p:nvSpPr>
        <p:spPr>
          <a:xfrm>
            <a:off x="353308" y="2789753"/>
            <a:ext cx="2918460" cy="336590"/>
          </a:xfrm>
          <a:prstGeom prst="rect">
            <a:avLst/>
          </a:prstGeom>
          <a:noFill/>
          <a:ln/>
        </p:spPr>
        <p:txBody>
          <a:bodyPr wrap="none" lIns="0" tIns="0" rIns="0" bIns="0" rtlCol="0" anchor="t"/>
          <a:lstStyle/>
          <a:p>
            <a:pPr marL="0" indent="0" algn="l">
              <a:lnSpc>
                <a:spcPts val="2650"/>
              </a:lnSpc>
              <a:buNone/>
            </a:pPr>
            <a:r>
              <a:rPr lang="en-US" sz="2100" b="1" dirty="0">
                <a:solidFill>
                  <a:srgbClr val="000000"/>
                </a:solidFill>
                <a:latin typeface="Arial Black" panose="020B0A04020102020204" pitchFamily="34" charset="0"/>
                <a:ea typeface="Hubot Sans Bold" pitchFamily="34" charset="-122"/>
                <a:cs typeface="Hubot Sans Bold" pitchFamily="34" charset="-120"/>
              </a:rPr>
              <a:t>Flask Framework:</a:t>
            </a:r>
            <a:endParaRPr lang="en-US" sz="2100" dirty="0">
              <a:latin typeface="Arial Black" panose="020B0A04020102020204" pitchFamily="34" charset="0"/>
            </a:endParaRPr>
          </a:p>
        </p:txBody>
      </p:sp>
      <p:sp>
        <p:nvSpPr>
          <p:cNvPr id="8" name="Text 4"/>
          <p:cNvSpPr/>
          <p:nvPr/>
        </p:nvSpPr>
        <p:spPr>
          <a:xfrm>
            <a:off x="358616" y="3267375"/>
            <a:ext cx="3239691" cy="1379220"/>
          </a:xfrm>
          <a:prstGeom prst="rect">
            <a:avLst/>
          </a:prstGeom>
          <a:noFill/>
          <a:ln/>
        </p:spPr>
        <p:txBody>
          <a:bodyPr wrap="square" lIns="0" tIns="0" rIns="0" bIns="0" rtlCol="0" anchor="t"/>
          <a:lstStyle/>
          <a:p>
            <a:pPr marL="0" indent="0" algn="l">
              <a:lnSpc>
                <a:spcPts val="2700"/>
              </a:lnSpc>
              <a:buNone/>
            </a:pPr>
            <a:r>
              <a:rPr lang="en-US" dirty="0">
                <a:solidFill>
                  <a:srgbClr val="000000"/>
                </a:solidFill>
                <a:latin typeface="Times New Roman" panose="02020603050405020304" pitchFamily="18" charset="0"/>
                <a:ea typeface="Roboto Condensed" pitchFamily="34" charset="-122"/>
                <a:cs typeface="Times New Roman" panose="02020603050405020304" pitchFamily="18" charset="0"/>
              </a:rPr>
              <a:t>Powers the web server, handles routing, and manages file uploads with secure configuration for templates and static assets.</a:t>
            </a:r>
            <a:endParaRPr lang="en-US" dirty="0">
              <a:latin typeface="Times New Roman" panose="02020603050405020304" pitchFamily="18" charset="0"/>
              <a:cs typeface="Times New Roman" panose="02020603050405020304" pitchFamily="18" charset="0"/>
            </a:endParaRPr>
          </a:p>
        </p:txBody>
      </p:sp>
      <p:sp>
        <p:nvSpPr>
          <p:cNvPr id="9" name="Shape 5"/>
          <p:cNvSpPr/>
          <p:nvPr/>
        </p:nvSpPr>
        <p:spPr>
          <a:xfrm>
            <a:off x="4139059" y="1746110"/>
            <a:ext cx="3670578" cy="3137535"/>
          </a:xfrm>
          <a:prstGeom prst="roundRect">
            <a:avLst>
              <a:gd name="adj" fmla="val 1030"/>
            </a:avLst>
          </a:prstGeom>
          <a:solidFill>
            <a:srgbClr val="D8D9D2"/>
          </a:solidFill>
          <a:ln/>
        </p:spPr>
      </p:sp>
      <p:sp>
        <p:nvSpPr>
          <p:cNvPr id="10" name="Shape 6"/>
          <p:cNvSpPr/>
          <p:nvPr/>
        </p:nvSpPr>
        <p:spPr>
          <a:xfrm>
            <a:off x="4354443" y="1961494"/>
            <a:ext cx="646390" cy="646390"/>
          </a:xfrm>
          <a:prstGeom prst="roundRect">
            <a:avLst>
              <a:gd name="adj" fmla="val 14144844"/>
            </a:avLst>
          </a:prstGeom>
          <a:solidFill>
            <a:srgbClr val="C8CAC1"/>
          </a:solidFill>
          <a:ln/>
        </p:spPr>
      </p:sp>
      <p:pic>
        <p:nvPicPr>
          <p:cNvPr id="11" name="Image 2" descr="preencoded.png"/>
          <p:cNvPicPr>
            <a:picLocks noChangeAspect="1"/>
          </p:cNvPicPr>
          <p:nvPr/>
        </p:nvPicPr>
        <p:blipFill>
          <a:blip r:embed="rId4"/>
          <a:stretch>
            <a:fillRect/>
          </a:stretch>
        </p:blipFill>
        <p:spPr>
          <a:xfrm>
            <a:off x="4532203" y="2102821"/>
            <a:ext cx="290870" cy="363617"/>
          </a:xfrm>
          <a:prstGeom prst="rect">
            <a:avLst/>
          </a:prstGeom>
        </p:spPr>
      </p:pic>
      <p:sp>
        <p:nvSpPr>
          <p:cNvPr id="12" name="Text 7"/>
          <p:cNvSpPr/>
          <p:nvPr/>
        </p:nvSpPr>
        <p:spPr>
          <a:xfrm>
            <a:off x="4354443" y="2823268"/>
            <a:ext cx="2693551" cy="336590"/>
          </a:xfrm>
          <a:prstGeom prst="rect">
            <a:avLst/>
          </a:prstGeom>
          <a:noFill/>
          <a:ln/>
        </p:spPr>
        <p:txBody>
          <a:bodyPr wrap="none" lIns="0" tIns="0" rIns="0" bIns="0" rtlCol="0" anchor="t"/>
          <a:lstStyle/>
          <a:p>
            <a:pPr marL="0" indent="0" algn="l">
              <a:lnSpc>
                <a:spcPts val="2650"/>
              </a:lnSpc>
              <a:buNone/>
            </a:pPr>
            <a:r>
              <a:rPr lang="en-US" sz="2100" b="1" dirty="0">
                <a:solidFill>
                  <a:srgbClr val="000000"/>
                </a:solidFill>
                <a:latin typeface="Arial Black" panose="020B0A04020102020204" pitchFamily="34" charset="0"/>
                <a:ea typeface="Hubot Sans Bold" pitchFamily="34" charset="-122"/>
                <a:cs typeface="Hubot Sans Bold" pitchFamily="34" charset="-120"/>
              </a:rPr>
              <a:t>PyPDF2 Library:</a:t>
            </a:r>
            <a:endParaRPr lang="en-US" sz="2100" dirty="0">
              <a:latin typeface="Arial Black" panose="020B0A04020102020204" pitchFamily="34" charset="0"/>
            </a:endParaRPr>
          </a:p>
        </p:txBody>
      </p:sp>
      <p:sp>
        <p:nvSpPr>
          <p:cNvPr id="13" name="Text 8"/>
          <p:cNvSpPr/>
          <p:nvPr/>
        </p:nvSpPr>
        <p:spPr>
          <a:xfrm>
            <a:off x="4354443" y="3289041"/>
            <a:ext cx="3239810" cy="1034415"/>
          </a:xfrm>
          <a:prstGeom prst="rect">
            <a:avLst/>
          </a:prstGeom>
          <a:noFill/>
          <a:ln/>
        </p:spPr>
        <p:txBody>
          <a:bodyPr wrap="square" lIns="0" tIns="0" rIns="0" bIns="0" rtlCol="0" anchor="t"/>
          <a:lstStyle/>
          <a:p>
            <a:pPr marL="0" indent="0" algn="l">
              <a:lnSpc>
                <a:spcPts val="2700"/>
              </a:lnSpc>
              <a:buNone/>
            </a:pPr>
            <a:r>
              <a:rPr lang="en-US" dirty="0">
                <a:solidFill>
                  <a:srgbClr val="000000"/>
                </a:solidFill>
                <a:latin typeface="Times New Roman" panose="02020603050405020304" pitchFamily="18" charset="0"/>
                <a:ea typeface="Roboto Condensed" pitchFamily="34" charset="-122"/>
                <a:cs typeface="Times New Roman" panose="02020603050405020304" pitchFamily="18" charset="0"/>
              </a:rPr>
              <a:t>Enables comprehensive PDF reading and writing operations, including page extraction and document assembly.</a:t>
            </a:r>
            <a:endParaRPr lang="en-US" dirty="0">
              <a:latin typeface="Times New Roman" panose="02020603050405020304" pitchFamily="18" charset="0"/>
              <a:cs typeface="Times New Roman" panose="02020603050405020304" pitchFamily="18" charset="0"/>
            </a:endParaRPr>
          </a:p>
        </p:txBody>
      </p:sp>
      <p:sp>
        <p:nvSpPr>
          <p:cNvPr id="14" name="Shape 9"/>
          <p:cNvSpPr/>
          <p:nvPr/>
        </p:nvSpPr>
        <p:spPr>
          <a:xfrm>
            <a:off x="143411" y="5180947"/>
            <a:ext cx="7556421" cy="2447925"/>
          </a:xfrm>
          <a:prstGeom prst="roundRect">
            <a:avLst>
              <a:gd name="adj" fmla="val 1320"/>
            </a:avLst>
          </a:prstGeom>
          <a:solidFill>
            <a:srgbClr val="D8D9D2"/>
          </a:solidFill>
          <a:ln/>
        </p:spPr>
      </p:sp>
      <p:sp>
        <p:nvSpPr>
          <p:cNvPr id="15" name="Shape 10"/>
          <p:cNvSpPr/>
          <p:nvPr/>
        </p:nvSpPr>
        <p:spPr>
          <a:xfrm>
            <a:off x="358795" y="5396331"/>
            <a:ext cx="646390" cy="646390"/>
          </a:xfrm>
          <a:prstGeom prst="roundRect">
            <a:avLst>
              <a:gd name="adj" fmla="val 14144844"/>
            </a:avLst>
          </a:prstGeom>
          <a:solidFill>
            <a:srgbClr val="C8CAC1"/>
          </a:solidFill>
          <a:ln/>
        </p:spPr>
      </p:sp>
      <p:pic>
        <p:nvPicPr>
          <p:cNvPr id="16" name="Image 3" descr="preencoded.png"/>
          <p:cNvPicPr>
            <a:picLocks noChangeAspect="1"/>
          </p:cNvPicPr>
          <p:nvPr/>
        </p:nvPicPr>
        <p:blipFill>
          <a:blip r:embed="rId5"/>
          <a:stretch>
            <a:fillRect/>
          </a:stretch>
        </p:blipFill>
        <p:spPr>
          <a:xfrm>
            <a:off x="536555" y="5537658"/>
            <a:ext cx="290870" cy="363617"/>
          </a:xfrm>
          <a:prstGeom prst="rect">
            <a:avLst/>
          </a:prstGeom>
        </p:spPr>
      </p:pic>
      <p:sp>
        <p:nvSpPr>
          <p:cNvPr id="17" name="Text 11"/>
          <p:cNvSpPr/>
          <p:nvPr/>
        </p:nvSpPr>
        <p:spPr>
          <a:xfrm>
            <a:off x="358795" y="6258106"/>
            <a:ext cx="3017758" cy="336590"/>
          </a:xfrm>
          <a:prstGeom prst="rect">
            <a:avLst/>
          </a:prstGeom>
          <a:noFill/>
          <a:ln/>
        </p:spPr>
        <p:txBody>
          <a:bodyPr wrap="none" lIns="0" tIns="0" rIns="0" bIns="0" rtlCol="0" anchor="t"/>
          <a:lstStyle/>
          <a:p>
            <a:pPr marL="0" indent="0" algn="l">
              <a:lnSpc>
                <a:spcPts val="2650"/>
              </a:lnSpc>
              <a:buNone/>
            </a:pPr>
            <a:r>
              <a:rPr lang="en-US" sz="2100" b="1" dirty="0">
                <a:solidFill>
                  <a:srgbClr val="000000"/>
                </a:solidFill>
                <a:latin typeface="Arial Black" panose="020B0A04020102020204" pitchFamily="34" charset="0"/>
                <a:ea typeface="Hubot Sans Bold" pitchFamily="34" charset="-122"/>
                <a:cs typeface="Hubot Sans Bold" pitchFamily="34" charset="-120"/>
              </a:rPr>
              <a:t>Conversion Tools:</a:t>
            </a:r>
            <a:endParaRPr lang="en-US" sz="2100" dirty="0">
              <a:latin typeface="Arial Black" panose="020B0A04020102020204" pitchFamily="34" charset="0"/>
            </a:endParaRPr>
          </a:p>
        </p:txBody>
      </p:sp>
      <p:sp>
        <p:nvSpPr>
          <p:cNvPr id="18" name="Text 12"/>
          <p:cNvSpPr/>
          <p:nvPr/>
        </p:nvSpPr>
        <p:spPr>
          <a:xfrm>
            <a:off x="358795" y="6723878"/>
            <a:ext cx="7125653" cy="689610"/>
          </a:xfrm>
          <a:prstGeom prst="rect">
            <a:avLst/>
          </a:prstGeom>
          <a:noFill/>
          <a:ln/>
        </p:spPr>
        <p:txBody>
          <a:bodyPr wrap="square" lIns="0" tIns="0" rIns="0" bIns="0" rtlCol="0" anchor="t"/>
          <a:lstStyle/>
          <a:p>
            <a:pPr marL="0" indent="0" algn="l">
              <a:lnSpc>
                <a:spcPts val="2700"/>
              </a:lnSpc>
              <a:buNone/>
            </a:pPr>
            <a:r>
              <a:rPr lang="en-US" dirty="0">
                <a:solidFill>
                  <a:srgbClr val="000000"/>
                </a:solidFill>
                <a:latin typeface="Times New Roman" panose="02020603050405020304" pitchFamily="18" charset="0"/>
                <a:ea typeface="Roboto Condensed" pitchFamily="34" charset="-122"/>
                <a:cs typeface="Times New Roman" panose="02020603050405020304" pitchFamily="18" charset="0"/>
              </a:rPr>
              <a:t>Leverages pdf2docx and docx2pdf libraries to seamlessly transform documents between PDF and Word formats.</a:t>
            </a:r>
            <a:endParaRPr lang="en-US"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2BF988CA-4CF8-81BD-EF79-20EC004A648A}"/>
              </a:ext>
            </a:extLst>
          </p:cNvPr>
          <p:cNvPicPr>
            <a:picLocks noChangeAspect="1"/>
          </p:cNvPicPr>
          <p:nvPr/>
        </p:nvPicPr>
        <p:blipFill>
          <a:blip r:embed="rId6"/>
          <a:srcRect r="41797"/>
          <a:stretch>
            <a:fillRect/>
          </a:stretch>
        </p:blipFill>
        <p:spPr>
          <a:xfrm>
            <a:off x="7763114" y="0"/>
            <a:ext cx="6916995"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573054"/>
            <a:ext cx="9420939" cy="708779"/>
          </a:xfrm>
          <a:prstGeom prst="rect">
            <a:avLst/>
          </a:prstGeom>
          <a:noFill/>
          <a:ln/>
        </p:spPr>
        <p:txBody>
          <a:bodyPr wrap="none" lIns="0" tIns="0" rIns="0" bIns="0" rtlCol="0" anchor="t"/>
          <a:lstStyle/>
          <a:p>
            <a:pPr marL="0" indent="0" algn="l">
              <a:lnSpc>
                <a:spcPts val="5550"/>
              </a:lnSpc>
              <a:buNone/>
            </a:pPr>
            <a:r>
              <a:rPr lang="en-US" sz="4450" b="1" dirty="0">
                <a:solidFill>
                  <a:srgbClr val="0C0D0F"/>
                </a:solidFill>
                <a:latin typeface="Arial Black" panose="020B0A04020102020204" pitchFamily="34" charset="0"/>
                <a:ea typeface="Hubot Sans Bold" pitchFamily="34" charset="-122"/>
                <a:cs typeface="Hubot Sans Bold" pitchFamily="34" charset="-120"/>
              </a:rPr>
              <a:t>Application Architecture</a:t>
            </a:r>
            <a:endParaRPr lang="en-US" sz="4450" dirty="0">
              <a:latin typeface="Arial Black" panose="020B0A04020102020204" pitchFamily="34" charset="0"/>
            </a:endParaRPr>
          </a:p>
        </p:txBody>
      </p:sp>
      <p:pic>
        <p:nvPicPr>
          <p:cNvPr id="3" name="Image 0" descr="preencoded.png"/>
          <p:cNvPicPr>
            <a:picLocks noChangeAspect="1"/>
          </p:cNvPicPr>
          <p:nvPr/>
        </p:nvPicPr>
        <p:blipFill>
          <a:blip r:embed="rId3"/>
          <a:stretch>
            <a:fillRect/>
          </a:stretch>
        </p:blipFill>
        <p:spPr>
          <a:xfrm>
            <a:off x="793790" y="2735461"/>
            <a:ext cx="4347567" cy="907256"/>
          </a:xfrm>
          <a:prstGeom prst="rect">
            <a:avLst/>
          </a:prstGeom>
        </p:spPr>
      </p:pic>
      <p:sp>
        <p:nvSpPr>
          <p:cNvPr id="4" name="Text 1"/>
          <p:cNvSpPr/>
          <p:nvPr/>
        </p:nvSpPr>
        <p:spPr>
          <a:xfrm>
            <a:off x="1020604" y="3869531"/>
            <a:ext cx="3113722" cy="354330"/>
          </a:xfrm>
          <a:prstGeom prst="rect">
            <a:avLst/>
          </a:prstGeom>
          <a:noFill/>
          <a:ln/>
        </p:spPr>
        <p:txBody>
          <a:bodyPr wrap="none" lIns="0" tIns="0" rIns="0" bIns="0" rtlCol="0" anchor="t"/>
          <a:lstStyle/>
          <a:p>
            <a:pPr marL="0" indent="0" algn="l">
              <a:lnSpc>
                <a:spcPts val="2750"/>
              </a:lnSpc>
              <a:buNone/>
            </a:pPr>
            <a:r>
              <a:rPr lang="en-US" sz="2200" b="1" dirty="0">
                <a:latin typeface="Arial Black" panose="020B0A04020102020204" pitchFamily="34" charset="0"/>
                <a:ea typeface="Hubot Sans Bold" pitchFamily="34" charset="-122"/>
                <a:cs typeface="Hubot Sans Bold" pitchFamily="34" charset="-120"/>
              </a:rPr>
              <a:t>Upload Directory</a:t>
            </a:r>
            <a:endParaRPr lang="en-US" sz="2200" dirty="0">
              <a:latin typeface="Arial Black" panose="020B0A04020102020204" pitchFamily="34" charset="0"/>
            </a:endParaRPr>
          </a:p>
        </p:txBody>
      </p:sp>
      <p:sp>
        <p:nvSpPr>
          <p:cNvPr id="5" name="Text 2"/>
          <p:cNvSpPr/>
          <p:nvPr/>
        </p:nvSpPr>
        <p:spPr>
          <a:xfrm>
            <a:off x="1020604" y="4359950"/>
            <a:ext cx="3893939" cy="725805"/>
          </a:xfrm>
          <a:prstGeom prst="rect">
            <a:avLst/>
          </a:prstGeom>
          <a:noFill/>
          <a:ln/>
        </p:spPr>
        <p:txBody>
          <a:bodyPr wrap="square" lIns="0" tIns="0" rIns="0" bIns="0" rtlCol="0" anchor="t"/>
          <a:lstStyle/>
          <a:p>
            <a:pPr marL="285750" indent="-285750" algn="l">
              <a:lnSpc>
                <a:spcPts val="2850"/>
              </a:lnSpc>
              <a:buFont typeface="Wingdings" panose="05000000000000000000" pitchFamily="2" charset="2"/>
              <a:buChar char="v"/>
            </a:pPr>
            <a:r>
              <a:rPr lang="en-US" sz="1750" dirty="0">
                <a:latin typeface="Times New Roman" panose="02020603050405020304" pitchFamily="18" charset="0"/>
                <a:ea typeface="Roboto Condensed" pitchFamily="34" charset="-122"/>
                <a:cs typeface="Times New Roman" panose="02020603050405020304" pitchFamily="18" charset="0"/>
              </a:rPr>
              <a:t>Configured secure folder for temporary file storage during processing operations.</a:t>
            </a:r>
            <a:endParaRPr lang="en-US" sz="1750" dirty="0">
              <a:latin typeface="Times New Roman" panose="02020603050405020304" pitchFamily="18" charset="0"/>
              <a:cs typeface="Times New Roman" panose="02020603050405020304" pitchFamily="18" charset="0"/>
            </a:endParaRPr>
          </a:p>
        </p:txBody>
      </p:sp>
      <p:pic>
        <p:nvPicPr>
          <p:cNvPr id="6" name="Image 1" descr="preencoded.png"/>
          <p:cNvPicPr>
            <a:picLocks noChangeAspect="1"/>
          </p:cNvPicPr>
          <p:nvPr/>
        </p:nvPicPr>
        <p:blipFill>
          <a:blip r:embed="rId4"/>
          <a:stretch>
            <a:fillRect/>
          </a:stretch>
        </p:blipFill>
        <p:spPr>
          <a:xfrm>
            <a:off x="5141357" y="2735461"/>
            <a:ext cx="4347567" cy="907256"/>
          </a:xfrm>
          <a:prstGeom prst="rect">
            <a:avLst/>
          </a:prstGeom>
        </p:spPr>
      </p:pic>
      <p:sp>
        <p:nvSpPr>
          <p:cNvPr id="7" name="Text 3"/>
          <p:cNvSpPr/>
          <p:nvPr/>
        </p:nvSpPr>
        <p:spPr>
          <a:xfrm>
            <a:off x="5368171" y="3869531"/>
            <a:ext cx="2881313" cy="354330"/>
          </a:xfrm>
          <a:prstGeom prst="rect">
            <a:avLst/>
          </a:prstGeom>
          <a:noFill/>
          <a:ln/>
        </p:spPr>
        <p:txBody>
          <a:bodyPr wrap="none" lIns="0" tIns="0" rIns="0" bIns="0" rtlCol="0" anchor="t"/>
          <a:lstStyle/>
          <a:p>
            <a:pPr marL="0" indent="0" algn="l">
              <a:lnSpc>
                <a:spcPts val="2750"/>
              </a:lnSpc>
              <a:buNone/>
            </a:pPr>
            <a:r>
              <a:rPr lang="en-US" sz="2200" b="1" dirty="0">
                <a:latin typeface="Arial Black" panose="020B0A04020102020204" pitchFamily="34" charset="0"/>
                <a:ea typeface="Hubot Sans Bold" pitchFamily="34" charset="-122"/>
                <a:cs typeface="Hubot Sans Bold" pitchFamily="34" charset="-120"/>
              </a:rPr>
              <a:t>Template Engine</a:t>
            </a:r>
            <a:endParaRPr lang="en-US" sz="2200" dirty="0">
              <a:latin typeface="Arial Black" panose="020B0A04020102020204" pitchFamily="34" charset="0"/>
            </a:endParaRPr>
          </a:p>
        </p:txBody>
      </p:sp>
      <p:sp>
        <p:nvSpPr>
          <p:cNvPr id="8" name="Text 4"/>
          <p:cNvSpPr/>
          <p:nvPr/>
        </p:nvSpPr>
        <p:spPr>
          <a:xfrm>
            <a:off x="5368171" y="4359950"/>
            <a:ext cx="3893939" cy="1088708"/>
          </a:xfrm>
          <a:prstGeom prst="rect">
            <a:avLst/>
          </a:prstGeom>
          <a:noFill/>
          <a:ln/>
        </p:spPr>
        <p:txBody>
          <a:bodyPr wrap="square" lIns="0" tIns="0" rIns="0" bIns="0" rtlCol="0" anchor="t"/>
          <a:lstStyle/>
          <a:p>
            <a:pPr marL="285750" indent="-285750" algn="l">
              <a:lnSpc>
                <a:spcPts val="2850"/>
              </a:lnSpc>
              <a:buFont typeface="Wingdings" panose="05000000000000000000" pitchFamily="2" charset="2"/>
              <a:buChar char="v"/>
            </a:pPr>
            <a:r>
              <a:rPr lang="en-US" sz="1750" dirty="0">
                <a:latin typeface="Times New Roman" panose="02020603050405020304" pitchFamily="18" charset="0"/>
                <a:ea typeface="Roboto Condensed" pitchFamily="34" charset="-122"/>
                <a:cs typeface="Times New Roman" panose="02020603050405020304" pitchFamily="18" charset="0"/>
              </a:rPr>
              <a:t>Organized HTML templates for rendering the user interface and handling form submissions.</a:t>
            </a:r>
            <a:endParaRPr lang="en-US" sz="1750" dirty="0">
              <a:latin typeface="Times New Roman" panose="02020603050405020304" pitchFamily="18" charset="0"/>
              <a:cs typeface="Times New Roman" panose="02020603050405020304" pitchFamily="18" charset="0"/>
            </a:endParaRPr>
          </a:p>
        </p:txBody>
      </p:sp>
      <p:pic>
        <p:nvPicPr>
          <p:cNvPr id="9" name="Image 2" descr="preencoded.png"/>
          <p:cNvPicPr>
            <a:picLocks noChangeAspect="1"/>
          </p:cNvPicPr>
          <p:nvPr/>
        </p:nvPicPr>
        <p:blipFill>
          <a:blip r:embed="rId5"/>
          <a:stretch>
            <a:fillRect/>
          </a:stretch>
        </p:blipFill>
        <p:spPr>
          <a:xfrm>
            <a:off x="9488924" y="2735461"/>
            <a:ext cx="4347567" cy="907256"/>
          </a:xfrm>
          <a:prstGeom prst="rect">
            <a:avLst/>
          </a:prstGeom>
        </p:spPr>
      </p:pic>
      <p:sp>
        <p:nvSpPr>
          <p:cNvPr id="10" name="Text 5"/>
          <p:cNvSpPr/>
          <p:nvPr/>
        </p:nvSpPr>
        <p:spPr>
          <a:xfrm>
            <a:off x="9715738" y="3869531"/>
            <a:ext cx="2835235" cy="354330"/>
          </a:xfrm>
          <a:prstGeom prst="rect">
            <a:avLst/>
          </a:prstGeom>
          <a:noFill/>
          <a:ln/>
        </p:spPr>
        <p:txBody>
          <a:bodyPr wrap="none" lIns="0" tIns="0" rIns="0" bIns="0" rtlCol="0" anchor="t"/>
          <a:lstStyle/>
          <a:p>
            <a:pPr marL="0" indent="0" algn="l">
              <a:lnSpc>
                <a:spcPts val="2750"/>
              </a:lnSpc>
              <a:buNone/>
            </a:pPr>
            <a:r>
              <a:rPr lang="en-US" sz="2200" b="1" dirty="0">
                <a:latin typeface="Arial Black" panose="020B0A04020102020204" pitchFamily="34" charset="0"/>
                <a:ea typeface="Hubot Sans Bold" pitchFamily="34" charset="-122"/>
                <a:cs typeface="Hubot Sans Bold" pitchFamily="34" charset="-120"/>
              </a:rPr>
              <a:t>Static Assets</a:t>
            </a:r>
            <a:endParaRPr lang="en-US" sz="2200" dirty="0">
              <a:latin typeface="Arial Black" panose="020B0A04020102020204" pitchFamily="34" charset="0"/>
            </a:endParaRPr>
          </a:p>
        </p:txBody>
      </p:sp>
      <p:sp>
        <p:nvSpPr>
          <p:cNvPr id="11" name="Text 6"/>
          <p:cNvSpPr/>
          <p:nvPr/>
        </p:nvSpPr>
        <p:spPr>
          <a:xfrm>
            <a:off x="9715738" y="4359950"/>
            <a:ext cx="3893939" cy="1088708"/>
          </a:xfrm>
          <a:prstGeom prst="rect">
            <a:avLst/>
          </a:prstGeom>
          <a:noFill/>
          <a:ln/>
        </p:spPr>
        <p:txBody>
          <a:bodyPr wrap="square" lIns="0" tIns="0" rIns="0" bIns="0" rtlCol="0" anchor="t"/>
          <a:lstStyle/>
          <a:p>
            <a:pPr marL="285750" indent="-285750" algn="l">
              <a:lnSpc>
                <a:spcPts val="2850"/>
              </a:lnSpc>
              <a:buFont typeface="Wingdings" panose="05000000000000000000" pitchFamily="2" charset="2"/>
              <a:buChar char="v"/>
            </a:pPr>
            <a:r>
              <a:rPr lang="en-US" sz="1750" dirty="0">
                <a:latin typeface="Times New Roman" panose="02020603050405020304" pitchFamily="18" charset="0"/>
                <a:ea typeface="Roboto Condensed" pitchFamily="34" charset="-122"/>
                <a:cs typeface="Times New Roman" panose="02020603050405020304" pitchFamily="18" charset="0"/>
              </a:rPr>
              <a:t>CSS, JavaScript, and image resources for enhanced user experience and visual design.</a:t>
            </a:r>
            <a:endParaRPr lang="en-US" sz="1750" dirty="0">
              <a:latin typeface="Times New Roman" panose="02020603050405020304" pitchFamily="18" charset="0"/>
              <a:cs typeface="Times New Roman" panose="02020603050405020304" pitchFamily="18" charset="0"/>
            </a:endParaRPr>
          </a:p>
        </p:txBody>
      </p:sp>
      <p:sp>
        <p:nvSpPr>
          <p:cNvPr id="12" name="Text 7"/>
          <p:cNvSpPr/>
          <p:nvPr/>
        </p:nvSpPr>
        <p:spPr>
          <a:xfrm>
            <a:off x="793790" y="5930622"/>
            <a:ext cx="13042821" cy="725805"/>
          </a:xfrm>
          <a:prstGeom prst="rect">
            <a:avLst/>
          </a:prstGeom>
          <a:noFill/>
          <a:ln/>
        </p:spPr>
        <p:txBody>
          <a:bodyPr wrap="square" lIns="0" tIns="0" rIns="0" bIns="0" rtlCol="0" anchor="t"/>
          <a:lstStyle/>
          <a:p>
            <a:pPr marL="285750" indent="-285750" algn="l">
              <a:lnSpc>
                <a:spcPts val="2850"/>
              </a:lnSpc>
              <a:buFont typeface="Wingdings" panose="05000000000000000000" pitchFamily="2" charset="2"/>
              <a:buChar char="v"/>
            </a:pPr>
            <a:r>
              <a:rPr lang="en-US" sz="1750" dirty="0">
                <a:latin typeface="Times New Roman" panose="02020603050405020304" pitchFamily="18" charset="0"/>
                <a:ea typeface="Roboto Condensed" pitchFamily="34" charset="-122"/>
                <a:cs typeface="Times New Roman" panose="02020603050405020304" pitchFamily="18" charset="0"/>
              </a:rPr>
              <a:t>The Flask application instance is initialized with modular configuration, enabling easy customization and deployment across different environments.</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555671"/>
            <a:ext cx="6305431" cy="708779"/>
          </a:xfrm>
          <a:prstGeom prst="rect">
            <a:avLst/>
          </a:prstGeom>
          <a:noFill/>
          <a:ln/>
        </p:spPr>
        <p:txBody>
          <a:bodyPr wrap="none" lIns="0" tIns="0" rIns="0" bIns="0" rtlCol="0" anchor="t"/>
          <a:lstStyle/>
          <a:p>
            <a:pPr marL="0" indent="0" algn="l">
              <a:lnSpc>
                <a:spcPts val="5550"/>
              </a:lnSpc>
              <a:buNone/>
            </a:pPr>
            <a:r>
              <a:rPr lang="en-US" sz="4450" b="1" dirty="0">
                <a:solidFill>
                  <a:srgbClr val="0C0D0F"/>
                </a:solidFill>
                <a:latin typeface="Arial Black" panose="020B0A04020102020204" pitchFamily="34" charset="0"/>
                <a:ea typeface="Hubot Sans Bold" pitchFamily="34" charset="-122"/>
                <a:cs typeface="Hubot Sans Bold" pitchFamily="34" charset="-120"/>
              </a:rPr>
              <a:t>Merge PDF Feature</a:t>
            </a:r>
            <a:endParaRPr lang="en-US" sz="4450" dirty="0">
              <a:latin typeface="Arial Black" panose="020B0A04020102020204" pitchFamily="34" charset="0"/>
            </a:endParaRPr>
          </a:p>
        </p:txBody>
      </p:sp>
      <p:sp>
        <p:nvSpPr>
          <p:cNvPr id="3" name="Text 1"/>
          <p:cNvSpPr/>
          <p:nvPr/>
        </p:nvSpPr>
        <p:spPr>
          <a:xfrm>
            <a:off x="793790" y="2831425"/>
            <a:ext cx="3402330" cy="425291"/>
          </a:xfrm>
          <a:prstGeom prst="rect">
            <a:avLst/>
          </a:prstGeom>
          <a:noFill/>
          <a:ln/>
        </p:spPr>
        <p:txBody>
          <a:bodyPr wrap="none" lIns="0" tIns="0" rIns="0" bIns="0" rtlCol="0" anchor="t"/>
          <a:lstStyle/>
          <a:p>
            <a:pPr marL="0" indent="0" algn="l">
              <a:lnSpc>
                <a:spcPts val="3300"/>
              </a:lnSpc>
              <a:buNone/>
            </a:pPr>
            <a:r>
              <a:rPr lang="en-US" sz="2650" b="1" dirty="0">
                <a:solidFill>
                  <a:srgbClr val="0C0D0F"/>
                </a:solidFill>
                <a:latin typeface="Arial Black" panose="020B0A04020102020204" pitchFamily="34" charset="0"/>
                <a:ea typeface="Hubot Sans Bold" pitchFamily="34" charset="-122"/>
                <a:cs typeface="Hubot Sans Bold" pitchFamily="34" charset="-120"/>
              </a:rPr>
              <a:t>How It Works:</a:t>
            </a:r>
            <a:endParaRPr lang="en-US" sz="2650" dirty="0">
              <a:latin typeface="Arial Black" panose="020B0A04020102020204" pitchFamily="34" charset="0"/>
            </a:endParaRPr>
          </a:p>
        </p:txBody>
      </p:sp>
      <p:sp>
        <p:nvSpPr>
          <p:cNvPr id="4" name="Text 2"/>
          <p:cNvSpPr/>
          <p:nvPr/>
        </p:nvSpPr>
        <p:spPr>
          <a:xfrm>
            <a:off x="793790" y="3483531"/>
            <a:ext cx="6019605" cy="1088708"/>
          </a:xfrm>
          <a:prstGeom prst="rect">
            <a:avLst/>
          </a:prstGeom>
          <a:noFill/>
          <a:ln/>
        </p:spPr>
        <p:txBody>
          <a:bodyPr wrap="square" lIns="0" tIns="0" rIns="0" bIns="0" rtlCol="0" anchor="t"/>
          <a:lstStyle/>
          <a:p>
            <a:pPr marL="0" indent="0" algn="l">
              <a:lnSpc>
                <a:spcPts val="2850"/>
              </a:lnSpc>
              <a:buNone/>
            </a:pPr>
            <a:r>
              <a:rPr lang="en-US" sz="1750" dirty="0">
                <a:latin typeface="Times New Roman" panose="02020603050405020304" pitchFamily="18" charset="0"/>
                <a:ea typeface="Roboto Condensed" pitchFamily="34" charset="-122"/>
                <a:cs typeface="Times New Roman" panose="02020603050405020304" pitchFamily="18" charset="0"/>
              </a:rPr>
              <a:t>The merge functionality accepts multiple PDF uploads through a dedicated route. Using PyPDF2's PdfWriter class, the application iterates through each uploaded file, extracting and combining all pages sequentially into a single unified document.</a:t>
            </a:r>
            <a:endParaRPr lang="en-US" sz="1750" dirty="0">
              <a:latin typeface="Times New Roman" panose="02020603050405020304" pitchFamily="18" charset="0"/>
              <a:cs typeface="Times New Roman" panose="02020603050405020304" pitchFamily="18" charset="0"/>
            </a:endParaRPr>
          </a:p>
        </p:txBody>
      </p:sp>
      <p:sp>
        <p:nvSpPr>
          <p:cNvPr id="5" name="Text 3"/>
          <p:cNvSpPr/>
          <p:nvPr/>
        </p:nvSpPr>
        <p:spPr>
          <a:xfrm>
            <a:off x="720685" y="5347334"/>
            <a:ext cx="7604284" cy="362903"/>
          </a:xfrm>
          <a:prstGeom prst="rect">
            <a:avLst/>
          </a:prstGeom>
          <a:noFill/>
          <a:ln/>
        </p:spPr>
        <p:txBody>
          <a:bodyPr wrap="none" lIns="0" tIns="0" rIns="0" bIns="0" rtlCol="0" anchor="t"/>
          <a:lstStyle/>
          <a:p>
            <a:pPr marL="342900" indent="-342900" algn="l">
              <a:lnSpc>
                <a:spcPts val="2850"/>
              </a:lnSpc>
              <a:buSzPct val="100000"/>
              <a:buFont typeface="Wingdings" panose="05000000000000000000" pitchFamily="2" charset="2"/>
              <a:buChar char="v"/>
            </a:pPr>
            <a:r>
              <a:rPr lang="en-US" sz="1750" dirty="0">
                <a:latin typeface="Times New Roman" panose="02020603050405020304" pitchFamily="18" charset="0"/>
                <a:ea typeface="Roboto Condensed" pitchFamily="34" charset="-122"/>
                <a:cs typeface="Times New Roman" panose="02020603050405020304" pitchFamily="18" charset="0"/>
              </a:rPr>
              <a:t>Accepts unlimited PDF file uploads</a:t>
            </a:r>
            <a:endParaRPr lang="en-US" sz="1750" dirty="0">
              <a:latin typeface="Times New Roman" panose="02020603050405020304" pitchFamily="18" charset="0"/>
              <a:cs typeface="Times New Roman" panose="02020603050405020304" pitchFamily="18" charset="0"/>
            </a:endParaRPr>
          </a:p>
        </p:txBody>
      </p:sp>
      <p:sp>
        <p:nvSpPr>
          <p:cNvPr id="6" name="Text 4"/>
          <p:cNvSpPr/>
          <p:nvPr/>
        </p:nvSpPr>
        <p:spPr>
          <a:xfrm>
            <a:off x="720685" y="5789532"/>
            <a:ext cx="7604284" cy="362903"/>
          </a:xfrm>
          <a:prstGeom prst="rect">
            <a:avLst/>
          </a:prstGeom>
          <a:noFill/>
          <a:ln/>
        </p:spPr>
        <p:txBody>
          <a:bodyPr wrap="none" lIns="0" tIns="0" rIns="0" bIns="0" rtlCol="0" anchor="t"/>
          <a:lstStyle/>
          <a:p>
            <a:pPr marL="342900" indent="-342900" algn="l">
              <a:lnSpc>
                <a:spcPts val="2850"/>
              </a:lnSpc>
              <a:buSzPct val="100000"/>
              <a:buFont typeface="Wingdings" panose="05000000000000000000" pitchFamily="2" charset="2"/>
              <a:buChar char="v"/>
            </a:pPr>
            <a:r>
              <a:rPr lang="en-US" sz="1750" dirty="0">
                <a:latin typeface="Times New Roman" panose="02020603050405020304" pitchFamily="18" charset="0"/>
                <a:ea typeface="Roboto Condensed" pitchFamily="34" charset="-122"/>
                <a:cs typeface="Times New Roman" panose="02020603050405020304" pitchFamily="18" charset="0"/>
              </a:rPr>
              <a:t>Preserves original page formatting</a:t>
            </a:r>
            <a:endParaRPr lang="en-US" sz="1750" dirty="0">
              <a:latin typeface="Times New Roman" panose="02020603050405020304" pitchFamily="18" charset="0"/>
              <a:cs typeface="Times New Roman" panose="02020603050405020304" pitchFamily="18" charset="0"/>
            </a:endParaRPr>
          </a:p>
        </p:txBody>
      </p:sp>
      <p:sp>
        <p:nvSpPr>
          <p:cNvPr id="7" name="Text 5"/>
          <p:cNvSpPr/>
          <p:nvPr/>
        </p:nvSpPr>
        <p:spPr>
          <a:xfrm>
            <a:off x="720685" y="6231731"/>
            <a:ext cx="7604284" cy="362903"/>
          </a:xfrm>
          <a:prstGeom prst="rect">
            <a:avLst/>
          </a:prstGeom>
          <a:noFill/>
          <a:ln/>
        </p:spPr>
        <p:txBody>
          <a:bodyPr wrap="none" lIns="0" tIns="0" rIns="0" bIns="0" rtlCol="0" anchor="t"/>
          <a:lstStyle/>
          <a:p>
            <a:pPr marL="342900" indent="-342900" algn="l">
              <a:lnSpc>
                <a:spcPts val="2850"/>
              </a:lnSpc>
              <a:buSzPct val="100000"/>
              <a:buFont typeface="Wingdings" panose="05000000000000000000" pitchFamily="2" charset="2"/>
              <a:buChar char="v"/>
            </a:pPr>
            <a:r>
              <a:rPr lang="en-US" sz="1750" dirty="0">
                <a:latin typeface="Times New Roman" panose="02020603050405020304" pitchFamily="18" charset="0"/>
                <a:ea typeface="Roboto Condensed" pitchFamily="34" charset="-122"/>
                <a:cs typeface="Times New Roman" panose="02020603050405020304" pitchFamily="18" charset="0"/>
              </a:rPr>
              <a:t>Generates downloadable merged output</a:t>
            </a:r>
            <a:endParaRPr lang="en-US" sz="1750" dirty="0">
              <a:latin typeface="Times New Roman" panose="02020603050405020304" pitchFamily="18" charset="0"/>
              <a:cs typeface="Times New Roman" panose="02020603050405020304" pitchFamily="18" charset="0"/>
            </a:endParaRPr>
          </a:p>
        </p:txBody>
      </p:sp>
      <p:sp>
        <p:nvSpPr>
          <p:cNvPr id="8" name="Text 6"/>
          <p:cNvSpPr/>
          <p:nvPr/>
        </p:nvSpPr>
        <p:spPr>
          <a:xfrm>
            <a:off x="720685" y="6673929"/>
            <a:ext cx="7604284" cy="362903"/>
          </a:xfrm>
          <a:prstGeom prst="rect">
            <a:avLst/>
          </a:prstGeom>
          <a:noFill/>
          <a:ln/>
        </p:spPr>
        <p:txBody>
          <a:bodyPr wrap="none" lIns="0" tIns="0" rIns="0" bIns="0" rtlCol="0" anchor="t"/>
          <a:lstStyle/>
          <a:p>
            <a:pPr marL="342900" indent="-342900" algn="l">
              <a:lnSpc>
                <a:spcPts val="2850"/>
              </a:lnSpc>
              <a:buSzPct val="100000"/>
              <a:buFont typeface="Wingdings" panose="05000000000000000000" pitchFamily="2" charset="2"/>
              <a:buChar char="v"/>
            </a:pPr>
            <a:r>
              <a:rPr lang="en-US" sz="1750" dirty="0">
                <a:latin typeface="Times New Roman" panose="02020603050405020304" pitchFamily="18" charset="0"/>
                <a:ea typeface="Roboto Condensed" pitchFamily="34" charset="-122"/>
                <a:cs typeface="Times New Roman" panose="02020603050405020304" pitchFamily="18" charset="0"/>
              </a:rPr>
              <a:t>Maintains document metadata</a:t>
            </a:r>
            <a:endParaRPr lang="en-US" sz="1750" dirty="0">
              <a:latin typeface="Times New Roman" panose="02020603050405020304" pitchFamily="18" charset="0"/>
              <a:cs typeface="Times New Roman" panose="02020603050405020304" pitchFamily="18" charset="0"/>
            </a:endParaRPr>
          </a:p>
        </p:txBody>
      </p:sp>
      <p:pic>
        <p:nvPicPr>
          <p:cNvPr id="9" name="Image 0" descr="preencoded.png"/>
          <p:cNvPicPr>
            <a:picLocks noChangeAspect="1"/>
          </p:cNvPicPr>
          <p:nvPr/>
        </p:nvPicPr>
        <p:blipFill>
          <a:blip r:embed="rId3"/>
          <a:stretch>
            <a:fillRect/>
          </a:stretch>
        </p:blipFill>
        <p:spPr>
          <a:xfrm>
            <a:off x="7026117" y="0"/>
            <a:ext cx="7604283" cy="822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504593"/>
            <a:ext cx="8603933" cy="708779"/>
          </a:xfrm>
          <a:prstGeom prst="rect">
            <a:avLst/>
          </a:prstGeom>
          <a:noFill/>
          <a:ln/>
        </p:spPr>
        <p:txBody>
          <a:bodyPr wrap="none" lIns="0" tIns="0" rIns="0" bIns="0" rtlCol="0" anchor="t"/>
          <a:lstStyle/>
          <a:p>
            <a:pPr marL="0" indent="0" algn="l">
              <a:lnSpc>
                <a:spcPts val="5550"/>
              </a:lnSpc>
              <a:buNone/>
            </a:pPr>
            <a:r>
              <a:rPr lang="en-US" sz="4450" b="1" dirty="0">
                <a:solidFill>
                  <a:srgbClr val="0C0D0F"/>
                </a:solidFill>
                <a:latin typeface="Arial Black" panose="020B0A04020102020204" pitchFamily="34" charset="0"/>
                <a:ea typeface="Hubot Sans Bold" pitchFamily="34" charset="-122"/>
                <a:cs typeface="Hubot Sans Bold" pitchFamily="34" charset="-120"/>
              </a:rPr>
              <a:t>Split PDF Functionality</a:t>
            </a:r>
            <a:endParaRPr lang="en-US" sz="4450" dirty="0">
              <a:latin typeface="Arial Black" panose="020B0A04020102020204" pitchFamily="34" charset="0"/>
            </a:endParaRPr>
          </a:p>
        </p:txBody>
      </p:sp>
      <p:sp>
        <p:nvSpPr>
          <p:cNvPr id="3" name="Text 1"/>
          <p:cNvSpPr/>
          <p:nvPr/>
        </p:nvSpPr>
        <p:spPr>
          <a:xfrm>
            <a:off x="793790" y="2667000"/>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55575A"/>
                </a:solidFill>
                <a:latin typeface="Hubot Sans Light" pitchFamily="34" charset="0"/>
                <a:ea typeface="Hubot Sans Light" pitchFamily="34" charset="-122"/>
                <a:cs typeface="Hubot Sans Light" pitchFamily="34" charset="-120"/>
              </a:rPr>
              <a:t>01</a:t>
            </a:r>
            <a:endParaRPr lang="en-US" sz="1750" dirty="0"/>
          </a:p>
        </p:txBody>
      </p:sp>
      <p:sp>
        <p:nvSpPr>
          <p:cNvPr id="4" name="Shape 2"/>
          <p:cNvSpPr/>
          <p:nvPr/>
        </p:nvSpPr>
        <p:spPr>
          <a:xfrm>
            <a:off x="793790" y="3022044"/>
            <a:ext cx="6407944" cy="30480"/>
          </a:xfrm>
          <a:prstGeom prst="rect">
            <a:avLst/>
          </a:prstGeom>
          <a:solidFill>
            <a:srgbClr val="C8CAC1"/>
          </a:solidFill>
          <a:ln/>
        </p:spPr>
      </p:sp>
      <p:sp>
        <p:nvSpPr>
          <p:cNvPr id="5" name="Text 3"/>
          <p:cNvSpPr/>
          <p:nvPr/>
        </p:nvSpPr>
        <p:spPr>
          <a:xfrm>
            <a:off x="793790" y="3196352"/>
            <a:ext cx="2835235" cy="354330"/>
          </a:xfrm>
          <a:prstGeom prst="rect">
            <a:avLst/>
          </a:prstGeom>
          <a:noFill/>
          <a:ln/>
        </p:spPr>
        <p:txBody>
          <a:bodyPr wrap="none" lIns="0" tIns="0" rIns="0" bIns="0" rtlCol="0" anchor="t"/>
          <a:lstStyle/>
          <a:p>
            <a:pPr marL="0" indent="0" algn="l">
              <a:lnSpc>
                <a:spcPts val="2750"/>
              </a:lnSpc>
              <a:buNone/>
            </a:pPr>
            <a:r>
              <a:rPr lang="en-US" sz="2200" b="1" dirty="0">
                <a:latin typeface="Arial Black" panose="020B0A04020102020204" pitchFamily="34" charset="0"/>
                <a:ea typeface="Hubot Sans Bold" pitchFamily="34" charset="-122"/>
                <a:cs typeface="Hubot Sans Bold" pitchFamily="34" charset="-120"/>
              </a:rPr>
              <a:t>Upload &amp; Input</a:t>
            </a:r>
            <a:endParaRPr lang="en-US" sz="2200" dirty="0">
              <a:latin typeface="Arial Black" panose="020B0A04020102020204" pitchFamily="34" charset="0"/>
            </a:endParaRPr>
          </a:p>
        </p:txBody>
      </p:sp>
      <p:sp>
        <p:nvSpPr>
          <p:cNvPr id="6" name="Text 4"/>
          <p:cNvSpPr/>
          <p:nvPr/>
        </p:nvSpPr>
        <p:spPr>
          <a:xfrm>
            <a:off x="793790" y="3686770"/>
            <a:ext cx="6407944" cy="725805"/>
          </a:xfrm>
          <a:prstGeom prst="rect">
            <a:avLst/>
          </a:prstGeom>
          <a:noFill/>
          <a:ln/>
        </p:spPr>
        <p:txBody>
          <a:bodyPr wrap="square" lIns="0" tIns="0" rIns="0" bIns="0" rtlCol="0" anchor="t"/>
          <a:lstStyle/>
          <a:p>
            <a:pPr marL="0" indent="0" algn="l">
              <a:lnSpc>
                <a:spcPts val="2850"/>
              </a:lnSpc>
              <a:buNone/>
            </a:pPr>
            <a:r>
              <a:rPr lang="en-US" sz="1750" dirty="0">
                <a:latin typeface="Times New Roman" panose="02020603050405020304" pitchFamily="18" charset="0"/>
                <a:ea typeface="Roboto Condensed" pitchFamily="34" charset="-122"/>
                <a:cs typeface="Times New Roman" panose="02020603050405020304" pitchFamily="18" charset="0"/>
              </a:rPr>
              <a:t>User uploads a PDF and specifies desired page ranges using intuitive syntax (e.g., "1-3, 5, 7-10").</a:t>
            </a:r>
            <a:endParaRPr lang="en-US" sz="1750" dirty="0">
              <a:latin typeface="Times New Roman" panose="02020603050405020304" pitchFamily="18" charset="0"/>
              <a:cs typeface="Times New Roman" panose="02020603050405020304" pitchFamily="18" charset="0"/>
            </a:endParaRPr>
          </a:p>
        </p:txBody>
      </p:sp>
      <p:sp>
        <p:nvSpPr>
          <p:cNvPr id="7" name="Text 5"/>
          <p:cNvSpPr/>
          <p:nvPr/>
        </p:nvSpPr>
        <p:spPr>
          <a:xfrm>
            <a:off x="7428548" y="2667000"/>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55575A"/>
                </a:solidFill>
                <a:latin typeface="Hubot Sans Light" pitchFamily="34" charset="0"/>
                <a:ea typeface="Hubot Sans Light" pitchFamily="34" charset="-122"/>
                <a:cs typeface="Hubot Sans Light" pitchFamily="34" charset="-120"/>
              </a:rPr>
              <a:t>02</a:t>
            </a:r>
            <a:endParaRPr lang="en-US" sz="1750" dirty="0"/>
          </a:p>
        </p:txBody>
      </p:sp>
      <p:sp>
        <p:nvSpPr>
          <p:cNvPr id="8" name="Shape 6"/>
          <p:cNvSpPr/>
          <p:nvPr/>
        </p:nvSpPr>
        <p:spPr>
          <a:xfrm>
            <a:off x="7428548" y="3022044"/>
            <a:ext cx="6408063" cy="30480"/>
          </a:xfrm>
          <a:prstGeom prst="rect">
            <a:avLst/>
          </a:prstGeom>
          <a:solidFill>
            <a:srgbClr val="C8CAC1"/>
          </a:solidFill>
          <a:ln/>
        </p:spPr>
      </p:sp>
      <p:sp>
        <p:nvSpPr>
          <p:cNvPr id="9" name="Text 7"/>
          <p:cNvSpPr/>
          <p:nvPr/>
        </p:nvSpPr>
        <p:spPr>
          <a:xfrm>
            <a:off x="7428548" y="3196352"/>
            <a:ext cx="2835235" cy="354330"/>
          </a:xfrm>
          <a:prstGeom prst="rect">
            <a:avLst/>
          </a:prstGeom>
          <a:noFill/>
          <a:ln/>
        </p:spPr>
        <p:txBody>
          <a:bodyPr wrap="none" lIns="0" tIns="0" rIns="0" bIns="0" rtlCol="0" anchor="t"/>
          <a:lstStyle/>
          <a:p>
            <a:pPr marL="0" indent="0" algn="l">
              <a:lnSpc>
                <a:spcPts val="2750"/>
              </a:lnSpc>
              <a:buNone/>
            </a:pPr>
            <a:r>
              <a:rPr lang="en-US" sz="2200" b="1" dirty="0">
                <a:latin typeface="Arial Black" panose="020B0A04020102020204" pitchFamily="34" charset="0"/>
                <a:ea typeface="Hubot Sans Bold" pitchFamily="34" charset="-122"/>
                <a:cs typeface="Hubot Sans Bold" pitchFamily="34" charset="-120"/>
              </a:rPr>
              <a:t>Parse Ranges</a:t>
            </a:r>
            <a:endParaRPr lang="en-US" sz="2200" dirty="0">
              <a:latin typeface="Arial Black" panose="020B0A04020102020204" pitchFamily="34" charset="0"/>
            </a:endParaRPr>
          </a:p>
        </p:txBody>
      </p:sp>
      <p:sp>
        <p:nvSpPr>
          <p:cNvPr id="10" name="Text 8"/>
          <p:cNvSpPr/>
          <p:nvPr/>
        </p:nvSpPr>
        <p:spPr>
          <a:xfrm>
            <a:off x="7428548" y="3686770"/>
            <a:ext cx="6408063" cy="725805"/>
          </a:xfrm>
          <a:prstGeom prst="rect">
            <a:avLst/>
          </a:prstGeom>
          <a:noFill/>
          <a:ln/>
        </p:spPr>
        <p:txBody>
          <a:bodyPr wrap="square" lIns="0" tIns="0" rIns="0" bIns="0" rtlCol="0" anchor="t"/>
          <a:lstStyle/>
          <a:p>
            <a:pPr marL="0" indent="0" algn="l">
              <a:lnSpc>
                <a:spcPts val="2850"/>
              </a:lnSpc>
              <a:buNone/>
            </a:pPr>
            <a:r>
              <a:rPr lang="en-US" sz="1750" dirty="0">
                <a:latin typeface="Times New Roman" panose="02020603050405020304" pitchFamily="18" charset="0"/>
                <a:ea typeface="Roboto Condensed" pitchFamily="34" charset="-122"/>
                <a:cs typeface="Times New Roman" panose="02020603050405020304" pitchFamily="18" charset="0"/>
              </a:rPr>
              <a:t>Application intelligently parses the page range input, validating against the total page count.</a:t>
            </a:r>
            <a:endParaRPr lang="en-US" sz="1750" dirty="0">
              <a:latin typeface="Times New Roman" panose="02020603050405020304" pitchFamily="18" charset="0"/>
              <a:cs typeface="Times New Roman" panose="02020603050405020304" pitchFamily="18" charset="0"/>
            </a:endParaRPr>
          </a:p>
        </p:txBody>
      </p:sp>
      <p:sp>
        <p:nvSpPr>
          <p:cNvPr id="11" name="Text 9"/>
          <p:cNvSpPr/>
          <p:nvPr/>
        </p:nvSpPr>
        <p:spPr>
          <a:xfrm>
            <a:off x="793790" y="4809411"/>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55575A"/>
                </a:solidFill>
                <a:latin typeface="Hubot Sans Light" pitchFamily="34" charset="0"/>
                <a:ea typeface="Hubot Sans Light" pitchFamily="34" charset="-122"/>
                <a:cs typeface="Hubot Sans Light" pitchFamily="34" charset="-120"/>
              </a:rPr>
              <a:t>03</a:t>
            </a:r>
            <a:endParaRPr lang="en-US" sz="1750" dirty="0"/>
          </a:p>
        </p:txBody>
      </p:sp>
      <p:sp>
        <p:nvSpPr>
          <p:cNvPr id="12" name="Shape 10"/>
          <p:cNvSpPr/>
          <p:nvPr/>
        </p:nvSpPr>
        <p:spPr>
          <a:xfrm>
            <a:off x="793790" y="5164455"/>
            <a:ext cx="6407944" cy="30480"/>
          </a:xfrm>
          <a:prstGeom prst="rect">
            <a:avLst/>
          </a:prstGeom>
          <a:solidFill>
            <a:srgbClr val="C8CAC1"/>
          </a:solidFill>
          <a:ln/>
        </p:spPr>
      </p:sp>
      <p:sp>
        <p:nvSpPr>
          <p:cNvPr id="13" name="Text 11"/>
          <p:cNvSpPr/>
          <p:nvPr/>
        </p:nvSpPr>
        <p:spPr>
          <a:xfrm>
            <a:off x="793790" y="5338763"/>
            <a:ext cx="2835235" cy="354330"/>
          </a:xfrm>
          <a:prstGeom prst="rect">
            <a:avLst/>
          </a:prstGeom>
          <a:noFill/>
          <a:ln/>
        </p:spPr>
        <p:txBody>
          <a:bodyPr wrap="none" lIns="0" tIns="0" rIns="0" bIns="0" rtlCol="0" anchor="t"/>
          <a:lstStyle/>
          <a:p>
            <a:pPr marL="0" indent="0" algn="l">
              <a:lnSpc>
                <a:spcPts val="2750"/>
              </a:lnSpc>
              <a:buNone/>
            </a:pPr>
            <a:r>
              <a:rPr lang="en-US" sz="2200" b="1" dirty="0">
                <a:latin typeface="Arial Black" panose="020B0A04020102020204" pitchFamily="34" charset="0"/>
                <a:ea typeface="Hubot Sans Bold" pitchFamily="34" charset="-122"/>
                <a:cs typeface="Hubot Sans Bold" pitchFamily="34" charset="-120"/>
              </a:rPr>
              <a:t>Extract Pages</a:t>
            </a:r>
            <a:endParaRPr lang="en-US" sz="2200" dirty="0">
              <a:latin typeface="Arial Black" panose="020B0A04020102020204" pitchFamily="34" charset="0"/>
            </a:endParaRPr>
          </a:p>
        </p:txBody>
      </p:sp>
      <p:sp>
        <p:nvSpPr>
          <p:cNvPr id="14" name="Text 12"/>
          <p:cNvSpPr/>
          <p:nvPr/>
        </p:nvSpPr>
        <p:spPr>
          <a:xfrm>
            <a:off x="793790" y="5829181"/>
            <a:ext cx="6407944" cy="725805"/>
          </a:xfrm>
          <a:prstGeom prst="rect">
            <a:avLst/>
          </a:prstGeom>
          <a:noFill/>
          <a:ln/>
        </p:spPr>
        <p:txBody>
          <a:bodyPr wrap="square" lIns="0" tIns="0" rIns="0" bIns="0" rtlCol="0" anchor="t"/>
          <a:lstStyle/>
          <a:p>
            <a:pPr marL="0" indent="0" algn="l">
              <a:lnSpc>
                <a:spcPts val="2850"/>
              </a:lnSpc>
              <a:buNone/>
            </a:pPr>
            <a:r>
              <a:rPr lang="en-US" sz="1750" dirty="0">
                <a:latin typeface="Times New Roman" panose="02020603050405020304" pitchFamily="18" charset="0"/>
                <a:ea typeface="Roboto Condensed" pitchFamily="34" charset="-122"/>
                <a:cs typeface="Times New Roman" panose="02020603050405020304" pitchFamily="18" charset="0"/>
              </a:rPr>
              <a:t>PyPDF2 extracts specified pages, creating separate PDF files for each defined range or individual page.</a:t>
            </a:r>
            <a:endParaRPr lang="en-US" sz="1750" dirty="0">
              <a:latin typeface="Times New Roman" panose="02020603050405020304" pitchFamily="18" charset="0"/>
              <a:cs typeface="Times New Roman" panose="02020603050405020304" pitchFamily="18" charset="0"/>
            </a:endParaRPr>
          </a:p>
        </p:txBody>
      </p:sp>
      <p:sp>
        <p:nvSpPr>
          <p:cNvPr id="15" name="Text 13"/>
          <p:cNvSpPr/>
          <p:nvPr/>
        </p:nvSpPr>
        <p:spPr>
          <a:xfrm>
            <a:off x="7428548" y="4809411"/>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55575A"/>
                </a:solidFill>
                <a:latin typeface="Hubot Sans Light" pitchFamily="34" charset="0"/>
                <a:ea typeface="Hubot Sans Light" pitchFamily="34" charset="-122"/>
                <a:cs typeface="Hubot Sans Light" pitchFamily="34" charset="-120"/>
              </a:rPr>
              <a:t>04</a:t>
            </a:r>
            <a:endParaRPr lang="en-US" sz="1750" dirty="0"/>
          </a:p>
        </p:txBody>
      </p:sp>
      <p:sp>
        <p:nvSpPr>
          <p:cNvPr id="16" name="Shape 14"/>
          <p:cNvSpPr/>
          <p:nvPr/>
        </p:nvSpPr>
        <p:spPr>
          <a:xfrm>
            <a:off x="7428548" y="5164455"/>
            <a:ext cx="6408063" cy="30480"/>
          </a:xfrm>
          <a:prstGeom prst="rect">
            <a:avLst/>
          </a:prstGeom>
          <a:solidFill>
            <a:srgbClr val="C8CAC1"/>
          </a:solidFill>
          <a:ln/>
        </p:spPr>
      </p:sp>
      <p:sp>
        <p:nvSpPr>
          <p:cNvPr id="17" name="Text 15"/>
          <p:cNvSpPr/>
          <p:nvPr/>
        </p:nvSpPr>
        <p:spPr>
          <a:xfrm>
            <a:off x="7428548" y="5338763"/>
            <a:ext cx="2835235" cy="354330"/>
          </a:xfrm>
          <a:prstGeom prst="rect">
            <a:avLst/>
          </a:prstGeom>
          <a:noFill/>
          <a:ln/>
        </p:spPr>
        <p:txBody>
          <a:bodyPr wrap="none" lIns="0" tIns="0" rIns="0" bIns="0" rtlCol="0" anchor="t"/>
          <a:lstStyle/>
          <a:p>
            <a:pPr marL="0" indent="0" algn="l">
              <a:lnSpc>
                <a:spcPts val="2750"/>
              </a:lnSpc>
              <a:buNone/>
            </a:pPr>
            <a:r>
              <a:rPr lang="en-US" sz="2200" b="1" dirty="0">
                <a:latin typeface="Arial Black" panose="020B0A04020102020204" pitchFamily="34" charset="0"/>
                <a:ea typeface="Hubot Sans Bold" pitchFamily="34" charset="-122"/>
                <a:cs typeface="Hubot Sans Bold" pitchFamily="34" charset="-120"/>
              </a:rPr>
              <a:t>Package Output</a:t>
            </a:r>
            <a:endParaRPr lang="en-US" sz="2200" dirty="0">
              <a:latin typeface="Arial Black" panose="020B0A04020102020204" pitchFamily="34" charset="0"/>
            </a:endParaRPr>
          </a:p>
        </p:txBody>
      </p:sp>
      <p:sp>
        <p:nvSpPr>
          <p:cNvPr id="18" name="Text 16"/>
          <p:cNvSpPr/>
          <p:nvPr/>
        </p:nvSpPr>
        <p:spPr>
          <a:xfrm>
            <a:off x="7428548" y="5829181"/>
            <a:ext cx="6408063" cy="725805"/>
          </a:xfrm>
          <a:prstGeom prst="rect">
            <a:avLst/>
          </a:prstGeom>
          <a:noFill/>
          <a:ln/>
        </p:spPr>
        <p:txBody>
          <a:bodyPr wrap="square" lIns="0" tIns="0" rIns="0" bIns="0" rtlCol="0" anchor="t"/>
          <a:lstStyle/>
          <a:p>
            <a:pPr marL="0" indent="0" algn="l">
              <a:lnSpc>
                <a:spcPts val="2850"/>
              </a:lnSpc>
              <a:buNone/>
            </a:pPr>
            <a:r>
              <a:rPr lang="en-US" sz="1750" dirty="0">
                <a:latin typeface="Times New Roman" panose="02020603050405020304" pitchFamily="18" charset="0"/>
                <a:ea typeface="Roboto Condensed" pitchFamily="34" charset="-122"/>
                <a:cs typeface="Times New Roman" panose="02020603050405020304" pitchFamily="18" charset="0"/>
              </a:rPr>
              <a:t>All split files are compressed into a convenient ZIP archive for easy download and organization.</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383030"/>
            <a:ext cx="8444032" cy="708779"/>
          </a:xfrm>
          <a:prstGeom prst="rect">
            <a:avLst/>
          </a:prstGeom>
          <a:noFill/>
          <a:ln/>
        </p:spPr>
        <p:txBody>
          <a:bodyPr wrap="none" lIns="0" tIns="0" rIns="0" bIns="0" rtlCol="0" anchor="t"/>
          <a:lstStyle/>
          <a:p>
            <a:pPr marL="0" indent="0" algn="l">
              <a:lnSpc>
                <a:spcPts val="5550"/>
              </a:lnSpc>
              <a:buNone/>
            </a:pPr>
            <a:r>
              <a:rPr lang="en-US" sz="4450" b="1" dirty="0">
                <a:solidFill>
                  <a:srgbClr val="0C0D0F"/>
                </a:solidFill>
                <a:latin typeface="Arial Black" panose="020B0A04020102020204" pitchFamily="34" charset="0"/>
                <a:ea typeface="Hubot Sans Bold" pitchFamily="34" charset="-122"/>
                <a:cs typeface="Hubot Sans Bold" pitchFamily="34" charset="-120"/>
              </a:rPr>
              <a:t>PDF to Word Conversion: </a:t>
            </a:r>
            <a:endParaRPr lang="en-US" sz="4450" dirty="0">
              <a:latin typeface="Arial Black" panose="020B0A04020102020204" pitchFamily="34" charset="0"/>
            </a:endParaRPr>
          </a:p>
        </p:txBody>
      </p:sp>
      <p:sp>
        <p:nvSpPr>
          <p:cNvPr id="4" name="Text 1"/>
          <p:cNvSpPr/>
          <p:nvPr/>
        </p:nvSpPr>
        <p:spPr>
          <a:xfrm>
            <a:off x="7705963" y="2638890"/>
            <a:ext cx="4320064" cy="425291"/>
          </a:xfrm>
          <a:prstGeom prst="rect">
            <a:avLst/>
          </a:prstGeom>
          <a:noFill/>
          <a:ln/>
        </p:spPr>
        <p:txBody>
          <a:bodyPr wrap="none" lIns="0" tIns="0" rIns="0" bIns="0" rtlCol="0" anchor="t"/>
          <a:lstStyle/>
          <a:p>
            <a:pPr marL="0" indent="0" algn="l">
              <a:lnSpc>
                <a:spcPts val="3300"/>
              </a:lnSpc>
              <a:buNone/>
            </a:pPr>
            <a:r>
              <a:rPr lang="en-US" sz="2650" b="1" dirty="0">
                <a:solidFill>
                  <a:srgbClr val="0C0D0F"/>
                </a:solidFill>
                <a:latin typeface="Hubot Sans Bold" pitchFamily="34" charset="0"/>
                <a:ea typeface="Hubot Sans Bold" pitchFamily="34" charset="-122"/>
                <a:cs typeface="Hubot Sans Bold" pitchFamily="34" charset="-120"/>
              </a:rPr>
              <a:t>Conversion Process</a:t>
            </a:r>
            <a:endParaRPr lang="en-US" sz="2650" dirty="0"/>
          </a:p>
        </p:txBody>
      </p:sp>
      <p:sp>
        <p:nvSpPr>
          <p:cNvPr id="5" name="Text 2"/>
          <p:cNvSpPr/>
          <p:nvPr/>
        </p:nvSpPr>
        <p:spPr>
          <a:xfrm>
            <a:off x="7705963" y="3290995"/>
            <a:ext cx="6924437" cy="1088708"/>
          </a:xfrm>
          <a:prstGeom prst="rect">
            <a:avLst/>
          </a:prstGeom>
          <a:noFill/>
          <a:ln/>
        </p:spPr>
        <p:txBody>
          <a:bodyPr wrap="square" lIns="0" tIns="0" rIns="0" bIns="0" rtlCol="0" anchor="t"/>
          <a:lstStyle/>
          <a:p>
            <a:pPr marL="0" indent="0" algn="l">
              <a:lnSpc>
                <a:spcPts val="2850"/>
              </a:lnSpc>
              <a:buNone/>
            </a:pPr>
            <a:r>
              <a:rPr lang="en-US" sz="1750" dirty="0">
                <a:solidFill>
                  <a:srgbClr val="55575A"/>
                </a:solidFill>
                <a:latin typeface="Roboto Condensed" pitchFamily="34" charset="0"/>
                <a:ea typeface="Roboto Condensed" pitchFamily="34" charset="-122"/>
                <a:cs typeface="Roboto Condensed" pitchFamily="34" charset="-120"/>
              </a:rPr>
              <a:t>The PDF-to-Word route leverages the pdf2docx library's Converter class to transform PDF content into editable DOCX format. Users can select specific page ranges for conversion, optimizing output file size.</a:t>
            </a:r>
            <a:endParaRPr lang="en-US" sz="1750" dirty="0"/>
          </a:p>
        </p:txBody>
      </p:sp>
      <p:sp>
        <p:nvSpPr>
          <p:cNvPr id="6" name="Text 3"/>
          <p:cNvSpPr/>
          <p:nvPr/>
        </p:nvSpPr>
        <p:spPr>
          <a:xfrm>
            <a:off x="7705963" y="4583776"/>
            <a:ext cx="6924437" cy="725805"/>
          </a:xfrm>
          <a:prstGeom prst="rect">
            <a:avLst/>
          </a:prstGeom>
          <a:noFill/>
          <a:ln/>
        </p:spPr>
        <p:txBody>
          <a:bodyPr wrap="square" lIns="0" tIns="0" rIns="0" bIns="0" rtlCol="0" anchor="t"/>
          <a:lstStyle/>
          <a:p>
            <a:pPr marL="0" indent="0" algn="l">
              <a:lnSpc>
                <a:spcPts val="2850"/>
              </a:lnSpc>
              <a:buNone/>
            </a:pPr>
            <a:r>
              <a:rPr lang="en-US" sz="1750" b="1" dirty="0">
                <a:solidFill>
                  <a:srgbClr val="55575A"/>
                </a:solidFill>
                <a:latin typeface="Roboto Condensed" pitchFamily="34" charset="0"/>
                <a:ea typeface="Roboto Condensed" pitchFamily="34" charset="-122"/>
                <a:cs typeface="Roboto Condensed" pitchFamily="34" charset="-120"/>
              </a:rPr>
              <a:t>Key capabilities:</a:t>
            </a:r>
            <a:r>
              <a:rPr lang="en-US" sz="1750" dirty="0">
                <a:solidFill>
                  <a:srgbClr val="55575A"/>
                </a:solidFill>
                <a:latin typeface="Roboto Condensed" pitchFamily="34" charset="0"/>
                <a:ea typeface="Roboto Condensed" pitchFamily="34" charset="-122"/>
                <a:cs typeface="Roboto Condensed" pitchFamily="34" charset="-120"/>
              </a:rPr>
              <a:t> Preserves formatting, handles images and tables, maintains text hierarchy, and generates Microsoft Word-compatible documents.</a:t>
            </a:r>
            <a:endParaRPr lang="en-US" sz="1750" dirty="0"/>
          </a:p>
        </p:txBody>
      </p:sp>
      <p:pic>
        <p:nvPicPr>
          <p:cNvPr id="8" name="Picture 7">
            <a:extLst>
              <a:ext uri="{FF2B5EF4-FFF2-40B4-BE49-F238E27FC236}">
                <a16:creationId xmlns:a16="http://schemas.microsoft.com/office/drawing/2014/main" id="{4D9E9A8B-5202-6C59-2F75-685867CFAEA9}"/>
              </a:ext>
            </a:extLst>
          </p:cNvPr>
          <p:cNvPicPr>
            <a:picLocks noChangeAspect="1"/>
          </p:cNvPicPr>
          <p:nvPr/>
        </p:nvPicPr>
        <p:blipFill>
          <a:blip r:embed="rId3"/>
          <a:srcRect r="36858"/>
          <a:stretch>
            <a:fillRect/>
          </a:stretch>
        </p:blipFill>
        <p:spPr>
          <a:xfrm>
            <a:off x="0" y="1258602"/>
            <a:ext cx="7315200" cy="69709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80112" y="469794"/>
            <a:ext cx="7556421" cy="1417558"/>
          </a:xfrm>
          <a:prstGeom prst="rect">
            <a:avLst/>
          </a:prstGeom>
          <a:noFill/>
          <a:ln/>
        </p:spPr>
        <p:txBody>
          <a:bodyPr wrap="square" lIns="0" tIns="0" rIns="0" bIns="0" rtlCol="0" anchor="ctr"/>
          <a:lstStyle/>
          <a:p>
            <a:pPr marL="0" indent="0" algn="l">
              <a:lnSpc>
                <a:spcPts val="5550"/>
              </a:lnSpc>
              <a:buNone/>
            </a:pPr>
            <a:r>
              <a:rPr lang="en-US" sz="4450" b="1" dirty="0">
                <a:latin typeface="Arial Black" panose="020B0A04020102020204" pitchFamily="34" charset="0"/>
                <a:ea typeface="Hubot Sans Bold" pitchFamily="34" charset="-122"/>
                <a:cs typeface="Hubot Sans Bold" pitchFamily="34" charset="-120"/>
              </a:rPr>
              <a:t>Word to PDF Conversion</a:t>
            </a:r>
            <a:endParaRPr lang="en-US" sz="4450" dirty="0">
              <a:latin typeface="Arial Black" panose="020B0A04020102020204" pitchFamily="34" charset="0"/>
            </a:endParaRPr>
          </a:p>
        </p:txBody>
      </p:sp>
      <p:sp>
        <p:nvSpPr>
          <p:cNvPr id="4" name="Shape 1"/>
          <p:cNvSpPr/>
          <p:nvPr/>
        </p:nvSpPr>
        <p:spPr>
          <a:xfrm>
            <a:off x="80112" y="2227513"/>
            <a:ext cx="3664744" cy="3173849"/>
          </a:xfrm>
          <a:prstGeom prst="roundRect">
            <a:avLst>
              <a:gd name="adj" fmla="val 1072"/>
            </a:avLst>
          </a:prstGeom>
          <a:solidFill>
            <a:srgbClr val="E8E8E3"/>
          </a:solidFill>
          <a:ln w="30480">
            <a:solidFill>
              <a:srgbClr val="C8CAC1"/>
            </a:solidFill>
            <a:prstDash val="solid"/>
          </a:ln>
        </p:spPr>
      </p:sp>
      <p:sp>
        <p:nvSpPr>
          <p:cNvPr id="5" name="Text 2"/>
          <p:cNvSpPr/>
          <p:nvPr/>
        </p:nvSpPr>
        <p:spPr>
          <a:xfrm>
            <a:off x="191624" y="2471284"/>
            <a:ext cx="3641884" cy="708660"/>
          </a:xfrm>
          <a:prstGeom prst="rect">
            <a:avLst/>
          </a:prstGeom>
          <a:noFill/>
          <a:ln/>
        </p:spPr>
        <p:txBody>
          <a:bodyPr wrap="square" lIns="0" tIns="0" rIns="0" bIns="0" rtlCol="0" anchor="t"/>
          <a:lstStyle/>
          <a:p>
            <a:pPr marL="0" indent="0" algn="l">
              <a:lnSpc>
                <a:spcPts val="2750"/>
              </a:lnSpc>
              <a:buNone/>
            </a:pPr>
            <a:r>
              <a:rPr lang="en-US" sz="2200" b="1" dirty="0">
                <a:solidFill>
                  <a:srgbClr val="55575A"/>
                </a:solidFill>
                <a:latin typeface="Arial Black" panose="020B0A04020102020204" pitchFamily="34" charset="0"/>
                <a:ea typeface="Hubot Sans Bold" pitchFamily="34" charset="-122"/>
                <a:cs typeface="Hubot Sans Bold" pitchFamily="34" charset="-120"/>
              </a:rPr>
              <a:t>Platform Compatibility</a:t>
            </a:r>
            <a:endParaRPr lang="en-US" sz="2200" dirty="0">
              <a:latin typeface="Arial Black" panose="020B0A04020102020204" pitchFamily="34" charset="0"/>
            </a:endParaRPr>
          </a:p>
        </p:txBody>
      </p:sp>
      <p:sp>
        <p:nvSpPr>
          <p:cNvPr id="6" name="Text 3"/>
          <p:cNvSpPr/>
          <p:nvPr/>
        </p:nvSpPr>
        <p:spPr>
          <a:xfrm>
            <a:off x="337406" y="3329556"/>
            <a:ext cx="3150156" cy="1814513"/>
          </a:xfrm>
          <a:prstGeom prst="rect">
            <a:avLst/>
          </a:prstGeom>
          <a:noFill/>
          <a:ln/>
        </p:spPr>
        <p:txBody>
          <a:bodyPr wrap="square" lIns="0" tIns="0" rIns="0" bIns="0" rtlCol="0" anchor="t"/>
          <a:lstStyle/>
          <a:p>
            <a:pPr marL="0" indent="0" algn="l">
              <a:lnSpc>
                <a:spcPts val="2850"/>
              </a:lnSpc>
              <a:buNone/>
            </a:pPr>
            <a:r>
              <a:rPr lang="en-US" sz="1750" dirty="0">
                <a:solidFill>
                  <a:srgbClr val="55575A"/>
                </a:solidFill>
                <a:latin typeface="Roboto Condensed" pitchFamily="34" charset="0"/>
                <a:ea typeface="Roboto Condensed" pitchFamily="34" charset="-122"/>
                <a:cs typeface="Roboto Condensed" pitchFamily="34" charset="-120"/>
              </a:rPr>
              <a:t>Available exclusively on Windows and macOS systems with Microsoft Word installed, utilizing native COM interfaces for reliable conversion.</a:t>
            </a:r>
            <a:endParaRPr lang="en-US" sz="1750" dirty="0"/>
          </a:p>
        </p:txBody>
      </p:sp>
      <p:sp>
        <p:nvSpPr>
          <p:cNvPr id="7" name="Shape 4"/>
          <p:cNvSpPr/>
          <p:nvPr/>
        </p:nvSpPr>
        <p:spPr>
          <a:xfrm>
            <a:off x="3971670" y="2227513"/>
            <a:ext cx="3664863" cy="3173849"/>
          </a:xfrm>
          <a:prstGeom prst="roundRect">
            <a:avLst>
              <a:gd name="adj" fmla="val 1072"/>
            </a:avLst>
          </a:prstGeom>
          <a:solidFill>
            <a:srgbClr val="E8E8E3"/>
          </a:solidFill>
          <a:ln w="30480">
            <a:solidFill>
              <a:srgbClr val="C8CAC1"/>
            </a:solidFill>
            <a:prstDash val="solid"/>
          </a:ln>
        </p:spPr>
      </p:sp>
      <p:sp>
        <p:nvSpPr>
          <p:cNvPr id="8" name="Text 5"/>
          <p:cNvSpPr/>
          <p:nvPr/>
        </p:nvSpPr>
        <p:spPr>
          <a:xfrm>
            <a:off x="4083172" y="2471284"/>
            <a:ext cx="3642022" cy="708660"/>
          </a:xfrm>
          <a:prstGeom prst="rect">
            <a:avLst/>
          </a:prstGeom>
          <a:noFill/>
          <a:ln/>
        </p:spPr>
        <p:txBody>
          <a:bodyPr wrap="square" lIns="0" tIns="0" rIns="0" bIns="0" rtlCol="0" anchor="t"/>
          <a:lstStyle/>
          <a:p>
            <a:pPr marL="0" indent="0" algn="l">
              <a:lnSpc>
                <a:spcPts val="2750"/>
              </a:lnSpc>
              <a:buNone/>
            </a:pPr>
            <a:r>
              <a:rPr lang="en-US" sz="2200" b="1" dirty="0">
                <a:solidFill>
                  <a:srgbClr val="55575A"/>
                </a:solidFill>
                <a:latin typeface="Arial Black" panose="020B0A04020102020204" pitchFamily="34" charset="0"/>
                <a:ea typeface="Hubot Sans Bold" pitchFamily="34" charset="-122"/>
                <a:cs typeface="Hubot Sans Bold" pitchFamily="34" charset="-120"/>
              </a:rPr>
              <a:t>Conversion Pipeline</a:t>
            </a:r>
            <a:endParaRPr lang="en-US" sz="2200" dirty="0">
              <a:latin typeface="Arial Black" panose="020B0A04020102020204" pitchFamily="34" charset="0"/>
            </a:endParaRPr>
          </a:p>
        </p:txBody>
      </p:sp>
      <p:sp>
        <p:nvSpPr>
          <p:cNvPr id="9" name="Text 6"/>
          <p:cNvSpPr/>
          <p:nvPr/>
        </p:nvSpPr>
        <p:spPr>
          <a:xfrm>
            <a:off x="4228964" y="3329556"/>
            <a:ext cx="3150275" cy="1814513"/>
          </a:xfrm>
          <a:prstGeom prst="rect">
            <a:avLst/>
          </a:prstGeom>
          <a:noFill/>
          <a:ln/>
        </p:spPr>
        <p:txBody>
          <a:bodyPr wrap="square" lIns="0" tIns="0" rIns="0" bIns="0" rtlCol="0" anchor="t"/>
          <a:lstStyle/>
          <a:p>
            <a:pPr marL="0" indent="0" algn="l">
              <a:lnSpc>
                <a:spcPts val="2850"/>
              </a:lnSpc>
              <a:buNone/>
            </a:pPr>
            <a:r>
              <a:rPr lang="en-US" sz="1750" dirty="0">
                <a:solidFill>
                  <a:srgbClr val="55575A"/>
                </a:solidFill>
                <a:latin typeface="Roboto Condensed" pitchFamily="34" charset="0"/>
                <a:ea typeface="Roboto Condensed" pitchFamily="34" charset="-122"/>
                <a:cs typeface="Roboto Condensed" pitchFamily="34" charset="-120"/>
              </a:rPr>
              <a:t>Uploaded DOCX files are securely saved, processed through docx2pdf library, and converted to PDF format with comprehensive error handling.</a:t>
            </a:r>
            <a:endParaRPr lang="en-US" sz="1750" dirty="0"/>
          </a:p>
        </p:txBody>
      </p:sp>
      <p:sp>
        <p:nvSpPr>
          <p:cNvPr id="10" name="Shape 7"/>
          <p:cNvSpPr/>
          <p:nvPr/>
        </p:nvSpPr>
        <p:spPr>
          <a:xfrm>
            <a:off x="80112" y="5628177"/>
            <a:ext cx="7556421" cy="1730812"/>
          </a:xfrm>
          <a:prstGeom prst="roundRect">
            <a:avLst>
              <a:gd name="adj" fmla="val 1966"/>
            </a:avLst>
          </a:prstGeom>
          <a:solidFill>
            <a:srgbClr val="E8E8E3"/>
          </a:solidFill>
          <a:ln w="30480">
            <a:solidFill>
              <a:srgbClr val="C8CAC1"/>
            </a:solidFill>
            <a:prstDash val="solid"/>
          </a:ln>
        </p:spPr>
      </p:sp>
      <p:sp>
        <p:nvSpPr>
          <p:cNvPr id="11" name="Text 8"/>
          <p:cNvSpPr/>
          <p:nvPr/>
        </p:nvSpPr>
        <p:spPr>
          <a:xfrm>
            <a:off x="172475" y="5871947"/>
            <a:ext cx="3912913" cy="354330"/>
          </a:xfrm>
          <a:prstGeom prst="rect">
            <a:avLst/>
          </a:prstGeom>
          <a:noFill/>
          <a:ln/>
        </p:spPr>
        <p:txBody>
          <a:bodyPr wrap="none" lIns="0" tIns="0" rIns="0" bIns="0" rtlCol="0" anchor="t"/>
          <a:lstStyle/>
          <a:p>
            <a:pPr marL="0" indent="0" algn="l">
              <a:lnSpc>
                <a:spcPts val="2750"/>
              </a:lnSpc>
              <a:buNone/>
            </a:pPr>
            <a:r>
              <a:rPr lang="en-US" sz="2200" b="1" dirty="0">
                <a:solidFill>
                  <a:srgbClr val="55575A"/>
                </a:solidFill>
                <a:latin typeface="Arial Black" panose="020B0A04020102020204" pitchFamily="34" charset="0"/>
                <a:ea typeface="Hubot Sans Bold" pitchFamily="34" charset="-122"/>
                <a:cs typeface="Hubot Sans Bold" pitchFamily="34" charset="-120"/>
              </a:rPr>
              <a:t>Quality Assurance</a:t>
            </a:r>
            <a:endParaRPr lang="en-US" sz="2200" dirty="0">
              <a:latin typeface="Arial Black" panose="020B0A04020102020204" pitchFamily="34" charset="0"/>
            </a:endParaRPr>
          </a:p>
        </p:txBody>
      </p:sp>
      <p:sp>
        <p:nvSpPr>
          <p:cNvPr id="12" name="Text 9"/>
          <p:cNvSpPr/>
          <p:nvPr/>
        </p:nvSpPr>
        <p:spPr>
          <a:xfrm>
            <a:off x="337406" y="6375889"/>
            <a:ext cx="7041832" cy="725805"/>
          </a:xfrm>
          <a:prstGeom prst="rect">
            <a:avLst/>
          </a:prstGeom>
          <a:noFill/>
          <a:ln/>
        </p:spPr>
        <p:txBody>
          <a:bodyPr wrap="square" lIns="0" tIns="0" rIns="0" bIns="0" rtlCol="0" anchor="t"/>
          <a:lstStyle/>
          <a:p>
            <a:pPr marL="0" indent="0" algn="l">
              <a:lnSpc>
                <a:spcPts val="2850"/>
              </a:lnSpc>
              <a:buNone/>
            </a:pPr>
            <a:r>
              <a:rPr lang="en-US" sz="1750" dirty="0">
                <a:solidFill>
                  <a:srgbClr val="55575A"/>
                </a:solidFill>
                <a:latin typeface="Roboto Condensed" pitchFamily="34" charset="0"/>
                <a:ea typeface="Roboto Condensed" pitchFamily="34" charset="-122"/>
                <a:cs typeface="Roboto Condensed" pitchFamily="34" charset="-120"/>
              </a:rPr>
              <a:t>Maintains document fidelity including fonts, styles, embedded objects, and complex formatting during the transformation process.</a:t>
            </a:r>
            <a:endParaRPr lang="en-US" sz="1750" dirty="0"/>
          </a:p>
        </p:txBody>
      </p:sp>
      <p:pic>
        <p:nvPicPr>
          <p:cNvPr id="14" name="Picture 13">
            <a:extLst>
              <a:ext uri="{FF2B5EF4-FFF2-40B4-BE49-F238E27FC236}">
                <a16:creationId xmlns:a16="http://schemas.microsoft.com/office/drawing/2014/main" id="{70988849-7F8E-B8C8-08B0-7F0A595FF72E}"/>
              </a:ext>
            </a:extLst>
          </p:cNvPr>
          <p:cNvPicPr>
            <a:picLocks noChangeAspect="1"/>
          </p:cNvPicPr>
          <p:nvPr/>
        </p:nvPicPr>
        <p:blipFill>
          <a:blip r:embed="rId3"/>
          <a:srcRect r="40930"/>
          <a:stretch>
            <a:fillRect/>
          </a:stretch>
        </p:blipFill>
        <p:spPr>
          <a:xfrm>
            <a:off x="7725195" y="0"/>
            <a:ext cx="6905206"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759</Words>
  <Application>Microsoft Office PowerPoint</Application>
  <PresentationFormat>Custom</PresentationFormat>
  <Paragraphs>91</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 Black</vt:lpstr>
      <vt:lpstr>Wingdings</vt:lpstr>
      <vt:lpstr>Roboto Medium</vt:lpstr>
      <vt:lpstr>Arial</vt:lpstr>
      <vt:lpstr>Times New Roman</vt:lpstr>
      <vt:lpstr>Roboto</vt:lpstr>
      <vt:lpstr>Hubot Sans Light</vt:lpstr>
      <vt:lpstr>Roboto Condensed</vt:lpstr>
      <vt:lpstr>Hubot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Shaurya Singh</cp:lastModifiedBy>
  <cp:revision>2</cp:revision>
  <dcterms:created xsi:type="dcterms:W3CDTF">2025-10-14T15:19:38Z</dcterms:created>
  <dcterms:modified xsi:type="dcterms:W3CDTF">2025-10-14T15:38:54Z</dcterms:modified>
</cp:coreProperties>
</file>