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5" r:id="rId8"/>
    <p:sldId id="261" r:id="rId9"/>
    <p:sldId id="266" r:id="rId10"/>
    <p:sldId id="262" r:id="rId11"/>
    <p:sldId id="267" r:id="rId12"/>
    <p:sldId id="273" r:id="rId13"/>
    <p:sldId id="263" r:id="rId14"/>
    <p:sldId id="275" r:id="rId15"/>
    <p:sldId id="276" r:id="rId16"/>
    <p:sldId id="264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90"/>
  </p:normalViewPr>
  <p:slideViewPr>
    <p:cSldViewPr snapToGrid="0" snapToObjects="1">
      <p:cViewPr>
        <p:scale>
          <a:sx n="112" d="100"/>
          <a:sy n="112" d="100"/>
        </p:scale>
        <p:origin x="3464" y="10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437DA1-19E8-432F-998D-5997A5C4C78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A8EEC-2155-4A12-8B66-86E7151150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was collected every 10 seconds over a 150-second duration.</a:t>
          </a:r>
        </a:p>
      </dgm:t>
    </dgm:pt>
    <dgm:pt modelId="{927122DE-5EBB-4615-AC18-3A2A7FF78669}" type="parTrans" cxnId="{6C1904B6-1C67-4978-9CFC-3C0DB188F7B6}">
      <dgm:prSet/>
      <dgm:spPr/>
      <dgm:t>
        <a:bodyPr/>
        <a:lstStyle/>
        <a:p>
          <a:endParaRPr lang="en-US"/>
        </a:p>
      </dgm:t>
    </dgm:pt>
    <dgm:pt modelId="{38753CB6-09CD-426C-9356-DCC2A3D9062E}" type="sibTrans" cxnId="{6C1904B6-1C67-4978-9CFC-3C0DB188F7B6}">
      <dgm:prSet/>
      <dgm:spPr/>
      <dgm:t>
        <a:bodyPr/>
        <a:lstStyle/>
        <a:p>
          <a:endParaRPr lang="en-US"/>
        </a:p>
      </dgm:t>
    </dgm:pt>
    <dgm:pt modelId="{7D44072E-B961-4A64-AAE7-E64DD929E2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Midpoints of intervals (5, 15, ..., 145) serve as x-values.</a:t>
          </a:r>
        </a:p>
      </dgm:t>
    </dgm:pt>
    <dgm:pt modelId="{D394BD60-CACF-46E7-8A5C-8FBBFC37D1E7}" type="parTrans" cxnId="{8B559662-9FF8-4C97-8743-050AF8201DD8}">
      <dgm:prSet/>
      <dgm:spPr/>
      <dgm:t>
        <a:bodyPr/>
        <a:lstStyle/>
        <a:p>
          <a:endParaRPr lang="en-US"/>
        </a:p>
      </dgm:t>
    </dgm:pt>
    <dgm:pt modelId="{DFC22396-D9CE-432C-81D2-ADAB0F6913E8}" type="sibTrans" cxnId="{8B559662-9FF8-4C97-8743-050AF8201DD8}">
      <dgm:prSet/>
      <dgm:spPr/>
      <dgm:t>
        <a:bodyPr/>
        <a:lstStyle/>
        <a:p>
          <a:endParaRPr lang="en-US"/>
        </a:p>
      </dgm:t>
    </dgm:pt>
    <dgm:pt modelId="{113F9F69-BF50-452B-8027-7FB03C6E72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Punch counts range 27 to 49 per interval.</a:t>
          </a:r>
        </a:p>
      </dgm:t>
    </dgm:pt>
    <dgm:pt modelId="{8E118543-30DD-4B93-B031-88A76A487C91}" type="parTrans" cxnId="{42C3923E-C57A-480C-906B-2E46EEEBF809}">
      <dgm:prSet/>
      <dgm:spPr/>
      <dgm:t>
        <a:bodyPr/>
        <a:lstStyle/>
        <a:p>
          <a:endParaRPr lang="en-US"/>
        </a:p>
      </dgm:t>
    </dgm:pt>
    <dgm:pt modelId="{1A7D6E05-54AF-4596-A342-BBA874BC0747}" type="sibTrans" cxnId="{42C3923E-C57A-480C-906B-2E46EEEBF809}">
      <dgm:prSet/>
      <dgm:spPr/>
      <dgm:t>
        <a:bodyPr/>
        <a:lstStyle/>
        <a:p>
          <a:endParaRPr lang="en-US"/>
        </a:p>
      </dgm:t>
    </dgm:pt>
    <dgm:pt modelId="{C6D62B59-50BC-4274-B3C8-AD94678AE5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Goal: Interpolate missing punch frequencies between intervals.</a:t>
          </a:r>
        </a:p>
      </dgm:t>
    </dgm:pt>
    <dgm:pt modelId="{4CFB2469-41F5-4CAD-8AAB-8486C5DFF8E5}" type="parTrans" cxnId="{4119140A-FED0-4813-94E4-C439A36FB627}">
      <dgm:prSet/>
      <dgm:spPr/>
      <dgm:t>
        <a:bodyPr/>
        <a:lstStyle/>
        <a:p>
          <a:endParaRPr lang="en-US"/>
        </a:p>
      </dgm:t>
    </dgm:pt>
    <dgm:pt modelId="{9A8EB867-7CF9-4ED8-9611-4B7D003D98CE}" type="sibTrans" cxnId="{4119140A-FED0-4813-94E4-C439A36FB627}">
      <dgm:prSet/>
      <dgm:spPr/>
      <dgm:t>
        <a:bodyPr/>
        <a:lstStyle/>
        <a:p>
          <a:endParaRPr lang="en-US"/>
        </a:p>
      </dgm:t>
    </dgm:pt>
    <dgm:pt modelId="{03B814DF-300E-4535-B9C3-9E51A47481C9}" type="pres">
      <dgm:prSet presAssocID="{93437DA1-19E8-432F-998D-5997A5C4C78E}" presName="root" presStyleCnt="0">
        <dgm:presLayoutVars>
          <dgm:dir/>
          <dgm:resizeHandles val="exact"/>
        </dgm:presLayoutVars>
      </dgm:prSet>
      <dgm:spPr/>
    </dgm:pt>
    <dgm:pt modelId="{8AC59A17-69EB-4272-BAB8-C79F9BD2C44B}" type="pres">
      <dgm:prSet presAssocID="{AB1A8EEC-2155-4A12-8B66-86E71511506E}" presName="compNode" presStyleCnt="0"/>
      <dgm:spPr/>
    </dgm:pt>
    <dgm:pt modelId="{B037BB24-D6C0-4C92-A083-DCFA1FAA5639}" type="pres">
      <dgm:prSet presAssocID="{AB1A8EEC-2155-4A12-8B66-86E71511506E}" presName="bgRect" presStyleLbl="bgShp" presStyleIdx="0" presStyleCnt="4"/>
      <dgm:spPr/>
    </dgm:pt>
    <dgm:pt modelId="{B2062E3A-FF08-4F97-8506-0DADB49D489E}" type="pres">
      <dgm:prSet presAssocID="{AB1A8EEC-2155-4A12-8B66-86E71511506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F5D6C57-3357-4F2A-AFA6-C62CEAACBC7B}" type="pres">
      <dgm:prSet presAssocID="{AB1A8EEC-2155-4A12-8B66-86E71511506E}" presName="spaceRect" presStyleCnt="0"/>
      <dgm:spPr/>
    </dgm:pt>
    <dgm:pt modelId="{D7A4097F-0326-4CB4-B21D-23F3E1AF3275}" type="pres">
      <dgm:prSet presAssocID="{AB1A8EEC-2155-4A12-8B66-86E71511506E}" presName="parTx" presStyleLbl="revTx" presStyleIdx="0" presStyleCnt="4">
        <dgm:presLayoutVars>
          <dgm:chMax val="0"/>
          <dgm:chPref val="0"/>
        </dgm:presLayoutVars>
      </dgm:prSet>
      <dgm:spPr/>
    </dgm:pt>
    <dgm:pt modelId="{571FCD4A-D025-4084-A889-5EE01137F31F}" type="pres">
      <dgm:prSet presAssocID="{38753CB6-09CD-426C-9356-DCC2A3D9062E}" presName="sibTrans" presStyleCnt="0"/>
      <dgm:spPr/>
    </dgm:pt>
    <dgm:pt modelId="{2970DA77-CA95-46CA-ABC1-F64ECFD2EE23}" type="pres">
      <dgm:prSet presAssocID="{7D44072E-B961-4A64-AAE7-E64DD929E2D8}" presName="compNode" presStyleCnt="0"/>
      <dgm:spPr/>
    </dgm:pt>
    <dgm:pt modelId="{E9684389-5C8B-4087-94C1-87FAB5A3CABD}" type="pres">
      <dgm:prSet presAssocID="{7D44072E-B961-4A64-AAE7-E64DD929E2D8}" presName="bgRect" presStyleLbl="bgShp" presStyleIdx="1" presStyleCnt="4"/>
      <dgm:spPr/>
    </dgm:pt>
    <dgm:pt modelId="{BBA54F4C-6837-484B-A938-E72718C66314}" type="pres">
      <dgm:prSet presAssocID="{7D44072E-B961-4A64-AAE7-E64DD929E2D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5E18503-1566-47AB-9B11-59D08394EA69}" type="pres">
      <dgm:prSet presAssocID="{7D44072E-B961-4A64-AAE7-E64DD929E2D8}" presName="spaceRect" presStyleCnt="0"/>
      <dgm:spPr/>
    </dgm:pt>
    <dgm:pt modelId="{DFC6A760-536E-4CF8-AEF4-D83420A4ACE8}" type="pres">
      <dgm:prSet presAssocID="{7D44072E-B961-4A64-AAE7-E64DD929E2D8}" presName="parTx" presStyleLbl="revTx" presStyleIdx="1" presStyleCnt="4">
        <dgm:presLayoutVars>
          <dgm:chMax val="0"/>
          <dgm:chPref val="0"/>
        </dgm:presLayoutVars>
      </dgm:prSet>
      <dgm:spPr/>
    </dgm:pt>
    <dgm:pt modelId="{58772266-A92D-4373-A632-4521A70641D6}" type="pres">
      <dgm:prSet presAssocID="{DFC22396-D9CE-432C-81D2-ADAB0F6913E8}" presName="sibTrans" presStyleCnt="0"/>
      <dgm:spPr/>
    </dgm:pt>
    <dgm:pt modelId="{E9EB46ED-36F6-4E4E-8747-15E8372C02DD}" type="pres">
      <dgm:prSet presAssocID="{113F9F69-BF50-452B-8027-7FB03C6E72A1}" presName="compNode" presStyleCnt="0"/>
      <dgm:spPr/>
    </dgm:pt>
    <dgm:pt modelId="{018C416A-8601-44E3-A651-EA0E0C2A0E20}" type="pres">
      <dgm:prSet presAssocID="{113F9F69-BF50-452B-8027-7FB03C6E72A1}" presName="bgRect" presStyleLbl="bgShp" presStyleIdx="2" presStyleCnt="4"/>
      <dgm:spPr/>
    </dgm:pt>
    <dgm:pt modelId="{A952C742-AF1B-4E82-895C-BB367FB90561}" type="pres">
      <dgm:prSet presAssocID="{113F9F69-BF50-452B-8027-7FB03C6E72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47D0546E-87E9-47B4-93C5-8EED5A8C02D4}" type="pres">
      <dgm:prSet presAssocID="{113F9F69-BF50-452B-8027-7FB03C6E72A1}" presName="spaceRect" presStyleCnt="0"/>
      <dgm:spPr/>
    </dgm:pt>
    <dgm:pt modelId="{B3C674BC-3E76-4443-B8BE-6EC1D146521B}" type="pres">
      <dgm:prSet presAssocID="{113F9F69-BF50-452B-8027-7FB03C6E72A1}" presName="parTx" presStyleLbl="revTx" presStyleIdx="2" presStyleCnt="4">
        <dgm:presLayoutVars>
          <dgm:chMax val="0"/>
          <dgm:chPref val="0"/>
        </dgm:presLayoutVars>
      </dgm:prSet>
      <dgm:spPr/>
    </dgm:pt>
    <dgm:pt modelId="{999A4776-38ED-4B5B-816D-DABC98029FB9}" type="pres">
      <dgm:prSet presAssocID="{1A7D6E05-54AF-4596-A342-BBA874BC0747}" presName="sibTrans" presStyleCnt="0"/>
      <dgm:spPr/>
    </dgm:pt>
    <dgm:pt modelId="{0B4A1BC9-642B-4B68-B825-765469641383}" type="pres">
      <dgm:prSet presAssocID="{C6D62B59-50BC-4274-B3C8-AD94678AE5FA}" presName="compNode" presStyleCnt="0"/>
      <dgm:spPr/>
    </dgm:pt>
    <dgm:pt modelId="{6D0DF959-D90B-4770-ADF6-15E28B146C2E}" type="pres">
      <dgm:prSet presAssocID="{C6D62B59-50BC-4274-B3C8-AD94678AE5FA}" presName="bgRect" presStyleLbl="bgShp" presStyleIdx="3" presStyleCnt="4"/>
      <dgm:spPr/>
    </dgm:pt>
    <dgm:pt modelId="{A19B2F83-DCA9-4D07-9A26-4DAE3BACF2B3}" type="pres">
      <dgm:prSet presAssocID="{C6D62B59-50BC-4274-B3C8-AD94678AE5F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9DB24062-E808-4E44-B4C5-F090C2D2D00B}" type="pres">
      <dgm:prSet presAssocID="{C6D62B59-50BC-4274-B3C8-AD94678AE5FA}" presName="spaceRect" presStyleCnt="0"/>
      <dgm:spPr/>
    </dgm:pt>
    <dgm:pt modelId="{9A27AA4A-27F7-40B3-BCBD-6CC58CA62E05}" type="pres">
      <dgm:prSet presAssocID="{C6D62B59-50BC-4274-B3C8-AD94678AE5F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119140A-FED0-4813-94E4-C439A36FB627}" srcId="{93437DA1-19E8-432F-998D-5997A5C4C78E}" destId="{C6D62B59-50BC-4274-B3C8-AD94678AE5FA}" srcOrd="3" destOrd="0" parTransId="{4CFB2469-41F5-4CAD-8AAB-8486C5DFF8E5}" sibTransId="{9A8EB867-7CF9-4ED8-9611-4B7D003D98CE}"/>
    <dgm:cxn modelId="{42C3923E-C57A-480C-906B-2E46EEEBF809}" srcId="{93437DA1-19E8-432F-998D-5997A5C4C78E}" destId="{113F9F69-BF50-452B-8027-7FB03C6E72A1}" srcOrd="2" destOrd="0" parTransId="{8E118543-30DD-4B93-B031-88A76A487C91}" sibTransId="{1A7D6E05-54AF-4596-A342-BBA874BC0747}"/>
    <dgm:cxn modelId="{8B559662-9FF8-4C97-8743-050AF8201DD8}" srcId="{93437DA1-19E8-432F-998D-5997A5C4C78E}" destId="{7D44072E-B961-4A64-AAE7-E64DD929E2D8}" srcOrd="1" destOrd="0" parTransId="{D394BD60-CACF-46E7-8A5C-8FBBFC37D1E7}" sibTransId="{DFC22396-D9CE-432C-81D2-ADAB0F6913E8}"/>
    <dgm:cxn modelId="{920EB877-94E8-44E3-87D8-4B7500D25428}" type="presOf" srcId="{113F9F69-BF50-452B-8027-7FB03C6E72A1}" destId="{B3C674BC-3E76-4443-B8BE-6EC1D146521B}" srcOrd="0" destOrd="0" presId="urn:microsoft.com/office/officeart/2018/2/layout/IconVerticalSolidList"/>
    <dgm:cxn modelId="{FF1F3D81-3759-40C5-BC6D-E63C918514A4}" type="presOf" srcId="{7D44072E-B961-4A64-AAE7-E64DD929E2D8}" destId="{DFC6A760-536E-4CF8-AEF4-D83420A4ACE8}" srcOrd="0" destOrd="0" presId="urn:microsoft.com/office/officeart/2018/2/layout/IconVerticalSolidList"/>
    <dgm:cxn modelId="{25600B85-93F8-4F99-991D-AA109896CEDA}" type="presOf" srcId="{C6D62B59-50BC-4274-B3C8-AD94678AE5FA}" destId="{9A27AA4A-27F7-40B3-BCBD-6CC58CA62E05}" srcOrd="0" destOrd="0" presId="urn:microsoft.com/office/officeart/2018/2/layout/IconVerticalSolidList"/>
    <dgm:cxn modelId="{1A95039E-6BB3-4CEF-8820-E23AC3327E7E}" type="presOf" srcId="{93437DA1-19E8-432F-998D-5997A5C4C78E}" destId="{03B814DF-300E-4535-B9C3-9E51A47481C9}" srcOrd="0" destOrd="0" presId="urn:microsoft.com/office/officeart/2018/2/layout/IconVerticalSolidList"/>
    <dgm:cxn modelId="{6C1904B6-1C67-4978-9CFC-3C0DB188F7B6}" srcId="{93437DA1-19E8-432F-998D-5997A5C4C78E}" destId="{AB1A8EEC-2155-4A12-8B66-86E71511506E}" srcOrd="0" destOrd="0" parTransId="{927122DE-5EBB-4615-AC18-3A2A7FF78669}" sibTransId="{38753CB6-09CD-426C-9356-DCC2A3D9062E}"/>
    <dgm:cxn modelId="{7A8FD3DA-97A4-47FC-BA1B-36F02AA46C67}" type="presOf" srcId="{AB1A8EEC-2155-4A12-8B66-86E71511506E}" destId="{D7A4097F-0326-4CB4-B21D-23F3E1AF3275}" srcOrd="0" destOrd="0" presId="urn:microsoft.com/office/officeart/2018/2/layout/IconVerticalSolidList"/>
    <dgm:cxn modelId="{C20CC83F-DD1E-402A-8C6E-B7AA0D70ACC4}" type="presParOf" srcId="{03B814DF-300E-4535-B9C3-9E51A47481C9}" destId="{8AC59A17-69EB-4272-BAB8-C79F9BD2C44B}" srcOrd="0" destOrd="0" presId="urn:microsoft.com/office/officeart/2018/2/layout/IconVerticalSolidList"/>
    <dgm:cxn modelId="{FB1824BC-2A02-48EA-9A11-5C5C2F7B8E9D}" type="presParOf" srcId="{8AC59A17-69EB-4272-BAB8-C79F9BD2C44B}" destId="{B037BB24-D6C0-4C92-A083-DCFA1FAA5639}" srcOrd="0" destOrd="0" presId="urn:microsoft.com/office/officeart/2018/2/layout/IconVerticalSolidList"/>
    <dgm:cxn modelId="{3954DDB6-D147-472D-876E-6F6B045EBCBE}" type="presParOf" srcId="{8AC59A17-69EB-4272-BAB8-C79F9BD2C44B}" destId="{B2062E3A-FF08-4F97-8506-0DADB49D489E}" srcOrd="1" destOrd="0" presId="urn:microsoft.com/office/officeart/2018/2/layout/IconVerticalSolidList"/>
    <dgm:cxn modelId="{BA1BDE05-A766-402B-B131-E1C3116E3548}" type="presParOf" srcId="{8AC59A17-69EB-4272-BAB8-C79F9BD2C44B}" destId="{9F5D6C57-3357-4F2A-AFA6-C62CEAACBC7B}" srcOrd="2" destOrd="0" presId="urn:microsoft.com/office/officeart/2018/2/layout/IconVerticalSolidList"/>
    <dgm:cxn modelId="{0F8D2201-8BC6-4760-AEE6-91ADC25EDD4A}" type="presParOf" srcId="{8AC59A17-69EB-4272-BAB8-C79F9BD2C44B}" destId="{D7A4097F-0326-4CB4-B21D-23F3E1AF3275}" srcOrd="3" destOrd="0" presId="urn:microsoft.com/office/officeart/2018/2/layout/IconVerticalSolidList"/>
    <dgm:cxn modelId="{66D58882-AB19-4C0C-B438-6AA9D19B60D1}" type="presParOf" srcId="{03B814DF-300E-4535-B9C3-9E51A47481C9}" destId="{571FCD4A-D025-4084-A889-5EE01137F31F}" srcOrd="1" destOrd="0" presId="urn:microsoft.com/office/officeart/2018/2/layout/IconVerticalSolidList"/>
    <dgm:cxn modelId="{149008D6-EA76-4B14-950B-602404B930FD}" type="presParOf" srcId="{03B814DF-300E-4535-B9C3-9E51A47481C9}" destId="{2970DA77-CA95-46CA-ABC1-F64ECFD2EE23}" srcOrd="2" destOrd="0" presId="urn:microsoft.com/office/officeart/2018/2/layout/IconVerticalSolidList"/>
    <dgm:cxn modelId="{8C281653-36A9-4092-BEE4-F1A3FF8F7344}" type="presParOf" srcId="{2970DA77-CA95-46CA-ABC1-F64ECFD2EE23}" destId="{E9684389-5C8B-4087-94C1-87FAB5A3CABD}" srcOrd="0" destOrd="0" presId="urn:microsoft.com/office/officeart/2018/2/layout/IconVerticalSolidList"/>
    <dgm:cxn modelId="{C835948B-E415-4580-8E76-AC67FC74859B}" type="presParOf" srcId="{2970DA77-CA95-46CA-ABC1-F64ECFD2EE23}" destId="{BBA54F4C-6837-484B-A938-E72718C66314}" srcOrd="1" destOrd="0" presId="urn:microsoft.com/office/officeart/2018/2/layout/IconVerticalSolidList"/>
    <dgm:cxn modelId="{073EFBA6-4ECA-48A5-BA2D-2D039B58CB5A}" type="presParOf" srcId="{2970DA77-CA95-46CA-ABC1-F64ECFD2EE23}" destId="{B5E18503-1566-47AB-9B11-59D08394EA69}" srcOrd="2" destOrd="0" presId="urn:microsoft.com/office/officeart/2018/2/layout/IconVerticalSolidList"/>
    <dgm:cxn modelId="{D78C20BF-EC0F-42ED-88FD-B04271E95A0F}" type="presParOf" srcId="{2970DA77-CA95-46CA-ABC1-F64ECFD2EE23}" destId="{DFC6A760-536E-4CF8-AEF4-D83420A4ACE8}" srcOrd="3" destOrd="0" presId="urn:microsoft.com/office/officeart/2018/2/layout/IconVerticalSolidList"/>
    <dgm:cxn modelId="{67D1480C-B300-4F48-BE08-C177C5EC69AB}" type="presParOf" srcId="{03B814DF-300E-4535-B9C3-9E51A47481C9}" destId="{58772266-A92D-4373-A632-4521A70641D6}" srcOrd="3" destOrd="0" presId="urn:microsoft.com/office/officeart/2018/2/layout/IconVerticalSolidList"/>
    <dgm:cxn modelId="{9C0BD2E6-88B8-4667-B304-3000707204DB}" type="presParOf" srcId="{03B814DF-300E-4535-B9C3-9E51A47481C9}" destId="{E9EB46ED-36F6-4E4E-8747-15E8372C02DD}" srcOrd="4" destOrd="0" presId="urn:microsoft.com/office/officeart/2018/2/layout/IconVerticalSolidList"/>
    <dgm:cxn modelId="{67259DE8-0BC6-43FD-A682-88A3C3A5CFB8}" type="presParOf" srcId="{E9EB46ED-36F6-4E4E-8747-15E8372C02DD}" destId="{018C416A-8601-44E3-A651-EA0E0C2A0E20}" srcOrd="0" destOrd="0" presId="urn:microsoft.com/office/officeart/2018/2/layout/IconVerticalSolidList"/>
    <dgm:cxn modelId="{ED7546D4-5AD7-4417-8269-ADD02C026C6A}" type="presParOf" srcId="{E9EB46ED-36F6-4E4E-8747-15E8372C02DD}" destId="{A952C742-AF1B-4E82-895C-BB367FB90561}" srcOrd="1" destOrd="0" presId="urn:microsoft.com/office/officeart/2018/2/layout/IconVerticalSolidList"/>
    <dgm:cxn modelId="{8BDB37E4-15DB-419A-A140-CB3CC1233471}" type="presParOf" srcId="{E9EB46ED-36F6-4E4E-8747-15E8372C02DD}" destId="{47D0546E-87E9-47B4-93C5-8EED5A8C02D4}" srcOrd="2" destOrd="0" presId="urn:microsoft.com/office/officeart/2018/2/layout/IconVerticalSolidList"/>
    <dgm:cxn modelId="{4440E319-57C8-4417-8249-055CDA6675D4}" type="presParOf" srcId="{E9EB46ED-36F6-4E4E-8747-15E8372C02DD}" destId="{B3C674BC-3E76-4443-B8BE-6EC1D146521B}" srcOrd="3" destOrd="0" presId="urn:microsoft.com/office/officeart/2018/2/layout/IconVerticalSolidList"/>
    <dgm:cxn modelId="{13A515B6-0564-402D-88E4-1C107F8673E5}" type="presParOf" srcId="{03B814DF-300E-4535-B9C3-9E51A47481C9}" destId="{999A4776-38ED-4B5B-816D-DABC98029FB9}" srcOrd="5" destOrd="0" presId="urn:microsoft.com/office/officeart/2018/2/layout/IconVerticalSolidList"/>
    <dgm:cxn modelId="{DE3F2820-67D5-48CC-A740-AF266E4069BE}" type="presParOf" srcId="{03B814DF-300E-4535-B9C3-9E51A47481C9}" destId="{0B4A1BC9-642B-4B68-B825-765469641383}" srcOrd="6" destOrd="0" presId="urn:microsoft.com/office/officeart/2018/2/layout/IconVerticalSolidList"/>
    <dgm:cxn modelId="{F98DAD3E-52EB-4B6F-9267-B697C7520796}" type="presParOf" srcId="{0B4A1BC9-642B-4B68-B825-765469641383}" destId="{6D0DF959-D90B-4770-ADF6-15E28B146C2E}" srcOrd="0" destOrd="0" presId="urn:microsoft.com/office/officeart/2018/2/layout/IconVerticalSolidList"/>
    <dgm:cxn modelId="{6F889C9E-7C05-4700-87DC-AE885D8A1AB8}" type="presParOf" srcId="{0B4A1BC9-642B-4B68-B825-765469641383}" destId="{A19B2F83-DCA9-4D07-9A26-4DAE3BACF2B3}" srcOrd="1" destOrd="0" presId="urn:microsoft.com/office/officeart/2018/2/layout/IconVerticalSolidList"/>
    <dgm:cxn modelId="{0C56E8DB-9A79-4EFC-B00B-CB1A02C5C3DF}" type="presParOf" srcId="{0B4A1BC9-642B-4B68-B825-765469641383}" destId="{9DB24062-E808-4E44-B4C5-F090C2D2D00B}" srcOrd="2" destOrd="0" presId="urn:microsoft.com/office/officeart/2018/2/layout/IconVerticalSolidList"/>
    <dgm:cxn modelId="{D4214096-6346-4012-ACFA-09A8A998864A}" type="presParOf" srcId="{0B4A1BC9-642B-4B68-B825-765469641383}" destId="{9A27AA4A-27F7-40B3-BCBD-6CC58CA62E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7BB24-D6C0-4C92-A083-DCFA1FAA5639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062E3A-FF08-4F97-8506-0DADB49D489E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4097F-0326-4CB4-B21D-23F3E1AF3275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was collected every 10 seconds over a 150-second duration.</a:t>
          </a:r>
        </a:p>
      </dsp:txBody>
      <dsp:txXfrm>
        <a:off x="1099610" y="1878"/>
        <a:ext cx="7129989" cy="952043"/>
      </dsp:txXfrm>
    </dsp:sp>
    <dsp:sp modelId="{E9684389-5C8B-4087-94C1-87FAB5A3CABD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54F4C-6837-484B-A938-E72718C66314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6A760-536E-4CF8-AEF4-D83420A4ACE8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Midpoints of intervals (5, 15, ..., 145) serve as x-values.</a:t>
          </a:r>
        </a:p>
      </dsp:txBody>
      <dsp:txXfrm>
        <a:off x="1099610" y="1191932"/>
        <a:ext cx="7129989" cy="952043"/>
      </dsp:txXfrm>
    </dsp:sp>
    <dsp:sp modelId="{018C416A-8601-44E3-A651-EA0E0C2A0E20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52C742-AF1B-4E82-895C-BB367FB90561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674BC-3E76-4443-B8BE-6EC1D146521B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Punch counts range 27 to 49 per interval.</a:t>
          </a:r>
        </a:p>
      </dsp:txBody>
      <dsp:txXfrm>
        <a:off x="1099610" y="2381986"/>
        <a:ext cx="7129989" cy="952043"/>
      </dsp:txXfrm>
    </dsp:sp>
    <dsp:sp modelId="{6D0DF959-D90B-4770-ADF6-15E28B146C2E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B2F83-DCA9-4D07-9A26-4DAE3BACF2B3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7AA4A-27F7-40B3-BCBD-6CC58CA62E05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Goal: Interpolate missing punch frequencies between intervals.</a:t>
          </a:r>
        </a:p>
      </dsp:txBody>
      <dsp:txXfrm>
        <a:off x="1099610" y="3572041"/>
        <a:ext cx="7129989" cy="952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This may contain: a man is holding his arms up in the air as he stands outside on a snowy day">
            <a:extLst>
              <a:ext uri="{FF2B5EF4-FFF2-40B4-BE49-F238E27FC236}">
                <a16:creationId xmlns:a16="http://schemas.microsoft.com/office/drawing/2014/main" id="{D6F713B7-98B9-A3C6-8FB8-AE57BCA21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99" b="-2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Punch Frequency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59404"/>
            <a:ext cx="6858000" cy="109839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Shubha Swarnim Singh</a:t>
            </a:r>
            <a:br>
              <a:rPr lang="en-US" sz="2200">
                <a:solidFill>
                  <a:srgbClr val="FFFFFF"/>
                </a:solidFill>
              </a:rPr>
            </a:br>
            <a:r>
              <a:rPr lang="en-US" sz="2200">
                <a:solidFill>
                  <a:srgbClr val="FFFFFF"/>
                </a:solidFill>
              </a:rPr>
              <a:t>CSC-455</a:t>
            </a:r>
            <a:br>
              <a:rPr lang="en-US" sz="2200">
                <a:solidFill>
                  <a:srgbClr val="FFFFFF"/>
                </a:solidFill>
              </a:rPr>
            </a:br>
            <a:r>
              <a:rPr lang="en-US" sz="2200">
                <a:solidFill>
                  <a:srgbClr val="FFFFFF"/>
                </a:solidFill>
              </a:rPr>
              <a:t>Dr. Brandy Wiegers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100">
                <a:solidFill>
                  <a:schemeClr val="bg1"/>
                </a:solidFill>
              </a:rPr>
              <a:t>Findings: Cubic Spline Interpolation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It was smooth overall but faced coding challenges in this project.</a:t>
            </a:r>
          </a:p>
          <a:p>
            <a:r>
              <a:rPr lang="en-US" sz="1700" dirty="0">
                <a:solidFill>
                  <a:schemeClr val="bg1"/>
                </a:solidFill>
              </a:rPr>
              <a:t>Ideal for biological data with piecewise trends. Like this for example. </a:t>
            </a:r>
          </a:p>
          <a:p>
            <a:r>
              <a:rPr lang="en-US" sz="1700" dirty="0">
                <a:solidFill>
                  <a:schemeClr val="bg1"/>
                </a:solidFill>
              </a:rPr>
              <a:t>Linear output observed: Possible coding issue.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7881-9C6E-849E-368B-726B7622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5576887"/>
            <a:ext cx="818388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/>
              <a:t>Visualization: Cubic Spline</a:t>
            </a:r>
          </a:p>
        </p:txBody>
      </p:sp>
      <p:pic>
        <p:nvPicPr>
          <p:cNvPr id="4" name="Content Placeholder 3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BAE2876C-C5C7-C6D8-8314-6A02246D4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3" r="5621" b="2"/>
          <a:stretch/>
        </p:blipFill>
        <p:spPr>
          <a:xfrm>
            <a:off x="480060" y="640080"/>
            <a:ext cx="818388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781377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0FCF0-A963-D4A2-999E-9376EC02A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0F59-488F-D0A6-C726-7E18475F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5576887"/>
            <a:ext cx="8183880" cy="6400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dirty="0"/>
              <a:t>Difference between Interpolation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E2FACF-6B02-62D4-E7D4-28DA032BC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531" r="5531"/>
          <a:stretch/>
        </p:blipFill>
        <p:spPr>
          <a:xfrm>
            <a:off x="480060" y="640080"/>
            <a:ext cx="818388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0947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Analysis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Lagrange interpolation oscillates more, especially near the boundaries.</a:t>
            </a:r>
          </a:p>
          <a:p>
            <a:r>
              <a:rPr lang="en-US" dirty="0">
                <a:solidFill>
                  <a:schemeClr val="bg1"/>
                </a:solidFill>
              </a:rPr>
              <a:t>Hermite and Cubic Spline interpolations exhibit smaller differences, making them more consistent.</a:t>
            </a:r>
          </a:p>
          <a:p>
            <a:r>
              <a:rPr lang="en-US" dirty="0">
                <a:solidFill>
                  <a:schemeClr val="bg1"/>
                </a:solidFill>
              </a:rPr>
              <a:t>The Hermite method is smoother overall compared to Lagrange.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variations emphasize the strengths and weaknesses of each interpolation method: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Cubic Spline(in theory) and Hermite are more stable and accurate.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2FDE73-4A5A-EB43-FC97-6D4E1686A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328E2D-09AF-6EB3-F78C-67C3A6798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05321-ED05-BD13-07A0-6CC8E777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Comparison of Methods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5F388C6-749A-A126-721C-BEC27B2E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3C0C8-793C-CAF1-2F6C-AC925B553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Lagrange: Prone to oscillations; simple but less accurate.</a:t>
            </a:r>
          </a:p>
          <a:p>
            <a:r>
              <a:rPr lang="en-US" sz="1700">
                <a:solidFill>
                  <a:schemeClr val="bg1"/>
                </a:solidFill>
              </a:rPr>
              <a:t>Hermite: Best balance of smoothness and accuracy.</a:t>
            </a:r>
          </a:p>
          <a:p>
            <a:r>
              <a:rPr lang="en-US" sz="1700">
                <a:solidFill>
                  <a:schemeClr val="bg1"/>
                </a:solidFill>
              </a:rPr>
              <a:t>Cubic Spline: Smoothest but faced implementation issues.</a:t>
            </a:r>
          </a:p>
          <a:p>
            <a:endParaRPr lang="en-US" sz="17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E21824-675F-0406-45A9-8B308A4A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74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24ED3C-A7B4-B028-5309-6C0377229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1B562-4FF2-86E3-F0B6-6B36C41B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Results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4C8BE-BCBB-D61F-3476-49EA12739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All three methods provide good approximations in the middle range.</a:t>
            </a:r>
          </a:p>
          <a:p>
            <a:r>
              <a:rPr lang="en-US" sz="1700" dirty="0">
                <a:solidFill>
                  <a:schemeClr val="bg1"/>
                </a:solidFill>
              </a:rPr>
              <a:t>Edges exhibit high fluctuations, while the middle range offers better stability.</a:t>
            </a:r>
          </a:p>
          <a:p>
            <a:r>
              <a:rPr lang="en-US" sz="1700" dirty="0">
                <a:solidFill>
                  <a:schemeClr val="bg1"/>
                </a:solidFill>
              </a:rPr>
              <a:t>Cubic Spline is the smoothest method but produces straight, linear lines instead of curves. Uncertainty exists about whether this represents a "good" approximation.</a:t>
            </a:r>
          </a:p>
          <a:p>
            <a:r>
              <a:rPr lang="en-US" sz="1700" dirty="0">
                <a:solidFill>
                  <a:schemeClr val="bg1"/>
                </a:solidFill>
              </a:rPr>
              <a:t>Lagrange, Hermite, and Cubic Spline interpolations show notable variations, especially near the boundaries.</a:t>
            </a:r>
          </a:p>
          <a:p>
            <a:r>
              <a:rPr lang="en-US" sz="1700" dirty="0">
                <a:solidFill>
                  <a:schemeClr val="bg1"/>
                </a:solidFill>
              </a:rPr>
              <a:t>Lagrange interpolation is oscillatory and less stable compared to the other methods.</a:t>
            </a:r>
          </a:p>
          <a:p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63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700">
                <a:solidFill>
                  <a:schemeClr val="bg1"/>
                </a:solidFill>
              </a:rPr>
              <a:t>Key Findings and 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Hermite interpolation is expected to perform best for this dataset.</a:t>
            </a:r>
          </a:p>
          <a:p>
            <a:r>
              <a:rPr lang="en-US" sz="1700" dirty="0">
                <a:solidFill>
                  <a:schemeClr val="bg1"/>
                </a:solidFill>
              </a:rPr>
              <a:t>Cubic spline smoothness highlights its potential despite challenges.</a:t>
            </a:r>
          </a:p>
          <a:p>
            <a:r>
              <a:rPr lang="en-US" sz="1700" dirty="0">
                <a:solidFill>
                  <a:schemeClr val="bg1"/>
                </a:solidFill>
              </a:rPr>
              <a:t>Lagrange is less effective for datasets with sharp changes.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571D-6A11-E173-F169-4E151F2B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5576887"/>
            <a:ext cx="818388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/>
              <a:t>Thank You!</a:t>
            </a:r>
          </a:p>
        </p:txBody>
      </p:sp>
      <p:pic>
        <p:nvPicPr>
          <p:cNvPr id="2050" name="Picture 2" descr="This may contain: two men walking down the street with their backs to each other in front of large city buildings">
            <a:extLst>
              <a:ext uri="{FF2B5EF4-FFF2-40B4-BE49-F238E27FC236}">
                <a16:creationId xmlns:a16="http://schemas.microsoft.com/office/drawing/2014/main" id="{2E6D197D-FF37-8647-637C-AC1EC9877C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5" r="1" b="1"/>
          <a:stretch/>
        </p:blipFill>
        <p:spPr bwMode="auto">
          <a:xfrm>
            <a:off x="480060" y="640080"/>
            <a:ext cx="8183880" cy="48367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156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12" y="1326724"/>
            <a:ext cx="3985902" cy="994172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363212" y="2433494"/>
            <a:ext cx="3985907" cy="2881456"/>
          </a:xfrm>
        </p:spPr>
        <p:txBody>
          <a:bodyPr anchor="t">
            <a:normAutofit/>
          </a:bodyPr>
          <a:lstStyle/>
          <a:p>
            <a:r>
              <a:rPr lang="en-US" sz="1350"/>
              <a:t>Project Goal: Estimate punch frequency over a 150-second duration. (Personal data)</a:t>
            </a:r>
          </a:p>
          <a:p>
            <a:r>
              <a:rPr lang="en-US" sz="1350"/>
              <a:t>Methods: Lagrange, Hermite, and Cubic Spline interpolation.</a:t>
            </a:r>
          </a:p>
          <a:p>
            <a:r>
              <a:rPr lang="en-US" sz="1350"/>
              <a:t>Predict performance trends and guide training improvements. Applicable in real-life case for myself. 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19600" y="0"/>
            <a:ext cx="4724400" cy="4919011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561" y="1505"/>
            <a:ext cx="4583439" cy="4762908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1" name="Graphic 20" descr="Bullseye">
            <a:extLst>
              <a:ext uri="{FF2B5EF4-FFF2-40B4-BE49-F238E27FC236}">
                <a16:creationId xmlns:a16="http://schemas.microsoft.com/office/drawing/2014/main" id="{D1AD0150-A26E-CF6B-19F7-4049F5E58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2767" y="485518"/>
            <a:ext cx="3197870" cy="319787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4332AB-14BE-359B-63A0-A72D308DE6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8AC8C-9CF2-D1D4-E6BC-35C013E6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8308"/>
            <a:ext cx="4124977" cy="1021424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chemeClr val="bg1"/>
                </a:solidFill>
              </a:rPr>
              <a:t>Data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1440584"/>
            <a:ext cx="465897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CDE26E-973F-DC33-3DD1-E047F5C0EE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144221"/>
              </p:ext>
            </p:extLst>
          </p:nvPr>
        </p:nvGraphicFramePr>
        <p:xfrm>
          <a:off x="1436276" y="1682750"/>
          <a:ext cx="6271449" cy="4241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3169">
                  <a:extLst>
                    <a:ext uri="{9D8B030D-6E8A-4147-A177-3AD203B41FA5}">
                      <a16:colId xmlns:a16="http://schemas.microsoft.com/office/drawing/2014/main" val="3210034528"/>
                    </a:ext>
                  </a:extLst>
                </a:gridCol>
                <a:gridCol w="2729927">
                  <a:extLst>
                    <a:ext uri="{9D8B030D-6E8A-4147-A177-3AD203B41FA5}">
                      <a16:colId xmlns:a16="http://schemas.microsoft.com/office/drawing/2014/main" val="1276078085"/>
                    </a:ext>
                  </a:extLst>
                </a:gridCol>
                <a:gridCol w="2528353">
                  <a:extLst>
                    <a:ext uri="{9D8B030D-6E8A-4147-A177-3AD203B41FA5}">
                      <a16:colId xmlns:a16="http://schemas.microsoft.com/office/drawing/2014/main" val="1904768703"/>
                    </a:ext>
                  </a:extLst>
                </a:gridCol>
              </a:tblGrid>
              <a:tr h="265113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500" kern="100">
                          <a:effectLst/>
                        </a:rPr>
                        <a:t>No.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500" kern="100">
                          <a:effectLst/>
                        </a:rPr>
                        <a:t>Time (in seconds)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500" kern="100">
                          <a:effectLst/>
                        </a:rPr>
                        <a:t>Punches thrown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extLst>
                  <a:ext uri="{0D108BD9-81ED-4DB2-BD59-A6C34878D82A}">
                    <a16:rowId xmlns:a16="http://schemas.microsoft.com/office/drawing/2014/main" val="31664663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1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0-10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47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extLst>
                  <a:ext uri="{0D108BD9-81ED-4DB2-BD59-A6C34878D82A}">
                    <a16:rowId xmlns:a16="http://schemas.microsoft.com/office/drawing/2014/main" val="1547841320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2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10-20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49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extLst>
                  <a:ext uri="{0D108BD9-81ED-4DB2-BD59-A6C34878D82A}">
                    <a16:rowId xmlns:a16="http://schemas.microsoft.com/office/drawing/2014/main" val="1822857583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3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20-30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36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extLst>
                  <a:ext uri="{0D108BD9-81ED-4DB2-BD59-A6C34878D82A}">
                    <a16:rowId xmlns:a16="http://schemas.microsoft.com/office/drawing/2014/main" val="3768328180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4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30-40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34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extLst>
                  <a:ext uri="{0D108BD9-81ED-4DB2-BD59-A6C34878D82A}">
                    <a16:rowId xmlns:a16="http://schemas.microsoft.com/office/drawing/2014/main" val="336289296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5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40-50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31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extLst>
                  <a:ext uri="{0D108BD9-81ED-4DB2-BD59-A6C34878D82A}">
                    <a16:rowId xmlns:a16="http://schemas.microsoft.com/office/drawing/2014/main" val="1702246002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6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50-60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37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extLst>
                  <a:ext uri="{0D108BD9-81ED-4DB2-BD59-A6C34878D82A}">
                    <a16:rowId xmlns:a16="http://schemas.microsoft.com/office/drawing/2014/main" val="3431327646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7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60-70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35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extLst>
                  <a:ext uri="{0D108BD9-81ED-4DB2-BD59-A6C34878D82A}">
                    <a16:rowId xmlns:a16="http://schemas.microsoft.com/office/drawing/2014/main" val="3738439947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8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70-80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33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extLst>
                  <a:ext uri="{0D108BD9-81ED-4DB2-BD59-A6C34878D82A}">
                    <a16:rowId xmlns:a16="http://schemas.microsoft.com/office/drawing/2014/main" val="112545063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9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80-90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33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extLst>
                  <a:ext uri="{0D108BD9-81ED-4DB2-BD59-A6C34878D82A}">
                    <a16:rowId xmlns:a16="http://schemas.microsoft.com/office/drawing/2014/main" val="1371224079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10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90-100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31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extLst>
                  <a:ext uri="{0D108BD9-81ED-4DB2-BD59-A6C34878D82A}">
                    <a16:rowId xmlns:a16="http://schemas.microsoft.com/office/drawing/2014/main" val="1493951946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11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100-110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30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extLst>
                  <a:ext uri="{0D108BD9-81ED-4DB2-BD59-A6C34878D82A}">
                    <a16:rowId xmlns:a16="http://schemas.microsoft.com/office/drawing/2014/main" val="317552123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12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110-120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30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extLst>
                  <a:ext uri="{0D108BD9-81ED-4DB2-BD59-A6C34878D82A}">
                    <a16:rowId xmlns:a16="http://schemas.microsoft.com/office/drawing/2014/main" val="3430392975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13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120-130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33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extLst>
                  <a:ext uri="{0D108BD9-81ED-4DB2-BD59-A6C34878D82A}">
                    <a16:rowId xmlns:a16="http://schemas.microsoft.com/office/drawing/2014/main" val="3653926595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14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130-140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28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extLst>
                  <a:ext uri="{0D108BD9-81ED-4DB2-BD59-A6C34878D82A}">
                    <a16:rowId xmlns:a16="http://schemas.microsoft.com/office/drawing/2014/main" val="2055401606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15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140-150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500" kern="100">
                          <a:effectLst/>
                        </a:rPr>
                        <a:t>27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22" marR="85322" marT="0" marB="0"/>
                </a:tc>
                <a:extLst>
                  <a:ext uri="{0D108BD9-81ED-4DB2-BD59-A6C34878D82A}">
                    <a16:rowId xmlns:a16="http://schemas.microsoft.com/office/drawing/2014/main" val="487228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89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Interpolation Methods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1. Lagrange Interpolation:</a:t>
            </a:r>
          </a:p>
          <a:p>
            <a:r>
              <a:rPr lang="en-US" sz="1700">
                <a:solidFill>
                  <a:schemeClr val="bg1"/>
                </a:solidFill>
              </a:rPr>
              <a:t>   Fits a single polynomial through all points.</a:t>
            </a:r>
          </a:p>
          <a:p>
            <a:r>
              <a:rPr lang="en-US" sz="1700">
                <a:solidFill>
                  <a:schemeClr val="bg1"/>
                </a:solidFill>
              </a:rPr>
              <a:t>   Prone to oscillations, especially with high-degree polynomials.</a:t>
            </a:r>
          </a:p>
          <a:p>
            <a:endParaRPr lang="en-US" sz="17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2. Hermite Interpolation:</a:t>
            </a:r>
          </a:p>
          <a:p>
            <a:r>
              <a:rPr lang="en-US" sz="1700">
                <a:solidFill>
                  <a:schemeClr val="bg1"/>
                </a:solidFill>
              </a:rPr>
              <a:t>   Matches both function values and derivatives.</a:t>
            </a:r>
          </a:p>
          <a:p>
            <a:r>
              <a:rPr lang="en-US" sz="1700">
                <a:solidFill>
                  <a:schemeClr val="bg1"/>
                </a:solidFill>
              </a:rPr>
              <a:t>   Ensures smoother transitions.</a:t>
            </a:r>
          </a:p>
          <a:p>
            <a:endParaRPr lang="en-US" sz="17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3. Cubic Spline:</a:t>
            </a:r>
          </a:p>
          <a:p>
            <a:r>
              <a:rPr lang="en-US" sz="1700">
                <a:solidFill>
                  <a:schemeClr val="bg1"/>
                </a:solidFill>
              </a:rPr>
              <a:t>   Piecewise cubic polynomials.</a:t>
            </a:r>
          </a:p>
          <a:p>
            <a:r>
              <a:rPr lang="en-US" sz="1700">
                <a:solidFill>
                  <a:schemeClr val="bg1"/>
                </a:solidFill>
              </a:rPr>
              <a:t>   Maintains smoothness and continuity.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100">
                <a:solidFill>
                  <a:schemeClr val="bg1"/>
                </a:solidFill>
              </a:rPr>
              <a:t>Findings: Lagrange Interpolation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Captures overall trends but oscillates at boundaries.</a:t>
            </a:r>
          </a:p>
          <a:p>
            <a:r>
              <a:rPr lang="en-US" sz="1700" dirty="0">
                <a:solidFill>
                  <a:schemeClr val="bg1"/>
                </a:solidFill>
              </a:rPr>
              <a:t>High sensitivity to rapid changes in punch frequency.</a:t>
            </a:r>
          </a:p>
          <a:p>
            <a:r>
              <a:rPr lang="en-US" sz="1700" dirty="0">
                <a:solidFill>
                  <a:schemeClr val="bg1"/>
                </a:solidFill>
              </a:rPr>
              <a:t>Best suited for small, evenly spaced datasets.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B14C-79FC-AAD0-384A-155E2346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5576887"/>
            <a:ext cx="818388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/>
              <a:t>Visualization: Lagrange</a:t>
            </a:r>
          </a:p>
        </p:txBody>
      </p:sp>
      <p:pic>
        <p:nvPicPr>
          <p:cNvPr id="4" name="Content Placeholder 3" descr="A graph with blue dotted lines&#10;&#10;Description automatically generated">
            <a:extLst>
              <a:ext uri="{FF2B5EF4-FFF2-40B4-BE49-F238E27FC236}">
                <a16:creationId xmlns:a16="http://schemas.microsoft.com/office/drawing/2014/main" id="{F2F44996-0E29-E14D-36C9-D02E556FC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" r="5483" b="2"/>
          <a:stretch/>
        </p:blipFill>
        <p:spPr>
          <a:xfrm>
            <a:off x="480060" y="640080"/>
            <a:ext cx="818388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835796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400">
                <a:solidFill>
                  <a:schemeClr val="bg1"/>
                </a:solidFill>
              </a:rPr>
              <a:t>Findings: Hermite Interpolation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Offers smooth transitions and better accuracy than Lagrange.</a:t>
            </a:r>
          </a:p>
          <a:p>
            <a:r>
              <a:rPr lang="en-US" sz="1700" dirty="0">
                <a:solidFill>
                  <a:schemeClr val="bg1"/>
                </a:solidFill>
              </a:rPr>
              <a:t>Slight deviations in regions with sharp changes.</a:t>
            </a:r>
          </a:p>
          <a:p>
            <a:r>
              <a:rPr lang="en-US" sz="1700" dirty="0">
                <a:solidFill>
                  <a:schemeClr val="bg1"/>
                </a:solidFill>
              </a:rPr>
              <a:t>Effectiveness depends on accurate derivative estimation.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32ED-9EFD-8C3D-4871-E9E5460E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5576887"/>
            <a:ext cx="818388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/>
              <a:t>Visualization: Hermite</a:t>
            </a:r>
          </a:p>
        </p:txBody>
      </p:sp>
      <p:pic>
        <p:nvPicPr>
          <p:cNvPr id="4" name="Content Placeholder 3" descr="A graph with a line&#10;&#10;Description automatically generated">
            <a:extLst>
              <a:ext uri="{FF2B5EF4-FFF2-40B4-BE49-F238E27FC236}">
                <a16:creationId xmlns:a16="http://schemas.microsoft.com/office/drawing/2014/main" id="{771A190C-887D-7B55-287C-E3B962EE8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" r="6317" b="-1"/>
          <a:stretch/>
        </p:blipFill>
        <p:spPr>
          <a:xfrm>
            <a:off x="480060" y="640080"/>
            <a:ext cx="818388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237979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538</Words>
  <Application>Microsoft Macintosh PowerPoint</Application>
  <PresentationFormat>On-screen Show (4:3)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Arial</vt:lpstr>
      <vt:lpstr>Calibri</vt:lpstr>
      <vt:lpstr>Office Theme</vt:lpstr>
      <vt:lpstr>Punch Frequency Analysis</vt:lpstr>
      <vt:lpstr>Introduction</vt:lpstr>
      <vt:lpstr>Dataset Overview</vt:lpstr>
      <vt:lpstr>Data</vt:lpstr>
      <vt:lpstr>Interpolation Methods</vt:lpstr>
      <vt:lpstr>Findings: Lagrange Interpolation</vt:lpstr>
      <vt:lpstr>Visualization: Lagrange</vt:lpstr>
      <vt:lpstr>Findings: Hermite Interpolation</vt:lpstr>
      <vt:lpstr>Visualization: Hermite</vt:lpstr>
      <vt:lpstr>Findings: Cubic Spline Interpolation</vt:lpstr>
      <vt:lpstr>Visualization: Cubic Spline</vt:lpstr>
      <vt:lpstr>Difference between Interpolation</vt:lpstr>
      <vt:lpstr>Analysis</vt:lpstr>
      <vt:lpstr>Comparison of Methods</vt:lpstr>
      <vt:lpstr>Results</vt:lpstr>
      <vt:lpstr>Key Findings and 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Shubha Singh</cp:lastModifiedBy>
  <cp:revision>2</cp:revision>
  <dcterms:created xsi:type="dcterms:W3CDTF">2013-01-27T09:14:16Z</dcterms:created>
  <dcterms:modified xsi:type="dcterms:W3CDTF">2024-12-11T06:21:36Z</dcterms:modified>
  <cp:category/>
</cp:coreProperties>
</file>