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60" r:id="rId5"/>
    <p:sldId id="264" r:id="rId6"/>
    <p:sldId id="266" r:id="rId7"/>
    <p:sldId id="265" r:id="rId8"/>
    <p:sldId id="267" r:id="rId9"/>
    <p:sldId id="273" r:id="rId10"/>
    <p:sldId id="269" r:id="rId11"/>
    <p:sldId id="270" r:id="rId12"/>
    <p:sldId id="271" r:id="rId13"/>
    <p:sldId id="272" r:id="rId14"/>
    <p:sldId id="261" r:id="rId15"/>
    <p:sldId id="262" r:id="rId16"/>
    <p:sldId id="263" r:id="rId17"/>
    <p:sldId id="258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124" d="100"/>
          <a:sy n="124" d="100"/>
        </p:scale>
        <p:origin x="90" y="-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3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4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5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1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9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A6C2F-DDD7-47BE-89A1-39ECA27DEEB2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5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 Thinking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52"/>
            <a:ext cx="10515600" cy="1325563"/>
          </a:xfrm>
        </p:spPr>
        <p:txBody>
          <a:bodyPr/>
          <a:lstStyle/>
          <a:p>
            <a:r>
              <a:rPr lang="en-US" dirty="0" smtClean="0"/>
              <a:t>Application Reference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3578" y="1087523"/>
            <a:ext cx="9282675" cy="310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OLTP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6819" y="5081171"/>
            <a:ext cx="4262511" cy="1901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Offline (Batch)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01728" y="1210651"/>
            <a:ext cx="1269533" cy="70970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Server /Security Vault</a:t>
            </a:r>
            <a:endParaRPr lang="en-US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266683" y="2532410"/>
            <a:ext cx="726494" cy="926190"/>
            <a:chOff x="9319286" y="3235795"/>
            <a:chExt cx="726494" cy="926190"/>
          </a:xfrm>
        </p:grpSpPr>
        <p:grpSp>
          <p:nvGrpSpPr>
            <p:cNvPr id="9" name="Group 8"/>
            <p:cNvGrpSpPr/>
            <p:nvPr/>
          </p:nvGrpSpPr>
          <p:grpSpPr>
            <a:xfrm>
              <a:off x="9746957" y="3235795"/>
              <a:ext cx="298823" cy="526596"/>
              <a:chOff x="10883527" y="2257425"/>
              <a:chExt cx="460748" cy="1040946"/>
            </a:xfrm>
            <a:solidFill>
              <a:srgbClr val="FF0000"/>
            </a:solidFill>
          </p:grpSpPr>
          <p:cxnSp>
            <p:nvCxnSpPr>
              <p:cNvPr id="11" name="Straight Connector 10"/>
              <p:cNvCxnSpPr>
                <a:stCxn id="12" idx="4"/>
              </p:cNvCxnSpPr>
              <p:nvPr/>
            </p:nvCxnSpPr>
            <p:spPr>
              <a:xfrm>
                <a:off x="11087100" y="2466975"/>
                <a:ext cx="19050" cy="485775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10991850" y="2257425"/>
                <a:ext cx="190500" cy="20955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>
                <a:off x="10972800" y="2952750"/>
                <a:ext cx="123825" cy="345621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1106150" y="2952750"/>
                <a:ext cx="238125" cy="276225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0883527" y="2625633"/>
                <a:ext cx="460748" cy="0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9319286" y="3900375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User</a:t>
              </a:r>
              <a:endParaRPr lang="en-US" sz="11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9006" y="4471406"/>
            <a:ext cx="726494" cy="926190"/>
            <a:chOff x="9319286" y="3235795"/>
            <a:chExt cx="726494" cy="926190"/>
          </a:xfrm>
        </p:grpSpPr>
        <p:grpSp>
          <p:nvGrpSpPr>
            <p:cNvPr id="18" name="Group 17"/>
            <p:cNvGrpSpPr/>
            <p:nvPr/>
          </p:nvGrpSpPr>
          <p:grpSpPr>
            <a:xfrm>
              <a:off x="9746957" y="3235795"/>
              <a:ext cx="298823" cy="526596"/>
              <a:chOff x="10883527" y="2257425"/>
              <a:chExt cx="460748" cy="1040946"/>
            </a:xfrm>
            <a:solidFill>
              <a:srgbClr val="FF0000"/>
            </a:solidFill>
          </p:grpSpPr>
          <p:cxnSp>
            <p:nvCxnSpPr>
              <p:cNvPr id="20" name="Straight Connector 19"/>
              <p:cNvCxnSpPr>
                <a:stCxn id="21" idx="4"/>
              </p:cNvCxnSpPr>
              <p:nvPr/>
            </p:nvCxnSpPr>
            <p:spPr>
              <a:xfrm>
                <a:off x="11087100" y="2466975"/>
                <a:ext cx="19050" cy="485775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10991850" y="2257425"/>
                <a:ext cx="190500" cy="20955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H="1">
                <a:off x="10972800" y="2952750"/>
                <a:ext cx="123825" cy="345621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1106150" y="2952750"/>
                <a:ext cx="238125" cy="276225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0883527" y="2625633"/>
                <a:ext cx="460748" cy="0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9319286" y="3900375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System</a:t>
              </a:r>
              <a:endParaRPr lang="en-US" sz="1100" dirty="0"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9489503" y="3567943"/>
            <a:ext cx="1533379" cy="8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Integration / Composition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186847" y="1393734"/>
            <a:ext cx="1533379" cy="5987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Service registry</a:t>
            </a:r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1968349" y="2391804"/>
            <a:ext cx="1533379" cy="8862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</a:p>
          <a:p>
            <a:pPr algn="ctr"/>
            <a:r>
              <a:rPr lang="en-US" sz="1200" dirty="0" err="1" smtClean="0"/>
              <a:t>Apigee</a:t>
            </a:r>
            <a:r>
              <a:rPr lang="en-US" sz="1200" dirty="0" smtClean="0"/>
              <a:t> /</a:t>
            </a:r>
            <a:r>
              <a:rPr lang="en-US" sz="1200" dirty="0" err="1" smtClean="0"/>
              <a:t>Datpower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3923825" y="2712296"/>
            <a:ext cx="1086000" cy="7097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UI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209461" y="1282748"/>
            <a:ext cx="1269533" cy="70970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 Aggregator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6048777" y="3359901"/>
            <a:ext cx="1253030" cy="71851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00"/>
                </a:solidFill>
              </a:rPr>
              <a:t>File System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346274" y="3359902"/>
            <a:ext cx="1288750" cy="82941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smtClean="0">
                <a:solidFill>
                  <a:srgbClr val="FFFF00"/>
                </a:solidFill>
              </a:rPr>
              <a:t>Cache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472442" y="2462345"/>
            <a:ext cx="1348496" cy="553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00"/>
                </a:solidFill>
              </a:rPr>
              <a:t>Pub /Sub</a:t>
            </a:r>
          </a:p>
          <a:p>
            <a:pPr algn="ctr"/>
            <a:r>
              <a:rPr lang="en-US" sz="1200" dirty="0" err="1" smtClean="0">
                <a:solidFill>
                  <a:srgbClr val="FFFF00"/>
                </a:solidFill>
              </a:rPr>
              <a:t>Kafka,Rabit</a:t>
            </a:r>
            <a:r>
              <a:rPr lang="en-US" sz="1200" dirty="0" smtClean="0">
                <a:solidFill>
                  <a:srgbClr val="FFFF00"/>
                </a:solidFill>
              </a:rPr>
              <a:t> MQ,..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0374025" y="2400268"/>
            <a:ext cx="427203" cy="13837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CLB</a:t>
            </a:r>
            <a:endParaRPr lang="en-US" sz="1200" dirty="0"/>
          </a:p>
        </p:txBody>
      </p:sp>
      <p:sp>
        <p:nvSpPr>
          <p:cNvPr id="35" name="Hexagon 34"/>
          <p:cNvSpPr/>
          <p:nvPr/>
        </p:nvSpPr>
        <p:spPr>
          <a:xfrm>
            <a:off x="6308365" y="2127902"/>
            <a:ext cx="2148787" cy="1231999"/>
          </a:xfrm>
          <a:prstGeom prst="hexago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022650" y="2331229"/>
            <a:ext cx="995853" cy="4287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App Logic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64916" y="2846412"/>
            <a:ext cx="956604" cy="3169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DB Logic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953537" y="2400268"/>
            <a:ext cx="405198" cy="138372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Fault </a:t>
            </a:r>
            <a:r>
              <a:rPr lang="en-US" sz="1200" dirty="0" err="1" smtClean="0"/>
              <a:t>tolrance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9748910" y="4741787"/>
            <a:ext cx="1533379" cy="8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en-US" sz="1400" baseline="30000" dirty="0" smtClean="0">
                <a:solidFill>
                  <a:schemeClr val="bg2">
                    <a:lumMod val="10000"/>
                  </a:schemeClr>
                </a:solidFill>
              </a:rPr>
              <a:t>rd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 party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Service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34407" y="3605220"/>
            <a:ext cx="912760" cy="307826"/>
          </a:xfrm>
          <a:prstGeom prst="rect">
            <a:avLst/>
          </a:prstGeom>
          <a:solidFill>
            <a:schemeClr val="accent3">
              <a:lumMod val="40000"/>
              <a:lumOff val="6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JVM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434407" y="3881828"/>
            <a:ext cx="912760" cy="336437"/>
          </a:xfrm>
          <a:prstGeom prst="rect">
            <a:avLst/>
          </a:prstGeom>
          <a:solidFill>
            <a:schemeClr val="accent3">
              <a:lumMod val="40000"/>
              <a:lumOff val="6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F0000"/>
                </a:solidFill>
              </a:rPr>
              <a:t>Distributed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7990650" y="4249722"/>
            <a:ext cx="1498854" cy="57343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</a:p>
          <a:p>
            <a:pPr algn="ctr"/>
            <a:r>
              <a:rPr lang="en-US" sz="1200" dirty="0" err="1" smtClean="0"/>
              <a:t>Apigee</a:t>
            </a:r>
            <a:r>
              <a:rPr lang="en-US" sz="1200" dirty="0" smtClean="0"/>
              <a:t> /</a:t>
            </a:r>
            <a:r>
              <a:rPr lang="en-US" sz="1200" dirty="0" err="1" smtClean="0"/>
              <a:t>Datpower</a:t>
            </a:r>
            <a:endParaRPr lang="en-US" sz="1200" dirty="0"/>
          </a:p>
        </p:txBody>
      </p:sp>
      <p:cxnSp>
        <p:nvCxnSpPr>
          <p:cNvPr id="40" name="Elbow Connector 39"/>
          <p:cNvCxnSpPr>
            <a:stCxn id="35" idx="0"/>
            <a:endCxn id="39" idx="0"/>
          </p:cNvCxnSpPr>
          <p:nvPr/>
        </p:nvCxnSpPr>
        <p:spPr>
          <a:xfrm>
            <a:off x="8457152" y="2743902"/>
            <a:ext cx="282925" cy="150582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9" idx="2"/>
            <a:endCxn id="37" idx="1"/>
          </p:cNvCxnSpPr>
          <p:nvPr/>
        </p:nvCxnSpPr>
        <p:spPr>
          <a:xfrm rot="16200000" flipH="1">
            <a:off x="9063613" y="4499622"/>
            <a:ext cx="361760" cy="1008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3160846" y="1813029"/>
            <a:ext cx="1062588" cy="2750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k8S </a:t>
            </a:r>
            <a:r>
              <a:rPr lang="en-US" sz="900" dirty="0" err="1" smtClean="0"/>
              <a:t>ConfigMap</a:t>
            </a:r>
            <a:r>
              <a:rPr lang="en-US" sz="900" dirty="0" smtClean="0"/>
              <a:t>/ </a:t>
            </a:r>
            <a:r>
              <a:rPr lang="en-US" sz="900" dirty="0" err="1" smtClean="0"/>
              <a:t>Secert</a:t>
            </a:r>
            <a:endParaRPr lang="en-US" sz="900" dirty="0"/>
          </a:p>
        </p:txBody>
      </p:sp>
      <p:sp>
        <p:nvSpPr>
          <p:cNvPr id="48" name="Rectangle 47"/>
          <p:cNvSpPr/>
          <p:nvPr/>
        </p:nvSpPr>
        <p:spPr>
          <a:xfrm>
            <a:off x="2299035" y="5497743"/>
            <a:ext cx="1461084" cy="40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Single Instance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923825" y="5518622"/>
            <a:ext cx="1461084" cy="4039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Multiple  Instances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299035" y="5972701"/>
            <a:ext cx="3085874" cy="4039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Batch Monitoring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99035" y="6376616"/>
            <a:ext cx="3085874" cy="4039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Batch Notification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Reference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9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Reference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2803" y="1871062"/>
            <a:ext cx="2889198" cy="92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Hosting Type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82802" y="1997849"/>
            <a:ext cx="914400" cy="3380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Dedicated</a:t>
            </a:r>
            <a:endParaRPr lang="en-US" sz="1100" dirty="0"/>
          </a:p>
        </p:txBody>
      </p:sp>
      <p:sp>
        <p:nvSpPr>
          <p:cNvPr id="6" name="Rectangle 5"/>
          <p:cNvSpPr/>
          <p:nvPr/>
        </p:nvSpPr>
        <p:spPr>
          <a:xfrm>
            <a:off x="2597202" y="1997850"/>
            <a:ext cx="914400" cy="338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Rented /Cloud</a:t>
            </a:r>
            <a:endParaRPr lang="en-US" sz="1100" dirty="0"/>
          </a:p>
        </p:txBody>
      </p:sp>
      <p:sp>
        <p:nvSpPr>
          <p:cNvPr id="7" name="Rectangle 6"/>
          <p:cNvSpPr/>
          <p:nvPr/>
        </p:nvSpPr>
        <p:spPr>
          <a:xfrm>
            <a:off x="3511602" y="1997848"/>
            <a:ext cx="914400" cy="33809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Hybrid</a:t>
            </a:r>
            <a:endParaRPr lang="en-US" sz="1100" dirty="0"/>
          </a:p>
        </p:txBody>
      </p:sp>
      <p:sp>
        <p:nvSpPr>
          <p:cNvPr id="8" name="Rectangle 7"/>
          <p:cNvSpPr/>
          <p:nvPr/>
        </p:nvSpPr>
        <p:spPr>
          <a:xfrm>
            <a:off x="4647559" y="1855691"/>
            <a:ext cx="2889198" cy="92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Load Type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47558" y="1982478"/>
            <a:ext cx="914400" cy="3380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Predictable</a:t>
            </a:r>
            <a:endParaRPr lang="en-US" sz="1100" dirty="0"/>
          </a:p>
        </p:txBody>
      </p:sp>
      <p:sp>
        <p:nvSpPr>
          <p:cNvPr id="10" name="Rectangle 9"/>
          <p:cNvSpPr/>
          <p:nvPr/>
        </p:nvSpPr>
        <p:spPr>
          <a:xfrm>
            <a:off x="5561958" y="1982479"/>
            <a:ext cx="914400" cy="3380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Un predictable</a:t>
            </a:r>
            <a:endParaRPr lang="en-US" sz="1100" dirty="0"/>
          </a:p>
        </p:txBody>
      </p:sp>
      <p:sp>
        <p:nvSpPr>
          <p:cNvPr id="11" name="Rectangle 10"/>
          <p:cNvSpPr/>
          <p:nvPr/>
        </p:nvSpPr>
        <p:spPr>
          <a:xfrm>
            <a:off x="6476358" y="1982477"/>
            <a:ext cx="914400" cy="3380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Sessional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82803" y="3107991"/>
            <a:ext cx="2889198" cy="757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Deployment Strategies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19726" y="3234777"/>
            <a:ext cx="914400" cy="3380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Blue Green 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2926334" y="3234777"/>
            <a:ext cx="914400" cy="3380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Canary</a:t>
            </a:r>
            <a:endParaRPr lang="en-US" sz="1100" dirty="0"/>
          </a:p>
        </p:txBody>
      </p:sp>
      <p:sp>
        <p:nvSpPr>
          <p:cNvPr id="15" name="Rectangle 14"/>
          <p:cNvSpPr/>
          <p:nvPr/>
        </p:nvSpPr>
        <p:spPr>
          <a:xfrm>
            <a:off x="1463808" y="4045443"/>
            <a:ext cx="2935299" cy="14830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Private Subnet</a:t>
            </a:r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682801" y="4564115"/>
            <a:ext cx="1360075" cy="783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DMZ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42877" y="4472108"/>
            <a:ext cx="797857" cy="2382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741073" y="4591210"/>
            <a:ext cx="797857" cy="2382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ID&amp;P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907557" y="5109682"/>
            <a:ext cx="797857" cy="23820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493877" y="4045443"/>
            <a:ext cx="2935299" cy="1483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Public  Subnet</a:t>
            </a:r>
          </a:p>
          <a:p>
            <a:pPr algn="ctr"/>
            <a:endParaRPr lang="en-US" dirty="0"/>
          </a:p>
        </p:txBody>
      </p:sp>
      <p:sp>
        <p:nvSpPr>
          <p:cNvPr id="21" name="Hexagon 20"/>
          <p:cNvSpPr/>
          <p:nvPr/>
        </p:nvSpPr>
        <p:spPr>
          <a:xfrm>
            <a:off x="4829410" y="4525493"/>
            <a:ext cx="1068081" cy="661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676394" y="2729553"/>
            <a:ext cx="1260182" cy="245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Containerized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101780" y="2745121"/>
            <a:ext cx="1260182" cy="245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Non Containerized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Flowchart: Magnetic Disk 23"/>
          <p:cNvSpPr/>
          <p:nvPr/>
        </p:nvSpPr>
        <p:spPr>
          <a:xfrm>
            <a:off x="5978176" y="4403988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4493877" y="4625587"/>
            <a:ext cx="1068081" cy="6610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79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Dev/Ops Reference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2" y="-58580"/>
            <a:ext cx="10515600" cy="1325563"/>
          </a:xfrm>
        </p:spPr>
        <p:txBody>
          <a:bodyPr/>
          <a:lstStyle/>
          <a:p>
            <a:r>
              <a:rPr lang="en-US" dirty="0" err="1" smtClean="0"/>
              <a:t>Zachman</a:t>
            </a:r>
            <a:endParaRPr lang="en-US" dirty="0"/>
          </a:p>
        </p:txBody>
      </p:sp>
      <p:pic>
        <p:nvPicPr>
          <p:cNvPr id="1026" name="Picture 2" descr="https://zachman-feac.com/images/ZI_PIcs/ZF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361" y="604202"/>
            <a:ext cx="7859751" cy="60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2753710"/>
            <a:ext cx="27673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Zach man only set context  but not more Architect thinking</a:t>
            </a:r>
          </a:p>
          <a:p>
            <a:endParaRPr lang="en-US" dirty="0"/>
          </a:p>
          <a:p>
            <a:r>
              <a:rPr lang="en-US" dirty="0" smtClean="0"/>
              <a:t>Architect is responsible at each level</a:t>
            </a:r>
          </a:p>
          <a:p>
            <a:r>
              <a:rPr lang="en-US" dirty="0" smtClean="0"/>
              <a:t>2 major stake holder</a:t>
            </a:r>
          </a:p>
          <a:p>
            <a:r>
              <a:rPr lang="en-US" dirty="0" smtClean="0"/>
              <a:t>Provider &amp; Implementer</a:t>
            </a:r>
          </a:p>
          <a:p>
            <a:r>
              <a:rPr lang="en-US" dirty="0" smtClean="0"/>
              <a:t>2 thing more important </a:t>
            </a:r>
          </a:p>
          <a:p>
            <a:r>
              <a:rPr lang="en-US" dirty="0" smtClean="0"/>
              <a:t>Data (What) How (Logic) rest is optional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6" y="102366"/>
            <a:ext cx="10515600" cy="1325563"/>
          </a:xfrm>
        </p:spPr>
        <p:txBody>
          <a:bodyPr/>
          <a:lstStyle/>
          <a:p>
            <a:r>
              <a:rPr lang="en-US" dirty="0" smtClean="0"/>
              <a:t>TOGAF Pillars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9378" y="998741"/>
            <a:ext cx="10894423" cy="63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TOGAF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-46838" y="1666321"/>
            <a:ext cx="2346105" cy="1467051"/>
            <a:chOff x="248194" y="2259874"/>
            <a:chExt cx="3409406" cy="3357155"/>
          </a:xfrm>
          <a:solidFill>
            <a:srgbClr val="C00000"/>
          </a:solidFill>
        </p:grpSpPr>
        <p:sp>
          <p:nvSpPr>
            <p:cNvPr id="4" name="Rectangle 3"/>
            <p:cNvSpPr/>
            <p:nvPr/>
          </p:nvSpPr>
          <p:spPr>
            <a:xfrm>
              <a:off x="600891" y="2259874"/>
              <a:ext cx="2717074" cy="28999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Enterprise architecture domains</a:t>
              </a:r>
              <a:endParaRPr lang="en-US" sz="1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248195" y="5192485"/>
              <a:ext cx="352696" cy="41148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317965" y="5159828"/>
              <a:ext cx="339635" cy="4441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48194" y="5603966"/>
              <a:ext cx="3409406" cy="1306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9108282" y="1685419"/>
            <a:ext cx="2387031" cy="1463251"/>
            <a:chOff x="248194" y="2259874"/>
            <a:chExt cx="3409406" cy="3357155"/>
          </a:xfrm>
          <a:solidFill>
            <a:srgbClr val="C00000"/>
          </a:solidFill>
        </p:grpSpPr>
        <p:sp>
          <p:nvSpPr>
            <p:cNvPr id="21" name="Rectangle 20"/>
            <p:cNvSpPr/>
            <p:nvPr/>
          </p:nvSpPr>
          <p:spPr>
            <a:xfrm>
              <a:off x="600891" y="2259874"/>
              <a:ext cx="2717074" cy="28999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Enterprise Continuum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48195" y="5192485"/>
              <a:ext cx="352696" cy="41148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317965" y="5159828"/>
              <a:ext cx="339635" cy="4441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48194" y="5603966"/>
              <a:ext cx="3409406" cy="1306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12986" y="3387173"/>
            <a:ext cx="2064970" cy="2177439"/>
            <a:chOff x="965612" y="4595012"/>
            <a:chExt cx="2064970" cy="2177439"/>
          </a:xfrm>
        </p:grpSpPr>
        <p:sp>
          <p:nvSpPr>
            <p:cNvPr id="25" name="Pentagon 24"/>
            <p:cNvSpPr/>
            <p:nvPr/>
          </p:nvSpPr>
          <p:spPr>
            <a:xfrm>
              <a:off x="965612" y="4595012"/>
              <a:ext cx="2037806" cy="484632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Business architecture</a:t>
              </a:r>
            </a:p>
          </p:txBody>
        </p:sp>
        <p:sp>
          <p:nvSpPr>
            <p:cNvPr id="26" name="Pentagon 25"/>
            <p:cNvSpPr/>
            <p:nvPr/>
          </p:nvSpPr>
          <p:spPr>
            <a:xfrm>
              <a:off x="992776" y="5146339"/>
              <a:ext cx="2037806" cy="484632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architecture </a:t>
              </a:r>
            </a:p>
          </p:txBody>
        </p:sp>
        <p:sp>
          <p:nvSpPr>
            <p:cNvPr id="27" name="Pentagon 26"/>
            <p:cNvSpPr/>
            <p:nvPr/>
          </p:nvSpPr>
          <p:spPr>
            <a:xfrm>
              <a:off x="992776" y="5717079"/>
              <a:ext cx="2037806" cy="484632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Applications architecture </a:t>
              </a:r>
            </a:p>
          </p:txBody>
        </p:sp>
        <p:sp>
          <p:nvSpPr>
            <p:cNvPr id="28" name="Pentagon 27"/>
            <p:cNvSpPr/>
            <p:nvPr/>
          </p:nvSpPr>
          <p:spPr>
            <a:xfrm>
              <a:off x="992776" y="6287819"/>
              <a:ext cx="2037806" cy="484632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Technical architecture</a:t>
              </a:r>
            </a:p>
          </p:txBody>
        </p:sp>
      </p:grpSp>
      <p:pic>
        <p:nvPicPr>
          <p:cNvPr id="1026" name="Picture 2" descr="https://pubs.opengroup.org/architecture/togaf8-doc/arch/Figures/ad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956" y="2733774"/>
            <a:ext cx="4672805" cy="41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3408853" y="1669654"/>
            <a:ext cx="2576821" cy="1459450"/>
            <a:chOff x="248194" y="2259874"/>
            <a:chExt cx="3409406" cy="3357155"/>
          </a:xfrm>
          <a:solidFill>
            <a:srgbClr val="C00000"/>
          </a:solidFill>
        </p:grpSpPr>
        <p:sp>
          <p:nvSpPr>
            <p:cNvPr id="16" name="Rectangle 15"/>
            <p:cNvSpPr/>
            <p:nvPr/>
          </p:nvSpPr>
          <p:spPr>
            <a:xfrm>
              <a:off x="600891" y="2259874"/>
              <a:ext cx="2717074" cy="28999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Architecture Development Method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248195" y="5192485"/>
              <a:ext cx="352696" cy="41148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317965" y="5159828"/>
              <a:ext cx="339635" cy="4441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48194" y="5603966"/>
              <a:ext cx="3409406" cy="1306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https://pubs.opengroup.org/architecture/togaf91-doc/arch/Figures/39_entcon_o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3004709"/>
            <a:ext cx="5057868" cy="353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7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6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Deliverables </a:t>
            </a:r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838200" y="1486694"/>
            <a:ext cx="2933700" cy="9779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7318375" y="1556941"/>
            <a:ext cx="3168650" cy="1041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Diagrams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956050" y="1506141"/>
            <a:ext cx="3371850" cy="1041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8100" y="3340100"/>
            <a:ext cx="32810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• Organization/Actor catalog</a:t>
            </a:r>
          </a:p>
          <a:p>
            <a:r>
              <a:rPr lang="en-US" dirty="0" smtClean="0"/>
              <a:t>• Driver/Goal/Objective catalog</a:t>
            </a:r>
          </a:p>
          <a:p>
            <a:r>
              <a:rPr lang="en-US" dirty="0" smtClean="0"/>
              <a:t>• Role catalog</a:t>
            </a:r>
          </a:p>
          <a:p>
            <a:r>
              <a:rPr lang="en-US" dirty="0" smtClean="0"/>
              <a:t>• Business Service/Function</a:t>
            </a:r>
          </a:p>
          <a:p>
            <a:r>
              <a:rPr lang="en-US" dirty="0" smtClean="0"/>
              <a:t>catalog</a:t>
            </a:r>
          </a:p>
          <a:p>
            <a:r>
              <a:rPr lang="en-US" dirty="0" smtClean="0"/>
              <a:t>• Location catalog</a:t>
            </a:r>
          </a:p>
          <a:p>
            <a:r>
              <a:rPr lang="en-US" dirty="0" smtClean="0"/>
              <a:t>• Process/Event/Control/Product</a:t>
            </a:r>
          </a:p>
          <a:p>
            <a:r>
              <a:rPr lang="en-US" dirty="0" smtClean="0"/>
              <a:t>catalog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65700" y="3746500"/>
            <a:ext cx="2891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• Contract/Measure catalog</a:t>
            </a:r>
          </a:p>
          <a:p>
            <a:r>
              <a:rPr lang="en-US" dirty="0" smtClean="0"/>
              <a:t>Matrices</a:t>
            </a:r>
          </a:p>
          <a:p>
            <a:r>
              <a:rPr lang="en-US" dirty="0" smtClean="0"/>
              <a:t>• Business Interaction matrix</a:t>
            </a:r>
          </a:p>
          <a:p>
            <a:r>
              <a:rPr lang="en-US" dirty="0" smtClean="0"/>
              <a:t>• Actor/Role matrix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51516" y="1216441"/>
            <a:ext cx="791742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• Business Footprint diagram</a:t>
            </a:r>
          </a:p>
          <a:p>
            <a:r>
              <a:rPr lang="en-US" sz="1400" dirty="0" smtClean="0"/>
              <a:t>• Business Service/Information</a:t>
            </a:r>
          </a:p>
          <a:p>
            <a:r>
              <a:rPr lang="en-US" sz="1400" dirty="0" smtClean="0"/>
              <a:t>diagram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Functional Decomposition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diagram</a:t>
            </a:r>
          </a:p>
          <a:p>
            <a:r>
              <a:rPr lang="en-US" sz="1400" dirty="0" smtClean="0"/>
              <a:t>• Product Lifecycle diagram</a:t>
            </a:r>
          </a:p>
          <a:p>
            <a:r>
              <a:rPr lang="en-US" sz="1400" dirty="0" smtClean="0"/>
              <a:t>• Goal/Objective/Service diagram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Use-Case diagram</a:t>
            </a:r>
          </a:p>
          <a:p>
            <a:r>
              <a:rPr lang="en-US" sz="1400" dirty="0" smtClean="0"/>
              <a:t>• Organization Decomposition</a:t>
            </a:r>
          </a:p>
          <a:p>
            <a:r>
              <a:rPr lang="en-US" sz="1400" dirty="0" smtClean="0"/>
              <a:t>diagram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Process Flow diagram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Event diagram</a:t>
            </a:r>
          </a:p>
          <a:p>
            <a:r>
              <a:rPr lang="fr-FR" sz="1400" dirty="0" smtClean="0"/>
              <a:t>Application Communication </a:t>
            </a:r>
            <a:r>
              <a:rPr lang="fr-FR" sz="1400" dirty="0" err="1" smtClean="0"/>
              <a:t>diagram</a:t>
            </a:r>
            <a:endParaRPr lang="fr-FR" sz="1400" dirty="0" smtClean="0"/>
          </a:p>
          <a:p>
            <a:r>
              <a:rPr lang="en-US" sz="1400" dirty="0" smtClean="0"/>
              <a:t>• Class diagram </a:t>
            </a:r>
          </a:p>
          <a:p>
            <a:r>
              <a:rPr lang="en-US" sz="1400" dirty="0" smtClean="0"/>
              <a:t>• Data Dissemination diagram </a:t>
            </a:r>
          </a:p>
          <a:p>
            <a:r>
              <a:rPr lang="en-US" sz="1400" dirty="0" smtClean="0"/>
              <a:t>• Data Security diagram </a:t>
            </a:r>
          </a:p>
          <a:p>
            <a:r>
              <a:rPr lang="en-US" sz="1400" dirty="0" smtClean="0"/>
              <a:t>• Class Hierarchy diagram </a:t>
            </a:r>
          </a:p>
          <a:p>
            <a:r>
              <a:rPr lang="en-US" sz="1400" dirty="0" smtClean="0"/>
              <a:t>• Data Migration diagram </a:t>
            </a:r>
          </a:p>
          <a:p>
            <a:r>
              <a:rPr lang="en-US" sz="1400" dirty="0" smtClean="0"/>
              <a:t>• Data Lifecycle diagram</a:t>
            </a:r>
            <a:endParaRPr lang="fr-FR" sz="1400" dirty="0" smtClean="0"/>
          </a:p>
          <a:p>
            <a:r>
              <a:rPr lang="fr-FR" sz="1400" dirty="0" smtClean="0"/>
              <a:t> </a:t>
            </a:r>
            <a:r>
              <a:rPr lang="en-US" sz="1400" dirty="0" smtClean="0"/>
              <a:t>Process/Application Realization diagram</a:t>
            </a:r>
          </a:p>
          <a:p>
            <a:r>
              <a:rPr lang="en-US" sz="1400" dirty="0" smtClean="0"/>
              <a:t>Application Migration diagram • Software Distribution diagram</a:t>
            </a:r>
          </a:p>
          <a:p>
            <a:r>
              <a:rPr lang="en-US" sz="1400" dirty="0" smtClean="0"/>
              <a:t>Environments and Locations diagram • Platform Decomposition diagram 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Processing diagram </a:t>
            </a:r>
            <a:r>
              <a:rPr lang="en-US" sz="1400" dirty="0" smtClean="0"/>
              <a:t>• Networked Computing/Hardware diagram • Communications Engineering diagram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6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0"/>
            <a:ext cx="6829425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9691" y="4624251"/>
            <a:ext cx="2377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Maven Build </a:t>
            </a:r>
            <a:r>
              <a:rPr lang="en-US" dirty="0" err="1" smtClean="0"/>
              <a:t>SonarQ</a:t>
            </a:r>
            <a:r>
              <a:rPr lang="en-US" dirty="0" smtClean="0"/>
              <a:t> Checkmark t, build container image based on </a:t>
            </a:r>
            <a:r>
              <a:rPr lang="en-US" dirty="0" err="1" smtClean="0"/>
              <a:t>docker</a:t>
            </a:r>
            <a:r>
              <a:rPr lang="en-US" dirty="0" smtClean="0"/>
              <a:t> file, publish jar in repo and deploy on respective </a:t>
            </a:r>
            <a:r>
              <a:rPr lang="en-US" dirty="0" err="1" smtClean="0"/>
              <a:t>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8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0443" y="770708"/>
            <a:ext cx="2547257" cy="11887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70443" y="2399211"/>
            <a:ext cx="2547257" cy="11887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Existing Application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57781" y="2399211"/>
            <a:ext cx="30828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 platform</a:t>
            </a:r>
          </a:p>
          <a:p>
            <a:pPr algn="ctr"/>
            <a:r>
              <a:rPr lang="en-US" dirty="0" smtClean="0"/>
              <a:t>Lift  - Shift ( re hosting)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57781" y="3492137"/>
            <a:ext cx="30828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 Factoring  Or Re Language with Enhancement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57781" y="4585063"/>
            <a:ext cx="3082834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  Engineering </a:t>
            </a:r>
            <a:endParaRPr lang="en-US" dirty="0"/>
          </a:p>
          <a:p>
            <a:pPr algn="ctr"/>
            <a:r>
              <a:rPr lang="en-US" dirty="0" smtClean="0"/>
              <a:t>( new design 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57781" y="5677989"/>
            <a:ext cx="30828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Retire</a:t>
            </a:r>
          </a:p>
        </p:txBody>
      </p:sp>
      <p:cxnSp>
        <p:nvCxnSpPr>
          <p:cNvPr id="3" name="Elbow Connector 2"/>
          <p:cNvCxnSpPr>
            <a:stCxn id="5" idx="3"/>
            <a:endCxn id="6" idx="1"/>
          </p:cNvCxnSpPr>
          <p:nvPr/>
        </p:nvCxnSpPr>
        <p:spPr>
          <a:xfrm flipV="1">
            <a:off x="4717700" y="2856411"/>
            <a:ext cx="640081" cy="137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7" idx="1"/>
          </p:cNvCxnSpPr>
          <p:nvPr/>
        </p:nvCxnSpPr>
        <p:spPr>
          <a:xfrm>
            <a:off x="4717700" y="2993571"/>
            <a:ext cx="640081" cy="955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8" idx="1"/>
          </p:cNvCxnSpPr>
          <p:nvPr/>
        </p:nvCxnSpPr>
        <p:spPr>
          <a:xfrm>
            <a:off x="4717700" y="2993571"/>
            <a:ext cx="640081" cy="2048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9" idx="1"/>
          </p:cNvCxnSpPr>
          <p:nvPr/>
        </p:nvCxnSpPr>
        <p:spPr>
          <a:xfrm>
            <a:off x="4717700" y="2993571"/>
            <a:ext cx="640081" cy="3141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3"/>
            <a:endCxn id="8" idx="1"/>
          </p:cNvCxnSpPr>
          <p:nvPr/>
        </p:nvCxnSpPr>
        <p:spPr>
          <a:xfrm>
            <a:off x="4717700" y="1365068"/>
            <a:ext cx="640081" cy="3677195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58270" y="1943233"/>
            <a:ext cx="1452642" cy="911956"/>
            <a:chOff x="9614780" y="1460530"/>
            <a:chExt cx="1452642" cy="911956"/>
          </a:xfrm>
        </p:grpSpPr>
        <p:grpSp>
          <p:nvGrpSpPr>
            <p:cNvPr id="18" name="Group 17"/>
            <p:cNvGrpSpPr/>
            <p:nvPr/>
          </p:nvGrpSpPr>
          <p:grpSpPr>
            <a:xfrm>
              <a:off x="9890133" y="1460530"/>
              <a:ext cx="298823" cy="526596"/>
              <a:chOff x="10883527" y="2257425"/>
              <a:chExt cx="460748" cy="1040946"/>
            </a:xfrm>
            <a:solidFill>
              <a:srgbClr val="7030A0"/>
            </a:solidFill>
          </p:grpSpPr>
          <p:cxnSp>
            <p:nvCxnSpPr>
              <p:cNvPr id="19" name="Straight Connector 18"/>
              <p:cNvCxnSpPr>
                <a:stCxn id="20" idx="4"/>
              </p:cNvCxnSpPr>
              <p:nvPr/>
            </p:nvCxnSpPr>
            <p:spPr>
              <a:xfrm>
                <a:off x="11087100" y="2466975"/>
                <a:ext cx="19050" cy="485775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10991850" y="2257425"/>
                <a:ext cx="190500" cy="209550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972800" y="2952750"/>
                <a:ext cx="123825" cy="345621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1106150" y="2952750"/>
                <a:ext cx="238125" cy="276225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0883527" y="2625633"/>
                <a:ext cx="460748" cy="0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9614780" y="2110876"/>
              <a:ext cx="1452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Requirement Provider</a:t>
              </a:r>
              <a:endParaRPr lang="en-US" sz="11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319286" y="3235795"/>
            <a:ext cx="1713931" cy="1095467"/>
            <a:chOff x="9319286" y="3235795"/>
            <a:chExt cx="1713931" cy="1095467"/>
          </a:xfrm>
        </p:grpSpPr>
        <p:grpSp>
          <p:nvGrpSpPr>
            <p:cNvPr id="25" name="Group 24"/>
            <p:cNvGrpSpPr/>
            <p:nvPr/>
          </p:nvGrpSpPr>
          <p:grpSpPr>
            <a:xfrm>
              <a:off x="9746957" y="3235795"/>
              <a:ext cx="298823" cy="526596"/>
              <a:chOff x="10883527" y="2257425"/>
              <a:chExt cx="460748" cy="1040946"/>
            </a:xfrm>
            <a:solidFill>
              <a:srgbClr val="FF0000"/>
            </a:solidFill>
          </p:grpSpPr>
          <p:cxnSp>
            <p:nvCxnSpPr>
              <p:cNvPr id="26" name="Straight Connector 25"/>
              <p:cNvCxnSpPr>
                <a:stCxn id="27" idx="4"/>
              </p:cNvCxnSpPr>
              <p:nvPr/>
            </p:nvCxnSpPr>
            <p:spPr>
              <a:xfrm>
                <a:off x="11087100" y="2466975"/>
                <a:ext cx="19050" cy="485775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10991850" y="2257425"/>
                <a:ext cx="190500" cy="20955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10972800" y="2952750"/>
                <a:ext cx="123825" cy="345621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1106150" y="2952750"/>
                <a:ext cx="238125" cy="276225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0883527" y="2625633"/>
                <a:ext cx="460748" cy="0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9319286" y="3900375"/>
              <a:ext cx="17139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Requirement Implementer</a:t>
              </a:r>
            </a:p>
            <a:p>
              <a:r>
                <a:rPr lang="en-US" sz="1100" dirty="0" smtClean="0"/>
                <a:t>( Developer)</a:t>
              </a:r>
              <a:endParaRPr lang="en-US" sz="11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264522" y="724857"/>
            <a:ext cx="704039" cy="885331"/>
            <a:chOff x="0" y="3697319"/>
            <a:chExt cx="704039" cy="885331"/>
          </a:xfrm>
        </p:grpSpPr>
        <p:grpSp>
          <p:nvGrpSpPr>
            <p:cNvPr id="32" name="Group 31"/>
            <p:cNvGrpSpPr/>
            <p:nvPr/>
          </p:nvGrpSpPr>
          <p:grpSpPr>
            <a:xfrm>
              <a:off x="311461" y="3697319"/>
              <a:ext cx="298823" cy="526596"/>
              <a:chOff x="10883527" y="2257425"/>
              <a:chExt cx="460748" cy="1040946"/>
            </a:xfrm>
            <a:solidFill>
              <a:srgbClr val="FF0000"/>
            </a:solidFill>
          </p:grpSpPr>
          <p:cxnSp>
            <p:nvCxnSpPr>
              <p:cNvPr id="33" name="Straight Connector 32"/>
              <p:cNvCxnSpPr>
                <a:stCxn id="34" idx="4"/>
              </p:cNvCxnSpPr>
              <p:nvPr/>
            </p:nvCxnSpPr>
            <p:spPr>
              <a:xfrm>
                <a:off x="11087100" y="2466975"/>
                <a:ext cx="19050" cy="485775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10991850" y="2257425"/>
                <a:ext cx="190500" cy="209550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flipH="1">
                <a:off x="10972800" y="2952750"/>
                <a:ext cx="123825" cy="345621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1106150" y="2952750"/>
                <a:ext cx="238125" cy="276225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0883527" y="2625633"/>
                <a:ext cx="460748" cy="0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0" y="4321040"/>
              <a:ext cx="7040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Architect</a:t>
              </a:r>
              <a:endParaRPr lang="en-US" sz="11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085" y="3288799"/>
            <a:ext cx="675185" cy="911956"/>
            <a:chOff x="9614780" y="1460530"/>
            <a:chExt cx="675185" cy="911956"/>
          </a:xfrm>
        </p:grpSpPr>
        <p:grpSp>
          <p:nvGrpSpPr>
            <p:cNvPr id="43" name="Group 42"/>
            <p:cNvGrpSpPr/>
            <p:nvPr/>
          </p:nvGrpSpPr>
          <p:grpSpPr>
            <a:xfrm>
              <a:off x="9890133" y="1460530"/>
              <a:ext cx="298823" cy="526596"/>
              <a:chOff x="10883527" y="2257425"/>
              <a:chExt cx="460748" cy="1040946"/>
            </a:xfrm>
            <a:solidFill>
              <a:srgbClr val="7030A0"/>
            </a:solidFill>
          </p:grpSpPr>
          <p:cxnSp>
            <p:nvCxnSpPr>
              <p:cNvPr id="45" name="Straight Connector 44"/>
              <p:cNvCxnSpPr>
                <a:stCxn id="46" idx="4"/>
              </p:cNvCxnSpPr>
              <p:nvPr/>
            </p:nvCxnSpPr>
            <p:spPr>
              <a:xfrm>
                <a:off x="11087100" y="2466975"/>
                <a:ext cx="19050" cy="485775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10991850" y="2257425"/>
                <a:ext cx="190500" cy="209550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flipH="1">
                <a:off x="10972800" y="2952750"/>
                <a:ext cx="123825" cy="345621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1106150" y="2952750"/>
                <a:ext cx="238125" cy="276225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0883527" y="2625633"/>
                <a:ext cx="460748" cy="0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9614780" y="2110876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Financer</a:t>
              </a:r>
              <a:endParaRPr lang="en-US" sz="1100" dirty="0"/>
            </a:p>
          </p:txBody>
        </p:sp>
      </p:grpSp>
      <p:sp>
        <p:nvSpPr>
          <p:cNvPr id="50" name="Title 1"/>
          <p:cNvSpPr txBox="1">
            <a:spLocks/>
          </p:cNvSpPr>
          <p:nvPr/>
        </p:nvSpPr>
        <p:spPr>
          <a:xfrm>
            <a:off x="0" y="-65743"/>
            <a:ext cx="10515600" cy="70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5743"/>
            <a:ext cx="10515600" cy="705824"/>
          </a:xfrm>
        </p:spPr>
        <p:txBody>
          <a:bodyPr/>
          <a:lstStyle/>
          <a:p>
            <a:r>
              <a:rPr lang="en-US" dirty="0" smtClean="0"/>
              <a:t>NFR</a:t>
            </a:r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1489825" y="5935369"/>
            <a:ext cx="2641600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Security</a:t>
            </a:r>
          </a:p>
        </p:txBody>
      </p:sp>
      <p:sp>
        <p:nvSpPr>
          <p:cNvPr id="5" name="Chevron 4"/>
          <p:cNvSpPr/>
          <p:nvPr/>
        </p:nvSpPr>
        <p:spPr>
          <a:xfrm>
            <a:off x="6108979" y="3775671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Scaling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001589" y="3783608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 Availability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489825" y="3794606"/>
            <a:ext cx="2641600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469062" y="4930776"/>
            <a:ext cx="2641600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Manageability</a:t>
            </a:r>
          </a:p>
        </p:txBody>
      </p:sp>
      <p:sp>
        <p:nvSpPr>
          <p:cNvPr id="9" name="Chevron 8"/>
          <p:cNvSpPr/>
          <p:nvPr/>
        </p:nvSpPr>
        <p:spPr>
          <a:xfrm>
            <a:off x="3826412" y="4922839"/>
            <a:ext cx="2752188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Extensionalbility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6108979" y="4930776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Reusability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8229782" y="4922839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Interoperability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2680789" y="860601"/>
            <a:ext cx="2641600" cy="963612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Reliability/ </a:t>
            </a:r>
            <a:r>
              <a:rPr lang="en-US" dirty="0" err="1" smtClean="0">
                <a:solidFill>
                  <a:schemeClr val="tx1"/>
                </a:solidFill>
              </a:rPr>
              <a:t>Trustability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2680789" y="1852761"/>
            <a:ext cx="2641600" cy="963612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Easy Use ( End user)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9189" y="900261"/>
            <a:ext cx="2641600" cy="963612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to Market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39189" y="1881309"/>
            <a:ext cx="2641600" cy="963612"/>
          </a:xfrm>
          <a:prstGeom prst="chevro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Budget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Upfront + Operational cost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7520396" y="814909"/>
            <a:ext cx="1267097" cy="2097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50579" y="1696643"/>
            <a:ext cx="20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Owner Preferences 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2312126" y="2984492"/>
            <a:ext cx="2741966" cy="6469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430894" y="4159568"/>
            <a:ext cx="684083" cy="2266951"/>
          </a:xfrm>
          <a:prstGeom prst="rightBrace">
            <a:avLst>
              <a:gd name="adj1" fmla="val 8333"/>
              <a:gd name="adj2" fmla="val 51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809" y="4996682"/>
            <a:ext cx="1413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Implementer</a:t>
            </a:r>
          </a:p>
          <a:p>
            <a:r>
              <a:rPr lang="en-US" dirty="0" smtClean="0"/>
              <a:t> Preferences </a:t>
            </a:r>
            <a:endParaRPr lang="en-US" dirty="0"/>
          </a:p>
        </p:txBody>
      </p:sp>
      <p:sp>
        <p:nvSpPr>
          <p:cNvPr id="26" name="Chevron 25"/>
          <p:cNvSpPr/>
          <p:nvPr/>
        </p:nvSpPr>
        <p:spPr>
          <a:xfrm>
            <a:off x="5257800" y="1157740"/>
            <a:ext cx="2641600" cy="963612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Government Compliance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PCI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HIPA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78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41855" y="5693695"/>
            <a:ext cx="11025567" cy="1185372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Phase 3 : Deployment &amp; Support ( Operation)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855" y="2548314"/>
            <a:ext cx="11025567" cy="3040509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Phase 2: Development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855" y="927915"/>
            <a:ext cx="11025567" cy="1678357"/>
          </a:xfrm>
          <a:prstGeom prst="rect">
            <a:avLst/>
          </a:prstGeom>
          <a:solidFill>
            <a:schemeClr val="accent1">
              <a:lumMod val="40000"/>
              <a:lumOff val="6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Phase 1: Requirement capturing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44092" y="3386898"/>
            <a:ext cx="1745532" cy="11500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Architect Responsibilities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37053" y="1506355"/>
            <a:ext cx="2272937" cy="225603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</a:t>
            </a:r>
            <a:r>
              <a:rPr lang="en-US" dirty="0" smtClean="0">
                <a:solidFill>
                  <a:srgbClr val="7030A0"/>
                </a:solidFill>
              </a:rPr>
              <a:t>equirement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078479" y="1600957"/>
            <a:ext cx="3844835" cy="8820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Capture Requirement &amp; Minimize gap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[ Requirement Gathering]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84571" y="1460531"/>
            <a:ext cx="2430209" cy="984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Present to  Customer </a:t>
            </a:r>
            <a:r>
              <a:rPr lang="en-US" sz="1050" dirty="0" smtClean="0">
                <a:solidFill>
                  <a:srgbClr val="FFFF00"/>
                </a:solidFill>
              </a:rPr>
              <a:t>Visualized</a:t>
            </a:r>
            <a:r>
              <a:rPr lang="en-US" sz="1050" dirty="0" smtClean="0"/>
              <a:t> about requirement capturing</a:t>
            </a:r>
          </a:p>
          <a:p>
            <a:pPr algn="ctr"/>
            <a:r>
              <a:rPr lang="en-US" sz="1050" dirty="0" smtClean="0"/>
              <a:t>&amp; Minimize Gap 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10103857" y="147513"/>
            <a:ext cx="192713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/>
          </a:p>
          <a:p>
            <a:r>
              <a:rPr lang="en-US" sz="1000" dirty="0" smtClean="0"/>
              <a:t>Life Cycle</a:t>
            </a:r>
          </a:p>
          <a:p>
            <a:r>
              <a:rPr lang="en-US" sz="1000" dirty="0" smtClean="0"/>
              <a:t>Phase 0: Requirement capturing</a:t>
            </a:r>
          </a:p>
          <a:p>
            <a:r>
              <a:rPr lang="en-US" sz="1000" dirty="0" smtClean="0"/>
              <a:t>Phase </a:t>
            </a:r>
            <a:r>
              <a:rPr lang="en-US" sz="1000" dirty="0"/>
              <a:t>1: Planning.</a:t>
            </a:r>
          </a:p>
          <a:p>
            <a:r>
              <a:rPr lang="en-US" sz="1000" dirty="0"/>
              <a:t>Phase 2: Requirements Analysis.</a:t>
            </a:r>
          </a:p>
          <a:p>
            <a:r>
              <a:rPr lang="en-US" sz="1000" dirty="0"/>
              <a:t>Phase 3: Design.</a:t>
            </a:r>
          </a:p>
          <a:p>
            <a:r>
              <a:rPr lang="en-US" sz="1000" dirty="0"/>
              <a:t>Phase 4: Coding.</a:t>
            </a:r>
          </a:p>
          <a:p>
            <a:r>
              <a:rPr lang="en-US" sz="1000" dirty="0"/>
              <a:t>Phase 5: Testing.</a:t>
            </a:r>
          </a:p>
          <a:p>
            <a:r>
              <a:rPr lang="en-US" sz="1000" dirty="0"/>
              <a:t>Phase 6: Deployment.</a:t>
            </a:r>
          </a:p>
          <a:p>
            <a:r>
              <a:rPr lang="en-US" sz="1000" dirty="0"/>
              <a:t>Phase 7: </a:t>
            </a:r>
            <a:r>
              <a:rPr lang="en-US" sz="1000" dirty="0" smtClean="0"/>
              <a:t>Maintenance</a:t>
            </a:r>
          </a:p>
          <a:p>
            <a:r>
              <a:rPr lang="en-US" sz="1000" dirty="0" smtClean="0"/>
              <a:t>Phase 8: Enhancement</a:t>
            </a:r>
          </a:p>
          <a:p>
            <a:endParaRPr lang="en-US" sz="1000" dirty="0"/>
          </a:p>
          <a:p>
            <a:endParaRPr lang="en-US" sz="1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9890133" y="1460530"/>
            <a:ext cx="298823" cy="526596"/>
            <a:chOff x="10883527" y="2257425"/>
            <a:chExt cx="460748" cy="1040946"/>
          </a:xfrm>
          <a:solidFill>
            <a:srgbClr val="7030A0"/>
          </a:solidFill>
        </p:grpSpPr>
        <p:cxnSp>
          <p:nvCxnSpPr>
            <p:cNvPr id="10" name="Straight Connector 9"/>
            <p:cNvCxnSpPr>
              <a:stCxn id="8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9614780" y="2110876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Requirement Provider</a:t>
            </a:r>
            <a:endParaRPr lang="en-US" sz="11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9746957" y="3235795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24" name="Straight Connector 23"/>
            <p:cNvCxnSpPr>
              <a:stCxn id="25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9319286" y="3900375"/>
            <a:ext cx="1713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Requirement Implementer</a:t>
            </a:r>
          </a:p>
          <a:p>
            <a:r>
              <a:rPr lang="en-US" sz="1100" dirty="0" smtClean="0"/>
              <a:t>( Developer)</a:t>
            </a:r>
            <a:endParaRPr lang="en-US" sz="1100" dirty="0"/>
          </a:p>
        </p:txBody>
      </p:sp>
      <p:sp>
        <p:nvSpPr>
          <p:cNvPr id="30" name="Chevron 29"/>
          <p:cNvSpPr/>
          <p:nvPr/>
        </p:nvSpPr>
        <p:spPr>
          <a:xfrm>
            <a:off x="3212025" y="2670403"/>
            <a:ext cx="4508325" cy="6438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Requirement Implementation</a:t>
            </a:r>
          </a:p>
        </p:txBody>
      </p:sp>
      <p:sp>
        <p:nvSpPr>
          <p:cNvPr id="31" name="Oval 30"/>
          <p:cNvSpPr/>
          <p:nvPr/>
        </p:nvSpPr>
        <p:spPr>
          <a:xfrm>
            <a:off x="3535852" y="3372782"/>
            <a:ext cx="1374756" cy="622974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R</a:t>
            </a:r>
            <a:r>
              <a:rPr lang="en-US" sz="1100" dirty="0" smtClean="0">
                <a:solidFill>
                  <a:srgbClr val="7030A0"/>
                </a:solidFill>
              </a:rPr>
              <a:t>equirement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26866" y="3762391"/>
            <a:ext cx="1438130" cy="541081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NFR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66188" y="3386899"/>
            <a:ext cx="2627610" cy="1063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61763" y="3454468"/>
            <a:ext cx="996107" cy="803292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Design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078479" y="2559914"/>
            <a:ext cx="7528785" cy="155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857912" y="3427860"/>
            <a:ext cx="2249992" cy="985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Present to  Developer </a:t>
            </a:r>
            <a:r>
              <a:rPr lang="en-US" sz="1100" dirty="0" smtClean="0">
                <a:solidFill>
                  <a:srgbClr val="FFFF00"/>
                </a:solidFill>
              </a:rPr>
              <a:t>Visualized</a:t>
            </a:r>
            <a:r>
              <a:rPr lang="en-US" sz="1100" dirty="0" smtClean="0"/>
              <a:t> about Design &amp; Minimize Gap </a:t>
            </a:r>
            <a:endParaRPr lang="en-US" sz="1100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344091" y="4595532"/>
            <a:ext cx="7689126" cy="767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396807" y="4748048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42" name="Straight Connector 41"/>
            <p:cNvCxnSpPr>
              <a:stCxn id="43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5151481" y="5366746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Developer </a:t>
            </a:r>
            <a:endParaRPr lang="en-US" sz="11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311461" y="3697319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52" name="Straight Connector 51"/>
            <p:cNvCxnSpPr>
              <a:stCxn id="53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0" y="4321040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Architect</a:t>
            </a:r>
            <a:endParaRPr lang="en-US" sz="11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6223803" y="4610779"/>
            <a:ext cx="2780829" cy="978044"/>
            <a:chOff x="1255912" y="4688039"/>
            <a:chExt cx="2702771" cy="1399070"/>
          </a:xfrm>
        </p:grpSpPr>
        <p:sp>
          <p:nvSpPr>
            <p:cNvPr id="58" name="Rectangle 57"/>
            <p:cNvSpPr/>
            <p:nvPr/>
          </p:nvSpPr>
          <p:spPr>
            <a:xfrm>
              <a:off x="1255912" y="4688039"/>
              <a:ext cx="2702771" cy="13990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Technology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386038" y="5026476"/>
              <a:ext cx="1374756" cy="6229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7030A0"/>
                  </a:solidFill>
                </a:rPr>
                <a:t>Data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21609" y="5498892"/>
              <a:ext cx="1438130" cy="5410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7030A0"/>
                  </a:solidFill>
                </a:rPr>
                <a:t>Logic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62" name="Straight Connector 61"/>
          <p:cNvCxnSpPr/>
          <p:nvPr/>
        </p:nvCxnSpPr>
        <p:spPr>
          <a:xfrm flipV="1">
            <a:off x="110691" y="5628356"/>
            <a:ext cx="10956731" cy="6533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9169874" y="5890377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65" name="Straight Connector 64"/>
            <p:cNvCxnSpPr>
              <a:stCxn id="66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9004632" y="6528856"/>
            <a:ext cx="1295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 Developer </a:t>
            </a:r>
            <a:endParaRPr lang="en-US" sz="11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353316" y="5815511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73" name="Straight Connector 72"/>
            <p:cNvCxnSpPr>
              <a:stCxn id="74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1855" y="6439232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Architect</a:t>
            </a:r>
            <a:endParaRPr lang="en-US" sz="1100" dirty="0"/>
          </a:p>
        </p:txBody>
      </p:sp>
      <p:sp>
        <p:nvSpPr>
          <p:cNvPr id="80" name="Chevron 79"/>
          <p:cNvSpPr/>
          <p:nvPr/>
        </p:nvSpPr>
        <p:spPr>
          <a:xfrm>
            <a:off x="1708735" y="5845344"/>
            <a:ext cx="4508325" cy="6438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Store Design &amp; Requirement </a:t>
            </a:r>
            <a:r>
              <a:rPr lang="en-US" sz="1200" dirty="0" err="1" smtClean="0">
                <a:solidFill>
                  <a:schemeClr val="tx1"/>
                </a:solidFill>
              </a:rPr>
              <a:t>Artifactory</a:t>
            </a:r>
            <a:r>
              <a:rPr lang="en-US" sz="1200" dirty="0" smtClean="0">
                <a:solidFill>
                  <a:schemeClr val="tx1"/>
                </a:solidFill>
              </a:rPr>
              <a:t> to Easy understand to Support guy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5095801" y="3694044"/>
            <a:ext cx="3703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337914" y="4163084"/>
            <a:ext cx="1283691" cy="4348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Budget</a:t>
            </a:r>
            <a:endParaRPr lang="en-US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35" y="0"/>
            <a:ext cx="6302828" cy="1325563"/>
          </a:xfrm>
        </p:spPr>
        <p:txBody>
          <a:bodyPr/>
          <a:lstStyle/>
          <a:p>
            <a:r>
              <a:rPr lang="en-US" dirty="0" smtClean="0"/>
              <a:t>Different type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4035" y="2011680"/>
            <a:ext cx="411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Architecture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4035" y="3091543"/>
            <a:ext cx="411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Architecture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54035" y="4171406"/>
            <a:ext cx="411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 Architecture 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flipH="1">
            <a:off x="7036525" y="1325705"/>
            <a:ext cx="875211" cy="3730398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7955280" y="4127863"/>
            <a:ext cx="2220685" cy="129322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7955280" y="1541417"/>
            <a:ext cx="2220685" cy="129322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10" name="Hexagon 9"/>
          <p:cNvSpPr/>
          <p:nvPr/>
        </p:nvSpPr>
        <p:spPr>
          <a:xfrm>
            <a:off x="7955280" y="2834640"/>
            <a:ext cx="2220685" cy="129322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9021" y="974563"/>
            <a:ext cx="1835330" cy="50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HLD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9021" y="1489308"/>
            <a:ext cx="1835330" cy="50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LD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6711" y="1032580"/>
            <a:ext cx="1888671" cy="1136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&amp; Functional traceability</a:t>
            </a:r>
            <a:endParaRPr lang="en-US" dirty="0"/>
          </a:p>
        </p:txBody>
      </p:sp>
      <p:sp>
        <p:nvSpPr>
          <p:cNvPr id="14" name="Round Same Side Corner Rectangle 13"/>
          <p:cNvSpPr/>
          <p:nvPr/>
        </p:nvSpPr>
        <p:spPr>
          <a:xfrm>
            <a:off x="770709" y="5331446"/>
            <a:ext cx="3579222" cy="912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 Architecture </a:t>
            </a:r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>
            <a:off x="4430485" y="5305321"/>
            <a:ext cx="3043645" cy="912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Industry Specific Architecture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9635" y="1668622"/>
            <a:ext cx="914400" cy="67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OLTP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39635" y="2336230"/>
            <a:ext cx="914400" cy="67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6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How NFR Influence Design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2690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5743"/>
            <a:ext cx="10515600" cy="705824"/>
          </a:xfrm>
        </p:spPr>
        <p:txBody>
          <a:bodyPr/>
          <a:lstStyle/>
          <a:p>
            <a:r>
              <a:rPr lang="en-US" dirty="0" smtClean="0"/>
              <a:t>How NFR influence in design : Manageability </a:t>
            </a:r>
            <a:endParaRPr lang="en-US" dirty="0"/>
          </a:p>
        </p:txBody>
      </p:sp>
      <p:sp>
        <p:nvSpPr>
          <p:cNvPr id="8" name="Chevron 7"/>
          <p:cNvSpPr/>
          <p:nvPr/>
        </p:nvSpPr>
        <p:spPr>
          <a:xfrm>
            <a:off x="345655" y="1181731"/>
            <a:ext cx="3076813" cy="963612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Manageability</a:t>
            </a:r>
          </a:p>
        </p:txBody>
      </p:sp>
      <p:sp>
        <p:nvSpPr>
          <p:cNvPr id="9" name="Chevron 8"/>
          <p:cNvSpPr/>
          <p:nvPr/>
        </p:nvSpPr>
        <p:spPr>
          <a:xfrm>
            <a:off x="3826412" y="1173794"/>
            <a:ext cx="2752188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Extensionalbility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6252175" y="1181731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Reusability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8576917" y="1173794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Interoperability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2062920" y="2392222"/>
            <a:ext cx="2641600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Traceability </a:t>
            </a:r>
            <a:r>
              <a:rPr lang="en-US" sz="1200" dirty="0" smtClean="0">
                <a:solidFill>
                  <a:schemeClr val="tx1"/>
                </a:solidFill>
              </a:rPr>
              <a:t>Design To Code to Deployment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2062920" y="3587015"/>
            <a:ext cx="2641600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Separation of concern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Layers</a:t>
            </a:r>
            <a:r>
              <a:rPr lang="en-US" sz="1100" dirty="0" smtClean="0">
                <a:solidFill>
                  <a:schemeClr val="tx1"/>
                </a:solidFill>
              </a:rPr>
              <a:t> for </a:t>
            </a:r>
            <a:r>
              <a:rPr lang="en-US" sz="1100" dirty="0" err="1" smtClean="0">
                <a:solidFill>
                  <a:schemeClr val="tx1"/>
                </a:solidFill>
              </a:rPr>
              <a:t>UI,Logic,DB</a:t>
            </a:r>
            <a:r>
              <a:rPr lang="en-US" sz="1100" dirty="0" smtClean="0">
                <a:solidFill>
                  <a:schemeClr val="tx1"/>
                </a:solidFill>
              </a:rPr>
              <a:t> Logic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Chevron 28"/>
          <p:cNvSpPr/>
          <p:nvPr/>
        </p:nvSpPr>
        <p:spPr>
          <a:xfrm>
            <a:off x="2062920" y="4679941"/>
            <a:ext cx="2641600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Clean Code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Break many sub functions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4394194" y="4679941"/>
            <a:ext cx="2641600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Avoid High learning path Lib or Syntax or pattern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6813425" y="4679941"/>
            <a:ext cx="3271094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Less boilerplate code but should not increase learning curve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What is new become old in future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2118214" y="5772866"/>
            <a:ext cx="2641600" cy="771625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Minimize CI/CD time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4488683" y="5772865"/>
            <a:ext cx="2641600" cy="771625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Batch Job result should easily verify by end user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40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5743"/>
            <a:ext cx="10515600" cy="705824"/>
          </a:xfrm>
        </p:spPr>
        <p:txBody>
          <a:bodyPr/>
          <a:lstStyle/>
          <a:p>
            <a:r>
              <a:rPr lang="en-US" dirty="0" smtClean="0"/>
              <a:t>How NFR influence in design : Reliability </a:t>
            </a:r>
            <a:endParaRPr lang="en-US" dirty="0"/>
          </a:p>
        </p:txBody>
      </p:sp>
      <p:sp>
        <p:nvSpPr>
          <p:cNvPr id="8" name="Chevron 7"/>
          <p:cNvSpPr/>
          <p:nvPr/>
        </p:nvSpPr>
        <p:spPr>
          <a:xfrm>
            <a:off x="345656" y="1181731"/>
            <a:ext cx="2641600" cy="963612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Reliability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454475" y="4279991"/>
            <a:ext cx="3577187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 Consistency</a:t>
            </a:r>
          </a:p>
        </p:txBody>
      </p:sp>
      <p:sp>
        <p:nvSpPr>
          <p:cNvPr id="10" name="Chevron 9"/>
          <p:cNvSpPr/>
          <p:nvPr/>
        </p:nvSpPr>
        <p:spPr>
          <a:xfrm>
            <a:off x="4509770" y="5263129"/>
            <a:ext cx="3466598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Exception &amp; Log </a:t>
            </a:r>
            <a:r>
              <a:rPr lang="en-US" sz="1200" dirty="0">
                <a:solidFill>
                  <a:schemeClr val="tx1"/>
                </a:solidFill>
              </a:rPr>
              <a:t>should enough to identify &amp; locate problem</a:t>
            </a:r>
          </a:p>
        </p:txBody>
      </p:sp>
      <p:sp>
        <p:nvSpPr>
          <p:cNvPr id="27" name="Chevron 26"/>
          <p:cNvSpPr/>
          <p:nvPr/>
        </p:nvSpPr>
        <p:spPr>
          <a:xfrm>
            <a:off x="4469532" y="3280225"/>
            <a:ext cx="3547075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Traceability 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Within service or across the </a:t>
            </a:r>
            <a:r>
              <a:rPr lang="en-US" sz="1200" dirty="0" err="1" smtClean="0">
                <a:solidFill>
                  <a:schemeClr val="tx1"/>
                </a:solidFill>
              </a:rPr>
              <a:t>sevice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4347719" y="2091283"/>
            <a:ext cx="3790700" cy="115278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cases &amp; testing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Resilience  ,Integration ,Unit , Regress </a:t>
            </a:r>
            <a:r>
              <a:rPr lang="en-US" sz="1400" dirty="0" err="1" smtClean="0">
                <a:solidFill>
                  <a:schemeClr val="tx1"/>
                </a:solidFill>
              </a:rPr>
              <a:t>etc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07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7726" y="679268"/>
            <a:ext cx="7324244" cy="5116621"/>
          </a:xfrm>
          <a:prstGeom prst="rect">
            <a:avLst/>
          </a:prstGeom>
          <a:solidFill>
            <a:schemeClr val="accent5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Reference Architecture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52980" y="1384829"/>
            <a:ext cx="3263705" cy="1195754"/>
          </a:xfrm>
          <a:prstGeom prst="ellipse">
            <a:avLst/>
          </a:prstGeom>
          <a:solidFill>
            <a:schemeClr val="accent6">
              <a:lumMod val="60000"/>
              <a:lumOff val="40000"/>
              <a:alpha val="64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Project </a:t>
            </a:r>
            <a:r>
              <a:rPr lang="en-US" b="1" dirty="0" smtClean="0">
                <a:solidFill>
                  <a:srgbClr val="002060"/>
                </a:solidFill>
              </a:rPr>
              <a:t>B</a:t>
            </a:r>
            <a:endParaRPr lang="en-US" dirty="0" smtClean="0">
              <a:solidFill>
                <a:srgbClr val="002060"/>
              </a:solidFill>
            </a:endParaRP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Architecture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62886" y="1348154"/>
            <a:ext cx="3263705" cy="1195754"/>
          </a:xfrm>
          <a:prstGeom prst="ellipse">
            <a:avLst/>
          </a:prstGeom>
          <a:solidFill>
            <a:schemeClr val="accent6">
              <a:lumMod val="60000"/>
              <a:lumOff val="40000"/>
              <a:alpha val="64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Project A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Architecture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07933" y="1982706"/>
            <a:ext cx="3263705" cy="1195754"/>
          </a:xfrm>
          <a:prstGeom prst="ellipse">
            <a:avLst/>
          </a:prstGeom>
          <a:solidFill>
            <a:schemeClr val="accent6">
              <a:lumMod val="60000"/>
              <a:lumOff val="40000"/>
              <a:alpha val="64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Project </a:t>
            </a:r>
            <a:r>
              <a:rPr lang="en-US" b="1" dirty="0">
                <a:solidFill>
                  <a:srgbClr val="002060"/>
                </a:solidFill>
              </a:rPr>
              <a:t>C</a:t>
            </a:r>
            <a:endParaRPr lang="en-US" dirty="0" smtClean="0">
              <a:solidFill>
                <a:srgbClr val="002060"/>
              </a:solidFill>
            </a:endParaRP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Architecture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10154" y="3066757"/>
            <a:ext cx="5950634" cy="4642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 Reference Architecture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10154" y="3566912"/>
            <a:ext cx="5950634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 Reference Architecture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0154" y="4088171"/>
            <a:ext cx="5950634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Dev/Ops Reference Architecture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10154" y="4624000"/>
            <a:ext cx="5950634" cy="4642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Reference Architecture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10154" y="5153673"/>
            <a:ext cx="5950634" cy="4642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Reference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674</Words>
  <Application>Microsoft Office PowerPoint</Application>
  <PresentationFormat>Widescreen</PresentationFormat>
  <Paragraphs>237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Architect Thinking</vt:lpstr>
      <vt:lpstr>PowerPoint Presentation</vt:lpstr>
      <vt:lpstr>NFR</vt:lpstr>
      <vt:lpstr>Architect Responsibilities </vt:lpstr>
      <vt:lpstr>Different type Architecture</vt:lpstr>
      <vt:lpstr>PowerPoint Presentation</vt:lpstr>
      <vt:lpstr>How NFR influence in design : Manageability </vt:lpstr>
      <vt:lpstr>How NFR influence in design : Reliability </vt:lpstr>
      <vt:lpstr>PowerPoint Presentation</vt:lpstr>
      <vt:lpstr>Application Reference Architecture</vt:lpstr>
      <vt:lpstr>Security Reference Architecture</vt:lpstr>
      <vt:lpstr>Deployment Reference Architecture</vt:lpstr>
      <vt:lpstr>Dev/Ops Reference Architecture</vt:lpstr>
      <vt:lpstr>Zachman</vt:lpstr>
      <vt:lpstr>TOGAF Pillars</vt:lpstr>
      <vt:lpstr>NFR </vt:lpstr>
      <vt:lpstr>Architecture Deliverables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</dc:creator>
  <cp:lastModifiedBy>om</cp:lastModifiedBy>
  <cp:revision>186</cp:revision>
  <dcterms:created xsi:type="dcterms:W3CDTF">2024-07-15T20:24:42Z</dcterms:created>
  <dcterms:modified xsi:type="dcterms:W3CDTF">2024-09-09T21:26:21Z</dcterms:modified>
</cp:coreProperties>
</file>