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60" r:id="rId5"/>
    <p:sldId id="264" r:id="rId6"/>
    <p:sldId id="266" r:id="rId7"/>
    <p:sldId id="265" r:id="rId8"/>
    <p:sldId id="267" r:id="rId9"/>
    <p:sldId id="273" r:id="rId10"/>
    <p:sldId id="269" r:id="rId11"/>
    <p:sldId id="270" r:id="rId12"/>
    <p:sldId id="271" r:id="rId13"/>
    <p:sldId id="272" r:id="rId14"/>
    <p:sldId id="261" r:id="rId15"/>
    <p:sldId id="262" r:id="rId16"/>
    <p:sldId id="263" r:id="rId17"/>
    <p:sldId id="258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2F-DDD7-47BE-89A1-39ECA27DEEB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 Thinking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52"/>
            <a:ext cx="10515600" cy="1325563"/>
          </a:xfrm>
        </p:spPr>
        <p:txBody>
          <a:bodyPr/>
          <a:lstStyle/>
          <a:p>
            <a:r>
              <a:rPr lang="en-US" dirty="0" smtClean="0"/>
              <a:t>Application Reference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23578" y="1087523"/>
            <a:ext cx="9282675" cy="31017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50831" y="5075196"/>
            <a:ext cx="4262511" cy="1901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Offline (Batch)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1728" y="1210651"/>
            <a:ext cx="1269533" cy="70970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Config</a:t>
            </a:r>
            <a:r>
              <a:rPr lang="en-US" sz="1200" dirty="0" smtClean="0"/>
              <a:t> Server /Security Vault</a:t>
            </a:r>
            <a:endParaRPr lang="en-US" sz="1200" dirty="0"/>
          </a:p>
        </p:txBody>
      </p:sp>
      <p:grpSp>
        <p:nvGrpSpPr>
          <p:cNvPr id="8" name="Group 7"/>
          <p:cNvGrpSpPr/>
          <p:nvPr/>
        </p:nvGrpSpPr>
        <p:grpSpPr>
          <a:xfrm>
            <a:off x="266683" y="2532410"/>
            <a:ext cx="726494" cy="926190"/>
            <a:chOff x="9319286" y="3235795"/>
            <a:chExt cx="726494" cy="926190"/>
          </a:xfrm>
        </p:grpSpPr>
        <p:grpSp>
          <p:nvGrpSpPr>
            <p:cNvPr id="9" name="Group 8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11" name="Straight Connector 10"/>
              <p:cNvCxnSpPr>
                <a:stCxn id="12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319286" y="390037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User</a:t>
              </a:r>
              <a:endParaRPr lang="en-US" sz="11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89006" y="4471406"/>
            <a:ext cx="726494" cy="926190"/>
            <a:chOff x="9319286" y="3235795"/>
            <a:chExt cx="726494" cy="926190"/>
          </a:xfrm>
        </p:grpSpPr>
        <p:grpSp>
          <p:nvGrpSpPr>
            <p:cNvPr id="18" name="Group 17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20" name="Straight Connector 19"/>
              <p:cNvCxnSpPr>
                <a:stCxn id="21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9319286" y="3900375"/>
              <a:ext cx="5966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System</a:t>
              </a:r>
              <a:endParaRPr lang="en-US" sz="1100" dirty="0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9489503" y="3567943"/>
            <a:ext cx="1533379" cy="8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Integration / Composition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186847" y="1393734"/>
            <a:ext cx="1533379" cy="59871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Service registry</a:t>
            </a:r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1968349" y="2391804"/>
            <a:ext cx="1533379" cy="8862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Proxy</a:t>
            </a:r>
          </a:p>
          <a:p>
            <a:pPr algn="ctr"/>
            <a:r>
              <a:rPr lang="en-US" sz="1200" dirty="0" err="1" smtClean="0"/>
              <a:t>Apigee</a:t>
            </a:r>
            <a:r>
              <a:rPr lang="en-US" sz="1200" dirty="0" smtClean="0"/>
              <a:t> /</a:t>
            </a:r>
            <a:r>
              <a:rPr lang="en-US" sz="1200" dirty="0" err="1" smtClean="0"/>
              <a:t>Datpower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3923825" y="2712296"/>
            <a:ext cx="1086000" cy="7097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UI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09461" y="1282748"/>
            <a:ext cx="1269533" cy="70970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Aggregator</a:t>
            </a:r>
            <a:endParaRPr lang="en-US" sz="1200" dirty="0"/>
          </a:p>
        </p:txBody>
      </p:sp>
      <p:sp>
        <p:nvSpPr>
          <p:cNvPr id="31" name="Rounded Rectangle 30"/>
          <p:cNvSpPr/>
          <p:nvPr/>
        </p:nvSpPr>
        <p:spPr>
          <a:xfrm>
            <a:off x="6048777" y="3359901"/>
            <a:ext cx="1253030" cy="45908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 System</a:t>
            </a:r>
            <a:endParaRPr lang="en-US" sz="1200" dirty="0"/>
          </a:p>
        </p:txBody>
      </p:sp>
      <p:sp>
        <p:nvSpPr>
          <p:cNvPr id="32" name="Rounded Rectangle 31"/>
          <p:cNvSpPr/>
          <p:nvPr/>
        </p:nvSpPr>
        <p:spPr>
          <a:xfrm>
            <a:off x="7346274" y="3359902"/>
            <a:ext cx="1253030" cy="45908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Cache</a:t>
            </a:r>
            <a:endParaRPr lang="en-US" sz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8472442" y="2462345"/>
            <a:ext cx="1348496" cy="5531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Pub /Sub</a:t>
            </a:r>
          </a:p>
          <a:p>
            <a:pPr algn="ctr"/>
            <a:r>
              <a:rPr lang="en-US" sz="1200" dirty="0" err="1" smtClean="0"/>
              <a:t>Kafka,Rabit</a:t>
            </a:r>
            <a:r>
              <a:rPr lang="en-US" sz="1200" dirty="0" smtClean="0"/>
              <a:t> MQ,..</a:t>
            </a:r>
            <a:endParaRPr lang="en-US" sz="1200" dirty="0"/>
          </a:p>
        </p:txBody>
      </p:sp>
      <p:sp>
        <p:nvSpPr>
          <p:cNvPr id="34" name="Rounded Rectangle 33"/>
          <p:cNvSpPr/>
          <p:nvPr/>
        </p:nvSpPr>
        <p:spPr>
          <a:xfrm>
            <a:off x="10374025" y="2400268"/>
            <a:ext cx="427203" cy="13837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CLB</a:t>
            </a:r>
            <a:endParaRPr lang="en-US" sz="1200" dirty="0"/>
          </a:p>
        </p:txBody>
      </p:sp>
      <p:sp>
        <p:nvSpPr>
          <p:cNvPr id="35" name="Hexagon 34"/>
          <p:cNvSpPr/>
          <p:nvPr/>
        </p:nvSpPr>
        <p:spPr>
          <a:xfrm>
            <a:off x="6308365" y="2127902"/>
            <a:ext cx="2148787" cy="1231999"/>
          </a:xfrm>
          <a:prstGeom prst="hexago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022650" y="2331229"/>
            <a:ext cx="995853" cy="4287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App Logic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7064916" y="2846412"/>
            <a:ext cx="956604" cy="31690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DB Logic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9953537" y="2400268"/>
            <a:ext cx="405198" cy="138372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Fault </a:t>
            </a:r>
            <a:r>
              <a:rPr lang="en-US" sz="1200" dirty="0" err="1" smtClean="0"/>
              <a:t>tolrance</a:t>
            </a:r>
            <a:endParaRPr lang="en-US" sz="1200" dirty="0"/>
          </a:p>
        </p:txBody>
      </p:sp>
      <p:sp>
        <p:nvSpPr>
          <p:cNvPr id="37" name="Rounded Rectangle 36"/>
          <p:cNvSpPr/>
          <p:nvPr/>
        </p:nvSpPr>
        <p:spPr>
          <a:xfrm>
            <a:off x="9748910" y="4741787"/>
            <a:ext cx="1533379" cy="8862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en-US" sz="1400" baseline="30000" dirty="0" smtClean="0">
                <a:solidFill>
                  <a:schemeClr val="bg2">
                    <a:lumMod val="10000"/>
                  </a:schemeClr>
                </a:solidFill>
              </a:rPr>
              <a:t>rd</a:t>
            </a:r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 party</a:t>
            </a:r>
          </a:p>
          <a:p>
            <a:pPr algn="ctr"/>
            <a:r>
              <a:rPr lang="en-US" sz="1400" dirty="0" smtClean="0">
                <a:solidFill>
                  <a:schemeClr val="bg2">
                    <a:lumMod val="10000"/>
                  </a:schemeClr>
                </a:solidFill>
              </a:rPr>
              <a:t>Service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1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Reference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9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Reference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Dev/Ops Reference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12" y="-58580"/>
            <a:ext cx="10515600" cy="1325563"/>
          </a:xfrm>
        </p:spPr>
        <p:txBody>
          <a:bodyPr/>
          <a:lstStyle/>
          <a:p>
            <a:r>
              <a:rPr lang="en-US" dirty="0" err="1" smtClean="0"/>
              <a:t>Zachman</a:t>
            </a:r>
            <a:endParaRPr lang="en-US" dirty="0"/>
          </a:p>
        </p:txBody>
      </p:sp>
      <p:pic>
        <p:nvPicPr>
          <p:cNvPr id="1026" name="Picture 2" descr="https://zachman-feac.com/images/ZI_PIcs/ZF3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61" y="604202"/>
            <a:ext cx="7859751" cy="607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2753710"/>
            <a:ext cx="27673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Zach man only set context  but not more Architect thinking</a:t>
            </a:r>
          </a:p>
          <a:p>
            <a:endParaRPr lang="en-US" dirty="0"/>
          </a:p>
          <a:p>
            <a:r>
              <a:rPr lang="en-US" dirty="0" smtClean="0"/>
              <a:t>Architect is responsible at each level</a:t>
            </a:r>
          </a:p>
          <a:p>
            <a:r>
              <a:rPr lang="en-US" dirty="0" smtClean="0"/>
              <a:t>2 major stake holder</a:t>
            </a:r>
          </a:p>
          <a:p>
            <a:r>
              <a:rPr lang="en-US" dirty="0" smtClean="0"/>
              <a:t>Provider &amp; Implementer</a:t>
            </a:r>
          </a:p>
          <a:p>
            <a:r>
              <a:rPr lang="en-US" dirty="0" smtClean="0"/>
              <a:t>2 thing more important </a:t>
            </a:r>
          </a:p>
          <a:p>
            <a:r>
              <a:rPr lang="en-US" dirty="0" smtClean="0"/>
              <a:t>Data (What) How (Logic) rest is optional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86" y="102366"/>
            <a:ext cx="10515600" cy="1325563"/>
          </a:xfrm>
        </p:spPr>
        <p:txBody>
          <a:bodyPr/>
          <a:lstStyle/>
          <a:p>
            <a:r>
              <a:rPr lang="en-US" dirty="0" smtClean="0"/>
              <a:t>TOGAF Pillars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9378" y="998741"/>
            <a:ext cx="10894423" cy="631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TOGAF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46838" y="1666321"/>
            <a:ext cx="2346105" cy="1467051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4" name="Rectangle 3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architecture domains</a:t>
              </a:r>
              <a:endParaRPr 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9108282" y="1685419"/>
            <a:ext cx="2387031" cy="1463251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21" name="Rectangle 20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Enterprise Continuum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112986" y="3387173"/>
            <a:ext cx="2064970" cy="2177439"/>
            <a:chOff x="965612" y="4595012"/>
            <a:chExt cx="2064970" cy="2177439"/>
          </a:xfrm>
        </p:grpSpPr>
        <p:sp>
          <p:nvSpPr>
            <p:cNvPr id="25" name="Pentagon 24"/>
            <p:cNvSpPr/>
            <p:nvPr/>
          </p:nvSpPr>
          <p:spPr>
            <a:xfrm>
              <a:off x="965612" y="4595012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Business architecture</a:t>
              </a:r>
            </a:p>
          </p:txBody>
        </p:sp>
        <p:sp>
          <p:nvSpPr>
            <p:cNvPr id="26" name="Pentagon 25"/>
            <p:cNvSpPr/>
            <p:nvPr/>
          </p:nvSpPr>
          <p:spPr>
            <a:xfrm>
              <a:off x="992776" y="514633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architecture </a:t>
              </a:r>
            </a:p>
          </p:txBody>
        </p:sp>
        <p:sp>
          <p:nvSpPr>
            <p:cNvPr id="27" name="Pentagon 26"/>
            <p:cNvSpPr/>
            <p:nvPr/>
          </p:nvSpPr>
          <p:spPr>
            <a:xfrm>
              <a:off x="992776" y="571707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Applications architecture </a:t>
              </a:r>
            </a:p>
          </p:txBody>
        </p:sp>
        <p:sp>
          <p:nvSpPr>
            <p:cNvPr id="28" name="Pentagon 27"/>
            <p:cNvSpPr/>
            <p:nvPr/>
          </p:nvSpPr>
          <p:spPr>
            <a:xfrm>
              <a:off x="992776" y="6287819"/>
              <a:ext cx="2037806" cy="484632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Technical architecture</a:t>
              </a:r>
            </a:p>
          </p:txBody>
        </p:sp>
      </p:grpSp>
      <p:pic>
        <p:nvPicPr>
          <p:cNvPr id="1026" name="Picture 2" descr="https://pubs.opengroup.org/architecture/togaf8-doc/arch/Figures/ad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56" y="2733774"/>
            <a:ext cx="4672805" cy="412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408853" y="1669654"/>
            <a:ext cx="2576821" cy="1459450"/>
            <a:chOff x="248194" y="2259874"/>
            <a:chExt cx="3409406" cy="3357155"/>
          </a:xfrm>
          <a:solidFill>
            <a:srgbClr val="C00000"/>
          </a:solidFill>
        </p:grpSpPr>
        <p:sp>
          <p:nvSpPr>
            <p:cNvPr id="16" name="Rectangle 15"/>
            <p:cNvSpPr/>
            <p:nvPr/>
          </p:nvSpPr>
          <p:spPr>
            <a:xfrm>
              <a:off x="600891" y="2259874"/>
              <a:ext cx="2717074" cy="289995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Architecture Development Method</a:t>
              </a:r>
              <a:endParaRPr lang="en-US" sz="14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248195" y="5192485"/>
              <a:ext cx="352696" cy="411481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17965" y="5159828"/>
              <a:ext cx="339635" cy="44413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48194" y="5603966"/>
              <a:ext cx="3409406" cy="1306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s://pubs.opengroup.org/architecture/togaf91-doc/arch/Figures/39_entcon_o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004709"/>
            <a:ext cx="5057868" cy="353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7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6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Deliverables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486694"/>
            <a:ext cx="2933700" cy="977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318375" y="1556941"/>
            <a:ext cx="31686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56050" y="1506141"/>
            <a:ext cx="33718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340100"/>
            <a:ext cx="32810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Organization/Actor catalog</a:t>
            </a:r>
          </a:p>
          <a:p>
            <a:r>
              <a:rPr lang="en-US" dirty="0" smtClean="0"/>
              <a:t>• Driver/Goal/Objective catalog</a:t>
            </a:r>
          </a:p>
          <a:p>
            <a:r>
              <a:rPr lang="en-US" dirty="0" smtClean="0"/>
              <a:t>• Role catalog</a:t>
            </a:r>
          </a:p>
          <a:p>
            <a:r>
              <a:rPr lang="en-US" dirty="0" smtClean="0"/>
              <a:t>• Business Service/Function</a:t>
            </a:r>
          </a:p>
          <a:p>
            <a:r>
              <a:rPr lang="en-US" dirty="0" smtClean="0"/>
              <a:t>catalog</a:t>
            </a:r>
          </a:p>
          <a:p>
            <a:r>
              <a:rPr lang="en-US" dirty="0" smtClean="0"/>
              <a:t>• Location catalog</a:t>
            </a:r>
          </a:p>
          <a:p>
            <a:r>
              <a:rPr lang="en-US" dirty="0" smtClean="0"/>
              <a:t>• Process/Event/Control/Product</a:t>
            </a:r>
          </a:p>
          <a:p>
            <a:r>
              <a:rPr lang="en-US" dirty="0" smtClean="0"/>
              <a:t>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5700" y="374650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Contract/Measure catalog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• Business Interaction matrix</a:t>
            </a:r>
          </a:p>
          <a:p>
            <a:r>
              <a:rPr lang="en-US" dirty="0" smtClean="0"/>
              <a:t>• Actor/Role matrix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1516" y="1216441"/>
            <a:ext cx="7917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• Business Footprint diagram</a:t>
            </a:r>
          </a:p>
          <a:p>
            <a:r>
              <a:rPr lang="en-US" sz="1400" dirty="0" smtClean="0"/>
              <a:t>• Business Service/Information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Functional Decomposition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diagram</a:t>
            </a:r>
          </a:p>
          <a:p>
            <a:r>
              <a:rPr lang="en-US" sz="1400" dirty="0" smtClean="0"/>
              <a:t>• Product Lifecycle diagram</a:t>
            </a:r>
          </a:p>
          <a:p>
            <a:r>
              <a:rPr lang="en-US" sz="1400" dirty="0" smtClean="0"/>
              <a:t>• Goal/Objective/Service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Use-Case diagram</a:t>
            </a:r>
          </a:p>
          <a:p>
            <a:r>
              <a:rPr lang="en-US" sz="1400" dirty="0" smtClean="0"/>
              <a:t>• Organization Decomposition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 Flow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Event diagram</a:t>
            </a:r>
          </a:p>
          <a:p>
            <a:r>
              <a:rPr lang="fr-FR" sz="1400" dirty="0" smtClean="0"/>
              <a:t>Application Communication </a:t>
            </a:r>
            <a:r>
              <a:rPr lang="fr-FR" sz="1400" dirty="0" err="1" smtClean="0"/>
              <a:t>diagram</a:t>
            </a:r>
            <a:endParaRPr lang="fr-FR" sz="1400" dirty="0" smtClean="0"/>
          </a:p>
          <a:p>
            <a:r>
              <a:rPr lang="en-US" sz="1400" dirty="0" smtClean="0"/>
              <a:t>• Class diagram </a:t>
            </a:r>
          </a:p>
          <a:p>
            <a:r>
              <a:rPr lang="en-US" sz="1400" dirty="0" smtClean="0"/>
              <a:t>• Data Dissemination diagram </a:t>
            </a:r>
          </a:p>
          <a:p>
            <a:r>
              <a:rPr lang="en-US" sz="1400" dirty="0" smtClean="0"/>
              <a:t>• Data Security diagram </a:t>
            </a:r>
          </a:p>
          <a:p>
            <a:r>
              <a:rPr lang="en-US" sz="1400" dirty="0" smtClean="0"/>
              <a:t>• Class Hierarchy diagram </a:t>
            </a:r>
          </a:p>
          <a:p>
            <a:r>
              <a:rPr lang="en-US" sz="1400" dirty="0" smtClean="0"/>
              <a:t>• Data Migration diagram </a:t>
            </a:r>
          </a:p>
          <a:p>
            <a:r>
              <a:rPr lang="en-US" sz="1400" dirty="0" smtClean="0"/>
              <a:t>• Data Lifecycle diagram</a:t>
            </a:r>
            <a:endParaRPr lang="fr-FR" sz="1400" dirty="0" smtClean="0"/>
          </a:p>
          <a:p>
            <a:r>
              <a:rPr lang="fr-FR" sz="1400" dirty="0" smtClean="0"/>
              <a:t> </a:t>
            </a:r>
            <a:r>
              <a:rPr lang="en-US" sz="1400" dirty="0" smtClean="0"/>
              <a:t>Process/Application Realization diagram</a:t>
            </a:r>
          </a:p>
          <a:p>
            <a:r>
              <a:rPr lang="en-US" sz="1400" dirty="0" smtClean="0"/>
              <a:t>Application Migration diagram • Software Distribution diagram</a:t>
            </a:r>
          </a:p>
          <a:p>
            <a:r>
              <a:rPr lang="en-US" sz="1400" dirty="0" smtClean="0"/>
              <a:t>Environments and Locations diagram • Platform Decomposition diagram 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Processing diagram </a:t>
            </a:r>
            <a:r>
              <a:rPr lang="en-US" sz="1400" dirty="0" smtClean="0"/>
              <a:t>• Networked Computing/Hardware diagram • Communications Engineering diagram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67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6829425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9691" y="4624251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Build </a:t>
            </a:r>
            <a:r>
              <a:rPr lang="en-US" dirty="0" err="1" smtClean="0"/>
              <a:t>SonarQ</a:t>
            </a:r>
            <a:r>
              <a:rPr lang="en-US" dirty="0" smtClean="0"/>
              <a:t> Checkmark t, build container image based on </a:t>
            </a:r>
            <a:r>
              <a:rPr lang="en-US" dirty="0" err="1" smtClean="0"/>
              <a:t>docker</a:t>
            </a:r>
            <a:r>
              <a:rPr lang="en-US" dirty="0" smtClean="0"/>
              <a:t> file, publish jar in repo and deploy on respective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3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0443" y="770708"/>
            <a:ext cx="2547257" cy="11887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0443" y="2399211"/>
            <a:ext cx="2547257" cy="11887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57781" y="2399211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platform</a:t>
            </a:r>
          </a:p>
          <a:p>
            <a:pPr algn="ctr"/>
            <a:r>
              <a:rPr lang="en-US" dirty="0" smtClean="0"/>
              <a:t>Lift  - Shift ( re hosting)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357781" y="3492137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Factoring  Or Re Language with Enhancement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357781" y="4585063"/>
            <a:ext cx="3082834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 Engineering </a:t>
            </a:r>
            <a:endParaRPr lang="en-US" dirty="0"/>
          </a:p>
          <a:p>
            <a:pPr algn="ctr"/>
            <a:r>
              <a:rPr lang="en-US" dirty="0" smtClean="0"/>
              <a:t>( new design 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57781" y="5677989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</a:p>
        </p:txBody>
      </p:sp>
      <p:cxnSp>
        <p:nvCxnSpPr>
          <p:cNvPr id="3" name="Elbow Connector 2"/>
          <p:cNvCxnSpPr>
            <a:stCxn id="5" idx="3"/>
            <a:endCxn id="6" idx="1"/>
          </p:cNvCxnSpPr>
          <p:nvPr/>
        </p:nvCxnSpPr>
        <p:spPr>
          <a:xfrm flipV="1">
            <a:off x="4717700" y="2856411"/>
            <a:ext cx="640081" cy="137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3"/>
            <a:endCxn id="7" idx="1"/>
          </p:cNvCxnSpPr>
          <p:nvPr/>
        </p:nvCxnSpPr>
        <p:spPr>
          <a:xfrm>
            <a:off x="4717700" y="2993571"/>
            <a:ext cx="640081" cy="955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8" idx="1"/>
          </p:cNvCxnSpPr>
          <p:nvPr/>
        </p:nvCxnSpPr>
        <p:spPr>
          <a:xfrm>
            <a:off x="4717700" y="2993571"/>
            <a:ext cx="640081" cy="204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9" idx="1"/>
          </p:cNvCxnSpPr>
          <p:nvPr/>
        </p:nvCxnSpPr>
        <p:spPr>
          <a:xfrm>
            <a:off x="4717700" y="2993571"/>
            <a:ext cx="640081" cy="3141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1"/>
          </p:cNvCxnSpPr>
          <p:nvPr/>
        </p:nvCxnSpPr>
        <p:spPr>
          <a:xfrm>
            <a:off x="4717700" y="1365068"/>
            <a:ext cx="640081" cy="3677195"/>
          </a:xfrm>
          <a:prstGeom prst="bentConnector3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258270" y="1943233"/>
            <a:ext cx="1452642" cy="911956"/>
            <a:chOff x="9614780" y="1460530"/>
            <a:chExt cx="1452642" cy="911956"/>
          </a:xfrm>
        </p:grpSpPr>
        <p:grpSp>
          <p:nvGrpSpPr>
            <p:cNvPr id="18" name="Group 17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19" name="Straight Connector 18"/>
              <p:cNvCxnSpPr>
                <a:stCxn id="20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9614780" y="2110876"/>
              <a:ext cx="1452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Provider</a:t>
              </a:r>
              <a:endParaRPr lang="en-US" sz="11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319286" y="3235795"/>
            <a:ext cx="1713931" cy="1095467"/>
            <a:chOff x="9319286" y="3235795"/>
            <a:chExt cx="1713931" cy="1095467"/>
          </a:xfrm>
        </p:grpSpPr>
        <p:grpSp>
          <p:nvGrpSpPr>
            <p:cNvPr id="25" name="Group 24"/>
            <p:cNvGrpSpPr/>
            <p:nvPr/>
          </p:nvGrpSpPr>
          <p:grpSpPr>
            <a:xfrm>
              <a:off x="9746957" y="3235795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26" name="Straight Connector 25"/>
              <p:cNvCxnSpPr>
                <a:stCxn id="27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9319286" y="3900375"/>
              <a:ext cx="171393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Requirement Implementer</a:t>
              </a:r>
            </a:p>
            <a:p>
              <a:r>
                <a:rPr lang="en-US" sz="1100" dirty="0" smtClean="0"/>
                <a:t>( Developer)</a:t>
              </a:r>
              <a:endParaRPr lang="en-US" sz="11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264522" y="724857"/>
            <a:ext cx="704039" cy="885331"/>
            <a:chOff x="0" y="3697319"/>
            <a:chExt cx="704039" cy="885331"/>
          </a:xfrm>
        </p:grpSpPr>
        <p:grpSp>
          <p:nvGrpSpPr>
            <p:cNvPr id="32" name="Group 31"/>
            <p:cNvGrpSpPr/>
            <p:nvPr/>
          </p:nvGrpSpPr>
          <p:grpSpPr>
            <a:xfrm>
              <a:off x="311461" y="3697319"/>
              <a:ext cx="298823" cy="526596"/>
              <a:chOff x="10883527" y="2257425"/>
              <a:chExt cx="460748" cy="1040946"/>
            </a:xfrm>
            <a:solidFill>
              <a:srgbClr val="FF0000"/>
            </a:solidFill>
          </p:grpSpPr>
          <p:cxnSp>
            <p:nvCxnSpPr>
              <p:cNvPr id="33" name="Straight Connector 32"/>
              <p:cNvCxnSpPr>
                <a:stCxn id="34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0" y="4321040"/>
              <a:ext cx="7040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Architect</a:t>
              </a:r>
              <a:endParaRPr lang="en-US" sz="11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10085" y="3288799"/>
            <a:ext cx="675185" cy="911956"/>
            <a:chOff x="9614780" y="1460530"/>
            <a:chExt cx="675185" cy="911956"/>
          </a:xfrm>
        </p:grpSpPr>
        <p:grpSp>
          <p:nvGrpSpPr>
            <p:cNvPr id="43" name="Group 42"/>
            <p:cNvGrpSpPr/>
            <p:nvPr/>
          </p:nvGrpSpPr>
          <p:grpSpPr>
            <a:xfrm>
              <a:off x="9890133" y="1460530"/>
              <a:ext cx="298823" cy="526596"/>
              <a:chOff x="10883527" y="2257425"/>
              <a:chExt cx="460748" cy="1040946"/>
            </a:xfrm>
            <a:solidFill>
              <a:srgbClr val="7030A0"/>
            </a:solidFill>
          </p:grpSpPr>
          <p:cxnSp>
            <p:nvCxnSpPr>
              <p:cNvPr id="45" name="Straight Connector 44"/>
              <p:cNvCxnSpPr>
                <a:stCxn id="46" idx="4"/>
              </p:cNvCxnSpPr>
              <p:nvPr/>
            </p:nvCxnSpPr>
            <p:spPr>
              <a:xfrm>
                <a:off x="11087100" y="2466975"/>
                <a:ext cx="19050" cy="48577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10991850" y="2257425"/>
                <a:ext cx="190500" cy="209550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 flipH="1">
                <a:off x="10972800" y="2952750"/>
                <a:ext cx="123825" cy="34562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1106150" y="2952750"/>
                <a:ext cx="238125" cy="276225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10883527" y="2625633"/>
                <a:ext cx="460748" cy="0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9614780" y="2110876"/>
              <a:ext cx="67518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/>
                <a:t>Financer</a:t>
              </a:r>
              <a:endParaRPr lang="en-US" sz="1100" dirty="0"/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>
          <a:xfrm>
            <a:off x="0" y="-65743"/>
            <a:ext cx="10515600" cy="7058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Requirement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2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489825" y="5935369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08979" y="377567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4001589" y="378360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1489825" y="3794606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469062" y="4930776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Manageability</a:t>
            </a:r>
          </a:p>
        </p:txBody>
      </p:sp>
      <p:sp>
        <p:nvSpPr>
          <p:cNvPr id="9" name="Chevron 8"/>
          <p:cNvSpPr/>
          <p:nvPr/>
        </p:nvSpPr>
        <p:spPr>
          <a:xfrm>
            <a:off x="3826412" y="4922839"/>
            <a:ext cx="2752188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Extensionalbility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108979" y="4930776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229782" y="4922839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2680789" y="86060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Reliability/ </a:t>
            </a:r>
            <a:r>
              <a:rPr lang="en-US" dirty="0" err="1" smtClean="0">
                <a:solidFill>
                  <a:schemeClr val="tx1"/>
                </a:solidFill>
              </a:rPr>
              <a:t>Trustability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2680789" y="185276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Use ( End 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9189" y="90026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9189" y="1881309"/>
            <a:ext cx="2641600" cy="963612"/>
          </a:xfrm>
          <a:prstGeom prst="chevr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Budget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Upfront + Operational cost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7520396" y="814909"/>
            <a:ext cx="1267097" cy="2097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50579" y="1696643"/>
            <a:ext cx="20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Owner Preferences 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2312126" y="2984492"/>
            <a:ext cx="2741966" cy="646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430894" y="4159568"/>
            <a:ext cx="684083" cy="2266951"/>
          </a:xfrm>
          <a:prstGeom prst="rightBrace">
            <a:avLst>
              <a:gd name="adj1" fmla="val 8333"/>
              <a:gd name="adj2" fmla="val 51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6809" y="4996682"/>
            <a:ext cx="1413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Implementer</a:t>
            </a:r>
          </a:p>
          <a:p>
            <a:r>
              <a:rPr lang="en-US" dirty="0" smtClean="0"/>
              <a:t> Preferences </a:t>
            </a:r>
            <a:endParaRPr lang="en-US" dirty="0"/>
          </a:p>
        </p:txBody>
      </p:sp>
      <p:sp>
        <p:nvSpPr>
          <p:cNvPr id="26" name="Chevron 25"/>
          <p:cNvSpPr/>
          <p:nvPr/>
        </p:nvSpPr>
        <p:spPr>
          <a:xfrm>
            <a:off x="5257800" y="1157740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Government Compliance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PCI</a:t>
            </a:r>
          </a:p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HIPA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8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41855" y="5693695"/>
            <a:ext cx="11025567" cy="1185372"/>
          </a:xfrm>
          <a:prstGeom prst="rect">
            <a:avLst/>
          </a:prstGeom>
          <a:solidFill>
            <a:srgbClr val="FF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3 : Deployment &amp; Support ( Operation)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855" y="2548314"/>
            <a:ext cx="11025567" cy="3040509"/>
          </a:xfrm>
          <a:prstGeom prst="rect">
            <a:avLst/>
          </a:prstGeom>
          <a:solidFill>
            <a:schemeClr val="accent2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2: Development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1855" y="927915"/>
            <a:ext cx="11025567" cy="1678357"/>
          </a:xfrm>
          <a:prstGeom prst="rect">
            <a:avLst/>
          </a:prstGeom>
          <a:solidFill>
            <a:schemeClr val="accent1">
              <a:lumMod val="40000"/>
              <a:lumOff val="60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Phase 1: Requirement capturing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44092" y="3386898"/>
            <a:ext cx="1745532" cy="1150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 Responsibilities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7053" y="1506355"/>
            <a:ext cx="2272937" cy="2256036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equirement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78479" y="1600957"/>
            <a:ext cx="3844835" cy="8820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Requirement &amp; Minimize gap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[ Requirement Gathering]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4571" y="1460531"/>
            <a:ext cx="2430209" cy="98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Present to  Customer </a:t>
            </a:r>
            <a:r>
              <a:rPr lang="en-US" sz="1050" dirty="0" smtClean="0">
                <a:solidFill>
                  <a:srgbClr val="FFFF00"/>
                </a:solidFill>
              </a:rPr>
              <a:t>Visualized</a:t>
            </a:r>
            <a:r>
              <a:rPr lang="en-US" sz="1050" dirty="0" smtClean="0"/>
              <a:t> about requirement capturing</a:t>
            </a:r>
          </a:p>
          <a:p>
            <a:pPr algn="ctr"/>
            <a:r>
              <a:rPr lang="en-US" sz="1050" dirty="0" smtClean="0"/>
              <a:t>&amp; Minimize Gap 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0103857" y="147513"/>
            <a:ext cx="19271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Life Cycle</a:t>
            </a:r>
          </a:p>
          <a:p>
            <a:r>
              <a:rPr lang="en-US" sz="1000" dirty="0" smtClean="0"/>
              <a:t>Phase 0: Requirement capturing</a:t>
            </a:r>
          </a:p>
          <a:p>
            <a:r>
              <a:rPr lang="en-US" sz="1000" dirty="0" smtClean="0"/>
              <a:t>Phase </a:t>
            </a:r>
            <a:r>
              <a:rPr lang="en-US" sz="1000" dirty="0"/>
              <a:t>1: Planning.</a:t>
            </a:r>
          </a:p>
          <a:p>
            <a:r>
              <a:rPr lang="en-US" sz="1000" dirty="0"/>
              <a:t>Phase 2: Requirements Analysis.</a:t>
            </a:r>
          </a:p>
          <a:p>
            <a:r>
              <a:rPr lang="en-US" sz="1000" dirty="0"/>
              <a:t>Phase 3: Design.</a:t>
            </a:r>
          </a:p>
          <a:p>
            <a:r>
              <a:rPr lang="en-US" sz="1000" dirty="0"/>
              <a:t>Phase 4: Coding.</a:t>
            </a:r>
          </a:p>
          <a:p>
            <a:r>
              <a:rPr lang="en-US" sz="1000" dirty="0"/>
              <a:t>Phase 5: Testing.</a:t>
            </a:r>
          </a:p>
          <a:p>
            <a:r>
              <a:rPr lang="en-US" sz="1000" dirty="0"/>
              <a:t>Phase 6: Deployment.</a:t>
            </a:r>
          </a:p>
          <a:p>
            <a:r>
              <a:rPr lang="en-US" sz="1000" dirty="0"/>
              <a:t>Phase 7: </a:t>
            </a:r>
            <a:r>
              <a:rPr lang="en-US" sz="1000" dirty="0" smtClean="0"/>
              <a:t>Maintenance</a:t>
            </a:r>
          </a:p>
          <a:p>
            <a:r>
              <a:rPr lang="en-US" sz="1000" dirty="0" smtClean="0"/>
              <a:t>Phase 8: Enhancement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90133" y="1460530"/>
            <a:ext cx="298823" cy="526596"/>
            <a:chOff x="10883527" y="2257425"/>
            <a:chExt cx="460748" cy="1040946"/>
          </a:xfrm>
          <a:solidFill>
            <a:srgbClr val="7030A0"/>
          </a:solidFill>
        </p:grpSpPr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14780" y="211087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Provider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46957" y="3235795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24" name="Straight Connector 23"/>
            <p:cNvCxnSpPr>
              <a:stCxn id="25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9286" y="390037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Implementer</a:t>
            </a:r>
          </a:p>
          <a:p>
            <a:r>
              <a:rPr lang="en-US" sz="1100" dirty="0" smtClean="0"/>
              <a:t>( Developer)</a:t>
            </a:r>
            <a:endParaRPr lang="en-US" sz="1100" dirty="0"/>
          </a:p>
        </p:txBody>
      </p:sp>
      <p:sp>
        <p:nvSpPr>
          <p:cNvPr id="30" name="Chevron 29"/>
          <p:cNvSpPr/>
          <p:nvPr/>
        </p:nvSpPr>
        <p:spPr>
          <a:xfrm>
            <a:off x="3212025" y="2670403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Implementation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3535852" y="3372782"/>
            <a:ext cx="1374756" cy="622974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</a:t>
            </a:r>
            <a:r>
              <a:rPr lang="en-US" sz="1100" dirty="0" smtClean="0">
                <a:solidFill>
                  <a:srgbClr val="7030A0"/>
                </a:solidFill>
              </a:rPr>
              <a:t>equirement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726866" y="3762391"/>
            <a:ext cx="1438130" cy="541081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NFR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66188" y="3386899"/>
            <a:ext cx="2627610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1763" y="3454468"/>
            <a:ext cx="996107" cy="803292"/>
          </a:xfrm>
          <a:prstGeom prst="ellips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Design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078479" y="2559914"/>
            <a:ext cx="7528785" cy="15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57912" y="3427860"/>
            <a:ext cx="2249992" cy="98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 to  Developer </a:t>
            </a:r>
            <a:r>
              <a:rPr lang="en-US" sz="1100" dirty="0" smtClean="0">
                <a:solidFill>
                  <a:srgbClr val="FFFF00"/>
                </a:solidFill>
              </a:rPr>
              <a:t>Visualized</a:t>
            </a:r>
            <a:r>
              <a:rPr lang="en-US" sz="1100" dirty="0" smtClean="0"/>
              <a:t> about Design &amp; Minimize Gap 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44091" y="4595532"/>
            <a:ext cx="7689126" cy="767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96807" y="4748048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42" name="Straight Connector 41"/>
            <p:cNvCxnSpPr>
              <a:stCxn id="4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51481" y="536674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Developer 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11461" y="3697319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432104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23803" y="4610779"/>
            <a:ext cx="2780829" cy="978044"/>
            <a:chOff x="1255912" y="4688039"/>
            <a:chExt cx="2702771" cy="1399070"/>
          </a:xfrm>
        </p:grpSpPr>
        <p:sp>
          <p:nvSpPr>
            <p:cNvPr id="58" name="Rectangle 57"/>
            <p:cNvSpPr/>
            <p:nvPr/>
          </p:nvSpPr>
          <p:spPr>
            <a:xfrm>
              <a:off x="1255912" y="4688039"/>
              <a:ext cx="2702771" cy="139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Technology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386038" y="5026476"/>
              <a:ext cx="1374756" cy="62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Data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21609" y="5498892"/>
              <a:ext cx="1438130" cy="541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Logic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110691" y="5628356"/>
            <a:ext cx="10956731" cy="6533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69874" y="5890377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65" name="Straight Connector 64"/>
            <p:cNvCxnSpPr>
              <a:stCxn id="66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004632" y="652885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 Developer 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3316" y="5815511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73" name="Straight Connector 72"/>
            <p:cNvCxnSpPr>
              <a:stCxn id="74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855" y="643923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sp>
        <p:nvSpPr>
          <p:cNvPr id="80" name="Chevron 79"/>
          <p:cNvSpPr/>
          <p:nvPr/>
        </p:nvSpPr>
        <p:spPr>
          <a:xfrm>
            <a:off x="1708735" y="5845344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Design &amp; Requirement </a:t>
            </a:r>
            <a:r>
              <a:rPr lang="en-US" sz="1200" dirty="0" err="1" smtClean="0">
                <a:solidFill>
                  <a:schemeClr val="tx1"/>
                </a:solidFill>
              </a:rPr>
              <a:t>Artifactory</a:t>
            </a:r>
            <a:r>
              <a:rPr lang="en-US" sz="1200" dirty="0" smtClean="0">
                <a:solidFill>
                  <a:schemeClr val="tx1"/>
                </a:solidFill>
              </a:rPr>
              <a:t> to Easy understand to Support guy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095801" y="3694044"/>
            <a:ext cx="370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337914" y="4163084"/>
            <a:ext cx="1283691" cy="434817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Budget</a:t>
            </a:r>
            <a:endParaRPr lang="en-US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35" y="0"/>
            <a:ext cx="6302828" cy="1325563"/>
          </a:xfrm>
        </p:spPr>
        <p:txBody>
          <a:bodyPr/>
          <a:lstStyle/>
          <a:p>
            <a:r>
              <a:rPr lang="en-US" dirty="0" smtClean="0"/>
              <a:t>Different type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035" y="2011680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Architecture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54035" y="3091543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Architecture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54035" y="4171406"/>
            <a:ext cx="411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Architecture 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 flipH="1">
            <a:off x="7036525" y="1325705"/>
            <a:ext cx="875211" cy="373039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7955280" y="4127863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9" name="Hexagon 8"/>
          <p:cNvSpPr/>
          <p:nvPr/>
        </p:nvSpPr>
        <p:spPr>
          <a:xfrm>
            <a:off x="7955280" y="1541417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</a:t>
            </a:r>
            <a:endParaRPr lang="en-US" dirty="0"/>
          </a:p>
        </p:txBody>
      </p:sp>
      <p:sp>
        <p:nvSpPr>
          <p:cNvPr id="10" name="Hexagon 9"/>
          <p:cNvSpPr/>
          <p:nvPr/>
        </p:nvSpPr>
        <p:spPr>
          <a:xfrm>
            <a:off x="7955280" y="2834640"/>
            <a:ext cx="2220685" cy="129322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89021" y="974563"/>
            <a:ext cx="1835330" cy="50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HLD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9021" y="1489308"/>
            <a:ext cx="1835330" cy="50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LD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256711" y="1032580"/>
            <a:ext cx="1888671" cy="1136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 &amp; Functional traceability</a:t>
            </a:r>
            <a:endParaRPr lang="en-US" dirty="0"/>
          </a:p>
        </p:txBody>
      </p:sp>
      <p:sp>
        <p:nvSpPr>
          <p:cNvPr id="14" name="Round Same Side Corner Rectangle 13"/>
          <p:cNvSpPr/>
          <p:nvPr/>
        </p:nvSpPr>
        <p:spPr>
          <a:xfrm>
            <a:off x="770709" y="5331446"/>
            <a:ext cx="3579222" cy="912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Reference Architecture </a:t>
            </a:r>
            <a:endParaRPr lang="en-US" dirty="0"/>
          </a:p>
        </p:txBody>
      </p:sp>
      <p:sp>
        <p:nvSpPr>
          <p:cNvPr id="15" name="Round Same Side Corner Rectangle 14"/>
          <p:cNvSpPr/>
          <p:nvPr/>
        </p:nvSpPr>
        <p:spPr>
          <a:xfrm>
            <a:off x="4430485" y="5305321"/>
            <a:ext cx="3043645" cy="912600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Industry Specific </a:t>
            </a:r>
            <a:r>
              <a:rPr lang="en-US" dirty="0" smtClean="0"/>
              <a:t>Architecture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9635" y="1668622"/>
            <a:ext cx="914400" cy="6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OLTP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39635" y="2336230"/>
            <a:ext cx="914400" cy="672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smtClean="0"/>
              <a:t>How NFR Influence Design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269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How NFR influence in design : Manageability 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655" y="1181731"/>
            <a:ext cx="3076813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Manageability</a:t>
            </a:r>
          </a:p>
        </p:txBody>
      </p:sp>
      <p:sp>
        <p:nvSpPr>
          <p:cNvPr id="9" name="Chevron 8"/>
          <p:cNvSpPr/>
          <p:nvPr/>
        </p:nvSpPr>
        <p:spPr>
          <a:xfrm>
            <a:off x="3826412" y="1173794"/>
            <a:ext cx="2752188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Extensionalbility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6252175" y="118173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576917" y="1173794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2062920" y="2392222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Traceability </a:t>
            </a:r>
            <a:r>
              <a:rPr lang="en-US" sz="1200" dirty="0" smtClean="0">
                <a:solidFill>
                  <a:schemeClr val="tx1"/>
                </a:solidFill>
              </a:rPr>
              <a:t>Design To Code to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2062920" y="3587015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Separation of concern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Layers</a:t>
            </a:r>
            <a:r>
              <a:rPr lang="en-US" sz="1100" dirty="0" smtClean="0">
                <a:solidFill>
                  <a:schemeClr val="tx1"/>
                </a:solidFill>
              </a:rPr>
              <a:t> for </a:t>
            </a:r>
            <a:r>
              <a:rPr lang="en-US" sz="1100" dirty="0" err="1" smtClean="0">
                <a:solidFill>
                  <a:schemeClr val="tx1"/>
                </a:solidFill>
              </a:rPr>
              <a:t>UI,Logic,DB</a:t>
            </a:r>
            <a:r>
              <a:rPr lang="en-US" sz="1100" dirty="0" smtClean="0">
                <a:solidFill>
                  <a:schemeClr val="tx1"/>
                </a:solidFill>
              </a:rPr>
              <a:t> Logic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2062920" y="4679941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Clean Code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Break many sub functions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4394194" y="4679941"/>
            <a:ext cx="2641600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Avoid High learning path Lib or Syntax or pattern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6813425" y="4679941"/>
            <a:ext cx="3271094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Less boilerplate code but should not increase learning curve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What is new become old in future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2118214" y="5772866"/>
            <a:ext cx="2641600" cy="77162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Minimize CI/CD time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4488683" y="5772865"/>
            <a:ext cx="2641600" cy="77162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Batch Job result should easily verify by end user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0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5743"/>
            <a:ext cx="10515600" cy="705824"/>
          </a:xfrm>
        </p:spPr>
        <p:txBody>
          <a:bodyPr/>
          <a:lstStyle/>
          <a:p>
            <a:r>
              <a:rPr lang="en-US" dirty="0" smtClean="0"/>
              <a:t>How NFR influence in design : Reliability </a:t>
            </a:r>
            <a:endParaRPr lang="en-US" dirty="0"/>
          </a:p>
        </p:txBody>
      </p:sp>
      <p:sp>
        <p:nvSpPr>
          <p:cNvPr id="8" name="Chevron 7"/>
          <p:cNvSpPr/>
          <p:nvPr/>
        </p:nvSpPr>
        <p:spPr>
          <a:xfrm>
            <a:off x="345656" y="1181731"/>
            <a:ext cx="2641600" cy="963612"/>
          </a:xfrm>
          <a:prstGeom prst="chevr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Reliability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4454475" y="4279991"/>
            <a:ext cx="3577187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Transaction Consistency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509770" y="5263129"/>
            <a:ext cx="3466598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Exception &amp; Log </a:t>
            </a:r>
            <a:r>
              <a:rPr lang="en-US" sz="1200" dirty="0">
                <a:solidFill>
                  <a:schemeClr val="tx1"/>
                </a:solidFill>
              </a:rPr>
              <a:t>should enough to identify &amp; locate problem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Chevron 26"/>
          <p:cNvSpPr/>
          <p:nvPr/>
        </p:nvSpPr>
        <p:spPr>
          <a:xfrm>
            <a:off x="4469532" y="3280225"/>
            <a:ext cx="3547075" cy="963612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Traceability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Within service or across the </a:t>
            </a:r>
            <a:r>
              <a:rPr lang="en-US" sz="1200" dirty="0" err="1" smtClean="0">
                <a:solidFill>
                  <a:schemeClr val="tx1"/>
                </a:solidFill>
              </a:rPr>
              <a:t>sevice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347719" y="2091283"/>
            <a:ext cx="3790700" cy="1152788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cases &amp; testing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Resilience  ,Integration ,Unit , Regress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etc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7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7726" y="679268"/>
            <a:ext cx="7324244" cy="5116621"/>
          </a:xfrm>
          <a:prstGeom prst="rect">
            <a:avLst/>
          </a:prstGeom>
          <a:solidFill>
            <a:schemeClr val="accent5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Reference Architecture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52980" y="1384829"/>
            <a:ext cx="3263705" cy="1195754"/>
          </a:xfrm>
          <a:prstGeom prst="ellipse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</a:t>
            </a:r>
            <a:r>
              <a:rPr lang="en-US" b="1" dirty="0" smtClean="0">
                <a:solidFill>
                  <a:srgbClr val="002060"/>
                </a:solidFill>
              </a:rPr>
              <a:t>B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162886" y="1348154"/>
            <a:ext cx="3263705" cy="1195754"/>
          </a:xfrm>
          <a:prstGeom prst="ellipse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A</a:t>
            </a: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07933" y="1982706"/>
            <a:ext cx="3263705" cy="1195754"/>
          </a:xfrm>
          <a:prstGeom prst="ellipse">
            <a:avLst/>
          </a:prstGeom>
          <a:solidFill>
            <a:schemeClr val="accent6">
              <a:lumMod val="60000"/>
              <a:lumOff val="40000"/>
              <a:alpha val="64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Project </a:t>
            </a:r>
            <a:r>
              <a:rPr lang="en-US" b="1" dirty="0">
                <a:solidFill>
                  <a:srgbClr val="002060"/>
                </a:solidFill>
              </a:rPr>
              <a:t>C</a:t>
            </a:r>
            <a:endParaRPr lang="en-US" dirty="0" smtClean="0">
              <a:solidFill>
                <a:srgbClr val="002060"/>
              </a:solidFill>
            </a:endParaRPr>
          </a:p>
          <a:p>
            <a:pPr algn="ctr"/>
            <a:r>
              <a:rPr lang="en-US" dirty="0" smtClean="0">
                <a:solidFill>
                  <a:srgbClr val="002060"/>
                </a:solidFill>
              </a:rPr>
              <a:t>Architecture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0154" y="3066757"/>
            <a:ext cx="59506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Development Reference Architecture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10154" y="3566912"/>
            <a:ext cx="59506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Deployment Reference Architecture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0154" y="4088171"/>
            <a:ext cx="5950634" cy="4642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Dev/Ops Reference Architecture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10154" y="4624000"/>
            <a:ext cx="59506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Reference Architecture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10154" y="5153673"/>
            <a:ext cx="59506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 Reference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625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Architect Thinking</vt:lpstr>
      <vt:lpstr>PowerPoint Presentation</vt:lpstr>
      <vt:lpstr>NFR</vt:lpstr>
      <vt:lpstr>Architect Responsibilities </vt:lpstr>
      <vt:lpstr>Different type Architecture</vt:lpstr>
      <vt:lpstr>PowerPoint Presentation</vt:lpstr>
      <vt:lpstr>How NFR influence in design : Manageability </vt:lpstr>
      <vt:lpstr>How NFR influence in design : Reliability </vt:lpstr>
      <vt:lpstr>PowerPoint Presentation</vt:lpstr>
      <vt:lpstr>Application Reference Architecture</vt:lpstr>
      <vt:lpstr>Security Reference Architecture</vt:lpstr>
      <vt:lpstr>Deployment Reference Architecture</vt:lpstr>
      <vt:lpstr>Dev/Ops Reference Architecture</vt:lpstr>
      <vt:lpstr>Zachman</vt:lpstr>
      <vt:lpstr>TOGAF Pillars</vt:lpstr>
      <vt:lpstr>NFR </vt:lpstr>
      <vt:lpstr>Architecture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170</cp:revision>
  <dcterms:created xsi:type="dcterms:W3CDTF">2024-07-15T20:24:42Z</dcterms:created>
  <dcterms:modified xsi:type="dcterms:W3CDTF">2024-08-27T13:08:34Z</dcterms:modified>
</cp:coreProperties>
</file>